
<file path=[Content_Types].xml><?xml version="1.0" encoding="utf-8"?>
<Types xmlns="http://schemas.openxmlformats.org/package/2006/content-types">
  <Default Extension="jpeg" ContentType="image/jpeg"/>
  <Default Extension="jpg" ContentType="image/jpeg"/>
  <Default Extension="m4a" ContentType="audio/mp4"/>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8" r:id="rId1"/>
  </p:sldMasterIdLst>
  <p:sldIdLst>
    <p:sldId id="256" r:id="rId2"/>
    <p:sldId id="257" r:id="rId3"/>
  </p:sldIdLst>
  <p:sldSz cx="21383625" cy="302752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6" userDrawn="1">
          <p15:clr>
            <a:srgbClr val="A4A3A4"/>
          </p15:clr>
        </p15:guide>
        <p15:guide id="2" pos="6644"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hys colnet" initials="rc" lastIdx="3" clrIdx="0">
    <p:extLst>
      <p:ext uri="{19B8F6BF-5375-455C-9EA6-DF929625EA0E}">
        <p15:presenceInfo xmlns:p15="http://schemas.microsoft.com/office/powerpoint/2012/main" userId="rhys colnet"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34" autoAdjust="0"/>
    <p:restoredTop sz="94660"/>
  </p:normalViewPr>
  <p:slideViewPr>
    <p:cSldViewPr snapToGrid="0" showGuides="1">
      <p:cViewPr>
        <p:scale>
          <a:sx n="23" d="100"/>
          <a:sy n="23" d="100"/>
        </p:scale>
        <p:origin x="1182" y="78"/>
      </p:cViewPr>
      <p:guideLst>
        <p:guide orient="horz" pos="9536"/>
        <p:guide pos="6644"/>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commentAuthors" Target="commentAuthor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05-04T20:29:04.891" idx="3">
    <p:pos x="9049" y="9439"/>
    <p:text/>
    <p:extLst>
      <p:ext uri="{C676402C-5697-4E1C-873F-D02D1690AC5C}">
        <p15:threadingInfo xmlns:p15="http://schemas.microsoft.com/office/powerpoint/2012/main" timeZoneBias="-60"/>
      </p:ext>
    </p:extLst>
  </p:cm>
</p: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US"/>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3FBF100-95C3-44AD-B98F-10C574DAE4FE}" type="datetimeFigureOut">
              <a:rPr lang="en-GB" smtClean="0"/>
              <a:t>04/05/2020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26E82-D534-4EB9-8DDE-1A06D386CBA7}" type="slidenum">
              <a:rPr lang="en-GB" smtClean="0"/>
              <a:t>‹#›</a:t>
            </a:fld>
            <a:endParaRPr lang="en-GB"/>
          </a:p>
        </p:txBody>
      </p:sp>
    </p:spTree>
    <p:extLst>
      <p:ext uri="{BB962C8B-B14F-4D97-AF65-F5344CB8AC3E}">
        <p14:creationId xmlns:p14="http://schemas.microsoft.com/office/powerpoint/2010/main" val="26453773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FBF100-95C3-44AD-B98F-10C574DAE4FE}" type="datetimeFigureOut">
              <a:rPr lang="en-GB" smtClean="0"/>
              <a:t>04/05/2020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26E82-D534-4EB9-8DDE-1A06D386CBA7}" type="slidenum">
              <a:rPr lang="en-GB" smtClean="0"/>
              <a:t>‹#›</a:t>
            </a:fld>
            <a:endParaRPr lang="en-GB"/>
          </a:p>
        </p:txBody>
      </p:sp>
    </p:spTree>
    <p:extLst>
      <p:ext uri="{BB962C8B-B14F-4D97-AF65-F5344CB8AC3E}">
        <p14:creationId xmlns:p14="http://schemas.microsoft.com/office/powerpoint/2010/main" val="16772399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US"/>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3FBF100-95C3-44AD-B98F-10C574DAE4FE}" type="datetimeFigureOut">
              <a:rPr lang="en-GB" smtClean="0"/>
              <a:t>04/05/2020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26E82-D534-4EB9-8DDE-1A06D386CBA7}" type="slidenum">
              <a:rPr lang="en-GB" smtClean="0"/>
              <a:t>‹#›</a:t>
            </a:fld>
            <a:endParaRPr lang="en-GB"/>
          </a:p>
        </p:txBody>
      </p:sp>
    </p:spTree>
    <p:extLst>
      <p:ext uri="{BB962C8B-B14F-4D97-AF65-F5344CB8AC3E}">
        <p14:creationId xmlns:p14="http://schemas.microsoft.com/office/powerpoint/2010/main" val="37809321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3FBF100-95C3-44AD-B98F-10C574DAE4FE}" type="datetimeFigureOut">
              <a:rPr lang="en-GB" smtClean="0"/>
              <a:t>04/05/2020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726E82-D534-4EB9-8DDE-1A06D386CBA7}" type="slidenum">
              <a:rPr lang="en-GB" smtClean="0"/>
              <a:t>‹#›</a:t>
            </a:fld>
            <a:endParaRPr lang="en-GB"/>
          </a:p>
        </p:txBody>
      </p:sp>
    </p:spTree>
    <p:extLst>
      <p:ext uri="{BB962C8B-B14F-4D97-AF65-F5344CB8AC3E}">
        <p14:creationId xmlns:p14="http://schemas.microsoft.com/office/powerpoint/2010/main" val="19430954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US"/>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US"/>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3FBF100-95C3-44AD-B98F-10C574DAE4FE}" type="datetimeFigureOut">
              <a:rPr lang="en-GB" smtClean="0"/>
              <a:t>04/05/2020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B726E82-D534-4EB9-8DDE-1A06D386CBA7}" type="slidenum">
              <a:rPr lang="en-GB" smtClean="0"/>
              <a:t>‹#›</a:t>
            </a:fld>
            <a:endParaRPr lang="en-GB"/>
          </a:p>
        </p:txBody>
      </p:sp>
    </p:spTree>
    <p:extLst>
      <p:ext uri="{BB962C8B-B14F-4D97-AF65-F5344CB8AC3E}">
        <p14:creationId xmlns:p14="http://schemas.microsoft.com/office/powerpoint/2010/main" val="21360704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3FBF100-95C3-44AD-B98F-10C574DAE4FE}" type="datetimeFigureOut">
              <a:rPr lang="en-GB" smtClean="0"/>
              <a:t>04/05/2020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B726E82-D534-4EB9-8DDE-1A06D386CBA7}" type="slidenum">
              <a:rPr lang="en-GB" smtClean="0"/>
              <a:t>‹#›</a:t>
            </a:fld>
            <a:endParaRPr lang="en-GB"/>
          </a:p>
        </p:txBody>
      </p:sp>
    </p:spTree>
    <p:extLst>
      <p:ext uri="{BB962C8B-B14F-4D97-AF65-F5344CB8AC3E}">
        <p14:creationId xmlns:p14="http://schemas.microsoft.com/office/powerpoint/2010/main" val="3447712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FBF100-95C3-44AD-B98F-10C574DAE4FE}" type="datetimeFigureOut">
              <a:rPr lang="en-GB" smtClean="0"/>
              <a:t>04/05/2020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B726E82-D534-4EB9-8DDE-1A06D386CBA7}" type="slidenum">
              <a:rPr lang="en-GB" smtClean="0"/>
              <a:t>‹#›</a:t>
            </a:fld>
            <a:endParaRPr lang="en-GB"/>
          </a:p>
        </p:txBody>
      </p:sp>
    </p:spTree>
    <p:extLst>
      <p:ext uri="{BB962C8B-B14F-4D97-AF65-F5344CB8AC3E}">
        <p14:creationId xmlns:p14="http://schemas.microsoft.com/office/powerpoint/2010/main" val="14865081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US"/>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US"/>
              <a:t>Click to edit Master text styles</a:t>
            </a:r>
          </a:p>
        </p:txBody>
      </p:sp>
      <p:sp>
        <p:nvSpPr>
          <p:cNvPr id="5" name="Date Placeholder 4"/>
          <p:cNvSpPr>
            <a:spLocks noGrp="1"/>
          </p:cNvSpPr>
          <p:nvPr>
            <p:ph type="dt" sz="half" idx="10"/>
          </p:nvPr>
        </p:nvSpPr>
        <p:spPr/>
        <p:txBody>
          <a:bodyPr/>
          <a:lstStyle/>
          <a:p>
            <a:fld id="{B3FBF100-95C3-44AD-B98F-10C574DAE4FE}" type="datetimeFigureOut">
              <a:rPr lang="en-GB" smtClean="0"/>
              <a:t>04/05/2020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726E82-D534-4EB9-8DDE-1A06D386CBA7}" type="slidenum">
              <a:rPr lang="en-GB" smtClean="0"/>
              <a:t>‹#›</a:t>
            </a:fld>
            <a:endParaRPr lang="en-GB"/>
          </a:p>
        </p:txBody>
      </p:sp>
    </p:spTree>
    <p:extLst>
      <p:ext uri="{BB962C8B-B14F-4D97-AF65-F5344CB8AC3E}">
        <p14:creationId xmlns:p14="http://schemas.microsoft.com/office/powerpoint/2010/main" val="417015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US"/>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US"/>
              <a:t>Click icon to add picture</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US"/>
              <a:t>Click to edit Master text styles</a:t>
            </a:r>
          </a:p>
        </p:txBody>
      </p:sp>
      <p:sp>
        <p:nvSpPr>
          <p:cNvPr id="5" name="Date Placeholder 4"/>
          <p:cNvSpPr>
            <a:spLocks noGrp="1"/>
          </p:cNvSpPr>
          <p:nvPr>
            <p:ph type="dt" sz="half" idx="10"/>
          </p:nvPr>
        </p:nvSpPr>
        <p:spPr/>
        <p:txBody>
          <a:bodyPr/>
          <a:lstStyle/>
          <a:p>
            <a:fld id="{B3FBF100-95C3-44AD-B98F-10C574DAE4FE}" type="datetimeFigureOut">
              <a:rPr lang="en-GB" smtClean="0"/>
              <a:t>04/05/2020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726E82-D534-4EB9-8DDE-1A06D386CBA7}" type="slidenum">
              <a:rPr lang="en-GB" smtClean="0"/>
              <a:t>‹#›</a:t>
            </a:fld>
            <a:endParaRPr lang="en-GB"/>
          </a:p>
        </p:txBody>
      </p:sp>
    </p:spTree>
    <p:extLst>
      <p:ext uri="{BB962C8B-B14F-4D97-AF65-F5344CB8AC3E}">
        <p14:creationId xmlns:p14="http://schemas.microsoft.com/office/powerpoint/2010/main" val="19650823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FBF100-95C3-44AD-B98F-10C574DAE4FE}" type="datetimeFigureOut">
              <a:rPr lang="en-GB" smtClean="0"/>
              <a:t>04/05/2020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26E82-D534-4EB9-8DDE-1A06D386CBA7}" type="slidenum">
              <a:rPr lang="en-GB" smtClean="0"/>
              <a:t>‹#›</a:t>
            </a:fld>
            <a:endParaRPr lang="en-GB"/>
          </a:p>
        </p:txBody>
      </p:sp>
    </p:spTree>
    <p:extLst>
      <p:ext uri="{BB962C8B-B14F-4D97-AF65-F5344CB8AC3E}">
        <p14:creationId xmlns:p14="http://schemas.microsoft.com/office/powerpoint/2010/main" val="21520277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3FBF100-95C3-44AD-B98F-10C574DAE4FE}" type="datetimeFigureOut">
              <a:rPr lang="en-GB" smtClean="0"/>
              <a:t>04/05/2020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726E82-D534-4EB9-8DDE-1A06D386CBA7}" type="slidenum">
              <a:rPr lang="en-GB" smtClean="0"/>
              <a:t>‹#›</a:t>
            </a:fld>
            <a:endParaRPr lang="en-GB"/>
          </a:p>
        </p:txBody>
      </p:sp>
    </p:spTree>
    <p:extLst>
      <p:ext uri="{BB962C8B-B14F-4D97-AF65-F5344CB8AC3E}">
        <p14:creationId xmlns:p14="http://schemas.microsoft.com/office/powerpoint/2010/main" val="39965688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B3FBF100-95C3-44AD-B98F-10C574DAE4FE}" type="datetimeFigureOut">
              <a:rPr lang="en-GB" smtClean="0"/>
              <a:t>04/05/2020</a:t>
            </a:fld>
            <a:endParaRPr lang="en-GB"/>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B726E82-D534-4EB9-8DDE-1A06D386CBA7}" type="slidenum">
              <a:rPr lang="en-GB" smtClean="0"/>
              <a:t>‹#›</a:t>
            </a:fld>
            <a:endParaRPr lang="en-GB"/>
          </a:p>
        </p:txBody>
      </p:sp>
    </p:spTree>
    <p:extLst>
      <p:ext uri="{BB962C8B-B14F-4D97-AF65-F5344CB8AC3E}">
        <p14:creationId xmlns:p14="http://schemas.microsoft.com/office/powerpoint/2010/main" val="2303033463"/>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png"/><Relationship Id="rId13" Type="http://schemas.openxmlformats.org/officeDocument/2006/relationships/image" Target="../media/image5.png"/><Relationship Id="rId3" Type="http://schemas.microsoft.com/office/2007/relationships/media" Target="../media/media2.mp4"/><Relationship Id="rId7" Type="http://schemas.openxmlformats.org/officeDocument/2006/relationships/hyperlink" Target="http://justamandaslife.blogspot.com/2010/08/manic-mommy-monday-family-command.html" TargetMode="External"/><Relationship Id="rId12" Type="http://schemas.openxmlformats.org/officeDocument/2006/relationships/image" Target="../media/image4.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1.jpg"/><Relationship Id="rId11" Type="http://schemas.openxmlformats.org/officeDocument/2006/relationships/image" Target="../media/image3.jpeg"/><Relationship Id="rId5" Type="http://schemas.openxmlformats.org/officeDocument/2006/relationships/slideLayout" Target="../slideLayouts/slideLayout7.xml"/><Relationship Id="rId10" Type="http://schemas.openxmlformats.org/officeDocument/2006/relationships/hyperlink" Target="https://creativecommons.org/licenses/by-sa/3.0/" TargetMode="External"/><Relationship Id="rId4" Type="http://schemas.openxmlformats.org/officeDocument/2006/relationships/video" Target="../media/media2.mp4"/><Relationship Id="rId9" Type="http://schemas.openxmlformats.org/officeDocument/2006/relationships/hyperlink" Target="https://en.wikipedia.org/wiki/File:Maslow's_hierarchy_of_needs.png" TargetMode="External"/><Relationship Id="rId14" Type="http://schemas.openxmlformats.org/officeDocument/2006/relationships/comments" Target="../comments/comment1.xml"/></Relationships>
</file>

<file path=ppt/slides/_rels/slide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hyperlink" Target="https://en.wikipedia.org/wiki/File:Maslow's_hierarchy_of_needs.png" TargetMode="Externa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hyperlink" Target="https://creativecommons.org/licenses/by-sa/3.0/" TargetMode="External"/><Relationship Id="rId5" Type="http://schemas.openxmlformats.org/officeDocument/2006/relationships/hyperlink" Target="http://2.bp.blogspot.com/_UbMR8p6KBg0/THGiS6-nEvI/AAAAAAAAALk/p2Fz8ef3ESc/s1600/Manic+Mommy+Monday.jpg" TargetMode="External"/><Relationship Id="rId4" Type="http://schemas.openxmlformats.org/officeDocument/2006/relationships/hyperlink" Target="https://www.who.int/news-room/fact-sheets/detail/female-genital-mutil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1D1DB506-13BD-4778-9782-21DF36D5AAC1}"/>
              </a:ext>
            </a:extLst>
          </p:cNvPr>
          <p:cNvSpPr txBox="1"/>
          <p:nvPr/>
        </p:nvSpPr>
        <p:spPr>
          <a:xfrm>
            <a:off x="10302240" y="14691360"/>
            <a:ext cx="914400" cy="369332"/>
          </a:xfrm>
          <a:prstGeom prst="rect">
            <a:avLst/>
          </a:prstGeom>
          <a:noFill/>
        </p:spPr>
        <p:txBody>
          <a:bodyPr wrap="square" rtlCol="0">
            <a:spAutoFit/>
          </a:bodyPr>
          <a:lstStyle/>
          <a:p>
            <a:endParaRPr lang="en-GB" dirty="0">
              <a:latin typeface="Arial Black" panose="020B0A04020102020204" pitchFamily="34" charset="0"/>
            </a:endParaRPr>
          </a:p>
        </p:txBody>
      </p:sp>
      <p:sp>
        <p:nvSpPr>
          <p:cNvPr id="13" name="TextBox 12">
            <a:extLst>
              <a:ext uri="{FF2B5EF4-FFF2-40B4-BE49-F238E27FC236}">
                <a16:creationId xmlns:a16="http://schemas.microsoft.com/office/drawing/2014/main" id="{10C689FD-F1B9-4ADA-8D97-DB4E21F70993}"/>
              </a:ext>
            </a:extLst>
          </p:cNvPr>
          <p:cNvSpPr txBox="1"/>
          <p:nvPr/>
        </p:nvSpPr>
        <p:spPr>
          <a:xfrm>
            <a:off x="10302240" y="14020800"/>
            <a:ext cx="914400" cy="369332"/>
          </a:xfrm>
          <a:prstGeom prst="rect">
            <a:avLst/>
          </a:prstGeom>
          <a:noFill/>
        </p:spPr>
        <p:txBody>
          <a:bodyPr wrap="square" rtlCol="0">
            <a:spAutoFit/>
          </a:bodyPr>
          <a:lstStyle/>
          <a:p>
            <a:endParaRPr lang="en-GB" dirty="0">
              <a:latin typeface="Arial Black" panose="020B0A04020102020204" pitchFamily="34" charset="0"/>
            </a:endParaRPr>
          </a:p>
        </p:txBody>
      </p:sp>
      <p:sp>
        <p:nvSpPr>
          <p:cNvPr id="21" name="Rectangle 20">
            <a:extLst>
              <a:ext uri="{FF2B5EF4-FFF2-40B4-BE49-F238E27FC236}">
                <a16:creationId xmlns:a16="http://schemas.microsoft.com/office/drawing/2014/main" id="{C4A4A2B3-10A3-458B-A262-5D2D264DA8DD}"/>
              </a:ext>
            </a:extLst>
          </p:cNvPr>
          <p:cNvSpPr/>
          <p:nvPr/>
        </p:nvSpPr>
        <p:spPr>
          <a:xfrm>
            <a:off x="10258198" y="14675941"/>
            <a:ext cx="867225" cy="707886"/>
          </a:xfrm>
          <a:prstGeom prst="rect">
            <a:avLst/>
          </a:prstGeom>
          <a:noFill/>
        </p:spPr>
        <p:txBody>
          <a:bodyPr wrap="none" lIns="91440" tIns="45720" rIns="91440" bIns="45720">
            <a:spAutoFit/>
          </a:bodyPr>
          <a:lstStyle/>
          <a:p>
            <a:pPr algn="ctr"/>
            <a:r>
              <a:rPr lang="en-US" sz="4000" b="0" cap="none" spc="0" dirty="0">
                <a:ln w="0"/>
                <a:solidFill>
                  <a:schemeClr val="accent1"/>
                </a:solidFill>
                <a:effectLst>
                  <a:outerShdw blurRad="38100" dist="25400" dir="5400000" algn="ctr" rotWithShape="0">
                    <a:srgbClr val="6E747A">
                      <a:alpha val="43000"/>
                    </a:srgbClr>
                  </a:outerShdw>
                </a:effectLst>
              </a:rPr>
              <a:t>ere</a:t>
            </a:r>
          </a:p>
        </p:txBody>
      </p:sp>
      <p:sp>
        <p:nvSpPr>
          <p:cNvPr id="22" name="Rectangle 21">
            <a:extLst>
              <a:ext uri="{FF2B5EF4-FFF2-40B4-BE49-F238E27FC236}">
                <a16:creationId xmlns:a16="http://schemas.microsoft.com/office/drawing/2014/main" id="{D2359E77-FE8A-48B9-856E-F6911AFDC106}"/>
              </a:ext>
            </a:extLst>
          </p:cNvPr>
          <p:cNvSpPr/>
          <p:nvPr/>
        </p:nvSpPr>
        <p:spPr>
          <a:xfrm>
            <a:off x="4209371" y="1813381"/>
            <a:ext cx="11846897" cy="1446550"/>
          </a:xfrm>
          <a:prstGeom prst="rect">
            <a:avLst/>
          </a:prstGeom>
        </p:spPr>
        <p:style>
          <a:lnRef idx="2">
            <a:schemeClr val="dk1"/>
          </a:lnRef>
          <a:fillRef idx="1">
            <a:schemeClr val="lt1"/>
          </a:fillRef>
          <a:effectRef idx="0">
            <a:schemeClr val="dk1"/>
          </a:effectRef>
          <a:fontRef idx="minor">
            <a:schemeClr val="dk1"/>
          </a:fontRef>
        </p:style>
        <p:txBody>
          <a:bodyPr wrap="none" lIns="91440" tIns="45720" rIns="91440" bIns="45720">
            <a:spAutoFit/>
          </a:bodyPr>
          <a:lstStyle/>
          <a:p>
            <a:pPr algn="ctr"/>
            <a:r>
              <a:rPr lang="en-US" sz="8800" dirty="0">
                <a:ln w="0"/>
                <a:solidFill>
                  <a:schemeClr val="accent1"/>
                </a:solidFill>
                <a:effectLst>
                  <a:outerShdw blurRad="38100" dist="25400" dir="5400000" algn="ctr" rotWithShape="0">
                    <a:srgbClr val="6E747A">
                      <a:alpha val="43000"/>
                    </a:srgbClr>
                  </a:outerShdw>
                </a:effectLst>
              </a:rPr>
              <a:t>Women and globalization</a:t>
            </a:r>
            <a:endParaRPr lang="en-US" sz="8800" b="0" cap="none" spc="0" dirty="0">
              <a:ln w="0"/>
              <a:solidFill>
                <a:schemeClr val="accent1"/>
              </a:solidFill>
              <a:effectLst>
                <a:outerShdw blurRad="38100" dist="25400" dir="5400000" algn="ctr" rotWithShape="0">
                  <a:srgbClr val="6E747A">
                    <a:alpha val="43000"/>
                  </a:srgbClr>
                </a:outerShdw>
              </a:effectLst>
            </a:endParaRPr>
          </a:p>
        </p:txBody>
      </p:sp>
      <p:sp>
        <p:nvSpPr>
          <p:cNvPr id="23" name="TextBox 22">
            <a:extLst>
              <a:ext uri="{FF2B5EF4-FFF2-40B4-BE49-F238E27FC236}">
                <a16:creationId xmlns:a16="http://schemas.microsoft.com/office/drawing/2014/main" id="{C1B96E54-AAE1-4FE7-9FC3-2FABBCEBEB36}"/>
              </a:ext>
            </a:extLst>
          </p:cNvPr>
          <p:cNvSpPr txBox="1"/>
          <p:nvPr/>
        </p:nvSpPr>
        <p:spPr>
          <a:xfrm>
            <a:off x="0" y="5486400"/>
            <a:ext cx="9144000" cy="369332"/>
          </a:xfrm>
          <a:prstGeom prst="rect">
            <a:avLst/>
          </a:prstGeom>
          <a:noFill/>
        </p:spPr>
        <p:txBody>
          <a:bodyPr wrap="square" rtlCol="0">
            <a:spAutoFit/>
          </a:bodyPr>
          <a:lstStyle/>
          <a:p>
            <a:endParaRPr lang="en-GB" dirty="0"/>
          </a:p>
        </p:txBody>
      </p:sp>
      <p:pic>
        <p:nvPicPr>
          <p:cNvPr id="25" name="Picture 24">
            <a:extLst>
              <a:ext uri="{FF2B5EF4-FFF2-40B4-BE49-F238E27FC236}">
                <a16:creationId xmlns:a16="http://schemas.microsoft.com/office/drawing/2014/main" id="{CDB2E15B-02F7-4677-9A0B-716FA9CA47F5}"/>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335041" y="2311636"/>
            <a:ext cx="2263468" cy="5010150"/>
          </a:xfrm>
          <a:prstGeom prst="rect">
            <a:avLst/>
          </a:prstGeom>
        </p:spPr>
      </p:pic>
      <p:sp>
        <p:nvSpPr>
          <p:cNvPr id="31" name="TextBox 30">
            <a:extLst>
              <a:ext uri="{FF2B5EF4-FFF2-40B4-BE49-F238E27FC236}">
                <a16:creationId xmlns:a16="http://schemas.microsoft.com/office/drawing/2014/main" id="{67A2F151-86D5-4C00-99E0-A71DCBA5C57D}"/>
              </a:ext>
            </a:extLst>
          </p:cNvPr>
          <p:cNvSpPr txBox="1"/>
          <p:nvPr/>
        </p:nvSpPr>
        <p:spPr>
          <a:xfrm>
            <a:off x="3910988" y="3745735"/>
            <a:ext cx="3382178" cy="3416320"/>
          </a:xfrm>
          <a:prstGeom prst="rect">
            <a:avLst/>
          </a:prstGeom>
          <a:noFill/>
        </p:spPr>
        <p:txBody>
          <a:bodyPr wrap="square" rtlCol="0">
            <a:spAutoFit/>
          </a:bodyPr>
          <a:lstStyle/>
          <a:p>
            <a:r>
              <a:rPr lang="en-GB" dirty="0"/>
              <a:t>Despite many women leading more fulfilling lives and gaining self confidence it is still very widely perceived that women are the main caregivers and do all the unpaid work in the home and caring for the family. Even though this perception has began to change it is still very clear that women’s experiences both at work and in the home are very different (</a:t>
            </a:r>
            <a:r>
              <a:rPr lang="en-GB" dirty="0" err="1"/>
              <a:t>Sherif</a:t>
            </a:r>
            <a:r>
              <a:rPr lang="en-GB" dirty="0"/>
              <a:t> Trask, 2014).</a:t>
            </a:r>
          </a:p>
        </p:txBody>
      </p:sp>
      <p:sp>
        <p:nvSpPr>
          <p:cNvPr id="32" name="TextBox 31">
            <a:extLst>
              <a:ext uri="{FF2B5EF4-FFF2-40B4-BE49-F238E27FC236}">
                <a16:creationId xmlns:a16="http://schemas.microsoft.com/office/drawing/2014/main" id="{714BC9F6-D850-4D79-90E7-E46CB168F19F}"/>
              </a:ext>
            </a:extLst>
          </p:cNvPr>
          <p:cNvSpPr txBox="1"/>
          <p:nvPr/>
        </p:nvSpPr>
        <p:spPr>
          <a:xfrm>
            <a:off x="1707614" y="7321786"/>
            <a:ext cx="1189822" cy="646331"/>
          </a:xfrm>
          <a:prstGeom prst="rect">
            <a:avLst/>
          </a:prstGeom>
          <a:noFill/>
        </p:spPr>
        <p:txBody>
          <a:bodyPr wrap="square" rtlCol="0">
            <a:spAutoFit/>
          </a:bodyPr>
          <a:lstStyle/>
          <a:p>
            <a:r>
              <a:rPr lang="en-GB" dirty="0"/>
              <a:t>IMAGE 1</a:t>
            </a:r>
          </a:p>
          <a:p>
            <a:endParaRPr lang="en-GB" dirty="0"/>
          </a:p>
        </p:txBody>
      </p:sp>
      <p:sp>
        <p:nvSpPr>
          <p:cNvPr id="34" name="TextBox 33">
            <a:extLst>
              <a:ext uri="{FF2B5EF4-FFF2-40B4-BE49-F238E27FC236}">
                <a16:creationId xmlns:a16="http://schemas.microsoft.com/office/drawing/2014/main" id="{26E80BD4-BB4A-4FD7-9C23-2D5262F02A62}"/>
              </a:ext>
            </a:extLst>
          </p:cNvPr>
          <p:cNvSpPr txBox="1"/>
          <p:nvPr/>
        </p:nvSpPr>
        <p:spPr>
          <a:xfrm>
            <a:off x="16292570" y="14061400"/>
            <a:ext cx="4627084" cy="3416320"/>
          </a:xfrm>
          <a:prstGeom prst="rect">
            <a:avLst/>
          </a:prstGeom>
          <a:noFill/>
        </p:spPr>
        <p:txBody>
          <a:bodyPr wrap="square" rtlCol="0">
            <a:spAutoFit/>
          </a:bodyPr>
          <a:lstStyle/>
          <a:p>
            <a:r>
              <a:rPr lang="en-GB" dirty="0"/>
              <a:t>Violence against women is considered to be a global problem. Some cultures believe that violence towards women is acceptable. These cultures are based on repression, manipulation and control. Historically the blame has been placed on the woman. This is especially true in the case of sexual violence. Globalization has helped break the silence on this issue and given the platform for these crimes to be identified and people to be made accountable. Issues like this had been ignored, but are now being discussed more openly  (Elliott, 2008).</a:t>
            </a:r>
          </a:p>
        </p:txBody>
      </p:sp>
      <p:sp>
        <p:nvSpPr>
          <p:cNvPr id="35" name="TextBox 34">
            <a:extLst>
              <a:ext uri="{FF2B5EF4-FFF2-40B4-BE49-F238E27FC236}">
                <a16:creationId xmlns:a16="http://schemas.microsoft.com/office/drawing/2014/main" id="{906C4F60-E612-4F7E-BB35-A2CF3E58FBBA}"/>
              </a:ext>
            </a:extLst>
          </p:cNvPr>
          <p:cNvSpPr txBox="1"/>
          <p:nvPr/>
        </p:nvSpPr>
        <p:spPr>
          <a:xfrm>
            <a:off x="13837170" y="18508875"/>
            <a:ext cx="7546455" cy="1754326"/>
          </a:xfrm>
          <a:prstGeom prst="rect">
            <a:avLst/>
          </a:prstGeom>
          <a:noFill/>
        </p:spPr>
        <p:txBody>
          <a:bodyPr wrap="square" rtlCol="0">
            <a:spAutoFit/>
          </a:bodyPr>
          <a:lstStyle/>
          <a:p>
            <a:r>
              <a:rPr lang="en-GB" dirty="0"/>
              <a:t>The international community have agreed to create national laws which defend women and promote their rights across the world. Countries who confirm that they will follow these laws are legally obliged to report on the steps that they are taking to enforce .</a:t>
            </a:r>
          </a:p>
          <a:p>
            <a:r>
              <a:rPr lang="en-GB" dirty="0"/>
              <a:t>Bellow is a list of areas which are focused on</a:t>
            </a:r>
          </a:p>
          <a:p>
            <a:endParaRPr lang="en-GB" dirty="0"/>
          </a:p>
        </p:txBody>
      </p:sp>
      <p:sp>
        <p:nvSpPr>
          <p:cNvPr id="36" name="Rectangle 35">
            <a:extLst>
              <a:ext uri="{FF2B5EF4-FFF2-40B4-BE49-F238E27FC236}">
                <a16:creationId xmlns:a16="http://schemas.microsoft.com/office/drawing/2014/main" id="{EC52FE5D-D87A-43D7-8A9F-4470BED5B694}"/>
              </a:ext>
            </a:extLst>
          </p:cNvPr>
          <p:cNvSpPr/>
          <p:nvPr/>
        </p:nvSpPr>
        <p:spPr>
          <a:xfrm>
            <a:off x="12431486" y="20684690"/>
            <a:ext cx="8658651" cy="2554545"/>
          </a:xfrm>
          <a:prstGeom prst="rect">
            <a:avLst/>
          </a:prstGeom>
          <a:solidFill>
            <a:srgbClr val="00B0F0"/>
          </a:solidFill>
        </p:spPr>
        <p:txBody>
          <a:bodyPr wrap="square" lIns="91440" tIns="45720" rIns="91440" bIns="45720">
            <a:spAutoFit/>
          </a:bodyPr>
          <a:lstStyle/>
          <a:p>
            <a:pPr algn="ctr"/>
            <a:r>
              <a:rPr lang="en-US" sz="3200" b="1" cap="none" spc="0" dirty="0">
                <a:ln w="22225">
                  <a:solidFill>
                    <a:schemeClr val="accent2"/>
                  </a:solidFill>
                  <a:prstDash val="solid"/>
                </a:ln>
                <a:solidFill>
                  <a:schemeClr val="accent2">
                    <a:lumMod val="40000"/>
                    <a:lumOff val="60000"/>
                  </a:schemeClr>
                </a:solidFill>
                <a:effectLst/>
              </a:rPr>
              <a:t>Health</a:t>
            </a:r>
          </a:p>
          <a:p>
            <a:pPr algn="ctr"/>
            <a:r>
              <a:rPr lang="en-US" sz="3200" b="1" dirty="0">
                <a:ln w="22225">
                  <a:solidFill>
                    <a:schemeClr val="accent2"/>
                  </a:solidFill>
                  <a:prstDash val="solid"/>
                </a:ln>
                <a:solidFill>
                  <a:schemeClr val="accent2">
                    <a:lumMod val="40000"/>
                    <a:lumOff val="60000"/>
                  </a:schemeClr>
                </a:solidFill>
              </a:rPr>
              <a:t>Violence against women (VAGS)</a:t>
            </a:r>
          </a:p>
          <a:p>
            <a:pPr algn="ctr"/>
            <a:r>
              <a:rPr lang="en-US" sz="3200" b="1" dirty="0">
                <a:ln w="22225">
                  <a:solidFill>
                    <a:schemeClr val="accent2"/>
                  </a:solidFill>
                  <a:prstDash val="solid"/>
                </a:ln>
                <a:solidFill>
                  <a:schemeClr val="accent2">
                    <a:lumMod val="40000"/>
                    <a:lumOff val="60000"/>
                  </a:schemeClr>
                </a:solidFill>
              </a:rPr>
              <a:t>Economics</a:t>
            </a:r>
          </a:p>
          <a:p>
            <a:pPr algn="ctr"/>
            <a:r>
              <a:rPr lang="en-US" sz="3200" b="1" cap="none" spc="0" dirty="0">
                <a:ln w="22225">
                  <a:solidFill>
                    <a:schemeClr val="accent2"/>
                  </a:solidFill>
                  <a:prstDash val="solid"/>
                </a:ln>
                <a:solidFill>
                  <a:schemeClr val="accent2">
                    <a:lumMod val="40000"/>
                    <a:lumOff val="60000"/>
                  </a:schemeClr>
                </a:solidFill>
                <a:effectLst/>
              </a:rPr>
              <a:t>Environment</a:t>
            </a:r>
          </a:p>
          <a:p>
            <a:pPr algn="ctr"/>
            <a:r>
              <a:rPr lang="en-US" sz="3200" b="1" dirty="0">
                <a:ln w="22225">
                  <a:solidFill>
                    <a:schemeClr val="accent2"/>
                  </a:solidFill>
                  <a:prstDash val="solid"/>
                </a:ln>
                <a:solidFill>
                  <a:schemeClr val="accent2">
                    <a:lumMod val="40000"/>
                    <a:lumOff val="60000"/>
                  </a:schemeClr>
                </a:solidFill>
              </a:rPr>
              <a:t>Decision making </a:t>
            </a:r>
            <a:r>
              <a:rPr lang="en-US" sz="1600" b="1" dirty="0">
                <a:ln w="22225">
                  <a:solidFill>
                    <a:schemeClr val="accent2"/>
                  </a:solidFill>
                  <a:prstDash val="solid"/>
                </a:ln>
                <a:solidFill>
                  <a:schemeClr val="accent2">
                    <a:lumMod val="40000"/>
                    <a:lumOff val="60000"/>
                  </a:schemeClr>
                </a:solidFill>
              </a:rPr>
              <a:t>(Clulow, 2017).</a:t>
            </a:r>
            <a:endParaRPr lang="en-US" sz="5400" b="1" cap="none" spc="0" dirty="0">
              <a:ln w="22225">
                <a:solidFill>
                  <a:schemeClr val="accent2"/>
                </a:solidFill>
                <a:prstDash val="solid"/>
              </a:ln>
              <a:solidFill>
                <a:schemeClr val="accent2">
                  <a:lumMod val="40000"/>
                  <a:lumOff val="60000"/>
                </a:schemeClr>
              </a:solidFill>
              <a:effectLst/>
            </a:endParaRPr>
          </a:p>
        </p:txBody>
      </p:sp>
      <p:sp>
        <p:nvSpPr>
          <p:cNvPr id="38" name="TextBox 37">
            <a:extLst>
              <a:ext uri="{FF2B5EF4-FFF2-40B4-BE49-F238E27FC236}">
                <a16:creationId xmlns:a16="http://schemas.microsoft.com/office/drawing/2014/main" id="{4F7E6A2D-F5F1-40DC-A2C0-330E3BE82DA7}"/>
              </a:ext>
            </a:extLst>
          </p:cNvPr>
          <p:cNvSpPr txBox="1"/>
          <p:nvPr/>
        </p:nvSpPr>
        <p:spPr>
          <a:xfrm>
            <a:off x="9921804" y="4065933"/>
            <a:ext cx="9144000" cy="4247317"/>
          </a:xfrm>
          <a:prstGeom prst="rect">
            <a:avLst/>
          </a:prstGeom>
          <a:noFill/>
        </p:spPr>
        <p:txBody>
          <a:bodyPr wrap="square" rtlCol="0">
            <a:spAutoFit/>
          </a:bodyPr>
          <a:lstStyle/>
          <a:p>
            <a:r>
              <a:rPr lang="en-GB" dirty="0">
                <a:solidFill>
                  <a:schemeClr val="accent1"/>
                </a:solidFill>
              </a:rPr>
              <a:t>Work and opportunities for women (WOW)</a:t>
            </a:r>
          </a:p>
          <a:p>
            <a:r>
              <a:rPr lang="en-GB" dirty="0">
                <a:solidFill>
                  <a:schemeClr val="accent1"/>
                </a:solidFill>
              </a:rPr>
              <a:t>This programme aims to give women improved access to economic opportunities in businesses </a:t>
            </a:r>
          </a:p>
          <a:p>
            <a:r>
              <a:rPr lang="en-GB" dirty="0">
                <a:solidFill>
                  <a:schemeClr val="accent1"/>
                </a:solidFill>
              </a:rPr>
              <a:t>Interventions involved in Global supply chains.  Aim to enhance the empowerment of women who are employed by companies in the global supply chains. The programme hopes to Increase the number of women beneficiaries by September 2022. Here are the four points that they aim to follow</a:t>
            </a:r>
          </a:p>
          <a:p>
            <a:r>
              <a:rPr lang="en-GB" dirty="0">
                <a:solidFill>
                  <a:srgbClr val="FF0000"/>
                </a:solidFill>
              </a:rPr>
              <a:t>1.Help businesses make highly productive and highly paid jobs more accessible for women.</a:t>
            </a:r>
          </a:p>
          <a:p>
            <a:r>
              <a:rPr lang="en-GB" dirty="0">
                <a:solidFill>
                  <a:srgbClr val="FF0000"/>
                </a:solidFill>
              </a:rPr>
              <a:t>2.Encourage businesses to record and publish data that proves the contribution made by women.</a:t>
            </a:r>
          </a:p>
          <a:p>
            <a:r>
              <a:rPr lang="en-GB" dirty="0">
                <a:solidFill>
                  <a:srgbClr val="FF0000"/>
                </a:solidFill>
              </a:rPr>
              <a:t>3. Creating economic development programmes that educate people on how to support the empowerment of women in companies.</a:t>
            </a:r>
          </a:p>
          <a:p>
            <a:r>
              <a:rPr lang="en-GB" dirty="0">
                <a:solidFill>
                  <a:srgbClr val="FF0000"/>
                </a:solidFill>
              </a:rPr>
              <a:t>4. Investing money from the work and opportunities fund to support initiatives to promote change in the economic empowerment on women </a:t>
            </a:r>
            <a:r>
              <a:rPr lang="en-GB" dirty="0"/>
              <a:t>(Department for international development, 2018).</a:t>
            </a:r>
            <a:endParaRPr lang="en-GB" dirty="0">
              <a:solidFill>
                <a:srgbClr val="FF0000"/>
              </a:solidFill>
            </a:endParaRPr>
          </a:p>
          <a:p>
            <a:pPr marL="342900" indent="-342900">
              <a:buAutoNum type="arabicPeriod"/>
            </a:pPr>
            <a:endParaRPr lang="en-GB" dirty="0">
              <a:solidFill>
                <a:srgbClr val="FF0000"/>
              </a:solidFill>
            </a:endParaRPr>
          </a:p>
        </p:txBody>
      </p:sp>
      <p:pic>
        <p:nvPicPr>
          <p:cNvPr id="43" name="Picture 42">
            <a:extLst>
              <a:ext uri="{FF2B5EF4-FFF2-40B4-BE49-F238E27FC236}">
                <a16:creationId xmlns:a16="http://schemas.microsoft.com/office/drawing/2014/main" id="{EF1FB78B-B664-427E-8B57-DFE8513E2857}"/>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1022423" y="11464843"/>
            <a:ext cx="10404741" cy="6807790"/>
          </a:xfrm>
          <a:prstGeom prst="rect">
            <a:avLst/>
          </a:prstGeom>
        </p:spPr>
      </p:pic>
      <p:sp>
        <p:nvSpPr>
          <p:cNvPr id="44" name="TextBox 43">
            <a:extLst>
              <a:ext uri="{FF2B5EF4-FFF2-40B4-BE49-F238E27FC236}">
                <a16:creationId xmlns:a16="http://schemas.microsoft.com/office/drawing/2014/main" id="{65DA2724-E136-4D73-9670-69FB6AC183FE}"/>
              </a:ext>
            </a:extLst>
          </p:cNvPr>
          <p:cNvSpPr txBox="1"/>
          <p:nvPr/>
        </p:nvSpPr>
        <p:spPr>
          <a:xfrm>
            <a:off x="6486968" y="19743366"/>
            <a:ext cx="10404741" cy="230832"/>
          </a:xfrm>
          <a:prstGeom prst="rect">
            <a:avLst/>
          </a:prstGeom>
          <a:noFill/>
        </p:spPr>
        <p:txBody>
          <a:bodyPr wrap="square" rtlCol="0">
            <a:spAutoFit/>
          </a:bodyPr>
          <a:lstStyle/>
          <a:p>
            <a:r>
              <a:rPr lang="en-GB" sz="900" dirty="0">
                <a:hlinkClick r:id="rId9" tooltip="https://en.wikipedia.org/wiki/File:Maslow's_hierarchy_of_needs.png"/>
              </a:rPr>
              <a:t>This Photo</a:t>
            </a:r>
            <a:r>
              <a:rPr lang="en-GB" sz="900" dirty="0"/>
              <a:t> by Unknown Author is licensed under </a:t>
            </a:r>
            <a:r>
              <a:rPr lang="en-GB" sz="900" dirty="0">
                <a:hlinkClick r:id="rId10" tooltip="https://creativecommons.org/licenses/by-sa/3.0/"/>
              </a:rPr>
              <a:t>CC BY-SA</a:t>
            </a:r>
            <a:endParaRPr lang="en-GB" sz="900" dirty="0"/>
          </a:p>
        </p:txBody>
      </p:sp>
      <p:sp>
        <p:nvSpPr>
          <p:cNvPr id="45" name="TextBox 44">
            <a:extLst>
              <a:ext uri="{FF2B5EF4-FFF2-40B4-BE49-F238E27FC236}">
                <a16:creationId xmlns:a16="http://schemas.microsoft.com/office/drawing/2014/main" id="{DB2BD329-E749-472F-8C14-3CD5C5C37EC7}"/>
              </a:ext>
            </a:extLst>
          </p:cNvPr>
          <p:cNvSpPr txBox="1"/>
          <p:nvPr/>
        </p:nvSpPr>
        <p:spPr>
          <a:xfrm>
            <a:off x="8673737" y="18739707"/>
            <a:ext cx="1584461" cy="646331"/>
          </a:xfrm>
          <a:prstGeom prst="rect">
            <a:avLst/>
          </a:prstGeom>
          <a:noFill/>
        </p:spPr>
        <p:txBody>
          <a:bodyPr wrap="square" rtlCol="0">
            <a:spAutoFit/>
          </a:bodyPr>
          <a:lstStyle/>
          <a:p>
            <a:r>
              <a:rPr lang="en-GB" dirty="0"/>
              <a:t>Image 2</a:t>
            </a:r>
          </a:p>
          <a:p>
            <a:endParaRPr lang="en-GB" dirty="0"/>
          </a:p>
        </p:txBody>
      </p:sp>
      <p:sp>
        <p:nvSpPr>
          <p:cNvPr id="2" name="TextBox 1">
            <a:extLst>
              <a:ext uri="{FF2B5EF4-FFF2-40B4-BE49-F238E27FC236}">
                <a16:creationId xmlns:a16="http://schemas.microsoft.com/office/drawing/2014/main" id="{2B4D75E1-4F0E-40DC-9127-844AC69B4B3B}"/>
              </a:ext>
            </a:extLst>
          </p:cNvPr>
          <p:cNvSpPr txBox="1"/>
          <p:nvPr/>
        </p:nvSpPr>
        <p:spPr>
          <a:xfrm>
            <a:off x="2529840" y="7968117"/>
            <a:ext cx="5242560" cy="2308324"/>
          </a:xfrm>
          <a:prstGeom prst="rect">
            <a:avLst/>
          </a:prstGeom>
          <a:noFill/>
        </p:spPr>
        <p:txBody>
          <a:bodyPr wrap="square" rtlCol="0">
            <a:spAutoFit/>
          </a:bodyPr>
          <a:lstStyle/>
          <a:p>
            <a:r>
              <a:rPr lang="en-GB" dirty="0"/>
              <a:t>Globalization has increased international import and export</a:t>
            </a:r>
          </a:p>
          <a:p>
            <a:r>
              <a:rPr lang="en-GB" dirty="0"/>
              <a:t>This has increased the average wage women receive</a:t>
            </a:r>
          </a:p>
          <a:p>
            <a:r>
              <a:rPr lang="en-GB" dirty="0"/>
              <a:t>There are more employment opportunities.</a:t>
            </a:r>
          </a:p>
          <a:p>
            <a:r>
              <a:rPr lang="en-GB" dirty="0"/>
              <a:t>More women can gain independence</a:t>
            </a:r>
          </a:p>
          <a:p>
            <a:r>
              <a:rPr lang="en-GB" dirty="0"/>
              <a:t>Have an active social life</a:t>
            </a:r>
          </a:p>
          <a:p>
            <a:r>
              <a:rPr lang="en-GB" dirty="0"/>
              <a:t>Higher self esteem  </a:t>
            </a:r>
            <a:r>
              <a:rPr lang="en-GB" b="1" dirty="0"/>
              <a:t> </a:t>
            </a:r>
            <a:r>
              <a:rPr lang="en-GB" dirty="0"/>
              <a:t>(IMPACT OF GLOBALIZATION ON WOMEN, 2018)</a:t>
            </a:r>
          </a:p>
        </p:txBody>
      </p:sp>
      <p:sp>
        <p:nvSpPr>
          <p:cNvPr id="3" name="TextBox 2">
            <a:extLst>
              <a:ext uri="{FF2B5EF4-FFF2-40B4-BE49-F238E27FC236}">
                <a16:creationId xmlns:a16="http://schemas.microsoft.com/office/drawing/2014/main" id="{02BE9A61-8E21-4DC2-9D12-CDDA74A037A7}"/>
              </a:ext>
            </a:extLst>
          </p:cNvPr>
          <p:cNvSpPr txBox="1"/>
          <p:nvPr/>
        </p:nvSpPr>
        <p:spPr>
          <a:xfrm>
            <a:off x="1022423" y="19902217"/>
            <a:ext cx="6010547" cy="4801314"/>
          </a:xfrm>
          <a:prstGeom prst="rect">
            <a:avLst/>
          </a:prstGeom>
          <a:noFill/>
        </p:spPr>
        <p:txBody>
          <a:bodyPr wrap="square" rtlCol="0">
            <a:spAutoFit/>
          </a:bodyPr>
          <a:lstStyle/>
          <a:p>
            <a:r>
              <a:rPr lang="en-GB" dirty="0">
                <a:solidFill>
                  <a:srgbClr val="002060"/>
                </a:solidFill>
              </a:rPr>
              <a:t>Due to Globalization and people migrating between countries, it is becoming increasingly common for female genital mutilation (FGM) to take place in the developed world. This is a disturbing fact but it can have a positive result on the overall effect of FGM . It has brought with it awareness of the issue and an increased social stigma against it. There is more support available to those who are victims of it and there are global policies which are trying to eradicate it. It is now regarded as a violation of human rights across the world. Unfortunately it is carried out by many cultures. </a:t>
            </a:r>
          </a:p>
          <a:p>
            <a:r>
              <a:rPr lang="en-GB" dirty="0">
                <a:solidFill>
                  <a:srgbClr val="002060"/>
                </a:solidFill>
              </a:rPr>
              <a:t>There is now better health education and awareness on the matter outlining the physical and mental permanent damage it can cause.</a:t>
            </a:r>
          </a:p>
          <a:p>
            <a:r>
              <a:rPr lang="en-GB" dirty="0">
                <a:solidFill>
                  <a:srgbClr val="002060"/>
                </a:solidFill>
              </a:rPr>
              <a:t>There are also laws and policies put in place to tackle FGM. It is now criminalised in 25 African countries. There is a FGM act in the UK which makes it illegal to carry the procedure out on anyone  </a:t>
            </a:r>
            <a:r>
              <a:rPr lang="en-GB" dirty="0"/>
              <a:t>(Al-</a:t>
            </a:r>
            <a:r>
              <a:rPr lang="en-GB" dirty="0" err="1"/>
              <a:t>Saadi</a:t>
            </a:r>
            <a:r>
              <a:rPr lang="en-GB" dirty="0"/>
              <a:t>, Khan, </a:t>
            </a:r>
            <a:r>
              <a:rPr lang="en-GB" dirty="0" err="1"/>
              <a:t>Auckburally</a:t>
            </a:r>
            <a:r>
              <a:rPr lang="en-GB" dirty="0"/>
              <a:t>, Al-</a:t>
            </a:r>
            <a:r>
              <a:rPr lang="en-GB" dirty="0" err="1"/>
              <a:t>Saadi</a:t>
            </a:r>
            <a:r>
              <a:rPr lang="en-GB" dirty="0"/>
              <a:t> &amp; Khan, 2016).</a:t>
            </a:r>
            <a:endParaRPr lang="en-GB" dirty="0">
              <a:solidFill>
                <a:srgbClr val="002060"/>
              </a:solidFill>
            </a:endParaRPr>
          </a:p>
        </p:txBody>
      </p:sp>
      <p:sp>
        <p:nvSpPr>
          <p:cNvPr id="4" name="TextBox 3">
            <a:extLst>
              <a:ext uri="{FF2B5EF4-FFF2-40B4-BE49-F238E27FC236}">
                <a16:creationId xmlns:a16="http://schemas.microsoft.com/office/drawing/2014/main" id="{5F0614C4-8870-41CE-8073-C45766C8D2AD}"/>
              </a:ext>
            </a:extLst>
          </p:cNvPr>
          <p:cNvSpPr txBox="1"/>
          <p:nvPr/>
        </p:nvSpPr>
        <p:spPr>
          <a:xfrm>
            <a:off x="1707614" y="25412700"/>
            <a:ext cx="7436386" cy="3139321"/>
          </a:xfrm>
          <a:prstGeom prst="rect">
            <a:avLst/>
          </a:prstGeom>
          <a:noFill/>
        </p:spPr>
        <p:txBody>
          <a:bodyPr wrap="square" rtlCol="0">
            <a:spAutoFit/>
          </a:bodyPr>
          <a:lstStyle/>
          <a:p>
            <a:r>
              <a:rPr lang="en-GB" dirty="0"/>
              <a:t>The World Health organisation (WHO) confirm that there are no benefits for girls to be subject to </a:t>
            </a:r>
            <a:r>
              <a:rPr lang="en-GB" dirty="0" err="1"/>
              <a:t>fgm</a:t>
            </a:r>
            <a:r>
              <a:rPr lang="en-GB" dirty="0"/>
              <a:t>.</a:t>
            </a:r>
          </a:p>
          <a:p>
            <a:r>
              <a:rPr lang="en-GB" dirty="0"/>
              <a:t>They are taking steps to try and stop it taking place</a:t>
            </a:r>
          </a:p>
          <a:p>
            <a:pPr marL="342900" indent="-342900">
              <a:buAutoNum type="arabicPeriod"/>
            </a:pPr>
            <a:r>
              <a:rPr lang="en-GB" dirty="0">
                <a:solidFill>
                  <a:srgbClr val="FF0000"/>
                </a:solidFill>
              </a:rPr>
              <a:t>Building evidence and making everyone aware of the consequences.</a:t>
            </a:r>
          </a:p>
          <a:p>
            <a:pPr marL="342900" indent="-342900">
              <a:buAutoNum type="arabicPeriod"/>
            </a:pPr>
            <a:r>
              <a:rPr lang="en-GB" dirty="0">
                <a:solidFill>
                  <a:srgbClr val="FF0000"/>
                </a:solidFill>
              </a:rPr>
              <a:t>Ensure girls who are living with it have access to quality medical care and </a:t>
            </a:r>
            <a:r>
              <a:rPr lang="en-GB" dirty="0" err="1">
                <a:solidFill>
                  <a:srgbClr val="FF0000"/>
                </a:solidFill>
              </a:rPr>
              <a:t>councelling</a:t>
            </a:r>
            <a:r>
              <a:rPr lang="en-GB" dirty="0">
                <a:solidFill>
                  <a:srgbClr val="FF0000"/>
                </a:solidFill>
              </a:rPr>
              <a:t>.</a:t>
            </a:r>
          </a:p>
          <a:p>
            <a:pPr marL="342900" indent="-342900">
              <a:buAutoNum type="arabicPeriod"/>
            </a:pPr>
            <a:r>
              <a:rPr lang="en-GB" dirty="0">
                <a:solidFill>
                  <a:srgbClr val="FF0000"/>
                </a:solidFill>
              </a:rPr>
              <a:t>Improving </a:t>
            </a:r>
            <a:r>
              <a:rPr lang="en-GB" dirty="0" err="1">
                <a:solidFill>
                  <a:srgbClr val="FF0000"/>
                </a:solidFill>
              </a:rPr>
              <a:t>communicationbetween</a:t>
            </a:r>
            <a:r>
              <a:rPr lang="en-GB" dirty="0">
                <a:solidFill>
                  <a:srgbClr val="FF0000"/>
                </a:solidFill>
              </a:rPr>
              <a:t> nurses and midwives to learn how to discuss on the matter empathetically.</a:t>
            </a:r>
          </a:p>
          <a:p>
            <a:pPr marL="342900" indent="-342900">
              <a:buAutoNum type="arabicPeriod"/>
            </a:pPr>
            <a:r>
              <a:rPr lang="en-GB" dirty="0">
                <a:solidFill>
                  <a:srgbClr val="FF0000"/>
                </a:solidFill>
              </a:rPr>
              <a:t>Developing tools to make people aware of </a:t>
            </a:r>
            <a:r>
              <a:rPr lang="en-GB" dirty="0" err="1">
                <a:solidFill>
                  <a:srgbClr val="FF0000"/>
                </a:solidFill>
              </a:rPr>
              <a:t>of</a:t>
            </a:r>
            <a:r>
              <a:rPr lang="en-GB" dirty="0">
                <a:solidFill>
                  <a:srgbClr val="FF0000"/>
                </a:solidFill>
              </a:rPr>
              <a:t> how much of a burden FGM has on public health </a:t>
            </a:r>
            <a:r>
              <a:rPr lang="en-GB" dirty="0"/>
              <a:t>(World health organization, 2020).</a:t>
            </a:r>
            <a:endParaRPr lang="en-GB" dirty="0">
              <a:solidFill>
                <a:srgbClr val="FF0000"/>
              </a:solidFill>
            </a:endParaRPr>
          </a:p>
          <a:p>
            <a:endParaRPr lang="en-GB" dirty="0">
              <a:solidFill>
                <a:srgbClr val="FF0000"/>
              </a:solidFill>
            </a:endParaRPr>
          </a:p>
        </p:txBody>
      </p:sp>
      <p:sp>
        <p:nvSpPr>
          <p:cNvPr id="5" name="TextBox 4">
            <a:extLst>
              <a:ext uri="{FF2B5EF4-FFF2-40B4-BE49-F238E27FC236}">
                <a16:creationId xmlns:a16="http://schemas.microsoft.com/office/drawing/2014/main" id="{8596B547-2888-40FE-984F-5F5F1E18626A}"/>
              </a:ext>
            </a:extLst>
          </p:cNvPr>
          <p:cNvSpPr txBox="1"/>
          <p:nvPr/>
        </p:nvSpPr>
        <p:spPr>
          <a:xfrm>
            <a:off x="12431486" y="8817429"/>
            <a:ext cx="8294914" cy="1477328"/>
          </a:xfrm>
          <a:prstGeom prst="rect">
            <a:avLst/>
          </a:prstGeom>
          <a:noFill/>
          <a:ln>
            <a:solidFill>
              <a:schemeClr val="accent1"/>
            </a:solidFill>
          </a:ln>
        </p:spPr>
        <p:txBody>
          <a:bodyPr wrap="square" rtlCol="0">
            <a:spAutoFit/>
          </a:bodyPr>
          <a:lstStyle/>
          <a:p>
            <a:r>
              <a:rPr lang="en-GB" dirty="0"/>
              <a:t>Globalization has the potential to bring more gender equality and bring a shift in gender roles. More people have access to information through internet and TV.  People are learning of other morals in other parts of the world and changing their perception and promoting different attitudes ("Globalization's Impact on Gender Equality: What's happened and what's needed - GSDRC", 2011).</a:t>
            </a:r>
          </a:p>
        </p:txBody>
      </p:sp>
      <p:sp>
        <p:nvSpPr>
          <p:cNvPr id="6" name="Rectangle 5">
            <a:extLst>
              <a:ext uri="{FF2B5EF4-FFF2-40B4-BE49-F238E27FC236}">
                <a16:creationId xmlns:a16="http://schemas.microsoft.com/office/drawing/2014/main" id="{4B604DA5-67BF-4EFB-A1D7-3CD5E0B079E6}"/>
              </a:ext>
            </a:extLst>
          </p:cNvPr>
          <p:cNvSpPr/>
          <p:nvPr/>
        </p:nvSpPr>
        <p:spPr>
          <a:xfrm>
            <a:off x="3598509" y="10913077"/>
            <a:ext cx="10131235" cy="369332"/>
          </a:xfrm>
          <a:prstGeom prst="rect">
            <a:avLst/>
          </a:prstGeom>
        </p:spPr>
        <p:txBody>
          <a:bodyPr wrap="none">
            <a:spAutoFit/>
          </a:bodyPr>
          <a:lstStyle/>
          <a:p>
            <a:r>
              <a:rPr lang="en-GB" dirty="0">
                <a:solidFill>
                  <a:srgbClr val="000000"/>
                </a:solidFill>
                <a:latin typeface="Open Sans"/>
              </a:rPr>
              <a:t>("Globalization's Impact on Gender Equality: What's happened and what's needed - SDRC", 2011)</a:t>
            </a:r>
            <a:endParaRPr lang="en-GB" dirty="0"/>
          </a:p>
        </p:txBody>
      </p:sp>
      <p:pic>
        <p:nvPicPr>
          <p:cNvPr id="1026" name="Picture 2" descr="United We Stand to End Violence Against Women: No Silence, No Violence">
            <a:extLst>
              <a:ext uri="{FF2B5EF4-FFF2-40B4-BE49-F238E27FC236}">
                <a16:creationId xmlns:a16="http://schemas.microsoft.com/office/drawing/2014/main" id="{016F64FA-3AC3-4898-A2F3-0C67D7FE99C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rot="156906">
            <a:off x="14553765" y="25412700"/>
            <a:ext cx="2847975" cy="4083417"/>
          </a:xfrm>
          <a:prstGeom prst="rect">
            <a:avLst/>
          </a:prstGeom>
          <a:noFill/>
          <a:extLst>
            <a:ext uri="{909E8E84-426E-40DD-AFC4-6F175D3DCCD1}">
              <a14:hiddenFill xmlns:a14="http://schemas.microsoft.com/office/drawing/2010/main">
                <a:solidFill>
                  <a:srgbClr val="FFFFFF"/>
                </a:solidFill>
              </a14:hiddenFill>
            </a:ext>
          </a:extLst>
        </p:spPr>
      </p:pic>
      <p:pic>
        <p:nvPicPr>
          <p:cNvPr id="12" name="Audio 11">
            <a:hlinkClick r:id="" action="ppaction://media"/>
            <a:extLst>
              <a:ext uri="{FF2B5EF4-FFF2-40B4-BE49-F238E27FC236}">
                <a16:creationId xmlns:a16="http://schemas.microsoft.com/office/drawing/2014/main" id="{1A62C63D-2E1C-4B4D-8919-1CDE721F382B}"/>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20558125" y="29449713"/>
            <a:ext cx="609600" cy="609600"/>
          </a:xfrm>
          <a:prstGeom prst="rect">
            <a:avLst/>
          </a:prstGeom>
        </p:spPr>
      </p:pic>
      <p:pic>
        <p:nvPicPr>
          <p:cNvPr id="14" name="WIN_20200504_21_35_57_Pro">
            <a:hlinkClick r:id="" action="ppaction://media"/>
            <a:extLst>
              <a:ext uri="{FF2B5EF4-FFF2-40B4-BE49-F238E27FC236}">
                <a16:creationId xmlns:a16="http://schemas.microsoft.com/office/drawing/2014/main" id="{0AA3B938-1A8B-4FD6-941E-0CD876DD6485}"/>
              </a:ext>
            </a:extLst>
          </p:cNvPr>
          <p:cNvPicPr>
            <a:picLocks noChangeAspect="1"/>
          </p:cNvPicPr>
          <p:nvPr>
            <a:videoFile r:link="rId4"/>
            <p:extLst>
              <p:ext uri="{DAA4B4D4-6D71-4841-9C94-3DE7FCFB9230}">
                <p14:media xmlns:p14="http://schemas.microsoft.com/office/powerpoint/2010/main" r:embed="rId3"/>
              </p:ext>
            </p:extLst>
          </p:nvPr>
        </p:nvPicPr>
        <p:blipFill>
          <a:blip r:embed="rId13"/>
          <a:stretch>
            <a:fillRect/>
          </a:stretch>
        </p:blipFill>
        <p:spPr>
          <a:xfrm>
            <a:off x="13882740" y="-297239"/>
            <a:ext cx="6096000" cy="2465258"/>
          </a:xfrm>
          <a:prstGeom prst="rect">
            <a:avLst/>
          </a:prstGeom>
        </p:spPr>
      </p:pic>
    </p:spTree>
    <p:extLst>
      <p:ext uri="{BB962C8B-B14F-4D97-AF65-F5344CB8AC3E}">
        <p14:creationId xmlns:p14="http://schemas.microsoft.com/office/powerpoint/2010/main" val="4123255736"/>
      </p:ext>
    </p:extLst>
  </p:cSld>
  <p:clrMapOvr>
    <a:masterClrMapping/>
  </p:clrMapOvr>
  <mc:AlternateContent xmlns:mc="http://schemas.openxmlformats.org/markup-compatibility/2006">
    <mc:Choice xmlns:p14="http://schemas.microsoft.com/office/powerpoint/2010/main" Requires="p14">
      <p:transition spd="slow" p14:dur="2000" advTm="2513"/>
    </mc:Choice>
    <mc:Fallback>
      <p:transition spd="slow" advTm="25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571719"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1" fill="hold" display="0">
                  <p:stCondLst>
                    <p:cond delay="indefinite"/>
                  </p:stCondLst>
                  <p:endCondLst>
                    <p:cond evt="onStopAudio" delay="0">
                      <p:tgtEl>
                        <p:sldTgt/>
                      </p:tgtEl>
                    </p:cond>
                  </p:endCondLst>
                </p:cTn>
                <p:tgtEl>
                  <p:spTgt spid="12"/>
                </p:tgtEl>
              </p:cMediaNode>
            </p:audio>
            <p:video>
              <p:cMediaNode vol="80000">
                <p:cTn id="12" fill="hold" display="0">
                  <p:stCondLst>
                    <p:cond delay="indefinite"/>
                  </p:stCondLst>
                </p:cTn>
                <p:tgtEl>
                  <p:spTgt spid="14"/>
                </p:tgtEl>
              </p:cMediaNode>
            </p:video>
            <p:seq concurrent="1" nextAc="seek">
              <p:cTn id="13" restart="whenNotActive" fill="hold" evtFilter="cancelBubble" nodeType="interactiveSeq">
                <p:stCondLst>
                  <p:cond evt="onClick" delay="0">
                    <p:tgtEl>
                      <p:spTgt spid="14"/>
                    </p:tgtEl>
                  </p:cond>
                </p:stCondLst>
                <p:endSync evt="end" delay="0">
                  <p:rtn val="all"/>
                </p:endSync>
                <p:childTnLst>
                  <p:par>
                    <p:cTn id="14" fill="hold">
                      <p:stCondLst>
                        <p:cond delay="0"/>
                      </p:stCondLst>
                      <p:childTnLst>
                        <p:par>
                          <p:cTn id="15" fill="hold">
                            <p:stCondLst>
                              <p:cond delay="0"/>
                            </p:stCondLst>
                            <p:childTnLst>
                              <p:par>
                                <p:cTn id="16" presetID="2" presetClass="mediacall" presetSubtype="0" fill="hold" nodeType="clickEffect">
                                  <p:stCondLst>
                                    <p:cond delay="0"/>
                                  </p:stCondLst>
                                  <p:childTnLst>
                                    <p:cmd type="call" cmd="togglePause">
                                      <p:cBhvr>
                                        <p:cTn id="17"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FFB8F13-8F38-4A49-B812-7EA31086A3BE}"/>
              </a:ext>
            </a:extLst>
          </p:cNvPr>
          <p:cNvSpPr txBox="1"/>
          <p:nvPr/>
        </p:nvSpPr>
        <p:spPr>
          <a:xfrm>
            <a:off x="2886418" y="2690476"/>
            <a:ext cx="7805394" cy="10618291"/>
          </a:xfrm>
          <a:prstGeom prst="rect">
            <a:avLst/>
          </a:prstGeom>
          <a:noFill/>
        </p:spPr>
        <p:txBody>
          <a:bodyPr wrap="square" rtlCol="0">
            <a:spAutoFit/>
          </a:bodyPr>
          <a:lstStyle/>
          <a:p>
            <a:r>
              <a:rPr lang="en-GB" dirty="0"/>
              <a:t>Reference list</a:t>
            </a:r>
          </a:p>
          <a:p>
            <a:r>
              <a:rPr lang="en-GB" dirty="0">
                <a:solidFill>
                  <a:srgbClr val="000000"/>
                </a:solidFill>
                <a:latin typeface="Open Sans"/>
              </a:rPr>
              <a:t>Al-</a:t>
            </a:r>
            <a:r>
              <a:rPr lang="en-GB" dirty="0" err="1">
                <a:solidFill>
                  <a:srgbClr val="000000"/>
                </a:solidFill>
                <a:latin typeface="Open Sans"/>
              </a:rPr>
              <a:t>Saadi</a:t>
            </a:r>
            <a:r>
              <a:rPr lang="en-GB" dirty="0">
                <a:solidFill>
                  <a:srgbClr val="000000"/>
                </a:solidFill>
                <a:latin typeface="Open Sans"/>
              </a:rPr>
              <a:t>, N., Khan, H., </a:t>
            </a:r>
            <a:r>
              <a:rPr lang="en-GB" dirty="0" err="1">
                <a:solidFill>
                  <a:srgbClr val="000000"/>
                </a:solidFill>
                <a:latin typeface="Open Sans"/>
              </a:rPr>
              <a:t>Auckburally</a:t>
            </a:r>
            <a:r>
              <a:rPr lang="en-GB" dirty="0">
                <a:solidFill>
                  <a:srgbClr val="000000"/>
                </a:solidFill>
                <a:latin typeface="Open Sans"/>
              </a:rPr>
              <a:t>, S., Al-</a:t>
            </a:r>
            <a:r>
              <a:rPr lang="en-GB" dirty="0" err="1">
                <a:solidFill>
                  <a:srgbClr val="000000"/>
                </a:solidFill>
                <a:latin typeface="Open Sans"/>
              </a:rPr>
              <a:t>Saadi</a:t>
            </a:r>
            <a:r>
              <a:rPr lang="en-GB" dirty="0">
                <a:solidFill>
                  <a:srgbClr val="000000"/>
                </a:solidFill>
                <a:latin typeface="Open Sans"/>
              </a:rPr>
              <a:t>, A., &amp; Khan, T. (2016). Reshaping the global health agenda: female genital cutting. </a:t>
            </a:r>
            <a:r>
              <a:rPr lang="en-GB" i="1" dirty="0">
                <a:solidFill>
                  <a:srgbClr val="000000"/>
                </a:solidFill>
                <a:latin typeface="Open Sans"/>
              </a:rPr>
              <a:t>Medical Education Online</a:t>
            </a:r>
            <a:r>
              <a:rPr lang="en-GB" dirty="0">
                <a:solidFill>
                  <a:srgbClr val="000000"/>
                </a:solidFill>
                <a:latin typeface="Open Sans"/>
              </a:rPr>
              <a:t>, </a:t>
            </a:r>
            <a:r>
              <a:rPr lang="en-GB" i="1" dirty="0">
                <a:solidFill>
                  <a:srgbClr val="000000"/>
                </a:solidFill>
                <a:latin typeface="Open Sans"/>
              </a:rPr>
              <a:t>21</a:t>
            </a:r>
            <a:r>
              <a:rPr lang="en-GB" dirty="0">
                <a:solidFill>
                  <a:srgbClr val="000000"/>
                </a:solidFill>
                <a:latin typeface="Open Sans"/>
              </a:rPr>
              <a:t>(1), 31023. </a:t>
            </a:r>
            <a:r>
              <a:rPr lang="en-GB" dirty="0" err="1">
                <a:solidFill>
                  <a:srgbClr val="000000"/>
                </a:solidFill>
                <a:latin typeface="Open Sans"/>
              </a:rPr>
              <a:t>doi</a:t>
            </a:r>
            <a:r>
              <a:rPr lang="en-GB" dirty="0">
                <a:solidFill>
                  <a:srgbClr val="000000"/>
                </a:solidFill>
                <a:latin typeface="Open Sans"/>
              </a:rPr>
              <a:t>: 10.3402/meo.v21.31023.</a:t>
            </a:r>
            <a:endParaRPr lang="en-GB" dirty="0"/>
          </a:p>
          <a:p>
            <a:r>
              <a:rPr lang="en-GB" dirty="0"/>
              <a:t>Clulow, M., 2017. </a:t>
            </a:r>
            <a:r>
              <a:rPr lang="en-GB" i="1" dirty="0"/>
              <a:t>International Agreements On </a:t>
            </a:r>
            <a:r>
              <a:rPr lang="en-GB" i="1" dirty="0" err="1"/>
              <a:t>Women’S</a:t>
            </a:r>
            <a:r>
              <a:rPr lang="en-GB" i="1" dirty="0"/>
              <a:t> Rights: A Framework For Action</a:t>
            </a:r>
            <a:r>
              <a:rPr lang="en-GB" dirty="0"/>
              <a:t>. [online] Womankind.org.uk. Available at: &lt;https://www.womankind.org.uk/blog/detail/our-blog/2017/11/13/international-agreements-on-women-s-rights-a-framework-for-action&gt; [Accessed 3 May 2020].</a:t>
            </a:r>
          </a:p>
          <a:p>
            <a:r>
              <a:rPr lang="en-GB" dirty="0"/>
              <a:t>Department for </a:t>
            </a:r>
            <a:r>
              <a:rPr lang="en-GB" dirty="0" err="1"/>
              <a:t>intenational</a:t>
            </a:r>
            <a:r>
              <a:rPr lang="en-GB" dirty="0"/>
              <a:t> development (2018) Work and opportunities for women. Available at https://www.gov.uk/guidance/work-and-opportunities-for-women#four-areas-of-activity</a:t>
            </a:r>
          </a:p>
          <a:p>
            <a:endParaRPr lang="en-GB" dirty="0"/>
          </a:p>
          <a:p>
            <a:endParaRPr lang="en-GB" dirty="0"/>
          </a:p>
          <a:p>
            <a:r>
              <a:rPr lang="en-GB" dirty="0"/>
              <a:t>Elliott, C.( 2008). </a:t>
            </a:r>
            <a:r>
              <a:rPr lang="en-GB" i="1" dirty="0"/>
              <a:t>Global Empowerment Of Women, Responses To Globalization And Politicized Religions</a:t>
            </a:r>
            <a:r>
              <a:rPr lang="en-GB" dirty="0"/>
              <a:t>. New York: </a:t>
            </a:r>
            <a:r>
              <a:rPr lang="en-GB" dirty="0" err="1"/>
              <a:t>Roultedge</a:t>
            </a:r>
            <a:r>
              <a:rPr lang="en-GB" dirty="0"/>
              <a:t>.</a:t>
            </a:r>
          </a:p>
          <a:p>
            <a:r>
              <a:rPr lang="en-GB" dirty="0"/>
              <a:t> Female genital mutilation. (2020). Retrieved 4 May 2020, from </a:t>
            </a:r>
            <a:r>
              <a:rPr lang="en-GB" dirty="0">
                <a:hlinkClick r:id="rId4"/>
              </a:rPr>
              <a:t>https://www.who.int/news-room/fact-sheets/detail/female-genital-mutilation</a:t>
            </a:r>
            <a:endParaRPr lang="en-GB" dirty="0"/>
          </a:p>
          <a:p>
            <a:r>
              <a:rPr lang="en-GB" dirty="0"/>
              <a:t>Globalization's Impact on Gender Equality: What's happened and what's needed - GSDRC. (2011). Retrieved 4 May 2020, from https://gsdrc.org/document-library/globalizations-impact-on-gender-equality-whats-happened-and-whats-needed/</a:t>
            </a:r>
          </a:p>
          <a:p>
            <a:endParaRPr lang="en-GB" dirty="0"/>
          </a:p>
          <a:p>
            <a:endParaRPr lang="en-GB" dirty="0"/>
          </a:p>
          <a:p>
            <a:r>
              <a:rPr lang="en-GB" i="1" dirty="0"/>
              <a:t> Global Journal of Commerce &amp; Management Perspective</a:t>
            </a:r>
            <a:r>
              <a:rPr lang="en-GB" dirty="0"/>
              <a:t>, 2018. IMPACT OF GLOBALIZATION ON WOMEN. 7(2), pp.41-44.</a:t>
            </a:r>
          </a:p>
          <a:p>
            <a:endParaRPr lang="en-GB" dirty="0"/>
          </a:p>
          <a:p>
            <a:endParaRPr lang="en-GB" dirty="0"/>
          </a:p>
          <a:p>
            <a:r>
              <a:rPr lang="en-GB" dirty="0" err="1"/>
              <a:t>Sherif</a:t>
            </a:r>
            <a:r>
              <a:rPr lang="en-GB" dirty="0"/>
              <a:t>-Trask, B.( 2014). </a:t>
            </a:r>
            <a:r>
              <a:rPr lang="en-GB" i="1" dirty="0"/>
              <a:t>Women, Work, And Globalization</a:t>
            </a:r>
            <a:r>
              <a:rPr lang="en-GB" dirty="0"/>
              <a:t>. New York: Routledge.</a:t>
            </a:r>
          </a:p>
          <a:p>
            <a:endParaRPr lang="en-GB" dirty="0"/>
          </a:p>
          <a:p>
            <a:r>
              <a:rPr lang="en-GB" dirty="0"/>
              <a:t>Image 1 Available at :  </a:t>
            </a:r>
            <a:r>
              <a:rPr lang="en-GB" dirty="0">
                <a:hlinkClick r:id="rId5"/>
              </a:rPr>
              <a:t>http://2.bp.blogspot.com/_UbMR8p6KBg0/THGiS6-nEvI/AAAAAAAAALk/p2Fz8ef3ESc/s1600/Manic+Mommy+Monday.jpg</a:t>
            </a:r>
            <a:endParaRPr lang="en-GB" dirty="0"/>
          </a:p>
          <a:p>
            <a:r>
              <a:rPr lang="en-GB" dirty="0"/>
              <a:t>Image 2 Available at  http</a:t>
            </a:r>
            <a:r>
              <a:rPr lang="en-GB" dirty="0">
                <a:hlinkClick r:id="rId6"/>
              </a:rPr>
              <a:t>https://creativecommons.org/licenses/by-sa/3.0/</a:t>
            </a:r>
            <a:r>
              <a:rPr lang="en-GB" dirty="0"/>
              <a:t>s://Fustany. (2020). </a:t>
            </a:r>
            <a:r>
              <a:rPr lang="en-GB" i="1" dirty="0"/>
              <a:t>United we stand to end violence against women</a:t>
            </a:r>
            <a:r>
              <a:rPr lang="en-GB" dirty="0"/>
              <a:t> [Image]. Retrieved from https://fustany.com/en/lifestyle/living/united-we-stand-to-end-violence-against-women-no-silence-no-violence#slide2</a:t>
            </a:r>
          </a:p>
          <a:p>
            <a:r>
              <a:rPr lang="en-GB" dirty="0"/>
              <a:t>Image 2 </a:t>
            </a:r>
          </a:p>
        </p:txBody>
      </p:sp>
      <p:sp>
        <p:nvSpPr>
          <p:cNvPr id="3" name="TextBox 2">
            <a:extLst>
              <a:ext uri="{FF2B5EF4-FFF2-40B4-BE49-F238E27FC236}">
                <a16:creationId xmlns:a16="http://schemas.microsoft.com/office/drawing/2014/main" id="{AAC76C68-2617-4DE2-B6AD-C0FE0BDEA893}"/>
              </a:ext>
            </a:extLst>
          </p:cNvPr>
          <p:cNvSpPr txBox="1"/>
          <p:nvPr/>
        </p:nvSpPr>
        <p:spPr>
          <a:xfrm>
            <a:off x="6486968" y="19743366"/>
            <a:ext cx="10404741" cy="230832"/>
          </a:xfrm>
          <a:prstGeom prst="rect">
            <a:avLst/>
          </a:prstGeom>
          <a:noFill/>
        </p:spPr>
        <p:txBody>
          <a:bodyPr wrap="square" rtlCol="0">
            <a:spAutoFit/>
          </a:bodyPr>
          <a:lstStyle/>
          <a:p>
            <a:r>
              <a:rPr lang="en-GB" sz="900" dirty="0">
                <a:hlinkClick r:id="rId7" tooltip="https://en.wikipedia.org/wiki/File:Maslow's_hierarchy_of_needs.png"/>
              </a:rPr>
              <a:t>This Photo</a:t>
            </a:r>
            <a:r>
              <a:rPr lang="en-GB" sz="900" dirty="0"/>
              <a:t> by Unknown Author is licensed under </a:t>
            </a:r>
            <a:r>
              <a:rPr lang="en-GB" sz="900" dirty="0">
                <a:hlinkClick r:id="rId6" tooltip="https://creativecommons.org/licenses/by-sa/3.0/"/>
              </a:rPr>
              <a:t>CC BY-SA</a:t>
            </a:r>
            <a:endParaRPr lang="en-GB" sz="900" dirty="0"/>
          </a:p>
        </p:txBody>
      </p:sp>
      <p:pic>
        <p:nvPicPr>
          <p:cNvPr id="6" name="Audio 5">
            <a:hlinkClick r:id="" action="ppaction://media"/>
            <a:extLst>
              <a:ext uri="{FF2B5EF4-FFF2-40B4-BE49-F238E27FC236}">
                <a16:creationId xmlns:a16="http://schemas.microsoft.com/office/drawing/2014/main" id="{89EBF32D-F57A-4BAC-B710-9FCF62932924}"/>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20558125" y="29449713"/>
            <a:ext cx="609600" cy="609600"/>
          </a:xfrm>
          <a:prstGeom prst="rect">
            <a:avLst/>
          </a:prstGeom>
        </p:spPr>
      </p:pic>
    </p:spTree>
    <p:extLst>
      <p:ext uri="{BB962C8B-B14F-4D97-AF65-F5344CB8AC3E}">
        <p14:creationId xmlns:p14="http://schemas.microsoft.com/office/powerpoint/2010/main" val="1394971411"/>
      </p:ext>
    </p:extLst>
  </p:cSld>
  <p:clrMapOvr>
    <a:masterClrMapping/>
  </p:clrMapOvr>
  <mc:AlternateContent xmlns:mc="http://schemas.openxmlformats.org/markup-compatibility/2006">
    <mc:Choice xmlns:p14="http://schemas.microsoft.com/office/powerpoint/2010/main" Requires="p14">
      <p:transition spd="slow" p14:dur="2000" advTm="4581"/>
    </mc:Choice>
    <mc:Fallback>
      <p:transition spd="slow" advTm="45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1861</TotalTime>
  <Words>1177</Words>
  <Application>Microsoft Office PowerPoint</Application>
  <PresentationFormat>Custom</PresentationFormat>
  <Paragraphs>58</Paragraphs>
  <Slides>2</Slides>
  <Notes>0</Notes>
  <HiddenSlides>0</HiddenSlides>
  <MMClips>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Arial Black</vt:lpstr>
      <vt:lpstr>Calibri</vt:lpstr>
      <vt:lpstr>Calibri Light</vt:lpstr>
      <vt:lpstr>Open Sans</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rhys colnet</dc:creator>
  <cp:lastModifiedBy>rhys colnet</cp:lastModifiedBy>
  <cp:revision>42</cp:revision>
  <dcterms:created xsi:type="dcterms:W3CDTF">2020-05-03T09:11:25Z</dcterms:created>
  <dcterms:modified xsi:type="dcterms:W3CDTF">2020-05-04T21:04:18Z</dcterms:modified>
</cp:coreProperties>
</file>