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51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862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325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38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45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136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818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07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10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338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80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40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83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1922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91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4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837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64EF230-AFF6-4BA8-852E-B5E815E0EB3A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9B86501-FC73-4737-84A6-C00B98536A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4475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anellich.org.uk/projects/buildings/97-a-brief-history-of-rabys-furnace" TargetMode="External"/><Relationship Id="rId3" Type="http://schemas.openxmlformats.org/officeDocument/2006/relationships/hyperlink" Target="https://doi.org/10.2307/222213" TargetMode="External"/><Relationship Id="rId7" Type="http://schemas.openxmlformats.org/officeDocument/2006/relationships/hyperlink" Target="https://doi.org/10.2307/259348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95624780301500111" TargetMode="External"/><Relationship Id="rId11" Type="http://schemas.openxmlformats.org/officeDocument/2006/relationships/image" Target="../media/image10.png"/><Relationship Id="rId5" Type="http://schemas.openxmlformats.org/officeDocument/2006/relationships/hyperlink" Target="https://doi.org/10.3366/anh.1989.16.1.59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s://doi.org/10.1017/S0022050700004475" TargetMode="External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63A35AC-70EF-E10D-241C-226FD3E14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940135"/>
            <a:ext cx="8676222" cy="1298319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anose="020B0A04020102020204" pitchFamily="34" charset="0"/>
              </a:rPr>
              <a:t>Llanelli: From Coalfields to Tinopolis – A Story of Industrial Prosperity</a:t>
            </a:r>
            <a:r>
              <a:rPr lang="en-GB" sz="3600" dirty="0">
                <a:solidFill>
                  <a:srgbClr val="0070C0"/>
                </a:solidFill>
                <a:latin typeface="Arial Black" panose="020B0A04020102020204" pitchFamily="34" charset="0"/>
              </a:rPr>
              <a:t> </a:t>
            </a:r>
          </a:p>
        </p:txBody>
      </p:sp>
      <p:pic>
        <p:nvPicPr>
          <p:cNvPr id="4" name="Picture 3" descr="A drawing of a village&#10;&#10;Description automatically generated">
            <a:extLst>
              <a:ext uri="{FF2B5EF4-FFF2-40B4-BE49-F238E27FC236}">
                <a16:creationId xmlns:a16="http://schemas.microsoft.com/office/drawing/2014/main" id="{DB86B789-3499-92BC-11C7-80A342CB8F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532" b="24745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975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9D9D0AB-1E2F-44A8-B9C6-FA4098301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2D35E-6804-B0B9-DF70-5B036BCD3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863686"/>
            <a:ext cx="7264761" cy="9159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70C0"/>
                </a:solidFill>
                <a:latin typeface="Arial Black" panose="020B0A04020102020204" pitchFamily="34" charset="0"/>
              </a:rPr>
              <a:t>Llanelli’s Prosperity During the Industrial Revolution</a:t>
            </a:r>
            <a:endParaRPr lang="en-GB" sz="2800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sp>
        <p:nvSpPr>
          <p:cNvPr id="18" name="Rectangle: Top Corners Rounded 17">
            <a:extLst>
              <a:ext uri="{FF2B5EF4-FFF2-40B4-BE49-F238E27FC236}">
                <a16:creationId xmlns:a16="http://schemas.microsoft.com/office/drawing/2014/main" id="{A44F45F2-707C-48E1-8864-6B816A93B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314" y="195830"/>
            <a:ext cx="2932144" cy="3860771"/>
          </a:xfrm>
          <a:prstGeom prst="round2SameRect">
            <a:avLst>
              <a:gd name="adj1" fmla="val 4735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map of the south water canal&#10;&#10;AI-generated content may be incorrect.">
            <a:extLst>
              <a:ext uri="{FF2B5EF4-FFF2-40B4-BE49-F238E27FC236}">
                <a16:creationId xmlns:a16="http://schemas.microsoft.com/office/drawing/2014/main" id="{DDCF87B0-DEE3-3854-D5ED-314B0D7B36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1" r="1" b="1"/>
          <a:stretch/>
        </p:blipFill>
        <p:spPr>
          <a:xfrm>
            <a:off x="20" y="823196"/>
            <a:ext cx="3694156" cy="2606040"/>
          </a:xfrm>
          <a:custGeom>
            <a:avLst/>
            <a:gdLst/>
            <a:ahLst/>
            <a:cxnLst/>
            <a:rect l="l" t="t" r="r" b="b"/>
            <a:pathLst>
              <a:path w="3694176" h="2606040">
                <a:moveTo>
                  <a:pt x="0" y="0"/>
                </a:moveTo>
                <a:lnTo>
                  <a:pt x="3578728" y="0"/>
                </a:lnTo>
                <a:cubicBezTo>
                  <a:pt x="3642488" y="0"/>
                  <a:pt x="3694176" y="51688"/>
                  <a:pt x="3694176" y="115448"/>
                </a:cubicBezTo>
                <a:lnTo>
                  <a:pt x="3694176" y="2490592"/>
                </a:lnTo>
                <a:cubicBezTo>
                  <a:pt x="3694176" y="2554352"/>
                  <a:pt x="3642488" y="2606040"/>
                  <a:pt x="3578728" y="2606040"/>
                </a:cubicBezTo>
                <a:lnTo>
                  <a:pt x="0" y="2606040"/>
                </a:lnTo>
                <a:close/>
              </a:path>
            </a:pathLst>
          </a:custGeom>
        </p:spPr>
      </p:pic>
      <p:sp>
        <p:nvSpPr>
          <p:cNvPr id="20" name="Rectangle: Top Corners Rounded 19">
            <a:extLst>
              <a:ext uri="{FF2B5EF4-FFF2-40B4-BE49-F238E27FC236}">
                <a16:creationId xmlns:a16="http://schemas.microsoft.com/office/drawing/2014/main" id="{490B787F-2030-4934-B211-B0A9DE4CB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157157" y="-1"/>
            <a:ext cx="4332545" cy="3130998"/>
          </a:xfrm>
          <a:prstGeom prst="round2SameRect">
            <a:avLst>
              <a:gd name="adj1" fmla="val 3211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n aerial view of a factory&#10;&#10;AI-generated content may be incorrect.">
            <a:extLst>
              <a:ext uri="{FF2B5EF4-FFF2-40B4-BE49-F238E27FC236}">
                <a16:creationId xmlns:a16="http://schemas.microsoft.com/office/drawing/2014/main" id="{BAB58606-499C-BD35-2D5A-5C937796C8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034" r="-3" b="5263"/>
          <a:stretch/>
        </p:blipFill>
        <p:spPr>
          <a:xfrm>
            <a:off x="4320893" y="1"/>
            <a:ext cx="4005072" cy="2962656"/>
          </a:xfrm>
          <a:custGeom>
            <a:avLst/>
            <a:gdLst/>
            <a:ahLst/>
            <a:cxnLst/>
            <a:rect l="l" t="t" r="r" b="b"/>
            <a:pathLst>
              <a:path w="4005072" h="2962656">
                <a:moveTo>
                  <a:pt x="0" y="0"/>
                </a:moveTo>
                <a:lnTo>
                  <a:pt x="4005072" y="0"/>
                </a:lnTo>
                <a:lnTo>
                  <a:pt x="4005072" y="2867525"/>
                </a:lnTo>
                <a:cubicBezTo>
                  <a:pt x="4005072" y="2920064"/>
                  <a:pt x="3962480" y="2962656"/>
                  <a:pt x="3909941" y="2962656"/>
                </a:cubicBezTo>
                <a:lnTo>
                  <a:pt x="95131" y="2962656"/>
                </a:lnTo>
                <a:cubicBezTo>
                  <a:pt x="42592" y="2962656"/>
                  <a:pt x="0" y="2920064"/>
                  <a:pt x="0" y="2867525"/>
                </a:cubicBezTo>
                <a:close/>
              </a:path>
            </a:pathLst>
          </a:cu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7C586C41-7893-0097-0F6D-359E0273FC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1204" y="5104900"/>
            <a:ext cx="7264761" cy="142785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Industrial Leadership: Llanelli became a tinplate manufacturing powerhouse thanks to important figures like the Nevill family, who gave it the moniker "Tinopolis.“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Technological Innovations: By reducing manual labour, the railway system and the introduction of steam power transformed production efficiency.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Strategic Advantage: For industrial success, Llanelli took advantage of its closeness to ports (such as Burry Port), coalfields, and the Swansea copper smelters.</a:t>
            </a:r>
          </a:p>
        </p:txBody>
      </p:sp>
      <p:sp>
        <p:nvSpPr>
          <p:cNvPr id="22" name="Rectangle: Top Corners Rounded 21">
            <a:extLst>
              <a:ext uri="{FF2B5EF4-FFF2-40B4-BE49-F238E27FC236}">
                <a16:creationId xmlns:a16="http://schemas.microsoft.com/office/drawing/2014/main" id="{797388D1-14F3-496A-A8D5-C753CA4B0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57692" y="1480693"/>
            <a:ext cx="5054856" cy="3413760"/>
          </a:xfrm>
          <a:prstGeom prst="round2SameRect">
            <a:avLst>
              <a:gd name="adj1" fmla="val 3803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blueprint of a building&#10;&#10;AI-generated content may be incorrect.">
            <a:extLst>
              <a:ext uri="{FF2B5EF4-FFF2-40B4-BE49-F238E27FC236}">
                <a16:creationId xmlns:a16="http://schemas.microsoft.com/office/drawing/2014/main" id="{20F0EB9F-B811-D33E-6BDF-2ADA57098E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" b="3085"/>
          <a:stretch/>
        </p:blipFill>
        <p:spPr>
          <a:xfrm>
            <a:off x="8945880" y="823849"/>
            <a:ext cx="3246120" cy="4727448"/>
          </a:xfrm>
          <a:custGeom>
            <a:avLst/>
            <a:gdLst/>
            <a:ahLst/>
            <a:cxnLst/>
            <a:rect l="l" t="t" r="r" b="b"/>
            <a:pathLst>
              <a:path w="3246120" h="4727448">
                <a:moveTo>
                  <a:pt x="75732" y="0"/>
                </a:moveTo>
                <a:lnTo>
                  <a:pt x="3246120" y="0"/>
                </a:lnTo>
                <a:lnTo>
                  <a:pt x="3246120" y="4727448"/>
                </a:lnTo>
                <a:lnTo>
                  <a:pt x="75732" y="4727448"/>
                </a:lnTo>
                <a:cubicBezTo>
                  <a:pt x="33906" y="4727448"/>
                  <a:pt x="0" y="4693542"/>
                  <a:pt x="0" y="4651716"/>
                </a:cubicBezTo>
                <a:lnTo>
                  <a:pt x="0" y="75732"/>
                </a:lnTo>
                <a:cubicBezTo>
                  <a:pt x="0" y="33906"/>
                  <a:pt x="33906" y="0"/>
                  <a:pt x="7573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5156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9D9D0AB-1E2F-44A8-B9C6-FA4098301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BF281-8BD2-34AD-0AB3-7E1388F59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863686"/>
            <a:ext cx="7264761" cy="9159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0070C0"/>
                </a:solidFill>
                <a:latin typeface="Arial Black" panose="020B0A04020102020204" pitchFamily="34" charset="0"/>
              </a:rPr>
              <a:t>Impacts on Economic, Social, and Environmental </a:t>
            </a:r>
            <a:endParaRPr lang="en-GB" sz="2800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Rectangle: Top Corners Rounded 13">
            <a:extLst>
              <a:ext uri="{FF2B5EF4-FFF2-40B4-BE49-F238E27FC236}">
                <a16:creationId xmlns:a16="http://schemas.microsoft.com/office/drawing/2014/main" id="{A44F45F2-707C-48E1-8864-6B816A93B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314" y="195830"/>
            <a:ext cx="2932144" cy="3860771"/>
          </a:xfrm>
          <a:prstGeom prst="round2SameRect">
            <a:avLst>
              <a:gd name="adj1" fmla="val 4735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348B1C-E78F-60B7-BFFA-FEFD8AEE57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15" r="1" b="1"/>
          <a:stretch/>
        </p:blipFill>
        <p:spPr>
          <a:xfrm>
            <a:off x="20" y="823196"/>
            <a:ext cx="3694156" cy="2606040"/>
          </a:xfrm>
          <a:custGeom>
            <a:avLst/>
            <a:gdLst/>
            <a:ahLst/>
            <a:cxnLst/>
            <a:rect l="l" t="t" r="r" b="b"/>
            <a:pathLst>
              <a:path w="3694176" h="2606040">
                <a:moveTo>
                  <a:pt x="0" y="0"/>
                </a:moveTo>
                <a:lnTo>
                  <a:pt x="3578728" y="0"/>
                </a:lnTo>
                <a:cubicBezTo>
                  <a:pt x="3642488" y="0"/>
                  <a:pt x="3694176" y="51688"/>
                  <a:pt x="3694176" y="115448"/>
                </a:cubicBezTo>
                <a:lnTo>
                  <a:pt x="3694176" y="2490592"/>
                </a:lnTo>
                <a:cubicBezTo>
                  <a:pt x="3694176" y="2554352"/>
                  <a:pt x="3642488" y="2606040"/>
                  <a:pt x="3578728" y="2606040"/>
                </a:cubicBezTo>
                <a:lnTo>
                  <a:pt x="0" y="2606040"/>
                </a:lnTo>
                <a:close/>
              </a:path>
            </a:pathLst>
          </a:custGeom>
        </p:spPr>
      </p:pic>
      <p:sp>
        <p:nvSpPr>
          <p:cNvPr id="16" name="Rectangle: Top Corners Rounded 15">
            <a:extLst>
              <a:ext uri="{FF2B5EF4-FFF2-40B4-BE49-F238E27FC236}">
                <a16:creationId xmlns:a16="http://schemas.microsoft.com/office/drawing/2014/main" id="{490B787F-2030-4934-B211-B0A9DE4CB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157157" y="-1"/>
            <a:ext cx="4332545" cy="3130998"/>
          </a:xfrm>
          <a:prstGeom prst="round2SameRect">
            <a:avLst>
              <a:gd name="adj1" fmla="val 3211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EE2874-2137-79CF-77BA-6D33B33BDF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51" r="12739" b="1"/>
          <a:stretch/>
        </p:blipFill>
        <p:spPr>
          <a:xfrm>
            <a:off x="4320893" y="1"/>
            <a:ext cx="4005072" cy="2962656"/>
          </a:xfrm>
          <a:custGeom>
            <a:avLst/>
            <a:gdLst/>
            <a:ahLst/>
            <a:cxnLst/>
            <a:rect l="l" t="t" r="r" b="b"/>
            <a:pathLst>
              <a:path w="4005072" h="2962656">
                <a:moveTo>
                  <a:pt x="0" y="0"/>
                </a:moveTo>
                <a:lnTo>
                  <a:pt x="4005072" y="0"/>
                </a:lnTo>
                <a:lnTo>
                  <a:pt x="4005072" y="2867525"/>
                </a:lnTo>
                <a:cubicBezTo>
                  <a:pt x="4005072" y="2920064"/>
                  <a:pt x="3962480" y="2962656"/>
                  <a:pt x="3909941" y="2962656"/>
                </a:cubicBezTo>
                <a:lnTo>
                  <a:pt x="95131" y="2962656"/>
                </a:lnTo>
                <a:cubicBezTo>
                  <a:pt x="42592" y="2962656"/>
                  <a:pt x="0" y="2920064"/>
                  <a:pt x="0" y="2867525"/>
                </a:cubicBezTo>
                <a:close/>
              </a:path>
            </a:pathLst>
          </a:cu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F1D838D-F0A1-B248-B8A3-A02384353A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74218" y="5104900"/>
            <a:ext cx="7264761" cy="142785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Economic Boom: Llanelli's tinplate exports solidified its place in Britain's industrial economy by propelling both local and national economic prosperity.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Social Transformation: Urbanisation brought with it a distinct cultural identity, labour issues, and congested housing, even as industrialisation increased prosperity.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Environmental Costs: The area's natural landscape was changed by widespread coal mining, air pollution, and deforestation.</a:t>
            </a:r>
          </a:p>
        </p:txBody>
      </p:sp>
      <p:sp>
        <p:nvSpPr>
          <p:cNvPr id="18" name="Rectangle: Top Corners Rounded 17">
            <a:extLst>
              <a:ext uri="{FF2B5EF4-FFF2-40B4-BE49-F238E27FC236}">
                <a16:creationId xmlns:a16="http://schemas.microsoft.com/office/drawing/2014/main" id="{797388D1-14F3-496A-A8D5-C753CA4B0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57692" y="1480693"/>
            <a:ext cx="5054856" cy="3413760"/>
          </a:xfrm>
          <a:prstGeom prst="round2SameRect">
            <a:avLst>
              <a:gd name="adj1" fmla="val 3803"/>
              <a:gd name="adj2" fmla="val 0"/>
            </a:avLst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153CE5-38DA-A3FF-35C9-FD917B14CA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92" r="14708" b="-1"/>
          <a:stretch/>
        </p:blipFill>
        <p:spPr>
          <a:xfrm>
            <a:off x="8945880" y="823849"/>
            <a:ext cx="3246120" cy="4727448"/>
          </a:xfrm>
          <a:custGeom>
            <a:avLst/>
            <a:gdLst/>
            <a:ahLst/>
            <a:cxnLst/>
            <a:rect l="l" t="t" r="r" b="b"/>
            <a:pathLst>
              <a:path w="3246120" h="4727448">
                <a:moveTo>
                  <a:pt x="75732" y="0"/>
                </a:moveTo>
                <a:lnTo>
                  <a:pt x="3246120" y="0"/>
                </a:lnTo>
                <a:lnTo>
                  <a:pt x="3246120" y="4727448"/>
                </a:lnTo>
                <a:lnTo>
                  <a:pt x="75732" y="4727448"/>
                </a:lnTo>
                <a:cubicBezTo>
                  <a:pt x="33906" y="4727448"/>
                  <a:pt x="0" y="4693542"/>
                  <a:pt x="0" y="4651716"/>
                </a:cubicBezTo>
                <a:lnTo>
                  <a:pt x="0" y="75732"/>
                </a:lnTo>
                <a:cubicBezTo>
                  <a:pt x="0" y="33906"/>
                  <a:pt x="33906" y="0"/>
                  <a:pt x="7573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0911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DFEC-B4F4-1C29-946F-1F67A69C0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072" y="1828801"/>
            <a:ext cx="9197438" cy="4385732"/>
          </a:xfrm>
        </p:spPr>
        <p:txBody>
          <a:bodyPr>
            <a:norm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Gilboy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 W. (1932). Demand as a factor in the Industrial Revolution. In A. H. Cole (Ed.), Facts and factors in economic history (pp. 121–138). Cambridge, MA: Harvard University Press. (Reprinted in R. M. Hartwell (Ed.),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causes of the Industrial Revolution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(1967), pp. 121–138). London: Methuen.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Jones, J.H., 1913. Dumping and the Tinplate Industry.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(90), pp.182.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https://doi.org/10.2307/222213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Main, G., &amp; Main, T. J. (1988). Economic growth and the standard of living in Southern New England, 1640–1774.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Economic History, 48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27–46.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https://doi.org/10.1017/S0022050700004475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Malcolmson, R. W. (1981).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Life and labour in England, 1700–1780.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New York: St. Martin's Press.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SYMONS, M.V., 1989. Growth of geological knowledge of the Llanelli Coalfield.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Archives of Natural History, 16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pp.59–80.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https://doi.org/10.3366/anh.1989.16.1.59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Tacoli, C., 2003. The links between urban and rural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Urbanization, 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pp.3–12.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https://doi.org/10.1177/095624780301500111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Walters, R., 1975. Labour Productivity in the South Wales Steam-Coal Industry, 1870-1914.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28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p.280.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https://doi.org/10.2307/2593488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https://www.llanellich.org.uk/projects/buildings/97-a-brief-history-of-rabys-furnace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1ADA4-8F12-FD05-E0C8-3861670DF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43466"/>
            <a:ext cx="7640257" cy="1185333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5EB35D-F114-4B42-93AA-A011776C5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5137" y="0"/>
            <a:ext cx="2766863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innerShdw blurRad="63500" dist="381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72093A2-A548-47FC-BF0C-6BA72B880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988186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239727F4-089C-FB8A-8831-BC683D9E993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53142" y="141947"/>
            <a:ext cx="2543175" cy="18002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1497FD-A93C-4289-716C-AA1DE563EA9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2667" y="4808950"/>
            <a:ext cx="2533650" cy="1800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A071E6-750B-FBB5-F5E8-878C1625CB3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96004" y="250507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8780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23</TotalTime>
  <Words>478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</vt:lpstr>
      <vt:lpstr>Mesh</vt:lpstr>
      <vt:lpstr>PowerPoint Presentation</vt:lpstr>
      <vt:lpstr>Llanelli’s Prosperity During the Industrial Revolution</vt:lpstr>
      <vt:lpstr>Impacts on Economic, Social, and Environmental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Llanelli's Industrial Revolution</dc:title>
  <dc:creator>Mirabela Voican (1907947)</dc:creator>
  <cp:lastModifiedBy>Mirabela Voican (1907947)</cp:lastModifiedBy>
  <cp:revision>3</cp:revision>
  <dcterms:created xsi:type="dcterms:W3CDTF">2024-02-24T20:08:33Z</dcterms:created>
  <dcterms:modified xsi:type="dcterms:W3CDTF">2025-01-20T02:24:52Z</dcterms:modified>
</cp:coreProperties>
</file>