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11" r:id="rId1"/>
  </p:sldMasterIdLst>
  <p:notesMasterIdLst>
    <p:notesMasterId r:id="rId26"/>
  </p:notesMasterIdLst>
  <p:handoutMasterIdLst>
    <p:handoutMasterId r:id="rId27"/>
  </p:handoutMasterIdLst>
  <p:sldIdLst>
    <p:sldId id="280" r:id="rId2"/>
    <p:sldId id="283" r:id="rId3"/>
    <p:sldId id="300" r:id="rId4"/>
    <p:sldId id="323" r:id="rId5"/>
    <p:sldId id="324" r:id="rId6"/>
    <p:sldId id="318" r:id="rId7"/>
    <p:sldId id="319" r:id="rId8"/>
    <p:sldId id="325" r:id="rId9"/>
    <p:sldId id="326" r:id="rId10"/>
    <p:sldId id="327" r:id="rId11"/>
    <p:sldId id="317" r:id="rId12"/>
    <p:sldId id="329" r:id="rId13"/>
    <p:sldId id="315" r:id="rId14"/>
    <p:sldId id="328" r:id="rId15"/>
    <p:sldId id="316" r:id="rId16"/>
    <p:sldId id="330" r:id="rId17"/>
    <p:sldId id="331" r:id="rId18"/>
    <p:sldId id="339" r:id="rId19"/>
    <p:sldId id="333" r:id="rId20"/>
    <p:sldId id="334" r:id="rId21"/>
    <p:sldId id="335" r:id="rId22"/>
    <p:sldId id="336" r:id="rId23"/>
    <p:sldId id="337" r:id="rId24"/>
    <p:sldId id="338" r:id="rId2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787"/>
    <p:restoredTop sz="87111" autoAdjust="0"/>
  </p:normalViewPr>
  <p:slideViewPr>
    <p:cSldViewPr>
      <p:cViewPr varScale="1">
        <p:scale>
          <a:sx n="78" d="100"/>
          <a:sy n="78" d="100"/>
        </p:scale>
        <p:origin x="732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69850" y="79375"/>
            <a:ext cx="2886075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>
            <a:spAutoFit/>
          </a:bodyPr>
          <a:lstStyle/>
          <a:p>
            <a:pPr eaLnBrk="0" hangingPunct="0"/>
            <a:r>
              <a:rPr lang="en-GB" altLang="en-US" sz="1400">
                <a:latin typeface="Book Antiqua" pitchFamily="18" charset="0"/>
              </a:rPr>
              <a:t>COMM05: IT Project Management</a:t>
            </a:r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6378575" y="8759825"/>
            <a:ext cx="40640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>
            <a:spAutoFit/>
          </a:bodyPr>
          <a:lstStyle/>
          <a:p>
            <a:pPr algn="r" eaLnBrk="0" hangingPunct="0"/>
            <a:fld id="{D5C0DFA3-E847-4FDD-9B80-F73185BA1559}" type="slidenum">
              <a:rPr lang="en-GB" altLang="en-US" sz="1400">
                <a:latin typeface="Book Antiqua" pitchFamily="18" charset="0"/>
              </a:rPr>
              <a:pPr algn="r" eaLnBrk="0" hangingPunct="0"/>
              <a:t>‹#›</a:t>
            </a:fld>
            <a:endParaRPr lang="en-GB" altLang="en-US" sz="140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07968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2813" y="4344988"/>
            <a:ext cx="5029200" cy="3849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notes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2051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9350" y="692150"/>
            <a:ext cx="4559300" cy="3416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69850" y="79375"/>
            <a:ext cx="2886075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>
            <a:spAutoFit/>
          </a:bodyPr>
          <a:lstStyle/>
          <a:p>
            <a:pPr eaLnBrk="0" hangingPunct="0"/>
            <a:r>
              <a:rPr lang="en-GB" altLang="en-US" sz="1400">
                <a:latin typeface="Book Antiqua" pitchFamily="18" charset="0"/>
              </a:rPr>
              <a:t>COMM05: IT Project Management</a:t>
            </a: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6378575" y="8759825"/>
            <a:ext cx="40640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>
            <a:spAutoFit/>
          </a:bodyPr>
          <a:lstStyle/>
          <a:p>
            <a:pPr algn="r" eaLnBrk="0" hangingPunct="0"/>
            <a:fld id="{41079FAB-CBEB-4B97-A2CC-8CE16FEF348F}" type="slidenum">
              <a:rPr lang="en-GB" altLang="en-US" sz="1400">
                <a:latin typeface="Book Antiqua" pitchFamily="18" charset="0"/>
              </a:rPr>
              <a:pPr algn="r" eaLnBrk="0" hangingPunct="0"/>
              <a:t>‹#›</a:t>
            </a:fld>
            <a:endParaRPr lang="en-GB" altLang="en-US" sz="140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20914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Book Antiqua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Book Antiqua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Book Antiqua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Book Antiqua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Book Antiqua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189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Functionality – the degree to which the software satisfies the stated needs as indicated by:  suitability, accuracy, interoperability, compliance and security</a:t>
            </a:r>
          </a:p>
          <a:p>
            <a:r>
              <a:rPr lang="en-GB" altLang="en-US"/>
              <a:t>Reliability – the amount of time that the software is available for use as indicated by: maturity, fault tolerance, recoverability</a:t>
            </a:r>
          </a:p>
          <a:p>
            <a:r>
              <a:rPr lang="en-GB" altLang="en-US"/>
              <a:t>Usability – the degree to which the software is easy to use as indicated by: understandability, learnability, operability</a:t>
            </a:r>
          </a:p>
          <a:p>
            <a:r>
              <a:rPr lang="en-GB" altLang="en-US"/>
              <a:t>Efficiency – the degree to which the software makes optimal use of the system resources : time behaviour, resource behaviour</a:t>
            </a:r>
          </a:p>
          <a:p>
            <a:r>
              <a:rPr lang="en-GB" altLang="en-US"/>
              <a:t>Maintainability – the ease with which repair may be made to the software: stability, changeability, testability</a:t>
            </a:r>
          </a:p>
          <a:p>
            <a:r>
              <a:rPr lang="en-GB" altLang="en-US"/>
              <a:t>Portability – the ease with which software can be transposed from one environment to another: adaptability, installability, conformance, replacability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193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Integrity – important in this age of hackers and firewalls.  It’s the system’s ability to withstand attack to its security.</a:t>
            </a:r>
          </a:p>
          <a:p>
            <a:r>
              <a:rPr lang="en-GB" altLang="en-US"/>
              <a:t>Threat = probability that an attack of a specific type will occur within a given time</a:t>
            </a:r>
          </a:p>
          <a:p>
            <a:r>
              <a:rPr lang="en-GB" altLang="en-US"/>
              <a:t>Security = the probability that an attack of a specific type will be repelled.</a:t>
            </a:r>
          </a:p>
          <a:p>
            <a:endParaRPr lang="en-GB" altLang="en-US"/>
          </a:p>
          <a:p>
            <a:r>
              <a:rPr lang="en-GB" altLang="en-US"/>
              <a:t>DRE = E/(E+D)  E is the number of errors found before delivery to end-user and D is the number of defects found after delivery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50938" y="692150"/>
            <a:ext cx="4556125" cy="34163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globally-recognised practical framework for organisational change and performance improvement</a:t>
            </a:r>
          </a:p>
        </p:txBody>
      </p:sp>
    </p:spTree>
    <p:extLst>
      <p:ext uri="{BB962C8B-B14F-4D97-AF65-F5344CB8AC3E}">
        <p14:creationId xmlns:p14="http://schemas.microsoft.com/office/powerpoint/2010/main" val="12084310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4F11C-D5D7-49F6-A68F-2516E0EEAB6B}" type="slidenum">
              <a:rPr lang="en-US" altLang="en-US" smtClean="0"/>
              <a:pPr/>
              <a:t>‹#›</a:t>
            </a:fld>
            <a:endParaRPr lang="en-US" alt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95125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1589E-28F4-432D-8F9F-781223A15A3F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497389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D5821-9A50-4016-A54C-08C3D2E28CB2}" type="slidenum">
              <a:rPr lang="en-US" altLang="en-US" smtClean="0"/>
              <a:pPr/>
              <a:t>‹#›</a:t>
            </a:fld>
            <a:endParaRPr lang="en-US" alt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9794793"/>
      </p:ext>
    </p:extLst>
  </p:cSld>
  <p:clrMapOvr>
    <a:masterClrMapping/>
  </p:clrMapOvr>
  <p:hf sldNum="0" hd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6DBEE-121C-443E-BDE7-ECE56401FB60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096713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C5AB2-4272-44AA-A8AB-9CF881D85D0A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548237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D5821-9A50-4016-A54C-08C3D2E28CB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34495815"/>
      </p:ext>
    </p:extLst>
  </p:cSld>
  <p:clrMapOvr>
    <a:masterClrMapping/>
  </p:clrMapOvr>
  <p:hf sldNum="0"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alt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CF6D9-7735-47C3-B20F-394EE6F10FF1}" type="slidenum">
              <a:rPr lang="en-US" altLang="en-US" smtClean="0"/>
              <a:pPr/>
              <a:t>‹#›</a:t>
            </a:fld>
            <a:endParaRPr lang="en-US" altLang="en-US"/>
          </a:p>
        </p:txBody>
      </p:sp>
      <p:pic>
        <p:nvPicPr>
          <p:cNvPr id="10" name="Picture 2">
            <a:extLst>
              <a:ext uri="{FF2B5EF4-FFF2-40B4-BE49-F238E27FC236}">
                <a16:creationId xmlns:a16="http://schemas.microsoft.com/office/drawing/2014/main" id="{0BF6B147-A18E-4ED2-AA6C-E2313F100AA0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441" y="5661248"/>
            <a:ext cx="8620125" cy="78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251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749AD6D-2326-43D9-9CE5-7B247FDB2CDD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02269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E875D-E91E-40ED-80D6-CA6309AB2974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668332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55296-E7DC-45B7-849B-6F2CA66647FC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304564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4F75A-A5D8-4C28-B904-60BBDBA7008C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02608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DABD5821-9A50-4016-A54C-08C3D2E28CB2}" type="slidenum">
              <a:rPr lang="en-US" altLang="en-US" smtClean="0"/>
              <a:pPr/>
              <a:t>‹#›</a:t>
            </a:fld>
            <a:endParaRPr lang="en-US" alt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771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7D379150-F6B4-45C8-BE10-6B278AD40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5FFCF544-A370-4A5D-A95F-CA6E0E7191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34316"/>
            <a:ext cx="9144000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6EEB3B97-A638-498B-8083-54191CE71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34" name="Rectangle 78">
            <a:extLst>
              <a:ext uri="{FF2B5EF4-FFF2-40B4-BE49-F238E27FC236}">
                <a16:creationId xmlns:a16="http://schemas.microsoft.com/office/drawing/2014/main" id="{3DE3B93A-6105-4E0D-ABE7-1711117A8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81692" y="642257"/>
            <a:ext cx="2563257" cy="52268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altLang="en-US" sz="3700">
                <a:solidFill>
                  <a:schemeClr val="tx1">
                    <a:lumMod val="75000"/>
                    <a:lumOff val="25000"/>
                  </a:schemeClr>
                </a:solidFill>
              </a:rPr>
              <a:t>Managing Information Systems Projects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535134" y="642258"/>
            <a:ext cx="5135337" cy="3091682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en-US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B Holland</a:t>
            </a:r>
          </a:p>
          <a:p>
            <a:endParaRPr lang="en-US" altLang="en-US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  <a:p>
            <a:r>
              <a:rPr lang="en-US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Software Quality</a:t>
            </a:r>
          </a:p>
          <a:p>
            <a:endParaRPr lang="en-US" altLang="en-US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35134" y="4717549"/>
            <a:ext cx="5135337" cy="436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1924D57B-FEC9-4779-B514-732685B87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55EFD2BD-6E0E-4450-A3FF-5D1EA322A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E54CE3AD-C754-4F1E-A76F-1EDDF71796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3422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586407" y="643467"/>
            <a:ext cx="2600677" cy="5571066"/>
          </a:xfrm>
        </p:spPr>
        <p:txBody>
          <a:bodyPr anchor="ctr">
            <a:normAutofit/>
          </a:bodyPr>
          <a:lstStyle/>
          <a:p>
            <a:r>
              <a:rPr lang="en-GB" altLang="en-US" sz="3500">
                <a:solidFill>
                  <a:srgbClr val="FFFFFF"/>
                </a:solidFill>
              </a:rPr>
              <a:t>Quality Definitions (1)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D238B743-4443-4735-BFC2-B514F6409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434229" y="0"/>
            <a:ext cx="570977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6083" name="Rectangle 3"/>
          <p:cNvSpPr>
            <a:spLocks noGrp="1" noChangeArrowheads="1"/>
          </p:cNvSpPr>
          <p:nvPr>
            <p:ph idx="1"/>
          </p:nvPr>
        </p:nvSpPr>
        <p:spPr>
          <a:xfrm>
            <a:off x="3843154" y="643467"/>
            <a:ext cx="4578216" cy="5571065"/>
          </a:xfrm>
        </p:spPr>
        <p:txBody>
          <a:bodyPr anchor="ctr">
            <a:normAutofit/>
          </a:bodyPr>
          <a:lstStyle/>
          <a:p>
            <a:r>
              <a:rPr lang="en-GB" altLang="en-US" sz="1600">
                <a:solidFill>
                  <a:srgbClr val="FFFFFF"/>
                </a:solidFill>
              </a:rPr>
              <a:t>Conformance to user requirements</a:t>
            </a:r>
          </a:p>
          <a:p>
            <a:pPr lvl="4">
              <a:buFont typeface="Wingdings" pitchFamily="2" charset="2"/>
              <a:buNone/>
            </a:pPr>
            <a:r>
              <a:rPr lang="en-GB" altLang="en-US" sz="1600">
                <a:solidFill>
                  <a:srgbClr val="FFFFFF"/>
                </a:solidFill>
              </a:rPr>
              <a:t>Phil Crosby</a:t>
            </a:r>
          </a:p>
          <a:p>
            <a:r>
              <a:rPr lang="en-GB" altLang="en-US" sz="1600">
                <a:solidFill>
                  <a:srgbClr val="FFFFFF"/>
                </a:solidFill>
              </a:rPr>
              <a:t>Zero defects</a:t>
            </a:r>
          </a:p>
          <a:p>
            <a:pPr lvl="4">
              <a:buFont typeface="Wingdings" pitchFamily="2" charset="2"/>
              <a:buNone/>
            </a:pPr>
            <a:r>
              <a:rPr lang="en-GB" altLang="en-US" sz="1600">
                <a:solidFill>
                  <a:srgbClr val="FFFFFF"/>
                </a:solidFill>
              </a:rPr>
              <a:t>Philip Crosby 1979</a:t>
            </a:r>
          </a:p>
          <a:p>
            <a:r>
              <a:rPr lang="en-GB" altLang="en-US" sz="1600">
                <a:solidFill>
                  <a:srgbClr val="FFFFFF"/>
                </a:solidFill>
              </a:rPr>
              <a:t>Fitness for Purpose</a:t>
            </a:r>
          </a:p>
          <a:p>
            <a:pPr lvl="4">
              <a:buFont typeface="Wingdings" pitchFamily="2" charset="2"/>
              <a:buNone/>
            </a:pPr>
            <a:r>
              <a:rPr lang="en-GB" altLang="en-US" sz="1600">
                <a:solidFill>
                  <a:srgbClr val="FFFFFF"/>
                </a:solidFill>
              </a:rPr>
              <a:t>Joseph Juran</a:t>
            </a:r>
          </a:p>
          <a:p>
            <a:r>
              <a:rPr lang="en-GB" altLang="en-US" sz="1600">
                <a:solidFill>
                  <a:srgbClr val="FFFFFF"/>
                </a:solidFill>
              </a:rPr>
              <a:t>Achieving high levels of user satisfaction, portability, maintainability, robustness and fitness for use -  Dr B Boehm</a:t>
            </a:r>
          </a:p>
          <a:p>
            <a:pPr lvl="4">
              <a:buFont typeface="Wingdings" pitchFamily="2" charset="2"/>
              <a:buNone/>
            </a:pPr>
            <a:endParaRPr lang="en-GB" altLang="en-US" sz="1600">
              <a:solidFill>
                <a:srgbClr val="FFFFFF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843154" y="6459785"/>
            <a:ext cx="3864641" cy="365125"/>
          </a:xfrm>
        </p:spPr>
        <p:txBody>
          <a:bodyPr>
            <a:normAutofit/>
          </a:bodyPr>
          <a:lstStyle/>
          <a:p>
            <a:pPr algn="l"/>
            <a:endParaRPr lang="en-US" alt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460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460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3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r>
              <a:rPr lang="en-GB" altLang="en-US" sz="3100">
                <a:solidFill>
                  <a:srgbClr val="FFFFFF"/>
                </a:solidFill>
              </a:rPr>
              <a:t>Quality Definition (2)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515" name="Rectangle 3"/>
          <p:cNvSpPr>
            <a:spLocks noGrp="1" noChangeArrowheads="1"/>
          </p:cNvSpPr>
          <p:nvPr>
            <p:ph idx="1"/>
          </p:nvPr>
        </p:nvSpPr>
        <p:spPr>
          <a:xfrm>
            <a:off x="3556512" y="605896"/>
            <a:ext cx="4810247" cy="5646208"/>
          </a:xfrm>
        </p:spPr>
        <p:txBody>
          <a:bodyPr anchor="ctr">
            <a:normAutofit/>
          </a:bodyPr>
          <a:lstStyle/>
          <a:p>
            <a:r>
              <a:rPr lang="en-GB" altLang="en-US"/>
              <a:t>Conformance to explicitly stated functional requirements, explicitly documented development standards and implicit characteristics that are expected of all professionally developed software.</a:t>
            </a:r>
          </a:p>
          <a:p>
            <a:pPr lvl="3"/>
            <a:r>
              <a:rPr lang="en-GB" altLang="en-US"/>
              <a:t>R S Pressman</a:t>
            </a:r>
          </a:p>
          <a:p>
            <a:r>
              <a:rPr lang="en-GB" altLang="en-US"/>
              <a:t>The totality of features and characteristics of a product or service that bear on its ability to satisfy stated or implied needs. </a:t>
            </a:r>
          </a:p>
          <a:p>
            <a:pPr>
              <a:buFont typeface="Wingdings" pitchFamily="2" charset="2"/>
              <a:buNone/>
            </a:pPr>
            <a:r>
              <a:rPr lang="en-GB" altLang="en-US"/>
              <a:t>			ISO8402, 1991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3556512" y="6459785"/>
            <a:ext cx="3828877" cy="365125"/>
          </a:xfrm>
        </p:spPr>
        <p:txBody>
          <a:bodyPr>
            <a:normAutofit/>
          </a:bodyPr>
          <a:lstStyle/>
          <a:p>
            <a:pPr algn="l"/>
            <a:endParaRPr lang="en-US" altLang="en-US">
              <a:solidFill>
                <a:schemeClr val="tx2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4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64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5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>
          <a:xfrm>
            <a:off x="3886200" y="634946"/>
            <a:ext cx="4776107" cy="1450757"/>
          </a:xfrm>
        </p:spPr>
        <p:txBody>
          <a:bodyPr>
            <a:normAutofit/>
          </a:bodyPr>
          <a:lstStyle/>
          <a:p>
            <a:r>
              <a:rPr lang="en-GB" altLang="en-US"/>
              <a:t>Software Quality in reality? (1)</a:t>
            </a:r>
          </a:p>
        </p:txBody>
      </p:sp>
      <p:pic>
        <p:nvPicPr>
          <p:cNvPr id="126981" name="Picture 126980">
            <a:extLst>
              <a:ext uri="{FF2B5EF4-FFF2-40B4-BE49-F238E27FC236}">
                <a16:creationId xmlns:a16="http://schemas.microsoft.com/office/drawing/2014/main" id="{60EBA897-80D4-87F5-66B1-7D3696FA7F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71293" b="-444"/>
          <a:stretch/>
        </p:blipFill>
        <p:spPr>
          <a:xfrm>
            <a:off x="20" y="-12128"/>
            <a:ext cx="3490702" cy="6870127"/>
          </a:xfrm>
          <a:prstGeom prst="rect">
            <a:avLst/>
          </a:prstGeom>
        </p:spPr>
      </p:pic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65712" y="2085703"/>
            <a:ext cx="462801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6979" name="Rectangle 3"/>
          <p:cNvSpPr>
            <a:spLocks noGrp="1" noChangeArrowheads="1"/>
          </p:cNvSpPr>
          <p:nvPr>
            <p:ph idx="1"/>
          </p:nvPr>
        </p:nvSpPr>
        <p:spPr>
          <a:xfrm>
            <a:off x="3886200" y="2198914"/>
            <a:ext cx="4776107" cy="3670180"/>
          </a:xfrm>
        </p:spPr>
        <p:txBody>
          <a:bodyPr>
            <a:normAutofit/>
          </a:bodyPr>
          <a:lstStyle/>
          <a:p>
            <a:r>
              <a:rPr lang="en-US" altLang="en-US"/>
              <a:t>Measured in terms of</a:t>
            </a:r>
          </a:p>
          <a:p>
            <a:pPr lvl="1"/>
            <a:r>
              <a:rPr lang="en-US" altLang="en-US"/>
              <a:t>the degree to which the implementation reflects the specification?</a:t>
            </a:r>
          </a:p>
          <a:p>
            <a:pPr lvl="1"/>
            <a:r>
              <a:rPr lang="en-US" altLang="en-US"/>
              <a:t>the approach used to build the software?</a:t>
            </a:r>
          </a:p>
          <a:p>
            <a:pPr lvl="1"/>
            <a:r>
              <a:rPr lang="en-US" altLang="en-US"/>
              <a:t>the number of customer bug reports after delivery?</a:t>
            </a:r>
          </a:p>
          <a:p>
            <a:pPr lvl="1"/>
            <a:r>
              <a:rPr lang="en-US" altLang="en-US"/>
              <a:t>the amount of money we make from the software?</a:t>
            </a:r>
          </a:p>
          <a:p>
            <a:endParaRPr lang="en-GB" altLang="en-US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3886200" y="6459785"/>
            <a:ext cx="2804505" cy="365125"/>
          </a:xfrm>
        </p:spPr>
        <p:txBody>
          <a:bodyPr>
            <a:normAutofit/>
          </a:bodyPr>
          <a:lstStyle/>
          <a:p>
            <a:pPr algn="l"/>
            <a:endParaRPr lang="en-US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6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26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269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269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269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979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3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Software Quality in reality? (2)</a:t>
            </a:r>
          </a:p>
        </p:txBody>
      </p:sp>
      <p:sp>
        <p:nvSpPr>
          <p:cNvPr id="128002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The nature of software makes it difficult to assess quality – it is intangible.</a:t>
            </a:r>
          </a:p>
          <a:p>
            <a:r>
              <a:rPr lang="en-GB" altLang="en-US"/>
              <a:t>Quality should be built in throughout the development process.</a:t>
            </a:r>
          </a:p>
          <a:p>
            <a:r>
              <a:rPr lang="en-GB" altLang="en-US"/>
              <a:t>Develop a Quality System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80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80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80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2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949" name="Picture 82948" descr="Person watching empty phone">
            <a:extLst>
              <a:ext uri="{FF2B5EF4-FFF2-40B4-BE49-F238E27FC236}">
                <a16:creationId xmlns:a16="http://schemas.microsoft.com/office/drawing/2014/main" id="{F680FA9B-0F0A-339A-1BA2-3F0D5F4DC5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867" r="17707" b="-1"/>
          <a:stretch/>
        </p:blipFill>
        <p:spPr>
          <a:xfrm>
            <a:off x="20" y="10"/>
            <a:ext cx="3434209" cy="6857990"/>
          </a:xfrm>
          <a:prstGeom prst="rect">
            <a:avLst/>
          </a:prstGeom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F4C359F3-25B2-4E2B-8713-5583EAF4C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479799" y="0"/>
            <a:ext cx="566420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>
          <a:xfrm>
            <a:off x="3843154" y="516835"/>
            <a:ext cx="4754880" cy="1666501"/>
          </a:xfrm>
        </p:spPr>
        <p:txBody>
          <a:bodyPr>
            <a:normAutofit/>
          </a:bodyPr>
          <a:lstStyle/>
          <a:p>
            <a:r>
              <a:rPr lang="en-GB" altLang="en-US" sz="3500">
                <a:solidFill>
                  <a:srgbClr val="FFFFFF"/>
                </a:solidFill>
              </a:rPr>
              <a:t>Measures &amp; Metrics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026EB53-A064-438C-B0CD-AC1503631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34229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947" name="Rectangle 3"/>
          <p:cNvSpPr>
            <a:spLocks noGrp="1" noChangeArrowheads="1"/>
          </p:cNvSpPr>
          <p:nvPr>
            <p:ph idx="1"/>
          </p:nvPr>
        </p:nvSpPr>
        <p:spPr>
          <a:xfrm>
            <a:off x="3843154" y="2236304"/>
            <a:ext cx="4754880" cy="365266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GB" altLang="en-US" sz="1600">
                <a:solidFill>
                  <a:srgbClr val="FFFFFF"/>
                </a:solidFill>
              </a:rPr>
              <a:t>	Four reasons for measuring software processes, products and resources:</a:t>
            </a:r>
          </a:p>
          <a:p>
            <a:r>
              <a:rPr lang="en-GB" altLang="en-US" sz="1600">
                <a:solidFill>
                  <a:srgbClr val="FFFFFF"/>
                </a:solidFill>
              </a:rPr>
              <a:t>To characterise</a:t>
            </a:r>
          </a:p>
          <a:p>
            <a:pPr lvl="2"/>
            <a:r>
              <a:rPr lang="en-GB" altLang="en-US" sz="1600">
                <a:solidFill>
                  <a:srgbClr val="FFFFFF"/>
                </a:solidFill>
              </a:rPr>
              <a:t>To gain an understanding</a:t>
            </a:r>
          </a:p>
          <a:p>
            <a:r>
              <a:rPr lang="en-GB" altLang="en-US" sz="1600">
                <a:solidFill>
                  <a:srgbClr val="FFFFFF"/>
                </a:solidFill>
              </a:rPr>
              <a:t>To evaluate</a:t>
            </a:r>
          </a:p>
          <a:p>
            <a:pPr lvl="2"/>
            <a:r>
              <a:rPr lang="en-GB" altLang="en-US" sz="1600">
                <a:solidFill>
                  <a:srgbClr val="FFFFFF"/>
                </a:solidFill>
              </a:rPr>
              <a:t>To determine status with respect to plans</a:t>
            </a:r>
          </a:p>
          <a:p>
            <a:r>
              <a:rPr lang="en-GB" altLang="en-US" sz="1600">
                <a:solidFill>
                  <a:srgbClr val="FFFFFF"/>
                </a:solidFill>
              </a:rPr>
              <a:t>To predict</a:t>
            </a:r>
          </a:p>
          <a:p>
            <a:pPr lvl="2"/>
            <a:r>
              <a:rPr lang="en-GB" altLang="en-US" sz="1600">
                <a:solidFill>
                  <a:srgbClr val="FFFFFF"/>
                </a:solidFill>
              </a:rPr>
              <a:t>To plan</a:t>
            </a:r>
          </a:p>
          <a:p>
            <a:r>
              <a:rPr lang="en-GB" altLang="en-US" sz="1600">
                <a:solidFill>
                  <a:srgbClr val="FFFFFF"/>
                </a:solidFill>
              </a:rPr>
              <a:t>To improve</a:t>
            </a:r>
          </a:p>
          <a:p>
            <a:pPr lvl="2"/>
            <a:r>
              <a:rPr lang="en-GB" altLang="en-US" sz="1600">
                <a:solidFill>
                  <a:srgbClr val="FFFFFF"/>
                </a:solidFill>
              </a:rPr>
              <a:t>Product quality and process performance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6028082" y="6459785"/>
            <a:ext cx="2666092" cy="365125"/>
          </a:xfrm>
        </p:spPr>
        <p:txBody>
          <a:bodyPr>
            <a:normAutofit/>
          </a:bodyPr>
          <a:lstStyle/>
          <a:p>
            <a:pPr algn="r"/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2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29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2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82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829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829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829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829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829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7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8DD82D3-D002-45B0-B16A-82B3DA4EF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>
          <a:xfrm>
            <a:off x="711785" y="643466"/>
            <a:ext cx="2078455" cy="5225627"/>
          </a:xfrm>
        </p:spPr>
        <p:txBody>
          <a:bodyPr anchor="ctr">
            <a:normAutofit/>
          </a:bodyPr>
          <a:lstStyle/>
          <a:p>
            <a:r>
              <a:rPr lang="en-GB" altLang="en-US" sz="3100"/>
              <a:t>Metrics</a:t>
            </a:r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9F09C252-16FE-4557-AD6D-BB5CA773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31539" y="1570271"/>
            <a:ext cx="0" cy="3200400"/>
          </a:xfrm>
          <a:prstGeom prst="line">
            <a:avLst/>
          </a:prstGeom>
          <a:ln w="31750">
            <a:solidFill>
              <a:schemeClr val="accent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971" name="Rectangle 3"/>
          <p:cNvSpPr>
            <a:spLocks noGrp="1" noChangeArrowheads="1"/>
          </p:cNvSpPr>
          <p:nvPr>
            <p:ph idx="1"/>
          </p:nvPr>
        </p:nvSpPr>
        <p:spPr>
          <a:xfrm>
            <a:off x="3263264" y="643466"/>
            <a:ext cx="5171980" cy="5225628"/>
          </a:xfrm>
        </p:spPr>
        <p:txBody>
          <a:bodyPr anchor="ctr">
            <a:normAutofit/>
          </a:bodyPr>
          <a:lstStyle/>
          <a:p>
            <a:r>
              <a:rPr lang="en-GB" altLang="en-US" i="1"/>
              <a:t>“A quantitative measure of the degree to which a system, component, or process possesses a given attribute”</a:t>
            </a:r>
          </a:p>
          <a:p>
            <a:pPr lvl="3"/>
            <a:r>
              <a:rPr lang="en-GB" altLang="en-US" i="1"/>
              <a:t>IEEE  Standard Glossary of Software Engineering Terms</a:t>
            </a:r>
          </a:p>
          <a:p>
            <a:pPr lvl="3"/>
            <a:endParaRPr lang="en-GB" altLang="en-US" i="1"/>
          </a:p>
          <a:p>
            <a:r>
              <a:rPr lang="en-GB" altLang="en-US"/>
              <a:t>An indicator is a metric or combination of metrics that provide insight into the software process, a software project or the product itself.</a:t>
            </a:r>
          </a:p>
          <a:p>
            <a:pPr lvl="3"/>
            <a:r>
              <a:rPr lang="en-GB" altLang="en-US"/>
              <a:t> B Ragland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4C15B19B-E7BB-4060-B12F-3CDA8EF16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6336792"/>
            <a:ext cx="9141619" cy="521208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2764638" y="6459785"/>
            <a:ext cx="3617103" cy="365125"/>
          </a:xfrm>
        </p:spPr>
        <p:txBody>
          <a:bodyPr>
            <a:normAutofit/>
          </a:bodyPr>
          <a:lstStyle/>
          <a:p>
            <a:endParaRPr lang="en-US" altLang="en-US">
              <a:solidFill>
                <a:schemeClr val="tx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83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3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83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1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8DD82D3-D002-45B0-B16A-82B3DA4EF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9F09C252-16FE-4557-AD6D-BB5CA773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31539" y="1570271"/>
            <a:ext cx="0" cy="3200400"/>
          </a:xfrm>
          <a:prstGeom prst="line">
            <a:avLst/>
          </a:prstGeom>
          <a:ln w="31750">
            <a:solidFill>
              <a:schemeClr val="accent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3299" name="Rectangle 3"/>
          <p:cNvSpPr>
            <a:spLocks noGrp="1" noChangeArrowheads="1"/>
          </p:cNvSpPr>
          <p:nvPr>
            <p:ph idx="1"/>
          </p:nvPr>
        </p:nvSpPr>
        <p:spPr>
          <a:xfrm>
            <a:off x="3263264" y="643466"/>
            <a:ext cx="5171980" cy="5225628"/>
          </a:xfrm>
        </p:spPr>
        <p:txBody>
          <a:bodyPr anchor="ctr">
            <a:normAutofit/>
          </a:bodyPr>
          <a:lstStyle/>
          <a:p>
            <a:r>
              <a:rPr lang="en-GB" altLang="en-US"/>
              <a:t>Process Indicators</a:t>
            </a:r>
          </a:p>
          <a:p>
            <a:pPr lvl="1"/>
            <a:r>
              <a:rPr lang="en-GB" altLang="en-US"/>
              <a:t>They enable managers to assess what works and what doesn’t.  They should lead to long-term process improvement.</a:t>
            </a:r>
          </a:p>
          <a:p>
            <a:pPr>
              <a:buFont typeface="Wingdings" pitchFamily="2" charset="2"/>
              <a:buNone/>
            </a:pPr>
            <a:endParaRPr lang="en-GB" altLang="en-US"/>
          </a:p>
          <a:p>
            <a:r>
              <a:rPr lang="en-GB" altLang="en-US"/>
              <a:t>Project Indicators</a:t>
            </a:r>
          </a:p>
          <a:p>
            <a:pPr lvl="1">
              <a:buFont typeface="Wingdings" pitchFamily="2" charset="2"/>
              <a:buNone/>
            </a:pPr>
            <a:r>
              <a:rPr lang="en-GB" altLang="en-US"/>
              <a:t>Enables a project manager to:</a:t>
            </a:r>
          </a:p>
          <a:p>
            <a:pPr lvl="1"/>
            <a:r>
              <a:rPr lang="en-GB" altLang="en-US"/>
              <a:t>Assess the status of an ongoing project</a:t>
            </a:r>
          </a:p>
          <a:p>
            <a:pPr lvl="1"/>
            <a:r>
              <a:rPr lang="en-GB" altLang="en-US"/>
              <a:t>Track potential risks</a:t>
            </a:r>
          </a:p>
          <a:p>
            <a:pPr lvl="1"/>
            <a:r>
              <a:rPr lang="en-GB" altLang="en-US"/>
              <a:t>Uncover problem areas before they go critical</a:t>
            </a:r>
          </a:p>
          <a:p>
            <a:pPr lvl="1"/>
            <a:r>
              <a:rPr lang="en-GB" altLang="en-US"/>
              <a:t>Adjust work flows or tasks</a:t>
            </a:r>
          </a:p>
          <a:p>
            <a:pPr lvl="1"/>
            <a:r>
              <a:rPr lang="en-GB" altLang="en-US"/>
              <a:t>Evaluate the team’s ability to control quality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4C15B19B-E7BB-4060-B12F-3CDA8EF16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6336792"/>
            <a:ext cx="9141619" cy="521208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2764638" y="6459785"/>
            <a:ext cx="3617103" cy="365125"/>
          </a:xfrm>
        </p:spPr>
        <p:txBody>
          <a:bodyPr>
            <a:normAutofit/>
          </a:bodyPr>
          <a:lstStyle/>
          <a:p>
            <a:endParaRPr lang="en-US" altLang="en-US">
              <a:solidFill>
                <a:schemeClr val="tx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3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83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83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83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832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832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832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832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832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3299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r>
              <a:rPr lang="en-GB" altLang="en-US" sz="3100">
                <a:solidFill>
                  <a:srgbClr val="FFFFFF"/>
                </a:solidFill>
              </a:rPr>
              <a:t>Examples of Process Metrics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323" name="Rectangle 3"/>
          <p:cNvSpPr>
            <a:spLocks noGrp="1" noChangeArrowheads="1"/>
          </p:cNvSpPr>
          <p:nvPr>
            <p:ph idx="1"/>
          </p:nvPr>
        </p:nvSpPr>
        <p:spPr>
          <a:xfrm>
            <a:off x="3556512" y="605896"/>
            <a:ext cx="4810247" cy="5646208"/>
          </a:xfrm>
        </p:spPr>
        <p:txBody>
          <a:bodyPr anchor="ctr">
            <a:normAutofit/>
          </a:bodyPr>
          <a:lstStyle/>
          <a:p>
            <a:r>
              <a:rPr lang="en-GB" altLang="en-US"/>
              <a:t>Errors uncovered before release of software</a:t>
            </a:r>
          </a:p>
          <a:p>
            <a:r>
              <a:rPr lang="en-GB" altLang="en-US"/>
              <a:t>Defects delivered to and reported by end-users</a:t>
            </a:r>
          </a:p>
          <a:p>
            <a:r>
              <a:rPr lang="en-GB" altLang="en-US"/>
              <a:t>Work products delivered</a:t>
            </a:r>
          </a:p>
          <a:p>
            <a:r>
              <a:rPr lang="en-GB" altLang="en-US"/>
              <a:t>Human effort expended</a:t>
            </a:r>
          </a:p>
          <a:p>
            <a:r>
              <a:rPr lang="en-GB" altLang="en-US"/>
              <a:t>Calendar time expended</a:t>
            </a:r>
          </a:p>
          <a:p>
            <a:r>
              <a:rPr lang="en-GB" altLang="en-US"/>
              <a:t>Etc….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3556512" y="6459785"/>
            <a:ext cx="3828877" cy="365125"/>
          </a:xfrm>
        </p:spPr>
        <p:txBody>
          <a:bodyPr>
            <a:normAutofit/>
          </a:bodyPr>
          <a:lstStyle/>
          <a:p>
            <a:pPr algn="l"/>
            <a:endParaRPr lang="en-US" altLang="en-US">
              <a:solidFill>
                <a:schemeClr val="tx2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4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4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4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4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843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843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23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5346" name="Rectangle 2"/>
          <p:cNvSpPr>
            <a:spLocks noGrp="1" noChangeArrowheads="1"/>
          </p:cNvSpPr>
          <p:nvPr>
            <p:ph type="title"/>
          </p:nvPr>
        </p:nvSpPr>
        <p:spPr>
          <a:xfrm>
            <a:off x="3886200" y="634946"/>
            <a:ext cx="4776107" cy="1450757"/>
          </a:xfrm>
        </p:spPr>
        <p:txBody>
          <a:bodyPr>
            <a:normAutofit/>
          </a:bodyPr>
          <a:lstStyle/>
          <a:p>
            <a:r>
              <a:rPr lang="en-GB" altLang="en-US"/>
              <a:t>Examples or Project Metrics</a:t>
            </a:r>
          </a:p>
        </p:txBody>
      </p:sp>
      <p:pic>
        <p:nvPicPr>
          <p:cNvPr id="185349" name="Picture 185348" descr="Complex maths formulae on a blackboard">
            <a:extLst>
              <a:ext uri="{FF2B5EF4-FFF2-40B4-BE49-F238E27FC236}">
                <a16:creationId xmlns:a16="http://schemas.microsoft.com/office/drawing/2014/main" id="{CD9E9F83-A694-C3F3-DB96-F6FE818153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415" r="24494" b="1"/>
          <a:stretch/>
        </p:blipFill>
        <p:spPr>
          <a:xfrm>
            <a:off x="20" y="-12128"/>
            <a:ext cx="3490702" cy="6870127"/>
          </a:xfrm>
          <a:prstGeom prst="rect">
            <a:avLst/>
          </a:prstGeom>
        </p:spPr>
      </p:pic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65712" y="2085703"/>
            <a:ext cx="462801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5347" name="Rectangle 3"/>
          <p:cNvSpPr>
            <a:spLocks noGrp="1" noChangeArrowheads="1"/>
          </p:cNvSpPr>
          <p:nvPr>
            <p:ph idx="1"/>
          </p:nvPr>
        </p:nvSpPr>
        <p:spPr>
          <a:xfrm>
            <a:off x="3886200" y="2198914"/>
            <a:ext cx="4776107" cy="3670180"/>
          </a:xfrm>
        </p:spPr>
        <p:txBody>
          <a:bodyPr>
            <a:normAutofit/>
          </a:bodyPr>
          <a:lstStyle/>
          <a:p>
            <a:r>
              <a:rPr lang="en-GB" altLang="en-US"/>
              <a:t>Function Points</a:t>
            </a:r>
          </a:p>
          <a:p>
            <a:r>
              <a:rPr lang="en-GB" altLang="en-US"/>
              <a:t>Delivered Source lines</a:t>
            </a:r>
          </a:p>
          <a:p>
            <a:r>
              <a:rPr lang="en-GB" altLang="en-US"/>
              <a:t>Review hours taken</a:t>
            </a:r>
          </a:p>
          <a:p>
            <a:r>
              <a:rPr lang="en-GB" altLang="en-US"/>
              <a:t>Pages of documentation produced</a:t>
            </a:r>
          </a:p>
          <a:p>
            <a:r>
              <a:rPr lang="en-GB" altLang="en-US"/>
              <a:t>Etc….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3886200" y="6459785"/>
            <a:ext cx="2804505" cy="365125"/>
          </a:xfrm>
        </p:spPr>
        <p:txBody>
          <a:bodyPr>
            <a:normAutofit/>
          </a:bodyPr>
          <a:lstStyle/>
          <a:p>
            <a:pPr algn="l"/>
            <a:endParaRPr lang="en-US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5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5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5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5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85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5347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4F7E42D-8B5A-4FC8-81CD-9E60171F7F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>
          <a:xfrm>
            <a:off x="369277" y="516835"/>
            <a:ext cx="2313633" cy="2103875"/>
          </a:xfrm>
        </p:spPr>
        <p:txBody>
          <a:bodyPr>
            <a:normAutofit/>
          </a:bodyPr>
          <a:lstStyle/>
          <a:p>
            <a:r>
              <a:rPr lang="en-GB" altLang="en-US" sz="3100">
                <a:solidFill>
                  <a:srgbClr val="FFFFFF"/>
                </a:solidFill>
              </a:rPr>
              <a:t>Quality Metrics v’s Quality Factors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idx="1"/>
          </p:nvPr>
        </p:nvSpPr>
        <p:spPr>
          <a:xfrm>
            <a:off x="369278" y="2653800"/>
            <a:ext cx="2313633" cy="3335519"/>
          </a:xfrm>
        </p:spPr>
        <p:txBody>
          <a:bodyPr>
            <a:normAutofit/>
          </a:bodyPr>
          <a:lstStyle/>
          <a:p>
            <a:r>
              <a:rPr lang="en-GB" altLang="en-US" sz="1300">
                <a:solidFill>
                  <a:srgbClr val="FFFFFF"/>
                </a:solidFill>
              </a:rPr>
              <a:t>Factors set the framework</a:t>
            </a:r>
          </a:p>
          <a:p>
            <a:pPr>
              <a:buFont typeface="Wingdings" pitchFamily="2" charset="2"/>
              <a:buNone/>
            </a:pPr>
            <a:endParaRPr lang="en-GB" altLang="en-US" sz="1300">
              <a:solidFill>
                <a:srgbClr val="FFFFFF"/>
              </a:solidFill>
            </a:endParaRPr>
          </a:p>
          <a:p>
            <a:r>
              <a:rPr lang="en-GB" altLang="en-US" sz="1300">
                <a:solidFill>
                  <a:srgbClr val="FFFFFF"/>
                </a:solidFill>
              </a:rPr>
              <a:t>Metrics provide measurement</a:t>
            </a:r>
          </a:p>
          <a:p>
            <a:pPr lvl="1"/>
            <a:r>
              <a:rPr lang="en-GB" altLang="en-US" sz="1300">
                <a:solidFill>
                  <a:srgbClr val="FFFFFF"/>
                </a:solidFill>
              </a:rPr>
              <a:t>E.g. Usability measured by length of training required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369277" y="6459785"/>
            <a:ext cx="2508101" cy="365125"/>
          </a:xfrm>
        </p:spPr>
        <p:txBody>
          <a:bodyPr>
            <a:normAutofit/>
          </a:bodyPr>
          <a:lstStyle/>
          <a:p>
            <a:pPr algn="l"/>
            <a:endParaRPr lang="en-US" altLang="en-US"/>
          </a:p>
        </p:txBody>
      </p:sp>
      <p:pic>
        <p:nvPicPr>
          <p:cNvPr id="81925" name="Picture 81924" descr="High angle view of rulers against a white background">
            <a:extLst>
              <a:ext uri="{FF2B5EF4-FFF2-40B4-BE49-F238E27FC236}">
                <a16:creationId xmlns:a16="http://schemas.microsoft.com/office/drawing/2014/main" id="{EDB7A908-9319-18C4-E174-D7998EBCB8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559" r="26228" b="-1"/>
          <a:stretch/>
        </p:blipFill>
        <p:spPr>
          <a:xfrm>
            <a:off x="3056282" y="10"/>
            <a:ext cx="6083454" cy="6857990"/>
          </a:xfrm>
          <a:prstGeom prst="rect">
            <a:avLst/>
          </a:prstGeom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8C04651D-B9F4-4935-A02D-364153FBD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19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19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3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394" name="Rectangle 2"/>
          <p:cNvSpPr>
            <a:spLocks noGrp="1" noChangeArrowheads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r>
              <a:rPr lang="en-GB" altLang="en-US" sz="3100">
                <a:solidFill>
                  <a:srgbClr val="FFFFFF"/>
                </a:solidFill>
              </a:rPr>
              <a:t>Quality Factors (1)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395" name="Rectangle 3"/>
          <p:cNvSpPr>
            <a:spLocks noGrp="1" noChangeArrowheads="1"/>
          </p:cNvSpPr>
          <p:nvPr>
            <p:ph idx="1"/>
          </p:nvPr>
        </p:nvSpPr>
        <p:spPr>
          <a:xfrm>
            <a:off x="3556512" y="605896"/>
            <a:ext cx="4810247" cy="5646208"/>
          </a:xfrm>
        </p:spPr>
        <p:txBody>
          <a:bodyPr anchor="ctr"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GB" altLang="en-US"/>
              <a:t>ISO 9126 identifies six key quality factors:</a:t>
            </a:r>
          </a:p>
          <a:p>
            <a:r>
              <a:rPr lang="en-GB" altLang="en-US"/>
              <a:t>Functionality</a:t>
            </a:r>
          </a:p>
          <a:p>
            <a:r>
              <a:rPr lang="en-GB" altLang="en-US"/>
              <a:t>Reliability</a:t>
            </a:r>
          </a:p>
          <a:p>
            <a:r>
              <a:rPr lang="en-GB" altLang="en-US"/>
              <a:t>Usability</a:t>
            </a:r>
          </a:p>
          <a:p>
            <a:r>
              <a:rPr lang="en-GB" altLang="en-US"/>
              <a:t>Efficiency</a:t>
            </a:r>
          </a:p>
          <a:p>
            <a:r>
              <a:rPr lang="en-GB" altLang="en-US"/>
              <a:t>Maintainability</a:t>
            </a:r>
          </a:p>
          <a:p>
            <a:r>
              <a:rPr lang="en-GB" altLang="en-US"/>
              <a:t>Portability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3556512" y="6459785"/>
            <a:ext cx="3828877" cy="365125"/>
          </a:xfrm>
        </p:spPr>
        <p:txBody>
          <a:bodyPr>
            <a:normAutofit/>
          </a:bodyPr>
          <a:lstStyle/>
          <a:p>
            <a:pPr algn="l"/>
            <a:endParaRPr lang="en-US" altLang="en-US">
              <a:solidFill>
                <a:schemeClr val="tx2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7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7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7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7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87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873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873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7395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11A978AA-7672-42C4-B5ED-55539D564D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7B938393-3C03-4A4C-9BEF-927DC2366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7899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A092A857-B226-45FB-955B-CBB2C1B53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8992" y="0"/>
            <a:ext cx="2411730" cy="6858000"/>
          </a:xfrm>
          <a:prstGeom prst="rect">
            <a:avLst/>
          </a:prstGeom>
          <a:solidFill>
            <a:schemeClr val="bg2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>
          <a:xfrm>
            <a:off x="1332129" y="1608667"/>
            <a:ext cx="1917293" cy="4491015"/>
          </a:xfrm>
        </p:spPr>
        <p:txBody>
          <a:bodyPr anchor="t">
            <a:normAutofit/>
          </a:bodyPr>
          <a:lstStyle/>
          <a:p>
            <a:pPr algn="r"/>
            <a:r>
              <a:rPr lang="en-GB" altLang="en-US" sz="2800">
                <a:solidFill>
                  <a:srgbClr val="FFFFFF"/>
                </a:solidFill>
              </a:rPr>
              <a:t>Quality Factors (2)</a:t>
            </a:r>
          </a:p>
        </p:txBody>
      </p:sp>
      <p:sp>
        <p:nvSpPr>
          <p:cNvPr id="79875" name="Rectangle 3"/>
          <p:cNvSpPr>
            <a:spLocks noGrp="1" noChangeArrowheads="1"/>
          </p:cNvSpPr>
          <p:nvPr>
            <p:ph idx="1"/>
          </p:nvPr>
        </p:nvSpPr>
        <p:spPr>
          <a:xfrm>
            <a:off x="3732021" y="1608667"/>
            <a:ext cx="4718431" cy="4491015"/>
          </a:xfrm>
        </p:spPr>
        <p:txBody>
          <a:bodyPr>
            <a:normAutofit/>
          </a:bodyPr>
          <a:lstStyle/>
          <a:p>
            <a:r>
              <a:rPr lang="en-GB" altLang="en-US" sz="1700">
                <a:solidFill>
                  <a:srgbClr val="FFFFFF"/>
                </a:solidFill>
              </a:rPr>
              <a:t>McCall’s Criteria</a:t>
            </a:r>
          </a:p>
          <a:p>
            <a:pPr lvl="2"/>
            <a:r>
              <a:rPr lang="en-GB" altLang="en-US" sz="1700">
                <a:solidFill>
                  <a:srgbClr val="FFFFFF"/>
                </a:solidFill>
              </a:rPr>
              <a:t>Correctness</a:t>
            </a:r>
          </a:p>
          <a:p>
            <a:pPr lvl="2"/>
            <a:r>
              <a:rPr lang="en-GB" altLang="en-US" sz="1700">
                <a:solidFill>
                  <a:srgbClr val="FFFFFF"/>
                </a:solidFill>
              </a:rPr>
              <a:t>Usability</a:t>
            </a:r>
          </a:p>
          <a:p>
            <a:pPr lvl="2"/>
            <a:r>
              <a:rPr lang="en-GB" altLang="en-US" sz="1700">
                <a:solidFill>
                  <a:srgbClr val="FFFFFF"/>
                </a:solidFill>
              </a:rPr>
              <a:t>Reliability</a:t>
            </a:r>
          </a:p>
          <a:p>
            <a:pPr lvl="2"/>
            <a:r>
              <a:rPr lang="en-GB" altLang="en-US" sz="1700">
                <a:solidFill>
                  <a:srgbClr val="FFFFFF"/>
                </a:solidFill>
              </a:rPr>
              <a:t>Integrity</a:t>
            </a:r>
          </a:p>
          <a:p>
            <a:pPr lvl="2"/>
            <a:r>
              <a:rPr lang="en-GB" altLang="en-US" sz="1700">
                <a:solidFill>
                  <a:srgbClr val="FFFFFF"/>
                </a:solidFill>
              </a:rPr>
              <a:t>Efficiency</a:t>
            </a:r>
          </a:p>
          <a:p>
            <a:pPr lvl="2"/>
            <a:r>
              <a:rPr lang="en-GB" altLang="en-US" sz="1700">
                <a:solidFill>
                  <a:srgbClr val="FFFFFF"/>
                </a:solidFill>
              </a:rPr>
              <a:t>Maintainability</a:t>
            </a:r>
          </a:p>
          <a:p>
            <a:pPr lvl="2"/>
            <a:r>
              <a:rPr lang="en-GB" altLang="en-US" sz="1700">
                <a:solidFill>
                  <a:srgbClr val="FFFFFF"/>
                </a:solidFill>
              </a:rPr>
              <a:t>Flexibility</a:t>
            </a:r>
          </a:p>
          <a:p>
            <a:pPr lvl="2"/>
            <a:r>
              <a:rPr lang="en-GB" altLang="en-US" sz="1700">
                <a:solidFill>
                  <a:srgbClr val="FFFFFF"/>
                </a:solidFill>
              </a:rPr>
              <a:t>Re-usability</a:t>
            </a:r>
          </a:p>
          <a:p>
            <a:pPr lvl="2"/>
            <a:r>
              <a:rPr lang="en-GB" altLang="en-US" sz="1700">
                <a:solidFill>
                  <a:srgbClr val="FFFFFF"/>
                </a:solidFill>
              </a:rPr>
              <a:t>Testability</a:t>
            </a:r>
          </a:p>
          <a:p>
            <a:pPr lvl="2"/>
            <a:r>
              <a:rPr lang="en-GB" altLang="en-US" sz="1700">
                <a:solidFill>
                  <a:srgbClr val="FFFFFF"/>
                </a:solidFill>
              </a:rPr>
              <a:t>Portability</a:t>
            </a:r>
          </a:p>
          <a:p>
            <a:pPr lvl="2"/>
            <a:r>
              <a:rPr lang="en-GB" altLang="en-US" sz="1700">
                <a:solidFill>
                  <a:srgbClr val="FFFFFF"/>
                </a:solidFill>
              </a:rPr>
              <a:t>Interoperability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4123942" y="6318821"/>
            <a:ext cx="3807439" cy="320040"/>
          </a:xfrm>
        </p:spPr>
        <p:txBody>
          <a:bodyPr>
            <a:normAutofit/>
          </a:bodyPr>
          <a:lstStyle/>
          <a:p>
            <a:pPr algn="r"/>
            <a:endParaRPr lang="en-US" alt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98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798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98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798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98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798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798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98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798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798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7987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5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70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77813"/>
            <a:ext cx="7772400" cy="836612"/>
          </a:xfrm>
        </p:spPr>
        <p:txBody>
          <a:bodyPr/>
          <a:lstStyle/>
          <a:p>
            <a:pPr algn="ctr"/>
            <a:r>
              <a:rPr lang="en-GB" altLang="en-US" sz="3800"/>
              <a:t>McCall’s Quality Factors</a:t>
            </a:r>
          </a:p>
        </p:txBody>
      </p:sp>
      <p:sp>
        <p:nvSpPr>
          <p:cNvPr id="186382" name="Text Box 14"/>
          <p:cNvSpPr txBox="1">
            <a:spLocks noGrp="1" noChangeArrowheads="1"/>
          </p:cNvSpPr>
          <p:nvPr>
            <p:ph idx="1"/>
          </p:nvPr>
        </p:nvSpPr>
        <p:spPr>
          <a:xfrm>
            <a:off x="914400" y="5375275"/>
            <a:ext cx="7772400" cy="755650"/>
          </a:xfrm>
          <a:noFill/>
          <a:ln/>
          <a:extLst>
            <a:ext uri="{91240B29-F687-4F45-9708-019B960494DF}">
              <a14:hiddenLine xmlns:a14="http://schemas.microsoft.com/office/drawing/2010/main" w="12700" cap="flat" cmpd="sng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50000"/>
              </a:spcBef>
              <a:buClrTx/>
              <a:buFontTx/>
              <a:buNone/>
            </a:pPr>
            <a:r>
              <a:rPr lang="en-GB" altLang="en-US" b="1"/>
              <a:t> 		    McCall’s categorisation of factors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186372" name="Line 4"/>
          <p:cNvSpPr>
            <a:spLocks noChangeShapeType="1"/>
          </p:cNvSpPr>
          <p:nvPr/>
        </p:nvSpPr>
        <p:spPr bwMode="auto">
          <a:xfrm flipH="1">
            <a:off x="2684463" y="1828800"/>
            <a:ext cx="1676400" cy="2438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6373" name="Line 5"/>
          <p:cNvSpPr>
            <a:spLocks noChangeShapeType="1"/>
          </p:cNvSpPr>
          <p:nvPr/>
        </p:nvSpPr>
        <p:spPr bwMode="auto">
          <a:xfrm>
            <a:off x="2684463" y="4267200"/>
            <a:ext cx="35052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6374" name="Line 6"/>
          <p:cNvSpPr>
            <a:spLocks noChangeShapeType="1"/>
          </p:cNvSpPr>
          <p:nvPr/>
        </p:nvSpPr>
        <p:spPr bwMode="auto">
          <a:xfrm flipH="1" flipV="1">
            <a:off x="4360863" y="1828800"/>
            <a:ext cx="1828800" cy="2438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6375" name="Line 7"/>
          <p:cNvSpPr>
            <a:spLocks noChangeShapeType="1"/>
          </p:cNvSpPr>
          <p:nvPr/>
        </p:nvSpPr>
        <p:spPr bwMode="auto">
          <a:xfrm>
            <a:off x="4360863" y="1828800"/>
            <a:ext cx="0" cy="1600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6376" name="Line 8"/>
          <p:cNvSpPr>
            <a:spLocks noChangeShapeType="1"/>
          </p:cNvSpPr>
          <p:nvPr/>
        </p:nvSpPr>
        <p:spPr bwMode="auto">
          <a:xfrm flipH="1">
            <a:off x="2684463" y="3429000"/>
            <a:ext cx="1676400" cy="838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6377" name="Line 9"/>
          <p:cNvSpPr>
            <a:spLocks noChangeShapeType="1"/>
          </p:cNvSpPr>
          <p:nvPr/>
        </p:nvSpPr>
        <p:spPr bwMode="auto">
          <a:xfrm>
            <a:off x="4360863" y="3429000"/>
            <a:ext cx="1828800" cy="838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6378" name="Rectangle 10"/>
          <p:cNvSpPr>
            <a:spLocks noChangeArrowheads="1"/>
          </p:cNvSpPr>
          <p:nvPr/>
        </p:nvSpPr>
        <p:spPr bwMode="auto">
          <a:xfrm>
            <a:off x="4465638" y="2579688"/>
            <a:ext cx="1200150" cy="58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47625" tIns="19050" rIns="47625" bIns="19050">
            <a:spAutoFit/>
          </a:bodyPr>
          <a:lstStyle/>
          <a:p>
            <a:pPr eaLnBrk="0" hangingPunct="0"/>
            <a:r>
              <a:rPr lang="en-GB" altLang="en-US" b="1"/>
              <a:t>Product</a:t>
            </a:r>
          </a:p>
          <a:p>
            <a:pPr eaLnBrk="0" hangingPunct="0"/>
            <a:r>
              <a:rPr lang="en-GB" altLang="en-US" b="1"/>
              <a:t>Transition</a:t>
            </a:r>
          </a:p>
        </p:txBody>
      </p:sp>
      <p:sp>
        <p:nvSpPr>
          <p:cNvPr id="186379" name="Rectangle 11"/>
          <p:cNvSpPr>
            <a:spLocks noChangeArrowheads="1"/>
          </p:cNvSpPr>
          <p:nvPr/>
        </p:nvSpPr>
        <p:spPr bwMode="auto">
          <a:xfrm>
            <a:off x="3170238" y="2579688"/>
            <a:ext cx="1047750" cy="58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47625" tIns="19050" rIns="47625" bIns="19050">
            <a:spAutoFit/>
          </a:bodyPr>
          <a:lstStyle/>
          <a:p>
            <a:pPr eaLnBrk="0" hangingPunct="0"/>
            <a:r>
              <a:rPr lang="en-GB" altLang="en-US" b="1"/>
              <a:t>Product</a:t>
            </a:r>
          </a:p>
          <a:p>
            <a:pPr eaLnBrk="0" hangingPunct="0"/>
            <a:r>
              <a:rPr lang="en-GB" altLang="en-US" b="1"/>
              <a:t>Revision</a:t>
            </a:r>
          </a:p>
        </p:txBody>
      </p:sp>
      <p:sp>
        <p:nvSpPr>
          <p:cNvPr id="186380" name="Rectangle 12"/>
          <p:cNvSpPr>
            <a:spLocks noChangeArrowheads="1"/>
          </p:cNvSpPr>
          <p:nvPr/>
        </p:nvSpPr>
        <p:spPr bwMode="auto">
          <a:xfrm>
            <a:off x="3246438" y="3951288"/>
            <a:ext cx="2228850" cy="312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47625" tIns="19050" rIns="47625" bIns="19050">
            <a:spAutoFit/>
          </a:bodyPr>
          <a:lstStyle/>
          <a:p>
            <a:pPr eaLnBrk="0" hangingPunct="0"/>
            <a:r>
              <a:rPr lang="en-GB" altLang="en-US" b="1"/>
              <a:t>Product Operations</a:t>
            </a:r>
          </a:p>
        </p:txBody>
      </p:sp>
      <p:sp>
        <p:nvSpPr>
          <p:cNvPr id="186383" name="Text Box 15"/>
          <p:cNvSpPr txBox="1">
            <a:spLocks noChangeArrowheads="1"/>
          </p:cNvSpPr>
          <p:nvPr/>
        </p:nvSpPr>
        <p:spPr bwMode="auto">
          <a:xfrm>
            <a:off x="533400" y="1828800"/>
            <a:ext cx="2438400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400">
                <a:latin typeface="Times New Roman" pitchFamily="18" charset="0"/>
              </a:rPr>
              <a:t>Maintainability</a:t>
            </a:r>
          </a:p>
          <a:p>
            <a:pPr eaLnBrk="0" hangingPunct="0">
              <a:spcBef>
                <a:spcPct val="50000"/>
              </a:spcBef>
            </a:pPr>
            <a:r>
              <a:rPr lang="en-GB" altLang="en-US" sz="2400">
                <a:latin typeface="Times New Roman" pitchFamily="18" charset="0"/>
              </a:rPr>
              <a:t>Flexability</a:t>
            </a:r>
          </a:p>
          <a:p>
            <a:pPr eaLnBrk="0" hangingPunct="0">
              <a:spcBef>
                <a:spcPct val="50000"/>
              </a:spcBef>
            </a:pPr>
            <a:r>
              <a:rPr lang="en-GB" altLang="en-US" sz="2400">
                <a:latin typeface="Times New Roman" pitchFamily="18" charset="0"/>
              </a:rPr>
              <a:t>testability</a:t>
            </a:r>
          </a:p>
        </p:txBody>
      </p:sp>
      <p:sp>
        <p:nvSpPr>
          <p:cNvPr id="186384" name="Text Box 16"/>
          <p:cNvSpPr txBox="1">
            <a:spLocks noChangeArrowheads="1"/>
          </p:cNvSpPr>
          <p:nvPr/>
        </p:nvSpPr>
        <p:spPr bwMode="auto">
          <a:xfrm>
            <a:off x="6248400" y="1828800"/>
            <a:ext cx="2895600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400">
                <a:latin typeface="Times New Roman" pitchFamily="18" charset="0"/>
              </a:rPr>
              <a:t>Portability</a:t>
            </a:r>
          </a:p>
          <a:p>
            <a:pPr eaLnBrk="0" hangingPunct="0">
              <a:spcBef>
                <a:spcPct val="50000"/>
              </a:spcBef>
            </a:pPr>
            <a:r>
              <a:rPr lang="en-GB" altLang="en-US" sz="2400">
                <a:latin typeface="Times New Roman" pitchFamily="18" charset="0"/>
              </a:rPr>
              <a:t>Reusability</a:t>
            </a:r>
          </a:p>
          <a:p>
            <a:pPr eaLnBrk="0" hangingPunct="0">
              <a:spcBef>
                <a:spcPct val="50000"/>
              </a:spcBef>
            </a:pPr>
            <a:r>
              <a:rPr lang="en-GB" altLang="en-US" sz="2400">
                <a:latin typeface="Times New Roman" pitchFamily="18" charset="0"/>
              </a:rPr>
              <a:t>interoperability</a:t>
            </a:r>
          </a:p>
        </p:txBody>
      </p:sp>
      <p:sp>
        <p:nvSpPr>
          <p:cNvPr id="186385" name="Text Box 17"/>
          <p:cNvSpPr txBox="1">
            <a:spLocks noChangeArrowheads="1"/>
          </p:cNvSpPr>
          <p:nvPr/>
        </p:nvSpPr>
        <p:spPr bwMode="auto">
          <a:xfrm>
            <a:off x="762000" y="4572000"/>
            <a:ext cx="7772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400">
                <a:latin typeface="Times New Roman" pitchFamily="18" charset="0"/>
              </a:rPr>
              <a:t>Correctness  reliability     Usability    Integrity   Efficiency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63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6382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843AFC8-D8D0-4784-B08C-6324FA88E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854B1A56-8AFB-4D4F-8D98-1E832D6FFE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108" y="0"/>
            <a:ext cx="349304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>
          <a:xfrm>
            <a:off x="1425872" y="1111753"/>
            <a:ext cx="2790265" cy="4634494"/>
          </a:xfrm>
          <a:ln w="25400" cap="sq">
            <a:noFill/>
            <a:miter lim="800000"/>
          </a:ln>
        </p:spPr>
        <p:txBody>
          <a:bodyPr anchor="ctr">
            <a:normAutofit/>
          </a:bodyPr>
          <a:lstStyle/>
          <a:p>
            <a:pPr algn="ctr"/>
            <a:r>
              <a:rPr lang="en-GB" altLang="en-US" sz="2800">
                <a:solidFill>
                  <a:srgbClr val="FFFFFF"/>
                </a:solidFill>
              </a:rPr>
              <a:t>Quality Factors (3)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F8E828FC-05B4-4BA4-92D3-3DF79D42D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90108" cy="6858000"/>
          </a:xfrm>
          <a:prstGeom prst="rect">
            <a:avLst/>
          </a:prstGeom>
          <a:solidFill>
            <a:schemeClr val="tx1">
              <a:lumMod val="75000"/>
              <a:lumOff val="2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899" name="Rectangle 3"/>
          <p:cNvSpPr>
            <a:spLocks noGrp="1" noChangeArrowheads="1"/>
          </p:cNvSpPr>
          <p:nvPr>
            <p:ph idx="1"/>
          </p:nvPr>
        </p:nvSpPr>
        <p:spPr>
          <a:xfrm>
            <a:off x="4927654" y="1111753"/>
            <a:ext cx="3793047" cy="4628275"/>
          </a:xfrm>
        </p:spPr>
        <p:txBody>
          <a:bodyPr anchor="ctr">
            <a:normAutofit/>
          </a:bodyPr>
          <a:lstStyle/>
          <a:p>
            <a:r>
              <a:rPr lang="en-GB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Boehm’s Criteria</a:t>
            </a:r>
          </a:p>
          <a:p>
            <a:pPr lvl="1"/>
            <a:r>
              <a:rPr lang="en-GB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As McCall’s plus</a:t>
            </a:r>
          </a:p>
          <a:p>
            <a:pPr lvl="2"/>
            <a:r>
              <a:rPr lang="en-GB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Modularity</a:t>
            </a:r>
          </a:p>
          <a:p>
            <a:pPr lvl="2"/>
            <a:r>
              <a:rPr lang="en-GB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Modifiability</a:t>
            </a:r>
          </a:p>
          <a:p>
            <a:pPr lvl="2"/>
            <a:r>
              <a:rPr lang="en-GB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Resilience</a:t>
            </a:r>
          </a:p>
          <a:p>
            <a:pPr lvl="2"/>
            <a:r>
              <a:rPr lang="en-GB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Understandability</a:t>
            </a:r>
          </a:p>
          <a:p>
            <a:pPr lvl="2"/>
            <a:r>
              <a:rPr lang="en-GB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Documentation</a:t>
            </a:r>
          </a:p>
          <a:p>
            <a:pPr lvl="2"/>
            <a:endParaRPr lang="en-GB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4867507" y="6318821"/>
            <a:ext cx="3063874" cy="320040"/>
          </a:xfrm>
        </p:spPr>
        <p:txBody>
          <a:bodyPr>
            <a:normAutofit/>
          </a:bodyPr>
          <a:lstStyle/>
          <a:p>
            <a:pPr algn="r"/>
            <a:endParaRPr lang="en-US" altLang="en-US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80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80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0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80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0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80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899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843AFC8-D8D0-4784-B08C-6324FA88E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854B1A56-8AFB-4D4F-8D98-1E832D6FFE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108" y="0"/>
            <a:ext cx="349304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8418" name="Rectangle 2"/>
          <p:cNvSpPr>
            <a:spLocks noGrp="1" noChangeArrowheads="1"/>
          </p:cNvSpPr>
          <p:nvPr>
            <p:ph type="title"/>
          </p:nvPr>
        </p:nvSpPr>
        <p:spPr>
          <a:xfrm>
            <a:off x="1425872" y="1111753"/>
            <a:ext cx="2790265" cy="4634494"/>
          </a:xfrm>
          <a:ln w="25400" cap="sq">
            <a:noFill/>
            <a:miter lim="800000"/>
          </a:ln>
        </p:spPr>
        <p:txBody>
          <a:bodyPr anchor="ctr">
            <a:normAutofit/>
          </a:bodyPr>
          <a:lstStyle/>
          <a:p>
            <a:pPr algn="ctr"/>
            <a:r>
              <a:rPr lang="en-GB" altLang="en-US" sz="2800">
                <a:solidFill>
                  <a:srgbClr val="FFFFFF"/>
                </a:solidFill>
              </a:rPr>
              <a:t>Software Measurement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F8E828FC-05B4-4BA4-92D3-3DF79D42D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90108" cy="6858000"/>
          </a:xfrm>
          <a:prstGeom prst="rect">
            <a:avLst/>
          </a:prstGeom>
          <a:solidFill>
            <a:schemeClr val="tx1">
              <a:lumMod val="75000"/>
              <a:lumOff val="2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8419" name="Rectangle 3"/>
          <p:cNvSpPr>
            <a:spLocks noGrp="1" noChangeArrowheads="1"/>
          </p:cNvSpPr>
          <p:nvPr>
            <p:ph idx="1"/>
          </p:nvPr>
        </p:nvSpPr>
        <p:spPr>
          <a:xfrm>
            <a:off x="4927654" y="1111753"/>
            <a:ext cx="3793047" cy="4628275"/>
          </a:xfrm>
        </p:spPr>
        <p:txBody>
          <a:bodyPr anchor="ctr">
            <a:normAutofit/>
          </a:bodyPr>
          <a:lstStyle/>
          <a:p>
            <a:r>
              <a:rPr lang="en-GB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Direct Measures:</a:t>
            </a:r>
          </a:p>
          <a:p>
            <a:pPr lvl="2"/>
            <a:r>
              <a:rPr lang="en-GB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Cost</a:t>
            </a:r>
          </a:p>
          <a:p>
            <a:pPr lvl="2"/>
            <a:r>
              <a:rPr lang="en-GB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Effort applied</a:t>
            </a:r>
          </a:p>
          <a:p>
            <a:pPr lvl="2"/>
            <a:r>
              <a:rPr lang="en-GB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Lines of code produced (LOC)</a:t>
            </a:r>
          </a:p>
          <a:p>
            <a:pPr lvl="2"/>
            <a:r>
              <a:rPr lang="en-GB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Execution speed</a:t>
            </a:r>
          </a:p>
          <a:p>
            <a:pPr lvl="2"/>
            <a:r>
              <a:rPr lang="en-GB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Memory size</a:t>
            </a:r>
          </a:p>
          <a:p>
            <a:pPr lvl="2"/>
            <a:r>
              <a:rPr lang="en-GB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Defects detected</a:t>
            </a:r>
          </a:p>
          <a:p>
            <a:r>
              <a:rPr lang="en-GB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Indirect Measures</a:t>
            </a:r>
          </a:p>
          <a:p>
            <a:pPr lvl="2"/>
            <a:r>
              <a:rPr lang="en-GB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Functionality, quality, complexity, reliability</a:t>
            </a:r>
          </a:p>
          <a:p>
            <a:pPr lvl="2"/>
            <a:r>
              <a:rPr lang="en-GB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Etc….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4867507" y="6318821"/>
            <a:ext cx="3063874" cy="320040"/>
          </a:xfrm>
        </p:spPr>
        <p:txBody>
          <a:bodyPr>
            <a:normAutofit/>
          </a:bodyPr>
          <a:lstStyle/>
          <a:p>
            <a:pPr algn="r"/>
            <a:endParaRPr lang="en-US" altLang="en-US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8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88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88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8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88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8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884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884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884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884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8419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8DD82D3-D002-45B0-B16A-82B3DA4EF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1490" name="Rectangle 2"/>
          <p:cNvSpPr>
            <a:spLocks noGrp="1" noChangeArrowheads="1"/>
          </p:cNvSpPr>
          <p:nvPr>
            <p:ph type="title"/>
          </p:nvPr>
        </p:nvSpPr>
        <p:spPr>
          <a:xfrm>
            <a:off x="711785" y="643466"/>
            <a:ext cx="2078455" cy="5225627"/>
          </a:xfrm>
        </p:spPr>
        <p:txBody>
          <a:bodyPr anchor="ctr">
            <a:normAutofit/>
          </a:bodyPr>
          <a:lstStyle/>
          <a:p>
            <a:r>
              <a:rPr lang="en-GB" altLang="en-US" sz="3100"/>
              <a:t>Measuring Quality</a:t>
            </a:r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9F09C252-16FE-4557-AD6D-BB5CA773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31539" y="1570271"/>
            <a:ext cx="0" cy="3200400"/>
          </a:xfrm>
          <a:prstGeom prst="line">
            <a:avLst/>
          </a:prstGeom>
          <a:ln w="31750">
            <a:solidFill>
              <a:schemeClr val="accent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1491" name="Rectangle 3"/>
          <p:cNvSpPr>
            <a:spLocks noGrp="1" noChangeArrowheads="1"/>
          </p:cNvSpPr>
          <p:nvPr>
            <p:ph idx="1"/>
          </p:nvPr>
        </p:nvSpPr>
        <p:spPr>
          <a:xfrm>
            <a:off x="3263264" y="643466"/>
            <a:ext cx="5171980" cy="5225628"/>
          </a:xfrm>
        </p:spPr>
        <p:txBody>
          <a:bodyPr anchor="ctr"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GB" altLang="en-US"/>
              <a:t>Some examples of measuring quality:</a:t>
            </a:r>
          </a:p>
          <a:p>
            <a:pPr>
              <a:buFont typeface="Monotype Sorts" pitchFamily="2" charset="2"/>
              <a:buChar char="ü"/>
            </a:pPr>
            <a:r>
              <a:rPr lang="en-GB" altLang="en-US"/>
              <a:t>Correctness – defects per KLOC</a:t>
            </a:r>
          </a:p>
          <a:p>
            <a:pPr>
              <a:buFont typeface="Monotype Sorts" pitchFamily="2" charset="2"/>
              <a:buChar char="ü"/>
            </a:pPr>
            <a:r>
              <a:rPr lang="en-GB" altLang="en-US"/>
              <a:t>Maintainability – mean-time-to-change (MTTC)</a:t>
            </a:r>
          </a:p>
          <a:p>
            <a:pPr>
              <a:buFont typeface="Monotype Sorts" pitchFamily="2" charset="2"/>
              <a:buChar char="ü"/>
            </a:pPr>
            <a:r>
              <a:rPr lang="en-GB" altLang="en-US"/>
              <a:t>Maintainability – spoilage (cost to correct defects)</a:t>
            </a:r>
          </a:p>
          <a:p>
            <a:pPr>
              <a:buFont typeface="Monotype Sorts" pitchFamily="2" charset="2"/>
              <a:buChar char="ü"/>
            </a:pPr>
            <a:r>
              <a:rPr lang="en-GB" altLang="en-US"/>
              <a:t>Integrity – </a:t>
            </a:r>
            <a:r>
              <a:rPr lang="en-GB" altLang="en-US">
                <a:latin typeface="Symbol" pitchFamily="18" charset="2"/>
              </a:rPr>
              <a:t>S </a:t>
            </a:r>
            <a:r>
              <a:rPr lang="en-GB" altLang="en-US"/>
              <a:t>[(1-threat)*(1-security)]</a:t>
            </a:r>
          </a:p>
          <a:p>
            <a:pPr>
              <a:buFont typeface="Monotype Sorts" pitchFamily="2" charset="2"/>
              <a:buChar char="ü"/>
            </a:pPr>
            <a:r>
              <a:rPr lang="en-GB" altLang="en-US"/>
              <a:t>Usability – net increase in productivity</a:t>
            </a:r>
          </a:p>
          <a:p>
            <a:pPr>
              <a:buFont typeface="Monotype Sorts" pitchFamily="2" charset="2"/>
              <a:buChar char="ü"/>
            </a:pPr>
            <a:r>
              <a:rPr lang="en-GB" altLang="en-US"/>
              <a:t>Usability – time required to become moderately efficient</a:t>
            </a:r>
          </a:p>
          <a:p>
            <a:pPr>
              <a:buFont typeface="Monotype Sorts" pitchFamily="2" charset="2"/>
              <a:buChar char="ü"/>
            </a:pPr>
            <a:r>
              <a:rPr lang="en-GB" altLang="en-US"/>
              <a:t>Efficiency – defect removal efficiency (DRE)</a:t>
            </a:r>
          </a:p>
          <a:p>
            <a:pPr>
              <a:buFont typeface="Monotype Sorts" pitchFamily="2" charset="2"/>
              <a:buChar char="ü"/>
            </a:pPr>
            <a:endParaRPr lang="en-GB" alt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4C15B19B-E7BB-4060-B12F-3CDA8EF16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6336792"/>
            <a:ext cx="9141619" cy="521208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2764638" y="6459785"/>
            <a:ext cx="3617103" cy="365125"/>
          </a:xfrm>
        </p:spPr>
        <p:txBody>
          <a:bodyPr>
            <a:normAutofit/>
          </a:bodyPr>
          <a:lstStyle/>
          <a:p>
            <a:endParaRPr lang="en-US" altLang="en-US">
              <a:solidFill>
                <a:schemeClr val="tx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1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91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91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91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91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91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91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914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1491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8DD82D3-D002-45B0-B16A-82B3DA4EF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3714" name="Rectangle 2"/>
          <p:cNvSpPr>
            <a:spLocks noGrp="1" noChangeArrowheads="1"/>
          </p:cNvSpPr>
          <p:nvPr>
            <p:ph type="title"/>
          </p:nvPr>
        </p:nvSpPr>
        <p:spPr>
          <a:xfrm>
            <a:off x="711785" y="643466"/>
            <a:ext cx="2078455" cy="5225627"/>
          </a:xfrm>
        </p:spPr>
        <p:txBody>
          <a:bodyPr anchor="ctr">
            <a:normAutofit/>
          </a:bodyPr>
          <a:lstStyle/>
          <a:p>
            <a:r>
              <a:rPr lang="en-GB" altLang="en-US" sz="3100"/>
              <a:t>EFQM business excellence model</a:t>
            </a:r>
            <a:endParaRPr lang="en-US" altLang="en-US" sz="3100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9F09C252-16FE-4557-AD6D-BB5CA773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31539" y="1570271"/>
            <a:ext cx="0" cy="3200400"/>
          </a:xfrm>
          <a:prstGeom prst="line">
            <a:avLst/>
          </a:prstGeom>
          <a:ln w="31750">
            <a:solidFill>
              <a:schemeClr val="accent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3715" name="Rectangle 3"/>
          <p:cNvSpPr>
            <a:spLocks noGrp="1" noChangeArrowheads="1"/>
          </p:cNvSpPr>
          <p:nvPr>
            <p:ph idx="1"/>
          </p:nvPr>
        </p:nvSpPr>
        <p:spPr>
          <a:xfrm>
            <a:off x="3263264" y="643466"/>
            <a:ext cx="5171980" cy="5225628"/>
          </a:xfrm>
        </p:spPr>
        <p:txBody>
          <a:bodyPr anchor="ctr">
            <a:normAutofit/>
          </a:bodyPr>
          <a:lstStyle/>
          <a:p>
            <a:r>
              <a:rPr lang="en-GB" altLang="en-US"/>
              <a:t>European foundation for Quality Management</a:t>
            </a:r>
          </a:p>
          <a:p>
            <a:r>
              <a:rPr lang="en-GB" altLang="en-US"/>
              <a:t>The following model shows the interrelationship between people, processes and results</a:t>
            </a:r>
          </a:p>
          <a:p>
            <a:r>
              <a:rPr lang="en-GB" altLang="en-US"/>
              <a:t>The 9 elements shown correspond to criteria which are used to asses an organisations progress towards excellence</a:t>
            </a:r>
          </a:p>
          <a:p>
            <a:r>
              <a:rPr lang="en-GB" altLang="en-US"/>
              <a:t>The British Quality foundation has adopted this model for measuring its awards of excellence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4C15B19B-E7BB-4060-B12F-3CDA8EF16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6336792"/>
            <a:ext cx="9141619" cy="521208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2764638" y="6459785"/>
            <a:ext cx="3617103" cy="365125"/>
          </a:xfrm>
        </p:spPr>
        <p:txBody>
          <a:bodyPr>
            <a:normAutofit/>
          </a:bodyPr>
          <a:lstStyle/>
          <a:p>
            <a:endParaRPr lang="en-US" altLang="en-US">
              <a:solidFill>
                <a:schemeClr val="tx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5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EFQM business excellence model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237571" name="Text Box 3"/>
          <p:cNvSpPr txBox="1">
            <a:spLocks noChangeArrowheads="1"/>
          </p:cNvSpPr>
          <p:nvPr/>
        </p:nvSpPr>
        <p:spPr bwMode="auto">
          <a:xfrm>
            <a:off x="304800" y="5956300"/>
            <a:ext cx="8534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b="1"/>
              <a:t>Figure 14.1</a:t>
            </a:r>
            <a:r>
              <a:rPr lang="en-GB" altLang="en-US"/>
              <a:t>  The business excellence model of EFQM</a:t>
            </a:r>
            <a:endParaRPr lang="en-GB" altLang="en-US" sz="2400">
              <a:latin typeface="Times" pitchFamily="18" charset="0"/>
            </a:endParaRPr>
          </a:p>
        </p:txBody>
      </p:sp>
      <p:pic>
        <p:nvPicPr>
          <p:cNvPr id="237572" name="Picture 4" descr="C14NF0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163" y="1690688"/>
            <a:ext cx="8531225" cy="415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5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Five levels of software process maturity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238595" name="Text Box 3"/>
          <p:cNvSpPr txBox="1">
            <a:spLocks noChangeArrowheads="1"/>
          </p:cNvSpPr>
          <p:nvPr/>
        </p:nvSpPr>
        <p:spPr bwMode="auto">
          <a:xfrm>
            <a:off x="304800" y="5956300"/>
            <a:ext cx="8534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b="1"/>
              <a:t>Figure 14.2</a:t>
            </a:r>
            <a:r>
              <a:rPr lang="en-GB" altLang="en-US"/>
              <a:t>  The five levels of software process maturity</a:t>
            </a:r>
          </a:p>
        </p:txBody>
      </p:sp>
      <p:pic>
        <p:nvPicPr>
          <p:cNvPr id="238596" name="Picture 4" descr="C14NF0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450" y="1546225"/>
            <a:ext cx="7642225" cy="434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6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Structure of a quality management system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239619" name="Text Box 3"/>
          <p:cNvSpPr txBox="1">
            <a:spLocks noChangeArrowheads="1"/>
          </p:cNvSpPr>
          <p:nvPr/>
        </p:nvSpPr>
        <p:spPr bwMode="auto">
          <a:xfrm>
            <a:off x="304800" y="5956300"/>
            <a:ext cx="8534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b="1"/>
              <a:t>Figure 14.3</a:t>
            </a:r>
            <a:r>
              <a:rPr lang="en-GB" altLang="en-US"/>
              <a:t>  Quality management system structure</a:t>
            </a:r>
            <a:endParaRPr lang="en-GB" altLang="en-US" sz="2400">
              <a:latin typeface="Times" pitchFamily="18" charset="0"/>
            </a:endParaRPr>
          </a:p>
        </p:txBody>
      </p:sp>
      <p:pic>
        <p:nvPicPr>
          <p:cNvPr id="239620" name="Picture 4" descr="C14NF0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9863" y="1543050"/>
            <a:ext cx="6264275" cy="444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6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Quality control methods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240643" name="Text Box 3"/>
          <p:cNvSpPr txBox="1">
            <a:spLocks noChangeArrowheads="1"/>
          </p:cNvSpPr>
          <p:nvPr/>
        </p:nvSpPr>
        <p:spPr bwMode="auto">
          <a:xfrm>
            <a:off x="304800" y="5956300"/>
            <a:ext cx="8534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b="1"/>
              <a:t>Figure 14.4</a:t>
            </a:r>
            <a:r>
              <a:rPr lang="en-GB" altLang="en-US"/>
              <a:t>  Quality control methods compared</a:t>
            </a:r>
          </a:p>
        </p:txBody>
      </p:sp>
      <p:grpSp>
        <p:nvGrpSpPr>
          <p:cNvPr id="240644" name="Group 4"/>
          <p:cNvGrpSpPr>
            <a:grpSpLocks/>
          </p:cNvGrpSpPr>
          <p:nvPr/>
        </p:nvGrpSpPr>
        <p:grpSpPr bwMode="auto">
          <a:xfrm>
            <a:off x="741363" y="1263650"/>
            <a:ext cx="7391400" cy="4600575"/>
            <a:chOff x="288" y="768"/>
            <a:chExt cx="4656" cy="2898"/>
          </a:xfrm>
        </p:grpSpPr>
        <p:pic>
          <p:nvPicPr>
            <p:cNvPr id="240645" name="Picture 5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4" y="768"/>
              <a:ext cx="4320" cy="289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40646" name="Text Box 6"/>
            <p:cNvSpPr txBox="1">
              <a:spLocks noChangeArrowheads="1"/>
            </p:cNvSpPr>
            <p:nvPr/>
          </p:nvSpPr>
          <p:spPr bwMode="auto">
            <a:xfrm>
              <a:off x="288" y="2016"/>
              <a:ext cx="576" cy="2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altLang="en-US" sz="2100" b="1"/>
                <a:t>Cost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6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The cost of quality against time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241667" name="Text Box 3"/>
          <p:cNvSpPr txBox="1">
            <a:spLocks noChangeArrowheads="1"/>
          </p:cNvSpPr>
          <p:nvPr/>
        </p:nvSpPr>
        <p:spPr bwMode="auto">
          <a:xfrm>
            <a:off x="304800" y="5956300"/>
            <a:ext cx="8534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b="1"/>
              <a:t>Figure 14.5</a:t>
            </a:r>
            <a:r>
              <a:rPr lang="en-GB" altLang="en-US"/>
              <a:t>  Cost of quality against time</a:t>
            </a:r>
          </a:p>
        </p:txBody>
      </p:sp>
      <p:pic>
        <p:nvPicPr>
          <p:cNvPr id="241668" name="Picture 4" descr="C14NF0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577975"/>
            <a:ext cx="8251825" cy="440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690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0" y="457200"/>
            <a:ext cx="6172200" cy="1027584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The software development lifecycle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24269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1624013"/>
            <a:ext cx="6172200" cy="4259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42692" name="Text Box 4"/>
          <p:cNvSpPr txBox="1">
            <a:spLocks noChangeArrowheads="1"/>
          </p:cNvSpPr>
          <p:nvPr/>
        </p:nvSpPr>
        <p:spPr bwMode="auto">
          <a:xfrm>
            <a:off x="304800" y="6011863"/>
            <a:ext cx="8534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1200" i="1" dirty="0"/>
              <a:t>Source: </a:t>
            </a:r>
            <a:r>
              <a:rPr lang="en-GB" altLang="en-US" sz="1200" dirty="0"/>
              <a:t>Adapted and reproduced with the permission of the National Computing Centre Limited from the </a:t>
            </a:r>
            <a:r>
              <a:rPr lang="en-GB" altLang="en-US" sz="1200" i="1" dirty="0"/>
              <a:t>STARTS Guide</a:t>
            </a:r>
            <a:r>
              <a:rPr lang="en-GB" altLang="en-US" sz="1200" dirty="0"/>
              <a:t>, 1987, which was supported by the Department of Trade and Industry</a:t>
            </a:r>
            <a:endParaRPr lang="en-GB" altLang="en-US" sz="1200" i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824</TotalTime>
  <Pages>13</Pages>
  <Words>963</Words>
  <Application>Microsoft Office PowerPoint</Application>
  <PresentationFormat>On-screen Show (4:3)</PresentationFormat>
  <Paragraphs>164</Paragraphs>
  <Slides>24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3" baseType="lpstr">
      <vt:lpstr>Monotype Sorts</vt:lpstr>
      <vt:lpstr>Book Antiqua</vt:lpstr>
      <vt:lpstr>Calibri</vt:lpstr>
      <vt:lpstr>Calibri Light</vt:lpstr>
      <vt:lpstr>Symbol</vt:lpstr>
      <vt:lpstr>Times</vt:lpstr>
      <vt:lpstr>Times New Roman</vt:lpstr>
      <vt:lpstr>Wingdings</vt:lpstr>
      <vt:lpstr>Retrospect</vt:lpstr>
      <vt:lpstr>Managing Information Systems Projects</vt:lpstr>
      <vt:lpstr>Quality Definitions (1)</vt:lpstr>
      <vt:lpstr>Quality Definition (2)</vt:lpstr>
      <vt:lpstr>Software Quality in reality? (1)</vt:lpstr>
      <vt:lpstr>Software Quality in reality? (2)</vt:lpstr>
      <vt:lpstr>Measures &amp; Metrics</vt:lpstr>
      <vt:lpstr>Metrics</vt:lpstr>
      <vt:lpstr>PowerPoint Presentation</vt:lpstr>
      <vt:lpstr>Examples of Process Metrics</vt:lpstr>
      <vt:lpstr>Examples or Project Metrics</vt:lpstr>
      <vt:lpstr>Quality Metrics v’s Quality Factors</vt:lpstr>
      <vt:lpstr>Quality Factors (1)</vt:lpstr>
      <vt:lpstr>Quality Factors (2)</vt:lpstr>
      <vt:lpstr>McCall’s Quality Factors</vt:lpstr>
      <vt:lpstr>Quality Factors (3)</vt:lpstr>
      <vt:lpstr>Software Measurement</vt:lpstr>
      <vt:lpstr>Measuring Quality</vt:lpstr>
      <vt:lpstr>EFQM business excellence model</vt:lpstr>
      <vt:lpstr>EFQM business excellence model</vt:lpstr>
      <vt:lpstr>Five levels of software process maturity</vt:lpstr>
      <vt:lpstr>Structure of a quality management system</vt:lpstr>
      <vt:lpstr>Quality control methods</vt:lpstr>
      <vt:lpstr>The cost of quality against time</vt:lpstr>
      <vt:lpstr>The software development lifecycle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PRINCE</dc:title>
  <dc:creator>Roger N Silk</dc:creator>
  <cp:lastModifiedBy>Beverley Holland</cp:lastModifiedBy>
  <cp:revision>27</cp:revision>
  <cp:lastPrinted>1997-04-28T15:37:46Z</cp:lastPrinted>
  <dcterms:created xsi:type="dcterms:W3CDTF">1996-04-18T16:17:38Z</dcterms:created>
  <dcterms:modified xsi:type="dcterms:W3CDTF">2022-03-21T18:56:45Z</dcterms:modified>
</cp:coreProperties>
</file>