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5.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handoutMasterIdLst>
    <p:handoutMasterId r:id="rId75"/>
  </p:handoutMasterIdLst>
  <p:sldIdLst>
    <p:sldId id="284" r:id="rId2"/>
    <p:sldId id="495" r:id="rId3"/>
    <p:sldId id="482" r:id="rId4"/>
    <p:sldId id="285" r:id="rId5"/>
    <p:sldId id="314" r:id="rId6"/>
    <p:sldId id="402" r:id="rId7"/>
    <p:sldId id="333" r:id="rId8"/>
    <p:sldId id="453" r:id="rId9"/>
    <p:sldId id="483" r:id="rId10"/>
    <p:sldId id="489" r:id="rId11"/>
    <p:sldId id="484" r:id="rId12"/>
    <p:sldId id="377" r:id="rId13"/>
    <p:sldId id="315" r:id="rId14"/>
    <p:sldId id="382" r:id="rId15"/>
    <p:sldId id="316" r:id="rId16"/>
    <p:sldId id="378" r:id="rId17"/>
    <p:sldId id="376" r:id="rId18"/>
    <p:sldId id="379" r:id="rId19"/>
    <p:sldId id="374" r:id="rId20"/>
    <p:sldId id="317" r:id="rId21"/>
    <p:sldId id="380" r:id="rId22"/>
    <p:sldId id="318" r:id="rId23"/>
    <p:sldId id="381" r:id="rId24"/>
    <p:sldId id="385" r:id="rId25"/>
    <p:sldId id="386" r:id="rId26"/>
    <p:sldId id="387" r:id="rId27"/>
    <p:sldId id="388" r:id="rId28"/>
    <p:sldId id="389" r:id="rId29"/>
    <p:sldId id="393" r:id="rId30"/>
    <p:sldId id="390" r:id="rId31"/>
    <p:sldId id="391" r:id="rId32"/>
    <p:sldId id="392" r:id="rId33"/>
    <p:sldId id="492" r:id="rId34"/>
    <p:sldId id="490" r:id="rId35"/>
    <p:sldId id="491" r:id="rId36"/>
    <p:sldId id="493" r:id="rId37"/>
    <p:sldId id="494" r:id="rId38"/>
    <p:sldId id="394" r:id="rId39"/>
    <p:sldId id="395" r:id="rId40"/>
    <p:sldId id="396" r:id="rId41"/>
    <p:sldId id="397" r:id="rId42"/>
    <p:sldId id="399" r:id="rId43"/>
    <p:sldId id="481" r:id="rId44"/>
    <p:sldId id="485" r:id="rId45"/>
    <p:sldId id="486" r:id="rId46"/>
    <p:sldId id="487" r:id="rId47"/>
    <p:sldId id="477" r:id="rId48"/>
    <p:sldId id="413" r:id="rId49"/>
    <p:sldId id="414" r:id="rId50"/>
    <p:sldId id="415" r:id="rId51"/>
    <p:sldId id="416" r:id="rId52"/>
    <p:sldId id="417" r:id="rId53"/>
    <p:sldId id="418" r:id="rId54"/>
    <p:sldId id="496" r:id="rId55"/>
    <p:sldId id="419" r:id="rId56"/>
    <p:sldId id="420" r:id="rId57"/>
    <p:sldId id="421" r:id="rId58"/>
    <p:sldId id="422" r:id="rId59"/>
    <p:sldId id="423" r:id="rId60"/>
    <p:sldId id="424" r:id="rId61"/>
    <p:sldId id="425" r:id="rId62"/>
    <p:sldId id="426" r:id="rId63"/>
    <p:sldId id="427" r:id="rId64"/>
    <p:sldId id="428" r:id="rId65"/>
    <p:sldId id="429" r:id="rId66"/>
    <p:sldId id="430" r:id="rId67"/>
    <p:sldId id="431" r:id="rId68"/>
    <p:sldId id="479" r:id="rId69"/>
    <p:sldId id="432" r:id="rId70"/>
    <p:sldId id="480" r:id="rId71"/>
    <p:sldId id="437" r:id="rId72"/>
    <p:sldId id="439" r:id="rId73"/>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003300"/>
    <a:srgbClr val="0000FF"/>
    <a:srgbClr val="37A5FF"/>
    <a:srgbClr val="006600"/>
    <a:srgbClr val="E1F1DB"/>
    <a:srgbClr val="95DC40"/>
    <a:srgbClr val="BDDFAF"/>
    <a:srgbClr val="477A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11" autoAdjust="0"/>
    <p:restoredTop sz="74473" autoAdjust="0"/>
  </p:normalViewPr>
  <p:slideViewPr>
    <p:cSldViewPr>
      <p:cViewPr varScale="1">
        <p:scale>
          <a:sx n="86" d="100"/>
          <a:sy n="86" d="100"/>
        </p:scale>
        <p:origin x="2418" y="13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50" d="100"/>
          <a:sy n="50" d="100"/>
        </p:scale>
        <p:origin x="-288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55F93C-39D2-41B3-8DD3-AC712126E53A}" type="doc">
      <dgm:prSet loTypeId="urn:microsoft.com/office/officeart/2005/8/layout/hList9" loCatId="list" qsTypeId="urn:microsoft.com/office/officeart/2005/8/quickstyle/simple2" qsCatId="simple" csTypeId="urn:microsoft.com/office/officeart/2005/8/colors/accent1_2" csCatId="accent1" phldr="1"/>
      <dgm:spPr/>
      <dgm:t>
        <a:bodyPr/>
        <a:lstStyle/>
        <a:p>
          <a:endParaRPr lang="en-GB"/>
        </a:p>
      </dgm:t>
    </dgm:pt>
    <dgm:pt modelId="{F78A1288-6C22-4A29-826D-938A399625BC}">
      <dgm:prSet phldrT="[Text]" custT="1"/>
      <dgm:spPr>
        <a:solidFill>
          <a:srgbClr val="92D050"/>
        </a:solidFill>
        <a:ln>
          <a:solidFill>
            <a:srgbClr val="002060"/>
          </a:solidFill>
        </a:ln>
      </dgm:spPr>
      <dgm:t>
        <a:bodyPr/>
        <a:lstStyle/>
        <a:p>
          <a:r>
            <a:rPr lang="en-GB" sz="1800" b="1" dirty="0">
              <a:solidFill>
                <a:srgbClr val="002060"/>
              </a:solidFill>
            </a:rPr>
            <a:t>Step One</a:t>
          </a:r>
        </a:p>
        <a:p>
          <a:r>
            <a:rPr lang="en-GB" sz="1800" b="1" dirty="0">
              <a:solidFill>
                <a:srgbClr val="002060"/>
              </a:solidFill>
            </a:rPr>
            <a:t>Bands</a:t>
          </a:r>
        </a:p>
      </dgm:t>
    </dgm:pt>
    <dgm:pt modelId="{3C2D1DA8-7D8D-4DE8-AEFC-241668379011}" type="parTrans" cxnId="{A2EE144E-A875-4A4D-BC43-6436F99A185E}">
      <dgm:prSet/>
      <dgm:spPr/>
      <dgm:t>
        <a:bodyPr/>
        <a:lstStyle/>
        <a:p>
          <a:endParaRPr lang="en-GB"/>
        </a:p>
      </dgm:t>
    </dgm:pt>
    <dgm:pt modelId="{B56F3AD3-A8D7-45B8-8F8A-11B39611A7A2}" type="sibTrans" cxnId="{A2EE144E-A875-4A4D-BC43-6436F99A185E}">
      <dgm:prSet/>
      <dgm:spPr/>
      <dgm:t>
        <a:bodyPr/>
        <a:lstStyle/>
        <a:p>
          <a:endParaRPr lang="en-GB"/>
        </a:p>
      </dgm:t>
    </dgm:pt>
    <dgm:pt modelId="{002999CA-38CD-47C0-A76D-B67CB35CBEA4}">
      <dgm:prSet phldrT="[Tex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a:solidFill>
            <a:srgbClr val="002060"/>
          </a:solidFill>
        </a:ln>
      </dgm:spPr>
      <dgm:t>
        <a:bodyPr/>
        <a:lstStyle/>
        <a:p>
          <a:r>
            <a:rPr lang="en-GB" sz="1800" dirty="0"/>
            <a:t>Which band are you at?</a:t>
          </a:r>
        </a:p>
        <a:p>
          <a:r>
            <a:rPr lang="en-GB" sz="1800" dirty="0"/>
            <a:t>Which band do you need to be at?</a:t>
          </a:r>
        </a:p>
        <a:p>
          <a:r>
            <a:rPr lang="en-GB" sz="1800" dirty="0"/>
            <a:t>What do you need to do to get there?</a:t>
          </a:r>
        </a:p>
      </dgm:t>
    </dgm:pt>
    <dgm:pt modelId="{5D425409-C459-4A1B-A3E0-DF89FB746BEE}" type="parTrans" cxnId="{51ACE57B-5579-4C8A-BF73-2D89EB7577CF}">
      <dgm:prSet/>
      <dgm:spPr/>
      <dgm:t>
        <a:bodyPr/>
        <a:lstStyle/>
        <a:p>
          <a:endParaRPr lang="en-GB"/>
        </a:p>
      </dgm:t>
    </dgm:pt>
    <dgm:pt modelId="{A2F4AD7C-017E-457B-AE3E-0ABCCF578765}" type="sibTrans" cxnId="{51ACE57B-5579-4C8A-BF73-2D89EB7577CF}">
      <dgm:prSet/>
      <dgm:spPr/>
      <dgm:t>
        <a:bodyPr/>
        <a:lstStyle/>
        <a:p>
          <a:endParaRPr lang="en-GB"/>
        </a:p>
      </dgm:t>
    </dgm:pt>
    <dgm:pt modelId="{04171BAB-90D3-4738-A18A-ECF7A5AEF021}">
      <dgm:prSet phldrT="[Tex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2700000" scaled="1"/>
          <a:tileRect/>
        </a:gradFill>
      </dgm:spPr>
      <dgm:t>
        <a:bodyPr/>
        <a:lstStyle/>
        <a:p>
          <a:r>
            <a:rPr lang="en-GB" sz="1800" b="1" dirty="0">
              <a:solidFill>
                <a:schemeClr val="bg1"/>
              </a:solidFill>
            </a:rPr>
            <a:t>Professional Areas</a:t>
          </a:r>
        </a:p>
      </dgm:t>
    </dgm:pt>
    <dgm:pt modelId="{29DCFA98-F4AF-48B3-B5F5-B0A25CA11466}" type="parTrans" cxnId="{12687D81-0B86-4200-9F7E-53A81DA8C05F}">
      <dgm:prSet/>
      <dgm:spPr/>
      <dgm:t>
        <a:bodyPr/>
        <a:lstStyle/>
        <a:p>
          <a:endParaRPr lang="en-GB"/>
        </a:p>
      </dgm:t>
    </dgm:pt>
    <dgm:pt modelId="{D17C9882-8AA4-40B9-80ED-69B06C0AF4A0}" type="sibTrans" cxnId="{12687D81-0B86-4200-9F7E-53A81DA8C05F}">
      <dgm:prSet/>
      <dgm:spPr/>
      <dgm:t>
        <a:bodyPr/>
        <a:lstStyle/>
        <a:p>
          <a:endParaRPr lang="en-GB"/>
        </a:p>
      </dgm:t>
    </dgm:pt>
    <dgm:pt modelId="{6FCEEB31-6499-4330-ABF3-16C8F0B140C0}">
      <dgm:prSet phldrT="[Tex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2700000" scaled="1"/>
          <a:tileRect/>
        </a:gradFill>
      </dgm:spPr>
      <dgm:t>
        <a:bodyPr/>
        <a:lstStyle/>
        <a:p>
          <a:r>
            <a:rPr lang="en-GB" sz="1800" dirty="0">
              <a:solidFill>
                <a:schemeClr val="bg1"/>
              </a:solidFill>
            </a:rPr>
            <a:t>Which areas are you confident in?</a:t>
          </a:r>
        </a:p>
        <a:p>
          <a:r>
            <a:rPr lang="en-GB" sz="1800" dirty="0">
              <a:solidFill>
                <a:schemeClr val="bg1"/>
              </a:solidFill>
            </a:rPr>
            <a:t>Which areas are important to your  organisation, </a:t>
          </a:r>
        </a:p>
        <a:p>
          <a:r>
            <a:rPr lang="en-GB" sz="1800" dirty="0">
              <a:solidFill>
                <a:schemeClr val="bg1"/>
              </a:solidFill>
            </a:rPr>
            <a:t>role or your career?</a:t>
          </a:r>
        </a:p>
        <a:p>
          <a:r>
            <a:rPr lang="en-GB" sz="1800" dirty="0">
              <a:solidFill>
                <a:schemeClr val="bg1"/>
              </a:solidFill>
            </a:rPr>
            <a:t>What knowledge do you need?</a:t>
          </a:r>
        </a:p>
      </dgm:t>
    </dgm:pt>
    <dgm:pt modelId="{6BDFB31B-4E26-41AD-8722-0A997AC42632}" type="parTrans" cxnId="{392001F3-25DB-424B-B6DE-BF7AC3333583}">
      <dgm:prSet/>
      <dgm:spPr/>
      <dgm:t>
        <a:bodyPr/>
        <a:lstStyle/>
        <a:p>
          <a:endParaRPr lang="en-GB"/>
        </a:p>
      </dgm:t>
    </dgm:pt>
    <dgm:pt modelId="{5BEBCFC8-280E-4227-A794-1A195C7FB551}" type="sibTrans" cxnId="{392001F3-25DB-424B-B6DE-BF7AC3333583}">
      <dgm:prSet/>
      <dgm:spPr/>
      <dgm:t>
        <a:bodyPr/>
        <a:lstStyle/>
        <a:p>
          <a:endParaRPr lang="en-GB"/>
        </a:p>
      </dgm:t>
    </dgm:pt>
    <dgm:pt modelId="{417AF30C-BDC2-48F1-A375-0F75931003C0}">
      <dgm:prSet phldrT="[Text]"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2700000" scaled="1"/>
          <a:tileRect/>
        </a:gradFill>
      </dgm:spPr>
      <dgm:t>
        <a:bodyPr/>
        <a:lstStyle/>
        <a:p>
          <a:r>
            <a:rPr lang="en-GB" sz="1800" b="1" dirty="0"/>
            <a:t>Behaviours</a:t>
          </a:r>
        </a:p>
      </dgm:t>
    </dgm:pt>
    <dgm:pt modelId="{0025FD9B-B9DC-4A1F-9FCB-AB517D33E1D4}" type="parTrans" cxnId="{7CD2680F-5970-42AB-AFBD-60C648596066}">
      <dgm:prSet/>
      <dgm:spPr/>
      <dgm:t>
        <a:bodyPr/>
        <a:lstStyle/>
        <a:p>
          <a:endParaRPr lang="en-GB"/>
        </a:p>
      </dgm:t>
    </dgm:pt>
    <dgm:pt modelId="{4EF1B61F-289B-43A6-A47F-7806AEFB49B5}" type="sibTrans" cxnId="{7CD2680F-5970-42AB-AFBD-60C648596066}">
      <dgm:prSet/>
      <dgm:spPr/>
      <dgm:t>
        <a:bodyPr/>
        <a:lstStyle/>
        <a:p>
          <a:endParaRPr lang="en-GB"/>
        </a:p>
      </dgm:t>
    </dgm:pt>
    <dgm:pt modelId="{D40B1A20-6D6B-4199-B8DC-23DBEF0C605E}">
      <dgm:prSet phldrT="[Text]"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2700000" scaled="1"/>
          <a:tileRect/>
        </a:gradFill>
      </dgm:spPr>
      <dgm:t>
        <a:bodyPr/>
        <a:lstStyle/>
        <a:p>
          <a:r>
            <a:rPr lang="en-GB" sz="1800" dirty="0">
              <a:solidFill>
                <a:schemeClr val="bg1"/>
              </a:solidFill>
            </a:rPr>
            <a:t>Which behaviours do you show consistently?</a:t>
          </a:r>
        </a:p>
        <a:p>
          <a:r>
            <a:rPr lang="en-GB" sz="1800" dirty="0">
              <a:solidFill>
                <a:schemeClr val="bg1"/>
              </a:solidFill>
            </a:rPr>
            <a:t>Which behaviours are vital to your role, or organisation?</a:t>
          </a:r>
        </a:p>
        <a:p>
          <a:r>
            <a:rPr lang="en-GB" sz="1800" dirty="0">
              <a:solidFill>
                <a:schemeClr val="bg1"/>
              </a:solidFill>
            </a:rPr>
            <a:t>How can you develop these behaviours?</a:t>
          </a:r>
        </a:p>
      </dgm:t>
    </dgm:pt>
    <dgm:pt modelId="{B748D07A-912B-4DC0-88C4-A77403853C27}" type="parTrans" cxnId="{3288D462-6136-4453-8BFB-89C00EA9C35E}">
      <dgm:prSet/>
      <dgm:spPr/>
      <dgm:t>
        <a:bodyPr/>
        <a:lstStyle/>
        <a:p>
          <a:endParaRPr lang="en-GB"/>
        </a:p>
      </dgm:t>
    </dgm:pt>
    <dgm:pt modelId="{BD3DCAB1-C2B8-4E6F-BDF5-6901ED20BCB8}" type="sibTrans" cxnId="{3288D462-6136-4453-8BFB-89C00EA9C35E}">
      <dgm:prSet/>
      <dgm:spPr/>
      <dgm:t>
        <a:bodyPr/>
        <a:lstStyle/>
        <a:p>
          <a:endParaRPr lang="en-GB"/>
        </a:p>
      </dgm:t>
    </dgm:pt>
    <dgm:pt modelId="{ED3384E6-2B5D-4644-BAEF-B9B80BA2635E}" type="pres">
      <dgm:prSet presAssocID="{8455F93C-39D2-41B3-8DD3-AC712126E53A}" presName="list" presStyleCnt="0">
        <dgm:presLayoutVars>
          <dgm:dir/>
          <dgm:animLvl val="lvl"/>
        </dgm:presLayoutVars>
      </dgm:prSet>
      <dgm:spPr/>
      <dgm:t>
        <a:bodyPr/>
        <a:lstStyle/>
        <a:p>
          <a:endParaRPr lang="en-GB"/>
        </a:p>
      </dgm:t>
    </dgm:pt>
    <dgm:pt modelId="{E57D4821-F582-4359-9EFC-69E916A0AC26}" type="pres">
      <dgm:prSet presAssocID="{F78A1288-6C22-4A29-826D-938A399625BC}" presName="posSpace" presStyleCnt="0"/>
      <dgm:spPr/>
    </dgm:pt>
    <dgm:pt modelId="{F7D449F8-885F-4602-8359-5E721022DC25}" type="pres">
      <dgm:prSet presAssocID="{F78A1288-6C22-4A29-826D-938A399625BC}" presName="vertFlow" presStyleCnt="0"/>
      <dgm:spPr/>
    </dgm:pt>
    <dgm:pt modelId="{17139428-EB7A-4823-B282-B9A5AF9AE1C0}" type="pres">
      <dgm:prSet presAssocID="{F78A1288-6C22-4A29-826D-938A399625BC}" presName="topSpace" presStyleCnt="0"/>
      <dgm:spPr/>
    </dgm:pt>
    <dgm:pt modelId="{342D0F02-99E5-4EAE-9E08-76ED808B0CF5}" type="pres">
      <dgm:prSet presAssocID="{F78A1288-6C22-4A29-826D-938A399625BC}" presName="firstComp" presStyleCnt="0"/>
      <dgm:spPr/>
    </dgm:pt>
    <dgm:pt modelId="{7CA4065A-6A43-4D9B-867F-989A58BB3329}" type="pres">
      <dgm:prSet presAssocID="{F78A1288-6C22-4A29-826D-938A399625BC}" presName="firstChild" presStyleLbl="bgAccFollowNode1" presStyleIdx="0" presStyleCnt="3" custScaleX="115345" custScaleY="321647" custLinFactNeighborX="47006" custLinFactNeighborY="25023"/>
      <dgm:spPr/>
      <dgm:t>
        <a:bodyPr/>
        <a:lstStyle/>
        <a:p>
          <a:endParaRPr lang="en-GB"/>
        </a:p>
      </dgm:t>
    </dgm:pt>
    <dgm:pt modelId="{A42D4976-4837-4153-8B0F-6CF0714E9973}" type="pres">
      <dgm:prSet presAssocID="{F78A1288-6C22-4A29-826D-938A399625BC}" presName="firstChildTx" presStyleLbl="bgAccFollowNode1" presStyleIdx="0" presStyleCnt="3">
        <dgm:presLayoutVars>
          <dgm:bulletEnabled val="1"/>
        </dgm:presLayoutVars>
      </dgm:prSet>
      <dgm:spPr/>
      <dgm:t>
        <a:bodyPr/>
        <a:lstStyle/>
        <a:p>
          <a:endParaRPr lang="en-GB"/>
        </a:p>
      </dgm:t>
    </dgm:pt>
    <dgm:pt modelId="{310CC1EA-F496-4A81-9098-0B9DB65BCA24}" type="pres">
      <dgm:prSet presAssocID="{F78A1288-6C22-4A29-826D-938A399625BC}" presName="negSpace" presStyleCnt="0"/>
      <dgm:spPr/>
    </dgm:pt>
    <dgm:pt modelId="{45A77E56-E19E-4718-995A-C4932EF68621}" type="pres">
      <dgm:prSet presAssocID="{F78A1288-6C22-4A29-826D-938A399625BC}" presName="circle" presStyleLbl="node1" presStyleIdx="0" presStyleCnt="3" custScaleX="241007" custScaleY="156666" custLinFactNeighborX="2477" custLinFactNeighborY="-97072"/>
      <dgm:spPr/>
      <dgm:t>
        <a:bodyPr/>
        <a:lstStyle/>
        <a:p>
          <a:endParaRPr lang="en-GB"/>
        </a:p>
      </dgm:t>
    </dgm:pt>
    <dgm:pt modelId="{E797FD3B-F248-4087-9E65-866F8DBD9EF2}" type="pres">
      <dgm:prSet presAssocID="{B56F3AD3-A8D7-45B8-8F8A-11B39611A7A2}" presName="transSpace" presStyleCnt="0"/>
      <dgm:spPr/>
    </dgm:pt>
    <dgm:pt modelId="{55B61A0B-E040-4E0E-A9A4-593C051B67C6}" type="pres">
      <dgm:prSet presAssocID="{04171BAB-90D3-4738-A18A-ECF7A5AEF021}" presName="posSpace" presStyleCnt="0"/>
      <dgm:spPr/>
    </dgm:pt>
    <dgm:pt modelId="{7DDEB45E-A413-4E67-A6B0-2C8B830D2EB2}" type="pres">
      <dgm:prSet presAssocID="{04171BAB-90D3-4738-A18A-ECF7A5AEF021}" presName="vertFlow" presStyleCnt="0"/>
      <dgm:spPr/>
    </dgm:pt>
    <dgm:pt modelId="{8F3A3E82-BA76-468B-B364-E683E5F15743}" type="pres">
      <dgm:prSet presAssocID="{04171BAB-90D3-4738-A18A-ECF7A5AEF021}" presName="topSpace" presStyleCnt="0"/>
      <dgm:spPr/>
    </dgm:pt>
    <dgm:pt modelId="{2B1CB7A1-4D92-4838-B849-37AAF0D2B8B8}" type="pres">
      <dgm:prSet presAssocID="{04171BAB-90D3-4738-A18A-ECF7A5AEF021}" presName="firstComp" presStyleCnt="0"/>
      <dgm:spPr/>
    </dgm:pt>
    <dgm:pt modelId="{2AD8E19D-6CB3-412F-BE57-F0DA7BA88C69}" type="pres">
      <dgm:prSet presAssocID="{04171BAB-90D3-4738-A18A-ECF7A5AEF021}" presName="firstChild" presStyleLbl="bgAccFollowNode1" presStyleIdx="1" presStyleCnt="3" custScaleX="129823" custScaleY="445929" custLinFactNeighborX="-3747" custLinFactNeighborY="8533"/>
      <dgm:spPr/>
      <dgm:t>
        <a:bodyPr/>
        <a:lstStyle/>
        <a:p>
          <a:endParaRPr lang="en-GB"/>
        </a:p>
      </dgm:t>
    </dgm:pt>
    <dgm:pt modelId="{9AAAF3B7-239A-4B30-B31E-8258AFD7E4E9}" type="pres">
      <dgm:prSet presAssocID="{04171BAB-90D3-4738-A18A-ECF7A5AEF021}" presName="firstChildTx" presStyleLbl="bgAccFollowNode1" presStyleIdx="1" presStyleCnt="3">
        <dgm:presLayoutVars>
          <dgm:bulletEnabled val="1"/>
        </dgm:presLayoutVars>
      </dgm:prSet>
      <dgm:spPr/>
      <dgm:t>
        <a:bodyPr/>
        <a:lstStyle/>
        <a:p>
          <a:endParaRPr lang="en-GB"/>
        </a:p>
      </dgm:t>
    </dgm:pt>
    <dgm:pt modelId="{20CAAA95-3A0E-427C-B0C9-4966A056C621}" type="pres">
      <dgm:prSet presAssocID="{04171BAB-90D3-4738-A18A-ECF7A5AEF021}" presName="negSpace" presStyleCnt="0"/>
      <dgm:spPr/>
    </dgm:pt>
    <dgm:pt modelId="{FFDDE5BD-C952-4E25-9BBB-22FD58AD3317}" type="pres">
      <dgm:prSet presAssocID="{04171BAB-90D3-4738-A18A-ECF7A5AEF021}" presName="circle" presStyleLbl="node1" presStyleIdx="1" presStyleCnt="3" custScaleX="229175" custLinFactNeighborX="-60798" custLinFactNeighborY="-36771"/>
      <dgm:spPr/>
      <dgm:t>
        <a:bodyPr/>
        <a:lstStyle/>
        <a:p>
          <a:endParaRPr lang="en-GB"/>
        </a:p>
      </dgm:t>
    </dgm:pt>
    <dgm:pt modelId="{99D392BA-1722-46C6-BE82-C41185165204}" type="pres">
      <dgm:prSet presAssocID="{D17C9882-8AA4-40B9-80ED-69B06C0AF4A0}" presName="transSpace" presStyleCnt="0"/>
      <dgm:spPr/>
    </dgm:pt>
    <dgm:pt modelId="{91687DD4-7973-4239-B04A-A99168C87BA7}" type="pres">
      <dgm:prSet presAssocID="{417AF30C-BDC2-48F1-A375-0F75931003C0}" presName="posSpace" presStyleCnt="0"/>
      <dgm:spPr/>
    </dgm:pt>
    <dgm:pt modelId="{7F540D5D-D4B2-46E3-80C9-58BF16883574}" type="pres">
      <dgm:prSet presAssocID="{417AF30C-BDC2-48F1-A375-0F75931003C0}" presName="vertFlow" presStyleCnt="0"/>
      <dgm:spPr/>
    </dgm:pt>
    <dgm:pt modelId="{900A5112-5011-41B7-A4FD-21D02928BBC4}" type="pres">
      <dgm:prSet presAssocID="{417AF30C-BDC2-48F1-A375-0F75931003C0}" presName="topSpace" presStyleCnt="0"/>
      <dgm:spPr/>
    </dgm:pt>
    <dgm:pt modelId="{D7A036E7-4387-4F5B-8DE9-AC02B1AB1A8B}" type="pres">
      <dgm:prSet presAssocID="{417AF30C-BDC2-48F1-A375-0F75931003C0}" presName="firstComp" presStyleCnt="0"/>
      <dgm:spPr/>
    </dgm:pt>
    <dgm:pt modelId="{D73D2F6B-43C2-4387-9520-151B5A66B4FE}" type="pres">
      <dgm:prSet presAssocID="{417AF30C-BDC2-48F1-A375-0F75931003C0}" presName="firstChild" presStyleLbl="bgAccFollowNode1" presStyleIdx="2" presStyleCnt="3" custScaleX="121702" custScaleY="461690" custLinFactNeighborX="-55101" custLinFactNeighborY="12459"/>
      <dgm:spPr/>
      <dgm:t>
        <a:bodyPr/>
        <a:lstStyle/>
        <a:p>
          <a:endParaRPr lang="en-GB"/>
        </a:p>
      </dgm:t>
    </dgm:pt>
    <dgm:pt modelId="{8DD17A56-491D-4ACA-98F1-F01E6F1565AE}" type="pres">
      <dgm:prSet presAssocID="{417AF30C-BDC2-48F1-A375-0F75931003C0}" presName="firstChildTx" presStyleLbl="bgAccFollowNode1" presStyleIdx="2" presStyleCnt="3">
        <dgm:presLayoutVars>
          <dgm:bulletEnabled val="1"/>
        </dgm:presLayoutVars>
      </dgm:prSet>
      <dgm:spPr/>
      <dgm:t>
        <a:bodyPr/>
        <a:lstStyle/>
        <a:p>
          <a:endParaRPr lang="en-GB"/>
        </a:p>
      </dgm:t>
    </dgm:pt>
    <dgm:pt modelId="{7557F3DD-73EB-46A6-97CF-D8FDFC4DC101}" type="pres">
      <dgm:prSet presAssocID="{417AF30C-BDC2-48F1-A375-0F75931003C0}" presName="negSpace" presStyleCnt="0"/>
      <dgm:spPr/>
    </dgm:pt>
    <dgm:pt modelId="{4881FF57-5DA7-4627-9324-A5B128E4F4B3}" type="pres">
      <dgm:prSet presAssocID="{417AF30C-BDC2-48F1-A375-0F75931003C0}" presName="circle" presStyleLbl="node1" presStyleIdx="2" presStyleCnt="3" custScaleX="201001" custLinFactNeighborX="-83819" custLinFactNeighborY="-36089"/>
      <dgm:spPr/>
      <dgm:t>
        <a:bodyPr/>
        <a:lstStyle/>
        <a:p>
          <a:endParaRPr lang="en-GB"/>
        </a:p>
      </dgm:t>
    </dgm:pt>
  </dgm:ptLst>
  <dgm:cxnLst>
    <dgm:cxn modelId="{E8C13955-3D39-4417-A447-1381262A54DF}" type="presOf" srcId="{417AF30C-BDC2-48F1-A375-0F75931003C0}" destId="{4881FF57-5DA7-4627-9324-A5B128E4F4B3}" srcOrd="0" destOrd="0" presId="urn:microsoft.com/office/officeart/2005/8/layout/hList9"/>
    <dgm:cxn modelId="{C89D1C2C-5F11-4958-B8BC-6ED442D67517}" type="presOf" srcId="{8455F93C-39D2-41B3-8DD3-AC712126E53A}" destId="{ED3384E6-2B5D-4644-BAEF-B9B80BA2635E}" srcOrd="0" destOrd="0" presId="urn:microsoft.com/office/officeart/2005/8/layout/hList9"/>
    <dgm:cxn modelId="{51ACE57B-5579-4C8A-BF73-2D89EB7577CF}" srcId="{F78A1288-6C22-4A29-826D-938A399625BC}" destId="{002999CA-38CD-47C0-A76D-B67CB35CBEA4}" srcOrd="0" destOrd="0" parTransId="{5D425409-C459-4A1B-A3E0-DF89FB746BEE}" sibTransId="{A2F4AD7C-017E-457B-AE3E-0ABCCF578765}"/>
    <dgm:cxn modelId="{FF868DF5-29C1-411B-9504-38716D9A70CB}" type="presOf" srcId="{F78A1288-6C22-4A29-826D-938A399625BC}" destId="{45A77E56-E19E-4718-995A-C4932EF68621}" srcOrd="0" destOrd="0" presId="urn:microsoft.com/office/officeart/2005/8/layout/hList9"/>
    <dgm:cxn modelId="{9B199BD3-8777-466F-8509-A609EAA0FF78}" type="presOf" srcId="{D40B1A20-6D6B-4199-B8DC-23DBEF0C605E}" destId="{8DD17A56-491D-4ACA-98F1-F01E6F1565AE}" srcOrd="1" destOrd="0" presId="urn:microsoft.com/office/officeart/2005/8/layout/hList9"/>
    <dgm:cxn modelId="{47225AEF-7A57-41F9-BDAE-03A73F27F7D0}" type="presOf" srcId="{04171BAB-90D3-4738-A18A-ECF7A5AEF021}" destId="{FFDDE5BD-C952-4E25-9BBB-22FD58AD3317}" srcOrd="0" destOrd="0" presId="urn:microsoft.com/office/officeart/2005/8/layout/hList9"/>
    <dgm:cxn modelId="{3F9F43BE-470F-412D-A84F-959600E5C4E6}" type="presOf" srcId="{D40B1A20-6D6B-4199-B8DC-23DBEF0C605E}" destId="{D73D2F6B-43C2-4387-9520-151B5A66B4FE}" srcOrd="0" destOrd="0" presId="urn:microsoft.com/office/officeart/2005/8/layout/hList9"/>
    <dgm:cxn modelId="{D31FDB2D-3667-47FC-8CE7-D5F924FB188F}" type="presOf" srcId="{002999CA-38CD-47C0-A76D-B67CB35CBEA4}" destId="{7CA4065A-6A43-4D9B-867F-989A58BB3329}" srcOrd="0" destOrd="0" presId="urn:microsoft.com/office/officeart/2005/8/layout/hList9"/>
    <dgm:cxn modelId="{12687D81-0B86-4200-9F7E-53A81DA8C05F}" srcId="{8455F93C-39D2-41B3-8DD3-AC712126E53A}" destId="{04171BAB-90D3-4738-A18A-ECF7A5AEF021}" srcOrd="1" destOrd="0" parTransId="{29DCFA98-F4AF-48B3-B5F5-B0A25CA11466}" sibTransId="{D17C9882-8AA4-40B9-80ED-69B06C0AF4A0}"/>
    <dgm:cxn modelId="{61857AD6-E87F-442A-8058-A256E7D184EE}" type="presOf" srcId="{6FCEEB31-6499-4330-ABF3-16C8F0B140C0}" destId="{9AAAF3B7-239A-4B30-B31E-8258AFD7E4E9}" srcOrd="1" destOrd="0" presId="urn:microsoft.com/office/officeart/2005/8/layout/hList9"/>
    <dgm:cxn modelId="{B62CD006-0A7E-419C-8A80-0F6F4FE26340}" type="presOf" srcId="{002999CA-38CD-47C0-A76D-B67CB35CBEA4}" destId="{A42D4976-4837-4153-8B0F-6CF0714E9973}" srcOrd="1" destOrd="0" presId="urn:microsoft.com/office/officeart/2005/8/layout/hList9"/>
    <dgm:cxn modelId="{3288D462-6136-4453-8BFB-89C00EA9C35E}" srcId="{417AF30C-BDC2-48F1-A375-0F75931003C0}" destId="{D40B1A20-6D6B-4199-B8DC-23DBEF0C605E}" srcOrd="0" destOrd="0" parTransId="{B748D07A-912B-4DC0-88C4-A77403853C27}" sibTransId="{BD3DCAB1-C2B8-4E6F-BDF5-6901ED20BCB8}"/>
    <dgm:cxn modelId="{B5FEC0CC-D358-467B-B99A-A742733D21E7}" type="presOf" srcId="{6FCEEB31-6499-4330-ABF3-16C8F0B140C0}" destId="{2AD8E19D-6CB3-412F-BE57-F0DA7BA88C69}" srcOrd="0" destOrd="0" presId="urn:microsoft.com/office/officeart/2005/8/layout/hList9"/>
    <dgm:cxn modelId="{A2EE144E-A875-4A4D-BC43-6436F99A185E}" srcId="{8455F93C-39D2-41B3-8DD3-AC712126E53A}" destId="{F78A1288-6C22-4A29-826D-938A399625BC}" srcOrd="0" destOrd="0" parTransId="{3C2D1DA8-7D8D-4DE8-AEFC-241668379011}" sibTransId="{B56F3AD3-A8D7-45B8-8F8A-11B39611A7A2}"/>
    <dgm:cxn modelId="{7CD2680F-5970-42AB-AFBD-60C648596066}" srcId="{8455F93C-39D2-41B3-8DD3-AC712126E53A}" destId="{417AF30C-BDC2-48F1-A375-0F75931003C0}" srcOrd="2" destOrd="0" parTransId="{0025FD9B-B9DC-4A1F-9FCB-AB517D33E1D4}" sibTransId="{4EF1B61F-289B-43A6-A47F-7806AEFB49B5}"/>
    <dgm:cxn modelId="{392001F3-25DB-424B-B6DE-BF7AC3333583}" srcId="{04171BAB-90D3-4738-A18A-ECF7A5AEF021}" destId="{6FCEEB31-6499-4330-ABF3-16C8F0B140C0}" srcOrd="0" destOrd="0" parTransId="{6BDFB31B-4E26-41AD-8722-0A997AC42632}" sibTransId="{5BEBCFC8-280E-4227-A794-1A195C7FB551}"/>
    <dgm:cxn modelId="{F6F1138C-95D1-4DDF-8BFF-2949877BF543}" type="presParOf" srcId="{ED3384E6-2B5D-4644-BAEF-B9B80BA2635E}" destId="{E57D4821-F582-4359-9EFC-69E916A0AC26}" srcOrd="0" destOrd="0" presId="urn:microsoft.com/office/officeart/2005/8/layout/hList9"/>
    <dgm:cxn modelId="{A1237A37-DC2D-426D-8E42-D5774C9AC6A7}" type="presParOf" srcId="{ED3384E6-2B5D-4644-BAEF-B9B80BA2635E}" destId="{F7D449F8-885F-4602-8359-5E721022DC25}" srcOrd="1" destOrd="0" presId="urn:microsoft.com/office/officeart/2005/8/layout/hList9"/>
    <dgm:cxn modelId="{D33D5798-3993-43C4-83A3-6A8816244FA6}" type="presParOf" srcId="{F7D449F8-885F-4602-8359-5E721022DC25}" destId="{17139428-EB7A-4823-B282-B9A5AF9AE1C0}" srcOrd="0" destOrd="0" presId="urn:microsoft.com/office/officeart/2005/8/layout/hList9"/>
    <dgm:cxn modelId="{AA783EAF-4E98-4B35-9B53-E5E2BAEBC1A2}" type="presParOf" srcId="{F7D449F8-885F-4602-8359-5E721022DC25}" destId="{342D0F02-99E5-4EAE-9E08-76ED808B0CF5}" srcOrd="1" destOrd="0" presId="urn:microsoft.com/office/officeart/2005/8/layout/hList9"/>
    <dgm:cxn modelId="{B0ADD44E-5674-4A3A-B4D0-DBD692E3246C}" type="presParOf" srcId="{342D0F02-99E5-4EAE-9E08-76ED808B0CF5}" destId="{7CA4065A-6A43-4D9B-867F-989A58BB3329}" srcOrd="0" destOrd="0" presId="urn:microsoft.com/office/officeart/2005/8/layout/hList9"/>
    <dgm:cxn modelId="{86183C88-9F43-4D24-98A2-1A28E465CA29}" type="presParOf" srcId="{342D0F02-99E5-4EAE-9E08-76ED808B0CF5}" destId="{A42D4976-4837-4153-8B0F-6CF0714E9973}" srcOrd="1" destOrd="0" presId="urn:microsoft.com/office/officeart/2005/8/layout/hList9"/>
    <dgm:cxn modelId="{2ACEBD1C-2C7B-4F15-A6DD-495B5253CAAE}" type="presParOf" srcId="{ED3384E6-2B5D-4644-BAEF-B9B80BA2635E}" destId="{310CC1EA-F496-4A81-9098-0B9DB65BCA24}" srcOrd="2" destOrd="0" presId="urn:microsoft.com/office/officeart/2005/8/layout/hList9"/>
    <dgm:cxn modelId="{24FFDACA-4D74-44D4-BF34-379623795E2F}" type="presParOf" srcId="{ED3384E6-2B5D-4644-BAEF-B9B80BA2635E}" destId="{45A77E56-E19E-4718-995A-C4932EF68621}" srcOrd="3" destOrd="0" presId="urn:microsoft.com/office/officeart/2005/8/layout/hList9"/>
    <dgm:cxn modelId="{998E5058-C608-4E57-9AAF-1F76A0D0DC9C}" type="presParOf" srcId="{ED3384E6-2B5D-4644-BAEF-B9B80BA2635E}" destId="{E797FD3B-F248-4087-9E65-866F8DBD9EF2}" srcOrd="4" destOrd="0" presId="urn:microsoft.com/office/officeart/2005/8/layout/hList9"/>
    <dgm:cxn modelId="{E4F566CB-7473-450A-AD7D-4DCB2DC4E9A8}" type="presParOf" srcId="{ED3384E6-2B5D-4644-BAEF-B9B80BA2635E}" destId="{55B61A0B-E040-4E0E-A9A4-593C051B67C6}" srcOrd="5" destOrd="0" presId="urn:microsoft.com/office/officeart/2005/8/layout/hList9"/>
    <dgm:cxn modelId="{FA8698DF-4E15-4425-A919-1C0959D66B35}" type="presParOf" srcId="{ED3384E6-2B5D-4644-BAEF-B9B80BA2635E}" destId="{7DDEB45E-A413-4E67-A6B0-2C8B830D2EB2}" srcOrd="6" destOrd="0" presId="urn:microsoft.com/office/officeart/2005/8/layout/hList9"/>
    <dgm:cxn modelId="{27110B85-CCCE-49E8-841D-3DD22F3167A1}" type="presParOf" srcId="{7DDEB45E-A413-4E67-A6B0-2C8B830D2EB2}" destId="{8F3A3E82-BA76-468B-B364-E683E5F15743}" srcOrd="0" destOrd="0" presId="urn:microsoft.com/office/officeart/2005/8/layout/hList9"/>
    <dgm:cxn modelId="{195928D8-F206-42C3-9439-2810822EB71A}" type="presParOf" srcId="{7DDEB45E-A413-4E67-A6B0-2C8B830D2EB2}" destId="{2B1CB7A1-4D92-4838-B849-37AAF0D2B8B8}" srcOrd="1" destOrd="0" presId="urn:microsoft.com/office/officeart/2005/8/layout/hList9"/>
    <dgm:cxn modelId="{6F05CF0B-733A-4A2D-9530-B372CF80715B}" type="presParOf" srcId="{2B1CB7A1-4D92-4838-B849-37AAF0D2B8B8}" destId="{2AD8E19D-6CB3-412F-BE57-F0DA7BA88C69}" srcOrd="0" destOrd="0" presId="urn:microsoft.com/office/officeart/2005/8/layout/hList9"/>
    <dgm:cxn modelId="{9147BA11-3457-433E-A06B-0BE91AF6473B}" type="presParOf" srcId="{2B1CB7A1-4D92-4838-B849-37AAF0D2B8B8}" destId="{9AAAF3B7-239A-4B30-B31E-8258AFD7E4E9}" srcOrd="1" destOrd="0" presId="urn:microsoft.com/office/officeart/2005/8/layout/hList9"/>
    <dgm:cxn modelId="{74C269FB-FC3A-443A-9179-4F985C1C6829}" type="presParOf" srcId="{ED3384E6-2B5D-4644-BAEF-B9B80BA2635E}" destId="{20CAAA95-3A0E-427C-B0C9-4966A056C621}" srcOrd="7" destOrd="0" presId="urn:microsoft.com/office/officeart/2005/8/layout/hList9"/>
    <dgm:cxn modelId="{598D1389-40E2-430C-81A0-34E9B6AD6F7B}" type="presParOf" srcId="{ED3384E6-2B5D-4644-BAEF-B9B80BA2635E}" destId="{FFDDE5BD-C952-4E25-9BBB-22FD58AD3317}" srcOrd="8" destOrd="0" presId="urn:microsoft.com/office/officeart/2005/8/layout/hList9"/>
    <dgm:cxn modelId="{77910E94-6354-4891-9D09-D1BFA59D2969}" type="presParOf" srcId="{ED3384E6-2B5D-4644-BAEF-B9B80BA2635E}" destId="{99D392BA-1722-46C6-BE82-C41185165204}" srcOrd="9" destOrd="0" presId="urn:microsoft.com/office/officeart/2005/8/layout/hList9"/>
    <dgm:cxn modelId="{7AF952AC-1757-4435-8B0D-DDB1253B821A}" type="presParOf" srcId="{ED3384E6-2B5D-4644-BAEF-B9B80BA2635E}" destId="{91687DD4-7973-4239-B04A-A99168C87BA7}" srcOrd="10" destOrd="0" presId="urn:microsoft.com/office/officeart/2005/8/layout/hList9"/>
    <dgm:cxn modelId="{5E3FEDEC-39CC-453F-8174-7186EFF09932}" type="presParOf" srcId="{ED3384E6-2B5D-4644-BAEF-B9B80BA2635E}" destId="{7F540D5D-D4B2-46E3-80C9-58BF16883574}" srcOrd="11" destOrd="0" presId="urn:microsoft.com/office/officeart/2005/8/layout/hList9"/>
    <dgm:cxn modelId="{A4653DFC-7282-4E35-B81C-91EF46BA3990}" type="presParOf" srcId="{7F540D5D-D4B2-46E3-80C9-58BF16883574}" destId="{900A5112-5011-41B7-A4FD-21D02928BBC4}" srcOrd="0" destOrd="0" presId="urn:microsoft.com/office/officeart/2005/8/layout/hList9"/>
    <dgm:cxn modelId="{EE29AEE8-4214-43AE-956C-E142BC6DD1FE}" type="presParOf" srcId="{7F540D5D-D4B2-46E3-80C9-58BF16883574}" destId="{D7A036E7-4387-4F5B-8DE9-AC02B1AB1A8B}" srcOrd="1" destOrd="0" presId="urn:microsoft.com/office/officeart/2005/8/layout/hList9"/>
    <dgm:cxn modelId="{79CD0685-C64F-4CBC-A0B8-5701AFC88976}" type="presParOf" srcId="{D7A036E7-4387-4F5B-8DE9-AC02B1AB1A8B}" destId="{D73D2F6B-43C2-4387-9520-151B5A66B4FE}" srcOrd="0" destOrd="0" presId="urn:microsoft.com/office/officeart/2005/8/layout/hList9"/>
    <dgm:cxn modelId="{E5E565EB-4F44-4230-8D84-6A44918E3091}" type="presParOf" srcId="{D7A036E7-4387-4F5B-8DE9-AC02B1AB1A8B}" destId="{8DD17A56-491D-4ACA-98F1-F01E6F1565AE}" srcOrd="1" destOrd="0" presId="urn:microsoft.com/office/officeart/2005/8/layout/hList9"/>
    <dgm:cxn modelId="{6B1EC726-017D-43D9-97CD-213826AB1778}" type="presParOf" srcId="{ED3384E6-2B5D-4644-BAEF-B9B80BA2635E}" destId="{7557F3DD-73EB-46A6-97CF-D8FDFC4DC101}" srcOrd="12" destOrd="0" presId="urn:microsoft.com/office/officeart/2005/8/layout/hList9"/>
    <dgm:cxn modelId="{D05D121C-3761-42F4-846D-A6E0E5A7EC02}" type="presParOf" srcId="{ED3384E6-2B5D-4644-BAEF-B9B80BA2635E}" destId="{4881FF57-5DA7-4627-9324-A5B128E4F4B3}" srcOrd="1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455F93C-39D2-41B3-8DD3-AC712126E53A}" type="doc">
      <dgm:prSet loTypeId="urn:microsoft.com/office/officeart/2005/8/layout/hList9" loCatId="list" qsTypeId="urn:microsoft.com/office/officeart/2005/8/quickstyle/simple2" qsCatId="simple" csTypeId="urn:microsoft.com/office/officeart/2005/8/colors/accent1_2" csCatId="accent1" phldr="1"/>
      <dgm:spPr/>
      <dgm:t>
        <a:bodyPr/>
        <a:lstStyle/>
        <a:p>
          <a:endParaRPr lang="en-GB"/>
        </a:p>
      </dgm:t>
    </dgm:pt>
    <dgm:pt modelId="{F78A1288-6C22-4A29-826D-938A399625BC}">
      <dgm:prSet phldrT="[Tex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dgm:spPr>
      <dgm:t>
        <a:bodyPr/>
        <a:lstStyle/>
        <a:p>
          <a:r>
            <a:rPr lang="en-GB" sz="1800" b="1" dirty="0"/>
            <a:t>Bands</a:t>
          </a:r>
        </a:p>
      </dgm:t>
    </dgm:pt>
    <dgm:pt modelId="{3C2D1DA8-7D8D-4DE8-AEFC-241668379011}" type="parTrans" cxnId="{A2EE144E-A875-4A4D-BC43-6436F99A185E}">
      <dgm:prSet/>
      <dgm:spPr/>
      <dgm:t>
        <a:bodyPr/>
        <a:lstStyle/>
        <a:p>
          <a:endParaRPr lang="en-GB"/>
        </a:p>
      </dgm:t>
    </dgm:pt>
    <dgm:pt modelId="{B56F3AD3-A8D7-45B8-8F8A-11B39611A7A2}" type="sibTrans" cxnId="{A2EE144E-A875-4A4D-BC43-6436F99A185E}">
      <dgm:prSet/>
      <dgm:spPr/>
      <dgm:t>
        <a:bodyPr/>
        <a:lstStyle/>
        <a:p>
          <a:endParaRPr lang="en-GB"/>
        </a:p>
      </dgm:t>
    </dgm:pt>
    <dgm:pt modelId="{002999CA-38CD-47C0-A76D-B67CB35CBEA4}">
      <dgm:prSet phldrT="[Tex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dgm:spPr>
      <dgm:t>
        <a:bodyPr/>
        <a:lstStyle/>
        <a:p>
          <a:r>
            <a:rPr lang="en-GB" sz="1800" dirty="0">
              <a:solidFill>
                <a:schemeClr val="bg1"/>
              </a:solidFill>
            </a:rPr>
            <a:t>Which band are you at?</a:t>
          </a:r>
        </a:p>
        <a:p>
          <a:r>
            <a:rPr lang="en-GB" sz="1800" dirty="0">
              <a:solidFill>
                <a:schemeClr val="bg1"/>
              </a:solidFill>
            </a:rPr>
            <a:t>Which band do you need to be at?</a:t>
          </a:r>
        </a:p>
        <a:p>
          <a:r>
            <a:rPr lang="en-GB" sz="1800" dirty="0">
              <a:solidFill>
                <a:schemeClr val="bg1"/>
              </a:solidFill>
            </a:rPr>
            <a:t>What do you need to do to get there?</a:t>
          </a:r>
        </a:p>
      </dgm:t>
    </dgm:pt>
    <dgm:pt modelId="{5D425409-C459-4A1B-A3E0-DF89FB746BEE}" type="parTrans" cxnId="{51ACE57B-5579-4C8A-BF73-2D89EB7577CF}">
      <dgm:prSet/>
      <dgm:spPr/>
      <dgm:t>
        <a:bodyPr/>
        <a:lstStyle/>
        <a:p>
          <a:endParaRPr lang="en-GB"/>
        </a:p>
      </dgm:t>
    </dgm:pt>
    <dgm:pt modelId="{A2F4AD7C-017E-457B-AE3E-0ABCCF578765}" type="sibTrans" cxnId="{51ACE57B-5579-4C8A-BF73-2D89EB7577CF}">
      <dgm:prSet/>
      <dgm:spPr/>
      <dgm:t>
        <a:bodyPr/>
        <a:lstStyle/>
        <a:p>
          <a:endParaRPr lang="en-GB"/>
        </a:p>
      </dgm:t>
    </dgm:pt>
    <dgm:pt modelId="{04171BAB-90D3-4738-A18A-ECF7A5AEF021}">
      <dgm:prSet phldrT="[Text]" custT="1"/>
      <dgm:spPr>
        <a:solidFill>
          <a:srgbClr val="00B0F0"/>
        </a:solidFill>
        <a:ln>
          <a:solidFill>
            <a:srgbClr val="002060"/>
          </a:solidFill>
        </a:ln>
      </dgm:spPr>
      <dgm:t>
        <a:bodyPr/>
        <a:lstStyle/>
        <a:p>
          <a:r>
            <a:rPr lang="en-GB" sz="1800" b="1" dirty="0">
              <a:solidFill>
                <a:srgbClr val="002060"/>
              </a:solidFill>
            </a:rPr>
            <a:t>Step Two</a:t>
          </a:r>
        </a:p>
        <a:p>
          <a:r>
            <a:rPr lang="en-GB" sz="1800" b="1" dirty="0">
              <a:solidFill>
                <a:srgbClr val="002060"/>
              </a:solidFill>
            </a:rPr>
            <a:t>Professional Areas</a:t>
          </a:r>
        </a:p>
      </dgm:t>
    </dgm:pt>
    <dgm:pt modelId="{29DCFA98-F4AF-48B3-B5F5-B0A25CA11466}" type="parTrans" cxnId="{12687D81-0B86-4200-9F7E-53A81DA8C05F}">
      <dgm:prSet/>
      <dgm:spPr/>
      <dgm:t>
        <a:bodyPr/>
        <a:lstStyle/>
        <a:p>
          <a:endParaRPr lang="en-GB"/>
        </a:p>
      </dgm:t>
    </dgm:pt>
    <dgm:pt modelId="{D17C9882-8AA4-40B9-80ED-69B06C0AF4A0}" type="sibTrans" cxnId="{12687D81-0B86-4200-9F7E-53A81DA8C05F}">
      <dgm:prSet/>
      <dgm:spPr/>
      <dgm:t>
        <a:bodyPr/>
        <a:lstStyle/>
        <a:p>
          <a:endParaRPr lang="en-GB"/>
        </a:p>
      </dgm:t>
    </dgm:pt>
    <dgm:pt modelId="{6FCEEB31-6499-4330-ABF3-16C8F0B140C0}">
      <dgm:prSet phldrT="[Tex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2700000" scaled="1"/>
          <a:tileRect/>
        </a:gradFill>
        <a:ln>
          <a:solidFill>
            <a:srgbClr val="002060"/>
          </a:solidFill>
        </a:ln>
      </dgm:spPr>
      <dgm:t>
        <a:bodyPr/>
        <a:lstStyle/>
        <a:p>
          <a:r>
            <a:rPr lang="en-GB" sz="1800" dirty="0">
              <a:solidFill>
                <a:srgbClr val="002060"/>
              </a:solidFill>
            </a:rPr>
            <a:t>Which areas are you confident in?</a:t>
          </a:r>
        </a:p>
        <a:p>
          <a:r>
            <a:rPr lang="en-GB" sz="1800" dirty="0">
              <a:solidFill>
                <a:srgbClr val="002060"/>
              </a:solidFill>
            </a:rPr>
            <a:t>Which areas are important to your  organisation, </a:t>
          </a:r>
        </a:p>
        <a:p>
          <a:r>
            <a:rPr lang="en-GB" sz="1800" dirty="0">
              <a:solidFill>
                <a:srgbClr val="002060"/>
              </a:solidFill>
            </a:rPr>
            <a:t>role or your career?</a:t>
          </a:r>
        </a:p>
        <a:p>
          <a:r>
            <a:rPr lang="en-GB" sz="1800" dirty="0">
              <a:solidFill>
                <a:srgbClr val="002060"/>
              </a:solidFill>
            </a:rPr>
            <a:t>What knowledge do you need?</a:t>
          </a:r>
        </a:p>
      </dgm:t>
    </dgm:pt>
    <dgm:pt modelId="{6BDFB31B-4E26-41AD-8722-0A997AC42632}" type="parTrans" cxnId="{392001F3-25DB-424B-B6DE-BF7AC3333583}">
      <dgm:prSet/>
      <dgm:spPr/>
      <dgm:t>
        <a:bodyPr/>
        <a:lstStyle/>
        <a:p>
          <a:endParaRPr lang="en-GB"/>
        </a:p>
      </dgm:t>
    </dgm:pt>
    <dgm:pt modelId="{5BEBCFC8-280E-4227-A794-1A195C7FB551}" type="sibTrans" cxnId="{392001F3-25DB-424B-B6DE-BF7AC3333583}">
      <dgm:prSet/>
      <dgm:spPr/>
      <dgm:t>
        <a:bodyPr/>
        <a:lstStyle/>
        <a:p>
          <a:endParaRPr lang="en-GB"/>
        </a:p>
      </dgm:t>
    </dgm:pt>
    <dgm:pt modelId="{417AF30C-BDC2-48F1-A375-0F75931003C0}">
      <dgm:prSet phldrT="[Text]"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2700000" scaled="1"/>
          <a:tileRect/>
        </a:gradFill>
      </dgm:spPr>
      <dgm:t>
        <a:bodyPr/>
        <a:lstStyle/>
        <a:p>
          <a:r>
            <a:rPr lang="en-GB" sz="1800" b="1" dirty="0"/>
            <a:t>Behaviours</a:t>
          </a:r>
        </a:p>
      </dgm:t>
    </dgm:pt>
    <dgm:pt modelId="{0025FD9B-B9DC-4A1F-9FCB-AB517D33E1D4}" type="parTrans" cxnId="{7CD2680F-5970-42AB-AFBD-60C648596066}">
      <dgm:prSet/>
      <dgm:spPr/>
      <dgm:t>
        <a:bodyPr/>
        <a:lstStyle/>
        <a:p>
          <a:endParaRPr lang="en-GB"/>
        </a:p>
      </dgm:t>
    </dgm:pt>
    <dgm:pt modelId="{4EF1B61F-289B-43A6-A47F-7806AEFB49B5}" type="sibTrans" cxnId="{7CD2680F-5970-42AB-AFBD-60C648596066}">
      <dgm:prSet/>
      <dgm:spPr/>
      <dgm:t>
        <a:bodyPr/>
        <a:lstStyle/>
        <a:p>
          <a:endParaRPr lang="en-GB"/>
        </a:p>
      </dgm:t>
    </dgm:pt>
    <dgm:pt modelId="{D40B1A20-6D6B-4199-B8DC-23DBEF0C605E}">
      <dgm:prSet phldrT="[Text]"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2700000" scaled="1"/>
          <a:tileRect/>
        </a:gradFill>
      </dgm:spPr>
      <dgm:t>
        <a:bodyPr/>
        <a:lstStyle/>
        <a:p>
          <a:r>
            <a:rPr lang="en-GB" sz="1800" dirty="0">
              <a:solidFill>
                <a:schemeClr val="bg1"/>
              </a:solidFill>
            </a:rPr>
            <a:t>Which behaviours do you show consistently?</a:t>
          </a:r>
        </a:p>
        <a:p>
          <a:r>
            <a:rPr lang="en-GB" sz="1800" dirty="0">
              <a:solidFill>
                <a:schemeClr val="bg1"/>
              </a:solidFill>
            </a:rPr>
            <a:t>Which behaviours are vital to your role, or organisation?</a:t>
          </a:r>
        </a:p>
        <a:p>
          <a:r>
            <a:rPr lang="en-GB" sz="1800" dirty="0">
              <a:solidFill>
                <a:schemeClr val="bg1"/>
              </a:solidFill>
            </a:rPr>
            <a:t>How can you develop these behaviours?</a:t>
          </a:r>
        </a:p>
      </dgm:t>
    </dgm:pt>
    <dgm:pt modelId="{B748D07A-912B-4DC0-88C4-A77403853C27}" type="parTrans" cxnId="{3288D462-6136-4453-8BFB-89C00EA9C35E}">
      <dgm:prSet/>
      <dgm:spPr/>
      <dgm:t>
        <a:bodyPr/>
        <a:lstStyle/>
        <a:p>
          <a:endParaRPr lang="en-GB"/>
        </a:p>
      </dgm:t>
    </dgm:pt>
    <dgm:pt modelId="{BD3DCAB1-C2B8-4E6F-BDF5-6901ED20BCB8}" type="sibTrans" cxnId="{3288D462-6136-4453-8BFB-89C00EA9C35E}">
      <dgm:prSet/>
      <dgm:spPr/>
      <dgm:t>
        <a:bodyPr/>
        <a:lstStyle/>
        <a:p>
          <a:endParaRPr lang="en-GB"/>
        </a:p>
      </dgm:t>
    </dgm:pt>
    <dgm:pt modelId="{ED3384E6-2B5D-4644-BAEF-B9B80BA2635E}" type="pres">
      <dgm:prSet presAssocID="{8455F93C-39D2-41B3-8DD3-AC712126E53A}" presName="list" presStyleCnt="0">
        <dgm:presLayoutVars>
          <dgm:dir/>
          <dgm:animLvl val="lvl"/>
        </dgm:presLayoutVars>
      </dgm:prSet>
      <dgm:spPr/>
      <dgm:t>
        <a:bodyPr/>
        <a:lstStyle/>
        <a:p>
          <a:endParaRPr lang="en-GB"/>
        </a:p>
      </dgm:t>
    </dgm:pt>
    <dgm:pt modelId="{E57D4821-F582-4359-9EFC-69E916A0AC26}" type="pres">
      <dgm:prSet presAssocID="{F78A1288-6C22-4A29-826D-938A399625BC}" presName="posSpace" presStyleCnt="0"/>
      <dgm:spPr/>
    </dgm:pt>
    <dgm:pt modelId="{F7D449F8-885F-4602-8359-5E721022DC25}" type="pres">
      <dgm:prSet presAssocID="{F78A1288-6C22-4A29-826D-938A399625BC}" presName="vertFlow" presStyleCnt="0"/>
      <dgm:spPr/>
    </dgm:pt>
    <dgm:pt modelId="{17139428-EB7A-4823-B282-B9A5AF9AE1C0}" type="pres">
      <dgm:prSet presAssocID="{F78A1288-6C22-4A29-826D-938A399625BC}" presName="topSpace" presStyleCnt="0"/>
      <dgm:spPr/>
    </dgm:pt>
    <dgm:pt modelId="{342D0F02-99E5-4EAE-9E08-76ED808B0CF5}" type="pres">
      <dgm:prSet presAssocID="{F78A1288-6C22-4A29-826D-938A399625BC}" presName="firstComp" presStyleCnt="0"/>
      <dgm:spPr/>
    </dgm:pt>
    <dgm:pt modelId="{7CA4065A-6A43-4D9B-867F-989A58BB3329}" type="pres">
      <dgm:prSet presAssocID="{F78A1288-6C22-4A29-826D-938A399625BC}" presName="firstChild" presStyleLbl="bgAccFollowNode1" presStyleIdx="0" presStyleCnt="3" custScaleX="115345" custScaleY="321647" custLinFactNeighborX="47006" custLinFactNeighborY="25023"/>
      <dgm:spPr/>
      <dgm:t>
        <a:bodyPr/>
        <a:lstStyle/>
        <a:p>
          <a:endParaRPr lang="en-GB"/>
        </a:p>
      </dgm:t>
    </dgm:pt>
    <dgm:pt modelId="{A42D4976-4837-4153-8B0F-6CF0714E9973}" type="pres">
      <dgm:prSet presAssocID="{F78A1288-6C22-4A29-826D-938A399625BC}" presName="firstChildTx" presStyleLbl="bgAccFollowNode1" presStyleIdx="0" presStyleCnt="3">
        <dgm:presLayoutVars>
          <dgm:bulletEnabled val="1"/>
        </dgm:presLayoutVars>
      </dgm:prSet>
      <dgm:spPr/>
      <dgm:t>
        <a:bodyPr/>
        <a:lstStyle/>
        <a:p>
          <a:endParaRPr lang="en-GB"/>
        </a:p>
      </dgm:t>
    </dgm:pt>
    <dgm:pt modelId="{310CC1EA-F496-4A81-9098-0B9DB65BCA24}" type="pres">
      <dgm:prSet presAssocID="{F78A1288-6C22-4A29-826D-938A399625BC}" presName="negSpace" presStyleCnt="0"/>
      <dgm:spPr/>
    </dgm:pt>
    <dgm:pt modelId="{45A77E56-E19E-4718-995A-C4932EF68621}" type="pres">
      <dgm:prSet presAssocID="{F78A1288-6C22-4A29-826D-938A399625BC}" presName="circle" presStyleLbl="node1" presStyleIdx="0" presStyleCnt="3" custScaleX="210018" custLinFactNeighborX="24984" custLinFactNeighborY="-37344"/>
      <dgm:spPr/>
      <dgm:t>
        <a:bodyPr/>
        <a:lstStyle/>
        <a:p>
          <a:endParaRPr lang="en-GB"/>
        </a:p>
      </dgm:t>
    </dgm:pt>
    <dgm:pt modelId="{E797FD3B-F248-4087-9E65-866F8DBD9EF2}" type="pres">
      <dgm:prSet presAssocID="{B56F3AD3-A8D7-45B8-8F8A-11B39611A7A2}" presName="transSpace" presStyleCnt="0"/>
      <dgm:spPr/>
    </dgm:pt>
    <dgm:pt modelId="{55B61A0B-E040-4E0E-A9A4-593C051B67C6}" type="pres">
      <dgm:prSet presAssocID="{04171BAB-90D3-4738-A18A-ECF7A5AEF021}" presName="posSpace" presStyleCnt="0"/>
      <dgm:spPr/>
    </dgm:pt>
    <dgm:pt modelId="{7DDEB45E-A413-4E67-A6B0-2C8B830D2EB2}" type="pres">
      <dgm:prSet presAssocID="{04171BAB-90D3-4738-A18A-ECF7A5AEF021}" presName="vertFlow" presStyleCnt="0"/>
      <dgm:spPr/>
    </dgm:pt>
    <dgm:pt modelId="{8F3A3E82-BA76-468B-B364-E683E5F15743}" type="pres">
      <dgm:prSet presAssocID="{04171BAB-90D3-4738-A18A-ECF7A5AEF021}" presName="topSpace" presStyleCnt="0"/>
      <dgm:spPr/>
    </dgm:pt>
    <dgm:pt modelId="{2B1CB7A1-4D92-4838-B849-37AAF0D2B8B8}" type="pres">
      <dgm:prSet presAssocID="{04171BAB-90D3-4738-A18A-ECF7A5AEF021}" presName="firstComp" presStyleCnt="0"/>
      <dgm:spPr/>
    </dgm:pt>
    <dgm:pt modelId="{2AD8E19D-6CB3-412F-BE57-F0DA7BA88C69}" type="pres">
      <dgm:prSet presAssocID="{04171BAB-90D3-4738-A18A-ECF7A5AEF021}" presName="firstChild" presStyleLbl="bgAccFollowNode1" presStyleIdx="1" presStyleCnt="3" custScaleX="129823" custScaleY="445929" custLinFactNeighborX="-3747" custLinFactNeighborY="19196"/>
      <dgm:spPr/>
      <dgm:t>
        <a:bodyPr/>
        <a:lstStyle/>
        <a:p>
          <a:endParaRPr lang="en-GB"/>
        </a:p>
      </dgm:t>
    </dgm:pt>
    <dgm:pt modelId="{9AAAF3B7-239A-4B30-B31E-8258AFD7E4E9}" type="pres">
      <dgm:prSet presAssocID="{04171BAB-90D3-4738-A18A-ECF7A5AEF021}" presName="firstChildTx" presStyleLbl="bgAccFollowNode1" presStyleIdx="1" presStyleCnt="3">
        <dgm:presLayoutVars>
          <dgm:bulletEnabled val="1"/>
        </dgm:presLayoutVars>
      </dgm:prSet>
      <dgm:spPr/>
      <dgm:t>
        <a:bodyPr/>
        <a:lstStyle/>
        <a:p>
          <a:endParaRPr lang="en-GB"/>
        </a:p>
      </dgm:t>
    </dgm:pt>
    <dgm:pt modelId="{20CAAA95-3A0E-427C-B0C9-4966A056C621}" type="pres">
      <dgm:prSet presAssocID="{04171BAB-90D3-4738-A18A-ECF7A5AEF021}" presName="negSpace" presStyleCnt="0"/>
      <dgm:spPr/>
    </dgm:pt>
    <dgm:pt modelId="{FFDDE5BD-C952-4E25-9BBB-22FD58AD3317}" type="pres">
      <dgm:prSet presAssocID="{04171BAB-90D3-4738-A18A-ECF7A5AEF021}" presName="circle" presStyleLbl="node1" presStyleIdx="1" presStyleCnt="3" custScaleX="256668" custScaleY="152761" custLinFactY="-1519" custLinFactNeighborX="-76338" custLinFactNeighborY="-100000"/>
      <dgm:spPr/>
      <dgm:t>
        <a:bodyPr/>
        <a:lstStyle/>
        <a:p>
          <a:endParaRPr lang="en-GB"/>
        </a:p>
      </dgm:t>
    </dgm:pt>
    <dgm:pt modelId="{99D392BA-1722-46C6-BE82-C41185165204}" type="pres">
      <dgm:prSet presAssocID="{D17C9882-8AA4-40B9-80ED-69B06C0AF4A0}" presName="transSpace" presStyleCnt="0"/>
      <dgm:spPr/>
    </dgm:pt>
    <dgm:pt modelId="{91687DD4-7973-4239-B04A-A99168C87BA7}" type="pres">
      <dgm:prSet presAssocID="{417AF30C-BDC2-48F1-A375-0F75931003C0}" presName="posSpace" presStyleCnt="0"/>
      <dgm:spPr/>
    </dgm:pt>
    <dgm:pt modelId="{7F540D5D-D4B2-46E3-80C9-58BF16883574}" type="pres">
      <dgm:prSet presAssocID="{417AF30C-BDC2-48F1-A375-0F75931003C0}" presName="vertFlow" presStyleCnt="0"/>
      <dgm:spPr/>
    </dgm:pt>
    <dgm:pt modelId="{900A5112-5011-41B7-A4FD-21D02928BBC4}" type="pres">
      <dgm:prSet presAssocID="{417AF30C-BDC2-48F1-A375-0F75931003C0}" presName="topSpace" presStyleCnt="0"/>
      <dgm:spPr/>
    </dgm:pt>
    <dgm:pt modelId="{D7A036E7-4387-4F5B-8DE9-AC02B1AB1A8B}" type="pres">
      <dgm:prSet presAssocID="{417AF30C-BDC2-48F1-A375-0F75931003C0}" presName="firstComp" presStyleCnt="0"/>
      <dgm:spPr/>
    </dgm:pt>
    <dgm:pt modelId="{D73D2F6B-43C2-4387-9520-151B5A66B4FE}" type="pres">
      <dgm:prSet presAssocID="{417AF30C-BDC2-48F1-A375-0F75931003C0}" presName="firstChild" presStyleLbl="bgAccFollowNode1" presStyleIdx="2" presStyleCnt="3" custScaleX="121702" custScaleY="460343" custLinFactNeighborX="-55101" custLinFactNeighborY="12459"/>
      <dgm:spPr/>
      <dgm:t>
        <a:bodyPr/>
        <a:lstStyle/>
        <a:p>
          <a:endParaRPr lang="en-GB"/>
        </a:p>
      </dgm:t>
    </dgm:pt>
    <dgm:pt modelId="{8DD17A56-491D-4ACA-98F1-F01E6F1565AE}" type="pres">
      <dgm:prSet presAssocID="{417AF30C-BDC2-48F1-A375-0F75931003C0}" presName="firstChildTx" presStyleLbl="bgAccFollowNode1" presStyleIdx="2" presStyleCnt="3">
        <dgm:presLayoutVars>
          <dgm:bulletEnabled val="1"/>
        </dgm:presLayoutVars>
      </dgm:prSet>
      <dgm:spPr/>
      <dgm:t>
        <a:bodyPr/>
        <a:lstStyle/>
        <a:p>
          <a:endParaRPr lang="en-GB"/>
        </a:p>
      </dgm:t>
    </dgm:pt>
    <dgm:pt modelId="{7557F3DD-73EB-46A6-97CF-D8FDFC4DC101}" type="pres">
      <dgm:prSet presAssocID="{417AF30C-BDC2-48F1-A375-0F75931003C0}" presName="negSpace" presStyleCnt="0"/>
      <dgm:spPr/>
    </dgm:pt>
    <dgm:pt modelId="{4881FF57-5DA7-4627-9324-A5B128E4F4B3}" type="pres">
      <dgm:prSet presAssocID="{417AF30C-BDC2-48F1-A375-0F75931003C0}" presName="circle" presStyleLbl="node1" presStyleIdx="2" presStyleCnt="3" custScaleX="201001" custLinFactNeighborX="-86071" custLinFactNeighborY="-43859"/>
      <dgm:spPr/>
      <dgm:t>
        <a:bodyPr/>
        <a:lstStyle/>
        <a:p>
          <a:endParaRPr lang="en-GB"/>
        </a:p>
      </dgm:t>
    </dgm:pt>
  </dgm:ptLst>
  <dgm:cxnLst>
    <dgm:cxn modelId="{D2C31DBF-5662-4D5A-9B4F-1EC9292E451B}" type="presOf" srcId="{04171BAB-90D3-4738-A18A-ECF7A5AEF021}" destId="{FFDDE5BD-C952-4E25-9BBB-22FD58AD3317}" srcOrd="0" destOrd="0" presId="urn:microsoft.com/office/officeart/2005/8/layout/hList9"/>
    <dgm:cxn modelId="{C5CA2137-DD49-4EC4-98CD-B564C4E649D9}" type="presOf" srcId="{002999CA-38CD-47C0-A76D-B67CB35CBEA4}" destId="{7CA4065A-6A43-4D9B-867F-989A58BB3329}" srcOrd="0" destOrd="0" presId="urn:microsoft.com/office/officeart/2005/8/layout/hList9"/>
    <dgm:cxn modelId="{12725709-EBA3-4285-A03D-13994B6C1888}" type="presOf" srcId="{417AF30C-BDC2-48F1-A375-0F75931003C0}" destId="{4881FF57-5DA7-4627-9324-A5B128E4F4B3}" srcOrd="0" destOrd="0" presId="urn:microsoft.com/office/officeart/2005/8/layout/hList9"/>
    <dgm:cxn modelId="{7CD2680F-5970-42AB-AFBD-60C648596066}" srcId="{8455F93C-39D2-41B3-8DD3-AC712126E53A}" destId="{417AF30C-BDC2-48F1-A375-0F75931003C0}" srcOrd="2" destOrd="0" parTransId="{0025FD9B-B9DC-4A1F-9FCB-AB517D33E1D4}" sibTransId="{4EF1B61F-289B-43A6-A47F-7806AEFB49B5}"/>
    <dgm:cxn modelId="{3288D462-6136-4453-8BFB-89C00EA9C35E}" srcId="{417AF30C-BDC2-48F1-A375-0F75931003C0}" destId="{D40B1A20-6D6B-4199-B8DC-23DBEF0C605E}" srcOrd="0" destOrd="0" parTransId="{B748D07A-912B-4DC0-88C4-A77403853C27}" sibTransId="{BD3DCAB1-C2B8-4E6F-BDF5-6901ED20BCB8}"/>
    <dgm:cxn modelId="{1CDB47EA-BCC5-4E6A-B900-8782ECC5833D}" type="presOf" srcId="{D40B1A20-6D6B-4199-B8DC-23DBEF0C605E}" destId="{D73D2F6B-43C2-4387-9520-151B5A66B4FE}" srcOrd="0" destOrd="0" presId="urn:microsoft.com/office/officeart/2005/8/layout/hList9"/>
    <dgm:cxn modelId="{3A3A3831-BD19-4336-956E-45AD5608070B}" type="presOf" srcId="{6FCEEB31-6499-4330-ABF3-16C8F0B140C0}" destId="{2AD8E19D-6CB3-412F-BE57-F0DA7BA88C69}" srcOrd="0" destOrd="0" presId="urn:microsoft.com/office/officeart/2005/8/layout/hList9"/>
    <dgm:cxn modelId="{20790A0F-C97F-4457-8E34-59FFB98312D9}" type="presOf" srcId="{002999CA-38CD-47C0-A76D-B67CB35CBEA4}" destId="{A42D4976-4837-4153-8B0F-6CF0714E9973}" srcOrd="1" destOrd="0" presId="urn:microsoft.com/office/officeart/2005/8/layout/hList9"/>
    <dgm:cxn modelId="{A2EE144E-A875-4A4D-BC43-6436F99A185E}" srcId="{8455F93C-39D2-41B3-8DD3-AC712126E53A}" destId="{F78A1288-6C22-4A29-826D-938A399625BC}" srcOrd="0" destOrd="0" parTransId="{3C2D1DA8-7D8D-4DE8-AEFC-241668379011}" sibTransId="{B56F3AD3-A8D7-45B8-8F8A-11B39611A7A2}"/>
    <dgm:cxn modelId="{12687D81-0B86-4200-9F7E-53A81DA8C05F}" srcId="{8455F93C-39D2-41B3-8DD3-AC712126E53A}" destId="{04171BAB-90D3-4738-A18A-ECF7A5AEF021}" srcOrd="1" destOrd="0" parTransId="{29DCFA98-F4AF-48B3-B5F5-B0A25CA11466}" sibTransId="{D17C9882-8AA4-40B9-80ED-69B06C0AF4A0}"/>
    <dgm:cxn modelId="{8BC9C3B4-CF96-4EE0-BBC6-7DD3629928DC}" type="presOf" srcId="{8455F93C-39D2-41B3-8DD3-AC712126E53A}" destId="{ED3384E6-2B5D-4644-BAEF-B9B80BA2635E}" srcOrd="0" destOrd="0" presId="urn:microsoft.com/office/officeart/2005/8/layout/hList9"/>
    <dgm:cxn modelId="{F4E0FE06-9EED-4B2E-BBD4-BBFA33700E0F}" type="presOf" srcId="{F78A1288-6C22-4A29-826D-938A399625BC}" destId="{45A77E56-E19E-4718-995A-C4932EF68621}" srcOrd="0" destOrd="0" presId="urn:microsoft.com/office/officeart/2005/8/layout/hList9"/>
    <dgm:cxn modelId="{09587082-40A4-471F-AFDD-EEDC674693E8}" type="presOf" srcId="{D40B1A20-6D6B-4199-B8DC-23DBEF0C605E}" destId="{8DD17A56-491D-4ACA-98F1-F01E6F1565AE}" srcOrd="1" destOrd="0" presId="urn:microsoft.com/office/officeart/2005/8/layout/hList9"/>
    <dgm:cxn modelId="{50729068-34BE-4750-A3CE-5C215A59A5BC}" type="presOf" srcId="{6FCEEB31-6499-4330-ABF3-16C8F0B140C0}" destId="{9AAAF3B7-239A-4B30-B31E-8258AFD7E4E9}" srcOrd="1" destOrd="0" presId="urn:microsoft.com/office/officeart/2005/8/layout/hList9"/>
    <dgm:cxn modelId="{51ACE57B-5579-4C8A-BF73-2D89EB7577CF}" srcId="{F78A1288-6C22-4A29-826D-938A399625BC}" destId="{002999CA-38CD-47C0-A76D-B67CB35CBEA4}" srcOrd="0" destOrd="0" parTransId="{5D425409-C459-4A1B-A3E0-DF89FB746BEE}" sibTransId="{A2F4AD7C-017E-457B-AE3E-0ABCCF578765}"/>
    <dgm:cxn modelId="{392001F3-25DB-424B-B6DE-BF7AC3333583}" srcId="{04171BAB-90D3-4738-A18A-ECF7A5AEF021}" destId="{6FCEEB31-6499-4330-ABF3-16C8F0B140C0}" srcOrd="0" destOrd="0" parTransId="{6BDFB31B-4E26-41AD-8722-0A997AC42632}" sibTransId="{5BEBCFC8-280E-4227-A794-1A195C7FB551}"/>
    <dgm:cxn modelId="{560D42DA-5076-402B-AD54-183495D74A8E}" type="presParOf" srcId="{ED3384E6-2B5D-4644-BAEF-B9B80BA2635E}" destId="{E57D4821-F582-4359-9EFC-69E916A0AC26}" srcOrd="0" destOrd="0" presId="urn:microsoft.com/office/officeart/2005/8/layout/hList9"/>
    <dgm:cxn modelId="{AC1B40D2-202E-4C10-A305-C26A46FB1678}" type="presParOf" srcId="{ED3384E6-2B5D-4644-BAEF-B9B80BA2635E}" destId="{F7D449F8-885F-4602-8359-5E721022DC25}" srcOrd="1" destOrd="0" presId="urn:microsoft.com/office/officeart/2005/8/layout/hList9"/>
    <dgm:cxn modelId="{3D9C5527-D2ED-45F7-87FF-D3ECEF79D8AA}" type="presParOf" srcId="{F7D449F8-885F-4602-8359-5E721022DC25}" destId="{17139428-EB7A-4823-B282-B9A5AF9AE1C0}" srcOrd="0" destOrd="0" presId="urn:microsoft.com/office/officeart/2005/8/layout/hList9"/>
    <dgm:cxn modelId="{907369D9-E67E-40A7-8C1D-DA1804640E7F}" type="presParOf" srcId="{F7D449F8-885F-4602-8359-5E721022DC25}" destId="{342D0F02-99E5-4EAE-9E08-76ED808B0CF5}" srcOrd="1" destOrd="0" presId="urn:microsoft.com/office/officeart/2005/8/layout/hList9"/>
    <dgm:cxn modelId="{ECD041D8-2328-44E8-AF6B-FF589E6CF68C}" type="presParOf" srcId="{342D0F02-99E5-4EAE-9E08-76ED808B0CF5}" destId="{7CA4065A-6A43-4D9B-867F-989A58BB3329}" srcOrd="0" destOrd="0" presId="urn:microsoft.com/office/officeart/2005/8/layout/hList9"/>
    <dgm:cxn modelId="{6481239F-7D24-4FFE-9DC5-0389E5D31200}" type="presParOf" srcId="{342D0F02-99E5-4EAE-9E08-76ED808B0CF5}" destId="{A42D4976-4837-4153-8B0F-6CF0714E9973}" srcOrd="1" destOrd="0" presId="urn:microsoft.com/office/officeart/2005/8/layout/hList9"/>
    <dgm:cxn modelId="{AB5FBC44-A019-4993-BA46-1572D777041F}" type="presParOf" srcId="{ED3384E6-2B5D-4644-BAEF-B9B80BA2635E}" destId="{310CC1EA-F496-4A81-9098-0B9DB65BCA24}" srcOrd="2" destOrd="0" presId="urn:microsoft.com/office/officeart/2005/8/layout/hList9"/>
    <dgm:cxn modelId="{5C7A2B3B-979C-4CCF-B185-1C4CA3CA033C}" type="presParOf" srcId="{ED3384E6-2B5D-4644-BAEF-B9B80BA2635E}" destId="{45A77E56-E19E-4718-995A-C4932EF68621}" srcOrd="3" destOrd="0" presId="urn:microsoft.com/office/officeart/2005/8/layout/hList9"/>
    <dgm:cxn modelId="{B00106A3-5465-442C-923F-584A7E749243}" type="presParOf" srcId="{ED3384E6-2B5D-4644-BAEF-B9B80BA2635E}" destId="{E797FD3B-F248-4087-9E65-866F8DBD9EF2}" srcOrd="4" destOrd="0" presId="urn:microsoft.com/office/officeart/2005/8/layout/hList9"/>
    <dgm:cxn modelId="{508DCE6A-FE68-46C0-8125-EC99E363A036}" type="presParOf" srcId="{ED3384E6-2B5D-4644-BAEF-B9B80BA2635E}" destId="{55B61A0B-E040-4E0E-A9A4-593C051B67C6}" srcOrd="5" destOrd="0" presId="urn:microsoft.com/office/officeart/2005/8/layout/hList9"/>
    <dgm:cxn modelId="{C27678CC-A0F8-4127-8999-CA0878A127B2}" type="presParOf" srcId="{ED3384E6-2B5D-4644-BAEF-B9B80BA2635E}" destId="{7DDEB45E-A413-4E67-A6B0-2C8B830D2EB2}" srcOrd="6" destOrd="0" presId="urn:microsoft.com/office/officeart/2005/8/layout/hList9"/>
    <dgm:cxn modelId="{67960295-9AE7-464A-988C-22ACB754395C}" type="presParOf" srcId="{7DDEB45E-A413-4E67-A6B0-2C8B830D2EB2}" destId="{8F3A3E82-BA76-468B-B364-E683E5F15743}" srcOrd="0" destOrd="0" presId="urn:microsoft.com/office/officeart/2005/8/layout/hList9"/>
    <dgm:cxn modelId="{5757EECF-8374-47EC-A94F-BA4F1367E577}" type="presParOf" srcId="{7DDEB45E-A413-4E67-A6B0-2C8B830D2EB2}" destId="{2B1CB7A1-4D92-4838-B849-37AAF0D2B8B8}" srcOrd="1" destOrd="0" presId="urn:microsoft.com/office/officeart/2005/8/layout/hList9"/>
    <dgm:cxn modelId="{E80CADF7-75A2-4C0B-ADF9-C41A62E7505C}" type="presParOf" srcId="{2B1CB7A1-4D92-4838-B849-37AAF0D2B8B8}" destId="{2AD8E19D-6CB3-412F-BE57-F0DA7BA88C69}" srcOrd="0" destOrd="0" presId="urn:microsoft.com/office/officeart/2005/8/layout/hList9"/>
    <dgm:cxn modelId="{2921BED0-525D-44A2-95DD-76ABB6040689}" type="presParOf" srcId="{2B1CB7A1-4D92-4838-B849-37AAF0D2B8B8}" destId="{9AAAF3B7-239A-4B30-B31E-8258AFD7E4E9}" srcOrd="1" destOrd="0" presId="urn:microsoft.com/office/officeart/2005/8/layout/hList9"/>
    <dgm:cxn modelId="{D5C361B5-116D-4768-B537-9B056D189CC9}" type="presParOf" srcId="{ED3384E6-2B5D-4644-BAEF-B9B80BA2635E}" destId="{20CAAA95-3A0E-427C-B0C9-4966A056C621}" srcOrd="7" destOrd="0" presId="urn:microsoft.com/office/officeart/2005/8/layout/hList9"/>
    <dgm:cxn modelId="{5088230C-B422-4C8F-BDBE-53A1FCF88B2A}" type="presParOf" srcId="{ED3384E6-2B5D-4644-BAEF-B9B80BA2635E}" destId="{FFDDE5BD-C952-4E25-9BBB-22FD58AD3317}" srcOrd="8" destOrd="0" presId="urn:microsoft.com/office/officeart/2005/8/layout/hList9"/>
    <dgm:cxn modelId="{D19EB6C1-FB95-4F60-A7B6-543C48732F69}" type="presParOf" srcId="{ED3384E6-2B5D-4644-BAEF-B9B80BA2635E}" destId="{99D392BA-1722-46C6-BE82-C41185165204}" srcOrd="9" destOrd="0" presId="urn:microsoft.com/office/officeart/2005/8/layout/hList9"/>
    <dgm:cxn modelId="{399D3C00-6760-4DE9-93E5-52CDDE4ECADF}" type="presParOf" srcId="{ED3384E6-2B5D-4644-BAEF-B9B80BA2635E}" destId="{91687DD4-7973-4239-B04A-A99168C87BA7}" srcOrd="10" destOrd="0" presId="urn:microsoft.com/office/officeart/2005/8/layout/hList9"/>
    <dgm:cxn modelId="{713FB20B-E69D-4869-A611-79EEA456CBD4}" type="presParOf" srcId="{ED3384E6-2B5D-4644-BAEF-B9B80BA2635E}" destId="{7F540D5D-D4B2-46E3-80C9-58BF16883574}" srcOrd="11" destOrd="0" presId="urn:microsoft.com/office/officeart/2005/8/layout/hList9"/>
    <dgm:cxn modelId="{55FB0067-5299-4946-A702-2AEEF36FB406}" type="presParOf" srcId="{7F540D5D-D4B2-46E3-80C9-58BF16883574}" destId="{900A5112-5011-41B7-A4FD-21D02928BBC4}" srcOrd="0" destOrd="0" presId="urn:microsoft.com/office/officeart/2005/8/layout/hList9"/>
    <dgm:cxn modelId="{B7324E7C-3DAD-4218-9791-E2E3F200CA2C}" type="presParOf" srcId="{7F540D5D-D4B2-46E3-80C9-58BF16883574}" destId="{D7A036E7-4387-4F5B-8DE9-AC02B1AB1A8B}" srcOrd="1" destOrd="0" presId="urn:microsoft.com/office/officeart/2005/8/layout/hList9"/>
    <dgm:cxn modelId="{50DECA7E-023B-48CF-96E6-BA79609D5B9F}" type="presParOf" srcId="{D7A036E7-4387-4F5B-8DE9-AC02B1AB1A8B}" destId="{D73D2F6B-43C2-4387-9520-151B5A66B4FE}" srcOrd="0" destOrd="0" presId="urn:microsoft.com/office/officeart/2005/8/layout/hList9"/>
    <dgm:cxn modelId="{D67905C8-72C0-405A-8D32-EB046609DE63}" type="presParOf" srcId="{D7A036E7-4387-4F5B-8DE9-AC02B1AB1A8B}" destId="{8DD17A56-491D-4ACA-98F1-F01E6F1565AE}" srcOrd="1" destOrd="0" presId="urn:microsoft.com/office/officeart/2005/8/layout/hList9"/>
    <dgm:cxn modelId="{C5FF6475-DD0D-4420-93AD-43000FB01154}" type="presParOf" srcId="{ED3384E6-2B5D-4644-BAEF-B9B80BA2635E}" destId="{7557F3DD-73EB-46A6-97CF-D8FDFC4DC101}" srcOrd="12" destOrd="0" presId="urn:microsoft.com/office/officeart/2005/8/layout/hList9"/>
    <dgm:cxn modelId="{91911F4B-549F-4D77-B0F6-068D4A0A20A3}" type="presParOf" srcId="{ED3384E6-2B5D-4644-BAEF-B9B80BA2635E}" destId="{4881FF57-5DA7-4627-9324-A5B128E4F4B3}" srcOrd="1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55F93C-39D2-41B3-8DD3-AC712126E53A}" type="doc">
      <dgm:prSet loTypeId="urn:microsoft.com/office/officeart/2005/8/layout/hList9" loCatId="list" qsTypeId="urn:microsoft.com/office/officeart/2005/8/quickstyle/simple2" qsCatId="simple" csTypeId="urn:microsoft.com/office/officeart/2005/8/colors/accent1_2" csCatId="accent1" phldr="1"/>
      <dgm:spPr/>
      <dgm:t>
        <a:bodyPr/>
        <a:lstStyle/>
        <a:p>
          <a:endParaRPr lang="en-GB"/>
        </a:p>
      </dgm:t>
    </dgm:pt>
    <dgm:pt modelId="{F78A1288-6C22-4A29-826D-938A399625BC}">
      <dgm:prSet phldrT="[Tex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dgm:spPr>
      <dgm:t>
        <a:bodyPr/>
        <a:lstStyle/>
        <a:p>
          <a:r>
            <a:rPr lang="en-GB" sz="1800" b="1" dirty="0"/>
            <a:t>Bands</a:t>
          </a:r>
        </a:p>
      </dgm:t>
    </dgm:pt>
    <dgm:pt modelId="{3C2D1DA8-7D8D-4DE8-AEFC-241668379011}" type="parTrans" cxnId="{A2EE144E-A875-4A4D-BC43-6436F99A185E}">
      <dgm:prSet/>
      <dgm:spPr/>
      <dgm:t>
        <a:bodyPr/>
        <a:lstStyle/>
        <a:p>
          <a:endParaRPr lang="en-GB"/>
        </a:p>
      </dgm:t>
    </dgm:pt>
    <dgm:pt modelId="{B56F3AD3-A8D7-45B8-8F8A-11B39611A7A2}" type="sibTrans" cxnId="{A2EE144E-A875-4A4D-BC43-6436F99A185E}">
      <dgm:prSet/>
      <dgm:spPr/>
      <dgm:t>
        <a:bodyPr/>
        <a:lstStyle/>
        <a:p>
          <a:endParaRPr lang="en-GB"/>
        </a:p>
      </dgm:t>
    </dgm:pt>
    <dgm:pt modelId="{002999CA-38CD-47C0-A76D-B67CB35CBEA4}">
      <dgm:prSet phldrT="[Text]" custT="1"/>
      <dgm:spPr>
        <a:gradFill flip="none" rotWithShape="0">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dgm:spPr>
      <dgm:t>
        <a:bodyPr/>
        <a:lstStyle/>
        <a:p>
          <a:r>
            <a:rPr lang="en-GB" sz="1800" dirty="0">
              <a:solidFill>
                <a:schemeClr val="bg1"/>
              </a:solidFill>
            </a:rPr>
            <a:t>Which band are you at?</a:t>
          </a:r>
        </a:p>
        <a:p>
          <a:r>
            <a:rPr lang="en-GB" sz="1800" dirty="0">
              <a:solidFill>
                <a:schemeClr val="bg1"/>
              </a:solidFill>
            </a:rPr>
            <a:t>Which band do you need to be at?</a:t>
          </a:r>
        </a:p>
        <a:p>
          <a:r>
            <a:rPr lang="en-GB" sz="1800" dirty="0">
              <a:solidFill>
                <a:schemeClr val="bg1"/>
              </a:solidFill>
            </a:rPr>
            <a:t>What do you need to do to get there?</a:t>
          </a:r>
        </a:p>
      </dgm:t>
    </dgm:pt>
    <dgm:pt modelId="{5D425409-C459-4A1B-A3E0-DF89FB746BEE}" type="parTrans" cxnId="{51ACE57B-5579-4C8A-BF73-2D89EB7577CF}">
      <dgm:prSet/>
      <dgm:spPr/>
      <dgm:t>
        <a:bodyPr/>
        <a:lstStyle/>
        <a:p>
          <a:endParaRPr lang="en-GB"/>
        </a:p>
      </dgm:t>
    </dgm:pt>
    <dgm:pt modelId="{A2F4AD7C-017E-457B-AE3E-0ABCCF578765}" type="sibTrans" cxnId="{51ACE57B-5579-4C8A-BF73-2D89EB7577CF}">
      <dgm:prSet/>
      <dgm:spPr/>
      <dgm:t>
        <a:bodyPr/>
        <a:lstStyle/>
        <a:p>
          <a:endParaRPr lang="en-GB"/>
        </a:p>
      </dgm:t>
    </dgm:pt>
    <dgm:pt modelId="{04171BAB-90D3-4738-A18A-ECF7A5AEF021}">
      <dgm:prSet phldrT="[Tex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2700000" scaled="1"/>
          <a:tileRect/>
        </a:gradFill>
      </dgm:spPr>
      <dgm:t>
        <a:bodyPr/>
        <a:lstStyle/>
        <a:p>
          <a:r>
            <a:rPr lang="en-GB" sz="1800" b="1" dirty="0"/>
            <a:t>Professional Areas</a:t>
          </a:r>
        </a:p>
      </dgm:t>
    </dgm:pt>
    <dgm:pt modelId="{29DCFA98-F4AF-48B3-B5F5-B0A25CA11466}" type="parTrans" cxnId="{12687D81-0B86-4200-9F7E-53A81DA8C05F}">
      <dgm:prSet/>
      <dgm:spPr/>
      <dgm:t>
        <a:bodyPr/>
        <a:lstStyle/>
        <a:p>
          <a:endParaRPr lang="en-GB"/>
        </a:p>
      </dgm:t>
    </dgm:pt>
    <dgm:pt modelId="{D17C9882-8AA4-40B9-80ED-69B06C0AF4A0}" type="sibTrans" cxnId="{12687D81-0B86-4200-9F7E-53A81DA8C05F}">
      <dgm:prSet/>
      <dgm:spPr/>
      <dgm:t>
        <a:bodyPr/>
        <a:lstStyle/>
        <a:p>
          <a:endParaRPr lang="en-GB"/>
        </a:p>
      </dgm:t>
    </dgm:pt>
    <dgm:pt modelId="{6FCEEB31-6499-4330-ABF3-16C8F0B140C0}">
      <dgm:prSet phldrT="[Text]" custT="1"/>
      <dgm:spPr>
        <a:gradFill flip="none" rotWithShape="0">
          <a:gsLst>
            <a:gs pos="0">
              <a:srgbClr val="00B0F0">
                <a:tint val="66000"/>
                <a:satMod val="160000"/>
              </a:srgbClr>
            </a:gs>
            <a:gs pos="50000">
              <a:srgbClr val="00B0F0">
                <a:tint val="44500"/>
                <a:satMod val="160000"/>
              </a:srgbClr>
            </a:gs>
            <a:gs pos="100000">
              <a:srgbClr val="00B0F0">
                <a:tint val="23500"/>
                <a:satMod val="160000"/>
              </a:srgbClr>
            </a:gs>
          </a:gsLst>
          <a:lin ang="2700000" scaled="1"/>
          <a:tileRect/>
        </a:gradFill>
      </dgm:spPr>
      <dgm:t>
        <a:bodyPr/>
        <a:lstStyle/>
        <a:p>
          <a:r>
            <a:rPr lang="en-GB" sz="1800" dirty="0">
              <a:solidFill>
                <a:schemeClr val="bg1"/>
              </a:solidFill>
            </a:rPr>
            <a:t>Which areas are you confident in?</a:t>
          </a:r>
        </a:p>
        <a:p>
          <a:r>
            <a:rPr lang="en-GB" sz="1800" dirty="0">
              <a:solidFill>
                <a:schemeClr val="bg1"/>
              </a:solidFill>
            </a:rPr>
            <a:t>Which areas are important to your  organisation, role or your career?</a:t>
          </a:r>
        </a:p>
        <a:p>
          <a:r>
            <a:rPr lang="en-GB" sz="1800" dirty="0">
              <a:solidFill>
                <a:schemeClr val="bg1"/>
              </a:solidFill>
            </a:rPr>
            <a:t>What knowledge do you need?</a:t>
          </a:r>
        </a:p>
      </dgm:t>
    </dgm:pt>
    <dgm:pt modelId="{6BDFB31B-4E26-41AD-8722-0A997AC42632}" type="parTrans" cxnId="{392001F3-25DB-424B-B6DE-BF7AC3333583}">
      <dgm:prSet/>
      <dgm:spPr/>
      <dgm:t>
        <a:bodyPr/>
        <a:lstStyle/>
        <a:p>
          <a:endParaRPr lang="en-GB"/>
        </a:p>
      </dgm:t>
    </dgm:pt>
    <dgm:pt modelId="{5BEBCFC8-280E-4227-A794-1A195C7FB551}" type="sibTrans" cxnId="{392001F3-25DB-424B-B6DE-BF7AC3333583}">
      <dgm:prSet/>
      <dgm:spPr/>
      <dgm:t>
        <a:bodyPr/>
        <a:lstStyle/>
        <a:p>
          <a:endParaRPr lang="en-GB"/>
        </a:p>
      </dgm:t>
    </dgm:pt>
    <dgm:pt modelId="{417AF30C-BDC2-48F1-A375-0F75931003C0}">
      <dgm:prSet phldrT="[Text]" custT="1"/>
      <dgm:spPr>
        <a:solidFill>
          <a:srgbClr val="FFC000"/>
        </a:solidFill>
        <a:ln>
          <a:solidFill>
            <a:srgbClr val="002060"/>
          </a:solidFill>
        </a:ln>
      </dgm:spPr>
      <dgm:t>
        <a:bodyPr/>
        <a:lstStyle/>
        <a:p>
          <a:r>
            <a:rPr lang="en-GB" sz="1800" b="1" dirty="0">
              <a:solidFill>
                <a:srgbClr val="002060"/>
              </a:solidFill>
            </a:rPr>
            <a:t>Step Three</a:t>
          </a:r>
        </a:p>
        <a:p>
          <a:r>
            <a:rPr lang="en-GB" sz="1800" b="1" dirty="0">
              <a:solidFill>
                <a:srgbClr val="002060"/>
              </a:solidFill>
            </a:rPr>
            <a:t>Behaviours</a:t>
          </a:r>
        </a:p>
      </dgm:t>
    </dgm:pt>
    <dgm:pt modelId="{0025FD9B-B9DC-4A1F-9FCB-AB517D33E1D4}" type="parTrans" cxnId="{7CD2680F-5970-42AB-AFBD-60C648596066}">
      <dgm:prSet/>
      <dgm:spPr/>
      <dgm:t>
        <a:bodyPr/>
        <a:lstStyle/>
        <a:p>
          <a:endParaRPr lang="en-GB"/>
        </a:p>
      </dgm:t>
    </dgm:pt>
    <dgm:pt modelId="{4EF1B61F-289B-43A6-A47F-7806AEFB49B5}" type="sibTrans" cxnId="{7CD2680F-5970-42AB-AFBD-60C648596066}">
      <dgm:prSet/>
      <dgm:spPr/>
      <dgm:t>
        <a:bodyPr/>
        <a:lstStyle/>
        <a:p>
          <a:endParaRPr lang="en-GB"/>
        </a:p>
      </dgm:t>
    </dgm:pt>
    <dgm:pt modelId="{D40B1A20-6D6B-4199-B8DC-23DBEF0C605E}">
      <dgm:prSet phldrT="[Text]" custT="1"/>
      <dgm:spPr>
        <a:gradFill flip="none" rotWithShape="0">
          <a:gsLst>
            <a:gs pos="0">
              <a:srgbClr val="FFC000">
                <a:tint val="66000"/>
                <a:satMod val="160000"/>
              </a:srgbClr>
            </a:gs>
            <a:gs pos="50000">
              <a:srgbClr val="FFC000">
                <a:tint val="44500"/>
                <a:satMod val="160000"/>
              </a:srgbClr>
            </a:gs>
            <a:gs pos="100000">
              <a:srgbClr val="FFC000">
                <a:tint val="23500"/>
                <a:satMod val="160000"/>
              </a:srgbClr>
            </a:gs>
          </a:gsLst>
          <a:lin ang="2700000" scaled="1"/>
          <a:tileRect/>
        </a:gradFill>
        <a:ln>
          <a:solidFill>
            <a:srgbClr val="002060"/>
          </a:solidFill>
        </a:ln>
      </dgm:spPr>
      <dgm:t>
        <a:bodyPr/>
        <a:lstStyle/>
        <a:p>
          <a:r>
            <a:rPr lang="en-GB" sz="1800" dirty="0"/>
            <a:t>Which behaviours do you show consistently?</a:t>
          </a:r>
        </a:p>
        <a:p>
          <a:r>
            <a:rPr lang="en-GB" sz="1800" dirty="0"/>
            <a:t>Which behaviours are vital to your role, or organisation?</a:t>
          </a:r>
        </a:p>
        <a:p>
          <a:r>
            <a:rPr lang="en-GB" sz="1800" dirty="0"/>
            <a:t>How can you develop these behaviours?</a:t>
          </a:r>
        </a:p>
      </dgm:t>
    </dgm:pt>
    <dgm:pt modelId="{B748D07A-912B-4DC0-88C4-A77403853C27}" type="parTrans" cxnId="{3288D462-6136-4453-8BFB-89C00EA9C35E}">
      <dgm:prSet/>
      <dgm:spPr/>
      <dgm:t>
        <a:bodyPr/>
        <a:lstStyle/>
        <a:p>
          <a:endParaRPr lang="en-GB"/>
        </a:p>
      </dgm:t>
    </dgm:pt>
    <dgm:pt modelId="{BD3DCAB1-C2B8-4E6F-BDF5-6901ED20BCB8}" type="sibTrans" cxnId="{3288D462-6136-4453-8BFB-89C00EA9C35E}">
      <dgm:prSet/>
      <dgm:spPr/>
      <dgm:t>
        <a:bodyPr/>
        <a:lstStyle/>
        <a:p>
          <a:endParaRPr lang="en-GB"/>
        </a:p>
      </dgm:t>
    </dgm:pt>
    <dgm:pt modelId="{ED3384E6-2B5D-4644-BAEF-B9B80BA2635E}" type="pres">
      <dgm:prSet presAssocID="{8455F93C-39D2-41B3-8DD3-AC712126E53A}" presName="list" presStyleCnt="0">
        <dgm:presLayoutVars>
          <dgm:dir/>
          <dgm:animLvl val="lvl"/>
        </dgm:presLayoutVars>
      </dgm:prSet>
      <dgm:spPr/>
      <dgm:t>
        <a:bodyPr/>
        <a:lstStyle/>
        <a:p>
          <a:endParaRPr lang="en-GB"/>
        </a:p>
      </dgm:t>
    </dgm:pt>
    <dgm:pt modelId="{E57D4821-F582-4359-9EFC-69E916A0AC26}" type="pres">
      <dgm:prSet presAssocID="{F78A1288-6C22-4A29-826D-938A399625BC}" presName="posSpace" presStyleCnt="0"/>
      <dgm:spPr/>
    </dgm:pt>
    <dgm:pt modelId="{F7D449F8-885F-4602-8359-5E721022DC25}" type="pres">
      <dgm:prSet presAssocID="{F78A1288-6C22-4A29-826D-938A399625BC}" presName="vertFlow" presStyleCnt="0"/>
      <dgm:spPr/>
    </dgm:pt>
    <dgm:pt modelId="{17139428-EB7A-4823-B282-B9A5AF9AE1C0}" type="pres">
      <dgm:prSet presAssocID="{F78A1288-6C22-4A29-826D-938A399625BC}" presName="topSpace" presStyleCnt="0"/>
      <dgm:spPr/>
    </dgm:pt>
    <dgm:pt modelId="{342D0F02-99E5-4EAE-9E08-76ED808B0CF5}" type="pres">
      <dgm:prSet presAssocID="{F78A1288-6C22-4A29-826D-938A399625BC}" presName="firstComp" presStyleCnt="0"/>
      <dgm:spPr/>
    </dgm:pt>
    <dgm:pt modelId="{7CA4065A-6A43-4D9B-867F-989A58BB3329}" type="pres">
      <dgm:prSet presAssocID="{F78A1288-6C22-4A29-826D-938A399625BC}" presName="firstChild" presStyleLbl="bgAccFollowNode1" presStyleIdx="0" presStyleCnt="3" custScaleX="115345" custScaleY="375391" custLinFactNeighborX="47006" custLinFactNeighborY="25023"/>
      <dgm:spPr/>
      <dgm:t>
        <a:bodyPr/>
        <a:lstStyle/>
        <a:p>
          <a:endParaRPr lang="en-GB"/>
        </a:p>
      </dgm:t>
    </dgm:pt>
    <dgm:pt modelId="{A42D4976-4837-4153-8B0F-6CF0714E9973}" type="pres">
      <dgm:prSet presAssocID="{F78A1288-6C22-4A29-826D-938A399625BC}" presName="firstChildTx" presStyleLbl="bgAccFollowNode1" presStyleIdx="0" presStyleCnt="3">
        <dgm:presLayoutVars>
          <dgm:bulletEnabled val="1"/>
        </dgm:presLayoutVars>
      </dgm:prSet>
      <dgm:spPr/>
      <dgm:t>
        <a:bodyPr/>
        <a:lstStyle/>
        <a:p>
          <a:endParaRPr lang="en-GB"/>
        </a:p>
      </dgm:t>
    </dgm:pt>
    <dgm:pt modelId="{310CC1EA-F496-4A81-9098-0B9DB65BCA24}" type="pres">
      <dgm:prSet presAssocID="{F78A1288-6C22-4A29-826D-938A399625BC}" presName="negSpace" presStyleCnt="0"/>
      <dgm:spPr/>
    </dgm:pt>
    <dgm:pt modelId="{45A77E56-E19E-4718-995A-C4932EF68621}" type="pres">
      <dgm:prSet presAssocID="{F78A1288-6C22-4A29-826D-938A399625BC}" presName="circle" presStyleLbl="node1" presStyleIdx="0" presStyleCnt="3" custScaleX="210018" custLinFactNeighborX="24984" custLinFactNeighborY="-37344"/>
      <dgm:spPr/>
      <dgm:t>
        <a:bodyPr/>
        <a:lstStyle/>
        <a:p>
          <a:endParaRPr lang="en-GB"/>
        </a:p>
      </dgm:t>
    </dgm:pt>
    <dgm:pt modelId="{E797FD3B-F248-4087-9E65-866F8DBD9EF2}" type="pres">
      <dgm:prSet presAssocID="{B56F3AD3-A8D7-45B8-8F8A-11B39611A7A2}" presName="transSpace" presStyleCnt="0"/>
      <dgm:spPr/>
    </dgm:pt>
    <dgm:pt modelId="{55B61A0B-E040-4E0E-A9A4-593C051B67C6}" type="pres">
      <dgm:prSet presAssocID="{04171BAB-90D3-4738-A18A-ECF7A5AEF021}" presName="posSpace" presStyleCnt="0"/>
      <dgm:spPr/>
    </dgm:pt>
    <dgm:pt modelId="{7DDEB45E-A413-4E67-A6B0-2C8B830D2EB2}" type="pres">
      <dgm:prSet presAssocID="{04171BAB-90D3-4738-A18A-ECF7A5AEF021}" presName="vertFlow" presStyleCnt="0"/>
      <dgm:spPr/>
    </dgm:pt>
    <dgm:pt modelId="{8F3A3E82-BA76-468B-B364-E683E5F15743}" type="pres">
      <dgm:prSet presAssocID="{04171BAB-90D3-4738-A18A-ECF7A5AEF021}" presName="topSpace" presStyleCnt="0"/>
      <dgm:spPr/>
    </dgm:pt>
    <dgm:pt modelId="{2B1CB7A1-4D92-4838-B849-37AAF0D2B8B8}" type="pres">
      <dgm:prSet presAssocID="{04171BAB-90D3-4738-A18A-ECF7A5AEF021}" presName="firstComp" presStyleCnt="0"/>
      <dgm:spPr/>
    </dgm:pt>
    <dgm:pt modelId="{2AD8E19D-6CB3-412F-BE57-F0DA7BA88C69}" type="pres">
      <dgm:prSet presAssocID="{04171BAB-90D3-4738-A18A-ECF7A5AEF021}" presName="firstChild" presStyleLbl="bgAccFollowNode1" presStyleIdx="1" presStyleCnt="3" custScaleX="129823" custScaleY="483769" custLinFactNeighborX="-3747" custLinFactNeighborY="8533"/>
      <dgm:spPr/>
      <dgm:t>
        <a:bodyPr/>
        <a:lstStyle/>
        <a:p>
          <a:endParaRPr lang="en-GB"/>
        </a:p>
      </dgm:t>
    </dgm:pt>
    <dgm:pt modelId="{9AAAF3B7-239A-4B30-B31E-8258AFD7E4E9}" type="pres">
      <dgm:prSet presAssocID="{04171BAB-90D3-4738-A18A-ECF7A5AEF021}" presName="firstChildTx" presStyleLbl="bgAccFollowNode1" presStyleIdx="1" presStyleCnt="3">
        <dgm:presLayoutVars>
          <dgm:bulletEnabled val="1"/>
        </dgm:presLayoutVars>
      </dgm:prSet>
      <dgm:spPr/>
      <dgm:t>
        <a:bodyPr/>
        <a:lstStyle/>
        <a:p>
          <a:endParaRPr lang="en-GB"/>
        </a:p>
      </dgm:t>
    </dgm:pt>
    <dgm:pt modelId="{20CAAA95-3A0E-427C-B0C9-4966A056C621}" type="pres">
      <dgm:prSet presAssocID="{04171BAB-90D3-4738-A18A-ECF7A5AEF021}" presName="negSpace" presStyleCnt="0"/>
      <dgm:spPr/>
    </dgm:pt>
    <dgm:pt modelId="{FFDDE5BD-C952-4E25-9BBB-22FD58AD3317}" type="pres">
      <dgm:prSet presAssocID="{04171BAB-90D3-4738-A18A-ECF7A5AEF021}" presName="circle" presStyleLbl="node1" presStyleIdx="1" presStyleCnt="3" custScaleX="229175" custLinFactNeighborX="-60798" custLinFactNeighborY="-36771"/>
      <dgm:spPr/>
      <dgm:t>
        <a:bodyPr/>
        <a:lstStyle/>
        <a:p>
          <a:endParaRPr lang="en-GB"/>
        </a:p>
      </dgm:t>
    </dgm:pt>
    <dgm:pt modelId="{99D392BA-1722-46C6-BE82-C41185165204}" type="pres">
      <dgm:prSet presAssocID="{D17C9882-8AA4-40B9-80ED-69B06C0AF4A0}" presName="transSpace" presStyleCnt="0"/>
      <dgm:spPr/>
    </dgm:pt>
    <dgm:pt modelId="{91687DD4-7973-4239-B04A-A99168C87BA7}" type="pres">
      <dgm:prSet presAssocID="{417AF30C-BDC2-48F1-A375-0F75931003C0}" presName="posSpace" presStyleCnt="0"/>
      <dgm:spPr/>
    </dgm:pt>
    <dgm:pt modelId="{7F540D5D-D4B2-46E3-80C9-58BF16883574}" type="pres">
      <dgm:prSet presAssocID="{417AF30C-BDC2-48F1-A375-0F75931003C0}" presName="vertFlow" presStyleCnt="0"/>
      <dgm:spPr/>
    </dgm:pt>
    <dgm:pt modelId="{900A5112-5011-41B7-A4FD-21D02928BBC4}" type="pres">
      <dgm:prSet presAssocID="{417AF30C-BDC2-48F1-A375-0F75931003C0}" presName="topSpace" presStyleCnt="0"/>
      <dgm:spPr/>
    </dgm:pt>
    <dgm:pt modelId="{D7A036E7-4387-4F5B-8DE9-AC02B1AB1A8B}" type="pres">
      <dgm:prSet presAssocID="{417AF30C-BDC2-48F1-A375-0F75931003C0}" presName="firstComp" presStyleCnt="0"/>
      <dgm:spPr/>
    </dgm:pt>
    <dgm:pt modelId="{D73D2F6B-43C2-4387-9520-151B5A66B4FE}" type="pres">
      <dgm:prSet presAssocID="{417AF30C-BDC2-48F1-A375-0F75931003C0}" presName="firstChild" presStyleLbl="bgAccFollowNode1" presStyleIdx="2" presStyleCnt="3" custScaleX="121702" custScaleY="467840" custLinFactNeighborX="-55101" custLinFactNeighborY="12459"/>
      <dgm:spPr/>
      <dgm:t>
        <a:bodyPr/>
        <a:lstStyle/>
        <a:p>
          <a:endParaRPr lang="en-GB"/>
        </a:p>
      </dgm:t>
    </dgm:pt>
    <dgm:pt modelId="{8DD17A56-491D-4ACA-98F1-F01E6F1565AE}" type="pres">
      <dgm:prSet presAssocID="{417AF30C-BDC2-48F1-A375-0F75931003C0}" presName="firstChildTx" presStyleLbl="bgAccFollowNode1" presStyleIdx="2" presStyleCnt="3">
        <dgm:presLayoutVars>
          <dgm:bulletEnabled val="1"/>
        </dgm:presLayoutVars>
      </dgm:prSet>
      <dgm:spPr/>
      <dgm:t>
        <a:bodyPr/>
        <a:lstStyle/>
        <a:p>
          <a:endParaRPr lang="en-GB"/>
        </a:p>
      </dgm:t>
    </dgm:pt>
    <dgm:pt modelId="{7557F3DD-73EB-46A6-97CF-D8FDFC4DC101}" type="pres">
      <dgm:prSet presAssocID="{417AF30C-BDC2-48F1-A375-0F75931003C0}" presName="negSpace" presStyleCnt="0"/>
      <dgm:spPr/>
    </dgm:pt>
    <dgm:pt modelId="{4881FF57-5DA7-4627-9324-A5B128E4F4B3}" type="pres">
      <dgm:prSet presAssocID="{417AF30C-BDC2-48F1-A375-0F75931003C0}" presName="circle" presStyleLbl="node1" presStyleIdx="2" presStyleCnt="3" custScaleX="274168" custScaleY="138972" custLinFactNeighborX="-99820" custLinFactNeighborY="-83405"/>
      <dgm:spPr/>
      <dgm:t>
        <a:bodyPr/>
        <a:lstStyle/>
        <a:p>
          <a:endParaRPr lang="en-GB"/>
        </a:p>
      </dgm:t>
    </dgm:pt>
  </dgm:ptLst>
  <dgm:cxnLst>
    <dgm:cxn modelId="{C374E12C-EBF6-4985-B738-5CA72BA33B31}" type="presOf" srcId="{6FCEEB31-6499-4330-ABF3-16C8F0B140C0}" destId="{9AAAF3B7-239A-4B30-B31E-8258AFD7E4E9}" srcOrd="1" destOrd="0" presId="urn:microsoft.com/office/officeart/2005/8/layout/hList9"/>
    <dgm:cxn modelId="{51ACE57B-5579-4C8A-BF73-2D89EB7577CF}" srcId="{F78A1288-6C22-4A29-826D-938A399625BC}" destId="{002999CA-38CD-47C0-A76D-B67CB35CBEA4}" srcOrd="0" destOrd="0" parTransId="{5D425409-C459-4A1B-A3E0-DF89FB746BEE}" sibTransId="{A2F4AD7C-017E-457B-AE3E-0ABCCF578765}"/>
    <dgm:cxn modelId="{CF39B3FC-F40D-46FD-8D18-7776111C3EF4}" type="presOf" srcId="{D40B1A20-6D6B-4199-B8DC-23DBEF0C605E}" destId="{D73D2F6B-43C2-4387-9520-151B5A66B4FE}" srcOrd="0" destOrd="0" presId="urn:microsoft.com/office/officeart/2005/8/layout/hList9"/>
    <dgm:cxn modelId="{12687D81-0B86-4200-9F7E-53A81DA8C05F}" srcId="{8455F93C-39D2-41B3-8DD3-AC712126E53A}" destId="{04171BAB-90D3-4738-A18A-ECF7A5AEF021}" srcOrd="1" destOrd="0" parTransId="{29DCFA98-F4AF-48B3-B5F5-B0A25CA11466}" sibTransId="{D17C9882-8AA4-40B9-80ED-69B06C0AF4A0}"/>
    <dgm:cxn modelId="{8241FD6A-55F6-4D1C-9A42-B6B0F53316CF}" type="presOf" srcId="{04171BAB-90D3-4738-A18A-ECF7A5AEF021}" destId="{FFDDE5BD-C952-4E25-9BBB-22FD58AD3317}" srcOrd="0" destOrd="0" presId="urn:microsoft.com/office/officeart/2005/8/layout/hList9"/>
    <dgm:cxn modelId="{F77ADF43-8052-4FAD-B45A-2C1E07FF365C}" type="presOf" srcId="{002999CA-38CD-47C0-A76D-B67CB35CBEA4}" destId="{A42D4976-4837-4153-8B0F-6CF0714E9973}" srcOrd="1" destOrd="0" presId="urn:microsoft.com/office/officeart/2005/8/layout/hList9"/>
    <dgm:cxn modelId="{45258864-10F9-489F-92F8-2DB491D25D6F}" type="presOf" srcId="{6FCEEB31-6499-4330-ABF3-16C8F0B140C0}" destId="{2AD8E19D-6CB3-412F-BE57-F0DA7BA88C69}" srcOrd="0" destOrd="0" presId="urn:microsoft.com/office/officeart/2005/8/layout/hList9"/>
    <dgm:cxn modelId="{920A4A69-F7D2-4501-9910-AE47169DA17C}" type="presOf" srcId="{8455F93C-39D2-41B3-8DD3-AC712126E53A}" destId="{ED3384E6-2B5D-4644-BAEF-B9B80BA2635E}" srcOrd="0" destOrd="0" presId="urn:microsoft.com/office/officeart/2005/8/layout/hList9"/>
    <dgm:cxn modelId="{3288D462-6136-4453-8BFB-89C00EA9C35E}" srcId="{417AF30C-BDC2-48F1-A375-0F75931003C0}" destId="{D40B1A20-6D6B-4199-B8DC-23DBEF0C605E}" srcOrd="0" destOrd="0" parTransId="{B748D07A-912B-4DC0-88C4-A77403853C27}" sibTransId="{BD3DCAB1-C2B8-4E6F-BDF5-6901ED20BCB8}"/>
    <dgm:cxn modelId="{E8B8C889-D61B-4C99-86AF-FA9000814885}" type="presOf" srcId="{F78A1288-6C22-4A29-826D-938A399625BC}" destId="{45A77E56-E19E-4718-995A-C4932EF68621}" srcOrd="0" destOrd="0" presId="urn:microsoft.com/office/officeart/2005/8/layout/hList9"/>
    <dgm:cxn modelId="{A2EE144E-A875-4A4D-BC43-6436F99A185E}" srcId="{8455F93C-39D2-41B3-8DD3-AC712126E53A}" destId="{F78A1288-6C22-4A29-826D-938A399625BC}" srcOrd="0" destOrd="0" parTransId="{3C2D1DA8-7D8D-4DE8-AEFC-241668379011}" sibTransId="{B56F3AD3-A8D7-45B8-8F8A-11B39611A7A2}"/>
    <dgm:cxn modelId="{6E2E4B19-CBA2-42E7-A966-FE036FD70694}" type="presOf" srcId="{002999CA-38CD-47C0-A76D-B67CB35CBEA4}" destId="{7CA4065A-6A43-4D9B-867F-989A58BB3329}" srcOrd="0" destOrd="0" presId="urn:microsoft.com/office/officeart/2005/8/layout/hList9"/>
    <dgm:cxn modelId="{599B7FAD-9E34-420A-961A-B687D895EA9C}" type="presOf" srcId="{D40B1A20-6D6B-4199-B8DC-23DBEF0C605E}" destId="{8DD17A56-491D-4ACA-98F1-F01E6F1565AE}" srcOrd="1" destOrd="0" presId="urn:microsoft.com/office/officeart/2005/8/layout/hList9"/>
    <dgm:cxn modelId="{39DDFF51-FF17-41FA-9D58-B47D5D84B498}" type="presOf" srcId="{417AF30C-BDC2-48F1-A375-0F75931003C0}" destId="{4881FF57-5DA7-4627-9324-A5B128E4F4B3}" srcOrd="0" destOrd="0" presId="urn:microsoft.com/office/officeart/2005/8/layout/hList9"/>
    <dgm:cxn modelId="{7CD2680F-5970-42AB-AFBD-60C648596066}" srcId="{8455F93C-39D2-41B3-8DD3-AC712126E53A}" destId="{417AF30C-BDC2-48F1-A375-0F75931003C0}" srcOrd="2" destOrd="0" parTransId="{0025FD9B-B9DC-4A1F-9FCB-AB517D33E1D4}" sibTransId="{4EF1B61F-289B-43A6-A47F-7806AEFB49B5}"/>
    <dgm:cxn modelId="{392001F3-25DB-424B-B6DE-BF7AC3333583}" srcId="{04171BAB-90D3-4738-A18A-ECF7A5AEF021}" destId="{6FCEEB31-6499-4330-ABF3-16C8F0B140C0}" srcOrd="0" destOrd="0" parTransId="{6BDFB31B-4E26-41AD-8722-0A997AC42632}" sibTransId="{5BEBCFC8-280E-4227-A794-1A195C7FB551}"/>
    <dgm:cxn modelId="{D219CB9D-4A20-4F1E-B3F1-7EF79FFA6F2A}" type="presParOf" srcId="{ED3384E6-2B5D-4644-BAEF-B9B80BA2635E}" destId="{E57D4821-F582-4359-9EFC-69E916A0AC26}" srcOrd="0" destOrd="0" presId="urn:microsoft.com/office/officeart/2005/8/layout/hList9"/>
    <dgm:cxn modelId="{1A343B8A-08D4-4F4C-B3FE-DB65187E144E}" type="presParOf" srcId="{ED3384E6-2B5D-4644-BAEF-B9B80BA2635E}" destId="{F7D449F8-885F-4602-8359-5E721022DC25}" srcOrd="1" destOrd="0" presId="urn:microsoft.com/office/officeart/2005/8/layout/hList9"/>
    <dgm:cxn modelId="{22C36787-DB5D-452A-9795-397AF132D855}" type="presParOf" srcId="{F7D449F8-885F-4602-8359-5E721022DC25}" destId="{17139428-EB7A-4823-B282-B9A5AF9AE1C0}" srcOrd="0" destOrd="0" presId="urn:microsoft.com/office/officeart/2005/8/layout/hList9"/>
    <dgm:cxn modelId="{E5E9B2D9-6980-4951-BB03-55BC33993150}" type="presParOf" srcId="{F7D449F8-885F-4602-8359-5E721022DC25}" destId="{342D0F02-99E5-4EAE-9E08-76ED808B0CF5}" srcOrd="1" destOrd="0" presId="urn:microsoft.com/office/officeart/2005/8/layout/hList9"/>
    <dgm:cxn modelId="{C45D8007-2C34-4A14-91EF-E9F66B913AA2}" type="presParOf" srcId="{342D0F02-99E5-4EAE-9E08-76ED808B0CF5}" destId="{7CA4065A-6A43-4D9B-867F-989A58BB3329}" srcOrd="0" destOrd="0" presId="urn:microsoft.com/office/officeart/2005/8/layout/hList9"/>
    <dgm:cxn modelId="{AA3DC566-4264-4826-8582-E5B95D8FFD27}" type="presParOf" srcId="{342D0F02-99E5-4EAE-9E08-76ED808B0CF5}" destId="{A42D4976-4837-4153-8B0F-6CF0714E9973}" srcOrd="1" destOrd="0" presId="urn:microsoft.com/office/officeart/2005/8/layout/hList9"/>
    <dgm:cxn modelId="{325CE3E6-F869-4013-AB13-783B0F21BB5E}" type="presParOf" srcId="{ED3384E6-2B5D-4644-BAEF-B9B80BA2635E}" destId="{310CC1EA-F496-4A81-9098-0B9DB65BCA24}" srcOrd="2" destOrd="0" presId="urn:microsoft.com/office/officeart/2005/8/layout/hList9"/>
    <dgm:cxn modelId="{27D6C56F-F647-4315-9367-601712F48551}" type="presParOf" srcId="{ED3384E6-2B5D-4644-BAEF-B9B80BA2635E}" destId="{45A77E56-E19E-4718-995A-C4932EF68621}" srcOrd="3" destOrd="0" presId="urn:microsoft.com/office/officeart/2005/8/layout/hList9"/>
    <dgm:cxn modelId="{06D8AF01-372E-4C80-B07E-43D4197141D3}" type="presParOf" srcId="{ED3384E6-2B5D-4644-BAEF-B9B80BA2635E}" destId="{E797FD3B-F248-4087-9E65-866F8DBD9EF2}" srcOrd="4" destOrd="0" presId="urn:microsoft.com/office/officeart/2005/8/layout/hList9"/>
    <dgm:cxn modelId="{2B3F314A-689B-4B06-AC46-D45259C8511D}" type="presParOf" srcId="{ED3384E6-2B5D-4644-BAEF-B9B80BA2635E}" destId="{55B61A0B-E040-4E0E-A9A4-593C051B67C6}" srcOrd="5" destOrd="0" presId="urn:microsoft.com/office/officeart/2005/8/layout/hList9"/>
    <dgm:cxn modelId="{076A5C21-766C-4EAB-9C6D-044B269EC68C}" type="presParOf" srcId="{ED3384E6-2B5D-4644-BAEF-B9B80BA2635E}" destId="{7DDEB45E-A413-4E67-A6B0-2C8B830D2EB2}" srcOrd="6" destOrd="0" presId="urn:microsoft.com/office/officeart/2005/8/layout/hList9"/>
    <dgm:cxn modelId="{A3810D2E-E068-43CF-BBD9-DCD39EE8370C}" type="presParOf" srcId="{7DDEB45E-A413-4E67-A6B0-2C8B830D2EB2}" destId="{8F3A3E82-BA76-468B-B364-E683E5F15743}" srcOrd="0" destOrd="0" presId="urn:microsoft.com/office/officeart/2005/8/layout/hList9"/>
    <dgm:cxn modelId="{B6EAE868-E67D-44F6-87EE-8FF7E8903F2D}" type="presParOf" srcId="{7DDEB45E-A413-4E67-A6B0-2C8B830D2EB2}" destId="{2B1CB7A1-4D92-4838-B849-37AAF0D2B8B8}" srcOrd="1" destOrd="0" presId="urn:microsoft.com/office/officeart/2005/8/layout/hList9"/>
    <dgm:cxn modelId="{610B0620-A951-46E6-8E2F-F6F47719C5C0}" type="presParOf" srcId="{2B1CB7A1-4D92-4838-B849-37AAF0D2B8B8}" destId="{2AD8E19D-6CB3-412F-BE57-F0DA7BA88C69}" srcOrd="0" destOrd="0" presId="urn:microsoft.com/office/officeart/2005/8/layout/hList9"/>
    <dgm:cxn modelId="{0C83E03C-209C-4C0D-8880-C1B0C81CACA8}" type="presParOf" srcId="{2B1CB7A1-4D92-4838-B849-37AAF0D2B8B8}" destId="{9AAAF3B7-239A-4B30-B31E-8258AFD7E4E9}" srcOrd="1" destOrd="0" presId="urn:microsoft.com/office/officeart/2005/8/layout/hList9"/>
    <dgm:cxn modelId="{5164E135-74C6-4F91-8C8F-3B8F5048C15F}" type="presParOf" srcId="{ED3384E6-2B5D-4644-BAEF-B9B80BA2635E}" destId="{20CAAA95-3A0E-427C-B0C9-4966A056C621}" srcOrd="7" destOrd="0" presId="urn:microsoft.com/office/officeart/2005/8/layout/hList9"/>
    <dgm:cxn modelId="{1384A020-DC92-4B33-876C-DF332130CE14}" type="presParOf" srcId="{ED3384E6-2B5D-4644-BAEF-B9B80BA2635E}" destId="{FFDDE5BD-C952-4E25-9BBB-22FD58AD3317}" srcOrd="8" destOrd="0" presId="urn:microsoft.com/office/officeart/2005/8/layout/hList9"/>
    <dgm:cxn modelId="{E1662E65-6B6E-46E7-A2EC-6A9E8B1DF6A0}" type="presParOf" srcId="{ED3384E6-2B5D-4644-BAEF-B9B80BA2635E}" destId="{99D392BA-1722-46C6-BE82-C41185165204}" srcOrd="9" destOrd="0" presId="urn:microsoft.com/office/officeart/2005/8/layout/hList9"/>
    <dgm:cxn modelId="{47021DDF-9911-4AFD-86D7-F0DE0E0D57A9}" type="presParOf" srcId="{ED3384E6-2B5D-4644-BAEF-B9B80BA2635E}" destId="{91687DD4-7973-4239-B04A-A99168C87BA7}" srcOrd="10" destOrd="0" presId="urn:microsoft.com/office/officeart/2005/8/layout/hList9"/>
    <dgm:cxn modelId="{2E8F50C2-BB31-4095-9B53-3C50A1F171BB}" type="presParOf" srcId="{ED3384E6-2B5D-4644-BAEF-B9B80BA2635E}" destId="{7F540D5D-D4B2-46E3-80C9-58BF16883574}" srcOrd="11" destOrd="0" presId="urn:microsoft.com/office/officeart/2005/8/layout/hList9"/>
    <dgm:cxn modelId="{2E14F7FD-E51D-40AB-921E-E168AAE63A5D}" type="presParOf" srcId="{7F540D5D-D4B2-46E3-80C9-58BF16883574}" destId="{900A5112-5011-41B7-A4FD-21D02928BBC4}" srcOrd="0" destOrd="0" presId="urn:microsoft.com/office/officeart/2005/8/layout/hList9"/>
    <dgm:cxn modelId="{57D79377-0EE4-4DBF-AB76-C78C9497CA01}" type="presParOf" srcId="{7F540D5D-D4B2-46E3-80C9-58BF16883574}" destId="{D7A036E7-4387-4F5B-8DE9-AC02B1AB1A8B}" srcOrd="1" destOrd="0" presId="urn:microsoft.com/office/officeart/2005/8/layout/hList9"/>
    <dgm:cxn modelId="{5763165B-11BC-42D7-8D8C-438590A59F4A}" type="presParOf" srcId="{D7A036E7-4387-4F5B-8DE9-AC02B1AB1A8B}" destId="{D73D2F6B-43C2-4387-9520-151B5A66B4FE}" srcOrd="0" destOrd="0" presId="urn:microsoft.com/office/officeart/2005/8/layout/hList9"/>
    <dgm:cxn modelId="{03AA9880-C000-4CC6-9A24-6B25863B1591}" type="presParOf" srcId="{D7A036E7-4387-4F5B-8DE9-AC02B1AB1A8B}" destId="{8DD17A56-491D-4ACA-98F1-F01E6F1565AE}" srcOrd="1" destOrd="0" presId="urn:microsoft.com/office/officeart/2005/8/layout/hList9"/>
    <dgm:cxn modelId="{23D3627D-24F5-403C-A0A4-412042431FC6}" type="presParOf" srcId="{ED3384E6-2B5D-4644-BAEF-B9B80BA2635E}" destId="{7557F3DD-73EB-46A6-97CF-D8FDFC4DC101}" srcOrd="12" destOrd="0" presId="urn:microsoft.com/office/officeart/2005/8/layout/hList9"/>
    <dgm:cxn modelId="{DDDB3D47-B1C1-40F5-894D-1B9130D6F200}" type="presParOf" srcId="{ED3384E6-2B5D-4644-BAEF-B9B80BA2635E}" destId="{4881FF57-5DA7-4627-9324-A5B128E4F4B3}" srcOrd="1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149D0A2C-0634-4002-B897-EE81C11C54A5}" type="datetimeFigureOut">
              <a:rPr lang="en-GB"/>
              <a:pPr>
                <a:defRPr/>
              </a:pPr>
              <a:t>24/10/2017</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187282E0-2DC1-44CB-A23A-8650DDCA46F7}" type="slidenum">
              <a:rPr lang="en-GB"/>
              <a:pPr>
                <a:defRPr/>
              </a:pPr>
              <a:t>‹#›</a:t>
            </a:fld>
            <a:endParaRPr lang="en-GB" dirty="0"/>
          </a:p>
        </p:txBody>
      </p:sp>
    </p:spTree>
    <p:extLst>
      <p:ext uri="{BB962C8B-B14F-4D97-AF65-F5344CB8AC3E}">
        <p14:creationId xmlns:p14="http://schemas.microsoft.com/office/powerpoint/2010/main" val="16734513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dirty="0">
                <a:latin typeface="+mn-lt"/>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07395FB6-32EF-466C-8062-BBE16F97832D}" type="datetimeFigureOut">
              <a:rPr lang="en-GB"/>
              <a:pPr>
                <a:defRPr/>
              </a:pPr>
              <a:t>24/10/2017</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dirty="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4C7D0D35-DBEC-4E6A-9A2A-4FE41E35371F}" type="slidenum">
              <a:rPr lang="en-GB"/>
              <a:pPr>
                <a:defRPr/>
              </a:pPr>
              <a:t>‹#›</a:t>
            </a:fld>
            <a:endParaRPr lang="en-GB" dirty="0"/>
          </a:p>
        </p:txBody>
      </p:sp>
    </p:spTree>
    <p:extLst>
      <p:ext uri="{BB962C8B-B14F-4D97-AF65-F5344CB8AC3E}">
        <p14:creationId xmlns:p14="http://schemas.microsoft.com/office/powerpoint/2010/main" val="174641828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Before you start your assignment, read these two chapters. Then conduct further research. </a:t>
            </a:r>
          </a:p>
        </p:txBody>
      </p:sp>
      <p:sp>
        <p:nvSpPr>
          <p:cNvPr id="4" name="Slide Number Placeholder 3"/>
          <p:cNvSpPr>
            <a:spLocks noGrp="1"/>
          </p:cNvSpPr>
          <p:nvPr>
            <p:ph type="sldNum" sz="quarter" idx="10"/>
          </p:nvPr>
        </p:nvSpPr>
        <p:spPr/>
        <p:txBody>
          <a:bodyPr/>
          <a:lstStyle/>
          <a:p>
            <a:pPr>
              <a:defRPr/>
            </a:pPr>
            <a:fld id="{4C7D0D35-DBEC-4E6A-9A2A-4FE41E35371F}" type="slidenum">
              <a:rPr lang="en-GB" smtClean="0"/>
              <a:pPr>
                <a:defRPr/>
              </a:pPr>
              <a:t>3</a:t>
            </a:fld>
            <a:endParaRPr lang="en-GB" dirty="0"/>
          </a:p>
        </p:txBody>
      </p:sp>
    </p:spTree>
    <p:extLst>
      <p:ext uri="{BB962C8B-B14F-4D97-AF65-F5344CB8AC3E}">
        <p14:creationId xmlns:p14="http://schemas.microsoft.com/office/powerpoint/2010/main" val="39014258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Must be able to manage yourself, work in teams, manage upwards and manage across the organisation. </a:t>
            </a:r>
          </a:p>
        </p:txBody>
      </p:sp>
      <p:sp>
        <p:nvSpPr>
          <p:cNvPr id="4" name="Slide Number Placeholder 3"/>
          <p:cNvSpPr>
            <a:spLocks noGrp="1"/>
          </p:cNvSpPr>
          <p:nvPr>
            <p:ph type="sldNum" sz="quarter" idx="10"/>
          </p:nvPr>
        </p:nvSpPr>
        <p:spPr/>
        <p:txBody>
          <a:bodyPr/>
          <a:lstStyle/>
          <a:p>
            <a:pPr>
              <a:defRPr/>
            </a:pPr>
            <a:fld id="{4C7D0D35-DBEC-4E6A-9A2A-4FE41E35371F}" type="slidenum">
              <a:rPr lang="en-GB" smtClean="0"/>
              <a:pPr>
                <a:defRPr/>
              </a:pPr>
              <a:t>14</a:t>
            </a:fld>
            <a:endParaRPr lang="en-GB" dirty="0"/>
          </a:p>
        </p:txBody>
      </p:sp>
    </p:spTree>
    <p:extLst>
      <p:ext uri="{BB962C8B-B14F-4D97-AF65-F5344CB8AC3E}">
        <p14:creationId xmlns:p14="http://schemas.microsoft.com/office/powerpoint/2010/main" val="2086525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The HR Profession Map sets out CIPD’s global standards for the profession, so if you want more detail on what HR is all about it’s a good starting point.  Members can access the HRPM on the CIPD website.  There are PDFs they can download that set out the professional areas and behaviours by band.  There are also tools available at CIPD to help navigate the HRPM.</a:t>
            </a:r>
          </a:p>
          <a:p>
            <a:pPr eaLnBrk="1" hangingPunct="1">
              <a:spcBef>
                <a:spcPct val="0"/>
              </a:spcBef>
            </a:pPr>
            <a:endParaRPr lang="en-GB" altLang="en-US"/>
          </a:p>
          <a:p>
            <a:pPr eaLnBrk="1" hangingPunct="1">
              <a:spcBef>
                <a:spcPct val="0"/>
              </a:spcBef>
            </a:pPr>
            <a:r>
              <a:rPr lang="en-GB" altLang="en-US"/>
              <a:t>The ten professional areas set out the knowledge needed and the activities and skills required in that particular area of HR.  </a:t>
            </a:r>
          </a:p>
          <a:p>
            <a:pPr eaLnBrk="1" hangingPunct="1">
              <a:spcBef>
                <a:spcPct val="0"/>
              </a:spcBef>
            </a:pPr>
            <a:r>
              <a:rPr lang="en-GB" altLang="en-US" b="1"/>
              <a:t>IMPORTANT:  </a:t>
            </a:r>
            <a:r>
              <a:rPr lang="en-GB" altLang="en-US"/>
              <a:t>An HR professional may work across all areas, or may focus on one or any number of professional areas, depending on their role, their organisation, the current business needs, location and market.  An organisation may choose to focus on one professional area to meet future business needs.</a:t>
            </a:r>
          </a:p>
          <a:p>
            <a:pPr eaLnBrk="1" hangingPunct="1">
              <a:spcBef>
                <a:spcPct val="0"/>
              </a:spcBef>
            </a:pPr>
            <a:endParaRPr lang="en-GB" altLang="en-US"/>
          </a:p>
          <a:p>
            <a:pPr eaLnBrk="1" hangingPunct="1">
              <a:spcBef>
                <a:spcPct val="0"/>
              </a:spcBef>
            </a:pPr>
            <a:endParaRPr lang="en-GB" altLang="en-US"/>
          </a:p>
        </p:txBody>
      </p:sp>
    </p:spTree>
    <p:extLst>
      <p:ext uri="{BB962C8B-B14F-4D97-AF65-F5344CB8AC3E}">
        <p14:creationId xmlns:p14="http://schemas.microsoft.com/office/powerpoint/2010/main" val="24510738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4" name="Slide Number Placeholder 3"/>
          <p:cNvSpPr>
            <a:spLocks noGrp="1"/>
          </p:cNvSpPr>
          <p:nvPr>
            <p:ph type="sldNum" sz="quarter" idx="5"/>
          </p:nvPr>
        </p:nvSpPr>
        <p:spPr/>
        <p:txBody>
          <a:bodyPr/>
          <a:lstStyle/>
          <a:p>
            <a:pPr>
              <a:defRPr/>
            </a:pPr>
            <a:fld id="{E7518B5C-D9C8-44C9-B082-D39279577F52}" type="slidenum">
              <a:rPr lang="en-GB" smtClean="0"/>
              <a:pPr>
                <a:defRPr/>
              </a:pPr>
              <a:t>18</a:t>
            </a:fld>
            <a:endParaRPr lang="en-GB" dirty="0"/>
          </a:p>
        </p:txBody>
      </p:sp>
    </p:spTree>
    <p:extLst>
      <p:ext uri="{BB962C8B-B14F-4D97-AF65-F5344CB8AC3E}">
        <p14:creationId xmlns:p14="http://schemas.microsoft.com/office/powerpoint/2010/main" val="1706332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419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ECAC8F3D-9168-4079-9B4D-F86F2A930A6A}" type="slidenum">
              <a:rPr lang="en-GB" altLang="en-US"/>
              <a:pPr fontAlgn="base">
                <a:spcBef>
                  <a:spcPct val="0"/>
                </a:spcBef>
                <a:spcAft>
                  <a:spcPct val="0"/>
                </a:spcAft>
              </a:pPr>
              <a:t>24</a:t>
            </a:fld>
            <a:endParaRPr lang="en-GB" altLang="en-US"/>
          </a:p>
        </p:txBody>
      </p:sp>
    </p:spTree>
    <p:extLst>
      <p:ext uri="{BB962C8B-B14F-4D97-AF65-F5344CB8AC3E}">
        <p14:creationId xmlns:p14="http://schemas.microsoft.com/office/powerpoint/2010/main" val="1810328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b="1" dirty="0"/>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02B8FB1-BD3C-40C7-882C-256C76969790}" type="slidenum">
              <a:rPr lang="en-GB" altLang="en-US"/>
              <a:pPr fontAlgn="base">
                <a:spcBef>
                  <a:spcPct val="0"/>
                </a:spcBef>
                <a:spcAft>
                  <a:spcPct val="0"/>
                </a:spcAft>
              </a:pPr>
              <a:t>25</a:t>
            </a:fld>
            <a:endParaRPr lang="en-GB" altLang="en-US"/>
          </a:p>
        </p:txBody>
      </p:sp>
    </p:spTree>
    <p:extLst>
      <p:ext uri="{BB962C8B-B14F-4D97-AF65-F5344CB8AC3E}">
        <p14:creationId xmlns:p14="http://schemas.microsoft.com/office/powerpoint/2010/main" val="25309687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defTabSz="912813">
              <a:spcBef>
                <a:spcPct val="0"/>
              </a:spcBef>
            </a:pPr>
            <a:endParaRPr lang="en-GB" altLang="en-US" dirty="0"/>
          </a:p>
        </p:txBody>
      </p:sp>
      <p:sp>
        <p:nvSpPr>
          <p:cNvPr id="440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FE1BFAA0-026D-4525-95E8-56A7D06611D8}" type="slidenum">
              <a:rPr lang="en-GB" altLang="en-US"/>
              <a:pPr fontAlgn="base">
                <a:spcBef>
                  <a:spcPct val="0"/>
                </a:spcBef>
                <a:spcAft>
                  <a:spcPct val="0"/>
                </a:spcAft>
              </a:pPr>
              <a:t>26</a:t>
            </a:fld>
            <a:endParaRPr lang="en-GB" altLang="en-US"/>
          </a:p>
        </p:txBody>
      </p:sp>
    </p:spTree>
    <p:extLst>
      <p:ext uri="{BB962C8B-B14F-4D97-AF65-F5344CB8AC3E}">
        <p14:creationId xmlns:p14="http://schemas.microsoft.com/office/powerpoint/2010/main" val="514248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450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A121C2B0-C41F-4C9B-B0EF-DA9EF2E95A07}" type="slidenum">
              <a:rPr lang="en-GB" altLang="en-US"/>
              <a:pPr fontAlgn="base">
                <a:spcBef>
                  <a:spcPct val="0"/>
                </a:spcBef>
                <a:spcAft>
                  <a:spcPct val="0"/>
                </a:spcAft>
              </a:pPr>
              <a:t>27</a:t>
            </a:fld>
            <a:endParaRPr lang="en-GB" altLang="en-US"/>
          </a:p>
        </p:txBody>
      </p:sp>
    </p:spTree>
    <p:extLst>
      <p:ext uri="{BB962C8B-B14F-4D97-AF65-F5344CB8AC3E}">
        <p14:creationId xmlns:p14="http://schemas.microsoft.com/office/powerpoint/2010/main" val="144720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fontAlgn="auto">
              <a:spcBef>
                <a:spcPts val="0"/>
              </a:spcBef>
              <a:spcAft>
                <a:spcPts val="0"/>
              </a:spcAft>
              <a:defRPr/>
            </a:pPr>
            <a:r>
              <a:rPr lang="en-GB" dirty="0"/>
              <a:t> </a:t>
            </a:r>
          </a:p>
          <a:p>
            <a:pPr fontAlgn="auto">
              <a:spcBef>
                <a:spcPts val="0"/>
              </a:spcBef>
              <a:spcAft>
                <a:spcPts val="0"/>
              </a:spcAft>
              <a:defRPr/>
            </a:pPr>
            <a:r>
              <a:rPr lang="en-GB" b="1" dirty="0"/>
              <a:t>The Core:  Insights, strategy and solutions</a:t>
            </a:r>
            <a:endParaRPr lang="en-GB" dirty="0"/>
          </a:p>
          <a:p>
            <a:pPr fontAlgn="auto">
              <a:spcBef>
                <a:spcPts val="0"/>
              </a:spcBef>
              <a:spcAft>
                <a:spcPts val="0"/>
              </a:spcAft>
              <a:defRPr/>
            </a:pPr>
            <a:r>
              <a:rPr lang="en-GB" b="1" dirty="0"/>
              <a:t>How do I ensure that my role as a practitioner is contributing sustainable organisational performance? </a:t>
            </a:r>
            <a:endParaRPr lang="en-GB" dirty="0"/>
          </a:p>
          <a:p>
            <a:pPr fontAlgn="auto">
              <a:spcBef>
                <a:spcPts val="0"/>
              </a:spcBef>
              <a:spcAft>
                <a:spcPts val="0"/>
              </a:spcAft>
              <a:defRPr/>
            </a:pPr>
            <a:r>
              <a:rPr lang="en-GB" dirty="0"/>
              <a:t>This professional area underpins the direction of the profession as an applied business discipline with a people and organisation specialism.  </a:t>
            </a:r>
          </a:p>
          <a:p>
            <a:pPr fontAlgn="auto">
              <a:spcBef>
                <a:spcPts val="0"/>
              </a:spcBef>
              <a:spcAft>
                <a:spcPts val="0"/>
              </a:spcAft>
              <a:defRPr/>
            </a:pPr>
            <a:r>
              <a:rPr lang="en-GB" dirty="0"/>
              <a:t>HR can only deliver on its purpose of sustainable organisation performance if it works from a deep business, contextual and organisational understanding to develop actionable insight. </a:t>
            </a:r>
          </a:p>
          <a:p>
            <a:pPr fontAlgn="auto">
              <a:spcBef>
                <a:spcPts val="0"/>
              </a:spcBef>
              <a:spcAft>
                <a:spcPts val="0"/>
              </a:spcAft>
              <a:defRPr/>
            </a:pPr>
            <a:r>
              <a:rPr lang="en-GB" dirty="0"/>
              <a:t>This understanding – and resulting insights – allows us to create prioritised and situational HR strategies that make the most difference and build a compelling case for change.</a:t>
            </a:r>
          </a:p>
          <a:p>
            <a:pPr fontAlgn="auto">
              <a:spcBef>
                <a:spcPts val="0"/>
              </a:spcBef>
              <a:spcAft>
                <a:spcPts val="0"/>
              </a:spcAft>
              <a:defRPr/>
            </a:pPr>
            <a:r>
              <a:rPr lang="en-US" b="1" dirty="0"/>
              <a:t> </a:t>
            </a:r>
            <a:endParaRPr lang="en-GB" dirty="0"/>
          </a:p>
          <a:p>
            <a:pPr fontAlgn="auto">
              <a:spcBef>
                <a:spcPts val="0"/>
              </a:spcBef>
              <a:spcAft>
                <a:spcPts val="0"/>
              </a:spcAft>
              <a:defRPr/>
            </a:pPr>
            <a:r>
              <a:rPr lang="en-US" b="1" dirty="0"/>
              <a:t>The Core: Leading HR</a:t>
            </a:r>
            <a:endParaRPr lang="en-GB" dirty="0"/>
          </a:p>
          <a:p>
            <a:pPr fontAlgn="auto">
              <a:spcBef>
                <a:spcPts val="0"/>
              </a:spcBef>
              <a:spcAft>
                <a:spcPts val="0"/>
              </a:spcAft>
              <a:defRPr/>
            </a:pPr>
            <a:r>
              <a:rPr lang="en-GB" b="1" dirty="0"/>
              <a:t>How do I lead myself, others and activities to ensure I am contributing to sustainable organisation performance?  </a:t>
            </a:r>
            <a:endParaRPr lang="en-GB" dirty="0"/>
          </a:p>
          <a:p>
            <a:pPr fontAlgn="auto">
              <a:spcBef>
                <a:spcPts val="0"/>
              </a:spcBef>
              <a:spcAft>
                <a:spcPts val="0"/>
              </a:spcAft>
              <a:defRPr/>
            </a:pPr>
            <a:r>
              <a:rPr lang="en-GB" dirty="0"/>
              <a:t>Great professionals are active, insight-led leaders – owning, shaping and driving, not just observing or facilitating. </a:t>
            </a:r>
          </a:p>
          <a:p>
            <a:pPr fontAlgn="auto">
              <a:spcBef>
                <a:spcPts val="0"/>
              </a:spcBef>
              <a:spcAft>
                <a:spcPts val="0"/>
              </a:spcAft>
              <a:defRPr/>
            </a:pPr>
            <a:r>
              <a:rPr lang="en-GB" dirty="0"/>
              <a:t>They develop across 3 main areas of leadership - personal leadership, leading others and leading issues. </a:t>
            </a:r>
          </a:p>
          <a:p>
            <a:pPr fontAlgn="auto">
              <a:spcBef>
                <a:spcPts val="0"/>
              </a:spcBef>
              <a:spcAft>
                <a:spcPts val="0"/>
              </a:spcAft>
              <a:defRPr/>
            </a:pPr>
            <a:endParaRPr lang="en-GB" dirty="0"/>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CFE7710-5679-4C03-8052-474962B77559}" type="slidenum">
              <a:rPr lang="en-GB" altLang="en-US"/>
              <a:pPr fontAlgn="base">
                <a:spcBef>
                  <a:spcPct val="0"/>
                </a:spcBef>
                <a:spcAft>
                  <a:spcPct val="0"/>
                </a:spcAft>
              </a:pPr>
              <a:t>28</a:t>
            </a:fld>
            <a:endParaRPr lang="en-GB" altLang="en-US"/>
          </a:p>
        </p:txBody>
      </p:sp>
    </p:spTree>
    <p:extLst>
      <p:ext uri="{BB962C8B-B14F-4D97-AF65-F5344CB8AC3E}">
        <p14:creationId xmlns:p14="http://schemas.microsoft.com/office/powerpoint/2010/main" val="1561215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p:cNvSpPr>
            <a:spLocks noGrp="1"/>
          </p:cNvSpPr>
          <p:nvPr>
            <p:ph type="body" idx="1"/>
          </p:nvPr>
        </p:nvSpPr>
        <p:spPr/>
        <p:txBody>
          <a:bodyPr>
            <a:normAutofit/>
          </a:bodyPr>
          <a:lstStyle/>
          <a:p>
            <a:pPr fontAlgn="auto">
              <a:spcBef>
                <a:spcPts val="0"/>
              </a:spcBef>
              <a:spcAft>
                <a:spcPts val="0"/>
              </a:spcAft>
              <a:defRPr/>
            </a:pPr>
            <a:r>
              <a:rPr lang="en-GB" dirty="0"/>
              <a:t> </a:t>
            </a:r>
          </a:p>
        </p:txBody>
      </p:sp>
      <p:sp>
        <p:nvSpPr>
          <p:cNvPr id="460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8CFE7710-5679-4C03-8052-474962B77559}" type="slidenum">
              <a:rPr lang="en-GB" altLang="en-US"/>
              <a:pPr fontAlgn="base">
                <a:spcBef>
                  <a:spcPct val="0"/>
                </a:spcBef>
                <a:spcAft>
                  <a:spcPct val="0"/>
                </a:spcAft>
              </a:pPr>
              <a:t>29</a:t>
            </a:fld>
            <a:endParaRPr lang="en-GB" altLang="en-US"/>
          </a:p>
        </p:txBody>
      </p:sp>
    </p:spTree>
    <p:extLst>
      <p:ext uri="{BB962C8B-B14F-4D97-AF65-F5344CB8AC3E}">
        <p14:creationId xmlns:p14="http://schemas.microsoft.com/office/powerpoint/2010/main" val="4176643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GB" altLang="en-US" b="1"/>
              <a:t>S</a:t>
            </a:r>
            <a:endParaRPr lang="en-GB" altLang="en-US" dirty="0"/>
          </a:p>
        </p:txBody>
      </p:sp>
      <p:sp>
        <p:nvSpPr>
          <p:cNvPr id="471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27F89D42-C8AA-4E14-9899-B9FF5A5FC05D}" type="slidenum">
              <a:rPr lang="en-GB" altLang="en-US"/>
              <a:pPr fontAlgn="base">
                <a:spcBef>
                  <a:spcPct val="0"/>
                </a:spcBef>
                <a:spcAft>
                  <a:spcPct val="0"/>
                </a:spcAft>
              </a:pPr>
              <a:t>30</a:t>
            </a:fld>
            <a:endParaRPr lang="en-GB" altLang="en-US"/>
          </a:p>
        </p:txBody>
      </p:sp>
    </p:spTree>
    <p:extLst>
      <p:ext uri="{BB962C8B-B14F-4D97-AF65-F5344CB8AC3E}">
        <p14:creationId xmlns:p14="http://schemas.microsoft.com/office/powerpoint/2010/main" val="4134558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ED8808E1-073C-40D2-AB32-AA89391DCC6F}" type="slidenum">
              <a:rPr lang="en-GB" altLang="en-US"/>
              <a:pPr fontAlgn="base">
                <a:spcBef>
                  <a:spcPct val="0"/>
                </a:spcBef>
                <a:spcAft>
                  <a:spcPct val="0"/>
                </a:spcAft>
              </a:pPr>
              <a:t>31</a:t>
            </a:fld>
            <a:endParaRPr lang="en-GB" altLang="en-US"/>
          </a:p>
        </p:txBody>
      </p:sp>
    </p:spTree>
    <p:extLst>
      <p:ext uri="{BB962C8B-B14F-4D97-AF65-F5344CB8AC3E}">
        <p14:creationId xmlns:p14="http://schemas.microsoft.com/office/powerpoint/2010/main" val="2411106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b="1" dirty="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6BB8E04E-E427-4901-AF71-A8338C2A0A56}" type="slidenum">
              <a:rPr lang="en-GB" altLang="en-US"/>
              <a:pPr fontAlgn="base">
                <a:spcBef>
                  <a:spcPct val="0"/>
                </a:spcBef>
                <a:spcAft>
                  <a:spcPct val="0"/>
                </a:spcAft>
              </a:pPr>
              <a:t>32</a:t>
            </a:fld>
            <a:endParaRPr lang="en-GB" altLang="en-US"/>
          </a:p>
        </p:txBody>
      </p:sp>
    </p:spTree>
    <p:extLst>
      <p:ext uri="{BB962C8B-B14F-4D97-AF65-F5344CB8AC3E}">
        <p14:creationId xmlns:p14="http://schemas.microsoft.com/office/powerpoint/2010/main" val="40191285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b="1" dirty="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6BB8E04E-E427-4901-AF71-A8338C2A0A56}" type="slidenum">
              <a:rPr lang="en-GB" altLang="en-US"/>
              <a:pPr fontAlgn="base">
                <a:spcBef>
                  <a:spcPct val="0"/>
                </a:spcBef>
                <a:spcAft>
                  <a:spcPct val="0"/>
                </a:spcAft>
              </a:pPr>
              <a:t>34</a:t>
            </a:fld>
            <a:endParaRPr lang="en-GB" altLang="en-US"/>
          </a:p>
        </p:txBody>
      </p:sp>
    </p:spTree>
    <p:extLst>
      <p:ext uri="{BB962C8B-B14F-4D97-AF65-F5344CB8AC3E}">
        <p14:creationId xmlns:p14="http://schemas.microsoft.com/office/powerpoint/2010/main" val="31116672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39BF3AE-1E35-4DCC-A9F0-9A6FA835A138}" type="slidenum">
              <a:rPr lang="en-GB" altLang="en-US" smtClean="0"/>
              <a:pPr eaLnBrk="1" hangingPunct="1"/>
              <a:t>50</a:t>
            </a:fld>
            <a:endParaRPr lang="en-GB" altLang="en-US"/>
          </a:p>
        </p:txBody>
      </p:sp>
    </p:spTree>
    <p:extLst>
      <p:ext uri="{BB962C8B-B14F-4D97-AF65-F5344CB8AC3E}">
        <p14:creationId xmlns:p14="http://schemas.microsoft.com/office/powerpoint/2010/main" val="19203546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C13E0E0-494B-4456-B294-9D5AAEAFFA67}" type="slidenum">
              <a:rPr lang="en-GB" altLang="en-US" smtClean="0"/>
              <a:pPr eaLnBrk="1" hangingPunct="1"/>
              <a:t>51</a:t>
            </a:fld>
            <a:endParaRPr lang="en-GB" altLang="en-US"/>
          </a:p>
        </p:txBody>
      </p:sp>
    </p:spTree>
    <p:extLst>
      <p:ext uri="{BB962C8B-B14F-4D97-AF65-F5344CB8AC3E}">
        <p14:creationId xmlns:p14="http://schemas.microsoft.com/office/powerpoint/2010/main" val="290927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4506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585A7207-2ED4-48F1-BCA3-BFD536849E59}" type="slidenum">
              <a:rPr lang="en-GB" altLang="en-US" smtClean="0"/>
              <a:pPr eaLnBrk="1" hangingPunct="1"/>
              <a:t>52</a:t>
            </a:fld>
            <a:endParaRPr lang="en-GB" altLang="en-US"/>
          </a:p>
        </p:txBody>
      </p:sp>
    </p:spTree>
    <p:extLst>
      <p:ext uri="{BB962C8B-B14F-4D97-AF65-F5344CB8AC3E}">
        <p14:creationId xmlns:p14="http://schemas.microsoft.com/office/powerpoint/2010/main" val="8396290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4C7D0D35-DBEC-4E6A-9A2A-4FE41E35371F}" type="slidenum">
              <a:rPr lang="en-GB" smtClean="0"/>
              <a:pPr>
                <a:defRPr/>
              </a:pPr>
              <a:t>55</a:t>
            </a:fld>
            <a:endParaRPr lang="en-GB" dirty="0"/>
          </a:p>
        </p:txBody>
      </p:sp>
    </p:spTree>
    <p:extLst>
      <p:ext uri="{BB962C8B-B14F-4D97-AF65-F5344CB8AC3E}">
        <p14:creationId xmlns:p14="http://schemas.microsoft.com/office/powerpoint/2010/main" val="25255753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7D71FC89-10F2-43BC-9620-0A3C4E969BDE}" type="slidenum">
              <a:rPr lang="en-US"/>
              <a:pPr>
                <a:defRPr/>
              </a:pPr>
              <a:t>59</a:t>
            </a:fld>
            <a:endParaRPr lang="en-US"/>
          </a:p>
        </p:txBody>
      </p:sp>
      <p:sp>
        <p:nvSpPr>
          <p:cNvPr id="3584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18333864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9186765C-0A84-4C55-B7AF-FC9BBAE68755}" type="slidenum">
              <a:rPr lang="en-US"/>
              <a:pPr>
                <a:defRPr/>
              </a:pPr>
              <a:t>60</a:t>
            </a:fld>
            <a:endParaRPr lang="en-US"/>
          </a:p>
        </p:txBody>
      </p:sp>
      <p:sp>
        <p:nvSpPr>
          <p:cNvPr id="3789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sz="2000"/>
              <a:t>Practitioners have considerable power derived from legislation</a:t>
            </a:r>
          </a:p>
          <a:p>
            <a:endParaRPr lang="en-US" altLang="en-US" sz="2000"/>
          </a:p>
          <a:p>
            <a:r>
              <a:rPr lang="en-US" altLang="en-US" sz="2000"/>
              <a:t>Practitioners make difficult professional judgments</a:t>
            </a:r>
          </a:p>
        </p:txBody>
      </p:sp>
    </p:spTree>
    <p:extLst>
      <p:ext uri="{BB962C8B-B14F-4D97-AF65-F5344CB8AC3E}">
        <p14:creationId xmlns:p14="http://schemas.microsoft.com/office/powerpoint/2010/main" val="10844829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8A12B906-8FDE-4D71-A6F3-C2C612A07D2D}" type="slidenum">
              <a:rPr lang="en-US"/>
              <a:pPr>
                <a:defRPr/>
              </a:pPr>
              <a:t>61</a:t>
            </a:fld>
            <a:endParaRPr lang="en-US"/>
          </a:p>
        </p:txBody>
      </p:sp>
      <p:sp>
        <p:nvSpPr>
          <p:cNvPr id="38915"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Tree>
    <p:extLst>
      <p:ext uri="{BB962C8B-B14F-4D97-AF65-F5344CB8AC3E}">
        <p14:creationId xmlns:p14="http://schemas.microsoft.com/office/powerpoint/2010/main" val="42483937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5F4454B4-C4BE-444E-A1F2-D0A6465E67A7}" type="slidenum">
              <a:rPr lang="en-US"/>
              <a:pPr>
                <a:defRPr/>
              </a:pPr>
              <a:t>63</a:t>
            </a:fld>
            <a:endParaRPr lang="en-US"/>
          </a:p>
        </p:txBody>
      </p:sp>
      <p:sp>
        <p:nvSpPr>
          <p:cNvPr id="39939"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4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z="1600" dirty="0"/>
          </a:p>
        </p:txBody>
      </p:sp>
    </p:spTree>
    <p:extLst>
      <p:ext uri="{BB962C8B-B14F-4D97-AF65-F5344CB8AC3E}">
        <p14:creationId xmlns:p14="http://schemas.microsoft.com/office/powerpoint/2010/main" val="511210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1988" name="Slide Number Placeholder 3"/>
          <p:cNvSpPr txBox="1">
            <a:spLocks noGrp="1"/>
          </p:cNvSpPr>
          <p:nvPr/>
        </p:nvSpPr>
        <p:spPr bwMode="auto">
          <a:xfrm>
            <a:off x="3883852" y="8684826"/>
            <a:ext cx="2972547" cy="457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a:fld id="{2594856A-F2A9-4846-9C84-C9BC9B06384A}" type="slidenum">
              <a:rPr lang="en-GB" altLang="en-US" sz="1200"/>
              <a:pPr algn="r"/>
              <a:t>64</a:t>
            </a:fld>
            <a:endParaRPr lang="en-GB" altLang="en-US" sz="1200"/>
          </a:p>
        </p:txBody>
      </p:sp>
    </p:spTree>
    <p:extLst>
      <p:ext uri="{BB962C8B-B14F-4D97-AF65-F5344CB8AC3E}">
        <p14:creationId xmlns:p14="http://schemas.microsoft.com/office/powerpoint/2010/main" val="29136295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3012" name="Slide Number Placeholder 3"/>
          <p:cNvSpPr txBox="1">
            <a:spLocks noGrp="1"/>
          </p:cNvSpPr>
          <p:nvPr/>
        </p:nvSpPr>
        <p:spPr bwMode="auto">
          <a:xfrm>
            <a:off x="3883852" y="8684826"/>
            <a:ext cx="2972547" cy="457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a:fld id="{00F608A2-C0EC-48E8-A2D5-DA51FEF4C5C7}" type="slidenum">
              <a:rPr lang="en-GB" altLang="en-US" sz="1200"/>
              <a:pPr algn="r"/>
              <a:t>65</a:t>
            </a:fld>
            <a:endParaRPr lang="en-GB" altLang="en-US" sz="1200"/>
          </a:p>
        </p:txBody>
      </p:sp>
    </p:spTree>
    <p:extLst>
      <p:ext uri="{BB962C8B-B14F-4D97-AF65-F5344CB8AC3E}">
        <p14:creationId xmlns:p14="http://schemas.microsoft.com/office/powerpoint/2010/main" val="28743195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4036" name="Slide Number Placeholder 3"/>
          <p:cNvSpPr txBox="1">
            <a:spLocks noGrp="1"/>
          </p:cNvSpPr>
          <p:nvPr/>
        </p:nvSpPr>
        <p:spPr bwMode="auto">
          <a:xfrm>
            <a:off x="3883852" y="8684826"/>
            <a:ext cx="2972547" cy="457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a:fld id="{7C39A96D-7A7B-457E-A3E2-A1C17FD258BD}" type="slidenum">
              <a:rPr lang="en-GB" altLang="en-US" sz="1200"/>
              <a:pPr algn="r"/>
              <a:t>66</a:t>
            </a:fld>
            <a:endParaRPr lang="en-GB" altLang="en-US" sz="1200"/>
          </a:p>
        </p:txBody>
      </p:sp>
    </p:spTree>
    <p:extLst>
      <p:ext uri="{BB962C8B-B14F-4D97-AF65-F5344CB8AC3E}">
        <p14:creationId xmlns:p14="http://schemas.microsoft.com/office/powerpoint/2010/main" val="38756220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p>
        </p:txBody>
      </p:sp>
      <p:sp>
        <p:nvSpPr>
          <p:cNvPr id="45060" name="Slide Number Placeholder 3"/>
          <p:cNvSpPr txBox="1">
            <a:spLocks noGrp="1"/>
          </p:cNvSpPr>
          <p:nvPr/>
        </p:nvSpPr>
        <p:spPr bwMode="auto">
          <a:xfrm>
            <a:off x="3883852" y="8684826"/>
            <a:ext cx="2972547" cy="457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a:fld id="{E2452543-3A04-44F3-A712-699E875FF2B5}" type="slidenum">
              <a:rPr lang="en-GB" altLang="en-US" sz="1200"/>
              <a:pPr algn="r"/>
              <a:t>67</a:t>
            </a:fld>
            <a:endParaRPr lang="en-GB" altLang="en-US" sz="1200"/>
          </a:p>
        </p:txBody>
      </p:sp>
    </p:spTree>
    <p:extLst>
      <p:ext uri="{BB962C8B-B14F-4D97-AF65-F5344CB8AC3E}">
        <p14:creationId xmlns:p14="http://schemas.microsoft.com/office/powerpoint/2010/main" val="42255092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749B68C7-D731-43C2-8A9E-32231DF7CA63}" type="datetimeFigureOut">
              <a:rPr lang="en-GB"/>
              <a:pPr>
                <a:defRPr/>
              </a:pPr>
              <a:t>24/10/2017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33A690C4-03EF-4296-8CB7-A17A361C8349}" type="slidenum">
              <a:rPr lang="en-GB"/>
              <a:pPr>
                <a:defRPr/>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29B6D5BE-0C76-4D2D-980C-7748CCDE32F4}" type="datetimeFigureOut">
              <a:rPr lang="en-GB"/>
              <a:pPr>
                <a:defRPr/>
              </a:pPr>
              <a:t>24/10/2017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F45C7549-5D7D-47E2-8646-1067AD66F0F0}" type="slidenum">
              <a:rPr lang="en-GB"/>
              <a:pPr>
                <a:defRPr/>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DE87539E-4F13-43B2-A1E2-E71D1966FA10}" type="datetimeFigureOut">
              <a:rPr lang="en-GB"/>
              <a:pPr>
                <a:defRPr/>
              </a:pPr>
              <a:t>24/10/2017</a:t>
            </a:fld>
            <a:endParaRPr lang="en-GB" dirty="0"/>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32C4E497-29EF-4C4D-BE44-0D033C5B57B6}" type="slidenum">
              <a:rPr lang="en-GB"/>
              <a:pPr>
                <a:defRPr/>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E3D10434-AB93-4F3A-9D38-AB13563B5BC8}" type="datetimeFigureOut">
              <a:rPr lang="en-GB"/>
              <a:pPr>
                <a:defRPr/>
              </a:pPr>
              <a:t>24/10/2017</a:t>
            </a:fld>
            <a:endParaRPr lang="en-GB" dirty="0"/>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D4AB2841-62D8-4A78-9139-66B15027BC42}" type="slidenum">
              <a:rPr lang="en-GB"/>
              <a:pPr>
                <a:defRPr/>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1A73C20E-B3DF-4B4F-B4CA-3E01925B8CDC}" type="datetimeFigureOut">
              <a:rPr lang="en-GB"/>
              <a:pPr>
                <a:defRPr/>
              </a:pPr>
              <a:t>24/10/2017</a:t>
            </a:fld>
            <a:endParaRPr lang="en-GB" dirty="0"/>
          </a:p>
        </p:txBody>
      </p:sp>
      <p:sp>
        <p:nvSpPr>
          <p:cNvPr id="4" name="Slide Number Placeholder 3"/>
          <p:cNvSpPr>
            <a:spLocks noGrp="1"/>
          </p:cNvSpPr>
          <p:nvPr>
            <p:ph type="sldNum" sz="quarter" idx="12"/>
          </p:nvPr>
        </p:nvSpPr>
        <p:spPr>
          <a:xfrm>
            <a:off x="6443663" y="5661025"/>
            <a:ext cx="2133600" cy="365125"/>
          </a:xfrm>
          <a:prstGeom prst="rect">
            <a:avLst/>
          </a:prstGeom>
        </p:spPr>
        <p:txBody>
          <a:bodyPr/>
          <a:lstStyle>
            <a:lvl1pPr fontAlgn="auto">
              <a:spcBef>
                <a:spcPts val="0"/>
              </a:spcBef>
              <a:spcAft>
                <a:spcPts val="0"/>
              </a:spcAft>
              <a:defRPr>
                <a:latin typeface="+mn-lt"/>
              </a:defRPr>
            </a:lvl1pPr>
          </a:lstStyle>
          <a:p>
            <a:pPr>
              <a:defRPr/>
            </a:pPr>
            <a:fld id="{3E8324FA-60AB-4751-918C-87A98AB120D6}" type="slidenum">
              <a:rPr lang="en-GB"/>
              <a:pPr>
                <a:defRPr/>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991BA729-CED0-4DC5-B4E3-3362F89C3DA9}" type="datetimeFigureOut">
              <a:rPr lang="en-GB"/>
              <a:pPr>
                <a:defRPr/>
              </a:pPr>
              <a:t>24/10/2017</a:t>
            </a:fld>
            <a:endParaRPr lang="en-GB" dirty="0"/>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E26D3F4A-7783-4A6B-8AC5-E3D4708733BC}" type="slidenum">
              <a:rPr lang="en-GB"/>
              <a:pPr>
                <a:defRPr/>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7B14D898-31F0-4C61-9DC7-819792D9E3E8}" type="datetimeFigureOut">
              <a:rPr lang="en-GB"/>
              <a:pPr>
                <a:defRPr/>
              </a:pPr>
              <a:t>24/10/2017</a:t>
            </a:fld>
            <a:endParaRPr lang="en-GB" dirty="0"/>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B1E4BF97-D24B-471C-AA7C-5048795C318E}" type="slidenum">
              <a:rPr lang="en-GB"/>
              <a:pPr>
                <a:defRPr/>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CE798A1C-9DEC-40AD-877D-BD4DC482305F}" type="datetimeFigureOut">
              <a:rPr lang="en-GB"/>
              <a:pPr>
                <a:defRPr/>
              </a:pPr>
              <a:t>24/10/2017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C5628BA1-C42C-472D-AC73-B84EA4DD091F}" type="slidenum">
              <a:rPr lang="en-GB"/>
              <a:pPr>
                <a:defRPr/>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defRPr>
            </a:lvl1pPr>
          </a:lstStyle>
          <a:p>
            <a:pPr>
              <a:defRPr/>
            </a:pPr>
            <a:fld id="{24EB2AD9-51AF-4631-8862-6F1308D64595}" type="datetimeFigureOut">
              <a:rPr lang="en-GB"/>
              <a:pPr>
                <a:defRPr/>
              </a:pPr>
              <a:t>24/10/2017</a:t>
            </a:fld>
            <a:endParaRPr lang="en-GB"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defRPr>
            </a:lvl1pPr>
          </a:lstStyle>
          <a:p>
            <a:pPr>
              <a:defRPr/>
            </a:pPr>
            <a:fld id="{F9C7E55E-78CF-4411-8BF0-9A786BD4B75B}" type="slidenum">
              <a:rPr lang="en-GB"/>
              <a:pPr>
                <a:defRPr/>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6705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p:cNvSpPr>
            <a:spLocks noGrp="1"/>
          </p:cNvSpPr>
          <p:nvPr>
            <p:ph type="ftr" sz="quarter" idx="10"/>
          </p:nvPr>
        </p:nvSpPr>
        <p:spPr/>
        <p:txBody>
          <a:bodyPr/>
          <a:lstStyle>
            <a:lvl1pPr>
              <a:defRPr/>
            </a:lvl1pPr>
          </a:lstStyle>
          <a:p>
            <a:pPr>
              <a:defRPr/>
            </a:pPr>
            <a:endParaRPr lang="en-US"/>
          </a:p>
        </p:txBody>
      </p:sp>
      <p:sp>
        <p:nvSpPr>
          <p:cNvPr id="5" name="Slide Number Placeholder 5"/>
          <p:cNvSpPr>
            <a:spLocks noGrp="1"/>
          </p:cNvSpPr>
          <p:nvPr>
            <p:ph type="sldNum" sz="quarter" idx="11"/>
          </p:nvPr>
        </p:nvSpPr>
        <p:spPr>
          <a:xfrm>
            <a:off x="6553200" y="6356350"/>
            <a:ext cx="2133600" cy="365125"/>
          </a:xfrm>
          <a:prstGeom prst="rect">
            <a:avLst/>
          </a:prstGeom>
        </p:spPr>
        <p:txBody>
          <a:bodyPr/>
          <a:lstStyle>
            <a:lvl1pPr>
              <a:defRPr/>
            </a:lvl1pPr>
          </a:lstStyle>
          <a:p>
            <a:pPr>
              <a:defRPr/>
            </a:pPr>
            <a:fld id="{1A049D86-A5EB-4D13-A5BF-CF14B1DDFA38}" type="slidenum">
              <a:rPr lang="en-US"/>
              <a:pPr>
                <a:defRPr/>
              </a:pPr>
              <a:t>‹#›</a:t>
            </a:fld>
            <a:endParaRPr lang="en-US" dirty="0"/>
          </a:p>
        </p:txBody>
      </p:sp>
    </p:spTree>
    <p:extLst>
      <p:ext uri="{BB962C8B-B14F-4D97-AF65-F5344CB8AC3E}">
        <p14:creationId xmlns:p14="http://schemas.microsoft.com/office/powerpoint/2010/main" val="373532297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defRPr>
            </a:lvl1pPr>
          </a:lstStyle>
          <a:p>
            <a:pPr>
              <a:defRPr/>
            </a:pPr>
            <a:endParaRPr lang="en-GB"/>
          </a:p>
        </p:txBody>
      </p:sp>
      <p:cxnSp>
        <p:nvCxnSpPr>
          <p:cNvPr id="12" name="Straight Connector 7"/>
          <p:cNvCxnSpPr/>
          <p:nvPr/>
        </p:nvCxnSpPr>
        <p:spPr>
          <a:xfrm>
            <a:off x="-36513" y="908050"/>
            <a:ext cx="9180513" cy="0"/>
          </a:xfrm>
          <a:prstGeom prst="line">
            <a:avLst/>
          </a:prstGeom>
          <a:ln w="38100">
            <a:solidFill>
              <a:srgbClr val="37A5FF"/>
            </a:solidFill>
          </a:ln>
        </p:spPr>
        <p:style>
          <a:lnRef idx="1">
            <a:schemeClr val="accent1"/>
          </a:lnRef>
          <a:fillRef idx="0">
            <a:schemeClr val="accent1"/>
          </a:fillRef>
          <a:effectRef idx="0">
            <a:schemeClr val="accent1"/>
          </a:effectRef>
          <a:fontRef idx="minor">
            <a:schemeClr val="tx1"/>
          </a:fontRef>
        </p:style>
      </p:cxnSp>
      <p:cxnSp>
        <p:nvCxnSpPr>
          <p:cNvPr id="13" name="Straight Connector 8"/>
          <p:cNvCxnSpPr/>
          <p:nvPr/>
        </p:nvCxnSpPr>
        <p:spPr>
          <a:xfrm>
            <a:off x="-36513" y="1052513"/>
            <a:ext cx="9180513" cy="0"/>
          </a:xfrm>
          <a:prstGeom prst="line">
            <a:avLst/>
          </a:prstGeom>
          <a:ln w="539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8"/>
          <p:cNvCxnSpPr/>
          <p:nvPr/>
        </p:nvCxnSpPr>
        <p:spPr>
          <a:xfrm>
            <a:off x="0" y="981075"/>
            <a:ext cx="9180513" cy="0"/>
          </a:xfrm>
          <a:prstGeom prst="line">
            <a:avLst/>
          </a:prstGeom>
          <a:ln w="53975">
            <a:solidFill>
              <a:srgbClr val="FFFF00"/>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rotWithShape="1">
          <a:blip r:embed="rId13">
            <a:extLst>
              <a:ext uri="{28A0092B-C50C-407E-A947-70E740481C1C}">
                <a14:useLocalDpi xmlns:a14="http://schemas.microsoft.com/office/drawing/2010/main" val="0"/>
              </a:ext>
            </a:extLst>
          </a:blip>
          <a:srcRect r="52682"/>
          <a:stretch/>
        </p:blipFill>
        <p:spPr>
          <a:xfrm>
            <a:off x="7380312" y="6184950"/>
            <a:ext cx="1536684" cy="594838"/>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hyperlink" Target="http://shop.cipd.co.uk/shop/bookshop/books/textbooks/intermediate-level-qualification-textbooks/studying-human-resource-management-1#accordion-button-authors"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www.cipd.co.uk/cipd-hr-profession/hr-profession-map/" TargetMode="External"/><Relationship Id="rId2" Type="http://schemas.openxmlformats.org/officeDocument/2006/relationships/image" Target="../media/image4.jpe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hyperlink" Target="http://www.cipd.co.uk/cipd-hr-profession/hr-profession-map/" TargetMode="External"/><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1.xml"/><Relationship Id="rId4" Type="http://schemas.openxmlformats.org/officeDocument/2006/relationships/hyperlink" Target="http://www.cipd.co.uk/cpd/my-cpd-map.aspx"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jpeg"/><Relationship Id="rId1" Type="http://schemas.openxmlformats.org/officeDocument/2006/relationships/slideLayout" Target="../slideLayouts/slideLayout1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2" Type="http://schemas.openxmlformats.org/officeDocument/2006/relationships/hyperlink" Target="http://www.cipd.co.uk/pm/peoplemanagement/b/weblog/archive/2013/01/29/an-inquiry-into-being-curious-2010-09.aspx" TargetMode="Externa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8" Type="http://schemas.openxmlformats.org/officeDocument/2006/relationships/hyperlink" Target="http://www.cipd.co.uk/NR/rdonlyres/A7C5E08C-5FF4-4D5B-BE95-2DDBE4AEA9F8/0/CIPD_CourageousMindset.pdf" TargetMode="External"/><Relationship Id="rId3" Type="http://schemas.openxmlformats.org/officeDocument/2006/relationships/hyperlink" Target="http://www.cipd.co.uk/pm/peoplemanagement/b/weblog/archive/2010/10/14/make-the-right-career-choice-2010-10.aspx" TargetMode="External"/><Relationship Id="rId7" Type="http://schemas.openxmlformats.org/officeDocument/2006/relationships/hyperlink" Target="http://www.cipd.co.uk/pm/peoplemanagement/b/weblog/archive/2013/01/29/delivering-success-on-business-objectives-2011-01.aspx" TargetMode="External"/><Relationship Id="rId2" Type="http://schemas.openxmlformats.org/officeDocument/2006/relationships/hyperlink" Target="http://www.cipd.co.uk/pm/peoplemanagement/b/weblog/archive/2013/01/29/an-inquiry-into-being-curious-2010-09.aspx" TargetMode="External"/><Relationship Id="rId1" Type="http://schemas.openxmlformats.org/officeDocument/2006/relationships/slideLayout" Target="../slideLayouts/slideLayout11.xml"/><Relationship Id="rId6" Type="http://schemas.openxmlformats.org/officeDocument/2006/relationships/hyperlink" Target="http://www.cipd.co.uk/pm/peoplemanagement/b/weblog/archive/2013/01/29/working-together-for-success-2011-01.aspx" TargetMode="External"/><Relationship Id="rId5" Type="http://schemas.openxmlformats.org/officeDocument/2006/relationships/hyperlink" Target="http://www.cipd.co.uk/pm/peoplemanagement/b/weblog/archive/2013/01/29/how-to-boost-your-personal-credibility-2010-12.aspx" TargetMode="External"/><Relationship Id="rId4" Type="http://schemas.openxmlformats.org/officeDocument/2006/relationships/hyperlink" Target="http://www.cipd.co.uk/pm/peoplemanagement/b/weblog/archive/2010/10/28/develop-the-powers-of-persuasion-2010-10.aspx" TargetMode="External"/><Relationship Id="rId9" Type="http://schemas.openxmlformats.org/officeDocument/2006/relationships/hyperlink" Target="http://www.cipd.co.uk/pm/peoplemanagement/b/weblog/archive/2013/01/29/be-a-mirror-to-company-integrity-2010-11.aspx"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4.png"/><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2" Type="http://schemas.openxmlformats.org/officeDocument/2006/relationships/hyperlink" Target="https://www.cipd.co.uk/binaries/code-of-professional-conduct_july-2015.pdf" TargetMode="Externa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hyperlink" Target="http://www.cipd.co.uk/cpd/guidance/" TargetMode="External"/><Relationship Id="rId2" Type="http://schemas.openxmlformats.org/officeDocument/2006/relationships/hyperlink" Target="http://www.cipd.co.uk/Membership/upgrade/Associate-member-forms.htm" TargetMode="Externa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notesSlide" Target="../notesSlides/notesSlide15.xml"/><Relationship Id="rId4"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notesSlide" Target="../notesSlides/notesSlide16.xml"/><Relationship Id="rId4" Type="http://schemas.openxmlformats.org/officeDocument/2006/relationships/slideLayout" Target="../slideLayouts/slideLayout11.xml"/></Relationships>
</file>

<file path=ppt/slides/_rels/slide52.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notesSlide" Target="../notesSlides/notesSlide17.xml"/><Relationship Id="rId5" Type="http://schemas.openxmlformats.org/officeDocument/2006/relationships/slideLayout" Target="../slideLayouts/slideLayout4.xml"/><Relationship Id="rId4" Type="http://schemas.openxmlformats.org/officeDocument/2006/relationships/tags" Target="../tags/tag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hyperlink" Target="http://www.businessballs.com/vaklearningstylestest.htm" TargetMode="External"/><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8.xml.rels><?xml version="1.0" encoding="UTF-8" standalone="yes"?>
<Relationships xmlns="http://schemas.openxmlformats.org/package/2006/relationships"><Relationship Id="rId3" Type="http://schemas.openxmlformats.org/officeDocument/2006/relationships/hyperlink" Target="http://www.cipd.co.uk/cpd/guidance/examples/default.htm" TargetMode="External"/><Relationship Id="rId2" Type="http://schemas.openxmlformats.org/officeDocument/2006/relationships/hyperlink" Target="http://www.cipd.co.uk/cpd/guidance/examples/example5.htm" TargetMode="External"/><Relationship Id="rId1" Type="http://schemas.openxmlformats.org/officeDocument/2006/relationships/slideLayout" Target="../slideLayouts/slideLayout1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6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3" Type="http://schemas.openxmlformats.org/officeDocument/2006/relationships/hyperlink" Target="https://www.cipd.co.uk/binaries/CPD-record-plan-student-example.pdf" TargetMode="External"/><Relationship Id="rId2" Type="http://schemas.openxmlformats.org/officeDocument/2006/relationships/hyperlink" Target="http://www.cipd.co.uk/binaries/how-to-asses-yourself-against-the-Profession-Map.pdf" TargetMode="External"/><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hyperlink" Target="http://www.cipd.co.uk/binaries/Co-op-case-study.pdf" TargetMode="External"/><Relationship Id="rId2" Type="http://schemas.openxmlformats.org/officeDocument/2006/relationships/hyperlink" Target="http://www.cipd.co.uk/binaries/linda-thomas-case-study.pdf" TargetMode="External"/><Relationship Id="rId1" Type="http://schemas.openxmlformats.org/officeDocument/2006/relationships/slideLayout" Target="../slideLayouts/slideLayout4.xml"/><Relationship Id="rId5" Type="http://schemas.openxmlformats.org/officeDocument/2006/relationships/hyperlink" Target="http://www.cipd.co.uk/cipd-hr-profession/profession-map/terms-conditions-map.aspx" TargetMode="External"/><Relationship Id="rId4" Type="http://schemas.openxmlformats.org/officeDocument/2006/relationships/hyperlink" Target="http://www.cipd.co.uk/binaries/how-to-asses-yourself-against-the-Profession-Map.pdf" TargetMode="External"/></Relationships>
</file>

<file path=ppt/slides/_rels/slide72.xml.rels><?xml version="1.0" encoding="UTF-8" standalone="yes"?>
<Relationships xmlns="http://schemas.openxmlformats.org/package/2006/relationships"><Relationship Id="rId3" Type="http://schemas.openxmlformats.org/officeDocument/2006/relationships/hyperlink" Target="http://www.dpgplc.co.uk/blog/2013/9/28/webinar-making-cpd-sexy.aspx" TargetMode="External"/><Relationship Id="rId2" Type="http://schemas.openxmlformats.org/officeDocument/2006/relationships/hyperlink" Target="http://www.dpgplc.co.uk/blog/2013/9/30/making-cpd-sexy-the-benefits-of-engaging-in-cpd.aspx"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11760" y="5805264"/>
            <a:ext cx="4680520" cy="10527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txBox="1">
            <a:spLocks/>
          </p:cNvSpPr>
          <p:nvPr/>
        </p:nvSpPr>
        <p:spPr>
          <a:xfrm>
            <a:off x="396473" y="1772816"/>
            <a:ext cx="8351838" cy="3671887"/>
          </a:xfrm>
          <a:prstGeom prst="rect">
            <a:avLst/>
          </a:prstGeom>
        </p:spPr>
        <p:txBody>
          <a:bodyPr>
            <a:normAutofit/>
          </a:bodyPr>
          <a:lstStyle/>
          <a:p>
            <a:pPr algn="ctr"/>
            <a:endParaRPr lang="en-GB" sz="3900" b="1" dirty="0">
              <a:solidFill>
                <a:srgbClr val="C00000"/>
              </a:solidFill>
              <a:latin typeface="Calibri" pitchFamily="34" charset="0"/>
            </a:endParaRPr>
          </a:p>
          <a:p>
            <a:pPr algn="ctr"/>
            <a:r>
              <a:rPr lang="en-US" altLang="en-US" sz="3600" b="1" dirty="0">
                <a:latin typeface="Helvetica" charset="0"/>
                <a:ea typeface="Helvetica" charset="0"/>
                <a:cs typeface="Helvetica" charset="0"/>
                <a:sym typeface="Helvetica" charset="0"/>
              </a:rPr>
              <a:t>Developing Professional Practice </a:t>
            </a:r>
            <a:r>
              <a:rPr lang="en-US" altLang="en-US" sz="3600" dirty="0">
                <a:latin typeface="Helvetica" charset="0"/>
                <a:ea typeface="Helvetica" charset="0"/>
                <a:cs typeface="Helvetica" charset="0"/>
                <a:sym typeface="Helvetica" charset="0"/>
              </a:rPr>
              <a:t>(5DVP)</a:t>
            </a:r>
          </a:p>
          <a:p>
            <a:pPr algn="ctr"/>
            <a:endParaRPr lang="en-US" sz="3600" dirty="0">
              <a:solidFill>
                <a:srgbClr val="37A5FF"/>
              </a:solidFill>
              <a:latin typeface="Helvetica" charset="0"/>
              <a:cs typeface="Helvetica" charset="0"/>
              <a:sym typeface="Helvetica" charset="0"/>
            </a:endParaRPr>
          </a:p>
          <a:p>
            <a:pPr algn="ctr"/>
            <a:r>
              <a:rPr lang="en-GB" sz="3600" dirty="0">
                <a:solidFill>
                  <a:srgbClr val="37A5FF"/>
                </a:solidFill>
                <a:latin typeface="Calibri" pitchFamily="34" charset="0"/>
              </a:rPr>
              <a:t>Julie Thomas Room AS413</a:t>
            </a:r>
          </a:p>
          <a:p>
            <a:pPr algn="ctr"/>
            <a:r>
              <a:rPr lang="en-GB" sz="3600" b="1" u="sng" dirty="0">
                <a:solidFill>
                  <a:srgbClr val="37A5FF"/>
                </a:solidFill>
                <a:latin typeface="Calibri" pitchFamily="34" charset="0"/>
              </a:rPr>
              <a:t>julie.thomas@uwtsd.ac.uk</a:t>
            </a:r>
            <a:endParaRPr lang="fr-FR" sz="2400" b="1" u="sng" dirty="0"/>
          </a:p>
          <a:p>
            <a:pPr algn="ctr"/>
            <a:endParaRPr lang="fr-FR" sz="2400" b="1" u="sng" dirty="0">
              <a:latin typeface="Calibri" pitchFamily="34" charset="0"/>
            </a:endParaRPr>
          </a:p>
        </p:txBody>
      </p:sp>
      <p:sp>
        <p:nvSpPr>
          <p:cNvPr id="16386" name="AutoShape 2" descr="data:image/jpg;base64,/9j/4AAQSkZJRgABAQAAAQABAAD/2wCEAAkGBhIQDxAOEBAPDxAQEA8QEA0ODw8PEA4QGBAXFBQQFBUXHCceGBkjGRISHy8hIycpLC0sFR4xNTAqQSYrLCkBCQoKDgwOGg8PGi0lHyIpKjUvNCktLywtLDA1NSwyMikqNSwsLCwuNDQsKi8pLCkvKSwsLCosLCwsKi40LSwsLP/AABEIAMIBAwMBIgACEQEDEQH/xAAcAAEAAQUBAQAAAAAAAAAAAAAABgECAwUHBAj/xABBEAACAQMBBAgCBgcHBQAAAAABAgADBBESBQYhMQcTQVFhcYGRIqEUMkJSYrFygpKissHRIzNTc7PCwxYkQ3Tw/8QAGwEBAAMBAQEBAAAAAAAAAAAAAAQFBgMCAQf/xAAzEQACAgAEAwQJBAMBAAAAAAAAAQIDBBESIQUxQRNRYXEUIjKBkbHB0fEjoeHwJEJiBv/aAAwDAQACEQMRAD8A7jERAEREAREQBERAEREAREQBERAERNVtzee3sgOvqYZhlaSjVUYd4Uch4nAnxtRWbOldc7ZKEE233G1iRnZXSJZ3DimHekzHC9eoQMewBgSAfMiSafIzjLeLPd2Htolpti0/ERET0cBERAEREAREQBERAEREAREQBERAEREAREQBERAEREAREQBERAEREAT5425ttrq6rXDEnW7aQfs0wcIo8lx859DMOE+XnJVmU8CpKkdxBwR8pCxazSRpv/PyUJzl1yX1+x7mrTt/R7thrrZ9J3JZ6Zai7HiWKH4SfHSUnAetnaeh1CNnMx5Pc1WHiAqL+amcsKspk/j01Zh03zTJ1ERLIxQiIgCIiAIiIAiIgCIiAIiIAiIgCIiAIiIAiIgCIiAIieO42xQpnTUr0KbfderTQ+xM9Ri5bJHxtLmeyJhtrtKg1U3Sov3qbK49xM0+NNbM+8xERPgE4V0pboVLW5q3lNC1rXc1C6jIo1WPxI/cCxyDy+LHZxnm/fSF9EY21uFavgF6jcVo5GQMdrYwePAZHPOJyXbG2q90c161SsewOxKr+ivIegkO+2Hsmk4XgMRH9bNKLXXmzX7G2bWvKy29vTarUbsH1VGeLueSqM8zPpHdzYq2dpRtVOrqkwzctbk6nb1YsfWfN9t8B1KSpHEFSQQe8ESZ7u9JF1bsoqVGuaX2qdZtT4/DUPEHzyJyqtjB7om47h9+JgtElt07/f8Ag7fE8uy9pU7milek2qnUGQeRHYVI7CCCCPCeqWCeZkJRcW4vmhERPp5ETE90g4F1B7sjMup1lb6rA+RBnJXVuWlSWfdnufcnzL4iJ1PgiIgCIiAIiIAiIgCIiAIiIAiIgCIlrngT4QDmO/m/VRqr2ls5p06ZKVaqHD1HHBlB5hQeHDmQeznA9c8huSSWJ4sSxPeTxJlDWm9w1deHrUIL+TN2ylbLVI2NltSpbuKtGo1Jx9pDjPgRyI8Dwnadzd5hf2wqkBaqHRWQcg+M6h+Ejj7jsnAjVk66Hr8i9q0c/DVty2PxI64Ps7yv4rXG2pzy3X9yJWDm4T09GdhltRwqljwABJPgBky6a7eOppsrtvu21wR5ik0yLeSLyEdUku8+edqX71qlWuQWaoz1nIBOkFsknuA1Ae01/WSdbhbHFa32uxGcWD0F83V2PzpJOe0qmQJV6PVUu83vpGdsql/rl8j0a56LK3q1WcUqbVDTpvWcIM6KS41OfAZHvPEWnTOgy0DVb6qRnTToUhnuZnZh+4s9QhqlkcsVinRU7F0Nn0N7YyLi0JyBpr0x3Zwj/wDGfUzps4zuPQNntxrXkFqXNuPFNJen7hEM7NJeHfqZPoZvi8V6R2keU4p/34CaHbm2NL9ShxgAuRz48l9uPrN9OZXF/rq1Hz9Z3PpqOPliVvGb510qEHk5fIr6Um82b2ncTKLjHEHB7xzmhS7mYXkxDqaeaJuZMtk7R6zKN9deOfvL3zYyG7t3JN0oHar58sZ/MCTKb3hN07sMnPdp5eZBtSUthERLQ5CIiAIiIAiIgCIiAIiIAiIgCIiAfOe9myzaX1xbkYC1Gan40mOpD7EDzBmp6ydy6Qtxl2hSFWmy07miDoqPwR05mm57BnJB7OPeZwSqSpwwx48wfEHkRNThMV2tfiuZT3U6JeZnLyc9DduX2jUqcdNK2fJ7NTOgUewb2kK2Jsmte1hb2yB6hBPFlRVUc2JPYM9mT4Tvu4+567Nt+r1CpWqEPXqgYDNjgq/hXJx5k9s4Y7ExVbh1Z0w9TclLuJHNRvecbOvf/Vr/AOmZt5o9+KoXZt4ScZoOvHvb4QPdhM3P2WXeHWd0F4r5kZ6KLEfQLpj/AOWs6fqrRUfmzTiCpjh5T6K6N7bRsu37362ofHVVYj5Ynz5U5nzkKayhHyNLhp9pib3/ANfdGEidh6C6GLe8f71emv7NPP8AvnIZ2XoQb/s7le65B96Kf0in2xxNf4793zPJvXb/AEfeC0uOS12tnJ/EH6l/3dHvOpzn/S/b4o2l0PrUbjR6Omr+KkknNldCrSSquQHRXAPMZUHB8eMkQ2nJe8psVLtMNTPuTj8OX7MzzkF2DTrVaZ4FKjr7McfLE6/InvducbhvpFuQK2AHpscLVAHA57Gxw7jw5YkPiOGlfBOPNECuWlkMW4l/0mal65RijAhlJUjGeIOCOHP0m32FsOrd1An90h4l34EjtCL2nzwJmFQ5SUerJOolO4lsWarcHko6tT3k4LewC+8mU89hYpQprRpjCIMDvPeSe0k5PrPRNjhKFRUoESUtTzEREknkREQBERAEREAREQBERAEREAREQDX7wZ+h3WOf0evjz6psT5y06hPpm4oh0ZDyZWU+RGP5z5mX4SVPNTpPmOBmg4NJZTi/D6lbjlvFhFZGD02KOhDI6EqysORBHKS7ZvTNd0l0VVo1yOGuopR/UqQD7SMgZkv6O9pWqVvo91b2zdaw6q5qUaTOlQ8NDORnSezuPnws8bRHRr06suhEoserTnlmXDpX2jdfBa26kntt6FWuw9ckD1Exf9FbY2hVR7vNNGIDPcVUJRM5OmkhOD4YHHunZ0QAAAAAcgBgD0lZnHjdKyrgl8y1VG+cpNnj2PstLW3pW1MkpRRUDNxZsc2PiTk+s+X6x4n1n1Pc1dKOx+yrN7DM+Y9iW3XXVrS/xLi3Q+TVVB+RMpb1yRp+FSeVk34fU22+W5zbNe3UuXFegrliANNYYFVBjsBK47eMnfQbV/s71O56De6uP9s9XTbYarKhXHOjcAE/gqIQf3lpzSdCFzi5uqX36CP+xUx/yTzp02o6O134CTfP+fsdU2zsendUTRqDIyGRu2nUU5SoPEHj8pEqezdpWXFNNwnMik2W9UbGfTMnUT1fhYXNSeaa5NbMz6m0siFU+kXSdFWlpcc1YNTb1Bnku97qt3mnS/sqf2yudRH3dXj4SZbY6nqya9NKo5Kjqr6m7hmRGjbIudCJTBJbRTGlRnuEz3E7rMMuz7VvPp4eJ3rSlvkeBbEDsmy3fP8A3VFR3t7aGmC6rhRPRuguu71fcpu3qSF/mZVYCLsvhn3o62bRZOYiJ+gEAREQBERAEREAREQBERAEREAREQBERAE+cd7bXqtoXlPGMXFUgfhZta/JhPo6cM6WbPq9qO/ZWpUag8wDTP8Apy14XLK1x70Q8Ys4J+JD6V1g4M9IrZmvqrPTsbZ9a5qdRRQ1Kmh3CAgMwUZIXPM47PCaBXOHtcit7PVyOudH3SCKgWzu3xVGFo13PCqOym5+/wBx7fPn0ImfMTEqxR1ZWU4ZHBVlPcVPEeslmxOku7t1FPWtdFGAtcFyo7g4Ib3JlTieHKx66Wt+n2JlOKcFpmdZ3vvep2feVOWLeqB+kylF/eYThvR9ba9q2YOAqVDVJPAAU6bPk/sibreXpFq3tubaolKnTZlZur16m0nIXJJ4ZweXYJoNibHrXTslpR1soBdtSKFUnAyzkc8Hh4StlwqetStnGK89/wC+8usPxSuuicIRlKT8Nl5/g7Jv89K52ddWyur1DRFWmq/FlkYVFAI4ZOjA85y7os2j1O1KIJwKoqUD5suVB/XVB6yZbA3Bq0aALXAp3BZmZFHWUlHDSuRg54HJGRx8MnRVtrWxuHp3FNBcW9Yr1wBpuHR+DBxgkZAIz7TOYy22i9vTqgns1zy8V+CdgLv0ZVuL3W+W+R2cGYby+Skhdzgdg7WPcB2mQ5d+WI4Mme/SJqL/AG21Q6nYk95PIdw7pHu4zHTlVF5+PIgKl9Ta7R2uar624AcFXsUf18ZrLva4Qc5ioWdesj1KaEU0R3as+VTCqSQD9o8Oz5SPoS51N7d0oJUTm+0t69/U7qSWyNot2X4mTDcGjxr1P8tB8yf9shdIYE6LuTbabQN21Hd/QfCP4fnLHhlerEpron9vqc7H6pv4iJrCKIiIAiIgCIiAIiIAiIgCIiAIiIAiJSAJzXpo2MWo0L1RnqmNKpjsRyCjHwDDH686VPJtbZqXNCrb1PqVUZG7xkcGHiDgjynai3srFM52Q1xcT5jabfczagtdo21w3BFqaXPcjqabH0DZ9Jrb6zehVqUKgxUpO1Nx2alOCR4Hn6zDiamSVkcujKhNxZ9K7V2DbXQxcW9GtjgGqICy+Tcx6GRjau5myrak9epaqEQZI624Oe5QC+CScADxm93V2ibiwtaxOWehT1HvdRof95TID0sbXbraVrnCKnXN+JiWUewU/tTI23WUJpN7eJpMDhI4u6MHyfPyIFtGqrO9RaaUgxJWnTGFQdijyHb285Nei+i1KnVqkEdeyYz9xQcH1LN8po92N03vXFR1ItweZ4dae4fh8Z1ax2SKagAYxIlMZN65vcuOLYqpL0ahLJc8uXkXVa5xmcg3xtSl89UjAr4bP4wAGHyB9Z2n6NI9vTukLqkyjg44o3cw5H/7vnW2GuORV4HE+jXKfTr5Eb6NtpUy7WVenTqLUzUpdYitpcD4lGR2qM/qnvnTbfYtsp1Lb0Ae8UkyPlODUBWtrlEKMlenUQqmDlmDDGn7wPh3z6CoHgJww6TTUluiw43XBWxure0107+/3/c8m89fRZXJ76TIPNvgH8U5XRST7f67xQp0e2pUyf0UGf4mX2kGRcSm4rZnbp7kVdS2PTbW7VHWmgyzsFUeJP5Tq9nbClTSkvJFVR44GMyH7ibM1M10w4LlKf6WPib0Bx6mTaTeFYfRW7Hzl8jnbLN5FYlIlwcisREAREQBERAEREAREQBERAERKGAIiUMAZlMwZaTAOM9MmxuqvKd2o+G5TD/5tPC59UKfsmQITsXTQgNhSPat0mD50qmfyE46hyJpcBNypWfQqcTHKbOt9He9VvQ2alO4rpTanWrKFYksVLCoCFGTj+0PHHZJW1vaXyJW00LlRnRUKLU0ntAyMg+E4BahiwpopZnICqvEkztG4exmtLXQ5y7saj45BiAMDyAEr8fRVX6yfrN8iVhrZvbLZEkS2VRhQAByAGJfolwMrKomFumNEuiAWdSuQcDI5HHETHebSSiAWzxOABzJmUmR7euizUwy/WpnUB3949szlc5quXZ88tj6ss9zTb1bSFeuunIWnTC4P3iSx/NfaaVzgS/UWJY8zxi2UNXpIeRqUwfIuBMZKcrp6pc2TMklsdR2JZ9TbUaXaqDV+mfib5kz35mMNLgZtoxUYqK6EJ7l8SglZ6AlZSVgCIiAIiIAiIgCIiAIiIAlJWUgCUMqZaYBQzG5l5mNhAItv/sg3dk9FfrhlqU88i654HzBYes4fUsKtE6atN6Zyca1Izjnjv5/OfR9xSzOfdKGzgbVKoHGnWUE/hdSD8wks8BiHCar6NkTE1KUXLqiKdHjD6eqN9unUA/SGH/JWnZKAwJwDZ161CtSrp9ak6uB2HHNT4EZHrO37J21SuKa1aTalPZ9pD91h2ET3xOlqan0Z5wk046TcqZcJgpvMyypJpdKEysxu8Aoxmq23U00ajdynHmeA+ZE971pHt5L4FBRU5ZmBbH2VHHj649pHxVqqqlJ937nqKzeRGcYEpsGmat1Tx/iKxPcqnOfl8577C06yqidhOT5AZP5Y9ZLtnbIp0zlEVc89IAzM9w7B9uu0b2TJFk9OxuaTTOpmCmJlWakimQS4SwS4QCsrKQIBWIiAIiIAiIgCIiAIiIAlJWIBSWmXSkAtxLSJklpgHnqrIzvrZdbY3KAZPVl1H4kIcfwyUsJ5a9tqBBnqEnCSkuh8ks00fOSGe2zunpNrpO9NvvIxUnwPePOT3a/ROrOz29U0gTnqmTWi+CnIIHhxmnqdGN2v1Xov6un8jNRXxHDyWUn8UU8sLansZNmdI1xTwKqpXXtP92/uPh+U6Fu5vLRvULUiQy4103GHTPLI7Rz4junNR0fX3LqqZ8RVXEme4m5VW0d69Zl1umgU0JIVdQYkntPASBjY4Nwcqn63gScO71LKa28SW3LlUZgMkKSAO3A5SJG/ep8RqHj2KdIHtJqUmnvd2aVQlgCjHiTTOnJ7yOR9pkuIYW3ERSqnll+/wAC0rko80R5xnmSfMkzxVkGZu6u6b/Zqn9ZQfyxPP8A9LV84zTPj8Q/lM++E4pPff3kjtYlN2qGart91Qo82P8ARfnJbRpzxbH2J1K4zlicseWT/SbZKc02CodFKg+fUjTlqeZVVl4EAS6TDwUxKiVxEASspKwBERAEREAREQBERAEREAREQBKSsQCmJTEuiAWaZaacyxAMPVSnUiZ4gGEUZcEmSIBZpjRL4gFmiNEviAW6ZXErEApiJWIBSMSsQBERAEREAREQBERAEREAREQBERAEREAREQBERAEREAREQBERAEREAREQBERAEREAREQBERAEREAREQD/2Q=="/>
          <p:cNvSpPr>
            <a:spLocks noChangeAspect="1" noChangeArrowheads="1"/>
          </p:cNvSpPr>
          <p:nvPr/>
        </p:nvSpPr>
        <p:spPr bwMode="auto">
          <a:xfrm>
            <a:off x="155575" y="-884238"/>
            <a:ext cx="2466975" cy="1847851"/>
          </a:xfrm>
          <a:prstGeom prst="rect">
            <a:avLst/>
          </a:prstGeom>
          <a:noFill/>
          <a:ln w="9525">
            <a:noFill/>
            <a:miter lim="800000"/>
            <a:headEnd/>
            <a:tailEnd/>
          </a:ln>
        </p:spPr>
        <p:txBody>
          <a:bodyPr/>
          <a:lstStyle/>
          <a:p>
            <a:endParaRPr lang="en-GB" sz="4400" dirty="0">
              <a:latin typeface="Calibri" pitchFamily="34" charset="0"/>
            </a:endParaRPr>
          </a:p>
        </p:txBody>
      </p:sp>
      <p:sp>
        <p:nvSpPr>
          <p:cNvPr id="16387" name="AutoShape 4" descr="data:image/jpg;base64,/9j/4AAQSkZJRgABAQAAAQABAAD/2wCEAAkGBhIQDxAOEBAPDxAQEA8QEA0ODw8PEA4QGBAXFBQQFBUXHCceGBkjGRISHy8hIycpLC0sFR4xNTAqQSYrLCkBCQoKDgwOGg8PGi0lHyIpKjUvNCktLywtLDA1NSwyMikqNSwsLCwuNDQsKi8pLCkvKSwsLCosLCwsKi40LSwsLP/AABEIAMIBAwMBIgACEQEDEQH/xAAcAAEAAQUBAQAAAAAAAAAAAAAABgECAwUHBAj/xABBEAACAQMBBAgCBgcHBQAAAAABAgADBBESBQYhMQcTQVFhcYGRIqEUMkJSYrFygpKissHRIzNTc7PCwxYkQ3Tw/8QAGwEBAAMBAQEBAAAAAAAAAAAAAAQFBgMCAQf/xAAzEQACAgAEAwQJBAMBAAAAAAAAAQIDBBESIQUxQRNRYXEUIjKBkbHB0fEjoeHwJEJiBv/aAAwDAQACEQMRAD8A7jERAEREAREQBERAEREAREQBERAERNVtzee3sgOvqYZhlaSjVUYd4Uch4nAnxtRWbOldc7ZKEE233G1iRnZXSJZ3DimHekzHC9eoQMewBgSAfMiSafIzjLeLPd2Htolpti0/ERET0cBERAEREAREQBERAEREAREQBERAEREAREQBERAEREAREQBERAEREAT5425ttrq6rXDEnW7aQfs0wcIo8lx859DMOE+XnJVmU8CpKkdxBwR8pCxazSRpv/PyUJzl1yX1+x7mrTt/R7thrrZ9J3JZ6Zai7HiWKH4SfHSUnAetnaeh1CNnMx5Pc1WHiAqL+amcsKspk/j01Zh03zTJ1ERLIxQiIgCIiAIiIAiIgCIiAIiIAiIgCIiAIiIAiIgCIiAIieO42xQpnTUr0KbfderTQ+xM9Ri5bJHxtLmeyJhtrtKg1U3Sov3qbK49xM0+NNbM+8xERPgE4V0pboVLW5q3lNC1rXc1C6jIo1WPxI/cCxyDy+LHZxnm/fSF9EY21uFavgF6jcVo5GQMdrYwePAZHPOJyXbG2q90c161SsewOxKr+ivIegkO+2Hsmk4XgMRH9bNKLXXmzX7G2bWvKy29vTarUbsH1VGeLueSqM8zPpHdzYq2dpRtVOrqkwzctbk6nb1YsfWfN9t8B1KSpHEFSQQe8ESZ7u9JF1bsoqVGuaX2qdZtT4/DUPEHzyJyqtjB7om47h9+JgtElt07/f8Ag7fE8uy9pU7milek2qnUGQeRHYVI7CCCCPCeqWCeZkJRcW4vmhERPp5ETE90g4F1B7sjMup1lb6rA+RBnJXVuWlSWfdnufcnzL4iJ1PgiIgCIiAIiIAiIgCIiAIiIAiIgCIlrngT4QDmO/m/VRqr2ls5p06ZKVaqHD1HHBlB5hQeHDmQeznA9c8huSSWJ4sSxPeTxJlDWm9w1deHrUIL+TN2ylbLVI2NltSpbuKtGo1Jx9pDjPgRyI8Dwnadzd5hf2wqkBaqHRWQcg+M6h+Ejj7jsnAjVk66Hr8i9q0c/DVty2PxI64Ps7yv4rXG2pzy3X9yJWDm4T09GdhltRwqljwABJPgBky6a7eOppsrtvu21wR5ik0yLeSLyEdUku8+edqX71qlWuQWaoz1nIBOkFsknuA1Ae01/WSdbhbHFa32uxGcWD0F83V2PzpJOe0qmQJV6PVUu83vpGdsql/rl8j0a56LK3q1WcUqbVDTpvWcIM6KS41OfAZHvPEWnTOgy0DVb6qRnTToUhnuZnZh+4s9QhqlkcsVinRU7F0Nn0N7YyLi0JyBpr0x3Zwj/wDGfUzps4zuPQNntxrXkFqXNuPFNJen7hEM7NJeHfqZPoZvi8V6R2keU4p/34CaHbm2NL9ShxgAuRz48l9uPrN9OZXF/rq1Hz9Z3PpqOPliVvGb510qEHk5fIr6Um82b2ncTKLjHEHB7xzmhS7mYXkxDqaeaJuZMtk7R6zKN9deOfvL3zYyG7t3JN0oHar58sZ/MCTKb3hN07sMnPdp5eZBtSUthERLQ5CIiAIiIAiIgCIiAIiIAiIgCIiAfOe9myzaX1xbkYC1Gan40mOpD7EDzBmp6ydy6Qtxl2hSFWmy07miDoqPwR05mm57BnJB7OPeZwSqSpwwx48wfEHkRNThMV2tfiuZT3U6JeZnLyc9DduX2jUqcdNK2fJ7NTOgUewb2kK2Jsmte1hb2yB6hBPFlRVUc2JPYM9mT4Tvu4+567Nt+r1CpWqEPXqgYDNjgq/hXJx5k9s4Y7ExVbh1Z0w9TclLuJHNRvecbOvf/Vr/AOmZt5o9+KoXZt4ScZoOvHvb4QPdhM3P2WXeHWd0F4r5kZ6KLEfQLpj/AOWs6fqrRUfmzTiCpjh5T6K6N7bRsu37362ofHVVYj5Ynz5U5nzkKayhHyNLhp9pib3/ANfdGEidh6C6GLe8f71emv7NPP8AvnIZ2XoQb/s7le65B96Kf0in2xxNf4793zPJvXb/AEfeC0uOS12tnJ/EH6l/3dHvOpzn/S/b4o2l0PrUbjR6Omr+KkknNldCrSSquQHRXAPMZUHB8eMkQ2nJe8psVLtMNTPuTj8OX7MzzkF2DTrVaZ4FKjr7McfLE6/InvducbhvpFuQK2AHpscLVAHA57Gxw7jw5YkPiOGlfBOPNECuWlkMW4l/0mal65RijAhlJUjGeIOCOHP0m32FsOrd1An90h4l34EjtCL2nzwJmFQ5SUerJOolO4lsWarcHko6tT3k4LewC+8mU89hYpQprRpjCIMDvPeSe0k5PrPRNjhKFRUoESUtTzEREknkREQBERAEREAREQBERAEREAREQDX7wZ+h3WOf0evjz6psT5y06hPpm4oh0ZDyZWU+RGP5z5mX4SVPNTpPmOBmg4NJZTi/D6lbjlvFhFZGD02KOhDI6EqysORBHKS7ZvTNd0l0VVo1yOGuopR/UqQD7SMgZkv6O9pWqVvo91b2zdaw6q5qUaTOlQ8NDORnSezuPnws8bRHRr06suhEoserTnlmXDpX2jdfBa26kntt6FWuw9ckD1Exf9FbY2hVR7vNNGIDPcVUJRM5OmkhOD4YHHunZ0QAAAAAcgBgD0lZnHjdKyrgl8y1VG+cpNnj2PstLW3pW1MkpRRUDNxZsc2PiTk+s+X6x4n1n1Pc1dKOx+yrN7DM+Y9iW3XXVrS/xLi3Q+TVVB+RMpb1yRp+FSeVk34fU22+W5zbNe3UuXFegrliANNYYFVBjsBK47eMnfQbV/s71O56De6uP9s9XTbYarKhXHOjcAE/gqIQf3lpzSdCFzi5uqX36CP+xUx/yTzp02o6O134CTfP+fsdU2zsendUTRqDIyGRu2nUU5SoPEHj8pEqezdpWXFNNwnMik2W9UbGfTMnUT1fhYXNSeaa5NbMz6m0siFU+kXSdFWlpcc1YNTb1Bnku97qt3mnS/sqf2yudRH3dXj4SZbY6nqya9NKo5Kjqr6m7hmRGjbIudCJTBJbRTGlRnuEz3E7rMMuz7VvPp4eJ3rSlvkeBbEDsmy3fP8A3VFR3t7aGmC6rhRPRuguu71fcpu3qSF/mZVYCLsvhn3o62bRZOYiJ+gEAREQBERAEREAREQBERAEREAREQBERAE+cd7bXqtoXlPGMXFUgfhZta/JhPo6cM6WbPq9qO/ZWpUag8wDTP8Apy14XLK1x70Q8Ys4J+JD6V1g4M9IrZmvqrPTsbZ9a5qdRRQ1Kmh3CAgMwUZIXPM47PCaBXOHtcit7PVyOudH3SCKgWzu3xVGFo13PCqOym5+/wBx7fPn0ImfMTEqxR1ZWU4ZHBVlPcVPEeslmxOku7t1FPWtdFGAtcFyo7g4Ib3JlTieHKx66Wt+n2JlOKcFpmdZ3vvep2feVOWLeqB+kylF/eYThvR9ba9q2YOAqVDVJPAAU6bPk/sibreXpFq3tubaolKnTZlZur16m0nIXJJ4ZweXYJoNibHrXTslpR1soBdtSKFUnAyzkc8Hh4StlwqetStnGK89/wC+8usPxSuuicIRlKT8Nl5/g7Jv89K52ddWyur1DRFWmq/FlkYVFAI4ZOjA85y7os2j1O1KIJwKoqUD5suVB/XVB6yZbA3Bq0aALXAp3BZmZFHWUlHDSuRg54HJGRx8MnRVtrWxuHp3FNBcW9Yr1wBpuHR+DBxgkZAIz7TOYy22i9vTqgns1zy8V+CdgLv0ZVuL3W+W+R2cGYby+Skhdzgdg7WPcB2mQ5d+WI4Mme/SJqL/AG21Q6nYk95PIdw7pHu4zHTlVF5+PIgKl9Ta7R2uar624AcFXsUf18ZrLva4Qc5ioWdesj1KaEU0R3as+VTCqSQD9o8Oz5SPoS51N7d0oJUTm+0t69/U7qSWyNot2X4mTDcGjxr1P8tB8yf9shdIYE6LuTbabQN21Hd/QfCP4fnLHhlerEpron9vqc7H6pv4iJrCKIiIAiIgCIiAIiIAiIgCIiAIiIAiJSAJzXpo2MWo0L1RnqmNKpjsRyCjHwDDH686VPJtbZqXNCrb1PqVUZG7xkcGHiDgjynai3srFM52Q1xcT5jabfczagtdo21w3BFqaXPcjqabH0DZ9Jrb6zehVqUKgxUpO1Nx2alOCR4Hn6zDiamSVkcujKhNxZ9K7V2DbXQxcW9GtjgGqICy+Tcx6GRjau5myrak9epaqEQZI624Oe5QC+CScADxm93V2ibiwtaxOWehT1HvdRof95TID0sbXbraVrnCKnXN+JiWUewU/tTI23WUJpN7eJpMDhI4u6MHyfPyIFtGqrO9RaaUgxJWnTGFQdijyHb285Nei+i1KnVqkEdeyYz9xQcH1LN8po92N03vXFR1ItweZ4dae4fh8Z1ax2SKagAYxIlMZN65vcuOLYqpL0ahLJc8uXkXVa5xmcg3xtSl89UjAr4bP4wAGHyB9Z2n6NI9vTukLqkyjg44o3cw5H/7vnW2GuORV4HE+jXKfTr5Eb6NtpUy7WVenTqLUzUpdYitpcD4lGR2qM/qnvnTbfYtsp1Lb0Ae8UkyPlODUBWtrlEKMlenUQqmDlmDDGn7wPh3z6CoHgJww6TTUluiw43XBWxure0107+/3/c8m89fRZXJ76TIPNvgH8U5XRST7f67xQp0e2pUyf0UGf4mX2kGRcSm4rZnbp7kVdS2PTbW7VHWmgyzsFUeJP5Tq9nbClTSkvJFVR44GMyH7ibM1M10w4LlKf6WPib0Bx6mTaTeFYfRW7Hzl8jnbLN5FYlIlwcisREAREQBERAEREAREQBERAERKGAIiUMAZlMwZaTAOM9MmxuqvKd2o+G5TD/5tPC59UKfsmQITsXTQgNhSPat0mD50qmfyE46hyJpcBNypWfQqcTHKbOt9He9VvQ2alO4rpTanWrKFYksVLCoCFGTj+0PHHZJW1vaXyJW00LlRnRUKLU0ntAyMg+E4BahiwpopZnICqvEkztG4exmtLXQ5y7saj45BiAMDyAEr8fRVX6yfrN8iVhrZvbLZEkS2VRhQAByAGJfolwMrKomFumNEuiAWdSuQcDI5HHETHebSSiAWzxOABzJmUmR7euizUwy/WpnUB3949szlc5quXZ88tj6ss9zTb1bSFeuunIWnTC4P3iSx/NfaaVzgS/UWJY8zxi2UNXpIeRqUwfIuBMZKcrp6pc2TMklsdR2JZ9TbUaXaqDV+mfib5kz35mMNLgZtoxUYqK6EJ7l8SglZ6AlZSVgCIiAIiIAiIgCIiAIiIAlJWUgCUMqZaYBQzG5l5mNhAItv/sg3dk9FfrhlqU88i654HzBYes4fUsKtE6atN6Zyca1Izjnjv5/OfR9xSzOfdKGzgbVKoHGnWUE/hdSD8wks8BiHCar6NkTE1KUXLqiKdHjD6eqN9unUA/SGH/JWnZKAwJwDZ161CtSrp9ak6uB2HHNT4EZHrO37J21SuKa1aTalPZ9pD91h2ET3xOlqan0Z5wk046TcqZcJgpvMyypJpdKEysxu8Aoxmq23U00ajdynHmeA+ZE971pHt5L4FBRU5ZmBbH2VHHj649pHxVqqqlJ937nqKzeRGcYEpsGmat1Tx/iKxPcqnOfl8577C06yqidhOT5AZP5Y9ZLtnbIp0zlEVc89IAzM9w7B9uu0b2TJFk9OxuaTTOpmCmJlWakimQS4SwS4QCsrKQIBWIiAIiIAiIgCIiAIiIAlJWIBSWmXSkAtxLSJklpgHnqrIzvrZdbY3KAZPVl1H4kIcfwyUsJ5a9tqBBnqEnCSkuh8ks00fOSGe2zunpNrpO9NvvIxUnwPePOT3a/ROrOz29U0gTnqmTWi+CnIIHhxmnqdGN2v1Xov6un8jNRXxHDyWUn8UU8sLansZNmdI1xTwKqpXXtP92/uPh+U6Fu5vLRvULUiQy4103GHTPLI7Rz4junNR0fX3LqqZ8RVXEme4m5VW0d69Zl1umgU0JIVdQYkntPASBjY4Nwcqn63gScO71LKa28SW3LlUZgMkKSAO3A5SJG/ep8RqHj2KdIHtJqUmnvd2aVQlgCjHiTTOnJ7yOR9pkuIYW3ERSqnll+/wAC0rko80R5xnmSfMkzxVkGZu6u6b/Zqn9ZQfyxPP8A9LV84zTPj8Q/lM++E4pPff3kjtYlN2qGart91Qo82P8ARfnJbRpzxbH2J1K4zlicseWT/SbZKc02CodFKg+fUjTlqeZVVl4EAS6TDwUxKiVxEASspKwBERAEREAREQBERAEREAREQBKSsQCmJTEuiAWaZaacyxAMPVSnUiZ4gGEUZcEmSIBZpjRL4gFmiNEviAW6ZXErEApiJWIBSMSsQBERAEREAREQBERAEREAREQBERAEREAREQBERAEREAREQBERAEREAREQBERAEREAREQBERAEREAREQD/2Q=="/>
          <p:cNvSpPr>
            <a:spLocks noChangeAspect="1" noChangeArrowheads="1"/>
          </p:cNvSpPr>
          <p:nvPr/>
        </p:nvSpPr>
        <p:spPr bwMode="auto">
          <a:xfrm>
            <a:off x="155575" y="-884238"/>
            <a:ext cx="2466975" cy="1847851"/>
          </a:xfrm>
          <a:prstGeom prst="rect">
            <a:avLst/>
          </a:prstGeom>
          <a:noFill/>
          <a:ln w="9525">
            <a:noFill/>
            <a:miter lim="800000"/>
            <a:headEnd/>
            <a:tailEnd/>
          </a:ln>
        </p:spPr>
        <p:txBody>
          <a:bodyPr/>
          <a:lstStyle/>
          <a:p>
            <a:endParaRPr lang="en-GB">
              <a:latin typeface="Calibri"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F73E88E1-0D21-4DED-9F30-75953822ADAE}"/>
              </a:ext>
            </a:extLst>
          </p:cNvPr>
          <p:cNvSpPr txBox="1"/>
          <p:nvPr/>
        </p:nvSpPr>
        <p:spPr>
          <a:xfrm>
            <a:off x="827584" y="1628800"/>
            <a:ext cx="7416824" cy="4247317"/>
          </a:xfrm>
          <a:prstGeom prst="rect">
            <a:avLst/>
          </a:prstGeom>
          <a:noFill/>
        </p:spPr>
        <p:txBody>
          <a:bodyPr wrap="square" rtlCol="0">
            <a:spAutoFit/>
          </a:bodyPr>
          <a:lstStyle/>
          <a:p>
            <a:r>
              <a:rPr lang="en-GB" sz="3600" dirty="0"/>
              <a:t>Outline of Session:</a:t>
            </a:r>
          </a:p>
          <a:p>
            <a:endParaRPr lang="en-GB" dirty="0"/>
          </a:p>
          <a:p>
            <a:r>
              <a:rPr lang="en-GB" sz="2400" dirty="0"/>
              <a:t>9am -10:30am – Learning Outcomes, Assignment, CIPD HR Profession Map</a:t>
            </a:r>
          </a:p>
          <a:p>
            <a:endParaRPr lang="en-GB" sz="2400" dirty="0"/>
          </a:p>
          <a:p>
            <a:r>
              <a:rPr lang="en-GB" sz="2400" dirty="0"/>
              <a:t>10:30 – Break</a:t>
            </a:r>
          </a:p>
          <a:p>
            <a:endParaRPr lang="en-GB" sz="2400" dirty="0"/>
          </a:p>
          <a:p>
            <a:r>
              <a:rPr lang="en-GB" sz="2400" dirty="0"/>
              <a:t>11-1pm – Code of Conduct, CPD and Reflective Practice</a:t>
            </a:r>
          </a:p>
          <a:p>
            <a:endParaRPr lang="en-GB" sz="2400" dirty="0"/>
          </a:p>
          <a:p>
            <a:r>
              <a:rPr lang="en-GB" sz="2400" dirty="0"/>
              <a:t>1pm - Close</a:t>
            </a:r>
          </a:p>
        </p:txBody>
      </p:sp>
    </p:spTree>
    <p:extLst>
      <p:ext uri="{BB962C8B-B14F-4D97-AF65-F5344CB8AC3E}">
        <p14:creationId xmlns:p14="http://schemas.microsoft.com/office/powerpoint/2010/main" val="3391602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55976" y="1628800"/>
            <a:ext cx="4572000" cy="923330"/>
          </a:xfrm>
          <a:prstGeom prst="rect">
            <a:avLst/>
          </a:prstGeom>
        </p:spPr>
        <p:txBody>
          <a:bodyPr>
            <a:spAutoFit/>
          </a:bodyPr>
          <a:lstStyle/>
          <a:p>
            <a:r>
              <a:rPr lang="en-GB" b="1" dirty="0"/>
              <a:t>Edition: </a:t>
            </a:r>
            <a:r>
              <a:rPr lang="en-GB" dirty="0"/>
              <a:t>2nd</a:t>
            </a:r>
          </a:p>
          <a:p>
            <a:r>
              <a:rPr lang="en-GB" b="1" dirty="0"/>
              <a:t>Publication Date: </a:t>
            </a:r>
            <a:r>
              <a:rPr lang="en-GB" dirty="0"/>
              <a:t>May 2016</a:t>
            </a:r>
          </a:p>
          <a:p>
            <a:r>
              <a:rPr lang="en-GB" dirty="0">
                <a:hlinkClick r:id="rId3"/>
              </a:rPr>
              <a:t>Stephen Taylor, Carol </a:t>
            </a:r>
            <a:r>
              <a:rPr lang="en-GB" dirty="0" err="1">
                <a:hlinkClick r:id="rId3"/>
              </a:rPr>
              <a:t>Woodhams</a:t>
            </a:r>
            <a:endParaRPr lang="en-GB"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1628800"/>
            <a:ext cx="3296455" cy="41700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860032" y="3573016"/>
            <a:ext cx="3672408" cy="923330"/>
          </a:xfrm>
          <a:prstGeom prst="rect">
            <a:avLst/>
          </a:prstGeom>
          <a:noFill/>
        </p:spPr>
        <p:txBody>
          <a:bodyPr wrap="square" rtlCol="0">
            <a:spAutoFit/>
          </a:bodyPr>
          <a:lstStyle/>
          <a:p>
            <a:r>
              <a:rPr lang="en-GB" b="1" dirty="0"/>
              <a:t>Read chapter 4 &amp; 6</a:t>
            </a:r>
          </a:p>
          <a:p>
            <a:r>
              <a:rPr lang="en-GB" b="1" dirty="0"/>
              <a:t>Crucial detail for the assignment</a:t>
            </a:r>
          </a:p>
        </p:txBody>
      </p:sp>
    </p:spTree>
    <p:extLst>
      <p:ext uri="{BB962C8B-B14F-4D97-AF65-F5344CB8AC3E}">
        <p14:creationId xmlns:p14="http://schemas.microsoft.com/office/powerpoint/2010/main" val="2123580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a:xfrm>
            <a:off x="251520" y="188640"/>
            <a:ext cx="6705600" cy="1143000"/>
          </a:xfrm>
        </p:spPr>
        <p:txBody>
          <a:bodyPr/>
          <a:lstStyle/>
          <a:p>
            <a:r>
              <a:rPr lang="en-GB" altLang="en-US" sz="3600" dirty="0">
                <a:latin typeface="+mn-lt"/>
                <a:cs typeface="Arial" charset="0"/>
              </a:rPr>
              <a:t>Overall Learning outcomes: 5DVP </a:t>
            </a:r>
          </a:p>
        </p:txBody>
      </p:sp>
      <p:sp>
        <p:nvSpPr>
          <p:cNvPr id="3075" name="Content Placeholder 2"/>
          <p:cNvSpPr>
            <a:spLocks noGrp="1"/>
          </p:cNvSpPr>
          <p:nvPr>
            <p:ph idx="1"/>
          </p:nvPr>
        </p:nvSpPr>
        <p:spPr/>
        <p:txBody>
          <a:bodyPr/>
          <a:lstStyle/>
          <a:p>
            <a:pPr lvl="0"/>
            <a:r>
              <a:rPr lang="en-GB" sz="2400" b="1" dirty="0"/>
              <a:t>LO1 Understand what is required to be an effective and efficient HR professional.</a:t>
            </a:r>
          </a:p>
          <a:p>
            <a:pPr lvl="0"/>
            <a:endParaRPr lang="en-GB" sz="2400" b="1" dirty="0"/>
          </a:p>
          <a:p>
            <a:pPr lvl="0"/>
            <a:r>
              <a:rPr lang="en-GB" sz="2400" b="1" dirty="0"/>
              <a:t>LO2 Be able to perform efficiently and effectively as an HR professional.</a:t>
            </a:r>
          </a:p>
          <a:p>
            <a:endParaRPr lang="en-GB" sz="2400" b="1" dirty="0"/>
          </a:p>
          <a:p>
            <a:r>
              <a:rPr lang="en-GB" sz="2400" b="1" dirty="0"/>
              <a:t>LO3 Be able to apply CPD techniques to construct, implement and review a personal development plan</a:t>
            </a:r>
            <a:r>
              <a:rPr lang="en-GB" sz="2400" dirty="0"/>
              <a:t>.</a:t>
            </a:r>
            <a:r>
              <a:rPr lang="en-GB" sz="2400" b="1" dirty="0"/>
              <a:t> </a:t>
            </a:r>
            <a:endParaRPr lang="en-GB" altLang="en-US" sz="2400" dirty="0">
              <a:latin typeface="+mj-lt"/>
              <a:cs typeface="Arial" charset="0"/>
            </a:endParaRPr>
          </a:p>
        </p:txBody>
      </p:sp>
    </p:spTree>
    <p:extLst>
      <p:ext uri="{BB962C8B-B14F-4D97-AF65-F5344CB8AC3E}">
        <p14:creationId xmlns:p14="http://schemas.microsoft.com/office/powerpoint/2010/main" val="88367969"/>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8" name="Rectangle 5"/>
          <p:cNvSpPr>
            <a:spLocks/>
          </p:cNvSpPr>
          <p:nvPr/>
        </p:nvSpPr>
        <p:spPr bwMode="auto">
          <a:xfrm>
            <a:off x="179512" y="116632"/>
            <a:ext cx="5382434" cy="720974"/>
          </a:xfrm>
          <a:prstGeom prst="rect">
            <a:avLst/>
          </a:prstGeom>
          <a:noFill/>
          <a:ln>
            <a:noFill/>
          </a:ln>
          <a:effectLst/>
          <a:extLst/>
        </p:spPr>
        <p:txBody>
          <a:bodyPr lIns="126435" tIns="72248" rIns="126435" bIns="72248" anchor="ctr"/>
          <a:lstStyle>
            <a:lvl1pPr defTabSz="1300163" eaLnBrk="0">
              <a:defRPr sz="3600">
                <a:solidFill>
                  <a:srgbClr val="000000"/>
                </a:solidFill>
                <a:latin typeface="Helvetica Light" charset="0"/>
                <a:ea typeface="Helvetica Light" charset="0"/>
                <a:cs typeface="Helvetica Light" charset="0"/>
                <a:sym typeface="Helvetica Light" charset="0"/>
              </a:defRPr>
            </a:lvl1pPr>
            <a:lvl2pPr marL="742950" indent="-285750" defTabSz="1300163" eaLnBrk="0">
              <a:defRPr sz="3600">
                <a:solidFill>
                  <a:srgbClr val="000000"/>
                </a:solidFill>
                <a:latin typeface="Helvetica Light" charset="0"/>
                <a:ea typeface="Helvetica Light" charset="0"/>
                <a:cs typeface="Helvetica Light" charset="0"/>
                <a:sym typeface="Helvetica Light" charset="0"/>
              </a:defRPr>
            </a:lvl2pPr>
            <a:lvl3pPr marL="1143000" indent="-228600" defTabSz="1300163" eaLnBrk="0">
              <a:defRPr sz="3600">
                <a:solidFill>
                  <a:srgbClr val="000000"/>
                </a:solidFill>
                <a:latin typeface="Helvetica Light" charset="0"/>
                <a:ea typeface="Helvetica Light" charset="0"/>
                <a:cs typeface="Helvetica Light" charset="0"/>
                <a:sym typeface="Helvetica Light" charset="0"/>
              </a:defRPr>
            </a:lvl3pPr>
            <a:lvl4pPr marL="1600200" indent="-228600" defTabSz="1300163" eaLnBrk="0">
              <a:defRPr sz="3600">
                <a:solidFill>
                  <a:srgbClr val="000000"/>
                </a:solidFill>
                <a:latin typeface="Helvetica Light" charset="0"/>
                <a:ea typeface="Helvetica Light" charset="0"/>
                <a:cs typeface="Helvetica Light" charset="0"/>
                <a:sym typeface="Helvetica Light" charset="0"/>
              </a:defRPr>
            </a:lvl4pPr>
            <a:lvl5pPr marL="2057400" indent="-228600" defTabSz="1300163" eaLnBrk="0">
              <a:defRPr sz="3600">
                <a:solidFill>
                  <a:srgbClr val="000000"/>
                </a:solidFill>
                <a:latin typeface="Helvetica Light" charset="0"/>
                <a:ea typeface="Helvetica Light" charset="0"/>
                <a:cs typeface="Helvetica Light" charset="0"/>
                <a:sym typeface="Helvetica Light" charset="0"/>
              </a:defRPr>
            </a:lvl5pPr>
            <a:lvl6pPr marL="25146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6pPr>
            <a:lvl7pPr marL="29718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7pPr>
            <a:lvl8pPr marL="34290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8pPr>
            <a:lvl9pPr marL="38862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9pPr>
          </a:lstStyle>
          <a:p>
            <a:pPr eaLnBrk="1">
              <a:defRPr/>
            </a:pPr>
            <a:r>
              <a:rPr lang="en-US" altLang="en-US" dirty="0">
                <a:solidFill>
                  <a:schemeClr val="tx1"/>
                </a:solidFill>
                <a:latin typeface="+mj-lt"/>
                <a:ea typeface="Helvetica" charset="0"/>
                <a:cs typeface="Helvetica" charset="0"/>
                <a:sym typeface="Helvetica" charset="0"/>
              </a:rPr>
              <a:t>Learning Outcome 1</a:t>
            </a:r>
            <a:endParaRPr lang="en-US" altLang="en-US" dirty="0">
              <a:solidFill>
                <a:schemeClr val="tx1"/>
              </a:solidFill>
              <a:latin typeface="+mj-lt"/>
            </a:endParaRPr>
          </a:p>
        </p:txBody>
      </p:sp>
      <p:sp>
        <p:nvSpPr>
          <p:cNvPr id="10251" name="Rectangle 11"/>
          <p:cNvSpPr>
            <a:spLocks noGrp="1" noChangeArrowheads="1"/>
          </p:cNvSpPr>
          <p:nvPr>
            <p:ph type="body" idx="1"/>
          </p:nvPr>
        </p:nvSpPr>
        <p:spPr>
          <a:xfrm>
            <a:off x="99342" y="1340768"/>
            <a:ext cx="8820299" cy="4248299"/>
          </a:xfrm>
        </p:spPr>
        <p:txBody>
          <a:bodyPr lIns="88896" tIns="50798" rIns="88896" bIns="50798" anchor="t"/>
          <a:lstStyle/>
          <a:p>
            <a:pPr marL="0" indent="0" defTabSz="914145">
              <a:spcBef>
                <a:spcPts val="492"/>
              </a:spcBef>
              <a:buNone/>
            </a:pPr>
            <a:r>
              <a:rPr lang="en-US" altLang="en-US" sz="2400" b="1" dirty="0">
                <a:latin typeface="+mj-lt"/>
                <a:ea typeface="Helvetica" charset="0"/>
                <a:cs typeface="Helvetica" charset="0"/>
                <a:sym typeface="Helvetica" charset="0"/>
              </a:rPr>
              <a:t>LO1:  Understand what is required to be an effective and efficient HR professional</a:t>
            </a:r>
          </a:p>
          <a:p>
            <a:pPr marL="0" indent="0" defTabSz="914145">
              <a:spcBef>
                <a:spcPts val="492"/>
              </a:spcBef>
              <a:buNone/>
            </a:pPr>
            <a:endParaRPr lang="en-US" altLang="en-US" sz="2400" b="1" dirty="0">
              <a:latin typeface="+mj-lt"/>
              <a:ea typeface="Helvetica" charset="0"/>
              <a:cs typeface="Helvetica" charset="0"/>
              <a:sym typeface="Helvetica" charset="0"/>
            </a:endParaRPr>
          </a:p>
          <a:p>
            <a:pPr marL="321457" lvl="1" indent="0" defTabSz="914145">
              <a:spcBef>
                <a:spcPts val="422"/>
              </a:spcBef>
              <a:buNone/>
            </a:pPr>
            <a:r>
              <a:rPr lang="en-US" altLang="en-US" sz="1600" dirty="0">
                <a:ea typeface="Helvetica" charset="0"/>
                <a:cs typeface="Helvetica" charset="0"/>
                <a:sym typeface="Helvetica" charset="0"/>
              </a:rPr>
              <a:t>1.1 Evaluate what it means to be a HR professional with reference to the CIPD’s HR Profession Map</a:t>
            </a:r>
          </a:p>
          <a:p>
            <a:pPr marL="321457" lvl="1" indent="0" defTabSz="914145">
              <a:spcBef>
                <a:spcPts val="422"/>
              </a:spcBef>
              <a:buNone/>
            </a:pPr>
            <a:endParaRPr lang="en-US" altLang="en-US" sz="1600" dirty="0">
              <a:ea typeface="Helvetica" charset="0"/>
              <a:cs typeface="Helvetica" charset="0"/>
              <a:sym typeface="Helvetica" charset="0"/>
            </a:endParaRPr>
          </a:p>
          <a:p>
            <a:pPr marL="0" indent="0">
              <a:buNone/>
            </a:pPr>
            <a:r>
              <a:rPr lang="en-GB" sz="1600" dirty="0"/>
              <a:t>        1.2 Describe the elements of group dynamics and conflict resolution methods.</a:t>
            </a:r>
            <a:endParaRPr lang="en-US" altLang="en-US" sz="1600" dirty="0"/>
          </a:p>
        </p:txBody>
      </p:sp>
    </p:spTree>
    <p:extLst>
      <p:ext uri="{BB962C8B-B14F-4D97-AF65-F5344CB8AC3E}">
        <p14:creationId xmlns:p14="http://schemas.microsoft.com/office/powerpoint/2010/main" val="4154036255"/>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608" y="125760"/>
            <a:ext cx="6705600" cy="1143000"/>
          </a:xfrm>
        </p:spPr>
        <p:txBody>
          <a:bodyPr/>
          <a:lstStyle/>
          <a:p>
            <a:r>
              <a:rPr lang="en-US" altLang="en-US" dirty="0">
                <a:ea typeface="Helvetica" charset="0"/>
                <a:cs typeface="Helvetica" charset="0"/>
                <a:sym typeface="Helvetica" charset="0"/>
              </a:rPr>
              <a:t>Learning Outcome 2</a:t>
            </a:r>
            <a:r>
              <a:rPr lang="en-US" altLang="en-US" dirty="0"/>
              <a:t/>
            </a:r>
            <a:br>
              <a:rPr lang="en-US" altLang="en-US" dirty="0"/>
            </a:br>
            <a:endParaRPr lang="en-GB" dirty="0"/>
          </a:p>
        </p:txBody>
      </p:sp>
      <p:sp>
        <p:nvSpPr>
          <p:cNvPr id="3" name="Content Placeholder 2"/>
          <p:cNvSpPr>
            <a:spLocks noGrp="1"/>
          </p:cNvSpPr>
          <p:nvPr>
            <p:ph idx="1"/>
          </p:nvPr>
        </p:nvSpPr>
        <p:spPr>
          <a:xfrm>
            <a:off x="179512" y="1412776"/>
            <a:ext cx="8964488" cy="4525963"/>
          </a:xfrm>
        </p:spPr>
        <p:txBody>
          <a:bodyPr/>
          <a:lstStyle/>
          <a:p>
            <a:pPr marL="0" indent="0" defTabSz="1300163" eaLnBrk="1">
              <a:spcBef>
                <a:spcPts val="700"/>
              </a:spcBef>
              <a:buSzTx/>
              <a:buFontTx/>
              <a:buNone/>
            </a:pPr>
            <a:r>
              <a:rPr lang="en-US" altLang="en-US" sz="2400" b="1" dirty="0">
                <a:latin typeface="+mj-lt"/>
                <a:ea typeface="Helvetica" charset="0"/>
                <a:cs typeface="Arial" pitchFamily="34" charset="0"/>
                <a:sym typeface="Helvetica" charset="0"/>
              </a:rPr>
              <a:t>LO2. Be able to perform efficiently and effectively as a HR professional</a:t>
            </a:r>
            <a:endParaRPr lang="en-US" altLang="en-US" sz="2400" dirty="0">
              <a:latin typeface="+mj-lt"/>
              <a:ea typeface="Helvetica" charset="0"/>
              <a:cs typeface="Arial" pitchFamily="34" charset="0"/>
              <a:sym typeface="Helvetica" charset="0"/>
            </a:endParaRPr>
          </a:p>
          <a:p>
            <a:pPr marL="0" indent="0" defTabSz="1300163" eaLnBrk="1">
              <a:spcBef>
                <a:spcPts val="700"/>
              </a:spcBef>
              <a:buSzTx/>
              <a:buFontTx/>
              <a:buNone/>
            </a:pPr>
            <a:endParaRPr lang="en-US" altLang="en-US" sz="2000" dirty="0">
              <a:latin typeface="+mj-lt"/>
              <a:ea typeface="Helvetica" charset="0"/>
              <a:cs typeface="Arial" pitchFamily="34" charset="0"/>
              <a:sym typeface="Helvetica" charset="0"/>
            </a:endParaRPr>
          </a:p>
          <a:p>
            <a:pPr marL="0" indent="0" defTabSz="1300163" eaLnBrk="1">
              <a:spcBef>
                <a:spcPts val="700"/>
              </a:spcBef>
              <a:buSzTx/>
              <a:buFontTx/>
              <a:buNone/>
            </a:pPr>
            <a:r>
              <a:rPr lang="en-US" altLang="en-US" sz="1800" dirty="0">
                <a:ea typeface="Helvetica" charset="0"/>
                <a:cs typeface="Arial" pitchFamily="34" charset="0"/>
                <a:sym typeface="Helvetica" charset="0"/>
              </a:rPr>
              <a:t>2.1 Apply project management techniques</a:t>
            </a:r>
          </a:p>
          <a:p>
            <a:pPr marL="0" indent="0" defTabSz="1300163" eaLnBrk="1">
              <a:spcBef>
                <a:spcPts val="700"/>
              </a:spcBef>
              <a:buSzTx/>
              <a:buFontTx/>
              <a:buNone/>
            </a:pPr>
            <a:endParaRPr lang="en-US" altLang="en-US" sz="1800" dirty="0">
              <a:ea typeface="Helvetica" charset="0"/>
              <a:cs typeface="Arial" pitchFamily="34" charset="0"/>
              <a:sym typeface="Helvetica" charset="0"/>
            </a:endParaRPr>
          </a:p>
          <a:p>
            <a:pPr marL="0" indent="0">
              <a:buNone/>
            </a:pPr>
            <a:r>
              <a:rPr lang="en-GB" sz="1800" dirty="0"/>
              <a:t>2.2 Apply problem-solving techniques.</a:t>
            </a:r>
          </a:p>
          <a:p>
            <a:pPr marL="0" indent="0">
              <a:buNone/>
            </a:pPr>
            <a:endParaRPr lang="en-GB" sz="1800" dirty="0"/>
          </a:p>
          <a:p>
            <a:pPr marL="0" indent="0">
              <a:buNone/>
            </a:pPr>
            <a:r>
              <a:rPr lang="en-GB" sz="1800" dirty="0"/>
              <a:t>2.3 Apply a range of methods for influencing, persuading and negotiating with others.</a:t>
            </a:r>
          </a:p>
        </p:txBody>
      </p:sp>
    </p:spTree>
    <p:extLst>
      <p:ext uri="{BB962C8B-B14F-4D97-AF65-F5344CB8AC3E}">
        <p14:creationId xmlns:p14="http://schemas.microsoft.com/office/powerpoint/2010/main" val="1871512876"/>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31" name="Rectangle 11"/>
          <p:cNvSpPr>
            <a:spLocks noGrp="1" noChangeArrowheads="1"/>
          </p:cNvSpPr>
          <p:nvPr>
            <p:ph type="body" idx="1"/>
          </p:nvPr>
        </p:nvSpPr>
        <p:spPr>
          <a:xfrm>
            <a:off x="179512" y="1340768"/>
            <a:ext cx="8820299" cy="4176861"/>
          </a:xfrm>
        </p:spPr>
        <p:txBody>
          <a:bodyPr lIns="88896" tIns="50798" rIns="88896" bIns="50798" anchor="t"/>
          <a:lstStyle/>
          <a:p>
            <a:pPr marL="0" indent="0" defTabSz="914145">
              <a:lnSpc>
                <a:spcPct val="80000"/>
              </a:lnSpc>
              <a:spcBef>
                <a:spcPts val="492"/>
              </a:spcBef>
              <a:buNone/>
            </a:pPr>
            <a:r>
              <a:rPr lang="en-US" altLang="en-US" sz="2400" b="1" dirty="0">
                <a:latin typeface="+mj-lt"/>
                <a:ea typeface="Helvetica" charset="0"/>
                <a:cs typeface="Helvetica" charset="0"/>
                <a:sym typeface="Helvetica" charset="0"/>
              </a:rPr>
              <a:t>LO3:  Be able to apply CPD techniques to construct, implement and review a personal development plan</a:t>
            </a:r>
          </a:p>
          <a:p>
            <a:pPr marL="0" indent="0" defTabSz="914145">
              <a:lnSpc>
                <a:spcPct val="80000"/>
              </a:lnSpc>
              <a:spcBef>
                <a:spcPts val="492"/>
              </a:spcBef>
              <a:buNone/>
            </a:pPr>
            <a:endParaRPr lang="en-US" altLang="en-US" sz="2400" dirty="0">
              <a:latin typeface="+mj-lt"/>
              <a:ea typeface="Helvetica" charset="0"/>
              <a:cs typeface="Helvetica" charset="0"/>
              <a:sym typeface="Helvetica" charset="0"/>
            </a:endParaRPr>
          </a:p>
          <a:p>
            <a:pPr marL="321457" lvl="1" indent="0" defTabSz="914145">
              <a:lnSpc>
                <a:spcPct val="80000"/>
              </a:lnSpc>
              <a:spcBef>
                <a:spcPts val="422"/>
              </a:spcBef>
              <a:buNone/>
            </a:pPr>
            <a:r>
              <a:rPr lang="en-US" altLang="en-US" sz="2000" dirty="0">
                <a:latin typeface="+mj-lt"/>
                <a:ea typeface="Helvetica" charset="0"/>
                <a:cs typeface="Helvetica" charset="0"/>
                <a:sym typeface="Helvetica" charset="0"/>
              </a:rPr>
              <a:t>3.1 Undertake a self assessment of HR professional practice capabilities to identify continuing professional development needs</a:t>
            </a:r>
          </a:p>
          <a:p>
            <a:pPr marL="321457" lvl="1" indent="0" defTabSz="914145">
              <a:lnSpc>
                <a:spcPct val="80000"/>
              </a:lnSpc>
              <a:spcBef>
                <a:spcPts val="422"/>
              </a:spcBef>
              <a:buNone/>
            </a:pPr>
            <a:endParaRPr lang="en-US" altLang="en-US" sz="2000" dirty="0">
              <a:latin typeface="+mj-lt"/>
              <a:ea typeface="Helvetica" charset="0"/>
              <a:cs typeface="Helvetica" charset="0"/>
              <a:sym typeface="Helvetica" charset="0"/>
            </a:endParaRPr>
          </a:p>
          <a:p>
            <a:pPr marL="321457" lvl="1" indent="0" defTabSz="914145">
              <a:lnSpc>
                <a:spcPct val="80000"/>
              </a:lnSpc>
              <a:spcBef>
                <a:spcPts val="422"/>
              </a:spcBef>
              <a:buNone/>
            </a:pPr>
            <a:r>
              <a:rPr lang="en-US" altLang="en-US" sz="2000" dirty="0">
                <a:latin typeface="+mj-lt"/>
                <a:ea typeface="Helvetica" charset="0"/>
                <a:cs typeface="Helvetica" charset="0"/>
                <a:sym typeface="Helvetica" charset="0"/>
              </a:rPr>
              <a:t>3.2 Produce a plan to meet personal development objectives based on an evaluation of different options</a:t>
            </a:r>
          </a:p>
          <a:p>
            <a:pPr marL="321457" lvl="1" indent="0" defTabSz="914145">
              <a:lnSpc>
                <a:spcPct val="80000"/>
              </a:lnSpc>
              <a:spcBef>
                <a:spcPts val="422"/>
              </a:spcBef>
              <a:buNone/>
            </a:pPr>
            <a:endParaRPr lang="en-US" altLang="en-US" sz="2000" dirty="0">
              <a:latin typeface="+mj-lt"/>
              <a:ea typeface="Helvetica" charset="0"/>
              <a:cs typeface="Helvetica" charset="0"/>
              <a:sym typeface="Helvetica" charset="0"/>
            </a:endParaRPr>
          </a:p>
          <a:p>
            <a:pPr marL="321457" lvl="1" indent="0" defTabSz="914145">
              <a:lnSpc>
                <a:spcPct val="80000"/>
              </a:lnSpc>
              <a:spcBef>
                <a:spcPts val="422"/>
              </a:spcBef>
              <a:buNone/>
            </a:pPr>
            <a:r>
              <a:rPr lang="en-US" altLang="en-US" sz="2000" dirty="0">
                <a:solidFill>
                  <a:srgbClr val="FF0000"/>
                </a:solidFill>
                <a:latin typeface="+mj-lt"/>
                <a:ea typeface="Helvetica" charset="0"/>
                <a:cs typeface="Helvetica" charset="0"/>
                <a:sym typeface="Helvetica" charset="0"/>
              </a:rPr>
              <a:t>3.3 Reflect on performance against the plan, identify learning points for the future and revise the plan accordingly</a:t>
            </a:r>
            <a:r>
              <a:rPr lang="en-US" altLang="en-US" sz="2000" dirty="0">
                <a:latin typeface="+mj-lt"/>
                <a:ea typeface="Helvetica" charset="0"/>
                <a:cs typeface="Helvetica" charset="0"/>
                <a:sym typeface="Helvetica" charset="0"/>
              </a:rPr>
              <a:t>. </a:t>
            </a:r>
            <a:r>
              <a:rPr lang="en-US" altLang="en-US" sz="2000" dirty="0">
                <a:effectLst>
                  <a:outerShdw blurRad="38100" dist="38100" dir="2700000" algn="tl">
                    <a:srgbClr val="000000">
                      <a:alpha val="43137"/>
                    </a:srgbClr>
                  </a:outerShdw>
                </a:effectLst>
                <a:latin typeface="+mj-lt"/>
                <a:ea typeface="Helvetica" charset="0"/>
                <a:cs typeface="Helvetica" charset="0"/>
                <a:sym typeface="Helvetica" charset="0"/>
              </a:rPr>
              <a:t>Time lapse </a:t>
            </a:r>
          </a:p>
          <a:p>
            <a:pPr marL="321457" lvl="1" indent="0" defTabSz="914145">
              <a:lnSpc>
                <a:spcPct val="80000"/>
              </a:lnSpc>
              <a:spcBef>
                <a:spcPts val="422"/>
              </a:spcBef>
              <a:buNone/>
            </a:pPr>
            <a:r>
              <a:rPr lang="en-US" altLang="en-US" sz="2000" b="1" dirty="0">
                <a:effectLst>
                  <a:outerShdw blurRad="38100" dist="38100" dir="2700000" algn="tl">
                    <a:srgbClr val="000000">
                      <a:alpha val="43137"/>
                    </a:srgbClr>
                  </a:outerShdw>
                </a:effectLst>
                <a:latin typeface="+mj-lt"/>
                <a:ea typeface="Helvetica" charset="0"/>
                <a:cs typeface="Helvetica" charset="0"/>
                <a:sym typeface="Helvetica" charset="0"/>
              </a:rPr>
              <a:t>You hand in your updated development record in May</a:t>
            </a:r>
          </a:p>
        </p:txBody>
      </p:sp>
      <p:sp>
        <p:nvSpPr>
          <p:cNvPr id="10" name="Rectangle 5"/>
          <p:cNvSpPr>
            <a:spLocks/>
          </p:cNvSpPr>
          <p:nvPr/>
        </p:nvSpPr>
        <p:spPr bwMode="auto">
          <a:xfrm>
            <a:off x="179512" y="116632"/>
            <a:ext cx="5382434" cy="720974"/>
          </a:xfrm>
          <a:prstGeom prst="rect">
            <a:avLst/>
          </a:prstGeom>
          <a:noFill/>
          <a:ln>
            <a:noFill/>
          </a:ln>
          <a:effectLst/>
          <a:extLst/>
        </p:spPr>
        <p:txBody>
          <a:bodyPr lIns="126435" tIns="72248" rIns="126435" bIns="72248" anchor="ctr"/>
          <a:lstStyle>
            <a:lvl1pPr defTabSz="1300163" eaLnBrk="0">
              <a:defRPr sz="3600">
                <a:solidFill>
                  <a:srgbClr val="000000"/>
                </a:solidFill>
                <a:latin typeface="Helvetica Light" charset="0"/>
                <a:ea typeface="Helvetica Light" charset="0"/>
                <a:cs typeface="Helvetica Light" charset="0"/>
                <a:sym typeface="Helvetica Light" charset="0"/>
              </a:defRPr>
            </a:lvl1pPr>
            <a:lvl2pPr marL="742950" indent="-285750" defTabSz="1300163" eaLnBrk="0">
              <a:defRPr sz="3600">
                <a:solidFill>
                  <a:srgbClr val="000000"/>
                </a:solidFill>
                <a:latin typeface="Helvetica Light" charset="0"/>
                <a:ea typeface="Helvetica Light" charset="0"/>
                <a:cs typeface="Helvetica Light" charset="0"/>
                <a:sym typeface="Helvetica Light" charset="0"/>
              </a:defRPr>
            </a:lvl2pPr>
            <a:lvl3pPr marL="1143000" indent="-228600" defTabSz="1300163" eaLnBrk="0">
              <a:defRPr sz="3600">
                <a:solidFill>
                  <a:srgbClr val="000000"/>
                </a:solidFill>
                <a:latin typeface="Helvetica Light" charset="0"/>
                <a:ea typeface="Helvetica Light" charset="0"/>
                <a:cs typeface="Helvetica Light" charset="0"/>
                <a:sym typeface="Helvetica Light" charset="0"/>
              </a:defRPr>
            </a:lvl3pPr>
            <a:lvl4pPr marL="1600200" indent="-228600" defTabSz="1300163" eaLnBrk="0">
              <a:defRPr sz="3600">
                <a:solidFill>
                  <a:srgbClr val="000000"/>
                </a:solidFill>
                <a:latin typeface="Helvetica Light" charset="0"/>
                <a:ea typeface="Helvetica Light" charset="0"/>
                <a:cs typeface="Helvetica Light" charset="0"/>
                <a:sym typeface="Helvetica Light" charset="0"/>
              </a:defRPr>
            </a:lvl4pPr>
            <a:lvl5pPr marL="2057400" indent="-228600" defTabSz="1300163" eaLnBrk="0">
              <a:defRPr sz="3600">
                <a:solidFill>
                  <a:srgbClr val="000000"/>
                </a:solidFill>
                <a:latin typeface="Helvetica Light" charset="0"/>
                <a:ea typeface="Helvetica Light" charset="0"/>
                <a:cs typeface="Helvetica Light" charset="0"/>
                <a:sym typeface="Helvetica Light" charset="0"/>
              </a:defRPr>
            </a:lvl5pPr>
            <a:lvl6pPr marL="25146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6pPr>
            <a:lvl7pPr marL="29718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7pPr>
            <a:lvl8pPr marL="34290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8pPr>
            <a:lvl9pPr marL="38862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9pPr>
          </a:lstStyle>
          <a:p>
            <a:pPr eaLnBrk="1">
              <a:defRPr/>
            </a:pPr>
            <a:r>
              <a:rPr lang="en-US" altLang="en-US" dirty="0">
                <a:solidFill>
                  <a:schemeClr val="tx1"/>
                </a:solidFill>
                <a:latin typeface="+mj-lt"/>
                <a:ea typeface="Helvetica" charset="0"/>
                <a:cs typeface="Helvetica" charset="0"/>
                <a:sym typeface="Helvetica" charset="0"/>
              </a:rPr>
              <a:t>Learning Outcome 3</a:t>
            </a:r>
            <a:endParaRPr lang="en-US" altLang="en-US" dirty="0">
              <a:solidFill>
                <a:schemeClr val="tx1"/>
              </a:solidFill>
              <a:latin typeface="+mj-lt"/>
            </a:endParaRPr>
          </a:p>
        </p:txBody>
      </p:sp>
    </p:spTree>
    <p:extLst>
      <p:ext uri="{BB962C8B-B14F-4D97-AF65-F5344CB8AC3E}">
        <p14:creationId xmlns:p14="http://schemas.microsoft.com/office/powerpoint/2010/main" val="405527740"/>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60648"/>
            <a:ext cx="6705600" cy="1143000"/>
          </a:xfrm>
        </p:spPr>
        <p:txBody>
          <a:bodyPr/>
          <a:lstStyle/>
          <a:p>
            <a:pPr algn="l"/>
            <a:r>
              <a:rPr lang="en-GB" sz="2800" dirty="0"/>
              <a:t>Some reminders</a:t>
            </a:r>
          </a:p>
        </p:txBody>
      </p:sp>
      <p:sp>
        <p:nvSpPr>
          <p:cNvPr id="3" name="Content Placeholder 2"/>
          <p:cNvSpPr>
            <a:spLocks noGrp="1"/>
          </p:cNvSpPr>
          <p:nvPr>
            <p:ph idx="1"/>
          </p:nvPr>
        </p:nvSpPr>
        <p:spPr>
          <a:xfrm>
            <a:off x="395536" y="1268760"/>
            <a:ext cx="8229600" cy="4525963"/>
          </a:xfrm>
        </p:spPr>
        <p:txBody>
          <a:bodyPr/>
          <a:lstStyle/>
          <a:p>
            <a:endParaRPr lang="en-GB" sz="1800" dirty="0"/>
          </a:p>
          <a:p>
            <a:r>
              <a:rPr lang="en-GB" sz="1800" dirty="0"/>
              <a:t>DO NOT plagiarise material from  course materials , the CIPD or any other Bibliographic source</a:t>
            </a:r>
          </a:p>
          <a:p>
            <a:endParaRPr lang="en-GB" sz="1800" dirty="0"/>
          </a:p>
          <a:p>
            <a:r>
              <a:rPr lang="en-GB" sz="1800" dirty="0"/>
              <a:t>DO support you assignment with references and quotes clearly sourced/referenced from your wider reading using the Harvard referencing method </a:t>
            </a:r>
          </a:p>
          <a:p>
            <a:endParaRPr lang="en-GB" sz="1800" dirty="0"/>
          </a:p>
          <a:p>
            <a:r>
              <a:rPr lang="en-GB" sz="1800" dirty="0"/>
              <a:t>Use reputable H&amp;/L&amp;D sources; and avoid Wikipedia, general GOOGLE searches, Oxford English Dictionary etc. </a:t>
            </a:r>
          </a:p>
          <a:p>
            <a:endParaRPr lang="en-GB" sz="1800" dirty="0"/>
          </a:p>
          <a:p>
            <a:r>
              <a:rPr lang="en-GB" sz="1800" dirty="0"/>
              <a:t>When asked to evaluate:  judge and compare different issues/areas and how they have an impact </a:t>
            </a:r>
          </a:p>
          <a:p>
            <a:r>
              <a:rPr lang="en-GB" sz="1800" dirty="0"/>
              <a:t>When asked to describe:  give a detailed account of a certain issue </a:t>
            </a:r>
          </a:p>
          <a:p>
            <a:endParaRPr lang="en-GB" sz="1800" dirty="0"/>
          </a:p>
          <a:p>
            <a:r>
              <a:rPr lang="en-GB" sz="1800" dirty="0"/>
              <a:t>When asked to explain – describe in detail and with clarity </a:t>
            </a:r>
          </a:p>
          <a:p>
            <a:endParaRPr lang="en-GB" sz="1800" dirty="0"/>
          </a:p>
          <a:p>
            <a:endParaRPr lang="en-GB" sz="1800" dirty="0"/>
          </a:p>
          <a:p>
            <a:endParaRPr lang="en-GB" sz="1800" dirty="0"/>
          </a:p>
          <a:p>
            <a:endParaRPr lang="en-GB" dirty="0"/>
          </a:p>
        </p:txBody>
      </p:sp>
    </p:spTree>
    <p:extLst>
      <p:ext uri="{BB962C8B-B14F-4D97-AF65-F5344CB8AC3E}">
        <p14:creationId xmlns:p14="http://schemas.microsoft.com/office/powerpoint/2010/main" val="2099673838"/>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6705600" cy="1143000"/>
          </a:xfrm>
        </p:spPr>
        <p:txBody>
          <a:bodyPr/>
          <a:lstStyle/>
          <a:p>
            <a:pPr algn="l"/>
            <a:r>
              <a:rPr lang="en-GB" sz="3600" dirty="0"/>
              <a:t>Assessment – 4 activities</a:t>
            </a:r>
          </a:p>
        </p:txBody>
      </p:sp>
      <p:sp>
        <p:nvSpPr>
          <p:cNvPr id="3" name="Content Placeholder 2"/>
          <p:cNvSpPr>
            <a:spLocks noGrp="1"/>
          </p:cNvSpPr>
          <p:nvPr>
            <p:ph idx="1"/>
          </p:nvPr>
        </p:nvSpPr>
        <p:spPr>
          <a:xfrm>
            <a:off x="179512" y="1124744"/>
            <a:ext cx="8784976" cy="4525963"/>
          </a:xfrm>
        </p:spPr>
        <p:txBody>
          <a:bodyPr/>
          <a:lstStyle/>
          <a:p>
            <a:pPr marL="0" indent="0">
              <a:buNone/>
            </a:pPr>
            <a:r>
              <a:rPr lang="en-GB" sz="1700" dirty="0"/>
              <a:t>Provide written responses for each of the four tasks equating to approximately 2,600 words in total (excluding the PDP). </a:t>
            </a:r>
          </a:p>
          <a:p>
            <a:pPr marL="0" indent="0">
              <a:buNone/>
            </a:pPr>
            <a:endParaRPr lang="en-GB" sz="1700" b="1" dirty="0"/>
          </a:p>
          <a:p>
            <a:pPr marL="0" indent="0">
              <a:buNone/>
            </a:pPr>
            <a:r>
              <a:rPr lang="en-GB" sz="1700" b="1" dirty="0"/>
              <a:t>Activity 1</a:t>
            </a:r>
            <a:endParaRPr lang="en-GB" sz="1700" dirty="0"/>
          </a:p>
          <a:p>
            <a:pPr marL="0" lvl="0" indent="0">
              <a:buNone/>
            </a:pPr>
            <a:r>
              <a:rPr lang="en-GB" sz="1700" dirty="0"/>
              <a:t>Evaluate what it means to be an HR professional, making reference to the current CIPD Profession Map </a:t>
            </a:r>
          </a:p>
          <a:p>
            <a:pPr marL="0" lvl="0" indent="0">
              <a:buNone/>
            </a:pPr>
            <a:endParaRPr lang="en-GB" sz="1700" dirty="0"/>
          </a:p>
          <a:p>
            <a:pPr marL="0" indent="0">
              <a:buNone/>
            </a:pPr>
            <a:endParaRPr lang="en-GB" sz="1700" b="1" dirty="0"/>
          </a:p>
          <a:p>
            <a:pPr marL="0" indent="0">
              <a:buNone/>
            </a:pPr>
            <a:r>
              <a:rPr lang="en-GB" sz="1700" b="1" dirty="0"/>
              <a:t>Activity 2</a:t>
            </a:r>
            <a:endParaRPr lang="en-GB" sz="1700" dirty="0"/>
          </a:p>
          <a:p>
            <a:pPr marL="0" lvl="0" indent="0">
              <a:buNone/>
            </a:pPr>
            <a:r>
              <a:rPr lang="en-GB" sz="1700" dirty="0"/>
              <a:t>Briefly describe the elements of group dynamics and give at least two examples of conflict resolution methods within an HR context.</a:t>
            </a:r>
          </a:p>
          <a:p>
            <a:pPr marL="0" lvl="0" indent="0">
              <a:spcBef>
                <a:spcPts val="0"/>
              </a:spcBef>
              <a:buNone/>
            </a:pPr>
            <a:endParaRPr lang="en-GB" sz="1700" dirty="0"/>
          </a:p>
        </p:txBody>
      </p:sp>
      <p:graphicFrame>
        <p:nvGraphicFramePr>
          <p:cNvPr id="4" name="Table 3"/>
          <p:cNvGraphicFramePr>
            <a:graphicFrameLocks noGrp="1"/>
          </p:cNvGraphicFramePr>
          <p:nvPr>
            <p:extLst>
              <p:ext uri="{D42A27DB-BD31-4B8C-83A1-F6EECF244321}">
                <p14:modId xmlns:p14="http://schemas.microsoft.com/office/powerpoint/2010/main" val="3673733966"/>
              </p:ext>
            </p:extLst>
          </p:nvPr>
        </p:nvGraphicFramePr>
        <p:xfrm>
          <a:off x="971600" y="2636913"/>
          <a:ext cx="7920880" cy="736092"/>
        </p:xfrm>
        <a:graphic>
          <a:graphicData uri="http://schemas.openxmlformats.org/drawingml/2006/table">
            <a:tbl>
              <a:tblPr firstRow="1" firstCol="1" bandRow="1" bandCol="1">
                <a:tableStyleId>{5C22544A-7EE6-4342-B048-85BDC9FD1C3A}</a:tableStyleId>
              </a:tblPr>
              <a:tblGrid>
                <a:gridCol w="7920880">
                  <a:extLst>
                    <a:ext uri="{9D8B030D-6E8A-4147-A177-3AD203B41FA5}">
                      <a16:colId xmlns:a16="http://schemas.microsoft.com/office/drawing/2014/main" xmlns="" val="20000"/>
                    </a:ext>
                  </a:extLst>
                </a:gridCol>
              </a:tblGrid>
              <a:tr h="576063">
                <a:tc>
                  <a:txBody>
                    <a:bodyPr/>
                    <a:lstStyle/>
                    <a:p>
                      <a:pPr>
                        <a:lnSpc>
                          <a:spcPct val="105000"/>
                        </a:lnSpc>
                        <a:spcAft>
                          <a:spcPts val="0"/>
                        </a:spcAft>
                      </a:pPr>
                      <a:r>
                        <a:rPr lang="en-GB" sz="1000" dirty="0">
                          <a:effectLst/>
                        </a:rPr>
                        <a:t> </a:t>
                      </a:r>
                      <a:endParaRPr lang="en-GB" sz="1200" dirty="0">
                        <a:effectLst/>
                      </a:endParaRPr>
                    </a:p>
                    <a:p>
                      <a:pPr>
                        <a:lnSpc>
                          <a:spcPct val="105000"/>
                        </a:lnSpc>
                        <a:spcAft>
                          <a:spcPts val="0"/>
                        </a:spcAft>
                      </a:pPr>
                      <a:r>
                        <a:rPr lang="en-GB" sz="1200" dirty="0">
                          <a:effectLst/>
                        </a:rPr>
                        <a:t>You should identify a range of the knowledge, skills and behaviours required by HR professionals and state why these are important. They may include examples from any of the professional areas and behaviours in the CIPD Profession Map</a:t>
                      </a:r>
                      <a:br>
                        <a:rPr lang="en-GB" sz="1200" dirty="0">
                          <a:effectLst/>
                        </a:rPr>
                      </a:br>
                      <a:endParaRPr lang="en-GB" sz="1200" dirty="0">
                        <a:effectLst/>
                        <a:latin typeface="Calibri"/>
                        <a:ea typeface="Calibri"/>
                        <a:cs typeface="Times New Roman"/>
                      </a:endParaRPr>
                    </a:p>
                  </a:txBody>
                  <a:tcPr marL="68580" marR="68580" marT="0" marB="0"/>
                </a:tc>
                <a:extLst>
                  <a:ext uri="{0D108BD9-81ED-4DB2-BD59-A6C34878D82A}">
                    <a16:rowId xmlns:a16="http://schemas.microsoft.com/office/drawing/2014/main" xmlns="" val="10000"/>
                  </a:ext>
                </a:extLst>
              </a:tr>
            </a:tbl>
          </a:graphicData>
        </a:graphic>
      </p:graphicFrame>
      <p:sp>
        <p:nvSpPr>
          <p:cNvPr id="5" name="Rectangle 4"/>
          <p:cNvSpPr/>
          <p:nvPr/>
        </p:nvSpPr>
        <p:spPr>
          <a:xfrm>
            <a:off x="323528" y="4509120"/>
            <a:ext cx="7992888" cy="1200329"/>
          </a:xfrm>
          <a:prstGeom prst="rect">
            <a:avLst/>
          </a:prstGeom>
          <a:solidFill>
            <a:srgbClr val="0070C0"/>
          </a:solidFill>
        </p:spPr>
        <p:txBody>
          <a:bodyPr wrap="square">
            <a:spAutoFit/>
          </a:bodyPr>
          <a:lstStyle/>
          <a:p>
            <a:r>
              <a:rPr lang="en-GB" sz="1200" b="1" dirty="0">
                <a:solidFill>
                  <a:schemeClr val="bg1"/>
                </a:solidFill>
                <a:latin typeface="+mj-lt"/>
              </a:rPr>
              <a:t>You must describe the elements of group dynamics. Illustrate this by referring to a model of group processes e.g. Tuckman, or ways of capturing group dynamics e.g. interaction analysis tools.  </a:t>
            </a:r>
            <a:br>
              <a:rPr lang="en-GB" sz="1200" b="1" dirty="0">
                <a:solidFill>
                  <a:schemeClr val="bg1"/>
                </a:solidFill>
                <a:latin typeface="+mj-lt"/>
              </a:rPr>
            </a:br>
            <a:endParaRPr lang="en-GB" sz="1200" b="1" dirty="0">
              <a:solidFill>
                <a:schemeClr val="bg1"/>
              </a:solidFill>
              <a:latin typeface="+mj-lt"/>
            </a:endParaRPr>
          </a:p>
          <a:p>
            <a:r>
              <a:rPr lang="en-GB" sz="1200" b="1" dirty="0">
                <a:solidFill>
                  <a:schemeClr val="bg1"/>
                </a:solidFill>
                <a:latin typeface="+mj-lt"/>
              </a:rPr>
              <a:t>Also provide a few examples of conflict resolution methods e.g. you could include: using active listening to understand the nature of the conflict from the perspectives of the different parties and then using problem-solving skills to try and seek a ‘win-win’ situation; using compromise; using accommodating to provide temporary relief from the conflict.</a:t>
            </a:r>
          </a:p>
        </p:txBody>
      </p:sp>
    </p:spTree>
    <p:extLst>
      <p:ext uri="{BB962C8B-B14F-4D97-AF65-F5344CB8AC3E}">
        <p14:creationId xmlns:p14="http://schemas.microsoft.com/office/powerpoint/2010/main" val="935894151"/>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1484784"/>
            <a:ext cx="7992888" cy="2585323"/>
          </a:xfrm>
          <a:prstGeom prst="rect">
            <a:avLst/>
          </a:prstGeom>
        </p:spPr>
        <p:txBody>
          <a:bodyPr wrap="square">
            <a:spAutoFit/>
          </a:bodyPr>
          <a:lstStyle/>
          <a:p>
            <a:pPr marL="0" indent="0">
              <a:buNone/>
            </a:pPr>
            <a:r>
              <a:rPr lang="en-GB" b="1" dirty="0"/>
              <a:t>Activity 3</a:t>
            </a:r>
            <a:br>
              <a:rPr lang="en-GB" b="1" dirty="0"/>
            </a:br>
            <a:r>
              <a:rPr lang="en-GB" dirty="0"/>
              <a:t>With reference to a recent or current project (large or small) which you have led (or been part of a project team):</a:t>
            </a:r>
          </a:p>
          <a:p>
            <a:pPr marL="0" lvl="0" indent="0">
              <a:buNone/>
            </a:pPr>
            <a:endParaRPr lang="en-GB" dirty="0"/>
          </a:p>
          <a:p>
            <a:pPr marL="0" lvl="0" indent="0">
              <a:buNone/>
            </a:pPr>
            <a:r>
              <a:rPr lang="en-GB" dirty="0"/>
              <a:t>Provide evidence of using project management </a:t>
            </a:r>
            <a:r>
              <a:rPr lang="en-GB" u="sng" dirty="0"/>
              <a:t>and</a:t>
            </a:r>
            <a:r>
              <a:rPr lang="en-GB" dirty="0"/>
              <a:t> problem-solving techniques in the course of the project.</a:t>
            </a:r>
          </a:p>
          <a:p>
            <a:pPr marL="0" lvl="0" indent="0">
              <a:buNone/>
            </a:pPr>
            <a:endParaRPr lang="en-GB" dirty="0"/>
          </a:p>
          <a:p>
            <a:pPr marL="0" lvl="0" indent="0">
              <a:buNone/>
            </a:pPr>
            <a:r>
              <a:rPr lang="en-GB" dirty="0"/>
              <a:t>Explain how you successfully influenced, persuaded and negotiated with others in the course of the project (or other related activity).</a:t>
            </a:r>
          </a:p>
        </p:txBody>
      </p:sp>
      <p:sp>
        <p:nvSpPr>
          <p:cNvPr id="5" name="Title 1"/>
          <p:cNvSpPr txBox="1">
            <a:spLocks/>
          </p:cNvSpPr>
          <p:nvPr/>
        </p:nvSpPr>
        <p:spPr>
          <a:xfrm>
            <a:off x="107504" y="188640"/>
            <a:ext cx="6705600" cy="1143000"/>
          </a:xfrm>
          <a:prstGeom prst="rect">
            <a:avLst/>
          </a:prstGeom>
        </p:spPr>
        <p:txBody>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GB" sz="3600"/>
              <a:t>Assessment – 4 activities</a:t>
            </a:r>
            <a:endParaRPr lang="en-GB" sz="3600" dirty="0"/>
          </a:p>
        </p:txBody>
      </p:sp>
      <p:sp>
        <p:nvSpPr>
          <p:cNvPr id="6" name="Rectangle 5"/>
          <p:cNvSpPr/>
          <p:nvPr/>
        </p:nvSpPr>
        <p:spPr>
          <a:xfrm>
            <a:off x="539552" y="4235604"/>
            <a:ext cx="7920880" cy="1569660"/>
          </a:xfrm>
          <a:prstGeom prst="rect">
            <a:avLst/>
          </a:prstGeom>
          <a:solidFill>
            <a:srgbClr val="0070C0"/>
          </a:solidFill>
        </p:spPr>
        <p:txBody>
          <a:bodyPr wrap="square">
            <a:spAutoFit/>
          </a:bodyPr>
          <a:lstStyle/>
          <a:p>
            <a:r>
              <a:rPr lang="en-GB" sz="1200" b="1" dirty="0">
                <a:solidFill>
                  <a:schemeClr val="bg1"/>
                </a:solidFill>
                <a:latin typeface="+mn-lt"/>
              </a:rPr>
              <a:t>Summarise the project you are (or have been) working on (this can be a small project) and give some examples of how used project management techniques e.g. setting objectives, defining deliverables, identifying resources, setting timelines, costing the project, using risk management, monitoring and evaluation. </a:t>
            </a:r>
          </a:p>
          <a:p>
            <a:r>
              <a:rPr lang="en-GB" sz="1200" b="1" dirty="0">
                <a:solidFill>
                  <a:schemeClr val="bg1"/>
                </a:solidFill>
                <a:latin typeface="+mn-lt"/>
              </a:rPr>
              <a:t> </a:t>
            </a:r>
          </a:p>
          <a:p>
            <a:r>
              <a:rPr lang="en-GB" sz="1200" b="1" dirty="0">
                <a:solidFill>
                  <a:schemeClr val="bg1"/>
                </a:solidFill>
                <a:latin typeface="+mn-lt"/>
              </a:rPr>
              <a:t>Give an example of how you analysed and resolved any problems encountered with a justification of the solution used. </a:t>
            </a:r>
          </a:p>
          <a:p>
            <a:r>
              <a:rPr lang="en-GB" sz="1200" b="1" dirty="0">
                <a:solidFill>
                  <a:schemeClr val="bg1"/>
                </a:solidFill>
                <a:latin typeface="+mn-lt"/>
              </a:rPr>
              <a:t> </a:t>
            </a:r>
          </a:p>
          <a:p>
            <a:r>
              <a:rPr lang="en-GB" sz="1200" b="1" dirty="0">
                <a:solidFill>
                  <a:schemeClr val="bg1"/>
                </a:solidFill>
                <a:latin typeface="+mn-lt"/>
              </a:rPr>
              <a:t>Give an example of how you  influenced, persuaded and negotiated with others e.g. they could include: using skills of analysis, risk assessment and options appraisal.</a:t>
            </a:r>
          </a:p>
        </p:txBody>
      </p:sp>
    </p:spTree>
    <p:extLst>
      <p:ext uri="{BB962C8B-B14F-4D97-AF65-F5344CB8AC3E}">
        <p14:creationId xmlns:p14="http://schemas.microsoft.com/office/powerpoint/2010/main" val="216870736"/>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88640"/>
            <a:ext cx="6705600" cy="1143000"/>
          </a:xfrm>
        </p:spPr>
        <p:txBody>
          <a:bodyPr/>
          <a:lstStyle/>
          <a:p>
            <a:pPr algn="l"/>
            <a:r>
              <a:rPr lang="en-GB" sz="3600" dirty="0"/>
              <a:t>Assessment – 4 activities</a:t>
            </a:r>
          </a:p>
        </p:txBody>
      </p:sp>
      <p:sp>
        <p:nvSpPr>
          <p:cNvPr id="3" name="Content Placeholder 2"/>
          <p:cNvSpPr>
            <a:spLocks noGrp="1"/>
          </p:cNvSpPr>
          <p:nvPr>
            <p:ph idx="1"/>
          </p:nvPr>
        </p:nvSpPr>
        <p:spPr>
          <a:xfrm>
            <a:off x="179512" y="1124744"/>
            <a:ext cx="8229600" cy="4525963"/>
          </a:xfrm>
        </p:spPr>
        <p:txBody>
          <a:bodyPr/>
          <a:lstStyle/>
          <a:p>
            <a:pPr marL="0" indent="0">
              <a:buNone/>
            </a:pPr>
            <a:r>
              <a:rPr lang="en-GB" sz="1700" b="1" dirty="0"/>
              <a:t>Activity 4</a:t>
            </a:r>
            <a:endParaRPr lang="en-GB" sz="1700" dirty="0"/>
          </a:p>
          <a:p>
            <a:pPr marL="0" lvl="0" indent="0">
              <a:buNone/>
            </a:pPr>
            <a:r>
              <a:rPr lang="en-GB" sz="1700" dirty="0"/>
              <a:t>Undertake a self-assessment of one area of your practice to identify your professional development needs in that area and options to address these.</a:t>
            </a:r>
          </a:p>
          <a:p>
            <a:pPr marL="0" lvl="0" indent="0">
              <a:buNone/>
            </a:pPr>
            <a:r>
              <a:rPr lang="en-GB" sz="1700" dirty="0"/>
              <a:t>Produce a professional development plan (PDP) plan to meet your professional development needs which includes a justification of the option(s) chosen.</a:t>
            </a:r>
          </a:p>
          <a:p>
            <a:pPr marL="0" lvl="0" indent="0">
              <a:buNone/>
            </a:pPr>
            <a:r>
              <a:rPr lang="en-GB" sz="1700" dirty="0">
                <a:solidFill>
                  <a:srgbClr val="FF0000"/>
                </a:solidFill>
              </a:rPr>
              <a:t>By May provide a reflective summary of your performance against the plan. You should also identify any future development needs and record these extra ones in your current PDP.</a:t>
            </a:r>
          </a:p>
          <a:p>
            <a:pPr marL="0" indent="0">
              <a:buNone/>
            </a:pPr>
            <a:r>
              <a:rPr lang="en-GB" sz="1700" dirty="0"/>
              <a:t> </a:t>
            </a:r>
          </a:p>
          <a:p>
            <a:pPr marL="0" indent="0">
              <a:buNone/>
            </a:pPr>
            <a:endParaRPr lang="en-GB" sz="1800" dirty="0"/>
          </a:p>
          <a:p>
            <a:pPr marL="0" indent="0">
              <a:buNone/>
            </a:pPr>
            <a:endParaRPr lang="en-GB" sz="1600" i="1" dirty="0"/>
          </a:p>
          <a:p>
            <a:pPr marL="0" indent="0">
              <a:buNone/>
            </a:pPr>
            <a:endParaRPr lang="en-GB" sz="1600" i="1" dirty="0"/>
          </a:p>
          <a:p>
            <a:pPr marL="0" indent="0">
              <a:buNone/>
            </a:pPr>
            <a:endParaRPr lang="en-GB" sz="1600" i="1" dirty="0"/>
          </a:p>
          <a:p>
            <a:pPr marL="0" indent="0">
              <a:buNone/>
            </a:pPr>
            <a:endParaRPr lang="en-GB" sz="1600" i="1" dirty="0"/>
          </a:p>
          <a:p>
            <a:pPr marL="0" indent="0">
              <a:buNone/>
            </a:pPr>
            <a:endParaRPr lang="en-GB" sz="1600" i="1" dirty="0"/>
          </a:p>
          <a:p>
            <a:pPr marL="0" indent="0">
              <a:buNone/>
            </a:pPr>
            <a:endParaRPr lang="en-GB" sz="1600" i="1" dirty="0"/>
          </a:p>
          <a:p>
            <a:pPr marL="0" indent="0">
              <a:buNone/>
            </a:pPr>
            <a:endParaRPr lang="en-GB" sz="1600" i="1" dirty="0"/>
          </a:p>
          <a:p>
            <a:pPr marL="0" indent="0">
              <a:buNone/>
            </a:pPr>
            <a:endParaRPr lang="en-GB" sz="1600" i="1" dirty="0"/>
          </a:p>
          <a:p>
            <a:pPr marL="0" indent="0">
              <a:buNone/>
            </a:pPr>
            <a:r>
              <a:rPr lang="en-GB" sz="1000" i="1" dirty="0"/>
              <a:t>Relate academic concepts, theories and professional practice to the way organisations operate, in a critical and informed way, and with reference to key texts, articles and other publications and by using organisational examples for illustration.  All reference sources should be acknowledged correctly and a bibliography provided where appropriate (these should be excluded from the word count).</a:t>
            </a:r>
          </a:p>
          <a:p>
            <a:endParaRPr lang="en-GB" dirty="0"/>
          </a:p>
        </p:txBody>
      </p:sp>
      <p:sp>
        <p:nvSpPr>
          <p:cNvPr id="4" name="Rectangle 3"/>
          <p:cNvSpPr/>
          <p:nvPr/>
        </p:nvSpPr>
        <p:spPr>
          <a:xfrm>
            <a:off x="393237" y="3356992"/>
            <a:ext cx="8064896" cy="2123658"/>
          </a:xfrm>
          <a:prstGeom prst="rect">
            <a:avLst/>
          </a:prstGeom>
          <a:solidFill>
            <a:schemeClr val="accent1"/>
          </a:solidFill>
        </p:spPr>
        <p:txBody>
          <a:bodyPr wrap="square">
            <a:spAutoFit/>
          </a:bodyPr>
          <a:lstStyle/>
          <a:p>
            <a:r>
              <a:rPr lang="en-GB" sz="1200" b="1" dirty="0">
                <a:solidFill>
                  <a:schemeClr val="bg1"/>
                </a:solidFill>
                <a:latin typeface="+mn-lt"/>
              </a:rPr>
              <a:t>Undertake a self-assessment of one area of their HR professional practice capabilities and identify one or more development options. (you can use CIPD tools)</a:t>
            </a:r>
          </a:p>
          <a:p>
            <a:r>
              <a:rPr lang="en-GB" sz="1200" b="1" dirty="0">
                <a:solidFill>
                  <a:schemeClr val="bg1"/>
                </a:solidFill>
                <a:latin typeface="+mn-lt"/>
              </a:rPr>
              <a:t> </a:t>
            </a:r>
          </a:p>
          <a:p>
            <a:r>
              <a:rPr lang="en-GB" sz="1200" b="1" dirty="0">
                <a:solidFill>
                  <a:schemeClr val="bg1"/>
                </a:solidFill>
                <a:latin typeface="+mn-lt"/>
              </a:rPr>
              <a:t>Select and justify the options chosen for  your self-development (emphasising your preferred learning style). These might include training courses, a secondment, a coach/mentor etc.  Compare/contrast in table </a:t>
            </a:r>
            <a:r>
              <a:rPr lang="en-GB" sz="1200" b="1" dirty="0" err="1">
                <a:solidFill>
                  <a:schemeClr val="bg1"/>
                </a:solidFill>
                <a:latin typeface="+mn-lt"/>
              </a:rPr>
              <a:t>adv</a:t>
            </a:r>
            <a:r>
              <a:rPr lang="en-GB" sz="1200" b="1" dirty="0">
                <a:solidFill>
                  <a:schemeClr val="bg1"/>
                </a:solidFill>
                <a:latin typeface="+mn-lt"/>
              </a:rPr>
              <a:t>/</a:t>
            </a:r>
            <a:r>
              <a:rPr lang="en-GB" sz="1200" b="1" dirty="0" err="1">
                <a:solidFill>
                  <a:schemeClr val="bg1"/>
                </a:solidFill>
                <a:latin typeface="+mn-lt"/>
              </a:rPr>
              <a:t>disadvs</a:t>
            </a:r>
            <a:r>
              <a:rPr lang="en-GB" sz="1200" b="1" dirty="0">
                <a:solidFill>
                  <a:schemeClr val="bg1"/>
                </a:solidFill>
                <a:latin typeface="+mn-lt"/>
              </a:rPr>
              <a:t> of chosen learning options.</a:t>
            </a:r>
            <a:br>
              <a:rPr lang="en-GB" sz="1200" b="1" dirty="0">
                <a:solidFill>
                  <a:schemeClr val="bg1"/>
                </a:solidFill>
                <a:latin typeface="+mn-lt"/>
              </a:rPr>
            </a:br>
            <a:endParaRPr lang="en-GB" sz="1200" b="1" dirty="0">
              <a:solidFill>
                <a:schemeClr val="bg1"/>
              </a:solidFill>
              <a:latin typeface="+mn-lt"/>
            </a:endParaRPr>
          </a:p>
          <a:p>
            <a:r>
              <a:rPr lang="en-GB" sz="1200" b="1" dirty="0">
                <a:solidFill>
                  <a:schemeClr val="bg1"/>
                </a:solidFill>
                <a:latin typeface="+mn-lt"/>
              </a:rPr>
              <a:t>Produce  a personal development plan (PDP) which includes objectives (use CIPD template) – at least 5 rows/entries. Make sure your 3 preferred learning options feature in some of your PDP!</a:t>
            </a:r>
            <a:br>
              <a:rPr lang="en-GB" sz="1200" b="1" dirty="0">
                <a:solidFill>
                  <a:schemeClr val="bg1"/>
                </a:solidFill>
                <a:latin typeface="+mn-lt"/>
              </a:rPr>
            </a:br>
            <a:endParaRPr lang="en-GB" sz="1200" b="1" dirty="0">
              <a:solidFill>
                <a:schemeClr val="bg1"/>
              </a:solidFill>
              <a:latin typeface="+mn-lt"/>
            </a:endParaRPr>
          </a:p>
          <a:p>
            <a:r>
              <a:rPr lang="en-GB" sz="1200" b="1" dirty="0">
                <a:solidFill>
                  <a:schemeClr val="bg1"/>
                </a:solidFill>
                <a:latin typeface="+mn-lt"/>
              </a:rPr>
              <a:t>Explain the main components of reflection and how reflective activities might lead to a revision of the plan. </a:t>
            </a:r>
          </a:p>
        </p:txBody>
      </p:sp>
    </p:spTree>
    <p:extLst>
      <p:ext uri="{BB962C8B-B14F-4D97-AF65-F5344CB8AC3E}">
        <p14:creationId xmlns:p14="http://schemas.microsoft.com/office/powerpoint/2010/main" val="698763977"/>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itle 1"/>
          <p:cNvSpPr>
            <a:spLocks noGrp="1"/>
          </p:cNvSpPr>
          <p:nvPr>
            <p:ph idx="1"/>
          </p:nvPr>
        </p:nvSpPr>
        <p:spPr/>
        <p:txBody>
          <a:bodyPr>
            <a:normAutofit fontScale="97500"/>
          </a:bodyPr>
          <a:lstStyle/>
          <a:p>
            <a:pPr marL="0" indent="0">
              <a:buNone/>
              <a:defRPr/>
            </a:pPr>
            <a:r>
              <a:rPr lang="en-GB" dirty="0"/>
              <a:t>What does it mean to be a professional?</a:t>
            </a:r>
          </a:p>
        </p:txBody>
      </p:sp>
      <p:pic>
        <p:nvPicPr>
          <p:cNvPr id="5" name="Picture 6" descr="http://www.lawyersweekly.ca/images/ques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780928"/>
            <a:ext cx="2674268" cy="26742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113953"/>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0" y="1268760"/>
            <a:ext cx="9144000" cy="1944216"/>
          </a:xfrm>
          <a:prstGeom prst="rect">
            <a:avLst/>
          </a:prstGeom>
          <a:solidFill>
            <a:srgbClr val="FFFF6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32" name="Rectangle 5"/>
          <p:cNvSpPr>
            <a:spLocks/>
          </p:cNvSpPr>
          <p:nvPr/>
        </p:nvSpPr>
        <p:spPr bwMode="auto">
          <a:xfrm>
            <a:off x="107504" y="-95482"/>
            <a:ext cx="5382434" cy="1148218"/>
          </a:xfrm>
          <a:prstGeom prst="rect">
            <a:avLst/>
          </a:prstGeom>
          <a:noFill/>
          <a:ln>
            <a:noFill/>
          </a:ln>
          <a:effectLst/>
          <a:extLst/>
        </p:spPr>
        <p:txBody>
          <a:bodyPr lIns="126435" tIns="72248" rIns="126435" bIns="72248" anchor="ctr"/>
          <a:lstStyle>
            <a:lvl1pPr defTabSz="1300163" eaLnBrk="0">
              <a:defRPr sz="3600">
                <a:solidFill>
                  <a:srgbClr val="000000"/>
                </a:solidFill>
                <a:latin typeface="Helvetica Light" charset="0"/>
                <a:ea typeface="Helvetica Light" charset="0"/>
                <a:cs typeface="Helvetica Light" charset="0"/>
                <a:sym typeface="Helvetica Light" charset="0"/>
              </a:defRPr>
            </a:lvl1pPr>
            <a:lvl2pPr marL="742950" indent="-285750" defTabSz="1300163" eaLnBrk="0">
              <a:defRPr sz="3600">
                <a:solidFill>
                  <a:srgbClr val="000000"/>
                </a:solidFill>
                <a:latin typeface="Helvetica Light" charset="0"/>
                <a:ea typeface="Helvetica Light" charset="0"/>
                <a:cs typeface="Helvetica Light" charset="0"/>
                <a:sym typeface="Helvetica Light" charset="0"/>
              </a:defRPr>
            </a:lvl2pPr>
            <a:lvl3pPr marL="1143000" indent="-228600" defTabSz="1300163" eaLnBrk="0">
              <a:defRPr sz="3600">
                <a:solidFill>
                  <a:srgbClr val="000000"/>
                </a:solidFill>
                <a:latin typeface="Helvetica Light" charset="0"/>
                <a:ea typeface="Helvetica Light" charset="0"/>
                <a:cs typeface="Helvetica Light" charset="0"/>
                <a:sym typeface="Helvetica Light" charset="0"/>
              </a:defRPr>
            </a:lvl3pPr>
            <a:lvl4pPr marL="1600200" indent="-228600" defTabSz="1300163" eaLnBrk="0">
              <a:defRPr sz="3600">
                <a:solidFill>
                  <a:srgbClr val="000000"/>
                </a:solidFill>
                <a:latin typeface="Helvetica Light" charset="0"/>
                <a:ea typeface="Helvetica Light" charset="0"/>
                <a:cs typeface="Helvetica Light" charset="0"/>
                <a:sym typeface="Helvetica Light" charset="0"/>
              </a:defRPr>
            </a:lvl4pPr>
            <a:lvl5pPr marL="2057400" indent="-228600" defTabSz="1300163" eaLnBrk="0">
              <a:defRPr sz="3600">
                <a:solidFill>
                  <a:srgbClr val="000000"/>
                </a:solidFill>
                <a:latin typeface="Helvetica Light" charset="0"/>
                <a:ea typeface="Helvetica Light" charset="0"/>
                <a:cs typeface="Helvetica Light" charset="0"/>
                <a:sym typeface="Helvetica Light" charset="0"/>
              </a:defRPr>
            </a:lvl5pPr>
            <a:lvl6pPr marL="25146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6pPr>
            <a:lvl7pPr marL="29718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7pPr>
            <a:lvl8pPr marL="34290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8pPr>
            <a:lvl9pPr marL="38862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9pPr>
          </a:lstStyle>
          <a:p>
            <a:pPr eaLnBrk="1">
              <a:defRPr/>
            </a:pPr>
            <a:r>
              <a:rPr lang="en-US" altLang="en-US" sz="3200" dirty="0">
                <a:solidFill>
                  <a:schemeClr val="tx1"/>
                </a:solidFill>
                <a:latin typeface="+mj-lt"/>
                <a:ea typeface="Helvetica" charset="0"/>
                <a:cs typeface="Helvetica" charset="0"/>
                <a:sym typeface="Helvetica" charset="0"/>
              </a:rPr>
              <a:t>What is a (HR) professional?</a:t>
            </a:r>
            <a:endParaRPr lang="en-US" altLang="en-US" sz="3200" dirty="0">
              <a:solidFill>
                <a:schemeClr val="tx1"/>
              </a:solidFill>
              <a:latin typeface="+mj-lt"/>
            </a:endParaRPr>
          </a:p>
        </p:txBody>
      </p:sp>
      <p:sp>
        <p:nvSpPr>
          <p:cNvPr id="10251" name="Rectangle 11"/>
          <p:cNvSpPr>
            <a:spLocks noGrp="1" noChangeArrowheads="1"/>
          </p:cNvSpPr>
          <p:nvPr>
            <p:ph type="body" idx="1"/>
          </p:nvPr>
        </p:nvSpPr>
        <p:spPr>
          <a:xfrm>
            <a:off x="276820" y="1340768"/>
            <a:ext cx="8820299" cy="4248299"/>
          </a:xfrm>
        </p:spPr>
        <p:txBody>
          <a:bodyPr lIns="88896" tIns="50798" rIns="88896" bIns="50798" anchor="t"/>
          <a:lstStyle/>
          <a:p>
            <a:pPr marL="0" indent="0" defTabSz="914145">
              <a:spcBef>
                <a:spcPts val="492"/>
              </a:spcBef>
              <a:buNone/>
              <a:defRPr/>
            </a:pPr>
            <a:r>
              <a:rPr lang="en-US" sz="2000" b="1" dirty="0">
                <a:latin typeface="+mj-lt"/>
                <a:ea typeface="Helvetica" charset="0"/>
                <a:cs typeface="Arial" panose="020B0604020202020204" pitchFamily="34" charset="0"/>
                <a:sym typeface="Helvetica" charset="0"/>
              </a:rPr>
              <a:t>Professional </a:t>
            </a:r>
          </a:p>
          <a:p>
            <a:pPr marL="0" indent="0" defTabSz="914145">
              <a:spcBef>
                <a:spcPts val="492"/>
              </a:spcBef>
              <a:buNone/>
              <a:defRPr/>
            </a:pPr>
            <a:endParaRPr lang="en-US" sz="2000" dirty="0">
              <a:latin typeface="+mj-lt"/>
              <a:ea typeface="Helvetica" charset="0"/>
              <a:cs typeface="Arial" panose="020B0604020202020204" pitchFamily="34" charset="0"/>
              <a:sym typeface="Helvetica" charset="0"/>
            </a:endParaRPr>
          </a:p>
          <a:p>
            <a:pPr marL="0" indent="0" defTabSz="914145">
              <a:spcBef>
                <a:spcPts val="492"/>
              </a:spcBef>
              <a:buNone/>
              <a:defRPr/>
            </a:pPr>
            <a:r>
              <a:rPr lang="en-US" sz="2000" dirty="0">
                <a:latin typeface="+mj-lt"/>
                <a:ea typeface="Helvetica" charset="0"/>
                <a:cs typeface="Arial" panose="020B0604020202020204" pitchFamily="34" charset="0"/>
                <a:sym typeface="Helvetica" charset="0"/>
              </a:rPr>
              <a:t>Qualified, member of a professional body, continuously updates knowledge, competent, practice skills, confidence to apply knowledge and learning, </a:t>
            </a:r>
            <a:r>
              <a:rPr lang="en-US" sz="2000" dirty="0" err="1">
                <a:latin typeface="+mj-lt"/>
                <a:ea typeface="Helvetica" charset="0"/>
                <a:cs typeface="Arial" panose="020B0604020202020204" pitchFamily="34" charset="0"/>
                <a:sym typeface="Helvetica" charset="0"/>
              </a:rPr>
              <a:t>recognised</a:t>
            </a:r>
            <a:r>
              <a:rPr lang="en-US" sz="2000" dirty="0">
                <a:latin typeface="+mj-lt"/>
                <a:ea typeface="Helvetica" charset="0"/>
                <a:cs typeface="Arial" panose="020B0604020202020204" pitchFamily="34" charset="0"/>
                <a:sym typeface="Helvetica" charset="0"/>
              </a:rPr>
              <a:t> qualifications; underpinned by a code of conduct or ethics</a:t>
            </a:r>
          </a:p>
          <a:p>
            <a:pPr marL="0" indent="0" defTabSz="914145">
              <a:spcBef>
                <a:spcPts val="492"/>
              </a:spcBef>
              <a:buNone/>
              <a:defRPr/>
            </a:pPr>
            <a:endParaRPr lang="en-US" sz="2000" dirty="0">
              <a:latin typeface="+mj-lt"/>
              <a:ea typeface="Helvetica" charset="0"/>
              <a:cs typeface="Arial" panose="020B0604020202020204" pitchFamily="34" charset="0"/>
              <a:sym typeface="Helvetica" charset="0"/>
            </a:endParaRPr>
          </a:p>
          <a:p>
            <a:pPr marL="0" indent="0" defTabSz="914145">
              <a:spcBef>
                <a:spcPts val="492"/>
              </a:spcBef>
              <a:buNone/>
              <a:defRPr/>
            </a:pPr>
            <a:r>
              <a:rPr lang="en-US" sz="2000" b="1" dirty="0">
                <a:latin typeface="+mj-lt"/>
                <a:ea typeface="Helvetica" charset="0"/>
                <a:cs typeface="Arial" panose="020B0604020202020204" pitchFamily="34" charset="0"/>
                <a:sym typeface="Helvetica" charset="0"/>
              </a:rPr>
              <a:t>HR Professional</a:t>
            </a:r>
          </a:p>
          <a:p>
            <a:pPr defTabSz="914145">
              <a:spcBef>
                <a:spcPts val="492"/>
              </a:spcBef>
              <a:defRPr/>
            </a:pPr>
            <a:r>
              <a:rPr lang="en-US" sz="2000" dirty="0">
                <a:latin typeface="+mj-lt"/>
                <a:ea typeface="Helvetica" charset="0"/>
                <a:cs typeface="Arial" panose="020B0604020202020204" pitchFamily="34" charset="0"/>
                <a:sym typeface="Helvetica" charset="0"/>
              </a:rPr>
              <a:t>As above – but also… </a:t>
            </a:r>
          </a:p>
          <a:p>
            <a:pPr defTabSz="914145">
              <a:spcBef>
                <a:spcPts val="492"/>
              </a:spcBef>
              <a:defRPr/>
            </a:pPr>
            <a:r>
              <a:rPr lang="en-US" sz="2000" dirty="0">
                <a:latin typeface="+mj-lt"/>
                <a:ea typeface="Helvetica" charset="0"/>
                <a:cs typeface="Arial" panose="020B0604020202020204" pitchFamily="34" charset="0"/>
                <a:sym typeface="Helvetica" charset="0"/>
              </a:rPr>
              <a:t>Member of the CIPD? (including following Code of Conduct)</a:t>
            </a:r>
          </a:p>
          <a:p>
            <a:pPr defTabSz="914145">
              <a:spcBef>
                <a:spcPts val="492"/>
              </a:spcBef>
              <a:defRPr/>
            </a:pPr>
            <a:r>
              <a:rPr lang="en-US" sz="2000" dirty="0">
                <a:latin typeface="+mj-lt"/>
                <a:ea typeface="Helvetica" charset="0"/>
                <a:cs typeface="Arial" panose="020B0604020202020204" pitchFamily="34" charset="0"/>
                <a:sym typeface="Helvetica" charset="0"/>
              </a:rPr>
              <a:t>Continuously updates themselves – knowledge, skills and </a:t>
            </a:r>
            <a:r>
              <a:rPr lang="en-US" sz="2000" dirty="0" err="1">
                <a:latin typeface="+mj-lt"/>
                <a:ea typeface="Helvetica" charset="0"/>
                <a:cs typeface="Arial" panose="020B0604020202020204" pitchFamily="34" charset="0"/>
                <a:sym typeface="Helvetica" charset="0"/>
              </a:rPr>
              <a:t>behaviours</a:t>
            </a:r>
            <a:r>
              <a:rPr lang="en-US" sz="2000" dirty="0">
                <a:latin typeface="+mj-lt"/>
                <a:ea typeface="Helvetica" charset="0"/>
                <a:cs typeface="Arial" panose="020B0604020202020204" pitchFamily="34" charset="0"/>
                <a:sym typeface="Helvetica" charset="0"/>
              </a:rPr>
              <a:t> </a:t>
            </a:r>
          </a:p>
          <a:p>
            <a:pPr defTabSz="914145">
              <a:spcBef>
                <a:spcPts val="492"/>
              </a:spcBef>
              <a:defRPr/>
            </a:pPr>
            <a:r>
              <a:rPr lang="en-US" sz="2000" dirty="0">
                <a:latin typeface="+mj-lt"/>
                <a:ea typeface="Helvetica" charset="0"/>
                <a:cs typeface="Arial" panose="020B0604020202020204" pitchFamily="34" charset="0"/>
                <a:sym typeface="Helvetica" charset="0"/>
              </a:rPr>
              <a:t>Able to challenge, commercially aware, proactive, decisive thinker</a:t>
            </a:r>
          </a:p>
          <a:p>
            <a:pPr defTabSz="914145">
              <a:spcBef>
                <a:spcPts val="492"/>
              </a:spcBef>
              <a:defRPr/>
            </a:pPr>
            <a:r>
              <a:rPr lang="en-US" sz="2000" dirty="0" err="1">
                <a:latin typeface="+mj-lt"/>
                <a:ea typeface="Helvetica" charset="0"/>
                <a:cs typeface="Arial" panose="020B0604020202020204" pitchFamily="34" charset="0"/>
                <a:sym typeface="Helvetica" charset="0"/>
              </a:rPr>
              <a:t>Recognised</a:t>
            </a:r>
            <a:r>
              <a:rPr lang="en-US" sz="2000" dirty="0">
                <a:latin typeface="+mj-lt"/>
                <a:ea typeface="Helvetica" charset="0"/>
                <a:cs typeface="Arial" panose="020B0604020202020204" pitchFamily="34" charset="0"/>
                <a:sym typeface="Helvetica" charset="0"/>
              </a:rPr>
              <a:t> qualifications</a:t>
            </a:r>
          </a:p>
          <a:p>
            <a:pPr defTabSz="914145">
              <a:spcBef>
                <a:spcPts val="492"/>
              </a:spcBef>
              <a:defRPr/>
            </a:pPr>
            <a:endParaRPr lang="en-US" sz="2000" dirty="0">
              <a:latin typeface="+mj-lt"/>
              <a:ea typeface="Helvetica" charset="0"/>
              <a:cs typeface="Arial" panose="020B0604020202020204" pitchFamily="34" charset="0"/>
              <a:sym typeface="Helvetica" charset="0"/>
            </a:endParaRPr>
          </a:p>
          <a:p>
            <a:pPr marL="0" indent="0" defTabSz="914145">
              <a:spcBef>
                <a:spcPts val="492"/>
              </a:spcBef>
              <a:buNone/>
              <a:defRPr/>
            </a:pPr>
            <a:r>
              <a:rPr lang="en-US" sz="2000" dirty="0">
                <a:latin typeface="+mj-lt"/>
                <a:ea typeface="Helvetica" charset="0"/>
                <a:cs typeface="Arial" panose="020B0604020202020204" pitchFamily="34" charset="0"/>
                <a:sym typeface="Helvetica" charset="0"/>
              </a:rPr>
              <a:t>Professionalism has many different interpretations  </a:t>
            </a:r>
          </a:p>
        </p:txBody>
      </p:sp>
    </p:spTree>
    <p:extLst>
      <p:ext uri="{BB962C8B-B14F-4D97-AF65-F5344CB8AC3E}">
        <p14:creationId xmlns:p14="http://schemas.microsoft.com/office/powerpoint/2010/main" val="2646631043"/>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l"/>
            <a:r>
              <a:rPr lang="en-GB" sz="3600" dirty="0"/>
              <a:t>4 concentric circle of HR professionalism</a:t>
            </a:r>
          </a:p>
        </p:txBody>
      </p:sp>
      <p:graphicFrame>
        <p:nvGraphicFramePr>
          <p:cNvPr id="9" name="Group 11"/>
          <p:cNvGraphicFramePr>
            <a:graphicFrameLocks noGrp="1"/>
          </p:cNvGraphicFramePr>
          <p:nvPr>
            <p:extLst>
              <p:ext uri="{D42A27DB-BD31-4B8C-83A1-F6EECF244321}">
                <p14:modId xmlns:p14="http://schemas.microsoft.com/office/powerpoint/2010/main" val="751629815"/>
              </p:ext>
            </p:extLst>
          </p:nvPr>
        </p:nvGraphicFramePr>
        <p:xfrm>
          <a:off x="125690" y="1412776"/>
          <a:ext cx="8910806" cy="5314402"/>
        </p:xfrm>
        <a:graphic>
          <a:graphicData uri="http://schemas.openxmlformats.org/drawingml/2006/table">
            <a:tbl>
              <a:tblPr/>
              <a:tblGrid>
                <a:gridCol w="1350847">
                  <a:extLst>
                    <a:ext uri="{9D8B030D-6E8A-4147-A177-3AD203B41FA5}">
                      <a16:colId xmlns:a16="http://schemas.microsoft.com/office/drawing/2014/main" xmlns="" val="20000"/>
                    </a:ext>
                  </a:extLst>
                </a:gridCol>
                <a:gridCol w="7559959">
                  <a:extLst>
                    <a:ext uri="{9D8B030D-6E8A-4147-A177-3AD203B41FA5}">
                      <a16:colId xmlns:a16="http://schemas.microsoft.com/office/drawing/2014/main" xmlns="" val="20001"/>
                    </a:ext>
                  </a:extLst>
                </a:gridCol>
              </a:tblGrid>
              <a:tr h="507185">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500" b="1" i="0" u="none" strike="noStrike" cap="none" normalizeH="0" baseline="0" dirty="0">
                          <a:ln>
                            <a:noFill/>
                          </a:ln>
                          <a:solidFill>
                            <a:schemeClr val="tx1"/>
                          </a:solidFill>
                          <a:effectLst/>
                          <a:latin typeface="Helvetica" charset="0"/>
                          <a:ea typeface="Helvetica" charset="0"/>
                          <a:cs typeface="Helvetica" charset="0"/>
                          <a:sym typeface="Helvetica" charset="0"/>
                        </a:rPr>
                        <a:t>Circle </a:t>
                      </a:r>
                      <a:endParaRPr kumimoji="0" lang="en-US" sz="1700" b="0" i="0" u="none" strike="noStrike" cap="none" normalizeH="0" baseline="0" dirty="0">
                        <a:ln>
                          <a:noFill/>
                        </a:ln>
                        <a:solidFill>
                          <a:schemeClr val="tx1"/>
                        </a:solidFill>
                        <a:effectLst/>
                        <a:latin typeface="Helvetica" charset="0"/>
                        <a:ea typeface="Helvetica" charset="0"/>
                        <a:cs typeface="Helvetica" charset="0"/>
                        <a:sym typeface="Helvetica" charset="0"/>
                      </a:endParaRP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rgbClr val="FFFF66"/>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500" b="1" i="0" u="none" strike="noStrike" cap="none" normalizeH="0" baseline="0" dirty="0">
                          <a:ln>
                            <a:noFill/>
                          </a:ln>
                          <a:solidFill>
                            <a:schemeClr val="tx1"/>
                          </a:solidFill>
                          <a:effectLst/>
                          <a:latin typeface="Helvetica" charset="0"/>
                          <a:ea typeface="Helvetica" charset="0"/>
                          <a:cs typeface="Helvetica" charset="0"/>
                          <a:sym typeface="Helvetica" charset="0"/>
                        </a:rPr>
                        <a:t>Actions/</a:t>
                      </a:r>
                      <a:r>
                        <a:rPr kumimoji="0" lang="en-US" sz="2500" b="1" i="0" u="none" strike="noStrike" cap="none" normalizeH="0" baseline="0" dirty="0" err="1">
                          <a:ln>
                            <a:noFill/>
                          </a:ln>
                          <a:solidFill>
                            <a:schemeClr val="tx1"/>
                          </a:solidFill>
                          <a:effectLst/>
                          <a:latin typeface="Helvetica" charset="0"/>
                          <a:ea typeface="Helvetica" charset="0"/>
                          <a:cs typeface="Helvetica" charset="0"/>
                          <a:sym typeface="Helvetica" charset="0"/>
                        </a:rPr>
                        <a:t>Behaviours</a:t>
                      </a:r>
                      <a:endParaRPr kumimoji="0" lang="en-US" sz="2500" b="1" i="0" u="none" strike="noStrike" cap="none" normalizeH="0" baseline="0" dirty="0">
                        <a:ln>
                          <a:noFill/>
                        </a:ln>
                        <a:solidFill>
                          <a:schemeClr val="tx1"/>
                        </a:solidFill>
                        <a:effectLst/>
                        <a:latin typeface="Helvetica" charset="0"/>
                        <a:ea typeface="Helvetica" charset="0"/>
                        <a:cs typeface="Helvetica" charset="0"/>
                        <a:sym typeface="Helvetica" charset="0"/>
                      </a:endParaRPr>
                    </a:p>
                    <a:p>
                      <a:pPr marL="0" marR="0" lvl="0" indent="0" algn="ctr" defTabSz="1300163" rtl="0" eaLnBrk="1" fontAlgn="base" latinLnBrk="0" hangingPunct="0">
                        <a:lnSpc>
                          <a:spcPct val="100000"/>
                        </a:lnSpc>
                        <a:spcBef>
                          <a:spcPct val="0"/>
                        </a:spcBef>
                        <a:spcAft>
                          <a:spcPct val="0"/>
                        </a:spcAft>
                        <a:buClrTx/>
                        <a:buSzTx/>
                        <a:buFontTx/>
                        <a:buNone/>
                        <a:tabLst/>
                      </a:pPr>
                      <a:endParaRPr kumimoji="0" lang="en-US" sz="1700" b="0" i="0" u="none" strike="noStrike" cap="none" normalizeH="0" baseline="0" dirty="0">
                        <a:ln>
                          <a:noFill/>
                        </a:ln>
                        <a:solidFill>
                          <a:schemeClr val="tx1"/>
                        </a:solidFill>
                        <a:effectLst/>
                        <a:latin typeface="Helvetica" charset="0"/>
                        <a:ea typeface="Helvetica" charset="0"/>
                        <a:cs typeface="Helvetica" charset="0"/>
                        <a:sym typeface="Helvetica" charset="0"/>
                      </a:endParaRP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rgbClr val="FFFF66"/>
                    </a:solidFill>
                  </a:tcPr>
                </a:tc>
                <a:extLst>
                  <a:ext uri="{0D108BD9-81ED-4DB2-BD59-A6C34878D82A}">
                    <a16:rowId xmlns:a16="http://schemas.microsoft.com/office/drawing/2014/main" xmlns="" val="10000"/>
                  </a:ext>
                </a:extLst>
              </a:tr>
              <a:tr h="817860">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Helvetica" charset="0"/>
                          <a:ea typeface="Helvetica" charset="0"/>
                          <a:cs typeface="Helvetica" charset="0"/>
                          <a:sym typeface="Helvetica" charset="0"/>
                        </a:rPr>
                        <a:t>Self</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Helvetica" charset="0"/>
                          <a:ea typeface="Helvetica" charset="0"/>
                          <a:cs typeface="Helvetica" charset="0"/>
                          <a:sym typeface="Helvetica" charset="0"/>
                        </a:rPr>
                        <a:t>Increasing knowledge of subject areas, issues and the business (and its business drivers) – enhances personal credibility.  Understanding technical areas/other specialisms, comparisons with competitors (curious). Collaborative – finding out good practice from other </a:t>
                      </a:r>
                      <a:r>
                        <a:rPr kumimoji="0" lang="en-US" sz="1800" b="0" i="0" u="none" strike="noStrike" cap="none" normalizeH="0" baseline="0" dirty="0" err="1">
                          <a:ln>
                            <a:noFill/>
                          </a:ln>
                          <a:solidFill>
                            <a:srgbClr val="000000"/>
                          </a:solidFill>
                          <a:effectLst/>
                          <a:latin typeface="Helvetica" charset="0"/>
                          <a:ea typeface="Helvetica" charset="0"/>
                          <a:cs typeface="Helvetica" charset="0"/>
                          <a:sym typeface="Helvetica" charset="0"/>
                        </a:rPr>
                        <a:t>organisations</a:t>
                      </a:r>
                      <a:r>
                        <a:rPr kumimoji="0" lang="en-US" sz="1800" b="0" i="0" u="none" strike="noStrike" cap="none" normalizeH="0" baseline="0" dirty="0">
                          <a:ln>
                            <a:noFill/>
                          </a:ln>
                          <a:solidFill>
                            <a:srgbClr val="000000"/>
                          </a:solidFill>
                          <a:effectLst/>
                          <a:latin typeface="Helvetica" charset="0"/>
                          <a:ea typeface="Helvetica" charset="0"/>
                          <a:cs typeface="Helvetica" charset="0"/>
                          <a:sym typeface="Helvetica" charset="0"/>
                        </a:rPr>
                        <a:t>/professions, networking</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1"/>
                  </a:ext>
                </a:extLst>
              </a:tr>
              <a:tr h="852031">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Helvetica" charset="0"/>
                          <a:ea typeface="Helvetica" charset="0"/>
                          <a:cs typeface="Helvetica" charset="0"/>
                          <a:sym typeface="Helvetica" charset="0"/>
                        </a:rPr>
                        <a:t>Across the Organisation</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Helvetica" charset="0"/>
                          <a:ea typeface="Helvetica" charset="0"/>
                          <a:cs typeface="Helvetica" charset="0"/>
                          <a:sym typeface="Helvetica" charset="0"/>
                        </a:rPr>
                        <a:t>Implementing focus groups – raising awareness (collaborative), devolving to line managers – decisive thinker.  Anonymous surveys to gain viewpoints (curious/collaborative). Collaborate with other professionals to enhance HR practice (e.g. financial information, metrics)</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extLst>
                  <a:ext uri="{0D108BD9-81ED-4DB2-BD59-A6C34878D82A}">
                    <a16:rowId xmlns:a16="http://schemas.microsoft.com/office/drawing/2014/main" xmlns="" val="10002"/>
                  </a:ext>
                </a:extLst>
              </a:tr>
              <a:tr h="810064">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Helvetica" charset="0"/>
                          <a:ea typeface="Helvetica" charset="0"/>
                          <a:cs typeface="Helvetica" charset="0"/>
                          <a:sym typeface="Helvetica" charset="0"/>
                        </a:rPr>
                        <a:t>Upwards </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Helvetica" charset="0"/>
                          <a:ea typeface="Helvetica" charset="0"/>
                          <a:cs typeface="Helvetica" charset="0"/>
                          <a:sym typeface="Helvetica" charset="0"/>
                        </a:rPr>
                        <a:t>Courage to challenge management practices and ideas (must ensure challenge is based on insightful information – driven to deliver); skilled influencer – proactively find clear details (curious) of the impact – business/client focused. Proactive – set own objectives (curious)</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3"/>
                  </a:ext>
                </a:extLst>
              </a:tr>
              <a:tr h="751050">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rgbClr val="000000"/>
                          </a:solidFill>
                          <a:effectLst/>
                          <a:latin typeface="Helvetica" charset="0"/>
                          <a:ea typeface="Helvetica" charset="0"/>
                          <a:cs typeface="Helvetica" charset="0"/>
                          <a:sym typeface="Helvetica" charset="0"/>
                        </a:rPr>
                        <a:t>Teams</a:t>
                      </a: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800" b="0" i="0" u="none" strike="noStrike" cap="none" normalizeH="0" baseline="0" dirty="0">
                          <a:ln>
                            <a:noFill/>
                          </a:ln>
                          <a:solidFill>
                            <a:srgbClr val="000000"/>
                          </a:solidFill>
                          <a:effectLst/>
                          <a:latin typeface="Helvetica" charset="0"/>
                          <a:ea typeface="Helvetica Light" charset="0"/>
                          <a:cs typeface="Helvetica" charset="0"/>
                          <a:sym typeface="Helvetica" charset="0"/>
                        </a:rPr>
                        <a:t>Problem solving (role model – lead by example); driven to deliver (meeting targets, on-time, within budget), collaborating to gain ideas. </a:t>
                      </a:r>
                      <a:endParaRPr kumimoji="0" lang="en-US" sz="1800" b="0" i="0" u="none" strike="noStrike" cap="none" normalizeH="0" baseline="0" dirty="0">
                        <a:ln>
                          <a:noFill/>
                        </a:ln>
                        <a:solidFill>
                          <a:srgbClr val="000000"/>
                        </a:solidFill>
                        <a:effectLst/>
                        <a:latin typeface="Helvetica Light" charset="0"/>
                        <a:ea typeface="Helvetica Light" charset="0"/>
                        <a:cs typeface="Helvetica Light" charset="0"/>
                        <a:sym typeface="Helvetica Light" charset="0"/>
                      </a:endParaRPr>
                    </a:p>
                  </a:txBody>
                  <a:tcPr marL="44653" marR="44653"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9175869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7" name="Rectangle 7" descr="image.jpg"/>
          <p:cNvSpPr>
            <a:spLocks/>
          </p:cNvSpPr>
          <p:nvPr/>
        </p:nvSpPr>
        <p:spPr bwMode="auto">
          <a:xfrm>
            <a:off x="319237" y="492250"/>
            <a:ext cx="5771927" cy="5672584"/>
          </a:xfrm>
          <a:prstGeom prst="rect">
            <a:avLst/>
          </a:prstGeom>
          <a:blipFill dpi="0" rotWithShape="0">
            <a:blip r:embed="rId2"/>
            <a:srcRect/>
            <a:stretch>
              <a:fillRect/>
            </a:stretch>
          </a:blip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50798" tIns="50798" rIns="50798" bIns="5079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endParaRPr lang="en-GB" altLang="en-US" sz="2500"/>
          </a:p>
        </p:txBody>
      </p:sp>
      <p:sp>
        <p:nvSpPr>
          <p:cNvPr id="5128" name="Rectangle 8"/>
          <p:cNvSpPr>
            <a:spLocks noGrp="1" noChangeArrowheads="1"/>
          </p:cNvSpPr>
          <p:nvPr>
            <p:ph type="body" idx="1"/>
          </p:nvPr>
        </p:nvSpPr>
        <p:spPr>
          <a:xfrm>
            <a:off x="6380261" y="2416597"/>
            <a:ext cx="2546078" cy="3825255"/>
          </a:xfrm>
        </p:spPr>
        <p:txBody>
          <a:bodyPr lIns="88896" tIns="50798" rIns="88896" bIns="50798" anchor="t"/>
          <a:lstStyle/>
          <a:p>
            <a:pPr marL="0" indent="0" algn="ctr" defTabSz="914145">
              <a:spcBef>
                <a:spcPts val="492"/>
              </a:spcBef>
              <a:buNone/>
            </a:pPr>
            <a:endParaRPr lang="en-US" altLang="en-US" sz="2500" dirty="0">
              <a:latin typeface="Helvetica" charset="0"/>
              <a:ea typeface="Helvetica" charset="0"/>
              <a:cs typeface="Helvetica" charset="0"/>
              <a:sym typeface="Helvetica" charset="0"/>
            </a:endParaRPr>
          </a:p>
          <a:p>
            <a:pPr marL="0" indent="0" algn="ctr" defTabSz="914145">
              <a:spcBef>
                <a:spcPts val="492"/>
              </a:spcBef>
              <a:buNone/>
            </a:pPr>
            <a:r>
              <a:rPr lang="en-US" altLang="en-US" sz="2800" dirty="0">
                <a:latin typeface="Helvetica" charset="0"/>
                <a:ea typeface="Helvetica" charset="0"/>
                <a:cs typeface="Helvetica" charset="0"/>
                <a:sym typeface="Helvetica" charset="0"/>
              </a:rPr>
              <a:t>CIPD HR Profession Map </a:t>
            </a:r>
          </a:p>
          <a:p>
            <a:pPr marL="0" indent="0" algn="ctr" defTabSz="914145">
              <a:spcBef>
                <a:spcPts val="492"/>
              </a:spcBef>
              <a:buNone/>
            </a:pPr>
            <a:endParaRPr lang="en-US" altLang="en-US" sz="2800" dirty="0">
              <a:latin typeface="Helvetica" charset="0"/>
              <a:ea typeface="Helvetica" charset="0"/>
              <a:cs typeface="Helvetica" charset="0"/>
              <a:sym typeface="Helvetica" charset="0"/>
            </a:endParaRPr>
          </a:p>
          <a:p>
            <a:pPr marL="0" indent="0" algn="ctr" defTabSz="914145">
              <a:spcBef>
                <a:spcPts val="492"/>
              </a:spcBef>
              <a:buNone/>
            </a:pPr>
            <a:r>
              <a:rPr lang="en-US" altLang="en-US" sz="2800" dirty="0">
                <a:latin typeface="Helvetica" charset="0"/>
                <a:ea typeface="Helvetica" charset="0"/>
                <a:cs typeface="Helvetica" charset="0"/>
                <a:sym typeface="Helvetica" charset="0"/>
              </a:rPr>
              <a:t>Click </a:t>
            </a:r>
            <a:r>
              <a:rPr lang="en-US" altLang="en-US" sz="2800" u="sng" dirty="0">
                <a:latin typeface="Helvetica" charset="0"/>
                <a:ea typeface="Helvetica" charset="0"/>
                <a:cs typeface="Helvetica" charset="0"/>
                <a:sym typeface="Helvetica" charset="0"/>
                <a:hlinkClick r:id="rId3"/>
              </a:rPr>
              <a:t>here</a:t>
            </a:r>
            <a:r>
              <a:rPr lang="en-US" altLang="en-US" sz="2800" dirty="0">
                <a:latin typeface="Helvetica" charset="0"/>
                <a:ea typeface="Helvetica" charset="0"/>
                <a:cs typeface="Helvetica" charset="0"/>
                <a:sym typeface="Helvetica" charset="0"/>
              </a:rPr>
              <a:t> for the Map</a:t>
            </a:r>
          </a:p>
          <a:p>
            <a:pPr marL="0" indent="0" algn="ctr" defTabSz="914145">
              <a:spcBef>
                <a:spcPts val="492"/>
              </a:spcBef>
              <a:buNone/>
            </a:pPr>
            <a:endParaRPr lang="en-US" altLang="en-US" sz="2800" dirty="0">
              <a:latin typeface="Helvetica" charset="0"/>
              <a:ea typeface="Helvetica" charset="0"/>
              <a:cs typeface="Helvetica" charset="0"/>
              <a:sym typeface="Helvetica" charset="0"/>
            </a:endParaRPr>
          </a:p>
        </p:txBody>
      </p:sp>
      <p:sp>
        <p:nvSpPr>
          <p:cNvPr id="2" name="TextBox 1"/>
          <p:cNvSpPr txBox="1"/>
          <p:nvPr/>
        </p:nvSpPr>
        <p:spPr>
          <a:xfrm>
            <a:off x="6588224" y="1268760"/>
            <a:ext cx="1800200" cy="369332"/>
          </a:xfrm>
          <a:prstGeom prst="rect">
            <a:avLst/>
          </a:prstGeom>
          <a:noFill/>
        </p:spPr>
        <p:txBody>
          <a:bodyPr wrap="square" rtlCol="0">
            <a:spAutoFit/>
          </a:bodyPr>
          <a:lstStyle/>
          <a:p>
            <a:r>
              <a:rPr lang="en-GB" dirty="0"/>
              <a:t>SEE </a:t>
            </a:r>
            <a:r>
              <a:rPr lang="en-GB" dirty="0" err="1"/>
              <a:t>handout</a:t>
            </a:r>
            <a:endParaRPr lang="en-GB" dirty="0"/>
          </a:p>
        </p:txBody>
      </p:sp>
    </p:spTree>
    <p:extLst>
      <p:ext uri="{BB962C8B-B14F-4D97-AF65-F5344CB8AC3E}">
        <p14:creationId xmlns:p14="http://schemas.microsoft.com/office/powerpoint/2010/main" val="625832369"/>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ctrTitle"/>
          </p:nvPr>
        </p:nvSpPr>
        <p:spPr/>
        <p:txBody>
          <a:bodyPr/>
          <a:lstStyle/>
          <a:p>
            <a:pPr eaLnBrk="1" hangingPunct="1"/>
            <a:endParaRPr lang="en-GB" altLang="en-US">
              <a:latin typeface="Arial" charset="0"/>
              <a:cs typeface="Arial" charset="0"/>
            </a:endParaRPr>
          </a:p>
        </p:txBody>
      </p:sp>
      <p:sp>
        <p:nvSpPr>
          <p:cNvPr id="3" name="Subtitle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n-GB" dirty="0"/>
          </a:p>
        </p:txBody>
      </p:sp>
      <p:pic>
        <p:nvPicPr>
          <p:cNvPr id="26628" name="Content Placeholder 4" descr="Global_HR_Profession_visual.jpg"/>
          <p:cNvPicPr>
            <a:picLocks noChangeAspect="1"/>
          </p:cNvPicPr>
          <p:nvPr/>
        </p:nvPicPr>
        <p:blipFill rotWithShape="1">
          <a:blip r:embed="rId3" cstate="print">
            <a:extLst>
              <a:ext uri="{28A0092B-C50C-407E-A947-70E740481C1C}">
                <a14:useLocalDpi xmlns:a14="http://schemas.microsoft.com/office/drawing/2010/main" val="0"/>
              </a:ext>
            </a:extLst>
          </a:blip>
          <a:srcRect l="11149" t="2521" b="5111"/>
          <a:stretch/>
        </p:blipFill>
        <p:spPr bwMode="auto">
          <a:xfrm>
            <a:off x="-108520" y="692696"/>
            <a:ext cx="8119453" cy="616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824" t="17394" r="6096" b="12248"/>
          <a:stretch/>
        </p:blipFill>
        <p:spPr bwMode="auto">
          <a:xfrm>
            <a:off x="4246072" y="-5681"/>
            <a:ext cx="5006448" cy="1791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28567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90514"/>
            <a:ext cx="4928750" cy="5350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228184" y="2420888"/>
            <a:ext cx="1440160" cy="2308324"/>
          </a:xfrm>
          <a:prstGeom prst="rect">
            <a:avLst/>
          </a:prstGeom>
          <a:noFill/>
        </p:spPr>
        <p:txBody>
          <a:bodyPr wrap="square" rtlCol="0">
            <a:spAutoFit/>
          </a:bodyPr>
          <a:lstStyle/>
          <a:p>
            <a:r>
              <a:rPr lang="en-GB" dirty="0"/>
              <a:t>See full booklet on </a:t>
            </a:r>
            <a:r>
              <a:rPr lang="en-GB" dirty="0" err="1"/>
              <a:t>moodle</a:t>
            </a:r>
            <a:endParaRPr lang="en-GB" dirty="0"/>
          </a:p>
          <a:p>
            <a:endParaRPr lang="en-GB" dirty="0"/>
          </a:p>
          <a:p>
            <a:endParaRPr lang="en-GB" dirty="0"/>
          </a:p>
          <a:p>
            <a:r>
              <a:rPr lang="en-GB" dirty="0"/>
              <a:t>Handout extracts on core</a:t>
            </a:r>
          </a:p>
        </p:txBody>
      </p:sp>
    </p:spTree>
    <p:extLst>
      <p:ext uri="{BB962C8B-B14F-4D97-AF65-F5344CB8AC3E}">
        <p14:creationId xmlns:p14="http://schemas.microsoft.com/office/powerpoint/2010/main" val="3406577737"/>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179512" y="188640"/>
            <a:ext cx="6705600" cy="1143000"/>
          </a:xfrm>
        </p:spPr>
        <p:txBody>
          <a:bodyPr/>
          <a:lstStyle/>
          <a:p>
            <a:pPr algn="l"/>
            <a:r>
              <a:rPr lang="en-GB" altLang="en-US" sz="3600" dirty="0">
                <a:cs typeface="Arial" charset="0"/>
              </a:rPr>
              <a:t>CIPD HRPM</a:t>
            </a:r>
            <a:br>
              <a:rPr lang="en-GB" altLang="en-US" sz="3600" dirty="0">
                <a:cs typeface="Arial" charset="0"/>
              </a:rPr>
            </a:br>
            <a:r>
              <a:rPr lang="en-GB" altLang="en-US" sz="1100" dirty="0">
                <a:latin typeface="Arial" charset="0"/>
                <a:cs typeface="Arial" charset="0"/>
                <a:hlinkClick r:id="rId3"/>
              </a:rPr>
              <a:t>/</a:t>
            </a:r>
            <a:r>
              <a:rPr lang="en-GB" altLang="en-US" sz="1100" dirty="0">
                <a:latin typeface="Arial" charset="0"/>
                <a:cs typeface="Arial" charset="0"/>
              </a:rPr>
              <a:t> </a:t>
            </a:r>
            <a:endParaRPr lang="en-US" altLang="en-US" sz="1100" dirty="0">
              <a:latin typeface="Arial" charset="0"/>
              <a:cs typeface="Arial" charset="0"/>
            </a:endParaRPr>
          </a:p>
        </p:txBody>
      </p:sp>
      <p:sp>
        <p:nvSpPr>
          <p:cNvPr id="27651" name="Content Placeholder 2"/>
          <p:cNvSpPr>
            <a:spLocks noGrp="1"/>
          </p:cNvSpPr>
          <p:nvPr>
            <p:ph idx="1"/>
          </p:nvPr>
        </p:nvSpPr>
        <p:spPr/>
        <p:txBody>
          <a:bodyPr/>
          <a:lstStyle/>
          <a:p>
            <a:pPr>
              <a:buFont typeface="Wingdings" panose="05000000000000000000" pitchFamily="2" charset="2"/>
              <a:buChar char="§"/>
            </a:pPr>
            <a:r>
              <a:rPr lang="en-GB" altLang="en-US" sz="2400" dirty="0">
                <a:cs typeface="Arial" charset="0"/>
              </a:rPr>
              <a:t>Outlines the underpinning skills, knowledge and behaviours needed for HR excellence</a:t>
            </a:r>
          </a:p>
          <a:p>
            <a:pPr>
              <a:buFont typeface="Wingdings" panose="05000000000000000000" pitchFamily="2" charset="2"/>
              <a:buChar char="§"/>
            </a:pPr>
            <a:r>
              <a:rPr lang="en-GB" altLang="en-US" sz="2400" dirty="0">
                <a:cs typeface="Arial" charset="0"/>
              </a:rPr>
              <a:t>10 Professional Areas</a:t>
            </a:r>
          </a:p>
          <a:p>
            <a:pPr marL="457200" lvl="1" indent="0">
              <a:buNone/>
            </a:pPr>
            <a:r>
              <a:rPr lang="en-GB" altLang="en-US" sz="2400" dirty="0" err="1">
                <a:cs typeface="Arial" charset="0"/>
              </a:rPr>
              <a:t>Eg</a:t>
            </a:r>
            <a:r>
              <a:rPr lang="en-GB" altLang="en-US" sz="2400" dirty="0">
                <a:cs typeface="Arial" charset="0"/>
              </a:rPr>
              <a:t>. Leading and managing, learning &amp; talent management</a:t>
            </a:r>
          </a:p>
          <a:p>
            <a:pPr>
              <a:buFont typeface="Wingdings" panose="05000000000000000000" pitchFamily="2" charset="2"/>
              <a:buChar char="§"/>
            </a:pPr>
            <a:r>
              <a:rPr lang="en-GB" altLang="en-US" sz="2400" dirty="0">
                <a:cs typeface="Arial" charset="0"/>
              </a:rPr>
              <a:t>4 Bands of Competence</a:t>
            </a:r>
          </a:p>
          <a:p>
            <a:pPr marL="457200" lvl="1" indent="0">
              <a:buNone/>
            </a:pPr>
            <a:r>
              <a:rPr lang="en-GB" altLang="en-US" sz="2400" dirty="0" err="1">
                <a:cs typeface="Arial" charset="0"/>
              </a:rPr>
              <a:t>Eg</a:t>
            </a:r>
            <a:r>
              <a:rPr lang="en-GB" altLang="en-US" sz="2400" dirty="0">
                <a:cs typeface="Arial" charset="0"/>
              </a:rPr>
              <a:t>. Band 1,2,3 &amp; 4</a:t>
            </a:r>
          </a:p>
          <a:p>
            <a:pPr>
              <a:buFont typeface="Wingdings" panose="05000000000000000000" pitchFamily="2" charset="2"/>
              <a:buChar char="§"/>
            </a:pPr>
            <a:r>
              <a:rPr lang="en-GB" altLang="en-US" sz="2400" dirty="0">
                <a:cs typeface="Arial" charset="0"/>
              </a:rPr>
              <a:t>8 Behaviours</a:t>
            </a:r>
          </a:p>
          <a:p>
            <a:pPr marL="457200" lvl="1" indent="0">
              <a:buNone/>
            </a:pPr>
            <a:r>
              <a:rPr lang="en-GB" altLang="en-US" sz="2400" dirty="0" err="1">
                <a:cs typeface="Arial" charset="0"/>
              </a:rPr>
              <a:t>Eg</a:t>
            </a:r>
            <a:r>
              <a:rPr lang="en-GB" altLang="en-US" sz="2400" dirty="0">
                <a:cs typeface="Arial" charset="0"/>
              </a:rPr>
              <a:t>. Curious, Decisive thinker, driven to deliver</a:t>
            </a:r>
            <a:endParaRPr lang="en-US" altLang="en-US" sz="2400" dirty="0">
              <a:cs typeface="Arial" charset="0"/>
            </a:endParaRPr>
          </a:p>
        </p:txBody>
      </p:sp>
    </p:spTree>
    <p:extLst>
      <p:ext uri="{BB962C8B-B14F-4D97-AF65-F5344CB8AC3E}">
        <p14:creationId xmlns:p14="http://schemas.microsoft.com/office/powerpoint/2010/main" val="677206070"/>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2170" y="5958835"/>
            <a:ext cx="2483768" cy="7538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74" y="116632"/>
            <a:ext cx="8042550" cy="63347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a:hlinkClick r:id="rId4"/>
          </p:cNvPr>
          <p:cNvSpPr/>
          <p:nvPr/>
        </p:nvSpPr>
        <p:spPr>
          <a:xfrm>
            <a:off x="3635896" y="260648"/>
            <a:ext cx="4572000" cy="646331"/>
          </a:xfrm>
          <a:prstGeom prst="rect">
            <a:avLst/>
          </a:prstGeom>
        </p:spPr>
        <p:txBody>
          <a:bodyPr>
            <a:spAutoFit/>
          </a:bodyPr>
          <a:lstStyle/>
          <a:p>
            <a:r>
              <a:rPr lang="en-GB" dirty="0"/>
              <a:t>http://www.cipd.co.uk/cpd/my-cpd-map.aspx</a:t>
            </a:r>
          </a:p>
        </p:txBody>
      </p:sp>
      <p:sp>
        <p:nvSpPr>
          <p:cNvPr id="5" name="TextBox 4"/>
          <p:cNvSpPr txBox="1"/>
          <p:nvPr/>
        </p:nvSpPr>
        <p:spPr>
          <a:xfrm>
            <a:off x="5580112" y="4797152"/>
            <a:ext cx="2808312" cy="923330"/>
          </a:xfrm>
          <a:prstGeom prst="rect">
            <a:avLst/>
          </a:prstGeom>
          <a:noFill/>
        </p:spPr>
        <p:txBody>
          <a:bodyPr wrap="square" rtlCol="0">
            <a:spAutoFit/>
          </a:bodyPr>
          <a:lstStyle/>
          <a:p>
            <a:r>
              <a:rPr lang="en-GB" dirty="0">
                <a:solidFill>
                  <a:srgbClr val="FF0000"/>
                </a:solidFill>
              </a:rPr>
              <a:t>Note: it will ask you to register for the first time before it lets you in…</a:t>
            </a:r>
          </a:p>
        </p:txBody>
      </p:sp>
    </p:spTree>
    <p:extLst>
      <p:ext uri="{BB962C8B-B14F-4D97-AF65-F5344CB8AC3E}">
        <p14:creationId xmlns:p14="http://schemas.microsoft.com/office/powerpoint/2010/main" val="1580329223"/>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80" name="Rectangle 5"/>
          <p:cNvSpPr>
            <a:spLocks/>
          </p:cNvSpPr>
          <p:nvPr/>
        </p:nvSpPr>
        <p:spPr bwMode="auto">
          <a:xfrm>
            <a:off x="179512" y="-171400"/>
            <a:ext cx="7649440" cy="1326237"/>
          </a:xfrm>
          <a:prstGeom prst="rect">
            <a:avLst/>
          </a:prstGeom>
          <a:noFill/>
          <a:ln>
            <a:noFill/>
          </a:ln>
          <a:effectLst/>
          <a:extLst/>
        </p:spPr>
        <p:txBody>
          <a:bodyPr lIns="126435" tIns="72248" rIns="126435" bIns="72248" anchor="ctr"/>
          <a:lstStyle>
            <a:lvl1pPr defTabSz="1300163" eaLnBrk="0">
              <a:defRPr sz="3600">
                <a:solidFill>
                  <a:srgbClr val="000000"/>
                </a:solidFill>
                <a:latin typeface="Helvetica Light" charset="0"/>
                <a:ea typeface="Helvetica Light" charset="0"/>
                <a:cs typeface="Helvetica Light" charset="0"/>
                <a:sym typeface="Helvetica Light" charset="0"/>
              </a:defRPr>
            </a:lvl1pPr>
            <a:lvl2pPr marL="742950" indent="-285750" defTabSz="1300163" eaLnBrk="0">
              <a:defRPr sz="3600">
                <a:solidFill>
                  <a:srgbClr val="000000"/>
                </a:solidFill>
                <a:latin typeface="Helvetica Light" charset="0"/>
                <a:ea typeface="Helvetica Light" charset="0"/>
                <a:cs typeface="Helvetica Light" charset="0"/>
                <a:sym typeface="Helvetica Light" charset="0"/>
              </a:defRPr>
            </a:lvl2pPr>
            <a:lvl3pPr marL="1143000" indent="-228600" defTabSz="1300163" eaLnBrk="0">
              <a:defRPr sz="3600">
                <a:solidFill>
                  <a:srgbClr val="000000"/>
                </a:solidFill>
                <a:latin typeface="Helvetica Light" charset="0"/>
                <a:ea typeface="Helvetica Light" charset="0"/>
                <a:cs typeface="Helvetica Light" charset="0"/>
                <a:sym typeface="Helvetica Light" charset="0"/>
              </a:defRPr>
            </a:lvl3pPr>
            <a:lvl4pPr marL="1600200" indent="-228600" defTabSz="1300163" eaLnBrk="0">
              <a:defRPr sz="3600">
                <a:solidFill>
                  <a:srgbClr val="000000"/>
                </a:solidFill>
                <a:latin typeface="Helvetica Light" charset="0"/>
                <a:ea typeface="Helvetica Light" charset="0"/>
                <a:cs typeface="Helvetica Light" charset="0"/>
                <a:sym typeface="Helvetica Light" charset="0"/>
              </a:defRPr>
            </a:lvl4pPr>
            <a:lvl5pPr marL="2057400" indent="-228600" defTabSz="1300163" eaLnBrk="0">
              <a:defRPr sz="3600">
                <a:solidFill>
                  <a:srgbClr val="000000"/>
                </a:solidFill>
                <a:latin typeface="Helvetica Light" charset="0"/>
                <a:ea typeface="Helvetica Light" charset="0"/>
                <a:cs typeface="Helvetica Light" charset="0"/>
                <a:sym typeface="Helvetica Light" charset="0"/>
              </a:defRPr>
            </a:lvl5pPr>
            <a:lvl6pPr marL="25146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6pPr>
            <a:lvl7pPr marL="29718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7pPr>
            <a:lvl8pPr marL="34290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8pPr>
            <a:lvl9pPr marL="3886200" indent="-228600" algn="ctr" defTabSz="1300163" eaLnBrk="0" fontAlgn="base" hangingPunct="0">
              <a:spcBef>
                <a:spcPct val="0"/>
              </a:spcBef>
              <a:spcAft>
                <a:spcPct val="0"/>
              </a:spcAft>
              <a:defRPr sz="3600">
                <a:solidFill>
                  <a:srgbClr val="000000"/>
                </a:solidFill>
                <a:latin typeface="Helvetica Light" charset="0"/>
                <a:ea typeface="Helvetica Light" charset="0"/>
                <a:cs typeface="Helvetica Light" charset="0"/>
                <a:sym typeface="Helvetica Light" charset="0"/>
              </a:defRPr>
            </a:lvl9pPr>
          </a:lstStyle>
          <a:p>
            <a:pPr eaLnBrk="1">
              <a:defRPr/>
            </a:pPr>
            <a:r>
              <a:rPr lang="en-US" altLang="en-US" dirty="0">
                <a:solidFill>
                  <a:schemeClr val="tx1"/>
                </a:solidFill>
                <a:latin typeface="+mn-lt"/>
                <a:ea typeface="Helvetica" charset="0"/>
                <a:cs typeface="Helvetica" charset="0"/>
                <a:sym typeface="Helvetica" charset="0"/>
              </a:rPr>
              <a:t>What is the HR Profession Map?</a:t>
            </a:r>
            <a:endParaRPr lang="en-US" altLang="en-US" dirty="0">
              <a:solidFill>
                <a:schemeClr val="tx1"/>
              </a:solidFill>
              <a:latin typeface="+mn-lt"/>
            </a:endParaRPr>
          </a:p>
        </p:txBody>
      </p:sp>
      <p:sp>
        <p:nvSpPr>
          <p:cNvPr id="12299" name="Rectangle 11"/>
          <p:cNvSpPr>
            <a:spLocks/>
          </p:cNvSpPr>
          <p:nvPr/>
        </p:nvSpPr>
        <p:spPr bwMode="auto">
          <a:xfrm>
            <a:off x="201425" y="1321366"/>
            <a:ext cx="8962057" cy="1519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896" tIns="50798" rIns="88896" bIns="50798"/>
          <a:lstStyle/>
          <a:p>
            <a:pPr marL="401822" indent="-401822" defTabSz="914145">
              <a:lnSpc>
                <a:spcPct val="80000"/>
              </a:lnSpc>
              <a:spcBef>
                <a:spcPts val="281"/>
              </a:spcBef>
              <a:buClr>
                <a:srgbClr val="000000"/>
              </a:buClr>
              <a:buSzPct val="100000"/>
              <a:buFont typeface="Wingdings" panose="05000000000000000000" pitchFamily="2" charset="2"/>
              <a:buChar char="§"/>
              <a:defRPr/>
            </a:pPr>
            <a:r>
              <a:rPr lang="en-US" sz="2100" dirty="0">
                <a:latin typeface="+mn-lt"/>
                <a:ea typeface="Helvetica" charset="0"/>
                <a:cs typeface="Arial" panose="020B0604020202020204" pitchFamily="34" charset="0"/>
                <a:sym typeface="Helvetica" charset="0"/>
              </a:rPr>
              <a:t>Knowledge/</a:t>
            </a:r>
            <a:r>
              <a:rPr lang="en-US" sz="2100" dirty="0" err="1">
                <a:latin typeface="+mn-lt"/>
                <a:ea typeface="Helvetica" charset="0"/>
                <a:cs typeface="Arial" panose="020B0604020202020204" pitchFamily="34" charset="0"/>
                <a:sym typeface="Helvetica" charset="0"/>
              </a:rPr>
              <a:t>behaviours</a:t>
            </a:r>
            <a:r>
              <a:rPr lang="en-US" sz="2100" dirty="0">
                <a:latin typeface="+mn-lt"/>
                <a:ea typeface="Helvetica" charset="0"/>
                <a:cs typeface="Arial" panose="020B0604020202020204" pitchFamily="34" charset="0"/>
                <a:sym typeface="Helvetica" charset="0"/>
              </a:rPr>
              <a:t> stakeholders expect from HR(D) Professionals</a:t>
            </a:r>
            <a:br>
              <a:rPr lang="en-US" sz="2100" dirty="0">
                <a:latin typeface="+mn-lt"/>
                <a:ea typeface="Helvetica" charset="0"/>
                <a:cs typeface="Arial" panose="020B0604020202020204" pitchFamily="34" charset="0"/>
                <a:sym typeface="Helvetica" charset="0"/>
              </a:rPr>
            </a:br>
            <a:endParaRPr lang="en-US" sz="2100" dirty="0">
              <a:latin typeface="+mn-lt"/>
              <a:ea typeface="Helvetica" charset="0"/>
              <a:cs typeface="Arial" panose="020B0604020202020204" pitchFamily="34" charset="0"/>
              <a:sym typeface="Helvetica" charset="0"/>
            </a:endParaRPr>
          </a:p>
          <a:p>
            <a:pPr marL="401822" indent="-401822" defTabSz="914145">
              <a:lnSpc>
                <a:spcPct val="80000"/>
              </a:lnSpc>
              <a:spcBef>
                <a:spcPts val="281"/>
              </a:spcBef>
              <a:buClr>
                <a:srgbClr val="000000"/>
              </a:buClr>
              <a:buSzPct val="100000"/>
              <a:buFont typeface="Wingdings" panose="05000000000000000000" pitchFamily="2" charset="2"/>
              <a:buChar char="§"/>
              <a:defRPr/>
            </a:pPr>
            <a:r>
              <a:rPr lang="en-US" sz="2100" dirty="0">
                <a:latin typeface="+mn-lt"/>
                <a:ea typeface="Helvetica" charset="0"/>
                <a:cs typeface="Arial" panose="020B0604020202020204" pitchFamily="34" charset="0"/>
                <a:sym typeface="Helvetica" charset="0"/>
              </a:rPr>
              <a:t>Enable HR/L&amp;D Professionals to focus on development needs</a:t>
            </a:r>
          </a:p>
          <a:p>
            <a:pPr marL="342900" indent="-342900" defTabSz="914145">
              <a:lnSpc>
                <a:spcPct val="80000"/>
              </a:lnSpc>
              <a:spcBef>
                <a:spcPts val="281"/>
              </a:spcBef>
              <a:buClr>
                <a:srgbClr val="000000"/>
              </a:buClr>
              <a:buSzPct val="100000"/>
              <a:buFont typeface="Wingdings" panose="05000000000000000000" pitchFamily="2" charset="2"/>
              <a:buChar char="§"/>
              <a:defRPr/>
            </a:pPr>
            <a:endParaRPr lang="en-US" sz="2100" dirty="0">
              <a:latin typeface="+mn-lt"/>
              <a:ea typeface="Helvetica" charset="0"/>
              <a:cs typeface="Arial" panose="020B0604020202020204" pitchFamily="34" charset="0"/>
              <a:sym typeface="Helvetica" charset="0"/>
            </a:endParaRPr>
          </a:p>
          <a:p>
            <a:pPr marL="401822" indent="-401822" defTabSz="914145">
              <a:lnSpc>
                <a:spcPct val="80000"/>
              </a:lnSpc>
              <a:spcBef>
                <a:spcPts val="281"/>
              </a:spcBef>
              <a:buClr>
                <a:srgbClr val="000000"/>
              </a:buClr>
              <a:buSzPct val="100000"/>
              <a:buFont typeface="Wingdings" panose="05000000000000000000" pitchFamily="2" charset="2"/>
              <a:buChar char="§"/>
              <a:defRPr/>
            </a:pPr>
            <a:r>
              <a:rPr lang="en-US" sz="2100" dirty="0">
                <a:latin typeface="+mn-lt"/>
                <a:ea typeface="Helvetica" charset="0"/>
                <a:cs typeface="Arial" panose="020B0604020202020204" pitchFamily="34" charset="0"/>
                <a:sym typeface="Helvetica" charset="0"/>
              </a:rPr>
              <a:t>Provides a framework through 4 bands of competences</a:t>
            </a:r>
          </a:p>
        </p:txBody>
      </p:sp>
      <p:graphicFrame>
        <p:nvGraphicFramePr>
          <p:cNvPr id="10" name="Group 11"/>
          <p:cNvGraphicFramePr>
            <a:graphicFrameLocks noGrp="1"/>
          </p:cNvGraphicFramePr>
          <p:nvPr>
            <p:extLst>
              <p:ext uri="{D42A27DB-BD31-4B8C-83A1-F6EECF244321}">
                <p14:modId xmlns:p14="http://schemas.microsoft.com/office/powerpoint/2010/main" val="3582091324"/>
              </p:ext>
            </p:extLst>
          </p:nvPr>
        </p:nvGraphicFramePr>
        <p:xfrm>
          <a:off x="178426" y="3284984"/>
          <a:ext cx="8616032" cy="2380357"/>
        </p:xfrm>
        <a:graphic>
          <a:graphicData uri="http://schemas.openxmlformats.org/drawingml/2006/table">
            <a:tbl>
              <a:tblPr/>
              <a:tblGrid>
                <a:gridCol w="1987971">
                  <a:extLst>
                    <a:ext uri="{9D8B030D-6E8A-4147-A177-3AD203B41FA5}">
                      <a16:colId xmlns:a16="http://schemas.microsoft.com/office/drawing/2014/main" xmlns="" val="20000"/>
                    </a:ext>
                  </a:extLst>
                </a:gridCol>
                <a:gridCol w="2105174">
                  <a:extLst>
                    <a:ext uri="{9D8B030D-6E8A-4147-A177-3AD203B41FA5}">
                      <a16:colId xmlns:a16="http://schemas.microsoft.com/office/drawing/2014/main" xmlns="" val="20001"/>
                    </a:ext>
                  </a:extLst>
                </a:gridCol>
                <a:gridCol w="2293814">
                  <a:extLst>
                    <a:ext uri="{9D8B030D-6E8A-4147-A177-3AD203B41FA5}">
                      <a16:colId xmlns:a16="http://schemas.microsoft.com/office/drawing/2014/main" xmlns="" val="20002"/>
                    </a:ext>
                  </a:extLst>
                </a:gridCol>
                <a:gridCol w="2229073">
                  <a:extLst>
                    <a:ext uri="{9D8B030D-6E8A-4147-A177-3AD203B41FA5}">
                      <a16:colId xmlns:a16="http://schemas.microsoft.com/office/drawing/2014/main" xmlns="" val="20003"/>
                    </a:ext>
                  </a:extLst>
                </a:gridCol>
              </a:tblGrid>
              <a:tr h="475028">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500" b="1" i="0" u="none" strike="noStrike" cap="none" normalizeH="0" baseline="0" dirty="0">
                          <a:ln>
                            <a:noFill/>
                          </a:ln>
                          <a:solidFill>
                            <a:srgbClr val="000000"/>
                          </a:solidFill>
                          <a:effectLst/>
                          <a:latin typeface="Helvetica" charset="0"/>
                          <a:ea typeface="Helvetica" charset="0"/>
                          <a:cs typeface="Helvetica" charset="0"/>
                          <a:sym typeface="Helvetica" charset="0"/>
                        </a:rPr>
                        <a:t>BAND 1</a:t>
                      </a:r>
                      <a:endPar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36124"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500" b="1" i="0" u="none" strike="noStrike" cap="none" normalizeH="0" baseline="0" dirty="0">
                          <a:ln>
                            <a:noFill/>
                          </a:ln>
                          <a:solidFill>
                            <a:srgbClr val="000000"/>
                          </a:solidFill>
                          <a:effectLst/>
                          <a:latin typeface="Helvetica" charset="0"/>
                          <a:ea typeface="Helvetica" charset="0"/>
                          <a:cs typeface="Helvetica" charset="0"/>
                          <a:sym typeface="Helvetica" charset="0"/>
                        </a:rPr>
                        <a:t>BAND 2</a:t>
                      </a:r>
                      <a:endPar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36124"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500" b="1" i="0" u="none" strike="noStrike" cap="none" normalizeH="0" baseline="0" dirty="0">
                          <a:ln>
                            <a:noFill/>
                          </a:ln>
                          <a:solidFill>
                            <a:srgbClr val="000000"/>
                          </a:solidFill>
                          <a:effectLst/>
                          <a:latin typeface="Helvetica" charset="0"/>
                          <a:ea typeface="Helvetica" charset="0"/>
                          <a:cs typeface="Helvetica" charset="0"/>
                          <a:sym typeface="Helvetica" charset="0"/>
                        </a:rPr>
                        <a:t>BAND 3</a:t>
                      </a:r>
                      <a:endPar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36124"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500" b="1" i="0" u="none" strike="noStrike" cap="none" normalizeH="0" baseline="0" dirty="0">
                          <a:ln>
                            <a:noFill/>
                          </a:ln>
                          <a:solidFill>
                            <a:srgbClr val="000000"/>
                          </a:solidFill>
                          <a:effectLst/>
                          <a:latin typeface="Helvetica" charset="0"/>
                          <a:ea typeface="Helvetica" charset="0"/>
                          <a:cs typeface="Helvetica" charset="0"/>
                          <a:sym typeface="Helvetica" charset="0"/>
                        </a:rPr>
                        <a:t>BAND 4</a:t>
                      </a:r>
                      <a:endPar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36124"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extLst>
                  <a:ext uri="{0D108BD9-81ED-4DB2-BD59-A6C34878D82A}">
                    <a16:rowId xmlns:a16="http://schemas.microsoft.com/office/drawing/2014/main" xmlns="" val="10000"/>
                  </a:ext>
                </a:extLst>
              </a:tr>
              <a:tr h="689341">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rPr>
                        <a:t>Delivering fundamentals</a:t>
                      </a:r>
                      <a:endParaRPr kumimoji="0" lang="en-US" sz="14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36124"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9BBB59">
                        <a:alpha val="2000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rPr>
                        <a:t>Adviser, issues led</a:t>
                      </a:r>
                      <a:endParaRPr kumimoji="0" lang="en-US" sz="14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36124"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9BBB59">
                        <a:alpha val="2000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rPr>
                        <a:t>Consultant,     co-operative partner</a:t>
                      </a:r>
                      <a:endParaRPr kumimoji="0" lang="en-US" sz="14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36124"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9BBB59">
                        <a:alpha val="2000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rgbClr val="000000"/>
                          </a:solidFill>
                          <a:effectLst/>
                          <a:latin typeface="Helvetica" charset="0"/>
                          <a:ea typeface="Helvetica" charset="0"/>
                          <a:cs typeface="Helvetica" charset="0"/>
                          <a:sym typeface="Helvetica" charset="0"/>
                        </a:rPr>
                        <a:t>Leadership colleague, coach</a:t>
                      </a:r>
                      <a:endParaRPr kumimoji="0" lang="en-US" sz="1400" b="0" i="0" u="none" strike="noStrike" cap="none" normalizeH="0" baseline="0" dirty="0">
                        <a:ln>
                          <a:noFill/>
                        </a:ln>
                        <a:solidFill>
                          <a:srgbClr val="000000"/>
                        </a:solidFill>
                        <a:effectLst/>
                        <a:latin typeface="Helvetica" charset="0"/>
                        <a:ea typeface="Helvetica" charset="0"/>
                        <a:cs typeface="Helvetica" charset="0"/>
                        <a:sym typeface="Helvetica"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36124"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9BBB59">
                        <a:alpha val="20000"/>
                      </a:srgbClr>
                    </a:solidFill>
                  </a:tcPr>
                </a:tc>
                <a:extLst>
                  <a:ext uri="{0D108BD9-81ED-4DB2-BD59-A6C34878D82A}">
                    <a16:rowId xmlns:a16="http://schemas.microsoft.com/office/drawing/2014/main" xmlns="" val="10001"/>
                  </a:ext>
                </a:extLst>
              </a:tr>
              <a:tr h="1206463">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700" b="0" i="0" u="none" strike="noStrike" cap="none" normalizeH="0" baseline="0">
                          <a:ln>
                            <a:noFill/>
                          </a:ln>
                          <a:solidFill>
                            <a:srgbClr val="000000"/>
                          </a:solidFill>
                          <a:effectLst/>
                          <a:latin typeface="Helvetica" charset="0"/>
                          <a:ea typeface="Helvetica" charset="0"/>
                          <a:cs typeface="Helvetica" charset="0"/>
                          <a:sym typeface="Helvetica" charset="0"/>
                        </a:rPr>
                        <a:t>Client support and processing activity, immediate/ ongoing</a:t>
                      </a: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rgbClr val="000000"/>
                          </a:solidFill>
                          <a:effectLst/>
                          <a:latin typeface="Helvetica" charset="0"/>
                          <a:ea typeface="Helvetica" charset="0"/>
                          <a:cs typeface="Helvetica" charset="0"/>
                          <a:sym typeface="Helvetica" charset="0"/>
                        </a:rPr>
                        <a:t>Advising/managing HR issues, current/near term</a:t>
                      </a: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rgbClr val="000000"/>
                          </a:solidFill>
                          <a:effectLst/>
                          <a:latin typeface="Helvetica" charset="0"/>
                          <a:ea typeface="Helvetica" charset="0"/>
                          <a:cs typeface="Helvetica" charset="0"/>
                          <a:sym typeface="Helvetica" charset="0"/>
                        </a:rPr>
                        <a:t>Addressing medium/long term HR challenges at </a:t>
                      </a:r>
                      <a:r>
                        <a:rPr kumimoji="0" lang="en-US" sz="1700" b="0" i="0" u="none" strike="noStrike" cap="none" normalizeH="0" baseline="0" dirty="0" err="1">
                          <a:ln>
                            <a:noFill/>
                          </a:ln>
                          <a:solidFill>
                            <a:srgbClr val="000000"/>
                          </a:solidFill>
                          <a:effectLst/>
                          <a:latin typeface="Helvetica" charset="0"/>
                          <a:ea typeface="Helvetica" charset="0"/>
                          <a:cs typeface="Helvetica" charset="0"/>
                          <a:sym typeface="Helvetica" charset="0"/>
                        </a:rPr>
                        <a:t>organisational</a:t>
                      </a:r>
                      <a:r>
                        <a:rPr kumimoji="0" lang="en-US" sz="1700" b="0" i="0" u="none" strike="noStrike" cap="none" normalizeH="0" baseline="0" dirty="0">
                          <a:ln>
                            <a:noFill/>
                          </a:ln>
                          <a:solidFill>
                            <a:srgbClr val="000000"/>
                          </a:solidFill>
                          <a:effectLst/>
                          <a:latin typeface="Helvetica" charset="0"/>
                          <a:ea typeface="Helvetica" charset="0"/>
                          <a:cs typeface="Helvetica" charset="0"/>
                          <a:sym typeface="Helvetica" charset="0"/>
                        </a:rPr>
                        <a:t> level</a:t>
                      </a: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700" b="0" i="0" u="none" strike="noStrike" cap="none" normalizeH="0" baseline="0" dirty="0">
                          <a:ln>
                            <a:noFill/>
                          </a:ln>
                          <a:solidFill>
                            <a:srgbClr val="000000"/>
                          </a:solidFill>
                          <a:effectLst/>
                          <a:latin typeface="Helvetica" charset="0"/>
                          <a:ea typeface="Helvetica" charset="0"/>
                          <a:cs typeface="Helvetica" charset="0"/>
                          <a:sym typeface="Helvetica" charset="0"/>
                        </a:rPr>
                        <a:t>Developing </a:t>
                      </a:r>
                      <a:r>
                        <a:rPr kumimoji="0" lang="en-US" sz="1700" b="0" i="0" u="none" strike="noStrike" cap="none" normalizeH="0" baseline="0" dirty="0" err="1">
                          <a:ln>
                            <a:noFill/>
                          </a:ln>
                          <a:solidFill>
                            <a:srgbClr val="000000"/>
                          </a:solidFill>
                          <a:effectLst/>
                          <a:latin typeface="Helvetica" charset="0"/>
                          <a:ea typeface="Helvetica" charset="0"/>
                          <a:cs typeface="Helvetica" charset="0"/>
                          <a:sym typeface="Helvetica" charset="0"/>
                        </a:rPr>
                        <a:t>Organisation</a:t>
                      </a:r>
                      <a:r>
                        <a:rPr kumimoji="0" lang="en-US" sz="1700" b="0" i="0" u="none" strike="noStrike" cap="none" normalizeH="0" baseline="0" dirty="0">
                          <a:ln>
                            <a:noFill/>
                          </a:ln>
                          <a:solidFill>
                            <a:srgbClr val="000000"/>
                          </a:solidFill>
                          <a:effectLst/>
                          <a:latin typeface="Helvetica" charset="0"/>
                          <a:ea typeface="Helvetica" charset="0"/>
                          <a:cs typeface="Helvetica" charset="0"/>
                          <a:sym typeface="Helvetica" charset="0"/>
                        </a:rPr>
                        <a:t>/HR strategy, partnering the client</a:t>
                      </a:r>
                      <a:endParaRPr kumimoji="0" lang="en-US" sz="1700" b="0" i="0" u="none" strike="noStrike" cap="none" normalizeH="0" baseline="0" dirty="0">
                        <a:ln>
                          <a:noFill/>
                        </a:ln>
                        <a:solidFill>
                          <a:srgbClr val="000000"/>
                        </a:solidFill>
                        <a:effectLst/>
                        <a:latin typeface="Helvetica Light" charset="0"/>
                        <a:ea typeface="Helvetica Light" charset="0"/>
                        <a:cs typeface="Helvetica Light" charset="0"/>
                        <a:sym typeface="Helvetica Light" charset="0"/>
                      </a:endParaRPr>
                    </a:p>
                  </a:txBody>
                  <a:tcPr marL="44648" marR="44648" marT="44633" marB="44633" horzOverflow="overflow">
                    <a:lnL w="18062" cap="flat" cmpd="sng" algn="ctr">
                      <a:solidFill>
                        <a:srgbClr val="9BBB59"/>
                      </a:solidFill>
                      <a:prstDash val="solid"/>
                      <a:miter lim="0"/>
                      <a:headEnd type="none" w="med" len="med"/>
                      <a:tailEnd type="none" w="med" len="med"/>
                    </a:lnL>
                    <a:lnR w="18062" cap="flat" cmpd="sng" algn="ctr">
                      <a:solidFill>
                        <a:srgbClr val="9BBB59"/>
                      </a:solidFill>
                      <a:prstDash val="solid"/>
                      <a:miter lim="0"/>
                      <a:headEnd type="none" w="med" len="med"/>
                      <a:tailEnd type="none" w="med" len="med"/>
                    </a:lnR>
                    <a:lnT w="18062" cap="flat" cmpd="sng" algn="ctr">
                      <a:solidFill>
                        <a:srgbClr val="9BBB59"/>
                      </a:solidFill>
                      <a:prstDash val="solid"/>
                      <a:miter lim="0"/>
                      <a:headEnd type="none" w="med" len="med"/>
                      <a:tailEnd type="none" w="med" len="med"/>
                    </a:lnT>
                    <a:lnB w="18062" cap="flat" cmpd="sng" algn="ctr">
                      <a:solidFill>
                        <a:srgbClr val="9BBB59"/>
                      </a:solidFill>
                      <a:prstDash val="solid"/>
                      <a:miter lim="0"/>
                      <a:headEnd type="none" w="med" len="med"/>
                      <a:tailEnd type="none" w="med" len="med"/>
                    </a:lnB>
                    <a:lnTlToBr>
                      <a:noFill/>
                    </a:lnTlToBr>
                    <a:lnBlToTr>
                      <a:noFill/>
                    </a:lnBlToTr>
                    <a:solidFill>
                      <a:srgbClr val="000000">
                        <a:alpha val="0"/>
                      </a:srgbClr>
                    </a:solidFill>
                  </a:tcPr>
                </a:tc>
                <a:extLst>
                  <a:ext uri="{0D108BD9-81ED-4DB2-BD59-A6C34878D82A}">
                    <a16:rowId xmlns:a16="http://schemas.microsoft.com/office/drawing/2014/main" xmlns="" val="10002"/>
                  </a:ext>
                </a:extLst>
              </a:tr>
            </a:tbl>
          </a:graphicData>
        </a:graphic>
      </p:graphicFrame>
      <p:sp>
        <p:nvSpPr>
          <p:cNvPr id="2" name="Oval 1"/>
          <p:cNvSpPr/>
          <p:nvPr/>
        </p:nvSpPr>
        <p:spPr>
          <a:xfrm>
            <a:off x="1907704" y="2996952"/>
            <a:ext cx="2664296" cy="2880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p:cNvSpPr/>
          <p:nvPr/>
        </p:nvSpPr>
        <p:spPr>
          <a:xfrm>
            <a:off x="1079612" y="6021288"/>
            <a:ext cx="4320480"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Activity 1 dictates band 2 here; does not affect your own self-assessment activity</a:t>
            </a:r>
          </a:p>
        </p:txBody>
      </p:sp>
    </p:spTree>
    <p:extLst>
      <p:ext uri="{BB962C8B-B14F-4D97-AF65-F5344CB8AC3E}">
        <p14:creationId xmlns:p14="http://schemas.microsoft.com/office/powerpoint/2010/main" val="757428332"/>
      </p:ext>
    </p:extLst>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179512" y="188640"/>
            <a:ext cx="6705600" cy="1143000"/>
          </a:xfrm>
        </p:spPr>
        <p:txBody>
          <a:bodyPr/>
          <a:lstStyle/>
          <a:p>
            <a:pPr algn="l"/>
            <a:r>
              <a:rPr lang="en-GB" altLang="en-US" sz="3600" dirty="0">
                <a:cs typeface="Arial" charset="0"/>
              </a:rPr>
              <a:t>Demonstrating the 8 behaviours</a:t>
            </a:r>
          </a:p>
        </p:txBody>
      </p:sp>
      <p:sp>
        <p:nvSpPr>
          <p:cNvPr id="28675" name="Content Placeholder 2"/>
          <p:cNvSpPr>
            <a:spLocks noGrp="1"/>
          </p:cNvSpPr>
          <p:nvPr>
            <p:ph idx="1"/>
          </p:nvPr>
        </p:nvSpPr>
        <p:spPr/>
        <p:txBody>
          <a:bodyPr/>
          <a:lstStyle/>
          <a:p>
            <a:pPr>
              <a:buFont typeface="Wingdings" panose="05000000000000000000" pitchFamily="2" charset="2"/>
              <a:buChar char="§"/>
            </a:pPr>
            <a:r>
              <a:rPr lang="en-GB" altLang="en-US" sz="2400" dirty="0">
                <a:latin typeface="+mj-lt"/>
                <a:cs typeface="Arial" charset="0"/>
              </a:rPr>
              <a:t>Curious</a:t>
            </a:r>
          </a:p>
          <a:p>
            <a:pPr>
              <a:buFont typeface="Wingdings" panose="05000000000000000000" pitchFamily="2" charset="2"/>
              <a:buChar char="§"/>
            </a:pPr>
            <a:r>
              <a:rPr lang="en-GB" altLang="en-US" sz="2400" dirty="0">
                <a:latin typeface="+mj-lt"/>
                <a:cs typeface="Arial" charset="0"/>
              </a:rPr>
              <a:t>Decisive thinker</a:t>
            </a:r>
          </a:p>
          <a:p>
            <a:pPr>
              <a:buFont typeface="Wingdings" panose="05000000000000000000" pitchFamily="2" charset="2"/>
              <a:buChar char="§"/>
            </a:pPr>
            <a:r>
              <a:rPr lang="en-GB" altLang="en-US" sz="2400" dirty="0">
                <a:latin typeface="+mj-lt"/>
                <a:cs typeface="Arial" charset="0"/>
              </a:rPr>
              <a:t>Skilled influencer</a:t>
            </a:r>
          </a:p>
          <a:p>
            <a:pPr>
              <a:buFont typeface="Wingdings" panose="05000000000000000000" pitchFamily="2" charset="2"/>
              <a:buChar char="§"/>
            </a:pPr>
            <a:r>
              <a:rPr lang="en-GB" altLang="en-US" sz="2400" dirty="0">
                <a:latin typeface="+mj-lt"/>
                <a:cs typeface="Arial" charset="0"/>
              </a:rPr>
              <a:t>Personally credible</a:t>
            </a:r>
          </a:p>
          <a:p>
            <a:pPr>
              <a:buFont typeface="Wingdings" panose="05000000000000000000" pitchFamily="2" charset="2"/>
              <a:buChar char="§"/>
            </a:pPr>
            <a:r>
              <a:rPr lang="en-GB" altLang="en-US" sz="2400" dirty="0">
                <a:latin typeface="+mj-lt"/>
                <a:cs typeface="Arial" charset="0"/>
              </a:rPr>
              <a:t>Collaborative</a:t>
            </a:r>
          </a:p>
          <a:p>
            <a:pPr>
              <a:buFont typeface="Wingdings" panose="05000000000000000000" pitchFamily="2" charset="2"/>
              <a:buChar char="§"/>
            </a:pPr>
            <a:r>
              <a:rPr lang="en-GB" altLang="en-US" sz="2400" dirty="0">
                <a:latin typeface="+mj-lt"/>
                <a:cs typeface="Arial" charset="0"/>
              </a:rPr>
              <a:t>Driven to deliver</a:t>
            </a:r>
          </a:p>
          <a:p>
            <a:pPr>
              <a:buFont typeface="Wingdings" panose="05000000000000000000" pitchFamily="2" charset="2"/>
              <a:buChar char="§"/>
            </a:pPr>
            <a:r>
              <a:rPr lang="en-GB" altLang="en-US" sz="2400" dirty="0">
                <a:latin typeface="+mj-lt"/>
                <a:cs typeface="Arial" charset="0"/>
              </a:rPr>
              <a:t>Courage to challenge</a:t>
            </a:r>
          </a:p>
          <a:p>
            <a:pPr>
              <a:buFont typeface="Wingdings" panose="05000000000000000000" pitchFamily="2" charset="2"/>
              <a:buChar char="§"/>
            </a:pPr>
            <a:r>
              <a:rPr lang="en-GB" altLang="en-US" sz="2400" dirty="0">
                <a:latin typeface="+mj-lt"/>
                <a:cs typeface="Arial" charset="0"/>
              </a:rPr>
              <a:t>Role Model </a:t>
            </a:r>
          </a:p>
          <a:p>
            <a:pPr>
              <a:buFont typeface="Wingdings" panose="05000000000000000000" pitchFamily="2" charset="2"/>
              <a:buChar char="§"/>
            </a:pPr>
            <a:r>
              <a:rPr lang="en-GB" altLang="en-US" sz="2400" dirty="0">
                <a:latin typeface="+mj-lt"/>
                <a:cs typeface="Arial" charset="0"/>
              </a:rPr>
              <a:t>Curious</a:t>
            </a:r>
          </a:p>
          <a:p>
            <a:endParaRPr lang="en-GB" altLang="en-US" dirty="0">
              <a:latin typeface="Arial" charset="0"/>
              <a:cs typeface="Arial" charset="0"/>
            </a:endParaRPr>
          </a:p>
          <a:p>
            <a:endParaRPr lang="en-GB" altLang="en-US" dirty="0">
              <a:latin typeface="Arial" charset="0"/>
              <a:cs typeface="Arial" charset="0"/>
            </a:endParaRPr>
          </a:p>
          <a:p>
            <a:endParaRPr lang="en-GB" altLang="en-US" dirty="0">
              <a:latin typeface="Arial" charset="0"/>
              <a:cs typeface="Arial" charset="0"/>
            </a:endParaRPr>
          </a:p>
        </p:txBody>
      </p:sp>
    </p:spTree>
    <p:extLst>
      <p:ext uri="{BB962C8B-B14F-4D97-AF65-F5344CB8AC3E}">
        <p14:creationId xmlns:p14="http://schemas.microsoft.com/office/powerpoint/2010/main" val="1496983314"/>
      </p:ext>
    </p:extLst>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descr="CIPD Process Coated.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29563" y="500063"/>
            <a:ext cx="719956" cy="7199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8195" name="Group 2"/>
          <p:cNvGrpSpPr>
            <a:grpSpLocks/>
          </p:cNvGrpSpPr>
          <p:nvPr/>
        </p:nvGrpSpPr>
        <p:grpSpPr bwMode="auto">
          <a:xfrm>
            <a:off x="3686846" y="2790528"/>
            <a:ext cx="2895451" cy="2311673"/>
            <a:chOff x="0" y="0"/>
            <a:chExt cx="325" cy="259"/>
          </a:xfrm>
        </p:grpSpPr>
        <p:pic>
          <p:nvPicPr>
            <p:cNvPr id="8219" name="Picture 3" descr="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25" cy="2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20" name="Rectangle 4"/>
            <p:cNvSpPr>
              <a:spLocks/>
            </p:cNvSpPr>
            <p:nvPr/>
          </p:nvSpPr>
          <p:spPr bwMode="auto">
            <a:xfrm>
              <a:off x="45" y="42"/>
              <a:ext cx="192" cy="1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Looking for a new job</a:t>
              </a:r>
              <a:endParaRPr lang="en-US" altLang="en-US" sz="2500"/>
            </a:p>
          </p:txBody>
        </p:sp>
      </p:grpSp>
      <p:grpSp>
        <p:nvGrpSpPr>
          <p:cNvPr id="8196" name="Group 5"/>
          <p:cNvGrpSpPr>
            <a:grpSpLocks/>
          </p:cNvGrpSpPr>
          <p:nvPr/>
        </p:nvGrpSpPr>
        <p:grpSpPr bwMode="auto">
          <a:xfrm>
            <a:off x="6270873" y="2840757"/>
            <a:ext cx="2952378" cy="2357438"/>
            <a:chOff x="0" y="0"/>
            <a:chExt cx="331" cy="264"/>
          </a:xfrm>
        </p:grpSpPr>
        <p:pic>
          <p:nvPicPr>
            <p:cNvPr id="8217" name="Picture 6" descr="image.pn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31" cy="2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18" name="Rectangle 7"/>
            <p:cNvSpPr>
              <a:spLocks/>
            </p:cNvSpPr>
            <p:nvPr/>
          </p:nvSpPr>
          <p:spPr bwMode="auto">
            <a:xfrm>
              <a:off x="46" y="22"/>
              <a:ext cx="196" cy="1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Developing</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specialist</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expertise</a:t>
              </a:r>
              <a:endParaRPr lang="en-US" altLang="en-US" sz="2500"/>
            </a:p>
          </p:txBody>
        </p:sp>
      </p:grpSp>
      <p:grpSp>
        <p:nvGrpSpPr>
          <p:cNvPr id="8197" name="Group 8"/>
          <p:cNvGrpSpPr>
            <a:grpSpLocks/>
          </p:cNvGrpSpPr>
          <p:nvPr/>
        </p:nvGrpSpPr>
        <p:grpSpPr bwMode="auto">
          <a:xfrm>
            <a:off x="135062" y="2204864"/>
            <a:ext cx="3110880" cy="2339578"/>
            <a:chOff x="0" y="0"/>
            <a:chExt cx="349" cy="263"/>
          </a:xfrm>
        </p:grpSpPr>
        <p:pic>
          <p:nvPicPr>
            <p:cNvPr id="8215" name="Picture 9" descr="image.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49" cy="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16" name="Rectangle 10"/>
            <p:cNvSpPr>
              <a:spLocks/>
            </p:cNvSpPr>
            <p:nvPr/>
          </p:nvSpPr>
          <p:spPr bwMode="auto">
            <a:xfrm>
              <a:off x="48" y="26"/>
              <a:ext cx="211" cy="1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Building a</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case for</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development</a:t>
              </a:r>
              <a:endParaRPr lang="en-US" altLang="en-US" sz="2500"/>
            </a:p>
          </p:txBody>
        </p:sp>
      </p:grpSp>
      <p:grpSp>
        <p:nvGrpSpPr>
          <p:cNvPr id="8198" name="Group 11"/>
          <p:cNvGrpSpPr>
            <a:grpSpLocks/>
          </p:cNvGrpSpPr>
          <p:nvPr/>
        </p:nvGrpSpPr>
        <p:grpSpPr bwMode="auto">
          <a:xfrm>
            <a:off x="5382370" y="921990"/>
            <a:ext cx="2713509" cy="2309441"/>
            <a:chOff x="0" y="0"/>
            <a:chExt cx="304" cy="259"/>
          </a:xfrm>
        </p:grpSpPr>
        <p:pic>
          <p:nvPicPr>
            <p:cNvPr id="8213" name="Picture 12" descr="image.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304" cy="2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14" name="Rectangle 13"/>
            <p:cNvSpPr>
              <a:spLocks/>
            </p:cNvSpPr>
            <p:nvPr/>
          </p:nvSpPr>
          <p:spPr bwMode="auto">
            <a:xfrm>
              <a:off x="42" y="44"/>
              <a:ext cx="179" cy="1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Seeking a</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promotion</a:t>
              </a:r>
              <a:endParaRPr lang="en-US" altLang="en-US" sz="2500"/>
            </a:p>
          </p:txBody>
        </p:sp>
      </p:grpSp>
      <p:grpSp>
        <p:nvGrpSpPr>
          <p:cNvPr id="8199" name="Group 14"/>
          <p:cNvGrpSpPr>
            <a:grpSpLocks/>
          </p:cNvGrpSpPr>
          <p:nvPr/>
        </p:nvGrpSpPr>
        <p:grpSpPr bwMode="auto">
          <a:xfrm>
            <a:off x="5741789" y="4889004"/>
            <a:ext cx="2407667" cy="1974578"/>
            <a:chOff x="0" y="0"/>
            <a:chExt cx="270" cy="222"/>
          </a:xfrm>
        </p:grpSpPr>
        <p:pic>
          <p:nvPicPr>
            <p:cNvPr id="8211" name="Picture 15" descr="image.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270" cy="22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12" name="Rectangle 16"/>
            <p:cNvSpPr>
              <a:spLocks/>
            </p:cNvSpPr>
            <p:nvPr/>
          </p:nvSpPr>
          <p:spPr bwMode="auto">
            <a:xfrm>
              <a:off x="22" y="18"/>
              <a:ext cx="175" cy="1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dirty="0">
                  <a:solidFill>
                    <a:srgbClr val="FFFFFF"/>
                  </a:solidFill>
                  <a:latin typeface="Helvetica" charset="0"/>
                  <a:ea typeface="Helvetica" charset="0"/>
                  <a:cs typeface="Helvetica" charset="0"/>
                  <a:sym typeface="Helvetica" charset="0"/>
                </a:rPr>
                <a:t>Preparing for an</a:t>
              </a:r>
            </a:p>
            <a:p>
              <a:pPr algn="ctr" eaLnBrk="1">
                <a:spcBef>
                  <a:spcPct val="0"/>
                </a:spcBef>
                <a:buSzTx/>
                <a:buFontTx/>
                <a:buNone/>
              </a:pPr>
              <a:r>
                <a:rPr lang="en-US" altLang="en-US" sz="2000" b="1" dirty="0">
                  <a:solidFill>
                    <a:srgbClr val="FFFFFF"/>
                  </a:solidFill>
                  <a:latin typeface="Helvetica" charset="0"/>
                  <a:ea typeface="Helvetica" charset="0"/>
                  <a:cs typeface="Helvetica" charset="0"/>
                  <a:sym typeface="Helvetica" charset="0"/>
                </a:rPr>
                <a:t>appraisal or review</a:t>
              </a:r>
              <a:endParaRPr lang="en-US" altLang="en-US" sz="2500" dirty="0"/>
            </a:p>
          </p:txBody>
        </p:sp>
      </p:grpSp>
      <p:grpSp>
        <p:nvGrpSpPr>
          <p:cNvPr id="8200" name="Group 17"/>
          <p:cNvGrpSpPr>
            <a:grpSpLocks/>
          </p:cNvGrpSpPr>
          <p:nvPr/>
        </p:nvGrpSpPr>
        <p:grpSpPr bwMode="auto">
          <a:xfrm>
            <a:off x="2856384" y="4688087"/>
            <a:ext cx="2793876" cy="2217911"/>
            <a:chOff x="0" y="0"/>
            <a:chExt cx="313" cy="249"/>
          </a:xfrm>
        </p:grpSpPr>
        <p:pic>
          <p:nvPicPr>
            <p:cNvPr id="8209" name="Picture 18" descr="image.pn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313" cy="2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10" name="Rectangle 19"/>
            <p:cNvSpPr>
              <a:spLocks/>
            </p:cNvSpPr>
            <p:nvPr/>
          </p:nvSpPr>
          <p:spPr bwMode="auto">
            <a:xfrm>
              <a:off x="43" y="20"/>
              <a:ext cx="186" cy="16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Interview</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preparation</a:t>
              </a:r>
            </a:p>
          </p:txBody>
        </p:sp>
      </p:grpSp>
      <p:grpSp>
        <p:nvGrpSpPr>
          <p:cNvPr id="8201" name="Group 20"/>
          <p:cNvGrpSpPr>
            <a:grpSpLocks/>
          </p:cNvGrpSpPr>
          <p:nvPr/>
        </p:nvGrpSpPr>
        <p:grpSpPr bwMode="auto">
          <a:xfrm>
            <a:off x="170781" y="4722689"/>
            <a:ext cx="2712393" cy="2167682"/>
            <a:chOff x="0" y="0"/>
            <a:chExt cx="304" cy="243"/>
          </a:xfrm>
        </p:grpSpPr>
        <p:pic>
          <p:nvPicPr>
            <p:cNvPr id="8207" name="Picture 21" descr="image.pn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304" cy="2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08" name="Rectangle 22"/>
            <p:cNvSpPr>
              <a:spLocks/>
            </p:cNvSpPr>
            <p:nvPr/>
          </p:nvSpPr>
          <p:spPr bwMode="auto">
            <a:xfrm>
              <a:off x="42" y="20"/>
              <a:ext cx="180" cy="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Learning about the profession</a:t>
              </a:r>
              <a:endParaRPr lang="en-US" altLang="en-US" sz="2500"/>
            </a:p>
          </p:txBody>
        </p:sp>
      </p:grpSp>
      <p:sp>
        <p:nvSpPr>
          <p:cNvPr id="8202" name="Rectangle 23"/>
          <p:cNvSpPr>
            <a:spLocks/>
          </p:cNvSpPr>
          <p:nvPr/>
        </p:nvSpPr>
        <p:spPr bwMode="auto">
          <a:xfrm>
            <a:off x="239986" y="99343"/>
            <a:ext cx="7713018" cy="13160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896" tIns="50798" rIns="88896" bIns="50798"/>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eaLnBrk="1">
              <a:spcBef>
                <a:spcPct val="0"/>
              </a:spcBef>
              <a:buSzTx/>
              <a:buFontTx/>
              <a:buNone/>
            </a:pPr>
            <a:r>
              <a:rPr lang="en-US" altLang="en-US" sz="3600" dirty="0">
                <a:solidFill>
                  <a:schemeClr val="tx1"/>
                </a:solidFill>
                <a:latin typeface="+mj-lt"/>
                <a:ea typeface="Helvetica" charset="0"/>
                <a:cs typeface="Helvetica" charset="0"/>
                <a:sym typeface="Helvetica" charset="0"/>
              </a:rPr>
              <a:t>So when could </a:t>
            </a:r>
            <a:r>
              <a:rPr lang="en-US" altLang="en-US" sz="3600" i="1" dirty="0">
                <a:solidFill>
                  <a:schemeClr val="tx1"/>
                </a:solidFill>
                <a:latin typeface="+mj-lt"/>
                <a:ea typeface="Helvetica" charset="0"/>
                <a:cs typeface="Helvetica" charset="0"/>
                <a:sym typeface="Helvetica" charset="0"/>
              </a:rPr>
              <a:t>you</a:t>
            </a:r>
            <a:r>
              <a:rPr lang="en-US" altLang="en-US" sz="3600" dirty="0">
                <a:solidFill>
                  <a:schemeClr val="tx1"/>
                </a:solidFill>
                <a:latin typeface="+mj-lt"/>
                <a:ea typeface="Helvetica" charset="0"/>
                <a:cs typeface="Helvetica" charset="0"/>
                <a:sym typeface="Helvetica" charset="0"/>
              </a:rPr>
              <a:t> use the HRPM?</a:t>
            </a:r>
            <a:endParaRPr lang="en-US" altLang="en-US" sz="3600" dirty="0">
              <a:solidFill>
                <a:schemeClr val="tx1"/>
              </a:solidFill>
              <a:latin typeface="+mj-lt"/>
            </a:endParaRPr>
          </a:p>
        </p:txBody>
      </p:sp>
      <p:grpSp>
        <p:nvGrpSpPr>
          <p:cNvPr id="8203" name="Group 24"/>
          <p:cNvGrpSpPr>
            <a:grpSpLocks/>
          </p:cNvGrpSpPr>
          <p:nvPr/>
        </p:nvGrpSpPr>
        <p:grpSpPr bwMode="auto">
          <a:xfrm>
            <a:off x="2725787" y="866180"/>
            <a:ext cx="2751460" cy="2419945"/>
            <a:chOff x="0" y="0"/>
            <a:chExt cx="309" cy="271"/>
          </a:xfrm>
        </p:grpSpPr>
        <p:pic>
          <p:nvPicPr>
            <p:cNvPr id="8205" name="Picture 25" descr="image.pn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0" y="11"/>
              <a:ext cx="309" cy="26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206" name="Rectangle 26"/>
            <p:cNvSpPr>
              <a:spLocks/>
            </p:cNvSpPr>
            <p:nvPr/>
          </p:nvSpPr>
          <p:spPr bwMode="auto">
            <a:xfrm>
              <a:off x="43" y="0"/>
              <a:ext cx="182" cy="24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lvl1pPr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Position</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Yourself</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against the</a:t>
              </a:r>
            </a:p>
            <a:p>
              <a:pPr algn="ctr" eaLnBrk="1">
                <a:spcBef>
                  <a:spcPct val="0"/>
                </a:spcBef>
                <a:buSzTx/>
                <a:buFontTx/>
                <a:buNone/>
              </a:pPr>
              <a:r>
                <a:rPr lang="en-US" altLang="en-US" sz="2000" b="1">
                  <a:solidFill>
                    <a:srgbClr val="FFFFFF"/>
                  </a:solidFill>
                  <a:latin typeface="Helvetica" charset="0"/>
                  <a:ea typeface="Helvetica" charset="0"/>
                  <a:cs typeface="Helvetica" charset="0"/>
                  <a:sym typeface="Helvetica" charset="0"/>
                </a:rPr>
                <a:t>map</a:t>
              </a:r>
            </a:p>
          </p:txBody>
        </p:sp>
      </p:grpSp>
    </p:spTree>
    <p:extLst>
      <p:ext uri="{BB962C8B-B14F-4D97-AF65-F5344CB8AC3E}">
        <p14:creationId xmlns:p14="http://schemas.microsoft.com/office/powerpoint/2010/main" val="424183587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20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19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19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19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19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20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2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0" y="260648"/>
            <a:ext cx="7308304" cy="1143000"/>
          </a:xfrm>
        </p:spPr>
        <p:txBody>
          <a:bodyPr/>
          <a:lstStyle/>
          <a:p>
            <a:r>
              <a:rPr lang="en-GB" altLang="en-US" sz="2800" dirty="0">
                <a:cs typeface="Arial" charset="0"/>
              </a:rPr>
              <a:t>Benchmarking where you sit within the HRPM</a:t>
            </a:r>
          </a:p>
        </p:txBody>
      </p:sp>
      <p:sp>
        <p:nvSpPr>
          <p:cNvPr id="29699" name="Content Placeholder 2"/>
          <p:cNvSpPr>
            <a:spLocks noGrp="1"/>
          </p:cNvSpPr>
          <p:nvPr>
            <p:ph idx="1"/>
          </p:nvPr>
        </p:nvSpPr>
        <p:spPr>
          <a:xfrm>
            <a:off x="467544" y="1340768"/>
            <a:ext cx="8229600" cy="4525962"/>
          </a:xfrm>
        </p:spPr>
        <p:txBody>
          <a:bodyPr/>
          <a:lstStyle/>
          <a:p>
            <a:r>
              <a:rPr lang="en-GB" altLang="en-US" sz="2400" dirty="0">
                <a:latin typeface="+mj-lt"/>
                <a:cs typeface="Arial" charset="0"/>
              </a:rPr>
              <a:t>Membership user name and password required</a:t>
            </a:r>
          </a:p>
          <a:p>
            <a:r>
              <a:rPr lang="en-GB" altLang="en-US" sz="2400" dirty="0">
                <a:latin typeface="+mj-lt"/>
                <a:cs typeface="Arial" charset="0"/>
              </a:rPr>
              <a:t>Utilise the My CPD Map /complete some self -assessments – to receive development feedback </a:t>
            </a:r>
            <a:r>
              <a:rPr lang="en-GB" altLang="en-US" sz="2400" i="1" dirty="0">
                <a:latin typeface="+mj-lt"/>
                <a:cs typeface="Arial" charset="0"/>
              </a:rPr>
              <a:t>(this will be used as evidence in your unit assessment)</a:t>
            </a:r>
          </a:p>
          <a:p>
            <a:pPr marL="0" indent="0">
              <a:buNone/>
            </a:pPr>
            <a:endParaRPr lang="en-GB" altLang="en-US" sz="2400" dirty="0">
              <a:latin typeface="+mj-lt"/>
              <a:cs typeface="Arial" charset="0"/>
            </a:endParaRPr>
          </a:p>
        </p:txBody>
      </p:sp>
    </p:spTree>
    <p:extLst>
      <p:ext uri="{BB962C8B-B14F-4D97-AF65-F5344CB8AC3E}">
        <p14:creationId xmlns:p14="http://schemas.microsoft.com/office/powerpoint/2010/main" val="464888063"/>
      </p:ext>
    </p:extLst>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7175500" cy="1143000"/>
          </a:xfrm>
        </p:spPr>
        <p:txBody>
          <a:bodyPr rtlCol="0">
            <a:normAutofit/>
          </a:bodyPr>
          <a:lstStyle/>
          <a:p>
            <a:pPr algn="l" fontAlgn="auto">
              <a:spcAft>
                <a:spcPts val="0"/>
              </a:spcAft>
              <a:defRPr/>
            </a:pPr>
            <a:r>
              <a:rPr lang="en-GB" sz="3600" dirty="0">
                <a:solidFill>
                  <a:srgbClr val="003300"/>
                </a:solidFill>
              </a:rPr>
              <a:t>Choose the band you are aiming for</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431919021"/>
              </p:ext>
            </p:extLst>
          </p:nvPr>
        </p:nvGraphicFramePr>
        <p:xfrm>
          <a:off x="467544" y="1196752"/>
          <a:ext cx="8428383" cy="5078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0" y="5085184"/>
            <a:ext cx="9144000" cy="1815882"/>
          </a:xfrm>
          <a:prstGeom prst="rect">
            <a:avLst/>
          </a:prstGeom>
          <a:solidFill>
            <a:schemeClr val="bg1"/>
          </a:solidFill>
        </p:spPr>
        <p:txBody>
          <a:bodyPr wrap="square">
            <a:spAutoFit/>
          </a:bodyPr>
          <a:lstStyle/>
          <a:p>
            <a:r>
              <a:rPr lang="en-GB" altLang="en-US" sz="1400" dirty="0"/>
              <a:t>It is likely that when you look at the description of the bands you will find that you work across 2 or possibly 3 bands, but one will usually stand out as the most relevant one for you at this time.  </a:t>
            </a:r>
          </a:p>
          <a:p>
            <a:endParaRPr lang="en-GB" altLang="en-US" sz="1400" dirty="0"/>
          </a:p>
          <a:p>
            <a:r>
              <a:rPr lang="en-GB" altLang="en-US" sz="1400" dirty="0"/>
              <a:t>Step one:  choose the band you want to assess/benchmark yourself against.</a:t>
            </a:r>
          </a:p>
          <a:p>
            <a:r>
              <a:rPr lang="en-GB" altLang="en-US" sz="1400" dirty="0"/>
              <a:t>You can come at this from different angles:  choose the band you think your current role is at, or the one you are aiming for (future promotion?) for example.</a:t>
            </a:r>
          </a:p>
          <a:p>
            <a:endParaRPr lang="en-GB" altLang="en-US" sz="1400" dirty="0"/>
          </a:p>
          <a:p>
            <a:endParaRPr lang="en-GB" altLang="en-US" sz="1400" dirty="0"/>
          </a:p>
        </p:txBody>
      </p:sp>
    </p:spTree>
    <p:extLst>
      <p:ext uri="{BB962C8B-B14F-4D97-AF65-F5344CB8AC3E}">
        <p14:creationId xmlns:p14="http://schemas.microsoft.com/office/powerpoint/2010/main" val="4235197903"/>
      </p:ext>
    </p:extLst>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277813" y="1819275"/>
          <a:ext cx="8628062" cy="3932238"/>
        </p:xfrm>
        <a:graphic>
          <a:graphicData uri="http://schemas.openxmlformats.org/drawingml/2006/table">
            <a:tbl>
              <a:tblPr firstRow="1" bandRow="1">
                <a:tableStyleId>{5940675A-B579-460E-94D1-54222C63F5DA}</a:tableStyleId>
              </a:tblPr>
              <a:tblGrid>
                <a:gridCol w="1905712">
                  <a:extLst>
                    <a:ext uri="{9D8B030D-6E8A-4147-A177-3AD203B41FA5}">
                      <a16:colId xmlns:a16="http://schemas.microsoft.com/office/drawing/2014/main" xmlns="" val="20000"/>
                    </a:ext>
                  </a:extLst>
                </a:gridCol>
                <a:gridCol w="2193690">
                  <a:extLst>
                    <a:ext uri="{9D8B030D-6E8A-4147-A177-3AD203B41FA5}">
                      <a16:colId xmlns:a16="http://schemas.microsoft.com/office/drawing/2014/main" xmlns="" val="20001"/>
                    </a:ext>
                  </a:extLst>
                </a:gridCol>
                <a:gridCol w="2296525">
                  <a:extLst>
                    <a:ext uri="{9D8B030D-6E8A-4147-A177-3AD203B41FA5}">
                      <a16:colId xmlns:a16="http://schemas.microsoft.com/office/drawing/2014/main" xmlns="" val="20002"/>
                    </a:ext>
                  </a:extLst>
                </a:gridCol>
                <a:gridCol w="2232135">
                  <a:extLst>
                    <a:ext uri="{9D8B030D-6E8A-4147-A177-3AD203B41FA5}">
                      <a16:colId xmlns:a16="http://schemas.microsoft.com/office/drawing/2014/main" xmlns="" val="20003"/>
                    </a:ext>
                  </a:extLst>
                </a:gridCol>
              </a:tblGrid>
              <a:tr h="457237">
                <a:tc>
                  <a:txBody>
                    <a:bodyPr/>
                    <a:lstStyle/>
                    <a:p>
                      <a:pPr algn="l"/>
                      <a:r>
                        <a:rPr lang="en-GB" sz="2400" b="1" dirty="0">
                          <a:solidFill>
                            <a:schemeClr val="bg1"/>
                          </a:solidFill>
                        </a:rPr>
                        <a:t>BAND ONE</a:t>
                      </a:r>
                    </a:p>
                  </a:txBody>
                  <a:tcPr marL="91450" marR="91450" marT="45724" marB="45724">
                    <a:solidFill>
                      <a:srgbClr val="92D050"/>
                    </a:solidFill>
                  </a:tcPr>
                </a:tc>
                <a:tc>
                  <a:txBody>
                    <a:bodyPr/>
                    <a:lstStyle/>
                    <a:p>
                      <a:pPr algn="l"/>
                      <a:r>
                        <a:rPr lang="en-GB" sz="2400" b="1" dirty="0">
                          <a:solidFill>
                            <a:schemeClr val="bg1"/>
                          </a:solidFill>
                        </a:rPr>
                        <a:t>BAND TWO</a:t>
                      </a:r>
                    </a:p>
                  </a:txBody>
                  <a:tcPr marL="91450" marR="91450" marT="45724" marB="45724">
                    <a:solidFill>
                      <a:srgbClr val="92D050"/>
                    </a:solidFill>
                  </a:tcPr>
                </a:tc>
                <a:tc>
                  <a:txBody>
                    <a:bodyPr/>
                    <a:lstStyle/>
                    <a:p>
                      <a:pPr algn="l"/>
                      <a:r>
                        <a:rPr lang="en-GB" sz="2400" b="1" dirty="0">
                          <a:solidFill>
                            <a:schemeClr val="bg1"/>
                          </a:solidFill>
                        </a:rPr>
                        <a:t>BAND</a:t>
                      </a:r>
                      <a:r>
                        <a:rPr lang="en-GB" sz="2400" b="1" baseline="0" dirty="0">
                          <a:solidFill>
                            <a:schemeClr val="bg1"/>
                          </a:solidFill>
                        </a:rPr>
                        <a:t> THREE</a:t>
                      </a:r>
                      <a:endParaRPr lang="en-GB" sz="2400" b="1" dirty="0">
                        <a:solidFill>
                          <a:schemeClr val="bg1"/>
                        </a:solidFill>
                      </a:endParaRPr>
                    </a:p>
                  </a:txBody>
                  <a:tcPr marL="91450" marR="91450" marT="45724" marB="45724">
                    <a:solidFill>
                      <a:srgbClr val="92D050"/>
                    </a:solidFill>
                  </a:tcPr>
                </a:tc>
                <a:tc>
                  <a:txBody>
                    <a:bodyPr/>
                    <a:lstStyle/>
                    <a:p>
                      <a:pPr algn="l"/>
                      <a:r>
                        <a:rPr lang="en-GB" sz="2400" b="1" dirty="0">
                          <a:solidFill>
                            <a:schemeClr val="bg1"/>
                          </a:solidFill>
                        </a:rPr>
                        <a:t>BAND FOUR</a:t>
                      </a:r>
                    </a:p>
                  </a:txBody>
                  <a:tcPr marL="91450" marR="91450" marT="45724" marB="45724">
                    <a:solidFill>
                      <a:srgbClr val="92D050"/>
                    </a:solidFill>
                  </a:tcPr>
                </a:tc>
                <a:extLst>
                  <a:ext uri="{0D108BD9-81ED-4DB2-BD59-A6C34878D82A}">
                    <a16:rowId xmlns:a16="http://schemas.microsoft.com/office/drawing/2014/main" xmlns="" val="10000"/>
                  </a:ext>
                </a:extLst>
              </a:tr>
              <a:tr h="1188816">
                <a:tc>
                  <a:txBody>
                    <a:bodyPr/>
                    <a:lstStyle/>
                    <a:p>
                      <a:pPr algn="l"/>
                      <a:r>
                        <a:rPr lang="en-GB" sz="2400" dirty="0">
                          <a:solidFill>
                            <a:srgbClr val="002060"/>
                          </a:solidFill>
                        </a:rPr>
                        <a:t>Delivering fundamentals</a:t>
                      </a:r>
                    </a:p>
                  </a:txBody>
                  <a:tcPr marL="91450" marR="91450" marT="45724" marB="45724"/>
                </a:tc>
                <a:tc>
                  <a:txBody>
                    <a:bodyPr/>
                    <a:lstStyle/>
                    <a:p>
                      <a:pPr algn="l"/>
                      <a:r>
                        <a:rPr lang="en-GB" sz="2400" dirty="0">
                          <a:solidFill>
                            <a:srgbClr val="002060"/>
                          </a:solidFill>
                        </a:rPr>
                        <a:t>Adviser, issues led</a:t>
                      </a:r>
                    </a:p>
                  </a:txBody>
                  <a:tcPr marL="91450" marR="91450" marT="45724" marB="45724"/>
                </a:tc>
                <a:tc>
                  <a:txBody>
                    <a:bodyPr/>
                    <a:lstStyle/>
                    <a:p>
                      <a:pPr algn="l"/>
                      <a:r>
                        <a:rPr lang="en-GB" sz="2400" dirty="0">
                          <a:solidFill>
                            <a:srgbClr val="002060"/>
                          </a:solidFill>
                        </a:rPr>
                        <a:t>Consultant, co-operative partner</a:t>
                      </a:r>
                    </a:p>
                  </a:txBody>
                  <a:tcPr marL="91450" marR="91450" marT="45724" marB="45724"/>
                </a:tc>
                <a:tc>
                  <a:txBody>
                    <a:bodyPr/>
                    <a:lstStyle/>
                    <a:p>
                      <a:pPr algn="l"/>
                      <a:r>
                        <a:rPr lang="en-GB" sz="2400" dirty="0">
                          <a:solidFill>
                            <a:srgbClr val="002060"/>
                          </a:solidFill>
                        </a:rPr>
                        <a:t>Leadership colleague, coach</a:t>
                      </a:r>
                    </a:p>
                  </a:txBody>
                  <a:tcPr marL="91450" marR="91450" marT="45724" marB="45724"/>
                </a:tc>
                <a:extLst>
                  <a:ext uri="{0D108BD9-81ED-4DB2-BD59-A6C34878D82A}">
                    <a16:rowId xmlns:a16="http://schemas.microsoft.com/office/drawing/2014/main" xmlns="" val="10001"/>
                  </a:ext>
                </a:extLst>
              </a:tr>
              <a:tr h="2286185">
                <a:tc>
                  <a:txBody>
                    <a:bodyPr/>
                    <a:lstStyle/>
                    <a:p>
                      <a:pPr algn="l"/>
                      <a:r>
                        <a:rPr lang="en-GB" sz="2400" dirty="0">
                          <a:solidFill>
                            <a:srgbClr val="002060"/>
                          </a:solidFill>
                        </a:rPr>
                        <a:t>Client support and processing activity, immediate/ ongoing</a:t>
                      </a:r>
                    </a:p>
                  </a:txBody>
                  <a:tcPr marL="91450" marR="91450" marT="45724" marB="45724"/>
                </a:tc>
                <a:tc>
                  <a:txBody>
                    <a:bodyPr/>
                    <a:lstStyle/>
                    <a:p>
                      <a:pPr algn="l"/>
                      <a:r>
                        <a:rPr lang="en-GB" sz="2400" dirty="0">
                          <a:solidFill>
                            <a:srgbClr val="002060"/>
                          </a:solidFill>
                        </a:rPr>
                        <a:t>Advising and</a:t>
                      </a:r>
                      <a:r>
                        <a:rPr lang="en-GB" sz="2400" baseline="0" dirty="0">
                          <a:solidFill>
                            <a:srgbClr val="002060"/>
                          </a:solidFill>
                        </a:rPr>
                        <a:t> managing HR issues, current/near term</a:t>
                      </a:r>
                      <a:endParaRPr lang="en-GB" sz="2400" dirty="0">
                        <a:solidFill>
                          <a:srgbClr val="002060"/>
                        </a:solidFill>
                      </a:endParaRPr>
                    </a:p>
                  </a:txBody>
                  <a:tcPr marL="91450" marR="91450" marT="45724" marB="45724"/>
                </a:tc>
                <a:tc>
                  <a:txBody>
                    <a:bodyPr/>
                    <a:lstStyle/>
                    <a:p>
                      <a:pPr algn="l"/>
                      <a:r>
                        <a:rPr lang="en-GB" sz="2400" dirty="0">
                          <a:solidFill>
                            <a:srgbClr val="002060"/>
                          </a:solidFill>
                        </a:rPr>
                        <a:t>Addressing</a:t>
                      </a:r>
                      <a:r>
                        <a:rPr lang="en-GB" sz="2400" baseline="0" dirty="0">
                          <a:solidFill>
                            <a:srgbClr val="002060"/>
                          </a:solidFill>
                        </a:rPr>
                        <a:t> HR challenges at organisational level, medium/longer term</a:t>
                      </a:r>
                      <a:endParaRPr lang="en-GB" sz="2400" dirty="0">
                        <a:solidFill>
                          <a:srgbClr val="002060"/>
                        </a:solidFill>
                      </a:endParaRPr>
                    </a:p>
                  </a:txBody>
                  <a:tcPr marL="91450" marR="91450" marT="45724" marB="45724"/>
                </a:tc>
                <a:tc>
                  <a:txBody>
                    <a:bodyPr/>
                    <a:lstStyle/>
                    <a:p>
                      <a:pPr algn="l"/>
                      <a:r>
                        <a:rPr lang="en-GB" sz="2400" dirty="0">
                          <a:solidFill>
                            <a:srgbClr val="002060"/>
                          </a:solidFill>
                        </a:rPr>
                        <a:t>Developing the organisational strategy, and HR strategy,</a:t>
                      </a:r>
                      <a:r>
                        <a:rPr lang="en-GB" sz="2400" baseline="0" dirty="0">
                          <a:solidFill>
                            <a:srgbClr val="002060"/>
                          </a:solidFill>
                        </a:rPr>
                        <a:t> partnering the client</a:t>
                      </a:r>
                      <a:endParaRPr lang="en-GB" sz="2400" dirty="0">
                        <a:solidFill>
                          <a:srgbClr val="002060"/>
                        </a:solidFill>
                      </a:endParaRPr>
                    </a:p>
                  </a:txBody>
                  <a:tcPr marL="91450" marR="91450" marT="45724" marB="45724"/>
                </a:tc>
                <a:extLst>
                  <a:ext uri="{0D108BD9-81ED-4DB2-BD59-A6C34878D82A}">
                    <a16:rowId xmlns:a16="http://schemas.microsoft.com/office/drawing/2014/main" xmlns="" val="10002"/>
                  </a:ext>
                </a:extLst>
              </a:tr>
            </a:tbl>
          </a:graphicData>
        </a:graphic>
      </p:graphicFrame>
      <p:sp>
        <p:nvSpPr>
          <p:cNvPr id="6" name="Title 1"/>
          <p:cNvSpPr>
            <a:spLocks noGrp="1"/>
          </p:cNvSpPr>
          <p:nvPr>
            <p:ph type="title"/>
          </p:nvPr>
        </p:nvSpPr>
        <p:spPr/>
        <p:txBody>
          <a:bodyPr rtlCol="0">
            <a:normAutofit fontScale="90000"/>
          </a:bodyPr>
          <a:lstStyle/>
          <a:p>
            <a:pPr algn="l" fontAlgn="auto">
              <a:spcAft>
                <a:spcPts val="0"/>
              </a:spcAft>
              <a:defRPr/>
            </a:pPr>
            <a:r>
              <a:rPr lang="en-GB" sz="3600" dirty="0">
                <a:solidFill>
                  <a:srgbClr val="003300"/>
                </a:solidFill>
              </a:rPr>
              <a:t>Choose the band you are aiming for</a:t>
            </a:r>
          </a:p>
        </p:txBody>
      </p:sp>
    </p:spTree>
    <p:extLst>
      <p:ext uri="{BB962C8B-B14F-4D97-AF65-F5344CB8AC3E}">
        <p14:creationId xmlns:p14="http://schemas.microsoft.com/office/powerpoint/2010/main" val="1469488204"/>
      </p:ext>
    </p:extLst>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251520" y="188640"/>
            <a:ext cx="6705600" cy="1143000"/>
          </a:xfrm>
        </p:spPr>
        <p:txBody>
          <a:bodyPr/>
          <a:lstStyle/>
          <a:p>
            <a:pPr algn="l"/>
            <a:r>
              <a:rPr lang="en-GB" altLang="en-US" sz="3600" dirty="0">
                <a:solidFill>
                  <a:srgbClr val="003300"/>
                </a:solidFill>
              </a:rPr>
              <a:t>Did you know...?</a:t>
            </a:r>
          </a:p>
        </p:txBody>
      </p:sp>
      <p:sp>
        <p:nvSpPr>
          <p:cNvPr id="6" name="Content Placeholder 5"/>
          <p:cNvSpPr>
            <a:spLocks noGrp="1"/>
          </p:cNvSpPr>
          <p:nvPr>
            <p:ph idx="1"/>
          </p:nvPr>
        </p:nvSpPr>
        <p:spPr>
          <a:xfrm>
            <a:off x="395536" y="980728"/>
            <a:ext cx="8229600" cy="4525963"/>
          </a:xfrm>
        </p:spPr>
        <p:txBody>
          <a:bodyPr rtlCol="0">
            <a:normAutofit/>
          </a:bodyPr>
          <a:lstStyle/>
          <a:p>
            <a:pPr fontAlgn="auto">
              <a:spcAft>
                <a:spcPts val="0"/>
              </a:spcAft>
              <a:buFont typeface="Arial" pitchFamily="34" charset="0"/>
              <a:buChar char="•"/>
              <a:defRPr/>
            </a:pPr>
            <a:endParaRPr lang="en-GB" dirty="0"/>
          </a:p>
          <a:p>
            <a:pPr fontAlgn="auto">
              <a:spcAft>
                <a:spcPts val="0"/>
              </a:spcAft>
              <a:buFont typeface="Arial" pitchFamily="34" charset="0"/>
              <a:buChar char="•"/>
              <a:defRPr/>
            </a:pPr>
            <a:endParaRPr lang="en-GB" dirty="0"/>
          </a:p>
          <a:p>
            <a:pPr fontAlgn="auto">
              <a:spcAft>
                <a:spcPts val="0"/>
              </a:spcAft>
              <a:buFont typeface="Arial" pitchFamily="34" charset="0"/>
              <a:buNone/>
              <a:defRPr/>
            </a:pPr>
            <a:r>
              <a:rPr lang="en-GB" sz="2800" dirty="0">
                <a:solidFill>
                  <a:schemeClr val="tx2">
                    <a:lumMod val="50000"/>
                  </a:schemeClr>
                </a:solidFill>
              </a:rPr>
              <a:t>The HR Profession Map gives you advice on how to move from one band or level to the next:  </a:t>
            </a:r>
          </a:p>
          <a:p>
            <a:pPr fontAlgn="auto">
              <a:spcAft>
                <a:spcPts val="0"/>
              </a:spcAft>
              <a:buFont typeface="Arial" pitchFamily="34" charset="0"/>
              <a:buNone/>
              <a:defRPr/>
            </a:pPr>
            <a:endParaRPr lang="en-GB" sz="2800" dirty="0">
              <a:solidFill>
                <a:schemeClr val="tx2">
                  <a:lumMod val="50000"/>
                </a:schemeClr>
              </a:solidFill>
            </a:endParaRPr>
          </a:p>
          <a:p>
            <a:pPr fontAlgn="auto">
              <a:spcAft>
                <a:spcPts val="0"/>
              </a:spcAft>
              <a:buFont typeface="Arial" pitchFamily="34" charset="0"/>
              <a:buNone/>
              <a:defRPr/>
            </a:pPr>
            <a:r>
              <a:rPr lang="en-GB" sz="2800" dirty="0">
                <a:solidFill>
                  <a:schemeClr val="tx2">
                    <a:lumMod val="50000"/>
                  </a:schemeClr>
                </a:solidFill>
              </a:rPr>
              <a:t>what you have to give up, what you have to learn, how you have to change.</a:t>
            </a:r>
          </a:p>
        </p:txBody>
      </p:sp>
    </p:spTree>
    <p:extLst>
      <p:ext uri="{BB962C8B-B14F-4D97-AF65-F5344CB8AC3E}">
        <p14:creationId xmlns:p14="http://schemas.microsoft.com/office/powerpoint/2010/main" val="2774480504"/>
      </p:ext>
    </p:extLst>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86800" cy="1143000"/>
          </a:xfrm>
        </p:spPr>
        <p:txBody>
          <a:bodyPr rtlCol="0">
            <a:normAutofit/>
          </a:bodyPr>
          <a:lstStyle/>
          <a:p>
            <a:pPr algn="l" fontAlgn="auto">
              <a:spcAft>
                <a:spcPts val="0"/>
              </a:spcAft>
              <a:defRPr/>
            </a:pPr>
            <a:r>
              <a:rPr lang="en-GB" sz="3600" dirty="0">
                <a:solidFill>
                  <a:srgbClr val="003300"/>
                </a:solidFill>
              </a:rPr>
              <a:t>Next choose 2 professional areas to start...</a:t>
            </a:r>
          </a:p>
        </p:txBody>
      </p:sp>
      <p:graphicFrame>
        <p:nvGraphicFramePr>
          <p:cNvPr id="4" name="Content Placeholder 3"/>
          <p:cNvGraphicFramePr>
            <a:graphicFrameLocks noGrp="1"/>
          </p:cNvGraphicFramePr>
          <p:nvPr>
            <p:ph idx="1"/>
          </p:nvPr>
        </p:nvGraphicFramePr>
        <p:xfrm>
          <a:off x="477077" y="1461052"/>
          <a:ext cx="8428383" cy="5078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4598328" y="1052736"/>
            <a:ext cx="4536504"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t>things you need to know (</a:t>
            </a:r>
            <a:r>
              <a:rPr lang="en-GB" altLang="en-US" sz="1600" b="1" dirty="0"/>
              <a:t>knowledge</a:t>
            </a:r>
            <a:r>
              <a:rPr lang="en-GB" altLang="en-US" sz="1600" dirty="0"/>
              <a:t>) &amp; the things you need to do (</a:t>
            </a:r>
            <a:r>
              <a:rPr lang="en-GB" altLang="en-US" sz="1600" b="1" dirty="0"/>
              <a:t>activities</a:t>
            </a:r>
            <a:r>
              <a:rPr lang="en-GB" altLang="en-US" sz="1600" dirty="0"/>
              <a:t>). </a:t>
            </a:r>
          </a:p>
        </p:txBody>
      </p:sp>
      <p:sp>
        <p:nvSpPr>
          <p:cNvPr id="5" name="TextBox 4"/>
          <p:cNvSpPr txBox="1"/>
          <p:nvPr/>
        </p:nvSpPr>
        <p:spPr>
          <a:xfrm>
            <a:off x="48650" y="5987048"/>
            <a:ext cx="9099356" cy="861774"/>
          </a:xfrm>
          <a:prstGeom prst="rect">
            <a:avLst/>
          </a:prstGeom>
          <a:solidFill>
            <a:schemeClr val="bg1"/>
          </a:solidFill>
        </p:spPr>
        <p:txBody>
          <a:bodyPr wrap="square" rtlCol="0">
            <a:spAutoFit/>
          </a:bodyPr>
          <a:lstStyle/>
          <a:p>
            <a:r>
              <a:rPr lang="en-GB" altLang="en-US" sz="1600" dirty="0">
                <a:latin typeface="+mj-lt"/>
              </a:rPr>
              <a:t>But first you need to decide which professional area to start with, and you can come at this from different angles:  depending on your career stage, what is important to your organisation at this time, what’s going on in the wider world etc</a:t>
            </a:r>
            <a:r>
              <a:rPr lang="en-GB" altLang="en-US" dirty="0">
                <a:latin typeface="+mj-lt"/>
              </a:rPr>
              <a:t>.</a:t>
            </a:r>
          </a:p>
        </p:txBody>
      </p:sp>
    </p:spTree>
    <p:extLst>
      <p:ext uri="{BB962C8B-B14F-4D97-AF65-F5344CB8AC3E}">
        <p14:creationId xmlns:p14="http://schemas.microsoft.com/office/powerpoint/2010/main" val="52853205"/>
      </p:ext>
    </p:extLst>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51520" y="116632"/>
            <a:ext cx="9001000" cy="1143000"/>
          </a:xfrm>
        </p:spPr>
        <p:txBody>
          <a:bodyPr/>
          <a:lstStyle/>
          <a:p>
            <a:pPr algn="l"/>
            <a:r>
              <a:rPr lang="en-GB" altLang="en-US" sz="3600" dirty="0">
                <a:solidFill>
                  <a:srgbClr val="002060"/>
                </a:solidFill>
              </a:rPr>
              <a:t>The core is important </a:t>
            </a:r>
            <a:r>
              <a:rPr lang="en-GB" altLang="en-US" sz="2800" dirty="0">
                <a:solidFill>
                  <a:srgbClr val="002060"/>
                </a:solidFill>
              </a:rPr>
              <a:t>(also the emphasis of activity 1)</a:t>
            </a:r>
          </a:p>
        </p:txBody>
      </p:sp>
      <p:sp>
        <p:nvSpPr>
          <p:cNvPr id="6" name="Content Placeholder 5"/>
          <p:cNvSpPr>
            <a:spLocks noGrp="1"/>
          </p:cNvSpPr>
          <p:nvPr>
            <p:ph idx="1"/>
          </p:nvPr>
        </p:nvSpPr>
        <p:spPr>
          <a:xfrm>
            <a:off x="323528" y="1052736"/>
            <a:ext cx="8229600" cy="4525963"/>
          </a:xfrm>
        </p:spPr>
        <p:txBody>
          <a:bodyPr rtlCol="0">
            <a:normAutofit/>
          </a:bodyPr>
          <a:lstStyle/>
          <a:p>
            <a:pPr fontAlgn="auto">
              <a:spcAft>
                <a:spcPts val="0"/>
              </a:spcAft>
              <a:buFont typeface="Arial" pitchFamily="34" charset="0"/>
              <a:buNone/>
              <a:defRPr/>
            </a:pPr>
            <a:endParaRPr lang="en-GB" dirty="0">
              <a:cs typeface="Arial" pitchFamily="34" charset="0"/>
            </a:endParaRPr>
          </a:p>
          <a:p>
            <a:pPr fontAlgn="auto">
              <a:spcAft>
                <a:spcPts val="0"/>
              </a:spcAft>
              <a:buFont typeface="Arial" pitchFamily="34" charset="0"/>
              <a:buNone/>
              <a:defRPr/>
            </a:pPr>
            <a:r>
              <a:rPr lang="en-GB" sz="2400" dirty="0">
                <a:solidFill>
                  <a:schemeClr val="tx2">
                    <a:lumMod val="50000"/>
                  </a:schemeClr>
                </a:solidFill>
                <a:cs typeface="Arial" pitchFamily="34" charset="0"/>
              </a:rPr>
              <a:t>The 2 core professional areas are vital to </a:t>
            </a:r>
            <a:r>
              <a:rPr lang="en-GB" sz="2400" b="1" u="sng" dirty="0">
                <a:solidFill>
                  <a:schemeClr val="tx2">
                    <a:lumMod val="50000"/>
                  </a:schemeClr>
                </a:solidFill>
                <a:cs typeface="Arial" pitchFamily="34" charset="0"/>
              </a:rPr>
              <a:t>all</a:t>
            </a:r>
            <a:r>
              <a:rPr lang="en-GB" sz="2400" dirty="0">
                <a:solidFill>
                  <a:schemeClr val="tx2">
                    <a:lumMod val="50000"/>
                  </a:schemeClr>
                </a:solidFill>
                <a:cs typeface="Arial" pitchFamily="34" charset="0"/>
              </a:rPr>
              <a:t> HR professionals.  CIPD research showed that success in HR is dependant on competence in the core of the HRPM: </a:t>
            </a:r>
          </a:p>
          <a:p>
            <a:pPr lvl="1" fontAlgn="auto">
              <a:spcAft>
                <a:spcPts val="0"/>
              </a:spcAft>
              <a:buFont typeface="Arial" pitchFamily="34" charset="0"/>
              <a:buChar char="–"/>
              <a:defRPr/>
            </a:pPr>
            <a:r>
              <a:rPr lang="en-GB" sz="2400" dirty="0">
                <a:solidFill>
                  <a:schemeClr val="tx2">
                    <a:lumMod val="50000"/>
                  </a:schemeClr>
                </a:solidFill>
                <a:cs typeface="Arial" pitchFamily="34" charset="0"/>
              </a:rPr>
              <a:t>Whether you are working at band 1, 2, 3 or 4..</a:t>
            </a:r>
          </a:p>
          <a:p>
            <a:pPr lvl="1" fontAlgn="auto">
              <a:spcAft>
                <a:spcPts val="0"/>
              </a:spcAft>
              <a:buFont typeface="Arial" pitchFamily="34" charset="0"/>
              <a:buChar char="–"/>
              <a:defRPr/>
            </a:pPr>
            <a:r>
              <a:rPr lang="en-GB" sz="2400" dirty="0">
                <a:solidFill>
                  <a:schemeClr val="tx2">
                    <a:lumMod val="50000"/>
                  </a:schemeClr>
                </a:solidFill>
                <a:cs typeface="Arial" pitchFamily="34" charset="0"/>
              </a:rPr>
              <a:t>Whatever area of HR you work in</a:t>
            </a:r>
          </a:p>
        </p:txBody>
      </p:sp>
    </p:spTree>
    <p:extLst>
      <p:ext uri="{BB962C8B-B14F-4D97-AF65-F5344CB8AC3E}">
        <p14:creationId xmlns:p14="http://schemas.microsoft.com/office/powerpoint/2010/main" val="1537034257"/>
      </p:ext>
    </p:extLst>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251520" y="116632"/>
            <a:ext cx="6705600" cy="1143000"/>
          </a:xfrm>
        </p:spPr>
        <p:txBody>
          <a:bodyPr/>
          <a:lstStyle/>
          <a:p>
            <a:pPr algn="l"/>
            <a:r>
              <a:rPr lang="en-GB" altLang="en-US" sz="3600" dirty="0">
                <a:solidFill>
                  <a:srgbClr val="002060"/>
                </a:solidFill>
              </a:rPr>
              <a:t>The core is important</a:t>
            </a:r>
          </a:p>
        </p:txBody>
      </p:sp>
      <p:sp>
        <p:nvSpPr>
          <p:cNvPr id="2" name="Rectangle 1"/>
          <p:cNvSpPr/>
          <p:nvPr/>
        </p:nvSpPr>
        <p:spPr>
          <a:xfrm>
            <a:off x="179512" y="1225688"/>
            <a:ext cx="8964488" cy="5632311"/>
          </a:xfrm>
          <a:prstGeom prst="rect">
            <a:avLst/>
          </a:prstGeom>
          <a:solidFill>
            <a:schemeClr val="bg1"/>
          </a:solidFill>
        </p:spPr>
        <p:txBody>
          <a:bodyPr wrap="square">
            <a:spAutoFit/>
          </a:bodyPr>
          <a:lstStyle/>
          <a:p>
            <a:pPr fontAlgn="auto">
              <a:spcBef>
                <a:spcPts val="0"/>
              </a:spcBef>
              <a:spcAft>
                <a:spcPts val="0"/>
              </a:spcAft>
              <a:defRPr/>
            </a:pPr>
            <a:r>
              <a:rPr lang="en-GB" b="1" dirty="0">
                <a:solidFill>
                  <a:srgbClr val="7030A0"/>
                </a:solidFill>
              </a:rPr>
              <a:t>Insights, strategy and solutions</a:t>
            </a:r>
            <a:endParaRPr lang="en-GB" dirty="0">
              <a:solidFill>
                <a:srgbClr val="7030A0"/>
              </a:solidFill>
            </a:endParaRPr>
          </a:p>
          <a:p>
            <a:pPr fontAlgn="auto">
              <a:spcBef>
                <a:spcPts val="0"/>
              </a:spcBef>
              <a:spcAft>
                <a:spcPts val="0"/>
              </a:spcAft>
              <a:defRPr/>
            </a:pPr>
            <a:r>
              <a:rPr lang="en-GB" b="1" i="1" dirty="0"/>
              <a:t>How do I ensure that my role as a practitioner is contributing sustainable organisational performance? </a:t>
            </a:r>
            <a:endParaRPr lang="en-GB" i="1" dirty="0"/>
          </a:p>
          <a:p>
            <a:pPr fontAlgn="auto">
              <a:spcBef>
                <a:spcPts val="0"/>
              </a:spcBef>
              <a:spcAft>
                <a:spcPts val="0"/>
              </a:spcAft>
              <a:defRPr/>
            </a:pPr>
            <a:r>
              <a:rPr lang="en-GB" dirty="0"/>
              <a:t>This professional area underpins the direction of the profession as an applied business discipline with a people and organisation specialism.  </a:t>
            </a:r>
          </a:p>
          <a:p>
            <a:pPr fontAlgn="auto">
              <a:spcBef>
                <a:spcPts val="0"/>
              </a:spcBef>
              <a:spcAft>
                <a:spcPts val="0"/>
              </a:spcAft>
              <a:defRPr/>
            </a:pPr>
            <a:r>
              <a:rPr lang="en-GB" dirty="0"/>
              <a:t>HR can only deliver on its purpose of sustainable organisation performance if it works from a deep business, contextual and organisational understanding to develop actionable insight. </a:t>
            </a:r>
          </a:p>
          <a:p>
            <a:pPr fontAlgn="auto">
              <a:spcBef>
                <a:spcPts val="0"/>
              </a:spcBef>
              <a:spcAft>
                <a:spcPts val="0"/>
              </a:spcAft>
              <a:defRPr/>
            </a:pPr>
            <a:r>
              <a:rPr lang="en-GB" dirty="0"/>
              <a:t>This understanding – and resulting insights – allows us to create prioritised and situational HR strategies that make the most difference and build a compelling case for change.</a:t>
            </a:r>
          </a:p>
          <a:p>
            <a:pPr fontAlgn="auto">
              <a:spcBef>
                <a:spcPts val="0"/>
              </a:spcBef>
              <a:spcAft>
                <a:spcPts val="0"/>
              </a:spcAft>
              <a:defRPr/>
            </a:pPr>
            <a:endParaRPr lang="en-US" b="1" dirty="0"/>
          </a:p>
          <a:p>
            <a:pPr fontAlgn="auto">
              <a:spcBef>
                <a:spcPts val="0"/>
              </a:spcBef>
              <a:spcAft>
                <a:spcPts val="0"/>
              </a:spcAft>
              <a:defRPr/>
            </a:pPr>
            <a:r>
              <a:rPr lang="en-US" b="1" dirty="0">
                <a:solidFill>
                  <a:srgbClr val="7030A0"/>
                </a:solidFill>
              </a:rPr>
              <a:t>Leading HR</a:t>
            </a:r>
            <a:endParaRPr lang="en-GB" dirty="0">
              <a:solidFill>
                <a:srgbClr val="7030A0"/>
              </a:solidFill>
            </a:endParaRPr>
          </a:p>
          <a:p>
            <a:pPr fontAlgn="auto">
              <a:spcBef>
                <a:spcPts val="0"/>
              </a:spcBef>
              <a:spcAft>
                <a:spcPts val="0"/>
              </a:spcAft>
              <a:defRPr/>
            </a:pPr>
            <a:r>
              <a:rPr lang="en-GB" b="1" i="1" dirty="0"/>
              <a:t>How do I lead myself, others and activities to ensure I am contributing to sustainable organisation performance?  </a:t>
            </a:r>
            <a:endParaRPr lang="en-GB" i="1" dirty="0"/>
          </a:p>
          <a:p>
            <a:pPr fontAlgn="auto">
              <a:spcBef>
                <a:spcPts val="0"/>
              </a:spcBef>
              <a:spcAft>
                <a:spcPts val="0"/>
              </a:spcAft>
              <a:defRPr/>
            </a:pPr>
            <a:r>
              <a:rPr lang="en-GB" dirty="0"/>
              <a:t>Great professionals are active, insight-led leaders – owning, shaping and driving, not just observing or facilitating. </a:t>
            </a:r>
          </a:p>
          <a:p>
            <a:pPr fontAlgn="auto">
              <a:spcBef>
                <a:spcPts val="0"/>
              </a:spcBef>
              <a:spcAft>
                <a:spcPts val="0"/>
              </a:spcAft>
              <a:defRPr/>
            </a:pPr>
            <a:r>
              <a:rPr lang="en-GB" dirty="0"/>
              <a:t>They develop across 3 main areas of leadership - personal leadership, leading others and leading issues. </a:t>
            </a:r>
          </a:p>
          <a:p>
            <a:pPr fontAlgn="auto">
              <a:spcBef>
                <a:spcPts val="0"/>
              </a:spcBef>
              <a:spcAft>
                <a:spcPts val="0"/>
              </a:spcAft>
              <a:defRPr/>
            </a:pPr>
            <a:endParaRPr lang="en-GB" dirty="0"/>
          </a:p>
        </p:txBody>
      </p:sp>
    </p:spTree>
    <p:extLst>
      <p:ext uri="{BB962C8B-B14F-4D97-AF65-F5344CB8AC3E}">
        <p14:creationId xmlns:p14="http://schemas.microsoft.com/office/powerpoint/2010/main" val="3344519216"/>
      </p:ext>
    </p:extLst>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179512" y="33174"/>
            <a:ext cx="7154863" cy="1143000"/>
          </a:xfrm>
        </p:spPr>
        <p:txBody>
          <a:bodyPr/>
          <a:lstStyle/>
          <a:p>
            <a:pPr algn="l"/>
            <a:r>
              <a:rPr lang="en-GB" altLang="en-US" sz="3600" dirty="0"/>
              <a:t>Normally start at the Core first!</a:t>
            </a:r>
          </a:p>
        </p:txBody>
      </p:sp>
      <p:sp>
        <p:nvSpPr>
          <p:cNvPr id="24579" name="Rectangle 7"/>
          <p:cNvSpPr>
            <a:spLocks noChangeArrowheads="1"/>
          </p:cNvSpPr>
          <p:nvPr/>
        </p:nvSpPr>
        <p:spPr bwMode="auto">
          <a:xfrm>
            <a:off x="4756150" y="1301750"/>
            <a:ext cx="4114800"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000" dirty="0">
                <a:solidFill>
                  <a:srgbClr val="002060"/>
                </a:solidFill>
              </a:rPr>
              <a:t>Are you confident you have the core areas covered at the right band?</a:t>
            </a:r>
          </a:p>
          <a:p>
            <a:endParaRPr lang="en-GB" altLang="en-US" sz="2000" dirty="0">
              <a:solidFill>
                <a:srgbClr val="002060"/>
              </a:solidFill>
            </a:endParaRPr>
          </a:p>
          <a:p>
            <a:r>
              <a:rPr lang="en-GB" altLang="en-US" sz="2000" dirty="0">
                <a:solidFill>
                  <a:srgbClr val="002060"/>
                </a:solidFill>
              </a:rPr>
              <a:t>Other areas?  </a:t>
            </a:r>
          </a:p>
          <a:p>
            <a:r>
              <a:rPr lang="en-GB" altLang="en-US" sz="2000" dirty="0">
                <a:solidFill>
                  <a:srgbClr val="002060"/>
                </a:solidFill>
              </a:rPr>
              <a:t>Do you need to build specialist area expertise?</a:t>
            </a:r>
          </a:p>
          <a:p>
            <a:endParaRPr lang="en-GB" altLang="en-US" sz="2000" dirty="0">
              <a:solidFill>
                <a:srgbClr val="002060"/>
              </a:solidFill>
            </a:endParaRPr>
          </a:p>
          <a:p>
            <a:r>
              <a:rPr lang="en-GB" altLang="en-US" sz="2000" dirty="0">
                <a:solidFill>
                  <a:srgbClr val="002060"/>
                </a:solidFill>
              </a:rPr>
              <a:t>Do you need to widen your experience across HR?</a:t>
            </a:r>
          </a:p>
          <a:p>
            <a:endParaRPr lang="en-GB" altLang="en-US" sz="2000" dirty="0">
              <a:solidFill>
                <a:srgbClr val="002060"/>
              </a:solidFill>
            </a:endParaRPr>
          </a:p>
          <a:p>
            <a:r>
              <a:rPr lang="en-GB" altLang="en-US" sz="2000" dirty="0">
                <a:solidFill>
                  <a:srgbClr val="002060"/>
                </a:solidFill>
              </a:rPr>
              <a:t>What areas will your organisation need you to be confident in for the future?</a:t>
            </a:r>
          </a:p>
        </p:txBody>
      </p:sp>
      <p:pic>
        <p:nvPicPr>
          <p:cNvPr id="24580" name="Picture 2" descr="CIPD - The HR Profession Map - Professional areas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238" y="1730375"/>
            <a:ext cx="4010025" cy="401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5202074"/>
      </p:ext>
    </p:extLst>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7416800" cy="1143000"/>
          </a:xfrm>
        </p:spPr>
        <p:txBody>
          <a:bodyPr rtlCol="0">
            <a:normAutofit/>
          </a:bodyPr>
          <a:lstStyle/>
          <a:p>
            <a:pPr algn="l" fontAlgn="auto">
              <a:spcAft>
                <a:spcPts val="0"/>
              </a:spcAft>
              <a:defRPr/>
            </a:pPr>
            <a:r>
              <a:rPr lang="en-GB" sz="3600" dirty="0"/>
              <a:t>Then one or two behaviours to start...</a:t>
            </a:r>
          </a:p>
        </p:txBody>
      </p:sp>
      <p:graphicFrame>
        <p:nvGraphicFramePr>
          <p:cNvPr id="4" name="Content Placeholder 3"/>
          <p:cNvGraphicFramePr>
            <a:graphicFrameLocks noGrp="1"/>
          </p:cNvGraphicFramePr>
          <p:nvPr>
            <p:ph idx="1"/>
          </p:nvPr>
        </p:nvGraphicFramePr>
        <p:xfrm>
          <a:off x="477077" y="1461052"/>
          <a:ext cx="8428383" cy="507889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44054269"/>
      </p:ext>
    </p:extLst>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08" y="116632"/>
            <a:ext cx="8826500" cy="1143000"/>
          </a:xfrm>
        </p:spPr>
        <p:txBody>
          <a:bodyPr rtlCol="0">
            <a:noAutofit/>
          </a:bodyPr>
          <a:lstStyle/>
          <a:p>
            <a:pPr algn="l" fontAlgn="auto">
              <a:spcAft>
                <a:spcPts val="0"/>
              </a:spcAft>
              <a:defRPr/>
            </a:pPr>
            <a:r>
              <a:rPr lang="en-GB" sz="3200" dirty="0">
                <a:solidFill>
                  <a:srgbClr val="002060"/>
                </a:solidFill>
              </a:rPr>
              <a:t>Choosing the behaviour you want to develop first</a:t>
            </a:r>
          </a:p>
        </p:txBody>
      </p:sp>
      <p:pic>
        <p:nvPicPr>
          <p:cNvPr id="26627"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1725613"/>
            <a:ext cx="5922963" cy="4749800"/>
          </a:xfrm>
        </p:spPr>
      </p:pic>
      <p:sp>
        <p:nvSpPr>
          <p:cNvPr id="26628" name="Rectangle 3"/>
          <p:cNvSpPr>
            <a:spLocks noChangeArrowheads="1"/>
          </p:cNvSpPr>
          <p:nvPr/>
        </p:nvSpPr>
        <p:spPr bwMode="auto">
          <a:xfrm>
            <a:off x="5386388" y="1260476"/>
            <a:ext cx="3757612"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ltLang="en-US" sz="2400" dirty="0">
                <a:solidFill>
                  <a:srgbClr val="002060"/>
                </a:solidFill>
              </a:rPr>
              <a:t>Start with Curious!</a:t>
            </a:r>
          </a:p>
          <a:p>
            <a:endParaRPr lang="en-GB" altLang="en-US" sz="2400" dirty="0">
              <a:solidFill>
                <a:srgbClr val="002060"/>
              </a:solidFill>
            </a:endParaRPr>
          </a:p>
          <a:p>
            <a:r>
              <a:rPr lang="en-GB" altLang="en-US" sz="2400" dirty="0">
                <a:solidFill>
                  <a:srgbClr val="002060"/>
                </a:solidFill>
              </a:rPr>
              <a:t>Are there other behaviours you think are areas for development?  </a:t>
            </a:r>
          </a:p>
          <a:p>
            <a:endParaRPr lang="en-GB" altLang="en-US" sz="2400" dirty="0">
              <a:solidFill>
                <a:srgbClr val="002060"/>
              </a:solidFill>
            </a:endParaRPr>
          </a:p>
          <a:p>
            <a:r>
              <a:rPr lang="en-GB" altLang="en-US" sz="2400" dirty="0">
                <a:solidFill>
                  <a:srgbClr val="002060"/>
                </a:solidFill>
              </a:rPr>
              <a:t>What would make the most difference to your organisation?  How does your organisation need you to go about your work?</a:t>
            </a:r>
          </a:p>
          <a:p>
            <a:endParaRPr lang="en-GB" altLang="en-US" sz="2400" dirty="0">
              <a:solidFill>
                <a:srgbClr val="002060"/>
              </a:solidFill>
            </a:endParaRPr>
          </a:p>
          <a:p>
            <a:endParaRPr lang="en-GB" altLang="en-US" sz="2400" dirty="0">
              <a:solidFill>
                <a:srgbClr val="002060"/>
              </a:solidFill>
            </a:endParaRPr>
          </a:p>
        </p:txBody>
      </p:sp>
    </p:spTree>
    <p:extLst>
      <p:ext uri="{BB962C8B-B14F-4D97-AF65-F5344CB8AC3E}">
        <p14:creationId xmlns:p14="http://schemas.microsoft.com/office/powerpoint/2010/main" val="3721101046"/>
      </p:ext>
    </p:extLst>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705600" cy="1143000"/>
          </a:xfrm>
        </p:spPr>
        <p:txBody>
          <a:bodyPr/>
          <a:lstStyle/>
          <a:p>
            <a:pPr algn="l"/>
            <a:r>
              <a:rPr lang="en-GB" dirty="0"/>
              <a:t>Curious</a:t>
            </a:r>
          </a:p>
        </p:txBody>
      </p:sp>
      <p:sp>
        <p:nvSpPr>
          <p:cNvPr id="3" name="Content Placeholder 2"/>
          <p:cNvSpPr>
            <a:spLocks noGrp="1"/>
          </p:cNvSpPr>
          <p:nvPr>
            <p:ph idx="1"/>
          </p:nvPr>
        </p:nvSpPr>
        <p:spPr>
          <a:xfrm>
            <a:off x="395536" y="1268760"/>
            <a:ext cx="4608512" cy="4525963"/>
          </a:xfrm>
        </p:spPr>
        <p:txBody>
          <a:bodyPr/>
          <a:lstStyle/>
          <a:p>
            <a:pPr marL="0" indent="0">
              <a:lnSpc>
                <a:spcPts val="2200"/>
              </a:lnSpc>
              <a:spcBef>
                <a:spcPts val="0"/>
              </a:spcBef>
              <a:buNone/>
            </a:pPr>
            <a:r>
              <a:rPr lang="en-GB" dirty="0"/>
              <a:t>Contra-indicators </a:t>
            </a:r>
          </a:p>
          <a:p>
            <a:pPr marL="0" indent="0">
              <a:lnSpc>
                <a:spcPts val="2200"/>
              </a:lnSpc>
              <a:spcBef>
                <a:spcPts val="0"/>
              </a:spcBef>
              <a:buNone/>
            </a:pPr>
            <a:r>
              <a:rPr lang="en-GB" sz="1100" dirty="0"/>
              <a:t>(illustrate the negative manifestations of each behaviour)</a:t>
            </a:r>
            <a:r>
              <a:rPr lang="en-GB" dirty="0"/>
              <a:t> </a:t>
            </a:r>
          </a:p>
          <a:p>
            <a:pPr>
              <a:buFont typeface="Wingdings" panose="05000000000000000000" pitchFamily="2" charset="2"/>
              <a:buChar char="§"/>
            </a:pPr>
            <a:r>
              <a:rPr lang="en-GB" sz="2000" dirty="0"/>
              <a:t>Fails to see relevance of wider organisation issues, sector trends or contextual developments to organisation or role</a:t>
            </a:r>
          </a:p>
          <a:p>
            <a:pPr>
              <a:buFont typeface="Wingdings" panose="05000000000000000000" pitchFamily="2" charset="2"/>
              <a:buChar char="§"/>
            </a:pPr>
            <a:r>
              <a:rPr lang="en-GB" sz="2000" dirty="0"/>
              <a:t>Takes immediate information at face value and fails to ask questions when unclear</a:t>
            </a:r>
          </a:p>
          <a:p>
            <a:pPr>
              <a:buFont typeface="Wingdings" panose="05000000000000000000" pitchFamily="2" charset="2"/>
              <a:buChar char="§"/>
            </a:pPr>
            <a:r>
              <a:rPr lang="en-GB" sz="2000" dirty="0"/>
              <a:t>Needs to know all the answers, rather than the right method of enquiry</a:t>
            </a:r>
          </a:p>
          <a:p>
            <a:pPr>
              <a:buFont typeface="Wingdings" panose="05000000000000000000" pitchFamily="2" charset="2"/>
              <a:buChar char="§"/>
            </a:pPr>
            <a:r>
              <a:rPr lang="en-GB" sz="2000" dirty="0"/>
              <a:t>Rejects ideas quickly or spontaneously without reflection or adequate insights</a:t>
            </a:r>
          </a:p>
          <a:p>
            <a:pPr>
              <a:buFont typeface="Wingdings" panose="05000000000000000000" pitchFamily="2" charset="2"/>
              <a:buChar char="§"/>
            </a:pPr>
            <a:r>
              <a:rPr lang="en-GB" sz="2000" dirty="0"/>
              <a:t>Is focused on the present and the past and has a low interest in emergent or future issues. </a:t>
            </a:r>
          </a:p>
        </p:txBody>
      </p:sp>
      <p:sp>
        <p:nvSpPr>
          <p:cNvPr id="4" name="Rectangle 3"/>
          <p:cNvSpPr/>
          <p:nvPr/>
        </p:nvSpPr>
        <p:spPr>
          <a:xfrm>
            <a:off x="5508104" y="1340767"/>
            <a:ext cx="3563888" cy="2739211"/>
          </a:xfrm>
          <a:prstGeom prst="rect">
            <a:avLst/>
          </a:prstGeom>
          <a:solidFill>
            <a:srgbClr val="FFFF66"/>
          </a:solidFill>
        </p:spPr>
        <p:txBody>
          <a:bodyPr wrap="square">
            <a:spAutoFit/>
          </a:bodyPr>
          <a:lstStyle/>
          <a:p>
            <a:r>
              <a:rPr lang="en-GB" b="1" dirty="0"/>
              <a:t>As an HR professional do you:</a:t>
            </a:r>
            <a:r>
              <a:rPr lang="en-GB" dirty="0"/>
              <a:t/>
            </a:r>
            <a:br>
              <a:rPr lang="en-GB" dirty="0"/>
            </a:br>
            <a:r>
              <a:rPr lang="en-GB" sz="1400" dirty="0">
                <a:latin typeface="+mn-lt"/>
              </a:rPr>
              <a:t>- React negatively to feedback?</a:t>
            </a:r>
            <a:br>
              <a:rPr lang="en-GB" sz="1400" dirty="0">
                <a:latin typeface="+mn-lt"/>
              </a:rPr>
            </a:br>
            <a:r>
              <a:rPr lang="en-GB" sz="1400" dirty="0">
                <a:latin typeface="+mn-lt"/>
              </a:rPr>
              <a:t>- Deliver feedback to others in an inappropriate way - do more harm than good with the things you say?</a:t>
            </a:r>
            <a:br>
              <a:rPr lang="en-GB" sz="1400" dirty="0">
                <a:latin typeface="+mn-lt"/>
              </a:rPr>
            </a:br>
            <a:r>
              <a:rPr lang="en-GB" sz="1400" dirty="0">
                <a:latin typeface="+mn-lt"/>
              </a:rPr>
              <a:t>- Show little interest in developing your skills further? </a:t>
            </a:r>
            <a:br>
              <a:rPr lang="en-GB" sz="1400" dirty="0">
                <a:latin typeface="+mn-lt"/>
              </a:rPr>
            </a:br>
            <a:r>
              <a:rPr lang="en-GB" sz="1400" dirty="0">
                <a:latin typeface="+mn-lt"/>
              </a:rPr>
              <a:t>- Fail to pass your skills on to others?</a:t>
            </a:r>
            <a:br>
              <a:rPr lang="en-GB" sz="1400" dirty="0">
                <a:latin typeface="+mn-lt"/>
              </a:rPr>
            </a:br>
            <a:r>
              <a:rPr lang="en-GB" sz="1400" dirty="0">
                <a:latin typeface="+mn-lt"/>
              </a:rPr>
              <a:t/>
            </a:r>
            <a:br>
              <a:rPr lang="en-GB" sz="1400" dirty="0">
                <a:latin typeface="+mn-lt"/>
              </a:rPr>
            </a:br>
            <a:r>
              <a:rPr lang="en-GB" sz="1400" dirty="0">
                <a:latin typeface="+mn-lt"/>
              </a:rPr>
              <a:t>If you have answered yes to any of these Qs investigate it further and possibly focus on this behaviour as part of your development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93262" y="4437112"/>
            <a:ext cx="1581708" cy="13807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5762174"/>
      </p:ext>
    </p:extLst>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608" y="116632"/>
            <a:ext cx="8826500" cy="1143000"/>
          </a:xfrm>
        </p:spPr>
        <p:txBody>
          <a:bodyPr rtlCol="0">
            <a:noAutofit/>
          </a:bodyPr>
          <a:lstStyle/>
          <a:p>
            <a:pPr algn="l" fontAlgn="auto">
              <a:spcAft>
                <a:spcPts val="0"/>
              </a:spcAft>
              <a:defRPr/>
            </a:pPr>
            <a:r>
              <a:rPr lang="en-GB" sz="3200" dirty="0">
                <a:solidFill>
                  <a:srgbClr val="002060"/>
                </a:solidFill>
              </a:rPr>
              <a:t>Choosing the behaviour you want to develop first</a:t>
            </a:r>
          </a:p>
        </p:txBody>
      </p:sp>
      <p:pic>
        <p:nvPicPr>
          <p:cNvPr id="26627"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1725613"/>
            <a:ext cx="5922963" cy="4749800"/>
          </a:xfrm>
        </p:spPr>
      </p:pic>
      <p:sp>
        <p:nvSpPr>
          <p:cNvPr id="3" name="TextBox 2"/>
          <p:cNvSpPr txBox="1"/>
          <p:nvPr/>
        </p:nvSpPr>
        <p:spPr>
          <a:xfrm>
            <a:off x="5922963" y="1844824"/>
            <a:ext cx="2825501" cy="3208571"/>
          </a:xfrm>
          <a:prstGeom prst="rect">
            <a:avLst/>
          </a:prstGeom>
          <a:noFill/>
        </p:spPr>
        <p:txBody>
          <a:bodyPr wrap="square" rtlCol="0">
            <a:spAutoFit/>
          </a:bodyPr>
          <a:lstStyle/>
          <a:p>
            <a:r>
              <a:rPr lang="en-GB" sz="2400" dirty="0"/>
              <a:t>Group exercise</a:t>
            </a:r>
          </a:p>
          <a:p>
            <a:endParaRPr lang="en-GB" sz="2400" dirty="0"/>
          </a:p>
          <a:p>
            <a:endParaRPr lang="en-GB" sz="2400" dirty="0"/>
          </a:p>
          <a:p>
            <a:r>
              <a:rPr lang="en-GB" sz="2400" dirty="0"/>
              <a:t>Example of how you would demonstrate these behaviours in work</a:t>
            </a:r>
          </a:p>
          <a:p>
            <a:endParaRPr lang="en-GB" sz="2400" dirty="0"/>
          </a:p>
          <a:p>
            <a:r>
              <a:rPr lang="en-GB" sz="1050" dirty="0"/>
              <a:t>Short definitions supplied</a:t>
            </a:r>
          </a:p>
        </p:txBody>
      </p:sp>
    </p:spTree>
    <p:extLst>
      <p:ext uri="{BB962C8B-B14F-4D97-AF65-F5344CB8AC3E}">
        <p14:creationId xmlns:p14="http://schemas.microsoft.com/office/powerpoint/2010/main" val="2806499570"/>
      </p:ext>
    </p:extLst>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004887" y="-52388"/>
            <a:ext cx="7134225" cy="6962775"/>
          </a:xfrm>
          <a:prstGeom prst="rect">
            <a:avLst/>
          </a:prstGeom>
        </p:spPr>
      </p:pic>
    </p:spTree>
    <p:extLst>
      <p:ext uri="{BB962C8B-B14F-4D97-AF65-F5344CB8AC3E}">
        <p14:creationId xmlns:p14="http://schemas.microsoft.com/office/powerpoint/2010/main" val="1166660842"/>
      </p:ext>
    </p:extLst>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a:hlinkClick r:id="rId2"/>
              </a:rPr>
              <a:t>http://www.cipd.co.uk/pm/peoplemanagement/b/weblog/archive/2013/01/29/an-inquiry-into-being-curious-2010-09.aspx</a:t>
            </a:r>
            <a:endParaRPr lang="en-GB" dirty="0"/>
          </a:p>
          <a:p>
            <a:pPr marL="0" indent="0">
              <a:buNone/>
            </a:pPr>
            <a:endParaRPr lang="en-GB" dirty="0"/>
          </a:p>
        </p:txBody>
      </p:sp>
    </p:spTree>
    <p:extLst>
      <p:ext uri="{BB962C8B-B14F-4D97-AF65-F5344CB8AC3E}">
        <p14:creationId xmlns:p14="http://schemas.microsoft.com/office/powerpoint/2010/main" val="2219946738"/>
      </p:ext>
    </p:extLst>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6705600" cy="1143000"/>
          </a:xfrm>
        </p:spPr>
        <p:txBody>
          <a:bodyPr/>
          <a:lstStyle/>
          <a:p>
            <a:pPr algn="l"/>
            <a:r>
              <a:rPr lang="en-GB" sz="3600" dirty="0"/>
              <a:t>CIPD series</a:t>
            </a:r>
          </a:p>
        </p:txBody>
      </p:sp>
      <p:sp>
        <p:nvSpPr>
          <p:cNvPr id="3" name="Content Placeholder 2"/>
          <p:cNvSpPr>
            <a:spLocks noGrp="1"/>
          </p:cNvSpPr>
          <p:nvPr>
            <p:ph idx="1"/>
          </p:nvPr>
        </p:nvSpPr>
        <p:spPr>
          <a:xfrm>
            <a:off x="251520" y="1196752"/>
            <a:ext cx="8229600" cy="4525963"/>
          </a:xfrm>
        </p:spPr>
        <p:txBody>
          <a:bodyPr/>
          <a:lstStyle/>
          <a:p>
            <a:pPr marL="0" indent="0">
              <a:buNone/>
            </a:pPr>
            <a:r>
              <a:rPr lang="en-GB" sz="1400" dirty="0"/>
              <a:t>1. Curious  </a:t>
            </a:r>
            <a:r>
              <a:rPr lang="en-GB" sz="1400" dirty="0">
                <a:hlinkClick r:id="rId2"/>
              </a:rPr>
              <a:t>http://www.cipd.co.uk/pm/peoplemanagement/b/weblog/archive/2013/01/29/an-inquiry-into-being-curious-2010-09.aspx</a:t>
            </a:r>
            <a:endParaRPr lang="en-GB" sz="1400" dirty="0"/>
          </a:p>
          <a:p>
            <a:pPr marL="0" indent="0">
              <a:buNone/>
            </a:pPr>
            <a:endParaRPr lang="en-GB" sz="1400" dirty="0"/>
          </a:p>
          <a:p>
            <a:pPr marL="0" indent="0">
              <a:buNone/>
            </a:pPr>
            <a:r>
              <a:rPr lang="en-GB" sz="1400" dirty="0"/>
              <a:t>2. Decisive Thinker </a:t>
            </a:r>
            <a:r>
              <a:rPr lang="en-GB" sz="1400" dirty="0">
                <a:hlinkClick r:id="rId3"/>
              </a:rPr>
              <a:t>http://www.cipd.co.uk/pm/peoplemanagement/b/weblog/archive/2010/10/14/make-the-right-career-choice-2010-10.aspx</a:t>
            </a:r>
            <a:endParaRPr lang="en-GB" sz="1400" dirty="0"/>
          </a:p>
          <a:p>
            <a:pPr marL="0" indent="0">
              <a:buNone/>
            </a:pPr>
            <a:endParaRPr lang="en-GB" sz="1400" dirty="0"/>
          </a:p>
          <a:p>
            <a:pPr marL="0" indent="0">
              <a:buNone/>
            </a:pPr>
            <a:r>
              <a:rPr lang="en-GB" sz="1400" dirty="0"/>
              <a:t>3. Skilled Influencer  </a:t>
            </a:r>
            <a:r>
              <a:rPr lang="en-GB" sz="1400" dirty="0">
                <a:hlinkClick r:id="rId4"/>
              </a:rPr>
              <a:t>http://www.cipd.co.uk/pm/peoplemanagement/b/weblog/archive/2010/10/28/develop-the-powers-of-persuasion-2010-10.aspx</a:t>
            </a:r>
            <a:endParaRPr lang="en-GB" sz="1400" dirty="0"/>
          </a:p>
          <a:p>
            <a:pPr marL="0" indent="0">
              <a:buNone/>
            </a:pPr>
            <a:endParaRPr lang="en-GB" sz="1400" dirty="0"/>
          </a:p>
          <a:p>
            <a:pPr marL="0" indent="0">
              <a:buNone/>
            </a:pPr>
            <a:r>
              <a:rPr lang="en-GB" sz="1400" dirty="0"/>
              <a:t>4. Personally Credible </a:t>
            </a:r>
            <a:r>
              <a:rPr lang="en-GB" sz="1400" dirty="0">
                <a:hlinkClick r:id="rId5"/>
              </a:rPr>
              <a:t>http://www.cipd.co.uk/pm/peoplemanagement/b/weblog/archive/2013/01/29/how-to-boost-your-personal-credibility-2010-12.aspx</a:t>
            </a:r>
            <a:endParaRPr lang="en-GB" sz="1400" dirty="0"/>
          </a:p>
          <a:p>
            <a:pPr marL="0" indent="0">
              <a:buNone/>
            </a:pPr>
            <a:endParaRPr lang="en-GB" sz="1400" dirty="0"/>
          </a:p>
          <a:p>
            <a:pPr marL="0" indent="0">
              <a:buNone/>
            </a:pPr>
            <a:r>
              <a:rPr lang="en-GB" sz="1400" dirty="0"/>
              <a:t>5. Collaborative </a:t>
            </a:r>
            <a:r>
              <a:rPr lang="en-GB" sz="1400" dirty="0">
                <a:hlinkClick r:id="rId6"/>
              </a:rPr>
              <a:t>http://www.cipd.co.uk/pm/peoplemanagement/b/weblog/archive/2013/01/29/working-together-for-success-2011-01.aspx</a:t>
            </a:r>
            <a:endParaRPr lang="en-GB" sz="1400" dirty="0"/>
          </a:p>
          <a:p>
            <a:pPr marL="0" indent="0">
              <a:buNone/>
            </a:pPr>
            <a:endParaRPr lang="en-GB" sz="1400" dirty="0"/>
          </a:p>
          <a:p>
            <a:pPr marL="0" indent="0">
              <a:buNone/>
            </a:pPr>
            <a:r>
              <a:rPr lang="en-GB" sz="1400" dirty="0"/>
              <a:t>6. Driven to deliver </a:t>
            </a:r>
            <a:r>
              <a:rPr lang="en-GB" sz="1400" dirty="0">
                <a:hlinkClick r:id="rId7"/>
              </a:rPr>
              <a:t>http://www.cipd.co.uk/pm/peoplemanagement/b/weblog/archive/2013/01/29/delivering-success-on-business-objectives-2011-01.aspx</a:t>
            </a:r>
            <a:endParaRPr lang="en-GB" sz="1400" dirty="0"/>
          </a:p>
          <a:p>
            <a:pPr marL="0" indent="0">
              <a:buNone/>
            </a:pPr>
            <a:endParaRPr lang="en-GB" sz="1400" dirty="0"/>
          </a:p>
          <a:p>
            <a:pPr marL="0" indent="0">
              <a:buNone/>
            </a:pPr>
            <a:r>
              <a:rPr lang="en-GB" sz="1400" dirty="0"/>
              <a:t>7. Courage to challenge </a:t>
            </a:r>
            <a:r>
              <a:rPr lang="en-GB" sz="1400" dirty="0">
                <a:hlinkClick r:id="rId8"/>
              </a:rPr>
              <a:t>http://www.cipd.co.uk/NR/rdonlyres/A7C5E08C-5FF4-4D5B-BE95-2DDBE4AEA9F8/0/CIPD_CourageousMindset.pdf</a:t>
            </a:r>
            <a:endParaRPr lang="en-GB" sz="1400" dirty="0"/>
          </a:p>
          <a:p>
            <a:pPr marL="0" indent="0">
              <a:buNone/>
            </a:pPr>
            <a:endParaRPr lang="en-GB" sz="1400" dirty="0"/>
          </a:p>
          <a:p>
            <a:pPr marL="0" indent="0">
              <a:buNone/>
            </a:pPr>
            <a:r>
              <a:rPr lang="en-GB" sz="1400" dirty="0"/>
              <a:t>8. Role Model </a:t>
            </a:r>
            <a:r>
              <a:rPr lang="en-GB" sz="1400" dirty="0">
                <a:hlinkClick r:id="rId9"/>
              </a:rPr>
              <a:t>http://www.cipd.co.uk/pm/peoplemanagement/b/weblog/archive/2013/01/29/be-a-mirror-to-company-integrity-2010-11.aspx</a:t>
            </a:r>
            <a:endParaRPr lang="en-GB" sz="1400" dirty="0"/>
          </a:p>
          <a:p>
            <a:pPr marL="0" indent="0">
              <a:buNone/>
            </a:pPr>
            <a:endParaRPr lang="en-GB" sz="1400" dirty="0"/>
          </a:p>
        </p:txBody>
      </p:sp>
    </p:spTree>
    <p:extLst>
      <p:ext uri="{BB962C8B-B14F-4D97-AF65-F5344CB8AC3E}">
        <p14:creationId xmlns:p14="http://schemas.microsoft.com/office/powerpoint/2010/main" val="1435333464"/>
      </p:ext>
    </p:extLst>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buFont typeface="Wingdings" panose="05000000000000000000" pitchFamily="2" charset="2"/>
              <a:buChar char="§"/>
            </a:pPr>
            <a:r>
              <a:rPr lang="en-GB" dirty="0"/>
              <a:t>My CPD Map is CIPD’s Continuing Professional Development (CPD) tool for HR practitioners</a:t>
            </a:r>
          </a:p>
          <a:p>
            <a:pPr>
              <a:buFont typeface="Wingdings" panose="05000000000000000000" pitchFamily="2" charset="2"/>
              <a:buChar char="§"/>
            </a:pPr>
            <a:endParaRPr lang="en-GB" dirty="0"/>
          </a:p>
          <a:p>
            <a:pPr>
              <a:buFont typeface="Wingdings" panose="05000000000000000000" pitchFamily="2" charset="2"/>
              <a:buChar char="§"/>
            </a:pPr>
            <a:r>
              <a:rPr lang="en-GB" dirty="0"/>
              <a:t>Use it to support your HR career, development and learning through a series of self-assessments which are relevant to your current role, your future development and your areas of interest in the world of HR</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3714378" cy="8353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0770724"/>
      </p:ext>
    </p:extLst>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395536" y="1196752"/>
            <a:ext cx="8229600" cy="4525963"/>
          </a:xfrm>
        </p:spPr>
        <p:txBody>
          <a:bodyPr/>
          <a:lstStyle/>
          <a:p>
            <a:pPr>
              <a:buFont typeface="Wingdings" panose="05000000000000000000" pitchFamily="2" charset="2"/>
              <a:buChar char="§"/>
            </a:pPr>
            <a:r>
              <a:rPr lang="en-GB" sz="2000" dirty="0"/>
              <a:t>Through a series of self-assessments, based on the CIPD Profession Map, my CPD Map will help you identify areas where you’re particularly strong, and areas where you may have some knowledge or skill gaps. </a:t>
            </a:r>
          </a:p>
          <a:p>
            <a:pPr>
              <a:buFont typeface="Wingdings" panose="05000000000000000000" pitchFamily="2" charset="2"/>
              <a:buChar char="§"/>
            </a:pPr>
            <a:r>
              <a:rPr lang="en-GB" sz="2000" dirty="0"/>
              <a:t>You’ll be given some tailored guidance and development actions which are specific to your current role, or a new role that you may be interested in. </a:t>
            </a:r>
          </a:p>
          <a:p>
            <a:pPr>
              <a:buFont typeface="Wingdings" panose="05000000000000000000" pitchFamily="2" charset="2"/>
              <a:buChar char="§"/>
            </a:pPr>
            <a:r>
              <a:rPr lang="en-GB" sz="2000" dirty="0"/>
              <a:t>It will recommend courses, reading materials, events and other development suggestions to help you get where you want to be. It will even tell you which level of CIPD membership might be right for you.</a:t>
            </a:r>
          </a:p>
          <a:p>
            <a:pPr>
              <a:buFont typeface="Wingdings" panose="05000000000000000000" pitchFamily="2" charset="2"/>
              <a:buChar char="§"/>
            </a:pPr>
            <a:r>
              <a:rPr lang="en-GB" sz="2000" dirty="0"/>
              <a:t>my CPD Map is based on the standards contained in the CIPD Profession Map. So if you’re working in the world of HR – or aspire to , my CPD Map is perfect for you. It will inform your professional development, whatever your job level, and however many years of experience you may have.</a:t>
            </a:r>
          </a:p>
          <a:p>
            <a:pPr>
              <a:buFont typeface="Wingdings" panose="05000000000000000000" pitchFamily="2" charset="2"/>
              <a:buChar char="§"/>
            </a:pPr>
            <a:r>
              <a:rPr lang="en-GB" sz="2000" dirty="0"/>
              <a:t>So whether you’re a student who’s just starting out and aren’t quite sure where to begin, or if you’re a seasoned HR professional who’s eager to keep at the forefront of the latest industry developments – my CPD Map is a step in the right direction.</a:t>
            </a:r>
          </a:p>
          <a:p>
            <a:pPr>
              <a:buFont typeface="Wingdings" panose="05000000000000000000" pitchFamily="2" charset="2"/>
              <a:buChar char="§"/>
            </a:pPr>
            <a:endParaRPr lang="en-GB" sz="20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3714378" cy="8353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18477358"/>
      </p:ext>
    </p:extLst>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a:buFont typeface="Wingdings" panose="05000000000000000000" pitchFamily="2" charset="2"/>
              <a:buChar char="§"/>
            </a:pPr>
            <a:r>
              <a:rPr lang="en-GB" sz="1600" dirty="0"/>
              <a:t>You’ll be asked to choose which areas you’d like to assess yourself on – and will complete a short assessment for each one. </a:t>
            </a:r>
          </a:p>
          <a:p>
            <a:pPr>
              <a:buFont typeface="Wingdings" panose="05000000000000000000" pitchFamily="2" charset="2"/>
              <a:buChar char="§"/>
            </a:pPr>
            <a:r>
              <a:rPr lang="en-GB" sz="1600" dirty="0"/>
              <a:t>Each assessment comprises a series of statements which you’ll rate yourself on. Your results will summarise how well you’re doing, based on your answers and give you some clear recommendations and practical development suggestions that you can undertake to support your CPD. </a:t>
            </a:r>
          </a:p>
          <a:p>
            <a:pPr>
              <a:buFont typeface="Wingdings" panose="05000000000000000000" pitchFamily="2" charset="2"/>
              <a:buChar char="§"/>
            </a:pPr>
            <a:r>
              <a:rPr lang="en-GB" sz="1600" dirty="0"/>
              <a:t>You can choose the assessments which are most relevant for you, or ones which interest you. Aside from a couple of mandatory areas which form the core of the CIPD Profession Map, my CPD Map invites you to shape your own future. And that means you can assess yourself against as many or as few of the Professional Areas and Behaviours, as you like.</a:t>
            </a:r>
          </a:p>
          <a:p>
            <a:pPr>
              <a:buFont typeface="Wingdings" panose="05000000000000000000" pitchFamily="2" charset="2"/>
              <a:buChar char="§"/>
            </a:pPr>
            <a:r>
              <a:rPr lang="en-GB" sz="1600" dirty="0"/>
              <a:t>If you’ve been in the HR world for some time, you probably have a fair idea of what all the Professional Areas are, which ones interest you most, for instance, or which Behaviours could do with a check-up.</a:t>
            </a:r>
          </a:p>
          <a:p>
            <a:pPr>
              <a:buFont typeface="Wingdings" panose="05000000000000000000" pitchFamily="2" charset="2"/>
              <a:buChar char="§"/>
            </a:pPr>
            <a:r>
              <a:rPr lang="en-GB" sz="1600" dirty="0"/>
              <a:t>If you feel you need a hand choosing which assessments to take, you’ll find information in the tool to guide you. If you’re new to the profession, or considering moving to a different area of HR, my CPD Map offers a handy tool to help you work out which areas of HR might interest you.</a:t>
            </a:r>
          </a:p>
          <a:p>
            <a:endParaRPr lang="en-GB" dirty="0"/>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3714378" cy="8353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71933744"/>
      </p:ext>
    </p:extLst>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88024" y="1484784"/>
            <a:ext cx="4032448" cy="4525963"/>
          </a:xfrm>
          <a:solidFill>
            <a:srgbClr val="FFFF66"/>
          </a:solidFill>
        </p:spPr>
        <p:txBody>
          <a:bodyPr/>
          <a:lstStyle/>
          <a:p>
            <a:pPr marL="0" indent="0">
              <a:buNone/>
            </a:pPr>
            <a:r>
              <a:rPr lang="en-GB" sz="1600" dirty="0"/>
              <a:t>There are no rules about how many or how few assessments to take, or how frequently you need to be assessed. </a:t>
            </a:r>
          </a:p>
          <a:p>
            <a:pPr marL="0" indent="0">
              <a:buNone/>
            </a:pPr>
            <a:endParaRPr lang="en-GB" sz="1600" dirty="0"/>
          </a:p>
          <a:p>
            <a:pPr marL="0" indent="0">
              <a:buNone/>
            </a:pPr>
            <a:r>
              <a:rPr lang="en-GB" sz="1600" dirty="0"/>
              <a:t>As a guide, the recommendation is to revisit CPD Map at least once a year, particularly before your annual appraisal. That way you can review the progress you’ve made over the past 12 months and consider what the next step in your career might be. </a:t>
            </a:r>
          </a:p>
          <a:p>
            <a:pPr marL="0" indent="0">
              <a:buNone/>
            </a:pPr>
            <a:endParaRPr lang="en-GB" sz="1600" dirty="0"/>
          </a:p>
          <a:p>
            <a:pPr marL="0" indent="0">
              <a:buNone/>
            </a:pPr>
            <a:r>
              <a:rPr lang="en-GB" sz="1600" dirty="0"/>
              <a:t>my CPD Map allows you not only to see if you might be ready for that next move, it also gives you some clear and specific direction around development objectives for the coming year.</a:t>
            </a:r>
          </a:p>
        </p:txBody>
      </p:sp>
      <p:sp>
        <p:nvSpPr>
          <p:cNvPr id="4" name="Rectangle 3"/>
          <p:cNvSpPr/>
          <p:nvPr/>
        </p:nvSpPr>
        <p:spPr>
          <a:xfrm>
            <a:off x="107504" y="1268760"/>
            <a:ext cx="4572000" cy="5262979"/>
          </a:xfrm>
          <a:prstGeom prst="rect">
            <a:avLst/>
          </a:prstGeom>
          <a:solidFill>
            <a:schemeClr val="tx2">
              <a:lumMod val="20000"/>
              <a:lumOff val="80000"/>
            </a:schemeClr>
          </a:solidFill>
        </p:spPr>
        <p:txBody>
          <a:bodyPr>
            <a:spAutoFit/>
          </a:bodyPr>
          <a:lstStyle/>
          <a:p>
            <a:r>
              <a:rPr lang="en-GB" sz="1600" dirty="0">
                <a:latin typeface="+mj-lt"/>
              </a:rPr>
              <a:t>For every assessment you take, you’ll receive your own unique profile based on what you’ve told us in that assessment. </a:t>
            </a:r>
          </a:p>
          <a:p>
            <a:endParaRPr lang="en-GB" sz="1600" dirty="0">
              <a:latin typeface="+mj-lt"/>
            </a:endParaRPr>
          </a:p>
          <a:p>
            <a:r>
              <a:rPr lang="en-GB" sz="1600" dirty="0">
                <a:latin typeface="+mj-lt"/>
              </a:rPr>
              <a:t>Your profile depending on whether you’re keen to step up from your current role, or whether you’re interested in side-stepping into a role in another area of HR. </a:t>
            </a:r>
          </a:p>
          <a:p>
            <a:endParaRPr lang="en-GB" sz="1600" dirty="0">
              <a:latin typeface="+mj-lt"/>
            </a:endParaRPr>
          </a:p>
          <a:p>
            <a:r>
              <a:rPr lang="en-GB" sz="1600" dirty="0">
                <a:latin typeface="+mj-lt"/>
              </a:rPr>
              <a:t>It’ll give you an insight into what it’s like to work in different areas of HR at different levels, and give you some practical development recommendations which will support your aspirations.</a:t>
            </a:r>
          </a:p>
          <a:p>
            <a:endParaRPr lang="en-GB" sz="1600" dirty="0">
              <a:latin typeface="+mj-lt"/>
            </a:endParaRPr>
          </a:p>
          <a:p>
            <a:r>
              <a:rPr lang="en-GB" sz="1600" dirty="0">
                <a:latin typeface="+mj-lt"/>
              </a:rPr>
              <a:t>It’ll recommend a reading list to help you increase your knowledge or broaden your skills in your chosen area(s) &amp; point you in the direction of courses, programmes, qualifications and events that are just right for someone of your experience, operating at your level, with your particular development interests. </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0"/>
            <a:ext cx="3714378" cy="8353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78282877"/>
      </p:ext>
    </p:extLst>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9318" y="1340768"/>
            <a:ext cx="8180142" cy="44479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74965" y="2060848"/>
            <a:ext cx="8097088" cy="923330"/>
          </a:xfrm>
          <a:prstGeom prst="rect">
            <a:avLst/>
          </a:prstGeom>
          <a:noFill/>
        </p:spPr>
        <p:txBody>
          <a:bodyPr wrap="none" rtlCol="0">
            <a:spAutoFit/>
          </a:bodyPr>
          <a:lstStyle/>
          <a:p>
            <a:pPr marL="342900" indent="-342900">
              <a:buFont typeface="Wingdings" panose="05000000000000000000" pitchFamily="2" charset="2"/>
              <a:buChar char="§"/>
            </a:pPr>
            <a:r>
              <a:rPr lang="en-GB" i="1" dirty="0"/>
              <a:t>Useful to tick last box – but feel free to choose which ever option you want</a:t>
            </a:r>
          </a:p>
          <a:p>
            <a:pPr marL="342900" indent="-342900">
              <a:buFont typeface="Wingdings" panose="05000000000000000000" pitchFamily="2" charset="2"/>
              <a:buChar char="§"/>
            </a:pPr>
            <a:r>
              <a:rPr lang="en-GB" i="1" dirty="0"/>
              <a:t>See also paper based assessment on </a:t>
            </a:r>
            <a:r>
              <a:rPr lang="en-GB" i="1" dirty="0" err="1"/>
              <a:t>moodle</a:t>
            </a:r>
            <a:r>
              <a:rPr lang="en-GB" i="1" dirty="0"/>
              <a:t> for us</a:t>
            </a:r>
          </a:p>
          <a:p>
            <a:pPr marL="342900" indent="-342900">
              <a:buFont typeface="Wingdings" panose="05000000000000000000" pitchFamily="2" charset="2"/>
              <a:buChar char="§"/>
            </a:pPr>
            <a:r>
              <a:rPr lang="en-GB" i="1" dirty="0"/>
              <a:t>You must be able to provide evidence of either tools in your assessment</a:t>
            </a:r>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672" y="0"/>
            <a:ext cx="3714378" cy="8353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82479990"/>
      </p:ext>
    </p:extLst>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16632"/>
            <a:ext cx="6705600" cy="1143000"/>
          </a:xfrm>
        </p:spPr>
        <p:txBody>
          <a:bodyPr/>
          <a:lstStyle/>
          <a:p>
            <a:pPr algn="l"/>
            <a:r>
              <a:rPr lang="en-GB" sz="3200" dirty="0"/>
              <a:t>Code of Conduct &amp; Ethics</a:t>
            </a:r>
          </a:p>
        </p:txBody>
      </p:sp>
      <p:sp>
        <p:nvSpPr>
          <p:cNvPr id="3" name="Content Placeholder 2"/>
          <p:cNvSpPr>
            <a:spLocks noGrp="1"/>
          </p:cNvSpPr>
          <p:nvPr>
            <p:ph idx="1"/>
          </p:nvPr>
        </p:nvSpPr>
        <p:spPr>
          <a:xfrm>
            <a:off x="395536" y="1412776"/>
            <a:ext cx="8229600" cy="4525963"/>
          </a:xfrm>
        </p:spPr>
        <p:txBody>
          <a:bodyPr/>
          <a:lstStyle/>
          <a:p>
            <a:pPr marL="0" indent="0">
              <a:buNone/>
            </a:pPr>
            <a:r>
              <a:rPr lang="en-GB" sz="2000" dirty="0">
                <a:hlinkClick r:id="rId2"/>
              </a:rPr>
              <a:t>https://www.cipd.co.uk/binaries/code-of-professional-conduct_july-2015.pdf</a:t>
            </a:r>
            <a:endParaRPr lang="en-GB" sz="2000" dirty="0"/>
          </a:p>
          <a:p>
            <a:pPr marL="0" indent="0">
              <a:buNone/>
            </a:pPr>
            <a:endParaRPr lang="en-GB" dirty="0"/>
          </a:p>
          <a:p>
            <a:r>
              <a:rPr lang="en-GB" sz="2000" dirty="0"/>
              <a:t>Designed around CIPD’s core aims i.e. to drive sustained organisation performance through HR, shaping thinking, leading practice, and building capability within the profession </a:t>
            </a:r>
          </a:p>
          <a:p>
            <a:r>
              <a:rPr lang="en-GB" sz="2000" dirty="0"/>
              <a:t>Written to be applicable at all stages of an HR professionals career, any size/type of organisation, any role</a:t>
            </a:r>
          </a:p>
          <a:p>
            <a:r>
              <a:rPr lang="en-GB" sz="2000" dirty="0"/>
              <a:t>4 major parts</a:t>
            </a:r>
          </a:p>
        </p:txBody>
      </p:sp>
    </p:spTree>
    <p:extLst>
      <p:ext uri="{BB962C8B-B14F-4D97-AF65-F5344CB8AC3E}">
        <p14:creationId xmlns:p14="http://schemas.microsoft.com/office/powerpoint/2010/main" val="2736781831"/>
      </p:ext>
    </p:extLst>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705600" cy="1143000"/>
          </a:xfrm>
        </p:spPr>
        <p:txBody>
          <a:bodyPr/>
          <a:lstStyle/>
          <a:p>
            <a:pPr algn="l"/>
            <a:r>
              <a:rPr lang="en-GB" sz="3600" dirty="0"/>
              <a:t>Being professional</a:t>
            </a:r>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82" y="1725894"/>
            <a:ext cx="4218434" cy="34539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4819" y="1727583"/>
            <a:ext cx="4002499" cy="4305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8265839"/>
      </p:ext>
    </p:extLst>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645121"/>
            <a:ext cx="4505325" cy="394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4159" y="1645121"/>
            <a:ext cx="4258076" cy="43041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itle 1"/>
          <p:cNvSpPr txBox="1">
            <a:spLocks/>
          </p:cNvSpPr>
          <p:nvPr/>
        </p:nvSpPr>
        <p:spPr>
          <a:xfrm>
            <a:off x="251520" y="188640"/>
            <a:ext cx="6705600" cy="1143000"/>
          </a:xfrm>
          <a:prstGeom prst="rect">
            <a:avLst/>
          </a:prstGeom>
        </p:spPr>
        <p:txBody>
          <a:bodyPr/>
          <a:lst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a:r>
              <a:rPr lang="en-GB" sz="3600"/>
              <a:t>Being professional</a:t>
            </a:r>
            <a:endParaRPr lang="en-GB" sz="3600" dirty="0"/>
          </a:p>
        </p:txBody>
      </p:sp>
    </p:spTree>
    <p:extLst>
      <p:ext uri="{BB962C8B-B14F-4D97-AF65-F5344CB8AC3E}">
        <p14:creationId xmlns:p14="http://schemas.microsoft.com/office/powerpoint/2010/main" val="1533000294"/>
      </p:ext>
    </p:extLst>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340768"/>
            <a:ext cx="3538736" cy="4525963"/>
          </a:xfrm>
        </p:spPr>
        <p:txBody>
          <a:bodyPr/>
          <a:lstStyle/>
          <a:p>
            <a:pPr marL="0" indent="0">
              <a:buNone/>
            </a:pPr>
            <a:r>
              <a:rPr lang="en-GB" sz="1800" dirty="0"/>
              <a:t>Taking a stakeholder perspective</a:t>
            </a:r>
          </a:p>
          <a:p>
            <a:endParaRPr lang="en-GB" sz="1800" dirty="0"/>
          </a:p>
          <a:p>
            <a:pPr marL="0" indent="0">
              <a:buNone/>
            </a:pPr>
            <a:r>
              <a:rPr lang="en-GB" sz="1800" dirty="0"/>
              <a:t>Major groups of stakeholders are:</a:t>
            </a:r>
          </a:p>
          <a:p>
            <a:r>
              <a:rPr lang="en-GB" sz="1800" dirty="0"/>
              <a:t>Customers</a:t>
            </a:r>
          </a:p>
          <a:p>
            <a:r>
              <a:rPr lang="en-GB" sz="1800" dirty="0"/>
              <a:t>Shareholders/owners</a:t>
            </a:r>
          </a:p>
          <a:p>
            <a:r>
              <a:rPr lang="en-GB" sz="1800" dirty="0"/>
              <a:t>Managers and their staff</a:t>
            </a:r>
          </a:p>
          <a:p>
            <a:r>
              <a:rPr lang="en-GB" sz="1800" dirty="0"/>
              <a:t>Suppliers</a:t>
            </a:r>
          </a:p>
          <a:p>
            <a:r>
              <a:rPr lang="en-GB" sz="1800" dirty="0"/>
              <a:t>The community</a:t>
            </a:r>
          </a:p>
        </p:txBody>
      </p:sp>
      <p:sp>
        <p:nvSpPr>
          <p:cNvPr id="4" name="Title 1"/>
          <p:cNvSpPr>
            <a:spLocks noGrp="1"/>
          </p:cNvSpPr>
          <p:nvPr>
            <p:ph type="title"/>
          </p:nvPr>
        </p:nvSpPr>
        <p:spPr/>
        <p:txBody>
          <a:bodyPr/>
          <a:lstStyle/>
          <a:p>
            <a:pPr algn="l"/>
            <a:r>
              <a:rPr lang="en-GB" sz="3600" dirty="0"/>
              <a:t>Being professional</a:t>
            </a:r>
          </a:p>
        </p:txBody>
      </p:sp>
      <p:sp>
        <p:nvSpPr>
          <p:cNvPr id="9" name="TextBox 8"/>
          <p:cNvSpPr txBox="1"/>
          <p:nvPr/>
        </p:nvSpPr>
        <p:spPr>
          <a:xfrm>
            <a:off x="5004048" y="1704290"/>
            <a:ext cx="3764430" cy="2308324"/>
          </a:xfrm>
          <a:prstGeom prst="rect">
            <a:avLst/>
          </a:prstGeom>
          <a:noFill/>
        </p:spPr>
        <p:txBody>
          <a:bodyPr wrap="square" rtlCol="0">
            <a:spAutoFit/>
          </a:bodyPr>
          <a:lstStyle/>
          <a:p>
            <a:r>
              <a:rPr lang="en-GB" i="1" dirty="0">
                <a:latin typeface="+mn-lt"/>
              </a:rPr>
              <a:t>Places a requirement on HR managers to act as champions for effective and fair people management.</a:t>
            </a:r>
          </a:p>
          <a:p>
            <a:endParaRPr lang="en-GB" i="1" dirty="0">
              <a:latin typeface="+mn-lt"/>
            </a:endParaRPr>
          </a:p>
          <a:p>
            <a:r>
              <a:rPr lang="en-GB" i="1" dirty="0">
                <a:latin typeface="+mn-lt"/>
              </a:rPr>
              <a:t>Not just take side of management but that genuine shareholder concerns and communication and legitimate interest are looked after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4224940"/>
            <a:ext cx="2483885" cy="2458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20064593"/>
      </p:ext>
    </p:extLst>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9306" y="116632"/>
            <a:ext cx="6705600" cy="1143000"/>
          </a:xfrm>
        </p:spPr>
        <p:txBody>
          <a:bodyPr/>
          <a:lstStyle/>
          <a:p>
            <a:pPr algn="l"/>
            <a:r>
              <a:rPr lang="en-GB" dirty="0"/>
              <a:t>Activity 1</a:t>
            </a:r>
          </a:p>
        </p:txBody>
      </p:sp>
      <p:sp>
        <p:nvSpPr>
          <p:cNvPr id="3" name="Content Placeholder 2"/>
          <p:cNvSpPr>
            <a:spLocks noGrp="1"/>
          </p:cNvSpPr>
          <p:nvPr>
            <p:ph idx="1"/>
          </p:nvPr>
        </p:nvSpPr>
        <p:spPr>
          <a:xfrm>
            <a:off x="395536" y="1561875"/>
            <a:ext cx="8229600" cy="4525963"/>
          </a:xfrm>
        </p:spPr>
        <p:txBody>
          <a:bodyPr/>
          <a:lstStyle/>
          <a:p>
            <a:pPr marL="0" indent="0">
              <a:buNone/>
            </a:pPr>
            <a:r>
              <a:rPr lang="en-GB" sz="2400" b="1" dirty="0"/>
              <a:t>Evaluate what it means to be an HR professional, making reference to the current CIPD Profession Map (make sure answer is in a HR context)</a:t>
            </a:r>
          </a:p>
          <a:p>
            <a:pPr marL="0" indent="0">
              <a:buNone/>
            </a:pPr>
            <a:endParaRPr lang="en-GB" sz="2400" dirty="0"/>
          </a:p>
          <a:p>
            <a:pPr marL="0" indent="0">
              <a:buNone/>
            </a:pPr>
            <a:r>
              <a:rPr lang="en-GB" sz="2400" dirty="0">
                <a:solidFill>
                  <a:srgbClr val="00B050"/>
                </a:solidFill>
              </a:rPr>
              <a:t>You need to identify a range of the </a:t>
            </a:r>
          </a:p>
          <a:p>
            <a:pPr marL="0" indent="0">
              <a:buNone/>
            </a:pPr>
            <a:r>
              <a:rPr lang="en-GB" sz="2400" dirty="0">
                <a:solidFill>
                  <a:srgbClr val="00B050"/>
                </a:solidFill>
              </a:rPr>
              <a:t>1)knowledge,</a:t>
            </a:r>
          </a:p>
          <a:p>
            <a:pPr marL="0" indent="0">
              <a:buNone/>
            </a:pPr>
            <a:r>
              <a:rPr lang="en-GB" sz="2400" dirty="0">
                <a:solidFill>
                  <a:srgbClr val="00B050"/>
                </a:solidFill>
              </a:rPr>
              <a:t>2)skills </a:t>
            </a:r>
          </a:p>
          <a:p>
            <a:pPr marL="0" indent="0">
              <a:buNone/>
            </a:pPr>
            <a:r>
              <a:rPr lang="en-GB" sz="2400" dirty="0">
                <a:solidFill>
                  <a:srgbClr val="00B050"/>
                </a:solidFill>
              </a:rPr>
              <a:t>3) behaviours required by HR professionals </a:t>
            </a:r>
          </a:p>
          <a:p>
            <a:pPr marL="0" indent="0">
              <a:buNone/>
            </a:pPr>
            <a:r>
              <a:rPr lang="en-GB" sz="2400" dirty="0">
                <a:solidFill>
                  <a:srgbClr val="00B050"/>
                </a:solidFill>
              </a:rPr>
              <a:t>                                            and state why these are important. </a:t>
            </a:r>
          </a:p>
          <a:p>
            <a:pPr marL="0" indent="0">
              <a:buNone/>
            </a:pPr>
            <a:r>
              <a:rPr lang="en-GB" sz="2400" dirty="0">
                <a:solidFill>
                  <a:srgbClr val="00B050"/>
                </a:solidFill>
              </a:rPr>
              <a:t>They may include examples from any of the professional areas and behaviours in the CIPD Profession Map</a:t>
            </a:r>
          </a:p>
        </p:txBody>
      </p:sp>
    </p:spTree>
    <p:extLst>
      <p:ext uri="{BB962C8B-B14F-4D97-AF65-F5344CB8AC3E}">
        <p14:creationId xmlns:p14="http://schemas.microsoft.com/office/powerpoint/2010/main" val="1534853532"/>
      </p:ext>
    </p:extLst>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30723" name="Group 3"/>
          <p:cNvGrpSpPr>
            <a:grpSpLocks/>
          </p:cNvGrpSpPr>
          <p:nvPr/>
        </p:nvGrpSpPr>
        <p:grpSpPr bwMode="auto">
          <a:xfrm>
            <a:off x="107504" y="-387424"/>
            <a:ext cx="8932471" cy="1726778"/>
            <a:chOff x="0" y="0"/>
            <a:chExt cx="694" cy="194"/>
          </a:xfrm>
          <a:noFill/>
        </p:grpSpPr>
        <p:sp>
          <p:nvSpPr>
            <p:cNvPr id="4107" name="AutoShape 4"/>
            <p:cNvSpPr>
              <a:spLocks/>
            </p:cNvSpPr>
            <p:nvPr/>
          </p:nvSpPr>
          <p:spPr bwMode="auto">
            <a:xfrm>
              <a:off x="0" y="0"/>
              <a:ext cx="621" cy="194"/>
            </a:xfrm>
            <a:prstGeom prst="roundRect">
              <a:avLst>
                <a:gd name="adj" fmla="val 11718"/>
              </a:avLst>
            </a:prstGeom>
            <a:grpFill/>
            <a:ln w="36124">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defRPr/>
              </a:pPr>
              <a:endParaRPr lang="en-GB"/>
            </a:p>
          </p:txBody>
        </p:sp>
        <p:sp>
          <p:nvSpPr>
            <p:cNvPr id="4108" name="Rectangle 5"/>
            <p:cNvSpPr>
              <a:spLocks/>
            </p:cNvSpPr>
            <p:nvPr/>
          </p:nvSpPr>
          <p:spPr bwMode="auto">
            <a:xfrm>
              <a:off x="9" y="56"/>
              <a:ext cx="685" cy="81"/>
            </a:xfrm>
            <a:prstGeom prst="rect">
              <a:avLst/>
            </a:prstGeom>
            <a:grpFill/>
            <a:ln>
              <a:noFill/>
            </a:ln>
            <a:effectLst/>
            <a:extLs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p>
              <a:pPr defTabSz="914145">
                <a:defRPr/>
              </a:pPr>
              <a:r>
                <a:rPr lang="en-US" sz="3600" dirty="0">
                  <a:latin typeface="+mj-lt"/>
                  <a:ea typeface="Helvetica" charset="0"/>
                  <a:cs typeface="Helvetica" charset="0"/>
                  <a:sym typeface="Helvetica" charset="0"/>
                </a:rPr>
                <a:t>Learning Outcome 3: CPD &amp; PDP planning</a:t>
              </a:r>
              <a:endParaRPr lang="en-US" sz="3600" dirty="0">
                <a:latin typeface="+mj-lt"/>
              </a:endParaRPr>
            </a:p>
          </p:txBody>
        </p:sp>
      </p:grpSp>
      <p:sp>
        <p:nvSpPr>
          <p:cNvPr id="30731" name="Rectangle 11"/>
          <p:cNvSpPr>
            <a:spLocks noGrp="1" noChangeArrowheads="1"/>
          </p:cNvSpPr>
          <p:nvPr>
            <p:ph type="body" idx="1"/>
          </p:nvPr>
        </p:nvSpPr>
        <p:spPr>
          <a:xfrm>
            <a:off x="153599" y="1772816"/>
            <a:ext cx="8820299" cy="2895451"/>
          </a:xfrm>
        </p:spPr>
        <p:txBody>
          <a:bodyPr lIns="88896" tIns="50798" rIns="88896" bIns="50798" anchor="t"/>
          <a:lstStyle/>
          <a:p>
            <a:pPr>
              <a:buFont typeface="Wingdings" panose="05000000000000000000" pitchFamily="2" charset="2"/>
              <a:buChar char="§"/>
            </a:pPr>
            <a:r>
              <a:rPr lang="en-GB" altLang="en-US" sz="2000" dirty="0"/>
              <a:t>Self-assessment - CIPD Associate Membership criteria  or HRPM</a:t>
            </a:r>
            <a:br>
              <a:rPr lang="en-GB" altLang="en-US" sz="2000" dirty="0"/>
            </a:br>
            <a:r>
              <a:rPr lang="en-GB" altLang="en-US" sz="2000" dirty="0">
                <a:hlinkClick r:id="rId2"/>
              </a:rPr>
              <a:t>http://www.cipd.co.uk/Membership/upgrade/Associate-member-forms.htm</a:t>
            </a:r>
            <a:r>
              <a:rPr lang="en-GB" altLang="en-US" sz="2000" dirty="0"/>
              <a:t>   (3.1)</a:t>
            </a:r>
          </a:p>
          <a:p>
            <a:pPr>
              <a:buFont typeface="Wingdings" panose="05000000000000000000" pitchFamily="2" charset="2"/>
              <a:buChar char="§"/>
            </a:pPr>
            <a:r>
              <a:rPr lang="en-GB" altLang="en-US" sz="2000" dirty="0"/>
              <a:t>Evaluate 3 development options - advantages and disadvantages preferred learning style and career aspirations (3.2/3.1)</a:t>
            </a:r>
          </a:p>
          <a:p>
            <a:pPr>
              <a:buFont typeface="Wingdings" panose="05000000000000000000" pitchFamily="2" charset="2"/>
              <a:buChar char="§"/>
            </a:pPr>
            <a:r>
              <a:rPr lang="en-GB" altLang="en-US" sz="2000" dirty="0"/>
              <a:t>Devise a personal development plan - for a minimum of 6 months (3.2)  </a:t>
            </a:r>
            <a:r>
              <a:rPr lang="en-GB" altLang="en-US" sz="2000" dirty="0">
                <a:hlinkClick r:id="rId3"/>
              </a:rPr>
              <a:t>http://www.cipd.co.uk/cpd/guidance/</a:t>
            </a:r>
            <a:r>
              <a:rPr lang="en-GB" altLang="en-US" sz="2000" dirty="0"/>
              <a:t> </a:t>
            </a:r>
          </a:p>
          <a:p>
            <a:pPr>
              <a:buFont typeface="Wingdings" panose="05000000000000000000" pitchFamily="2" charset="2"/>
              <a:buChar char="§"/>
            </a:pPr>
            <a:r>
              <a:rPr lang="en-GB" altLang="en-US" sz="2000" dirty="0"/>
              <a:t>Reflect on performance – capture in reflective summary  (3.3)</a:t>
            </a:r>
            <a:br>
              <a:rPr lang="en-GB" altLang="en-US" sz="2000" dirty="0"/>
            </a:br>
            <a:endParaRPr lang="en-GB" altLang="en-US" sz="2000" dirty="0"/>
          </a:p>
        </p:txBody>
      </p:sp>
    </p:spTree>
    <p:extLst>
      <p:ext uri="{BB962C8B-B14F-4D97-AF65-F5344CB8AC3E}">
        <p14:creationId xmlns:p14="http://schemas.microsoft.com/office/powerpoint/2010/main" val="295814753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3808" y="2276872"/>
            <a:ext cx="8229600" cy="1143000"/>
          </a:xfrm>
        </p:spPr>
        <p:txBody>
          <a:bodyPr/>
          <a:lstStyle/>
          <a:p>
            <a:pPr algn="l"/>
            <a:r>
              <a:rPr lang="en-GB" dirty="0"/>
              <a:t>CPD</a:t>
            </a:r>
          </a:p>
        </p:txBody>
      </p:sp>
      <p:sp>
        <p:nvSpPr>
          <p:cNvPr id="3" name="Content Placeholder 2"/>
          <p:cNvSpPr>
            <a:spLocks noGrp="1"/>
          </p:cNvSpPr>
          <p:nvPr>
            <p:ph idx="1"/>
          </p:nvPr>
        </p:nvSpPr>
        <p:spPr>
          <a:xfrm>
            <a:off x="467544" y="1628800"/>
            <a:ext cx="8229600" cy="4525963"/>
          </a:xfrm>
        </p:spPr>
        <p:txBody>
          <a:bodyPr/>
          <a:lstStyle/>
          <a:p>
            <a:endParaRPr lang="en-GB" dirty="0"/>
          </a:p>
        </p:txBody>
      </p:sp>
      <p:pic>
        <p:nvPicPr>
          <p:cNvPr id="4098" name="Picture 2" descr="http://www.lpet.nhs.uk/portals/0/Images/Professional%20Development/CPD%20Support/CPD.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1196752"/>
            <a:ext cx="4695825" cy="349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5760705"/>
      </p:ext>
    </p:extLst>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custDataLst>
              <p:tags r:id="rId2"/>
            </p:custDataLst>
          </p:nvPr>
        </p:nvSpPr>
        <p:spPr>
          <a:xfrm>
            <a:off x="323528" y="188640"/>
            <a:ext cx="8229600" cy="1143000"/>
          </a:xfrm>
        </p:spPr>
        <p:txBody>
          <a:bodyPr/>
          <a:lstStyle/>
          <a:p>
            <a:pPr algn="l" eaLnBrk="1" hangingPunct="1"/>
            <a:r>
              <a:rPr lang="en-GB" altLang="en-US" sz="3600" dirty="0"/>
              <a:t>CPD Continuing Professional Development</a:t>
            </a:r>
          </a:p>
        </p:txBody>
      </p:sp>
      <p:sp>
        <p:nvSpPr>
          <p:cNvPr id="8195" name="Rectangle 3"/>
          <p:cNvSpPr>
            <a:spLocks noGrp="1" noChangeArrowheads="1"/>
          </p:cNvSpPr>
          <p:nvPr>
            <p:ph type="body" idx="1"/>
            <p:custDataLst>
              <p:tags r:id="rId3"/>
            </p:custDataLst>
          </p:nvPr>
        </p:nvSpPr>
        <p:spPr/>
        <p:txBody>
          <a:bodyPr/>
          <a:lstStyle/>
          <a:p>
            <a:pPr eaLnBrk="1" hangingPunct="1">
              <a:lnSpc>
                <a:spcPct val="90000"/>
              </a:lnSpc>
              <a:buFont typeface="Wingdings" pitchFamily="2" charset="2"/>
              <a:buNone/>
            </a:pPr>
            <a:r>
              <a:rPr lang="en-GB" altLang="en-US" sz="2400" dirty="0"/>
              <a:t>An ongoing, planned, learning and development process that:</a:t>
            </a:r>
          </a:p>
          <a:p>
            <a:pPr eaLnBrk="1" hangingPunct="1">
              <a:lnSpc>
                <a:spcPct val="90000"/>
              </a:lnSpc>
              <a:buFont typeface="Wingdings" panose="05000000000000000000" pitchFamily="2" charset="2"/>
              <a:buChar char="§"/>
            </a:pPr>
            <a:r>
              <a:rPr lang="en-GB" altLang="en-US" sz="2400" dirty="0"/>
              <a:t>enables you/your workers to expand and fulfil their potential</a:t>
            </a:r>
          </a:p>
          <a:p>
            <a:pPr eaLnBrk="1" hangingPunct="1">
              <a:lnSpc>
                <a:spcPct val="90000"/>
              </a:lnSpc>
              <a:buFont typeface="Wingdings" panose="05000000000000000000" pitchFamily="2" charset="2"/>
              <a:buChar char="§"/>
            </a:pPr>
            <a:r>
              <a:rPr lang="en-GB" altLang="en-US" sz="2400" dirty="0"/>
              <a:t>contributes to your/their work-based and personal development</a:t>
            </a:r>
          </a:p>
          <a:p>
            <a:pPr eaLnBrk="1" hangingPunct="1">
              <a:lnSpc>
                <a:spcPct val="90000"/>
              </a:lnSpc>
              <a:buFont typeface="Wingdings" panose="05000000000000000000" pitchFamily="2" charset="2"/>
              <a:buChar char="§"/>
            </a:pPr>
            <a:r>
              <a:rPr lang="en-GB" altLang="en-US" sz="2400" dirty="0"/>
              <a:t>can be applied or assessed against competences for your/the worker’s role and organisational performance</a:t>
            </a:r>
          </a:p>
        </p:txBody>
      </p:sp>
      <p:sp>
        <p:nvSpPr>
          <p:cNvPr id="2" name="Rectangle 1"/>
          <p:cNvSpPr/>
          <p:nvPr/>
        </p:nvSpPr>
        <p:spPr>
          <a:xfrm>
            <a:off x="395536" y="4797152"/>
            <a:ext cx="4572000" cy="1742015"/>
          </a:xfrm>
          <a:prstGeom prst="rect">
            <a:avLst/>
          </a:prstGeom>
        </p:spPr>
        <p:txBody>
          <a:bodyPr>
            <a:spAutoFit/>
          </a:bodyPr>
          <a:lstStyle/>
          <a:p>
            <a:pPr marL="303599" indent="-303599" defTabSz="914145">
              <a:lnSpc>
                <a:spcPct val="90000"/>
              </a:lnSpc>
              <a:spcBef>
                <a:spcPts val="281"/>
              </a:spcBef>
              <a:buClr>
                <a:srgbClr val="000000"/>
              </a:buClr>
              <a:buSzPct val="100000"/>
              <a:buFont typeface="ArialMT" charset="0"/>
              <a:buChar char="•"/>
              <a:defRPr/>
            </a:pPr>
            <a:r>
              <a:rPr lang="en-US" dirty="0">
                <a:latin typeface="Helvetica" charset="0"/>
                <a:ea typeface="Helvetica" charset="0"/>
                <a:cs typeface="Helvetica" charset="0"/>
                <a:sym typeface="Helvetica" charset="0"/>
              </a:rPr>
              <a:t>Encourages you to take control of your own learning and development</a:t>
            </a:r>
          </a:p>
          <a:p>
            <a:pPr marL="303599" indent="-303599" defTabSz="914145">
              <a:lnSpc>
                <a:spcPct val="90000"/>
              </a:lnSpc>
              <a:spcBef>
                <a:spcPts val="281"/>
              </a:spcBef>
              <a:defRPr/>
            </a:pPr>
            <a:endParaRPr lang="en-US" dirty="0">
              <a:latin typeface="Helvetica" charset="0"/>
              <a:ea typeface="Helvetica" charset="0"/>
              <a:cs typeface="Helvetica" charset="0"/>
              <a:sym typeface="Helvetica" charset="0"/>
            </a:endParaRPr>
          </a:p>
          <a:p>
            <a:pPr marL="303599" indent="-303599" defTabSz="914145">
              <a:lnSpc>
                <a:spcPct val="90000"/>
              </a:lnSpc>
              <a:spcBef>
                <a:spcPts val="281"/>
              </a:spcBef>
              <a:buClr>
                <a:srgbClr val="000000"/>
              </a:buClr>
              <a:buSzPct val="100000"/>
              <a:buFont typeface="ArialMT" charset="0"/>
              <a:buChar char="•"/>
              <a:defRPr/>
            </a:pPr>
            <a:r>
              <a:rPr lang="en-US" dirty="0">
                <a:latin typeface="Helvetica" charset="0"/>
                <a:ea typeface="Helvetica" charset="0"/>
                <a:cs typeface="Helvetica" charset="0"/>
                <a:sym typeface="Helvetica" charset="0"/>
              </a:rPr>
              <a:t>Reflection </a:t>
            </a:r>
          </a:p>
          <a:p>
            <a:pPr marL="303599" indent="-303599" defTabSz="914145">
              <a:lnSpc>
                <a:spcPct val="90000"/>
              </a:lnSpc>
              <a:spcBef>
                <a:spcPts val="281"/>
              </a:spcBef>
              <a:defRPr/>
            </a:pPr>
            <a:endParaRPr lang="en-US" dirty="0">
              <a:latin typeface="Helvetica" charset="0"/>
              <a:ea typeface="Helvetica" charset="0"/>
              <a:cs typeface="Helvetica" charset="0"/>
              <a:sym typeface="Helvetica" charset="0"/>
            </a:endParaRPr>
          </a:p>
          <a:p>
            <a:pPr marL="303599" indent="-303599" defTabSz="914145">
              <a:lnSpc>
                <a:spcPct val="90000"/>
              </a:lnSpc>
              <a:spcBef>
                <a:spcPts val="281"/>
              </a:spcBef>
              <a:buClr>
                <a:srgbClr val="000000"/>
              </a:buClr>
              <a:buSzPct val="100000"/>
              <a:buFont typeface="ArialMT" charset="0"/>
              <a:buChar char="•"/>
              <a:defRPr/>
            </a:pPr>
            <a:r>
              <a:rPr lang="en-US" dirty="0">
                <a:latin typeface="Helvetica" charset="0"/>
                <a:ea typeface="Helvetica" charset="0"/>
                <a:cs typeface="Helvetica" charset="0"/>
                <a:sym typeface="Helvetica" charset="0"/>
              </a:rPr>
              <a:t>Action</a:t>
            </a:r>
            <a:endParaRPr lang="en-US" dirty="0"/>
          </a:p>
        </p:txBody>
      </p:sp>
    </p:spTree>
    <p:custDataLst>
      <p:tags r:id="rId1"/>
    </p:custDataLst>
    <p:extLst>
      <p:ext uri="{BB962C8B-B14F-4D97-AF65-F5344CB8AC3E}">
        <p14:creationId xmlns:p14="http://schemas.microsoft.com/office/powerpoint/2010/main" val="2424474560"/>
      </p:ext>
    </p:extLst>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custDataLst>
              <p:tags r:id="rId2"/>
            </p:custDataLst>
          </p:nvPr>
        </p:nvSpPr>
        <p:spPr>
          <a:xfrm>
            <a:off x="179512" y="116632"/>
            <a:ext cx="8229600" cy="1143000"/>
          </a:xfrm>
        </p:spPr>
        <p:txBody>
          <a:bodyPr/>
          <a:lstStyle/>
          <a:p>
            <a:pPr algn="l" eaLnBrk="1" hangingPunct="1"/>
            <a:r>
              <a:rPr lang="en-GB" altLang="en-US" dirty="0"/>
              <a:t>CPD</a:t>
            </a:r>
          </a:p>
        </p:txBody>
      </p:sp>
      <p:sp>
        <p:nvSpPr>
          <p:cNvPr id="9219" name="Rectangle 3"/>
          <p:cNvSpPr>
            <a:spLocks noGrp="1" noChangeArrowheads="1"/>
          </p:cNvSpPr>
          <p:nvPr>
            <p:ph type="body" idx="1"/>
            <p:custDataLst>
              <p:tags r:id="rId3"/>
            </p:custDataLst>
          </p:nvPr>
        </p:nvSpPr>
        <p:spPr/>
        <p:txBody>
          <a:bodyPr/>
          <a:lstStyle/>
          <a:p>
            <a:pPr eaLnBrk="1" hangingPunct="1"/>
            <a:r>
              <a:rPr lang="en-GB" altLang="en-US" sz="2800" dirty="0"/>
              <a:t>Includes any activity that workers are doing on a day to day basis which increases knowledge, experience and understanding and improves performance</a:t>
            </a:r>
          </a:p>
          <a:p>
            <a:pPr eaLnBrk="1" hangingPunct="1"/>
            <a:r>
              <a:rPr lang="en-GB" altLang="en-US" sz="2800" dirty="0"/>
              <a:t>Ensures continuing confidence and competence, particularly as roles develop or change or people develop their careers</a:t>
            </a:r>
            <a:r>
              <a:rPr lang="en-GB" altLang="en-US" dirty="0"/>
              <a:t>.</a:t>
            </a:r>
          </a:p>
          <a:p>
            <a:pPr eaLnBrk="1" hangingPunct="1">
              <a:buFont typeface="Wingdings" pitchFamily="2" charset="2"/>
              <a:buNone/>
            </a:pPr>
            <a:endParaRPr lang="en-GB" altLang="en-US" dirty="0"/>
          </a:p>
        </p:txBody>
      </p:sp>
    </p:spTree>
    <p:custDataLst>
      <p:tags r:id="rId1"/>
    </p:custDataLst>
    <p:extLst>
      <p:ext uri="{BB962C8B-B14F-4D97-AF65-F5344CB8AC3E}">
        <p14:creationId xmlns:p14="http://schemas.microsoft.com/office/powerpoint/2010/main" val="4181501042"/>
      </p:ext>
    </p:extLst>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custDataLst>
              <p:tags r:id="rId2"/>
            </p:custDataLst>
          </p:nvPr>
        </p:nvSpPr>
        <p:spPr>
          <a:xfrm>
            <a:off x="251520" y="188640"/>
            <a:ext cx="8229600" cy="1143000"/>
          </a:xfrm>
        </p:spPr>
        <p:txBody>
          <a:bodyPr/>
          <a:lstStyle/>
          <a:p>
            <a:pPr algn="l" eaLnBrk="1" hangingPunct="1"/>
            <a:r>
              <a:rPr lang="en-GB" altLang="en-US" sz="3600" dirty="0"/>
              <a:t>Benefits of CPD</a:t>
            </a:r>
          </a:p>
        </p:txBody>
      </p:sp>
      <p:sp>
        <p:nvSpPr>
          <p:cNvPr id="15363" name="Rectangle 3"/>
          <p:cNvSpPr>
            <a:spLocks noGrp="1" noChangeArrowheads="1"/>
          </p:cNvSpPr>
          <p:nvPr>
            <p:ph type="body" sz="half" idx="1"/>
            <p:custDataLst>
              <p:tags r:id="rId3"/>
            </p:custDataLst>
          </p:nvPr>
        </p:nvSpPr>
        <p:spPr/>
        <p:txBody>
          <a:bodyPr/>
          <a:lstStyle/>
          <a:p>
            <a:pPr eaLnBrk="1" hangingPunct="1">
              <a:lnSpc>
                <a:spcPct val="90000"/>
              </a:lnSpc>
              <a:buFont typeface="Wingdings" pitchFamily="2" charset="2"/>
              <a:buNone/>
            </a:pPr>
            <a:r>
              <a:rPr lang="en-GB" altLang="en-US" sz="2200" b="1" dirty="0"/>
              <a:t>Employer investment on CPD will impact on the quality of the service, the individual worker and the organisation</a:t>
            </a:r>
          </a:p>
        </p:txBody>
      </p:sp>
      <p:sp>
        <p:nvSpPr>
          <p:cNvPr id="15364" name="Rectangle 4"/>
          <p:cNvSpPr>
            <a:spLocks noGrp="1" noChangeArrowheads="1"/>
          </p:cNvSpPr>
          <p:nvPr>
            <p:ph type="body" sz="half" idx="2"/>
            <p:custDataLst>
              <p:tags r:id="rId4"/>
            </p:custDataLst>
          </p:nvPr>
        </p:nvSpPr>
        <p:spPr>
          <a:xfrm>
            <a:off x="4648200" y="1719263"/>
            <a:ext cx="4038600" cy="4805362"/>
          </a:xfrm>
        </p:spPr>
        <p:txBody>
          <a:bodyPr/>
          <a:lstStyle/>
          <a:p>
            <a:pPr eaLnBrk="1" hangingPunct="1">
              <a:lnSpc>
                <a:spcPct val="90000"/>
              </a:lnSpc>
            </a:pPr>
            <a:r>
              <a:rPr lang="en-GB" altLang="en-US" sz="2200" dirty="0"/>
              <a:t>Contribute to recruitment &amp; retention</a:t>
            </a:r>
          </a:p>
          <a:p>
            <a:pPr eaLnBrk="1" hangingPunct="1">
              <a:lnSpc>
                <a:spcPct val="90000"/>
              </a:lnSpc>
            </a:pPr>
            <a:r>
              <a:rPr lang="en-GB" altLang="en-US" sz="2200" dirty="0"/>
              <a:t>Enable workers to meet quality standards</a:t>
            </a:r>
          </a:p>
          <a:p>
            <a:pPr eaLnBrk="1" hangingPunct="1">
              <a:lnSpc>
                <a:spcPct val="90000"/>
              </a:lnSpc>
            </a:pPr>
            <a:r>
              <a:rPr lang="en-GB" altLang="en-US" sz="2200" dirty="0"/>
              <a:t>Take account of a multi skilled and multi cultural workforce</a:t>
            </a:r>
          </a:p>
          <a:p>
            <a:pPr eaLnBrk="1" hangingPunct="1">
              <a:lnSpc>
                <a:spcPct val="90000"/>
              </a:lnSpc>
            </a:pPr>
            <a:r>
              <a:rPr lang="en-GB" altLang="en-US" sz="2200" dirty="0"/>
              <a:t>Develop a learning culture </a:t>
            </a:r>
          </a:p>
          <a:p>
            <a:pPr eaLnBrk="1" hangingPunct="1">
              <a:lnSpc>
                <a:spcPct val="90000"/>
              </a:lnSpc>
            </a:pPr>
            <a:r>
              <a:rPr lang="en-GB" altLang="en-US" sz="2200" dirty="0"/>
              <a:t>Enable cost effective &amp; quality learning</a:t>
            </a:r>
          </a:p>
          <a:p>
            <a:pPr eaLnBrk="1" hangingPunct="1">
              <a:lnSpc>
                <a:spcPct val="90000"/>
              </a:lnSpc>
            </a:pPr>
            <a:r>
              <a:rPr lang="en-GB" altLang="en-US" sz="2200" dirty="0"/>
              <a:t>Meet standards</a:t>
            </a:r>
          </a:p>
          <a:p>
            <a:pPr eaLnBrk="1" hangingPunct="1">
              <a:lnSpc>
                <a:spcPct val="90000"/>
              </a:lnSpc>
            </a:pPr>
            <a:r>
              <a:rPr lang="en-GB" altLang="en-US" sz="2200" dirty="0"/>
              <a:t>Manage change </a:t>
            </a:r>
          </a:p>
        </p:txBody>
      </p:sp>
    </p:spTree>
    <p:custDataLst>
      <p:tags r:id="rId1"/>
    </p:custDataLst>
    <p:extLst>
      <p:ext uri="{BB962C8B-B14F-4D97-AF65-F5344CB8AC3E}">
        <p14:creationId xmlns:p14="http://schemas.microsoft.com/office/powerpoint/2010/main" val="18248129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ounded Rectangle 8"/>
          <p:cNvSpPr/>
          <p:nvPr/>
        </p:nvSpPr>
        <p:spPr>
          <a:xfrm>
            <a:off x="323702" y="188640"/>
            <a:ext cx="7992714" cy="17278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8" rIns="91435" bIns="45718" anchor="ctr"/>
          <a:lstStyle/>
          <a:p>
            <a:pPr>
              <a:tabLst>
                <a:tab pos="442004" algn="l"/>
              </a:tabLst>
              <a:defRPr/>
            </a:pPr>
            <a:r>
              <a:rPr lang="en-GB" sz="4000" dirty="0">
                <a:solidFill>
                  <a:schemeClr val="tx1"/>
                </a:solidFill>
              </a:rPr>
              <a:t>L&amp;D Options </a:t>
            </a:r>
          </a:p>
          <a:p>
            <a:pPr>
              <a:tabLst>
                <a:tab pos="442004" algn="l"/>
              </a:tabLst>
              <a:defRPr/>
            </a:pPr>
            <a:r>
              <a:rPr lang="en-GB" sz="2800" dirty="0">
                <a:solidFill>
                  <a:schemeClr val="tx1"/>
                </a:solidFill>
              </a:rPr>
              <a:t>(CIPD L&amp;TD Survey 2013)</a:t>
            </a:r>
          </a:p>
        </p:txBody>
      </p:sp>
      <p:sp>
        <p:nvSpPr>
          <p:cNvPr id="27651" name="AutoShape 3"/>
          <p:cNvSpPr>
            <a:spLocks noChangeArrowheads="1"/>
          </p:cNvSpPr>
          <p:nvPr/>
        </p:nvSpPr>
        <p:spPr bwMode="auto">
          <a:xfrm>
            <a:off x="1259086" y="2709045"/>
            <a:ext cx="629543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marL="342900" indent="-3429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4572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defTabSz="1300163"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1300163"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lvl="1" algn="ctr" eaLnBrk="1">
              <a:spcBef>
                <a:spcPts val="422"/>
              </a:spcBef>
              <a:buClr>
                <a:srgbClr val="0D0D0D"/>
              </a:buClr>
              <a:buSzTx/>
              <a:buNone/>
            </a:pPr>
            <a:r>
              <a:rPr lang="en-US" altLang="en-US" sz="2000">
                <a:solidFill>
                  <a:schemeClr val="tx1"/>
                </a:solidFill>
                <a:latin typeface="Arial" pitchFamily="34" charset="0"/>
                <a:cs typeface="Arial" pitchFamily="34" charset="0"/>
                <a:sym typeface="Arial" pitchFamily="34" charset="0"/>
              </a:rPr>
              <a:t>In-house development programmes</a:t>
            </a:r>
          </a:p>
        </p:txBody>
      </p:sp>
      <p:sp>
        <p:nvSpPr>
          <p:cNvPr id="27652" name="AutoShape 4"/>
          <p:cNvSpPr>
            <a:spLocks noChangeArrowheads="1"/>
          </p:cNvSpPr>
          <p:nvPr/>
        </p:nvSpPr>
        <p:spPr bwMode="auto">
          <a:xfrm>
            <a:off x="252264" y="2709045"/>
            <a:ext cx="71884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2</a:t>
            </a:r>
          </a:p>
        </p:txBody>
      </p:sp>
      <p:sp>
        <p:nvSpPr>
          <p:cNvPr id="27653" name="AutoShape 5"/>
          <p:cNvSpPr>
            <a:spLocks noChangeArrowheads="1"/>
          </p:cNvSpPr>
          <p:nvPr/>
        </p:nvSpPr>
        <p:spPr bwMode="auto">
          <a:xfrm>
            <a:off x="1259086" y="3285010"/>
            <a:ext cx="629543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20000"/>
              </a:spcBef>
              <a:buClr>
                <a:schemeClr val="hlink"/>
              </a:buClr>
              <a:buSzPct val="80000"/>
              <a:buFontTx/>
              <a:buNone/>
            </a:pPr>
            <a:r>
              <a:rPr lang="en-GB" altLang="zh-CN" sz="2000">
                <a:solidFill>
                  <a:schemeClr val="tx1"/>
                </a:solidFill>
                <a:ea typeface="SimSun" pitchFamily="2" charset="-122"/>
              </a:rPr>
              <a:t>Coaching</a:t>
            </a:r>
          </a:p>
        </p:txBody>
      </p:sp>
      <p:sp>
        <p:nvSpPr>
          <p:cNvPr id="27654" name="AutoShape 6"/>
          <p:cNvSpPr>
            <a:spLocks noChangeArrowheads="1"/>
          </p:cNvSpPr>
          <p:nvPr/>
        </p:nvSpPr>
        <p:spPr bwMode="auto">
          <a:xfrm>
            <a:off x="252264" y="3285010"/>
            <a:ext cx="71884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3</a:t>
            </a:r>
          </a:p>
        </p:txBody>
      </p:sp>
      <p:sp>
        <p:nvSpPr>
          <p:cNvPr id="27655" name="AutoShape 7"/>
          <p:cNvSpPr>
            <a:spLocks noChangeArrowheads="1"/>
          </p:cNvSpPr>
          <p:nvPr/>
        </p:nvSpPr>
        <p:spPr bwMode="auto">
          <a:xfrm>
            <a:off x="1259086" y="3860974"/>
            <a:ext cx="629543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2000">
                <a:solidFill>
                  <a:schemeClr val="tx1"/>
                </a:solidFill>
              </a:rPr>
              <a:t>Internal knowledge sharing events </a:t>
            </a:r>
          </a:p>
        </p:txBody>
      </p:sp>
      <p:sp>
        <p:nvSpPr>
          <p:cNvPr id="27656" name="AutoShape 8"/>
          <p:cNvSpPr>
            <a:spLocks noChangeArrowheads="1"/>
          </p:cNvSpPr>
          <p:nvPr/>
        </p:nvSpPr>
        <p:spPr bwMode="auto">
          <a:xfrm>
            <a:off x="252264" y="3860974"/>
            <a:ext cx="71884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4</a:t>
            </a:r>
          </a:p>
        </p:txBody>
      </p:sp>
      <p:sp>
        <p:nvSpPr>
          <p:cNvPr id="27657" name="AutoShape 9"/>
          <p:cNvSpPr>
            <a:spLocks noChangeArrowheads="1"/>
          </p:cNvSpPr>
          <p:nvPr/>
        </p:nvSpPr>
        <p:spPr bwMode="auto">
          <a:xfrm>
            <a:off x="1259086" y="4436939"/>
            <a:ext cx="629543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2000">
                <a:solidFill>
                  <a:schemeClr val="tx1"/>
                </a:solidFill>
              </a:rPr>
              <a:t>Conferences/workshops</a:t>
            </a:r>
          </a:p>
        </p:txBody>
      </p:sp>
      <p:sp>
        <p:nvSpPr>
          <p:cNvPr id="27658" name="AutoShape 10"/>
          <p:cNvSpPr>
            <a:spLocks noChangeArrowheads="1"/>
          </p:cNvSpPr>
          <p:nvPr/>
        </p:nvSpPr>
        <p:spPr bwMode="auto">
          <a:xfrm>
            <a:off x="252264" y="4436939"/>
            <a:ext cx="71884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5</a:t>
            </a:r>
          </a:p>
        </p:txBody>
      </p:sp>
      <p:sp>
        <p:nvSpPr>
          <p:cNvPr id="27659" name="AutoShape 13"/>
          <p:cNvSpPr>
            <a:spLocks noChangeArrowheads="1"/>
          </p:cNvSpPr>
          <p:nvPr/>
        </p:nvSpPr>
        <p:spPr bwMode="auto">
          <a:xfrm>
            <a:off x="1259086" y="2131963"/>
            <a:ext cx="6295430" cy="505644"/>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20000"/>
              </a:spcBef>
              <a:buClr>
                <a:schemeClr val="hlink"/>
              </a:buClr>
              <a:buSzPct val="80000"/>
              <a:buFontTx/>
              <a:buNone/>
            </a:pPr>
            <a:r>
              <a:rPr lang="en-GB" altLang="en-US" sz="2000">
                <a:solidFill>
                  <a:schemeClr val="tx1"/>
                </a:solidFill>
                <a:latin typeface="Arial" pitchFamily="34" charset="0"/>
                <a:cs typeface="Arial" pitchFamily="34" charset="0"/>
              </a:rPr>
              <a:t>On the job training</a:t>
            </a:r>
          </a:p>
        </p:txBody>
      </p:sp>
      <p:sp>
        <p:nvSpPr>
          <p:cNvPr id="27660" name="AutoShape 14"/>
          <p:cNvSpPr>
            <a:spLocks noChangeArrowheads="1"/>
          </p:cNvSpPr>
          <p:nvPr/>
        </p:nvSpPr>
        <p:spPr bwMode="auto">
          <a:xfrm>
            <a:off x="252264" y="2131963"/>
            <a:ext cx="718840" cy="505644"/>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1</a:t>
            </a:r>
          </a:p>
        </p:txBody>
      </p:sp>
      <p:sp>
        <p:nvSpPr>
          <p:cNvPr id="27661" name="AutoShape 9"/>
          <p:cNvSpPr>
            <a:spLocks noChangeArrowheads="1"/>
          </p:cNvSpPr>
          <p:nvPr/>
        </p:nvSpPr>
        <p:spPr bwMode="auto">
          <a:xfrm>
            <a:off x="1257970" y="5011787"/>
            <a:ext cx="6296546" cy="505644"/>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2000">
                <a:solidFill>
                  <a:schemeClr val="tx1"/>
                </a:solidFill>
              </a:rPr>
              <a:t>E-learning</a:t>
            </a:r>
          </a:p>
        </p:txBody>
      </p:sp>
      <p:sp>
        <p:nvSpPr>
          <p:cNvPr id="27662" name="AutoShape 10"/>
          <p:cNvSpPr>
            <a:spLocks noChangeArrowheads="1"/>
          </p:cNvSpPr>
          <p:nvPr/>
        </p:nvSpPr>
        <p:spPr bwMode="auto">
          <a:xfrm>
            <a:off x="251148" y="5011787"/>
            <a:ext cx="719956" cy="505644"/>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6</a:t>
            </a:r>
          </a:p>
        </p:txBody>
      </p:sp>
      <p:sp>
        <p:nvSpPr>
          <p:cNvPr id="27663" name="AutoShape 9"/>
          <p:cNvSpPr>
            <a:spLocks noChangeArrowheads="1"/>
          </p:cNvSpPr>
          <p:nvPr/>
        </p:nvSpPr>
        <p:spPr bwMode="auto">
          <a:xfrm>
            <a:off x="1257970" y="5587752"/>
            <a:ext cx="6296546" cy="505644"/>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2000">
                <a:solidFill>
                  <a:schemeClr val="tx1"/>
                </a:solidFill>
              </a:rPr>
              <a:t>Education courses</a:t>
            </a:r>
          </a:p>
        </p:txBody>
      </p:sp>
      <p:sp>
        <p:nvSpPr>
          <p:cNvPr id="27664" name="AutoShape 10"/>
          <p:cNvSpPr>
            <a:spLocks noChangeArrowheads="1"/>
          </p:cNvSpPr>
          <p:nvPr/>
        </p:nvSpPr>
        <p:spPr bwMode="auto">
          <a:xfrm>
            <a:off x="251148" y="5587752"/>
            <a:ext cx="719956" cy="505644"/>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7</a:t>
            </a:r>
          </a:p>
        </p:txBody>
      </p:sp>
      <p:sp>
        <p:nvSpPr>
          <p:cNvPr id="27665" name="AutoShape 9"/>
          <p:cNvSpPr>
            <a:spLocks noChangeArrowheads="1"/>
          </p:cNvSpPr>
          <p:nvPr/>
        </p:nvSpPr>
        <p:spPr bwMode="auto">
          <a:xfrm>
            <a:off x="1259086" y="6164834"/>
            <a:ext cx="6296546"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2000">
                <a:solidFill>
                  <a:schemeClr val="tx1"/>
                </a:solidFill>
              </a:rPr>
              <a:t>Job rotation/secondments/enrichment</a:t>
            </a:r>
          </a:p>
        </p:txBody>
      </p:sp>
      <p:sp>
        <p:nvSpPr>
          <p:cNvPr id="27666" name="AutoShape 10"/>
          <p:cNvSpPr>
            <a:spLocks noChangeArrowheads="1"/>
          </p:cNvSpPr>
          <p:nvPr/>
        </p:nvSpPr>
        <p:spPr bwMode="auto">
          <a:xfrm>
            <a:off x="252264" y="6164834"/>
            <a:ext cx="718840" cy="505643"/>
          </a:xfrm>
          <a:prstGeom prst="flowChartAlternateProcess">
            <a:avLst/>
          </a:prstGeom>
          <a:solidFill>
            <a:schemeClr val="accent1">
              <a:lumMod val="20000"/>
              <a:lumOff val="80000"/>
            </a:schemeClr>
          </a:solidFill>
          <a:ln w="9525">
            <a:solidFill>
              <a:schemeClr val="tx1"/>
            </a:solidFill>
            <a:miter lim="800000"/>
            <a:headEnd/>
            <a:tailEnd/>
          </a:ln>
        </p:spPr>
        <p:txBody>
          <a:bodyPr wrap="none" lIns="91435" tIns="45718" rIns="91435" bIns="45718" anchor="ct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1600">
                <a:solidFill>
                  <a:schemeClr val="tx1"/>
                </a:solidFill>
              </a:rPr>
              <a:t>8</a:t>
            </a:r>
          </a:p>
        </p:txBody>
      </p:sp>
    </p:spTree>
    <p:extLst>
      <p:ext uri="{BB962C8B-B14F-4D97-AF65-F5344CB8AC3E}">
        <p14:creationId xmlns:p14="http://schemas.microsoft.com/office/powerpoint/2010/main" val="4092167236"/>
      </p:ext>
    </p:extLst>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0A765DFE-1232-47AF-9625-FC02F7149558}"/>
              </a:ext>
            </a:extLst>
          </p:cNvPr>
          <p:cNvSpPr txBox="1"/>
          <p:nvPr/>
        </p:nvSpPr>
        <p:spPr>
          <a:xfrm>
            <a:off x="683568" y="1556792"/>
            <a:ext cx="7776864" cy="3508653"/>
          </a:xfrm>
          <a:prstGeom prst="rect">
            <a:avLst/>
          </a:prstGeom>
          <a:noFill/>
        </p:spPr>
        <p:txBody>
          <a:bodyPr wrap="square" rtlCol="0">
            <a:spAutoFit/>
          </a:bodyPr>
          <a:lstStyle/>
          <a:p>
            <a:r>
              <a:rPr lang="en-GB" sz="3600" b="1" dirty="0"/>
              <a:t>Activity</a:t>
            </a:r>
          </a:p>
          <a:p>
            <a:endParaRPr lang="en-GB" dirty="0"/>
          </a:p>
          <a:p>
            <a:r>
              <a:rPr lang="en-GB" sz="2400" dirty="0"/>
              <a:t>What are the advantages and disadvantages of:</a:t>
            </a:r>
          </a:p>
          <a:p>
            <a:endParaRPr lang="en-GB" sz="2400" dirty="0"/>
          </a:p>
          <a:p>
            <a:r>
              <a:rPr lang="en-GB" sz="2400" dirty="0"/>
              <a:t>Group 1 – E-learning</a:t>
            </a:r>
          </a:p>
          <a:p>
            <a:r>
              <a:rPr lang="en-GB" sz="2400" dirty="0"/>
              <a:t>Group 2 – Formal short training course (workshop)</a:t>
            </a:r>
          </a:p>
          <a:p>
            <a:r>
              <a:rPr lang="en-GB" sz="2400" dirty="0"/>
              <a:t>Group 3 – Being coached</a:t>
            </a:r>
          </a:p>
          <a:p>
            <a:r>
              <a:rPr lang="en-GB" sz="2400" dirty="0"/>
              <a:t>Group 4 – Self directed learning – reading a book</a:t>
            </a:r>
          </a:p>
          <a:p>
            <a:r>
              <a:rPr lang="en-GB" sz="2400" dirty="0"/>
              <a:t>Group 5 – Attending a conference </a:t>
            </a:r>
          </a:p>
        </p:txBody>
      </p:sp>
    </p:spTree>
    <p:extLst>
      <p:ext uri="{BB962C8B-B14F-4D97-AF65-F5344CB8AC3E}">
        <p14:creationId xmlns:p14="http://schemas.microsoft.com/office/powerpoint/2010/main" val="17371762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9" name="Group 3"/>
          <p:cNvGrpSpPr>
            <a:grpSpLocks/>
          </p:cNvGrpSpPr>
          <p:nvPr/>
        </p:nvGrpSpPr>
        <p:grpSpPr bwMode="auto">
          <a:xfrm>
            <a:off x="245748" y="-225958"/>
            <a:ext cx="8898252" cy="1219426"/>
            <a:chOff x="0" y="0"/>
            <a:chExt cx="621" cy="137"/>
          </a:xfrm>
          <a:noFill/>
        </p:grpSpPr>
        <p:sp>
          <p:nvSpPr>
            <p:cNvPr id="8224" name="AutoShape 4"/>
            <p:cNvSpPr>
              <a:spLocks/>
            </p:cNvSpPr>
            <p:nvPr/>
          </p:nvSpPr>
          <p:spPr bwMode="auto">
            <a:xfrm>
              <a:off x="0" y="0"/>
              <a:ext cx="621" cy="137"/>
            </a:xfrm>
            <a:prstGeom prst="roundRect">
              <a:avLst>
                <a:gd name="adj" fmla="val 11718"/>
              </a:avLst>
            </a:prstGeom>
            <a:grpFill/>
            <a:ln w="36124">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defRPr/>
              </a:pPr>
              <a:endParaRPr lang="en-GB"/>
            </a:p>
          </p:txBody>
        </p:sp>
        <p:sp>
          <p:nvSpPr>
            <p:cNvPr id="8225" name="Rectangle 5"/>
            <p:cNvSpPr>
              <a:spLocks/>
            </p:cNvSpPr>
            <p:nvPr/>
          </p:nvSpPr>
          <p:spPr bwMode="auto">
            <a:xfrm>
              <a:off x="9" y="56"/>
              <a:ext cx="603" cy="81"/>
            </a:xfrm>
            <a:prstGeom prst="rect">
              <a:avLst/>
            </a:prstGeom>
            <a:grpFill/>
            <a:ln>
              <a:noFill/>
            </a:ln>
            <a:effectLst/>
            <a:extLs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p>
              <a:pPr defTabSz="914145">
                <a:defRPr/>
              </a:pPr>
              <a:r>
                <a:rPr lang="en-US" sz="3400" dirty="0">
                  <a:latin typeface="+mj-lt"/>
                  <a:cs typeface="Helvetica" charset="0"/>
                  <a:sym typeface="Helvetica" charset="0"/>
                </a:rPr>
                <a:t>L&amp;D Methods: Advantages/Di</a:t>
              </a:r>
              <a:r>
                <a:rPr lang="en-US" sz="3400" dirty="0">
                  <a:latin typeface="Helvetica" charset="0"/>
                  <a:cs typeface="Helvetica" charset="0"/>
                  <a:sym typeface="Helvetica" charset="0"/>
                </a:rPr>
                <a:t>sadvantages</a:t>
              </a:r>
              <a:endParaRPr lang="en-US" sz="2000" dirty="0"/>
            </a:p>
          </p:txBody>
        </p:sp>
      </p:grpSp>
      <p:graphicFrame>
        <p:nvGraphicFramePr>
          <p:cNvPr id="34827" name="Group 11"/>
          <p:cNvGraphicFramePr>
            <a:graphicFrameLocks noGrp="1"/>
          </p:cNvGraphicFramePr>
          <p:nvPr>
            <p:extLst>
              <p:ext uri="{D42A27DB-BD31-4B8C-83A1-F6EECF244321}">
                <p14:modId xmlns:p14="http://schemas.microsoft.com/office/powerpoint/2010/main" val="2002849898"/>
              </p:ext>
            </p:extLst>
          </p:nvPr>
        </p:nvGraphicFramePr>
        <p:xfrm>
          <a:off x="214313" y="1357402"/>
          <a:ext cx="8785696" cy="4159830"/>
        </p:xfrm>
        <a:graphic>
          <a:graphicData uri="http://schemas.openxmlformats.org/drawingml/2006/table">
            <a:tbl>
              <a:tblPr/>
              <a:tblGrid>
                <a:gridCol w="1167957">
                  <a:extLst>
                    <a:ext uri="{9D8B030D-6E8A-4147-A177-3AD203B41FA5}">
                      <a16:colId xmlns:a16="http://schemas.microsoft.com/office/drawing/2014/main" xmlns="" val="20000"/>
                    </a:ext>
                  </a:extLst>
                </a:gridCol>
                <a:gridCol w="3645405">
                  <a:extLst>
                    <a:ext uri="{9D8B030D-6E8A-4147-A177-3AD203B41FA5}">
                      <a16:colId xmlns:a16="http://schemas.microsoft.com/office/drawing/2014/main" xmlns="" val="20001"/>
                    </a:ext>
                  </a:extLst>
                </a:gridCol>
                <a:gridCol w="3972334">
                  <a:extLst>
                    <a:ext uri="{9D8B030D-6E8A-4147-A177-3AD203B41FA5}">
                      <a16:colId xmlns:a16="http://schemas.microsoft.com/office/drawing/2014/main" xmlns="" val="20002"/>
                    </a:ext>
                  </a:extLst>
                </a:gridCol>
              </a:tblGrid>
              <a:tr h="705604">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Helvetica" charset="0"/>
                          <a:ea typeface="Helvetica" charset="0"/>
                          <a:cs typeface="Helvetica" charset="0"/>
                          <a:sym typeface="Helvetica" charset="0"/>
                        </a:rPr>
                        <a:t>Method </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Helvetica" charset="0"/>
                          <a:ea typeface="Helvetica" charset="0"/>
                          <a:cs typeface="Helvetica" charset="0"/>
                          <a:sym typeface="Helvetica" charset="0"/>
                        </a:rPr>
                        <a:t>Advantages</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0" i="0" u="none" strike="noStrike" cap="none" normalizeH="0" baseline="0" dirty="0">
                          <a:ln>
                            <a:noFill/>
                          </a:ln>
                          <a:solidFill>
                            <a:schemeClr val="tx1"/>
                          </a:solidFill>
                          <a:effectLst/>
                          <a:latin typeface="Helvetica" charset="0"/>
                          <a:ea typeface="Helvetica" charset="0"/>
                          <a:cs typeface="Helvetica" charset="0"/>
                          <a:sym typeface="Helvetica" charset="0"/>
                        </a:rPr>
                        <a:t>Disadvantages</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xmlns="" val="10000"/>
                  </a:ext>
                </a:extLst>
              </a:tr>
              <a:tr h="1102584">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E-learning</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Flexibility – enables individuals to do within their own time </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Cost savings – in terms of trainers/resources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Can be blended with other types of learning</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Good for virtual teams – operating globally</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Hard to tailor for individual requirements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Lack of interactions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Need the infrastructure</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1"/>
                  </a:ext>
                </a:extLst>
              </a:tr>
              <a:tr h="875482">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Coaching</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Tailored to the individual</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Focus on specific skills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No set timescales – flexible in terms of time </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Hard to evaluate success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Can be expensive – particularly external coaches</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extLst>
                  <a:ext uri="{0D108BD9-81ED-4DB2-BD59-A6C34878D82A}">
                    <a16:rowId xmlns:a16="http://schemas.microsoft.com/office/drawing/2014/main" xmlns="" val="10002"/>
                  </a:ext>
                </a:extLst>
              </a:tr>
              <a:tr h="1439613">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On the job learning</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Real life experience </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Relatively inexpensive</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Tailored for the individuals needs </a:t>
                      </a: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May learn bad habits</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May take a lower priority if the individual training you is busy, has other priorities, etc.</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Lack of structure may pose a risk</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txBody>
                  <a:tcPr marL="44648" marR="44648" marT="44660" marB="44660"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29538127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867" name="Group 3"/>
          <p:cNvGrpSpPr>
            <a:grpSpLocks/>
          </p:cNvGrpSpPr>
          <p:nvPr/>
        </p:nvGrpSpPr>
        <p:grpSpPr bwMode="auto">
          <a:xfrm>
            <a:off x="306771" y="-389192"/>
            <a:ext cx="10529925" cy="2311307"/>
            <a:chOff x="-1" y="-64"/>
            <a:chExt cx="622" cy="259"/>
          </a:xfrm>
          <a:noFill/>
        </p:grpSpPr>
        <p:sp>
          <p:nvSpPr>
            <p:cNvPr id="10251" name="AutoShape 4"/>
            <p:cNvSpPr>
              <a:spLocks/>
            </p:cNvSpPr>
            <p:nvPr/>
          </p:nvSpPr>
          <p:spPr bwMode="auto">
            <a:xfrm>
              <a:off x="0" y="0"/>
              <a:ext cx="621" cy="195"/>
            </a:xfrm>
            <a:prstGeom prst="roundRect">
              <a:avLst>
                <a:gd name="adj" fmla="val 11718"/>
              </a:avLst>
            </a:prstGeom>
            <a:noFill/>
            <a:ln w="36124">
              <a:no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p>
              <a:pPr>
                <a:defRPr/>
              </a:pPr>
              <a:endParaRPr lang="en-GB" dirty="0"/>
            </a:p>
          </p:txBody>
        </p:sp>
        <p:sp>
          <p:nvSpPr>
            <p:cNvPr id="10252" name="Rectangle 5"/>
            <p:cNvSpPr>
              <a:spLocks/>
            </p:cNvSpPr>
            <p:nvPr/>
          </p:nvSpPr>
          <p:spPr bwMode="auto">
            <a:xfrm>
              <a:off x="-1" y="-64"/>
              <a:ext cx="603" cy="195"/>
            </a:xfrm>
            <a:prstGeom prst="rect">
              <a:avLst/>
            </a:prstGeom>
            <a:grpFill/>
            <a:ln>
              <a:noFill/>
            </a:ln>
            <a:effectLst/>
            <a:extLs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p>
              <a:pPr defTabSz="914145">
                <a:defRPr/>
              </a:pPr>
              <a:r>
                <a:rPr lang="en-US" sz="3600" dirty="0">
                  <a:latin typeface="+mj-lt"/>
                  <a:ea typeface="Helvetica" charset="0"/>
                  <a:cs typeface="Helvetica" charset="0"/>
                  <a:sym typeface="Helvetica" charset="0"/>
                </a:rPr>
                <a:t>Learning Styles: Honey and Mumford 1988</a:t>
              </a:r>
              <a:endParaRPr lang="en-US" dirty="0">
                <a:latin typeface="+mj-lt"/>
              </a:endParaRPr>
            </a:p>
          </p:txBody>
        </p:sp>
      </p:grpSp>
      <p:sp>
        <p:nvSpPr>
          <p:cNvPr id="36875" name="Rectangle 11"/>
          <p:cNvSpPr>
            <a:spLocks/>
          </p:cNvSpPr>
          <p:nvPr/>
        </p:nvSpPr>
        <p:spPr bwMode="auto">
          <a:xfrm>
            <a:off x="217661" y="1628800"/>
            <a:ext cx="3843114" cy="35540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896" tIns="50798" rIns="88896" bIns="50798"/>
          <a:lstStyle/>
          <a:p>
            <a:pPr defTabSz="914145">
              <a:spcBef>
                <a:spcPts val="281"/>
              </a:spcBef>
              <a:defRPr/>
            </a:pPr>
            <a:r>
              <a:rPr lang="en-US" sz="2200" b="1" dirty="0">
                <a:latin typeface="Helvetica" charset="0"/>
                <a:ea typeface="Helvetica" charset="0"/>
                <a:cs typeface="Helvetica" charset="0"/>
                <a:sym typeface="Helvetica" charset="0"/>
              </a:rPr>
              <a:t>Honey and Mumford (1988)</a:t>
            </a:r>
          </a:p>
          <a:p>
            <a:pPr defTabSz="914145">
              <a:spcBef>
                <a:spcPts val="281"/>
              </a:spcBef>
              <a:defRPr/>
            </a:pP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rPr>
              <a:t>Pragmatist</a:t>
            </a:r>
          </a:p>
          <a:p>
            <a:pPr defTabSz="914145">
              <a:spcBef>
                <a:spcPts val="281"/>
              </a:spcBef>
              <a:defRPr/>
            </a:pP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rPr>
              <a:t>Theorist</a:t>
            </a:r>
          </a:p>
          <a:p>
            <a:pPr defTabSz="914145">
              <a:spcBef>
                <a:spcPts val="281"/>
              </a:spcBef>
              <a:defRPr/>
            </a:pP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rPr>
              <a:t>Reflector</a:t>
            </a:r>
          </a:p>
          <a:p>
            <a:pPr defTabSz="914145">
              <a:spcBef>
                <a:spcPts val="281"/>
              </a:spcBef>
              <a:defRPr/>
            </a:pP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rPr>
              <a:t>Activist</a:t>
            </a:r>
          </a:p>
          <a:p>
            <a:pPr marL="321457" indent="-321457" defTabSz="914145">
              <a:spcBef>
                <a:spcPts val="281"/>
              </a:spcBef>
              <a:buFont typeface="Arial" pitchFamily="34" charset="0"/>
              <a:buChar char="•"/>
              <a:defRPr/>
            </a:pPr>
            <a:endParaRPr lang="en-US" sz="2200" dirty="0">
              <a:latin typeface="Helvetica" charset="0"/>
              <a:cs typeface="Helvetica" charset="0"/>
              <a:sym typeface="Helvetica" charset="0"/>
            </a:endParaRPr>
          </a:p>
          <a:p>
            <a:pPr defTabSz="914145">
              <a:spcBef>
                <a:spcPts val="281"/>
              </a:spcBef>
              <a:defRPr/>
            </a:pPr>
            <a:r>
              <a:rPr lang="en-US" sz="2200" b="1" i="1" dirty="0">
                <a:latin typeface="Helvetica" charset="0"/>
                <a:cs typeface="Helvetica" charset="0"/>
                <a:sym typeface="Helvetica" charset="0"/>
              </a:rPr>
              <a:t>Available on </a:t>
            </a:r>
            <a:r>
              <a:rPr lang="en-US" sz="2200" b="1" i="1" dirty="0" err="1">
                <a:latin typeface="Helvetica" charset="0"/>
                <a:cs typeface="Helvetica" charset="0"/>
                <a:sym typeface="Helvetica" charset="0"/>
              </a:rPr>
              <a:t>moodle</a:t>
            </a:r>
            <a:endParaRPr lang="en-US" sz="1400" b="1" i="1" dirty="0"/>
          </a:p>
        </p:txBody>
      </p:sp>
      <p:sp>
        <p:nvSpPr>
          <p:cNvPr id="13" name="Rectangle 11"/>
          <p:cNvSpPr>
            <a:spLocks/>
          </p:cNvSpPr>
          <p:nvPr/>
        </p:nvSpPr>
        <p:spPr bwMode="auto">
          <a:xfrm>
            <a:off x="4931420" y="1637730"/>
            <a:ext cx="3843115" cy="43219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896" tIns="50798" rIns="88896" bIns="50798"/>
          <a:lstStyle/>
          <a:p>
            <a:pPr defTabSz="914145">
              <a:spcBef>
                <a:spcPts val="281"/>
              </a:spcBef>
              <a:defRPr/>
            </a:pPr>
            <a:r>
              <a:rPr lang="en-US" sz="2200" b="1" dirty="0">
                <a:latin typeface="Helvetica" charset="0"/>
                <a:ea typeface="Helvetica" charset="0"/>
                <a:cs typeface="Helvetica" charset="0"/>
                <a:sym typeface="Helvetica" charset="0"/>
              </a:rPr>
              <a:t>VAK</a:t>
            </a:r>
          </a:p>
          <a:p>
            <a:pPr defTabSz="914145">
              <a:spcBef>
                <a:spcPts val="281"/>
              </a:spcBef>
              <a:defRPr/>
            </a:pP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rPr>
              <a:t>Visual</a:t>
            </a:r>
            <a:br>
              <a:rPr lang="en-US" sz="2200" dirty="0">
                <a:latin typeface="Helvetica" charset="0"/>
                <a:ea typeface="Helvetica" charset="0"/>
                <a:cs typeface="Helvetica" charset="0"/>
                <a:sym typeface="Helvetica" charset="0"/>
              </a:rPr>
            </a:b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rPr>
              <a:t>Auditory</a:t>
            </a:r>
            <a:br>
              <a:rPr lang="en-US" sz="2200" dirty="0">
                <a:latin typeface="Helvetica" charset="0"/>
                <a:ea typeface="Helvetica" charset="0"/>
                <a:cs typeface="Helvetica" charset="0"/>
                <a:sym typeface="Helvetica" charset="0"/>
              </a:rPr>
            </a:b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err="1">
                <a:latin typeface="Helvetica" charset="0"/>
                <a:ea typeface="Helvetica" charset="0"/>
                <a:cs typeface="Helvetica" charset="0"/>
                <a:sym typeface="Helvetica" charset="0"/>
              </a:rPr>
              <a:t>Kinaesthetic</a:t>
            </a: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r>
              <a:rPr lang="en-US" sz="2200" dirty="0">
                <a:latin typeface="Helvetica" charset="0"/>
                <a:ea typeface="Helvetica" charset="0"/>
                <a:cs typeface="Helvetica" charset="0"/>
                <a:sym typeface="Helvetica" charset="0"/>
                <a:hlinkClick r:id="rId2"/>
              </a:rPr>
              <a:t>http://www.businessballs.com/vaklearningstylestest.htm</a:t>
            </a:r>
            <a:endParaRPr lang="en-US" sz="2200" dirty="0">
              <a:latin typeface="Helvetica" charset="0"/>
              <a:ea typeface="Helvetica" charset="0"/>
              <a:cs typeface="Helvetica" charset="0"/>
              <a:sym typeface="Helvetica" charset="0"/>
            </a:endParaRPr>
          </a:p>
          <a:p>
            <a:pPr marL="321457" indent="-321457" defTabSz="914145">
              <a:spcBef>
                <a:spcPts val="281"/>
              </a:spcBef>
              <a:buFont typeface="Arial" pitchFamily="34" charset="0"/>
              <a:buChar char="•"/>
              <a:defRPr/>
            </a:pPr>
            <a:endParaRPr lang="en-US" sz="2200" dirty="0">
              <a:latin typeface="Helvetica" charset="0"/>
              <a:ea typeface="Helvetica" charset="0"/>
              <a:cs typeface="Helvetica" charset="0"/>
              <a:sym typeface="Helvetica" charset="0"/>
            </a:endParaRPr>
          </a:p>
        </p:txBody>
      </p:sp>
    </p:spTree>
    <p:extLst>
      <p:ext uri="{BB962C8B-B14F-4D97-AF65-F5344CB8AC3E}">
        <p14:creationId xmlns:p14="http://schemas.microsoft.com/office/powerpoint/2010/main" val="391523222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5" name="Rectangle 5"/>
          <p:cNvSpPr>
            <a:spLocks/>
          </p:cNvSpPr>
          <p:nvPr/>
        </p:nvSpPr>
        <p:spPr bwMode="auto">
          <a:xfrm>
            <a:off x="179512" y="305921"/>
            <a:ext cx="8964488" cy="458783"/>
          </a:xfrm>
          <a:prstGeom prst="rect">
            <a:avLst/>
          </a:prstGeom>
          <a:noFill/>
          <a:ln>
            <a:noFill/>
          </a:ln>
          <a:effectLst/>
          <a:extLst>
            <a:ext uri="{91240B29-F687-4F45-9708-019B960494DF}">
              <a14:hiddenLine xmlns:a14="http://schemas.microsoft.com/office/drawing/2010/main" w="12700">
                <a:solidFill>
                  <a:srgbClr val="000000"/>
                </a:solidFill>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26435" tIns="72248" rIns="126435" bIns="72248" anchor="ctr"/>
          <a:lstStyle/>
          <a:p>
            <a:pPr defTabSz="914145">
              <a:defRPr/>
            </a:pPr>
            <a:r>
              <a:rPr lang="en-US" sz="2800" dirty="0">
                <a:latin typeface="Helvetica" charset="0"/>
                <a:cs typeface="Helvetica" charset="0"/>
                <a:sym typeface="Helvetica" charset="0"/>
              </a:rPr>
              <a:t>L&amp;D Methods: Advantages/ Disadvantages/ Learning Style</a:t>
            </a:r>
            <a:endParaRPr lang="en-US" sz="1400" dirty="0"/>
          </a:p>
        </p:txBody>
      </p:sp>
      <p:graphicFrame>
        <p:nvGraphicFramePr>
          <p:cNvPr id="34827" name="Group 11"/>
          <p:cNvGraphicFramePr>
            <a:graphicFrameLocks noGrp="1"/>
          </p:cNvGraphicFramePr>
          <p:nvPr>
            <p:extLst>
              <p:ext uri="{D42A27DB-BD31-4B8C-83A1-F6EECF244321}">
                <p14:modId xmlns:p14="http://schemas.microsoft.com/office/powerpoint/2010/main" val="4279692613"/>
              </p:ext>
            </p:extLst>
          </p:nvPr>
        </p:nvGraphicFramePr>
        <p:xfrm>
          <a:off x="179512" y="1484784"/>
          <a:ext cx="8785695" cy="3999388"/>
        </p:xfrm>
        <a:graphic>
          <a:graphicData uri="http://schemas.openxmlformats.org/drawingml/2006/table">
            <a:tbl>
              <a:tblPr/>
              <a:tblGrid>
                <a:gridCol w="1016066">
                  <a:extLst>
                    <a:ext uri="{9D8B030D-6E8A-4147-A177-3AD203B41FA5}">
                      <a16:colId xmlns:a16="http://schemas.microsoft.com/office/drawing/2014/main" xmlns="" val="20000"/>
                    </a:ext>
                  </a:extLst>
                </a:gridCol>
                <a:gridCol w="2936576">
                  <a:extLst>
                    <a:ext uri="{9D8B030D-6E8A-4147-A177-3AD203B41FA5}">
                      <a16:colId xmlns:a16="http://schemas.microsoft.com/office/drawing/2014/main" xmlns="" val="20001"/>
                    </a:ext>
                  </a:extLst>
                </a:gridCol>
                <a:gridCol w="2373713">
                  <a:extLst>
                    <a:ext uri="{9D8B030D-6E8A-4147-A177-3AD203B41FA5}">
                      <a16:colId xmlns:a16="http://schemas.microsoft.com/office/drawing/2014/main" xmlns="" val="20002"/>
                    </a:ext>
                  </a:extLst>
                </a:gridCol>
                <a:gridCol w="2459340">
                  <a:extLst>
                    <a:ext uri="{9D8B030D-6E8A-4147-A177-3AD203B41FA5}">
                      <a16:colId xmlns:a16="http://schemas.microsoft.com/office/drawing/2014/main" xmlns="" val="20003"/>
                    </a:ext>
                  </a:extLst>
                </a:gridCol>
              </a:tblGrid>
              <a:tr h="623778">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Helvetica" charset="0"/>
                          <a:ea typeface="Helvetica" charset="0"/>
                          <a:cs typeface="Helvetica" charset="0"/>
                          <a:sym typeface="Helvetica" charset="0"/>
                        </a:rPr>
                        <a:t>Method </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5"/>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Helvetica" charset="0"/>
                          <a:ea typeface="Helvetica" charset="0"/>
                          <a:cs typeface="Helvetica" charset="0"/>
                          <a:sym typeface="Helvetica" charset="0"/>
                        </a:rPr>
                        <a:t>Advantages</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5"/>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Helvetica" charset="0"/>
                          <a:ea typeface="Helvetica" charset="0"/>
                          <a:cs typeface="Helvetica" charset="0"/>
                          <a:sym typeface="Helvetica" charset="0"/>
                        </a:rPr>
                        <a:t>Disadvantages</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5"/>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Helvetica" charset="0"/>
                          <a:ea typeface="Helvetica" charset="0"/>
                          <a:cs typeface="Helvetica" charset="0"/>
                          <a:sym typeface="Helvetica" charset="0"/>
                        </a:rPr>
                        <a:t>Impact on learning needs/styles</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5"/>
                    </a:solidFill>
                  </a:tcPr>
                </a:tc>
                <a:extLst>
                  <a:ext uri="{0D108BD9-81ED-4DB2-BD59-A6C34878D82A}">
                    <a16:rowId xmlns:a16="http://schemas.microsoft.com/office/drawing/2014/main" xmlns="" val="10000"/>
                  </a:ext>
                </a:extLst>
              </a:tr>
              <a:tr h="946562">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E-learning</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Flexibility – enables individuals to do within their own time </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Cost savings – in terms of trainers/resources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Can be blended with other types of learning</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Good for virtual teams – operating globally</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Hard to tailor for individual requirements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Lack of interactions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Need the infrastructure</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Visual learners will be attracted to videos/charts used in e-learning</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0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Can appeal to pragmatists/theorists depending on content</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1"/>
                  </a:ext>
                </a:extLst>
              </a:tr>
              <a:tr h="1139586">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Coaching</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Tailored to the individual</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Focus on specific skills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No set timescales – flexible in terms of time </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Hard to evaluate success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Can be expensive – particularly external coaches</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Auditory  learners may value the two engagement </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0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Pragmatists – practical/solutions focused, instant results</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extLst>
                  <a:ext uri="{0D108BD9-81ED-4DB2-BD59-A6C34878D82A}">
                    <a16:rowId xmlns:a16="http://schemas.microsoft.com/office/drawing/2014/main" xmlns="" val="10002"/>
                  </a:ext>
                </a:extLst>
              </a:tr>
              <a:tr h="1289462">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On the job learning</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Real life experience </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Relatively inexpensive</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Tailored for the individuals needs </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May learn bad habits</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May take a lower priority if the individual training you is busy, has other priorities, etc.</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1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Lack of structure may pose a risk</a:t>
                      </a:r>
                    </a:p>
                  </a:txBody>
                  <a:tcPr marL="44648" marR="44648" marT="44656" marB="44656"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000000"/>
                          </a:solidFill>
                          <a:effectLst/>
                          <a:latin typeface="Arial" pitchFamily="34" charset="0"/>
                          <a:ea typeface="Helvetica Light" charset="0"/>
                          <a:cs typeface="Arial" pitchFamily="34" charset="0"/>
                          <a:sym typeface="Helvetica Light" charset="0"/>
                        </a:rPr>
                        <a:t>Activist/pragmatists – practical aspects learning by doing</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000" b="0" i="0" u="none" strike="noStrike" cap="none" normalizeH="0" baseline="0" dirty="0">
                        <a:ln>
                          <a:noFill/>
                        </a:ln>
                        <a:solidFill>
                          <a:srgbClr val="000000"/>
                        </a:solidFill>
                        <a:effectLst/>
                        <a:latin typeface="Arial" pitchFamily="34" charset="0"/>
                        <a:ea typeface="Helvetica Light" charset="0"/>
                        <a:cs typeface="Arial" pitchFamily="34" charset="0"/>
                        <a:sym typeface="Helvetica Light" charset="0"/>
                      </a:endParaRP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000" b="0" i="0" u="none" strike="noStrike" cap="none" normalizeH="0" baseline="0" dirty="0">
                          <a:ln>
                            <a:noFill/>
                          </a:ln>
                          <a:solidFill>
                            <a:srgbClr val="000000"/>
                          </a:solidFill>
                          <a:effectLst/>
                          <a:latin typeface="Arial" pitchFamily="34" charset="0"/>
                          <a:ea typeface="Helvetica Light" charset="0"/>
                          <a:cs typeface="Arial" pitchFamily="34" charset="0"/>
                          <a:sym typeface="Helvetica Light" charset="0"/>
                        </a:rPr>
                        <a:t>Visual learners observing factors</a:t>
                      </a:r>
                    </a:p>
                  </a:txBody>
                  <a:tcPr marL="44648" marR="44648" marT="44662" marB="44662"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34481440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7" name="Rectangle 2"/>
          <p:cNvSpPr>
            <a:spLocks noChangeArrowheads="1"/>
          </p:cNvSpPr>
          <p:nvPr/>
        </p:nvSpPr>
        <p:spPr bwMode="auto">
          <a:xfrm>
            <a:off x="179512" y="5445224"/>
            <a:ext cx="8569152" cy="1111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4291" tIns="32146" rIns="64291" bIns="32146">
            <a:spAutoFit/>
          </a:bodyPr>
          <a:lstStyle>
            <a:lvl1pPr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1pPr>
            <a:lvl2pPr marL="742950" indent="-28575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2pPr>
            <a:lvl3pPr marL="11430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3pPr>
            <a:lvl4pPr marL="16002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4pPr>
            <a:lvl5pPr marL="2057400" indent="-228600" algn="l" eaLnBrk="0">
              <a:spcBef>
                <a:spcPts val="4200"/>
              </a:spcBef>
              <a:buSzPct val="100000"/>
              <a:buChar char="•"/>
              <a:defRPr sz="3800">
                <a:solidFill>
                  <a:srgbClr val="000000"/>
                </a:solidFill>
                <a:latin typeface="Helvetica Light" charset="0"/>
                <a:ea typeface="Helvetica Light" charset="0"/>
                <a:cs typeface="Helvetica Light" charset="0"/>
                <a:sym typeface="Helvetica Light" charset="0"/>
              </a:defRPr>
            </a:lvl5pPr>
            <a:lvl6pPr marL="25146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6pPr>
            <a:lvl7pPr marL="29718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7pPr>
            <a:lvl8pPr marL="34290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8pPr>
            <a:lvl9pPr marL="3886200" indent="-228600" defTabSz="584200" eaLnBrk="0" fontAlgn="base" hangingPunct="0">
              <a:spcBef>
                <a:spcPts val="4200"/>
              </a:spcBef>
              <a:spcAft>
                <a:spcPct val="0"/>
              </a:spcAft>
              <a:buSzPct val="100000"/>
              <a:buChar char="•"/>
              <a:defRPr sz="3800">
                <a:solidFill>
                  <a:srgbClr val="000000"/>
                </a:solidFill>
                <a:latin typeface="Helvetica Light" charset="0"/>
                <a:ea typeface="Helvetica Light" charset="0"/>
                <a:cs typeface="Helvetica Light" charset="0"/>
                <a:sym typeface="Helvetica Light" charset="0"/>
              </a:defRPr>
            </a:lvl9pPr>
          </a:lstStyle>
          <a:p>
            <a:pPr algn="ctr" eaLnBrk="1">
              <a:spcBef>
                <a:spcPct val="0"/>
              </a:spcBef>
              <a:buSzTx/>
              <a:buFontTx/>
              <a:buNone/>
            </a:pPr>
            <a:r>
              <a:rPr lang="en-GB" altLang="en-US" sz="2200" dirty="0">
                <a:hlinkClick r:id="rId2"/>
              </a:rPr>
              <a:t>http://www.cipd.co.uk/cpd/guidance/examples/example5.htm</a:t>
            </a:r>
            <a:r>
              <a:rPr lang="en-GB" altLang="en-US" sz="2200" dirty="0"/>
              <a:t> </a:t>
            </a:r>
          </a:p>
          <a:p>
            <a:pPr algn="ctr" eaLnBrk="1">
              <a:spcBef>
                <a:spcPct val="0"/>
              </a:spcBef>
              <a:buSzTx/>
              <a:buNone/>
            </a:pPr>
            <a:r>
              <a:rPr lang="en-GB" sz="2400" u="sng" dirty="0">
                <a:hlinkClick r:id="rId3"/>
              </a:rPr>
              <a:t>http://www.cipd.co.uk/cpd/guidance/examples/default.htm</a:t>
            </a:r>
            <a:endParaRPr lang="en-GB" sz="2400" dirty="0"/>
          </a:p>
          <a:p>
            <a:pPr algn="ctr" eaLnBrk="1">
              <a:spcBef>
                <a:spcPct val="0"/>
              </a:spcBef>
              <a:buSzTx/>
              <a:buFontTx/>
              <a:buNone/>
            </a:pPr>
            <a:endParaRPr lang="en-GB" altLang="en-US" sz="2200" dirty="0"/>
          </a:p>
        </p:txBody>
      </p:sp>
      <p:graphicFrame>
        <p:nvGraphicFramePr>
          <p:cNvPr id="15" name="Group 11"/>
          <p:cNvGraphicFramePr>
            <a:graphicFrameLocks noGrp="1"/>
          </p:cNvGraphicFramePr>
          <p:nvPr>
            <p:extLst>
              <p:ext uri="{D42A27DB-BD31-4B8C-83A1-F6EECF244321}">
                <p14:modId xmlns:p14="http://schemas.microsoft.com/office/powerpoint/2010/main" val="1011642352"/>
              </p:ext>
            </p:extLst>
          </p:nvPr>
        </p:nvGraphicFramePr>
        <p:xfrm>
          <a:off x="107157" y="1484784"/>
          <a:ext cx="8785696" cy="3721647"/>
        </p:xfrm>
        <a:graphic>
          <a:graphicData uri="http://schemas.openxmlformats.org/drawingml/2006/table">
            <a:tbl>
              <a:tblPr/>
              <a:tblGrid>
                <a:gridCol w="1724895">
                  <a:extLst>
                    <a:ext uri="{9D8B030D-6E8A-4147-A177-3AD203B41FA5}">
                      <a16:colId xmlns:a16="http://schemas.microsoft.com/office/drawing/2014/main" xmlns="" val="20000"/>
                    </a:ext>
                  </a:extLst>
                </a:gridCol>
                <a:gridCol w="2430270">
                  <a:extLst>
                    <a:ext uri="{9D8B030D-6E8A-4147-A177-3AD203B41FA5}">
                      <a16:colId xmlns:a16="http://schemas.microsoft.com/office/drawing/2014/main" xmlns="" val="20001"/>
                    </a:ext>
                  </a:extLst>
                </a:gridCol>
                <a:gridCol w="2329009">
                  <a:extLst>
                    <a:ext uri="{9D8B030D-6E8A-4147-A177-3AD203B41FA5}">
                      <a16:colId xmlns:a16="http://schemas.microsoft.com/office/drawing/2014/main" xmlns="" val="20002"/>
                    </a:ext>
                  </a:extLst>
                </a:gridCol>
                <a:gridCol w="2301522">
                  <a:extLst>
                    <a:ext uri="{9D8B030D-6E8A-4147-A177-3AD203B41FA5}">
                      <a16:colId xmlns:a16="http://schemas.microsoft.com/office/drawing/2014/main" xmlns="" val="20003"/>
                    </a:ext>
                  </a:extLst>
                </a:gridCol>
              </a:tblGrid>
              <a:tr h="987330">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pitchFamily="34" charset="0"/>
                          <a:ea typeface="Helvetica" charset="0"/>
                          <a:cs typeface="Arial" pitchFamily="34" charset="0"/>
                          <a:sym typeface="Helvetica" charset="0"/>
                        </a:rPr>
                        <a:t>Objective</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1">
                        <a:lumMod val="20000"/>
                        <a:lumOff val="80000"/>
                      </a:scheme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pitchFamily="34" charset="0"/>
                          <a:ea typeface="Helvetica" charset="0"/>
                          <a:cs typeface="Arial" pitchFamily="34" charset="0"/>
                          <a:sym typeface="Helvetica" charset="0"/>
                        </a:rPr>
                        <a:t>Action</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1">
                        <a:lumMod val="20000"/>
                        <a:lumOff val="80000"/>
                      </a:scheme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pitchFamily="34" charset="0"/>
                          <a:ea typeface="Helvetica" charset="0"/>
                          <a:cs typeface="Arial" pitchFamily="34" charset="0"/>
                          <a:sym typeface="Helvetica" charset="0"/>
                        </a:rPr>
                        <a:t>Resources/ Support  Needed</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1">
                        <a:lumMod val="20000"/>
                        <a:lumOff val="80000"/>
                      </a:schemeClr>
                    </a:solidFill>
                  </a:tcPr>
                </a:tc>
                <a:tc>
                  <a:txBody>
                    <a:bodyPr/>
                    <a:lstStyle/>
                    <a:p>
                      <a:pPr marL="0" marR="0" lvl="0" indent="0" algn="ctr" defTabSz="1300163" rtl="0" eaLnBrk="1" fontAlgn="base" latinLnBrk="0" hangingPunct="0">
                        <a:lnSpc>
                          <a:spcPct val="100000"/>
                        </a:lnSpc>
                        <a:spcBef>
                          <a:spcPct val="0"/>
                        </a:spcBef>
                        <a:spcAft>
                          <a:spcPct val="0"/>
                        </a:spcAft>
                        <a:buClrTx/>
                        <a:buSzTx/>
                        <a:buFontTx/>
                        <a:buNone/>
                        <a:tabLst/>
                      </a:pPr>
                      <a:r>
                        <a:rPr kumimoji="0" lang="en-US" sz="2000" b="1" i="0" u="none" strike="noStrike" cap="none" normalizeH="0" baseline="0" dirty="0">
                          <a:ln>
                            <a:noFill/>
                          </a:ln>
                          <a:solidFill>
                            <a:schemeClr val="tx1"/>
                          </a:solidFill>
                          <a:effectLst/>
                          <a:latin typeface="Arial" pitchFamily="34" charset="0"/>
                          <a:ea typeface="Helvetica" charset="0"/>
                          <a:cs typeface="Arial" pitchFamily="34" charset="0"/>
                          <a:sym typeface="Helvetica" charset="0"/>
                        </a:rPr>
                        <a:t>Success Criteria/ Target Date</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54186" cap="flat" cmpd="sng" algn="ctr">
                      <a:solidFill>
                        <a:srgbClr val="FFFFFF"/>
                      </a:solidFill>
                      <a:prstDash val="solid"/>
                      <a:miter lim="0"/>
                      <a:headEnd type="none" w="med" len="med"/>
                      <a:tailEnd type="none" w="med" len="med"/>
                    </a:lnB>
                    <a:lnTlToBr>
                      <a:noFill/>
                    </a:lnTlToBr>
                    <a:lnBlToTr>
                      <a:noFill/>
                    </a:lnBlToTr>
                    <a:solidFill>
                      <a:schemeClr val="accent1">
                        <a:lumMod val="20000"/>
                        <a:lumOff val="80000"/>
                      </a:schemeClr>
                    </a:solidFill>
                  </a:tcPr>
                </a:tc>
                <a:extLst>
                  <a:ext uri="{0D108BD9-81ED-4DB2-BD59-A6C34878D82A}">
                    <a16:rowId xmlns:a16="http://schemas.microsoft.com/office/drawing/2014/main" xmlns="" val="10000"/>
                  </a:ext>
                </a:extLst>
              </a:tr>
              <a:tr h="1053685">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Update knowledge on 3 different pieces of employment legislation</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Self directive learning – read up on employment law updates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Attend seminar courses</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Undertake 5ELW unit on employment law</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Time, money (employer), internet access to study</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June 2013.  </a:t>
                      </a:r>
                    </a:p>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Advise managers on 3 pieces of legislation </a:t>
                      </a:r>
                    </a:p>
                    <a:p>
                      <a:pPr marL="0" marR="0" lvl="0" indent="0" algn="l" defTabSz="1300163" rtl="0" eaLnBrk="1" fontAlgn="base" latinLnBrk="0" hangingPunct="0">
                        <a:lnSpc>
                          <a:spcPct val="100000"/>
                        </a:lnSpc>
                        <a:spcBef>
                          <a:spcPct val="0"/>
                        </a:spcBef>
                        <a:spcAft>
                          <a:spcPct val="0"/>
                        </a:spcAft>
                        <a:buClrTx/>
                        <a:buSzTx/>
                        <a:buFontTx/>
                        <a:buNone/>
                        <a:tabLst/>
                      </a:pPr>
                      <a:endPar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endParaRP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54186"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1"/>
                  </a:ext>
                </a:extLst>
              </a:tr>
              <a:tr h="834194">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a:ln>
                            <a:noFill/>
                          </a:ln>
                          <a:solidFill>
                            <a:srgbClr val="000000"/>
                          </a:solidFill>
                          <a:effectLst/>
                          <a:latin typeface="Arial" pitchFamily="34" charset="0"/>
                          <a:ea typeface="Helvetica" charset="0"/>
                          <a:cs typeface="Arial" pitchFamily="34" charset="0"/>
                          <a:sym typeface="Helvetica" charset="0"/>
                        </a:rPr>
                        <a:t>???</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EFF3EA"/>
                    </a:solidFill>
                  </a:tcPr>
                </a:tc>
                <a:extLst>
                  <a:ext uri="{0D108BD9-81ED-4DB2-BD59-A6C34878D82A}">
                    <a16:rowId xmlns:a16="http://schemas.microsoft.com/office/drawing/2014/main" xmlns="" val="10002"/>
                  </a:ext>
                </a:extLst>
              </a:tr>
              <a:tr h="820245">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a:ln>
                            <a:noFill/>
                          </a:ln>
                          <a:solidFill>
                            <a:srgbClr val="000000"/>
                          </a:solidFill>
                          <a:effectLst/>
                          <a:latin typeface="Arial" pitchFamily="34" charset="0"/>
                          <a:ea typeface="Helvetica" charset="0"/>
                          <a:cs typeface="Arial" pitchFamily="34" charset="0"/>
                          <a:sym typeface="Helvetica" charset="0"/>
                        </a:rPr>
                        <a:t>???</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a:ln>
                            <a:noFill/>
                          </a:ln>
                          <a:solidFill>
                            <a:srgbClr val="000000"/>
                          </a:solidFill>
                          <a:effectLst/>
                          <a:latin typeface="Arial" pitchFamily="34" charset="0"/>
                          <a:ea typeface="Helvetica" charset="0"/>
                          <a:cs typeface="Arial" pitchFamily="34" charset="0"/>
                          <a:sym typeface="Helvetica" charset="0"/>
                        </a:rPr>
                        <a:t>???</a:t>
                      </a: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t>
                      </a:r>
                      <a:endParaRPr kumimoji="0" lang="en-US" sz="1300" b="0" i="0" u="none" strike="noStrike" cap="none" normalizeH="0" baseline="0" dirty="0">
                        <a:ln>
                          <a:noFill/>
                        </a:ln>
                        <a:solidFill>
                          <a:srgbClr val="000000"/>
                        </a:solidFill>
                        <a:effectLst/>
                        <a:latin typeface="Arial" pitchFamily="34" charset="0"/>
                        <a:ea typeface="Helvetica Light" charset="0"/>
                        <a:cs typeface="Arial" pitchFamily="34" charset="0"/>
                        <a:sym typeface="Helvetica Light" charset="0"/>
                      </a:endParaRP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tc>
                  <a:txBody>
                    <a:bodyPr/>
                    <a:lstStyle/>
                    <a:p>
                      <a:pPr marL="0" marR="0" lvl="0" indent="0" algn="l" defTabSz="1300163" rtl="0" eaLnBrk="1" fontAlgn="base" latinLnBrk="0" hangingPunct="0">
                        <a:lnSpc>
                          <a:spcPct val="100000"/>
                        </a:lnSpc>
                        <a:spcBef>
                          <a:spcPct val="0"/>
                        </a:spcBef>
                        <a:spcAft>
                          <a:spcPct val="0"/>
                        </a:spcAft>
                        <a:buClrTx/>
                        <a:buSzTx/>
                        <a:buFontTx/>
                        <a:buNone/>
                        <a:tabLst/>
                      </a:pPr>
                      <a:r>
                        <a:rPr kumimoji="0" lang="en-US" sz="1300" b="0" i="0" u="none" strike="noStrike" cap="none" normalizeH="0" baseline="0" dirty="0">
                          <a:ln>
                            <a:noFill/>
                          </a:ln>
                          <a:solidFill>
                            <a:srgbClr val="000000"/>
                          </a:solidFill>
                          <a:effectLst/>
                          <a:latin typeface="Arial" pitchFamily="34" charset="0"/>
                          <a:ea typeface="Helvetica" charset="0"/>
                          <a:cs typeface="Arial" pitchFamily="34" charset="0"/>
                          <a:sym typeface="Helvetica" charset="0"/>
                        </a:rPr>
                        <a:t>???</a:t>
                      </a:r>
                      <a:endParaRPr kumimoji="0" lang="en-US" sz="1300" b="0" i="0" u="none" strike="noStrike" cap="none" normalizeH="0" baseline="0" dirty="0">
                        <a:ln>
                          <a:noFill/>
                        </a:ln>
                        <a:solidFill>
                          <a:srgbClr val="000000"/>
                        </a:solidFill>
                        <a:effectLst/>
                        <a:latin typeface="Arial" pitchFamily="34" charset="0"/>
                        <a:ea typeface="Helvetica Light" charset="0"/>
                        <a:cs typeface="Arial" pitchFamily="34" charset="0"/>
                        <a:sym typeface="Helvetica Light" charset="0"/>
                      </a:endParaRPr>
                    </a:p>
                  </a:txBody>
                  <a:tcPr marL="44648" marR="44648" marT="44639" marB="44639" horzOverflow="overflow">
                    <a:lnL w="18062" cap="flat" cmpd="sng" algn="ctr">
                      <a:solidFill>
                        <a:srgbClr val="FFFFFF"/>
                      </a:solidFill>
                      <a:prstDash val="solid"/>
                      <a:miter lim="0"/>
                      <a:headEnd type="none" w="med" len="med"/>
                      <a:tailEnd type="none" w="med" len="med"/>
                    </a:lnL>
                    <a:lnR w="18062" cap="flat" cmpd="sng" algn="ctr">
                      <a:solidFill>
                        <a:srgbClr val="FFFFFF"/>
                      </a:solidFill>
                      <a:prstDash val="solid"/>
                      <a:miter lim="0"/>
                      <a:headEnd type="none" w="med" len="med"/>
                      <a:tailEnd type="none" w="med" len="med"/>
                    </a:lnR>
                    <a:lnT w="18062" cap="flat" cmpd="sng" algn="ctr">
                      <a:solidFill>
                        <a:srgbClr val="FFFFFF"/>
                      </a:solidFill>
                      <a:prstDash val="solid"/>
                      <a:miter lim="0"/>
                      <a:headEnd type="none" w="med" len="med"/>
                      <a:tailEnd type="none" w="med" len="med"/>
                    </a:lnT>
                    <a:lnB w="18062" cap="flat" cmpd="sng" algn="ctr">
                      <a:solidFill>
                        <a:srgbClr val="FFFFFF"/>
                      </a:solidFill>
                      <a:prstDash val="solid"/>
                      <a:miter lim="0"/>
                      <a:headEnd type="none" w="med" len="med"/>
                      <a:tailEnd type="none" w="med" len="med"/>
                    </a:lnB>
                    <a:lnTlToBr>
                      <a:noFill/>
                    </a:lnTlToBr>
                    <a:lnBlToTr>
                      <a:noFill/>
                    </a:lnBlToTr>
                    <a:solidFill>
                      <a:srgbClr val="DEE7D1"/>
                    </a:solidFill>
                  </a:tcP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252866993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bwMode="auto">
          <a:xfrm>
            <a:off x="395536" y="1268760"/>
            <a:ext cx="8229600" cy="1143000"/>
          </a:xfrm>
          <a:solidFill>
            <a:schemeClr val="accent1">
              <a:lumMod val="20000"/>
              <a:lumOff val="80000"/>
            </a:schemeClr>
          </a:solidFill>
        </p:spPr>
        <p:txBody>
          <a:bodyPr vert="horz" wrap="square" lIns="91440" tIns="45720" rIns="91440" bIns="45720" numCol="1" anchor="t" anchorCtr="0" compatLnSpc="1">
            <a:prstTxWarp prst="textNoShape">
              <a:avLst/>
            </a:prstTxWarp>
          </a:bodyPr>
          <a:lstStyle/>
          <a:p>
            <a:pPr>
              <a:buFont typeface="Wingdings" pitchFamily="2" charset="2"/>
              <a:buNone/>
            </a:pPr>
            <a:r>
              <a:rPr lang="en-US" altLang="en-US" sz="2800" dirty="0"/>
              <a:t>Taking the opportunity to think about  the work you are doing,    as you do it, or after you have done it</a:t>
            </a:r>
            <a:r>
              <a:rPr lang="en-US" altLang="en-US" dirty="0"/>
              <a:t>.</a:t>
            </a:r>
          </a:p>
        </p:txBody>
      </p:sp>
      <p:sp>
        <p:nvSpPr>
          <p:cNvPr id="16387" name="Rectangle 3"/>
          <p:cNvSpPr>
            <a:spLocks noGrp="1" noChangeArrowheads="1"/>
          </p:cNvSpPr>
          <p:nvPr>
            <p:ph type="body" idx="1"/>
          </p:nvPr>
        </p:nvSpPr>
        <p:spPr>
          <a:xfrm>
            <a:off x="467544" y="2332037"/>
            <a:ext cx="8229600" cy="4525963"/>
          </a:xfrm>
        </p:spPr>
        <p:txBody>
          <a:bodyPr/>
          <a:lstStyle/>
          <a:p>
            <a:pPr>
              <a:lnSpc>
                <a:spcPct val="80000"/>
              </a:lnSpc>
              <a:buFont typeface="Wingdings" pitchFamily="2" charset="2"/>
              <a:buNone/>
            </a:pPr>
            <a:endParaRPr lang="en-US" altLang="en-US" sz="2800" dirty="0"/>
          </a:p>
          <a:p>
            <a:pPr>
              <a:lnSpc>
                <a:spcPct val="80000"/>
              </a:lnSpc>
              <a:buFont typeface="Wingdings" pitchFamily="2" charset="2"/>
              <a:buNone/>
            </a:pPr>
            <a:r>
              <a:rPr lang="en-US" altLang="en-US" sz="2800" dirty="0"/>
              <a:t>‘… looking back on an experience and making sense of it to identify what to do in the future.’</a:t>
            </a:r>
          </a:p>
          <a:p>
            <a:pPr>
              <a:lnSpc>
                <a:spcPct val="80000"/>
              </a:lnSpc>
              <a:buFont typeface="Wingdings" pitchFamily="2" charset="2"/>
              <a:buNone/>
            </a:pPr>
            <a:endParaRPr lang="en-US" altLang="en-US" sz="2800" dirty="0"/>
          </a:p>
          <a:p>
            <a:pPr>
              <a:lnSpc>
                <a:spcPct val="80000"/>
              </a:lnSpc>
              <a:buFont typeface="Wingdings" pitchFamily="2" charset="2"/>
              <a:buNone/>
            </a:pPr>
            <a:r>
              <a:rPr lang="en-US" altLang="en-US" sz="2800" dirty="0"/>
              <a:t>(Drew and Bingham, 2001 p221)</a:t>
            </a:r>
          </a:p>
          <a:p>
            <a:pPr>
              <a:lnSpc>
                <a:spcPct val="80000"/>
              </a:lnSpc>
              <a:buFont typeface="Wingdings" pitchFamily="2" charset="2"/>
              <a:buNone/>
            </a:pPr>
            <a:endParaRPr lang="en-US" altLang="en-US" sz="2800" dirty="0"/>
          </a:p>
          <a:p>
            <a:pPr>
              <a:lnSpc>
                <a:spcPct val="80000"/>
              </a:lnSpc>
              <a:buFont typeface="Wingdings" pitchFamily="2" charset="2"/>
              <a:buNone/>
            </a:pPr>
            <a:r>
              <a:rPr lang="en-US" altLang="en-US" sz="2800" dirty="0"/>
              <a:t>‘…do something, think about it what you did, come to conclusions about what you did and plan to try again.’</a:t>
            </a:r>
          </a:p>
          <a:p>
            <a:pPr>
              <a:lnSpc>
                <a:spcPct val="80000"/>
              </a:lnSpc>
              <a:buFont typeface="Wingdings" pitchFamily="2" charset="2"/>
              <a:buNone/>
            </a:pPr>
            <a:endParaRPr lang="en-US" altLang="en-US" sz="2800" dirty="0"/>
          </a:p>
          <a:p>
            <a:pPr>
              <a:lnSpc>
                <a:spcPct val="80000"/>
              </a:lnSpc>
              <a:buFont typeface="Wingdings" pitchFamily="2" charset="2"/>
              <a:buNone/>
            </a:pPr>
            <a:r>
              <a:rPr lang="en-US" altLang="en-US" sz="2800" dirty="0"/>
              <a:t>(Kolb 1984)</a:t>
            </a:r>
          </a:p>
        </p:txBody>
      </p:sp>
      <p:sp>
        <p:nvSpPr>
          <p:cNvPr id="2" name="Rectangle 1"/>
          <p:cNvSpPr/>
          <p:nvPr/>
        </p:nvSpPr>
        <p:spPr>
          <a:xfrm>
            <a:off x="107504" y="258406"/>
            <a:ext cx="5343129" cy="646331"/>
          </a:xfrm>
          <a:prstGeom prst="rect">
            <a:avLst/>
          </a:prstGeom>
        </p:spPr>
        <p:txBody>
          <a:bodyPr wrap="none">
            <a:spAutoFit/>
          </a:bodyPr>
          <a:lstStyle/>
          <a:p>
            <a:r>
              <a:rPr lang="en-US" altLang="en-US" sz="3600" dirty="0">
                <a:latin typeface="+mj-lt"/>
              </a:rPr>
              <a:t>What is Reflective Practice?</a:t>
            </a:r>
            <a:endParaRPr lang="en-GB" sz="3600" dirty="0">
              <a:latin typeface="+mj-lt"/>
            </a:endParaRPr>
          </a:p>
        </p:txBody>
      </p:sp>
    </p:spTree>
    <p:extLst>
      <p:ext uri="{BB962C8B-B14F-4D97-AF65-F5344CB8AC3E}">
        <p14:creationId xmlns:p14="http://schemas.microsoft.com/office/powerpoint/2010/main" val="978588690"/>
      </p:ext>
    </p:extLst>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bwMode="auto">
          <a:xfrm>
            <a:off x="0" y="188913"/>
            <a:ext cx="946785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n-US" altLang="en-US" sz="3600"/>
              <a:t>Why should you be reflective practitioners?</a:t>
            </a:r>
          </a:p>
        </p:txBody>
      </p:sp>
      <p:sp>
        <p:nvSpPr>
          <p:cNvPr id="18435" name="Rectangle 3"/>
          <p:cNvSpPr>
            <a:spLocks noGrp="1" noChangeArrowheads="1"/>
          </p:cNvSpPr>
          <p:nvPr>
            <p:ph type="body" idx="1"/>
          </p:nvPr>
        </p:nvSpPr>
        <p:spPr/>
        <p:txBody>
          <a:bodyPr/>
          <a:lstStyle/>
          <a:p>
            <a:r>
              <a:rPr lang="en-US" altLang="en-US" sz="2800"/>
              <a:t>To enable professional development</a:t>
            </a:r>
          </a:p>
          <a:p>
            <a:pPr lvl="1"/>
            <a:r>
              <a:rPr lang="en-US" altLang="en-US" sz="2400"/>
              <a:t>The ‘knowledge’ economy</a:t>
            </a:r>
          </a:p>
          <a:p>
            <a:pPr lvl="1"/>
            <a:r>
              <a:rPr lang="en-US" altLang="en-US" sz="2400"/>
              <a:t>Many industries ask professionals to undertake continuous professional development</a:t>
            </a:r>
          </a:p>
          <a:p>
            <a:endParaRPr lang="en-US" altLang="en-US" sz="2800"/>
          </a:p>
          <a:p>
            <a:r>
              <a:rPr lang="en-US" altLang="en-US" sz="2800"/>
              <a:t>To maintain quality</a:t>
            </a:r>
          </a:p>
          <a:p>
            <a:pPr lvl="1"/>
            <a:r>
              <a:rPr lang="en-US" altLang="en-US" sz="2400"/>
              <a:t>Reflecting on what went wrong and why = improvement</a:t>
            </a:r>
          </a:p>
          <a:p>
            <a:pPr lvl="1"/>
            <a:r>
              <a:rPr lang="en-US" altLang="en-US" sz="2400"/>
              <a:t>Reflecting on what went well and why = good practice</a:t>
            </a:r>
          </a:p>
        </p:txBody>
      </p:sp>
    </p:spTree>
    <p:extLst>
      <p:ext uri="{BB962C8B-B14F-4D97-AF65-F5344CB8AC3E}">
        <p14:creationId xmlns:p14="http://schemas.microsoft.com/office/powerpoint/2010/main" val="1925321667"/>
      </p:ext>
    </p:extLst>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ltLang="en-US"/>
          </a:p>
        </p:txBody>
      </p:sp>
      <p:sp>
        <p:nvSpPr>
          <p:cNvPr id="19459" name="Rectangle 3"/>
          <p:cNvSpPr>
            <a:spLocks noGrp="1" noChangeArrowheads="1"/>
          </p:cNvSpPr>
          <p:nvPr>
            <p:ph type="body" idx="1"/>
          </p:nvPr>
        </p:nvSpPr>
        <p:spPr/>
        <p:txBody>
          <a:bodyPr/>
          <a:lstStyle/>
          <a:p>
            <a:pPr>
              <a:buFont typeface="Wingdings" pitchFamily="2" charset="2"/>
              <a:buNone/>
            </a:pPr>
            <a:endParaRPr lang="en-US" altLang="en-US" sz="2800"/>
          </a:p>
          <a:p>
            <a:pPr>
              <a:buFont typeface="Wingdings" pitchFamily="2" charset="2"/>
              <a:buNone/>
            </a:pPr>
            <a:r>
              <a:rPr lang="en-US" altLang="en-US" sz="2800"/>
              <a:t>   Reflection then includes hard systematic thinking and a soft initiative insight, leading to a plan of action based on critical evaluation of all the available evidence. </a:t>
            </a:r>
          </a:p>
          <a:p>
            <a:pPr>
              <a:buFont typeface="Wingdings" pitchFamily="2" charset="2"/>
              <a:buNone/>
            </a:pPr>
            <a:endParaRPr lang="en-US" altLang="en-US" sz="2800"/>
          </a:p>
          <a:p>
            <a:r>
              <a:rPr lang="en-US" altLang="en-US" sz="2800"/>
              <a:t>Don’t just think about what went wrong/well and why – also plan to improve skills if necessary, or to use those skills in future events</a:t>
            </a:r>
          </a:p>
        </p:txBody>
      </p:sp>
      <p:sp>
        <p:nvSpPr>
          <p:cNvPr id="4" name="Text Box 13"/>
          <p:cNvSpPr txBox="1">
            <a:spLocks noChangeArrowheads="1"/>
          </p:cNvSpPr>
          <p:nvPr/>
        </p:nvSpPr>
        <p:spPr bwMode="auto">
          <a:xfrm>
            <a:off x="179512" y="116632"/>
            <a:ext cx="36145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600" dirty="0">
                <a:latin typeface="+mj-lt"/>
              </a:rPr>
              <a:t>Reflective practice</a:t>
            </a:r>
          </a:p>
        </p:txBody>
      </p:sp>
    </p:spTree>
    <p:extLst>
      <p:ext uri="{BB962C8B-B14F-4D97-AF65-F5344CB8AC3E}">
        <p14:creationId xmlns:p14="http://schemas.microsoft.com/office/powerpoint/2010/main" val="1734386705"/>
      </p:ext>
    </p:extLst>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ltLang="en-US"/>
          </a:p>
        </p:txBody>
      </p:sp>
      <p:sp>
        <p:nvSpPr>
          <p:cNvPr id="20483" name="Rectangle 3"/>
          <p:cNvSpPr>
            <a:spLocks noGrp="1" noChangeArrowheads="1"/>
          </p:cNvSpPr>
          <p:nvPr>
            <p:ph type="body" idx="1"/>
          </p:nvPr>
        </p:nvSpPr>
        <p:spPr/>
        <p:txBody>
          <a:bodyPr/>
          <a:lstStyle/>
          <a:p>
            <a:pPr>
              <a:buFont typeface="Wingdings" panose="05000000000000000000" pitchFamily="2" charset="2"/>
              <a:buChar char="§"/>
            </a:pPr>
            <a:r>
              <a:rPr lang="en-GB" altLang="en-US" sz="2800" dirty="0"/>
              <a:t>A 'reflective practitioner' is someone who does something and is automatically reflective</a:t>
            </a:r>
          </a:p>
          <a:p>
            <a:pPr>
              <a:buFont typeface="Wingdings" panose="05000000000000000000" pitchFamily="2" charset="2"/>
              <a:buChar char="§"/>
            </a:pPr>
            <a:r>
              <a:rPr lang="en-GB" altLang="en-US" sz="2800" dirty="0"/>
              <a:t>thinks back on what happened and asks 'why?', 'how?’, ‘where?’,’ what?‘</a:t>
            </a:r>
          </a:p>
          <a:p>
            <a:pPr>
              <a:buFont typeface="Wingdings" panose="05000000000000000000" pitchFamily="2" charset="2"/>
              <a:buChar char="§"/>
            </a:pPr>
            <a:r>
              <a:rPr lang="en-GB" altLang="en-US" sz="2800" dirty="0"/>
              <a:t>The best practitioners are constantly learning, evaluating and refining their practice, even after years of experience. </a:t>
            </a:r>
          </a:p>
          <a:p>
            <a:pPr>
              <a:buFont typeface="Wingdings" panose="05000000000000000000" pitchFamily="2" charset="2"/>
              <a:buChar char="§"/>
            </a:pPr>
            <a:r>
              <a:rPr lang="en-GB" altLang="en-US" sz="2800" dirty="0"/>
              <a:t>The next stage is to apply what you have learned from one situation to the next</a:t>
            </a:r>
          </a:p>
        </p:txBody>
      </p:sp>
      <p:sp>
        <p:nvSpPr>
          <p:cNvPr id="4" name="Text Box 13"/>
          <p:cNvSpPr txBox="1">
            <a:spLocks noChangeArrowheads="1"/>
          </p:cNvSpPr>
          <p:nvPr/>
        </p:nvSpPr>
        <p:spPr bwMode="auto">
          <a:xfrm>
            <a:off x="179512" y="116632"/>
            <a:ext cx="36145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600" dirty="0">
                <a:latin typeface="+mj-lt"/>
              </a:rPr>
              <a:t>Reflective practice</a:t>
            </a:r>
          </a:p>
        </p:txBody>
      </p:sp>
    </p:spTree>
    <p:extLst>
      <p:ext uri="{BB962C8B-B14F-4D97-AF65-F5344CB8AC3E}">
        <p14:creationId xmlns:p14="http://schemas.microsoft.com/office/powerpoint/2010/main" val="3930464195"/>
      </p:ext>
    </p:extLst>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bwMode="auto">
          <a:xfrm>
            <a:off x="107950" y="198438"/>
            <a:ext cx="9732963"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algn="l"/>
            <a:r>
              <a:rPr lang="en-US" altLang="en-US" sz="3600"/>
              <a:t>What can reflective practice do for me?</a:t>
            </a:r>
          </a:p>
        </p:txBody>
      </p:sp>
      <p:sp>
        <p:nvSpPr>
          <p:cNvPr id="21507" name="Rectangle 3"/>
          <p:cNvSpPr>
            <a:spLocks noGrp="1" noChangeArrowheads="1"/>
          </p:cNvSpPr>
          <p:nvPr>
            <p:ph type="body" idx="1"/>
          </p:nvPr>
        </p:nvSpPr>
        <p:spPr/>
        <p:txBody>
          <a:bodyPr/>
          <a:lstStyle/>
          <a:p>
            <a:r>
              <a:rPr lang="en-US" altLang="en-US"/>
              <a:t>Enhance your self awareness</a:t>
            </a:r>
          </a:p>
          <a:p>
            <a:r>
              <a:rPr lang="en-US" altLang="en-US"/>
              <a:t>Develop creative answers to difficulties</a:t>
            </a:r>
          </a:p>
          <a:p>
            <a:r>
              <a:rPr lang="en-US" altLang="en-US"/>
              <a:t>Enhance your problem solving skills</a:t>
            </a:r>
          </a:p>
          <a:p>
            <a:r>
              <a:rPr lang="en-US" altLang="en-US"/>
              <a:t>Enhance your ability to evaluate</a:t>
            </a:r>
          </a:p>
          <a:p>
            <a:r>
              <a:rPr lang="en-US" altLang="en-US"/>
              <a:t>Enhance your ability to action plan for success</a:t>
            </a:r>
          </a:p>
          <a:p>
            <a:r>
              <a:rPr lang="en-US" altLang="en-US"/>
              <a:t>Make you an effective manager</a:t>
            </a:r>
          </a:p>
        </p:txBody>
      </p:sp>
    </p:spTree>
    <p:extLst>
      <p:ext uri="{BB962C8B-B14F-4D97-AF65-F5344CB8AC3E}">
        <p14:creationId xmlns:p14="http://schemas.microsoft.com/office/powerpoint/2010/main" val="164474437"/>
      </p:ext>
    </p:extLst>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7"/>
          <p:cNvSpPr txBox="1">
            <a:spLocks noChangeArrowheads="1"/>
          </p:cNvSpPr>
          <p:nvPr/>
        </p:nvSpPr>
        <p:spPr bwMode="auto">
          <a:xfrm>
            <a:off x="1042988" y="2305050"/>
            <a:ext cx="77771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79388" algn="l"/>
                <a:tab pos="538163" algn="l"/>
              </a:tabLst>
              <a:defRPr>
                <a:solidFill>
                  <a:schemeClr val="tx1"/>
                </a:solidFill>
                <a:latin typeface="Arial" charset="0"/>
                <a:cs typeface="Arial" charset="0"/>
              </a:defRPr>
            </a:lvl1pPr>
            <a:lvl2pPr marL="742950" indent="-285750" eaLnBrk="0" hangingPunct="0">
              <a:tabLst>
                <a:tab pos="179388" algn="l"/>
                <a:tab pos="538163" algn="l"/>
              </a:tabLst>
              <a:defRPr>
                <a:solidFill>
                  <a:schemeClr val="tx1"/>
                </a:solidFill>
                <a:latin typeface="Arial" charset="0"/>
                <a:cs typeface="Arial" charset="0"/>
              </a:defRPr>
            </a:lvl2pPr>
            <a:lvl3pPr marL="1143000" indent="-228600" eaLnBrk="0" hangingPunct="0">
              <a:tabLst>
                <a:tab pos="179388" algn="l"/>
                <a:tab pos="538163" algn="l"/>
              </a:tabLst>
              <a:defRPr>
                <a:solidFill>
                  <a:schemeClr val="tx1"/>
                </a:solidFill>
                <a:latin typeface="Arial" charset="0"/>
                <a:cs typeface="Arial" charset="0"/>
              </a:defRPr>
            </a:lvl3pPr>
            <a:lvl4pPr marL="1600200" indent="-228600" eaLnBrk="0" hangingPunct="0">
              <a:tabLst>
                <a:tab pos="179388" algn="l"/>
                <a:tab pos="538163" algn="l"/>
              </a:tabLst>
              <a:defRPr>
                <a:solidFill>
                  <a:schemeClr val="tx1"/>
                </a:solidFill>
                <a:latin typeface="Arial" charset="0"/>
                <a:cs typeface="Arial" charset="0"/>
              </a:defRPr>
            </a:lvl4pPr>
            <a:lvl5pPr marL="2057400" indent="-228600" eaLnBrk="0" hangingPunct="0">
              <a:tabLst>
                <a:tab pos="179388" algn="l"/>
                <a:tab pos="538163"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9pPr>
          </a:lstStyle>
          <a:p>
            <a:pPr eaLnBrk="1" hangingPunct="1"/>
            <a:endParaRPr lang="en-GB" altLang="en-US" sz="2000"/>
          </a:p>
          <a:p>
            <a:pPr eaLnBrk="1" hangingPunct="1">
              <a:buFontTx/>
              <a:buChar char="•"/>
            </a:pPr>
            <a:endParaRPr lang="en-GB" altLang="en-US" sz="2000"/>
          </a:p>
          <a:p>
            <a:pPr eaLnBrk="1" hangingPunct="1">
              <a:buFontTx/>
              <a:buChar char="•"/>
            </a:pPr>
            <a:endParaRPr lang="en-GB" altLang="en-US" sz="2000"/>
          </a:p>
        </p:txBody>
      </p:sp>
      <p:sp>
        <p:nvSpPr>
          <p:cNvPr id="23555" name="TextBox 7"/>
          <p:cNvSpPr txBox="1">
            <a:spLocks noChangeArrowheads="1"/>
          </p:cNvSpPr>
          <p:nvPr/>
        </p:nvSpPr>
        <p:spPr bwMode="auto">
          <a:xfrm>
            <a:off x="1500188" y="1557338"/>
            <a:ext cx="55721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3600" b="1"/>
              <a:t>What is reflection and why do I need to use it?</a:t>
            </a:r>
          </a:p>
        </p:txBody>
      </p:sp>
      <p:sp>
        <p:nvSpPr>
          <p:cNvPr id="23556" name="TextBox 8"/>
          <p:cNvSpPr txBox="1">
            <a:spLocks noChangeArrowheads="1"/>
          </p:cNvSpPr>
          <p:nvPr/>
        </p:nvSpPr>
        <p:spPr bwMode="auto">
          <a:xfrm>
            <a:off x="611188" y="3214688"/>
            <a:ext cx="4651375"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82563" algn="l"/>
              </a:tabLst>
              <a:defRPr>
                <a:solidFill>
                  <a:schemeClr val="tx1"/>
                </a:solidFill>
                <a:latin typeface="Arial" charset="0"/>
                <a:cs typeface="Arial" charset="0"/>
              </a:defRPr>
            </a:lvl1pPr>
            <a:lvl2pPr marL="742950" indent="-285750" eaLnBrk="0" hangingPunct="0">
              <a:tabLst>
                <a:tab pos="182563" algn="l"/>
              </a:tabLst>
              <a:defRPr>
                <a:solidFill>
                  <a:schemeClr val="tx1"/>
                </a:solidFill>
                <a:latin typeface="Arial" charset="0"/>
                <a:cs typeface="Arial" charset="0"/>
              </a:defRPr>
            </a:lvl2pPr>
            <a:lvl3pPr marL="1143000" indent="-228600" eaLnBrk="0" hangingPunct="0">
              <a:tabLst>
                <a:tab pos="182563" algn="l"/>
              </a:tabLst>
              <a:defRPr>
                <a:solidFill>
                  <a:schemeClr val="tx1"/>
                </a:solidFill>
                <a:latin typeface="Arial" charset="0"/>
                <a:cs typeface="Arial" charset="0"/>
              </a:defRPr>
            </a:lvl3pPr>
            <a:lvl4pPr marL="1600200" indent="-228600" eaLnBrk="0" hangingPunct="0">
              <a:tabLst>
                <a:tab pos="182563" algn="l"/>
              </a:tabLst>
              <a:defRPr>
                <a:solidFill>
                  <a:schemeClr val="tx1"/>
                </a:solidFill>
                <a:latin typeface="Arial" charset="0"/>
                <a:cs typeface="Arial" charset="0"/>
              </a:defRPr>
            </a:lvl4pPr>
            <a:lvl5pPr marL="2057400" indent="-228600" eaLnBrk="0" hangingPunct="0">
              <a:tabLst>
                <a:tab pos="182563"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182563"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182563"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182563"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182563" algn="l"/>
              </a:tabLst>
              <a:defRPr>
                <a:solidFill>
                  <a:schemeClr val="tx1"/>
                </a:solidFill>
                <a:latin typeface="Arial" charset="0"/>
                <a:cs typeface="Arial" charset="0"/>
              </a:defRPr>
            </a:lvl9pPr>
          </a:lstStyle>
          <a:p>
            <a:pPr eaLnBrk="1" hangingPunct="1">
              <a:buFont typeface="Arial" charset="0"/>
              <a:buChar char="•"/>
            </a:pPr>
            <a:r>
              <a:rPr lang="en-GB" altLang="en-US" sz="2000"/>
              <a:t> A key component of Kolb’s learning 	cycle.</a:t>
            </a:r>
          </a:p>
          <a:p>
            <a:pPr eaLnBrk="1" hangingPunct="1">
              <a:buFont typeface="Arial" charset="0"/>
              <a:buChar char="•"/>
            </a:pPr>
            <a:r>
              <a:rPr lang="en-GB" altLang="en-US" sz="2000"/>
              <a:t> A way of problem solving for everyday 	practice </a:t>
            </a:r>
          </a:p>
          <a:p>
            <a:pPr eaLnBrk="1" hangingPunct="1">
              <a:buFont typeface="Arial" charset="0"/>
              <a:buChar char="•"/>
            </a:pPr>
            <a:r>
              <a:rPr lang="en-GB" altLang="en-US" sz="2000"/>
              <a:t> Encourages students to think 	critically.</a:t>
            </a:r>
          </a:p>
          <a:p>
            <a:pPr eaLnBrk="1" hangingPunct="1">
              <a:buFont typeface="Arial" charset="0"/>
              <a:buNone/>
            </a:pPr>
            <a:endParaRPr lang="en-GB" altLang="en-US" sz="2000"/>
          </a:p>
        </p:txBody>
      </p:sp>
      <p:pic>
        <p:nvPicPr>
          <p:cNvPr id="23557" name="Picture 8" descr="lewincyc"/>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03800" y="2800350"/>
            <a:ext cx="3644900"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Text Box 13"/>
          <p:cNvSpPr txBox="1">
            <a:spLocks noChangeArrowheads="1"/>
          </p:cNvSpPr>
          <p:nvPr/>
        </p:nvSpPr>
        <p:spPr bwMode="auto">
          <a:xfrm>
            <a:off x="179512" y="116632"/>
            <a:ext cx="36145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600" dirty="0">
                <a:latin typeface="+mj-lt"/>
              </a:rPr>
              <a:t>Reflective practice</a:t>
            </a:r>
          </a:p>
        </p:txBody>
      </p:sp>
    </p:spTree>
    <p:extLst>
      <p:ext uri="{BB962C8B-B14F-4D97-AF65-F5344CB8AC3E}">
        <p14:creationId xmlns:p14="http://schemas.microsoft.com/office/powerpoint/2010/main" val="196642638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7"/>
          <p:cNvSpPr txBox="1">
            <a:spLocks noChangeArrowheads="1"/>
          </p:cNvSpPr>
          <p:nvPr/>
        </p:nvSpPr>
        <p:spPr bwMode="auto">
          <a:xfrm>
            <a:off x="1042988" y="2305050"/>
            <a:ext cx="77771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79388" algn="l"/>
                <a:tab pos="538163" algn="l"/>
              </a:tabLst>
              <a:defRPr>
                <a:solidFill>
                  <a:schemeClr val="tx1"/>
                </a:solidFill>
                <a:latin typeface="Arial" charset="0"/>
                <a:cs typeface="Arial" charset="0"/>
              </a:defRPr>
            </a:lvl1pPr>
            <a:lvl2pPr marL="742950" indent="-285750" eaLnBrk="0" hangingPunct="0">
              <a:tabLst>
                <a:tab pos="179388" algn="l"/>
                <a:tab pos="538163" algn="l"/>
              </a:tabLst>
              <a:defRPr>
                <a:solidFill>
                  <a:schemeClr val="tx1"/>
                </a:solidFill>
                <a:latin typeface="Arial" charset="0"/>
                <a:cs typeface="Arial" charset="0"/>
              </a:defRPr>
            </a:lvl2pPr>
            <a:lvl3pPr marL="1143000" indent="-228600" eaLnBrk="0" hangingPunct="0">
              <a:tabLst>
                <a:tab pos="179388" algn="l"/>
                <a:tab pos="538163" algn="l"/>
              </a:tabLst>
              <a:defRPr>
                <a:solidFill>
                  <a:schemeClr val="tx1"/>
                </a:solidFill>
                <a:latin typeface="Arial" charset="0"/>
                <a:cs typeface="Arial" charset="0"/>
              </a:defRPr>
            </a:lvl3pPr>
            <a:lvl4pPr marL="1600200" indent="-228600" eaLnBrk="0" hangingPunct="0">
              <a:tabLst>
                <a:tab pos="179388" algn="l"/>
                <a:tab pos="538163" algn="l"/>
              </a:tabLst>
              <a:defRPr>
                <a:solidFill>
                  <a:schemeClr val="tx1"/>
                </a:solidFill>
                <a:latin typeface="Arial" charset="0"/>
                <a:cs typeface="Arial" charset="0"/>
              </a:defRPr>
            </a:lvl4pPr>
            <a:lvl5pPr marL="2057400" indent="-228600" eaLnBrk="0" hangingPunct="0">
              <a:tabLst>
                <a:tab pos="179388" algn="l"/>
                <a:tab pos="538163"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9pPr>
          </a:lstStyle>
          <a:p>
            <a:pPr eaLnBrk="1" hangingPunct="1"/>
            <a:endParaRPr lang="en-GB" altLang="en-US" sz="2000"/>
          </a:p>
          <a:p>
            <a:pPr eaLnBrk="1" hangingPunct="1">
              <a:buFontTx/>
              <a:buChar char="•"/>
            </a:pPr>
            <a:endParaRPr lang="en-GB" altLang="en-US" sz="2000"/>
          </a:p>
          <a:p>
            <a:pPr eaLnBrk="1" hangingPunct="1">
              <a:buFontTx/>
              <a:buChar char="•"/>
            </a:pPr>
            <a:endParaRPr lang="en-GB" altLang="en-US" sz="2000"/>
          </a:p>
        </p:txBody>
      </p:sp>
      <p:sp>
        <p:nvSpPr>
          <p:cNvPr id="24579" name="Rectangle 1"/>
          <p:cNvSpPr>
            <a:spLocks noChangeArrowheads="1"/>
          </p:cNvSpPr>
          <p:nvPr/>
        </p:nvSpPr>
        <p:spPr bwMode="auto">
          <a:xfrm>
            <a:off x="0" y="0"/>
            <a:ext cx="2619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endParaRPr lang="en-GB" altLang="en-US" sz="1300" b="1"/>
          </a:p>
          <a:p>
            <a:r>
              <a:rPr lang="en-GB" altLang="en-US" sz="1100"/>
              <a:t>  </a:t>
            </a:r>
            <a:endParaRPr lang="en-GB" altLang="en-US" sz="21700"/>
          </a:p>
        </p:txBody>
      </p:sp>
      <p:pic>
        <p:nvPicPr>
          <p:cNvPr id="24580" name="Picture 2" descr="The reflective cycle - Gibbs -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714500"/>
            <a:ext cx="6048375" cy="4865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Box 9"/>
          <p:cNvSpPr txBox="1">
            <a:spLocks noChangeArrowheads="1"/>
          </p:cNvSpPr>
          <p:nvPr/>
        </p:nvSpPr>
        <p:spPr bwMode="auto">
          <a:xfrm>
            <a:off x="1331913" y="1196975"/>
            <a:ext cx="64293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200" b="1"/>
              <a:t>Gibbs’ Reflective Cycle (1988)</a:t>
            </a:r>
          </a:p>
        </p:txBody>
      </p:sp>
      <p:sp>
        <p:nvSpPr>
          <p:cNvPr id="24582" name="Text Box 13"/>
          <p:cNvSpPr txBox="1">
            <a:spLocks noChangeArrowheads="1"/>
          </p:cNvSpPr>
          <p:nvPr/>
        </p:nvSpPr>
        <p:spPr bwMode="auto">
          <a:xfrm>
            <a:off x="153988" y="188913"/>
            <a:ext cx="37687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200" b="1"/>
              <a:t>Reflective practice</a:t>
            </a:r>
          </a:p>
        </p:txBody>
      </p:sp>
    </p:spTree>
    <p:extLst>
      <p:ext uri="{BB962C8B-B14F-4D97-AF65-F5344CB8AC3E}">
        <p14:creationId xmlns:p14="http://schemas.microsoft.com/office/powerpoint/2010/main" val="244661438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7"/>
          <p:cNvSpPr txBox="1">
            <a:spLocks noChangeArrowheads="1"/>
          </p:cNvSpPr>
          <p:nvPr/>
        </p:nvSpPr>
        <p:spPr bwMode="auto">
          <a:xfrm>
            <a:off x="1042988" y="2305050"/>
            <a:ext cx="77771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79388" algn="l"/>
                <a:tab pos="538163" algn="l"/>
              </a:tabLst>
              <a:defRPr>
                <a:solidFill>
                  <a:schemeClr val="tx1"/>
                </a:solidFill>
                <a:latin typeface="Arial" charset="0"/>
                <a:cs typeface="Arial" charset="0"/>
              </a:defRPr>
            </a:lvl1pPr>
            <a:lvl2pPr marL="742950" indent="-285750" eaLnBrk="0" hangingPunct="0">
              <a:tabLst>
                <a:tab pos="179388" algn="l"/>
                <a:tab pos="538163" algn="l"/>
              </a:tabLst>
              <a:defRPr>
                <a:solidFill>
                  <a:schemeClr val="tx1"/>
                </a:solidFill>
                <a:latin typeface="Arial" charset="0"/>
                <a:cs typeface="Arial" charset="0"/>
              </a:defRPr>
            </a:lvl2pPr>
            <a:lvl3pPr marL="1143000" indent="-228600" eaLnBrk="0" hangingPunct="0">
              <a:tabLst>
                <a:tab pos="179388" algn="l"/>
                <a:tab pos="538163" algn="l"/>
              </a:tabLst>
              <a:defRPr>
                <a:solidFill>
                  <a:schemeClr val="tx1"/>
                </a:solidFill>
                <a:latin typeface="Arial" charset="0"/>
                <a:cs typeface="Arial" charset="0"/>
              </a:defRPr>
            </a:lvl3pPr>
            <a:lvl4pPr marL="1600200" indent="-228600" eaLnBrk="0" hangingPunct="0">
              <a:tabLst>
                <a:tab pos="179388" algn="l"/>
                <a:tab pos="538163" algn="l"/>
              </a:tabLst>
              <a:defRPr>
                <a:solidFill>
                  <a:schemeClr val="tx1"/>
                </a:solidFill>
                <a:latin typeface="Arial" charset="0"/>
                <a:cs typeface="Arial" charset="0"/>
              </a:defRPr>
            </a:lvl4pPr>
            <a:lvl5pPr marL="2057400" indent="-228600" eaLnBrk="0" hangingPunct="0">
              <a:tabLst>
                <a:tab pos="179388" algn="l"/>
                <a:tab pos="538163"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9pPr>
          </a:lstStyle>
          <a:p>
            <a:pPr eaLnBrk="1" hangingPunct="1"/>
            <a:endParaRPr lang="en-GB" altLang="en-US" sz="2000"/>
          </a:p>
          <a:p>
            <a:pPr eaLnBrk="1" hangingPunct="1">
              <a:buFontTx/>
              <a:buChar char="•"/>
            </a:pPr>
            <a:endParaRPr lang="en-GB" altLang="en-US" sz="2000"/>
          </a:p>
          <a:p>
            <a:pPr eaLnBrk="1" hangingPunct="1">
              <a:buFontTx/>
              <a:buChar char="•"/>
            </a:pPr>
            <a:endParaRPr lang="en-GB" altLang="en-US" sz="2000"/>
          </a:p>
        </p:txBody>
      </p:sp>
      <p:sp>
        <p:nvSpPr>
          <p:cNvPr id="25603" name="Rectangle 7"/>
          <p:cNvSpPr>
            <a:spLocks noChangeArrowheads="1"/>
          </p:cNvSpPr>
          <p:nvPr/>
        </p:nvSpPr>
        <p:spPr bwMode="auto">
          <a:xfrm>
            <a:off x="1143000" y="2417763"/>
            <a:ext cx="7461250"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20000"/>
              </a:lnSpc>
            </a:pPr>
            <a:r>
              <a:rPr lang="en-GB" altLang="en-US" sz="2000" b="1"/>
              <a:t>Looking in</a:t>
            </a:r>
          </a:p>
          <a:p>
            <a:pPr eaLnBrk="1" hangingPunct="1">
              <a:lnSpc>
                <a:spcPct val="120000"/>
              </a:lnSpc>
              <a:buFontTx/>
              <a:buChar char="•"/>
            </a:pPr>
            <a:r>
              <a:rPr lang="en-GB" altLang="en-US"/>
              <a:t> Find a space to focus on self</a:t>
            </a:r>
          </a:p>
          <a:p>
            <a:pPr eaLnBrk="1" hangingPunct="1">
              <a:lnSpc>
                <a:spcPct val="120000"/>
              </a:lnSpc>
              <a:buFontTx/>
              <a:buChar char="•"/>
            </a:pPr>
            <a:r>
              <a:rPr lang="en-GB" altLang="en-US"/>
              <a:t> Pay attention to your thoughts and emotions</a:t>
            </a:r>
          </a:p>
          <a:p>
            <a:pPr eaLnBrk="1" hangingPunct="1">
              <a:lnSpc>
                <a:spcPct val="120000"/>
              </a:lnSpc>
              <a:buFontTx/>
              <a:buChar char="•"/>
            </a:pPr>
            <a:r>
              <a:rPr lang="en-GB" altLang="en-US"/>
              <a:t> Write down significant thoughts and emotions </a:t>
            </a:r>
          </a:p>
          <a:p>
            <a:pPr eaLnBrk="1" hangingPunct="1">
              <a:lnSpc>
                <a:spcPct val="120000"/>
              </a:lnSpc>
              <a:buFontTx/>
              <a:buChar char="•"/>
            </a:pPr>
            <a:endParaRPr lang="en-GB" altLang="en-US"/>
          </a:p>
          <a:p>
            <a:pPr eaLnBrk="1" hangingPunct="1">
              <a:lnSpc>
                <a:spcPct val="120000"/>
              </a:lnSpc>
            </a:pPr>
            <a:r>
              <a:rPr lang="en-GB" altLang="en-US" sz="2000" b="1"/>
              <a:t>Looking out</a:t>
            </a:r>
          </a:p>
          <a:p>
            <a:pPr eaLnBrk="1" hangingPunct="1">
              <a:lnSpc>
                <a:spcPct val="120000"/>
              </a:lnSpc>
              <a:buFontTx/>
              <a:buChar char="•"/>
            </a:pPr>
            <a:r>
              <a:rPr lang="en-GB" altLang="en-US"/>
              <a:t> Aesthetics: What was I trying to achieve? Why did I respond as I did?</a:t>
            </a:r>
          </a:p>
          <a:p>
            <a:pPr eaLnBrk="1" hangingPunct="1">
              <a:lnSpc>
                <a:spcPct val="120000"/>
              </a:lnSpc>
              <a:buFontTx/>
              <a:buChar char="•"/>
            </a:pPr>
            <a:r>
              <a:rPr lang="en-GB" altLang="en-US"/>
              <a:t> Personal: Why did I feel the way I did within this situation?</a:t>
            </a:r>
          </a:p>
          <a:p>
            <a:pPr eaLnBrk="1" hangingPunct="1">
              <a:lnSpc>
                <a:spcPct val="120000"/>
              </a:lnSpc>
              <a:buFontTx/>
              <a:buChar char="•"/>
            </a:pPr>
            <a:r>
              <a:rPr lang="en-GB" altLang="en-US"/>
              <a:t> Ethics: Did I act for the best? (ethical mapping)</a:t>
            </a:r>
          </a:p>
          <a:p>
            <a:pPr eaLnBrk="1" hangingPunct="1">
              <a:lnSpc>
                <a:spcPct val="120000"/>
              </a:lnSpc>
              <a:buFontTx/>
              <a:buChar char="•"/>
            </a:pPr>
            <a:r>
              <a:rPr lang="en-GB" altLang="en-US"/>
              <a:t> Empirics: What knowledge did or could have informed me?</a:t>
            </a:r>
          </a:p>
          <a:p>
            <a:pPr eaLnBrk="1" hangingPunct="1">
              <a:lnSpc>
                <a:spcPct val="120000"/>
              </a:lnSpc>
              <a:buFontTx/>
              <a:buChar char="•"/>
            </a:pPr>
            <a:r>
              <a:rPr lang="en-GB" altLang="en-US"/>
              <a:t> Reflexivity: Does this situation connect with previous experiences?   How could I handle this situation better?</a:t>
            </a:r>
          </a:p>
        </p:txBody>
      </p:sp>
      <p:sp>
        <p:nvSpPr>
          <p:cNvPr id="25604" name="TextBox 8"/>
          <p:cNvSpPr txBox="1">
            <a:spLocks noChangeArrowheads="1"/>
          </p:cNvSpPr>
          <p:nvPr/>
        </p:nvSpPr>
        <p:spPr bwMode="auto">
          <a:xfrm>
            <a:off x="642938" y="1125538"/>
            <a:ext cx="700087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3200" b="1"/>
              <a:t>Johns’ Model of Structured Reflection (2000)</a:t>
            </a:r>
          </a:p>
        </p:txBody>
      </p:sp>
      <p:sp>
        <p:nvSpPr>
          <p:cNvPr id="25605" name="Text Box 13"/>
          <p:cNvSpPr txBox="1">
            <a:spLocks noChangeArrowheads="1"/>
          </p:cNvSpPr>
          <p:nvPr/>
        </p:nvSpPr>
        <p:spPr bwMode="auto">
          <a:xfrm>
            <a:off x="153988" y="188913"/>
            <a:ext cx="3768725"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200" b="1"/>
              <a:t>Reflective practice</a:t>
            </a:r>
          </a:p>
        </p:txBody>
      </p:sp>
    </p:spTree>
    <p:extLst>
      <p:ext uri="{BB962C8B-B14F-4D97-AF65-F5344CB8AC3E}">
        <p14:creationId xmlns:p14="http://schemas.microsoft.com/office/powerpoint/2010/main" val="36102793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7"/>
          <p:cNvSpPr txBox="1">
            <a:spLocks noChangeArrowheads="1"/>
          </p:cNvSpPr>
          <p:nvPr/>
        </p:nvSpPr>
        <p:spPr bwMode="auto">
          <a:xfrm>
            <a:off x="1042988" y="2305050"/>
            <a:ext cx="77771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79388" algn="l"/>
                <a:tab pos="538163" algn="l"/>
              </a:tabLst>
              <a:defRPr>
                <a:solidFill>
                  <a:schemeClr val="tx1"/>
                </a:solidFill>
                <a:latin typeface="Arial" charset="0"/>
                <a:cs typeface="Arial" charset="0"/>
              </a:defRPr>
            </a:lvl1pPr>
            <a:lvl2pPr marL="742950" indent="-285750" eaLnBrk="0" hangingPunct="0">
              <a:tabLst>
                <a:tab pos="179388" algn="l"/>
                <a:tab pos="538163" algn="l"/>
              </a:tabLst>
              <a:defRPr>
                <a:solidFill>
                  <a:schemeClr val="tx1"/>
                </a:solidFill>
                <a:latin typeface="Arial" charset="0"/>
                <a:cs typeface="Arial" charset="0"/>
              </a:defRPr>
            </a:lvl2pPr>
            <a:lvl3pPr marL="1143000" indent="-228600" eaLnBrk="0" hangingPunct="0">
              <a:tabLst>
                <a:tab pos="179388" algn="l"/>
                <a:tab pos="538163" algn="l"/>
              </a:tabLst>
              <a:defRPr>
                <a:solidFill>
                  <a:schemeClr val="tx1"/>
                </a:solidFill>
                <a:latin typeface="Arial" charset="0"/>
                <a:cs typeface="Arial" charset="0"/>
              </a:defRPr>
            </a:lvl3pPr>
            <a:lvl4pPr marL="1600200" indent="-228600" eaLnBrk="0" hangingPunct="0">
              <a:tabLst>
                <a:tab pos="179388" algn="l"/>
                <a:tab pos="538163" algn="l"/>
              </a:tabLst>
              <a:defRPr>
                <a:solidFill>
                  <a:schemeClr val="tx1"/>
                </a:solidFill>
                <a:latin typeface="Arial" charset="0"/>
                <a:cs typeface="Arial" charset="0"/>
              </a:defRPr>
            </a:lvl4pPr>
            <a:lvl5pPr marL="2057400" indent="-228600" eaLnBrk="0" hangingPunct="0">
              <a:tabLst>
                <a:tab pos="179388" algn="l"/>
                <a:tab pos="538163" algn="l"/>
              </a:tabLst>
              <a:defRPr>
                <a:solidFill>
                  <a:schemeClr val="tx1"/>
                </a:solidFill>
                <a:latin typeface="Arial" charset="0"/>
                <a:cs typeface="Arial" charset="0"/>
              </a:defRPr>
            </a:lvl5pPr>
            <a:lvl6pPr marL="25146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6pPr>
            <a:lvl7pPr marL="29718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7pPr>
            <a:lvl8pPr marL="34290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8pPr>
            <a:lvl9pPr marL="3886200" indent="-228600" eaLnBrk="0" fontAlgn="base" hangingPunct="0">
              <a:spcBef>
                <a:spcPct val="0"/>
              </a:spcBef>
              <a:spcAft>
                <a:spcPct val="0"/>
              </a:spcAft>
              <a:tabLst>
                <a:tab pos="179388" algn="l"/>
                <a:tab pos="538163" algn="l"/>
              </a:tabLst>
              <a:defRPr>
                <a:solidFill>
                  <a:schemeClr val="tx1"/>
                </a:solidFill>
                <a:latin typeface="Arial" charset="0"/>
                <a:cs typeface="Arial" charset="0"/>
              </a:defRPr>
            </a:lvl9pPr>
          </a:lstStyle>
          <a:p>
            <a:pPr eaLnBrk="1" hangingPunct="1"/>
            <a:endParaRPr lang="en-GB" altLang="en-US" sz="2000"/>
          </a:p>
          <a:p>
            <a:pPr eaLnBrk="1" hangingPunct="1">
              <a:buFontTx/>
              <a:buChar char="•"/>
            </a:pPr>
            <a:endParaRPr lang="en-GB" altLang="en-US" sz="2000"/>
          </a:p>
          <a:p>
            <a:pPr eaLnBrk="1" hangingPunct="1">
              <a:buFontTx/>
              <a:buChar char="•"/>
            </a:pPr>
            <a:endParaRPr lang="en-GB" altLang="en-US" sz="2000"/>
          </a:p>
        </p:txBody>
      </p:sp>
      <p:sp>
        <p:nvSpPr>
          <p:cNvPr id="26627" name="Rectangle 6"/>
          <p:cNvSpPr>
            <a:spLocks noChangeArrowheads="1"/>
          </p:cNvSpPr>
          <p:nvPr/>
        </p:nvSpPr>
        <p:spPr bwMode="auto">
          <a:xfrm>
            <a:off x="1285875" y="2000250"/>
            <a:ext cx="671512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GB" altLang="en-US" sz="3200" b="1"/>
              <a:t>Rolfe’s Framework for Reflective Practice (2001)</a:t>
            </a:r>
          </a:p>
        </p:txBody>
      </p:sp>
      <p:sp>
        <p:nvSpPr>
          <p:cNvPr id="26628" name="TextBox 7"/>
          <p:cNvSpPr txBox="1">
            <a:spLocks noChangeArrowheads="1"/>
          </p:cNvSpPr>
          <p:nvPr/>
        </p:nvSpPr>
        <p:spPr bwMode="auto">
          <a:xfrm>
            <a:off x="1143000" y="3286125"/>
            <a:ext cx="68580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buFont typeface="Arial" charset="0"/>
              <a:buChar char="•"/>
            </a:pPr>
            <a:r>
              <a:rPr lang="en-GB" altLang="en-US" sz="2000"/>
              <a:t> What?</a:t>
            </a:r>
          </a:p>
          <a:p>
            <a:pPr eaLnBrk="1" hangingPunct="1"/>
            <a:endParaRPr lang="en-GB" altLang="en-US" sz="2000"/>
          </a:p>
          <a:p>
            <a:pPr eaLnBrk="1" hangingPunct="1">
              <a:buFont typeface="Arial" charset="0"/>
              <a:buChar char="•"/>
            </a:pPr>
            <a:r>
              <a:rPr lang="en-GB" altLang="en-US" sz="2000"/>
              <a:t> So what?</a:t>
            </a:r>
          </a:p>
          <a:p>
            <a:pPr eaLnBrk="1" hangingPunct="1"/>
            <a:endParaRPr lang="en-GB" altLang="en-US" sz="2000"/>
          </a:p>
          <a:p>
            <a:pPr eaLnBrk="1" hangingPunct="1">
              <a:buFont typeface="Arial" charset="0"/>
              <a:buChar char="•"/>
            </a:pPr>
            <a:r>
              <a:rPr lang="en-GB" altLang="en-US" sz="2000"/>
              <a:t> Now what?</a:t>
            </a:r>
          </a:p>
        </p:txBody>
      </p:sp>
      <p:sp>
        <p:nvSpPr>
          <p:cNvPr id="26629" name="Rectangle 6"/>
          <p:cNvSpPr>
            <a:spLocks noChangeArrowheads="1"/>
          </p:cNvSpPr>
          <p:nvPr/>
        </p:nvSpPr>
        <p:spPr bwMode="auto">
          <a:xfrm>
            <a:off x="0" y="85725"/>
            <a:ext cx="5435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3200" b="1">
                <a:solidFill>
                  <a:srgbClr val="000000"/>
                </a:solidFill>
              </a:rPr>
              <a:t>Reflective practice</a:t>
            </a:r>
          </a:p>
        </p:txBody>
      </p:sp>
    </p:spTree>
    <p:extLst>
      <p:ext uri="{BB962C8B-B14F-4D97-AF65-F5344CB8AC3E}">
        <p14:creationId xmlns:p14="http://schemas.microsoft.com/office/powerpoint/2010/main" val="152059223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229600" cy="1143000"/>
          </a:xfrm>
        </p:spPr>
        <p:txBody>
          <a:bodyPr/>
          <a:lstStyle/>
          <a:p>
            <a:pPr algn="l"/>
            <a:r>
              <a:rPr lang="en-GB" sz="3600" dirty="0"/>
              <a:t>Activity 4</a:t>
            </a:r>
          </a:p>
        </p:txBody>
      </p:sp>
      <p:sp>
        <p:nvSpPr>
          <p:cNvPr id="3" name="Content Placeholder 2"/>
          <p:cNvSpPr>
            <a:spLocks noGrp="1"/>
          </p:cNvSpPr>
          <p:nvPr>
            <p:ph sz="half" idx="1"/>
          </p:nvPr>
        </p:nvSpPr>
        <p:spPr>
          <a:xfrm>
            <a:off x="323528" y="1340768"/>
            <a:ext cx="8363272" cy="4525963"/>
          </a:xfrm>
        </p:spPr>
        <p:txBody>
          <a:bodyPr/>
          <a:lstStyle/>
          <a:p>
            <a:pPr lvl="0"/>
            <a:r>
              <a:rPr lang="en-GB" sz="2000" b="1" dirty="0"/>
              <a:t>Undertake a self-assessment of one area of your practice to identify your professional development needs in that area and options to address these. </a:t>
            </a:r>
            <a:r>
              <a:rPr lang="en-GB" sz="2000" b="1" dirty="0">
                <a:solidFill>
                  <a:srgbClr val="00B050"/>
                </a:solidFill>
              </a:rPr>
              <a:t>(use the HRPM)</a:t>
            </a:r>
            <a:endParaRPr lang="en-GB" sz="2000" dirty="0">
              <a:solidFill>
                <a:srgbClr val="00B050"/>
              </a:solidFill>
            </a:endParaRPr>
          </a:p>
          <a:p>
            <a:pPr lvl="0"/>
            <a:r>
              <a:rPr lang="en-GB" sz="2000" b="1" dirty="0"/>
              <a:t>Produce a professional development plan (PDP) plan to meet your professional development needs which includes a justification of the option(s) chosen.</a:t>
            </a:r>
            <a:endParaRPr lang="en-GB" sz="2000" dirty="0"/>
          </a:p>
          <a:p>
            <a:pPr lvl="0"/>
            <a:r>
              <a:rPr lang="en-GB" sz="2000" b="1" dirty="0"/>
              <a:t>During your programme, provide a reflective summary of your performance against the plan. You should also identify any future development needs and record these in your PDP.</a:t>
            </a:r>
            <a:endParaRPr lang="en-GB" sz="2000" dirty="0"/>
          </a:p>
          <a:p>
            <a:pPr lvl="0"/>
            <a:endParaRPr lang="en-GB" sz="2000" dirty="0"/>
          </a:p>
          <a:p>
            <a:pPr lvl="0"/>
            <a:r>
              <a:rPr lang="en-GB" sz="2000" dirty="0"/>
              <a:t>- </a:t>
            </a:r>
            <a:r>
              <a:rPr lang="en-GB" sz="2000" i="1" dirty="0">
                <a:solidFill>
                  <a:srgbClr val="0070C0"/>
                </a:solidFill>
              </a:rPr>
              <a:t>Make good use of tables to help contain your word count, and be as bulleted/ succinct as possible</a:t>
            </a:r>
          </a:p>
          <a:p>
            <a:pPr marL="0" indent="0">
              <a:buNone/>
            </a:pPr>
            <a:endParaRPr lang="en-GB" sz="2000" dirty="0"/>
          </a:p>
          <a:p>
            <a:pPr marL="0" indent="0">
              <a:buNone/>
            </a:pPr>
            <a:endParaRPr lang="en-GB" sz="2000" dirty="0"/>
          </a:p>
        </p:txBody>
      </p:sp>
    </p:spTree>
    <p:extLst>
      <p:ext uri="{BB962C8B-B14F-4D97-AF65-F5344CB8AC3E}">
        <p14:creationId xmlns:p14="http://schemas.microsoft.com/office/powerpoint/2010/main" val="13125458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6632"/>
            <a:ext cx="8229600" cy="1143000"/>
          </a:xfrm>
        </p:spPr>
        <p:txBody>
          <a:bodyPr/>
          <a:lstStyle/>
          <a:p>
            <a:pPr algn="l"/>
            <a:r>
              <a:rPr lang="en-GB" sz="3600" dirty="0"/>
              <a:t>Activity 4</a:t>
            </a:r>
          </a:p>
        </p:txBody>
      </p:sp>
      <p:sp>
        <p:nvSpPr>
          <p:cNvPr id="3" name="Content Placeholder 2"/>
          <p:cNvSpPr>
            <a:spLocks noGrp="1"/>
          </p:cNvSpPr>
          <p:nvPr>
            <p:ph sz="half" idx="1"/>
          </p:nvPr>
        </p:nvSpPr>
        <p:spPr>
          <a:xfrm>
            <a:off x="323528" y="1196752"/>
            <a:ext cx="8363272" cy="4525963"/>
          </a:xfrm>
        </p:spPr>
        <p:txBody>
          <a:bodyPr/>
          <a:lstStyle/>
          <a:p>
            <a:pPr marL="0" indent="0">
              <a:buNone/>
            </a:pPr>
            <a:r>
              <a:rPr lang="en-GB" sz="1600" dirty="0">
                <a:solidFill>
                  <a:srgbClr val="00B050"/>
                </a:solidFill>
              </a:rPr>
              <a:t>Undertake a self assessment of your HR practice capabilities (appreciate on the beginning of this journey)  - if you are signed up as expected you can use the tool online  - or use a downloadable copy (more basic) </a:t>
            </a:r>
            <a:r>
              <a:rPr lang="en-GB" sz="1600" dirty="0">
                <a:solidFill>
                  <a:srgbClr val="00B050"/>
                </a:solidFill>
                <a:hlinkClick r:id="rId2"/>
              </a:rPr>
              <a:t>http://www.cipd.co.uk/binaries/how-to-asses-yourself-against-the-Profession-Map.pdf</a:t>
            </a:r>
            <a:r>
              <a:rPr lang="en-GB" sz="1600" dirty="0">
                <a:solidFill>
                  <a:srgbClr val="00B050"/>
                </a:solidFill>
              </a:rPr>
              <a:t>  (keep snippets/snapshots of doing the tool to include as evidence you have undertaken self analysis (see previous student work in workshop)</a:t>
            </a:r>
          </a:p>
          <a:p>
            <a:pPr marL="0" indent="0">
              <a:buNone/>
            </a:pPr>
            <a:endParaRPr lang="en-GB" sz="1600" dirty="0">
              <a:solidFill>
                <a:srgbClr val="00B050"/>
              </a:solidFill>
            </a:endParaRPr>
          </a:p>
          <a:p>
            <a:pPr marL="0" indent="0">
              <a:buNone/>
            </a:pPr>
            <a:r>
              <a:rPr lang="en-GB" sz="1600" dirty="0">
                <a:solidFill>
                  <a:srgbClr val="00B050"/>
                </a:solidFill>
              </a:rPr>
              <a:t>You need to evaluate the </a:t>
            </a:r>
            <a:r>
              <a:rPr lang="en-GB" sz="1600" b="1" dirty="0">
                <a:solidFill>
                  <a:srgbClr val="00B050"/>
                </a:solidFill>
              </a:rPr>
              <a:t>advantages and disadvantages </a:t>
            </a:r>
            <a:r>
              <a:rPr lang="en-GB" sz="1600" dirty="0">
                <a:solidFill>
                  <a:srgbClr val="00B050"/>
                </a:solidFill>
              </a:rPr>
              <a:t>of at 3 development options (methods or activities) </a:t>
            </a:r>
            <a:r>
              <a:rPr lang="en-GB" sz="1600" b="1" dirty="0">
                <a:solidFill>
                  <a:srgbClr val="00B050"/>
                </a:solidFill>
              </a:rPr>
              <a:t>and</a:t>
            </a:r>
            <a:r>
              <a:rPr lang="en-GB" sz="1600" dirty="0">
                <a:solidFill>
                  <a:srgbClr val="00B050"/>
                </a:solidFill>
              </a:rPr>
              <a:t> explain how this fits with their own learning style (via H&amp;M or other learning style identification tool) and HR career aspirations.  </a:t>
            </a:r>
          </a:p>
          <a:p>
            <a:pPr marL="0" indent="0">
              <a:buNone/>
            </a:pPr>
            <a:endParaRPr lang="en-GB" sz="1600" dirty="0">
              <a:solidFill>
                <a:srgbClr val="00B050"/>
              </a:solidFill>
            </a:endParaRPr>
          </a:p>
          <a:p>
            <a:pPr marL="0" indent="0">
              <a:buNone/>
            </a:pPr>
            <a:r>
              <a:rPr lang="en-GB" sz="1600" dirty="0">
                <a:solidFill>
                  <a:srgbClr val="00B050"/>
                </a:solidFill>
              </a:rPr>
              <a:t>You should complete a PDP</a:t>
            </a:r>
          </a:p>
          <a:p>
            <a:pPr marL="0" indent="0">
              <a:buNone/>
            </a:pPr>
            <a:r>
              <a:rPr lang="en-GB" sz="1600" dirty="0">
                <a:solidFill>
                  <a:srgbClr val="00B050"/>
                </a:solidFill>
                <a:hlinkClick r:id="rId3"/>
              </a:rPr>
              <a:t>https://www.cipd.co.uk/binaries/CPD-record-plan-student-example.pdf</a:t>
            </a:r>
            <a:endParaRPr lang="en-GB" sz="1600" dirty="0">
              <a:solidFill>
                <a:srgbClr val="00B050"/>
              </a:solidFill>
            </a:endParaRPr>
          </a:p>
          <a:p>
            <a:pPr marL="0" indent="0">
              <a:buNone/>
            </a:pPr>
            <a:r>
              <a:rPr lang="en-GB" sz="1600" dirty="0">
                <a:solidFill>
                  <a:srgbClr val="00B050"/>
                </a:solidFill>
              </a:rPr>
              <a:t>which includes at least 5 identified self-development needs (5 separate rows) (using the development options identified above), including the achievement of this CIPD qualification.  (add 2 more in the May submission alongside your development record)</a:t>
            </a:r>
          </a:p>
          <a:p>
            <a:pPr marL="0" indent="0">
              <a:buNone/>
            </a:pPr>
            <a:r>
              <a:rPr lang="en-GB" sz="1600" dirty="0">
                <a:solidFill>
                  <a:srgbClr val="00B050"/>
                </a:solidFill>
              </a:rPr>
              <a:t>The plan should include development objectives and related development activities and cover min. 6- max. 12months  </a:t>
            </a:r>
          </a:p>
          <a:p>
            <a:pPr marL="0" indent="0">
              <a:buNone/>
            </a:pPr>
            <a:endParaRPr lang="en-GB" sz="1600" dirty="0">
              <a:solidFill>
                <a:srgbClr val="00B050"/>
              </a:solidFill>
            </a:endParaRPr>
          </a:p>
          <a:p>
            <a:pPr marL="0" indent="0">
              <a:buNone/>
            </a:pPr>
            <a:r>
              <a:rPr lang="en-GB" sz="1600" dirty="0">
                <a:solidFill>
                  <a:srgbClr val="00B050"/>
                </a:solidFill>
              </a:rPr>
              <a:t>Include some points on the component of reflection, its importance </a:t>
            </a:r>
          </a:p>
          <a:p>
            <a:pPr marL="0" indent="0">
              <a:buNone/>
            </a:pPr>
            <a:r>
              <a:rPr lang="en-GB" sz="1600" dirty="0">
                <a:solidFill>
                  <a:srgbClr val="00B050"/>
                </a:solidFill>
              </a:rPr>
              <a:t>and how reflective activities will lead to revision of your PDP</a:t>
            </a:r>
          </a:p>
        </p:txBody>
      </p:sp>
    </p:spTree>
    <p:extLst>
      <p:ext uri="{BB962C8B-B14F-4D97-AF65-F5344CB8AC3E}">
        <p14:creationId xmlns:p14="http://schemas.microsoft.com/office/powerpoint/2010/main" val="144887408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4624"/>
            <a:ext cx="8229600" cy="1143000"/>
          </a:xfrm>
        </p:spPr>
        <p:txBody>
          <a:bodyPr/>
          <a:lstStyle/>
          <a:p>
            <a:r>
              <a:rPr lang="en-GB" dirty="0"/>
              <a:t>Remember</a:t>
            </a:r>
          </a:p>
        </p:txBody>
      </p:sp>
      <p:sp>
        <p:nvSpPr>
          <p:cNvPr id="3" name="Content Placeholder 2"/>
          <p:cNvSpPr>
            <a:spLocks noGrp="1"/>
          </p:cNvSpPr>
          <p:nvPr>
            <p:ph sz="half" idx="1"/>
          </p:nvPr>
        </p:nvSpPr>
        <p:spPr>
          <a:xfrm>
            <a:off x="395536" y="1196752"/>
            <a:ext cx="4248472" cy="4525963"/>
          </a:xfrm>
        </p:spPr>
        <p:txBody>
          <a:bodyPr/>
          <a:lstStyle/>
          <a:p>
            <a:r>
              <a:rPr lang="en-GB" sz="1800" dirty="0"/>
              <a:t>Candidates should provide written responses for each of the four tasks equating to approximately 2,600 words in total (excluding the PDP).</a:t>
            </a:r>
          </a:p>
          <a:p>
            <a:pPr marL="0" indent="0">
              <a:buNone/>
            </a:pPr>
            <a:r>
              <a:rPr lang="en-GB" sz="1800" dirty="0"/>
              <a:t> </a:t>
            </a:r>
          </a:p>
          <a:p>
            <a:r>
              <a:rPr lang="en-GB" sz="1800" dirty="0"/>
              <a:t>Candidates should relate academic concepts, theories and professional practice to the way organisations operate, in a critical and informed way, and with reference to key texts, articles and other publications and by using organisational examples for illustration. </a:t>
            </a:r>
          </a:p>
          <a:p>
            <a:endParaRPr lang="en-GB" sz="1800" dirty="0"/>
          </a:p>
          <a:p>
            <a:r>
              <a:rPr lang="en-GB" sz="1800" dirty="0"/>
              <a:t>All reference sources should be acknowledged correctly and a bibliography provided where appropriate (these should be excluded from the word count).</a:t>
            </a:r>
          </a:p>
          <a:p>
            <a:pPr marL="0" indent="0">
              <a:buNone/>
            </a:pPr>
            <a:r>
              <a:rPr lang="en-GB" sz="1800" dirty="0"/>
              <a:t> </a:t>
            </a:r>
          </a:p>
          <a:p>
            <a:endParaRPr lang="en-GB" sz="1800" b="1" dirty="0"/>
          </a:p>
        </p:txBody>
      </p:sp>
      <p:sp>
        <p:nvSpPr>
          <p:cNvPr id="5" name="Rectangle 4"/>
          <p:cNvSpPr/>
          <p:nvPr/>
        </p:nvSpPr>
        <p:spPr>
          <a:xfrm>
            <a:off x="5220072" y="1772816"/>
            <a:ext cx="3240360" cy="2031325"/>
          </a:xfrm>
          <a:prstGeom prst="rect">
            <a:avLst/>
          </a:prstGeom>
        </p:spPr>
        <p:txBody>
          <a:bodyPr wrap="square">
            <a:spAutoFit/>
          </a:bodyPr>
          <a:lstStyle/>
          <a:p>
            <a:r>
              <a:rPr lang="en-GB" b="1" dirty="0"/>
              <a:t> </a:t>
            </a:r>
            <a:endParaRPr lang="en-GB" dirty="0"/>
          </a:p>
          <a:p>
            <a:r>
              <a:rPr lang="en-GB" dirty="0"/>
              <a:t>A portfolio of evidence of approximately 2,600 words in total (excluding the PDP) that responds to each of the four tasks.</a:t>
            </a:r>
          </a:p>
          <a:p>
            <a:endParaRPr lang="en-GB" dirty="0"/>
          </a:p>
        </p:txBody>
      </p:sp>
    </p:spTree>
    <p:extLst>
      <p:ext uri="{BB962C8B-B14F-4D97-AF65-F5344CB8AC3E}">
        <p14:creationId xmlns:p14="http://schemas.microsoft.com/office/powerpoint/2010/main" val="41162019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16632"/>
            <a:ext cx="8229600" cy="1143000"/>
          </a:xfrm>
        </p:spPr>
        <p:txBody>
          <a:bodyPr/>
          <a:lstStyle/>
          <a:p>
            <a:pPr algn="l"/>
            <a:r>
              <a:rPr lang="en-GB" sz="3600" dirty="0"/>
              <a:t>Case studies</a:t>
            </a:r>
          </a:p>
        </p:txBody>
      </p:sp>
      <p:sp>
        <p:nvSpPr>
          <p:cNvPr id="4" name="Content Placeholder 3"/>
          <p:cNvSpPr>
            <a:spLocks noGrp="1"/>
          </p:cNvSpPr>
          <p:nvPr>
            <p:ph sz="half" idx="2"/>
          </p:nvPr>
        </p:nvSpPr>
        <p:spPr>
          <a:xfrm>
            <a:off x="323528" y="692696"/>
            <a:ext cx="8291264" cy="4525963"/>
          </a:xfrm>
        </p:spPr>
        <p:txBody>
          <a:bodyPr/>
          <a:lstStyle/>
          <a:p>
            <a:endParaRPr lang="en-GB" dirty="0"/>
          </a:p>
          <a:p>
            <a:r>
              <a:rPr lang="en-GB" sz="2000" dirty="0"/>
              <a:t>Personal</a:t>
            </a:r>
          </a:p>
          <a:p>
            <a:pPr marL="0" indent="0">
              <a:buNone/>
            </a:pPr>
            <a:r>
              <a:rPr lang="en-GB" sz="2000" dirty="0">
                <a:hlinkClick r:id="rId2"/>
              </a:rPr>
              <a:t>http://www.cipd.co.uk/binaries/linda-thomas-case-study.pdf</a:t>
            </a:r>
            <a:endParaRPr lang="en-GB" sz="2000" dirty="0"/>
          </a:p>
          <a:p>
            <a:pPr marL="0" indent="0">
              <a:buNone/>
            </a:pPr>
            <a:r>
              <a:rPr lang="en-GB" sz="2000" dirty="0"/>
              <a:t>Organisational</a:t>
            </a:r>
          </a:p>
          <a:p>
            <a:pPr marL="0" indent="0">
              <a:buNone/>
            </a:pPr>
            <a:r>
              <a:rPr lang="en-GB" sz="2000" dirty="0">
                <a:hlinkClick r:id="rId3"/>
              </a:rPr>
              <a:t>http://www.cipd.co.uk/binaries/Co-op-case-study.pdf</a:t>
            </a:r>
            <a:endParaRPr lang="en-GB" sz="2000" dirty="0"/>
          </a:p>
          <a:p>
            <a:pPr marL="0" indent="0">
              <a:buNone/>
            </a:pPr>
            <a:r>
              <a:rPr lang="en-GB" sz="2000" dirty="0"/>
              <a:t>Doc assessment</a:t>
            </a:r>
          </a:p>
          <a:p>
            <a:pPr marL="0" indent="0">
              <a:buNone/>
            </a:pPr>
            <a:r>
              <a:rPr lang="en-GB" sz="2000" dirty="0">
                <a:hlinkClick r:id="rId4"/>
              </a:rPr>
              <a:t>http://www.cipd.co.uk/binaries/how-to-asses-yourself-against-the-Profession-Map.pdf</a:t>
            </a:r>
            <a:endParaRPr lang="en-GB" sz="2000" dirty="0"/>
          </a:p>
          <a:p>
            <a:pPr marL="0" indent="0">
              <a:buNone/>
            </a:pPr>
            <a:endParaRPr lang="en-GB" sz="2000" dirty="0"/>
          </a:p>
          <a:p>
            <a:pPr marL="0" indent="0">
              <a:buNone/>
            </a:pPr>
            <a:r>
              <a:rPr lang="en-GB" sz="2000" dirty="0"/>
              <a:t>FAQs</a:t>
            </a:r>
          </a:p>
          <a:p>
            <a:pPr marL="0" indent="0">
              <a:buNone/>
            </a:pPr>
            <a:r>
              <a:rPr lang="en-GB" sz="2000" dirty="0"/>
              <a:t>http://www.cipd.co.uk/cipd-hr-profession/profession-map/frequently-asked-questions.aspx</a:t>
            </a:r>
          </a:p>
          <a:p>
            <a:pPr marL="0" indent="0">
              <a:buNone/>
            </a:pPr>
            <a:endParaRPr lang="en-GB" sz="2000" dirty="0"/>
          </a:p>
          <a:p>
            <a:pPr marL="0" indent="0">
              <a:buNone/>
            </a:pPr>
            <a:r>
              <a:rPr lang="en-GB" sz="2000" dirty="0"/>
              <a:t>T&amp;Cs</a:t>
            </a:r>
          </a:p>
          <a:p>
            <a:pPr marL="0" indent="0">
              <a:buNone/>
            </a:pPr>
            <a:r>
              <a:rPr lang="en-GB" sz="2000" dirty="0">
                <a:hlinkClick r:id="rId5"/>
              </a:rPr>
              <a:t>http://www.cipd.co.uk/cipd-hr-profession/profession-map/terms-conditions-map.aspx</a:t>
            </a:r>
            <a:endParaRPr lang="en-GB" sz="2000" dirty="0"/>
          </a:p>
        </p:txBody>
      </p:sp>
    </p:spTree>
    <p:extLst>
      <p:ext uri="{BB962C8B-B14F-4D97-AF65-F5344CB8AC3E}">
        <p14:creationId xmlns:p14="http://schemas.microsoft.com/office/powerpoint/2010/main" val="264673357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467544" y="1628800"/>
            <a:ext cx="6563072" cy="4525963"/>
          </a:xfrm>
        </p:spPr>
        <p:txBody>
          <a:bodyPr/>
          <a:lstStyle/>
          <a:p>
            <a:pPr marL="0" indent="0">
              <a:buNone/>
            </a:pPr>
            <a:r>
              <a:rPr lang="en-GB" dirty="0">
                <a:hlinkClick r:id="rId2"/>
              </a:rPr>
              <a:t>http://community.dpgplc.co.uk/blog/making-cpd-sexy-so-what-exactly-is-cpd</a:t>
            </a:r>
          </a:p>
          <a:p>
            <a:pPr marL="0" indent="0">
              <a:buNone/>
            </a:pPr>
            <a:endParaRPr lang="en-GB" dirty="0">
              <a:hlinkClick r:id="rId2"/>
            </a:endParaRPr>
          </a:p>
          <a:p>
            <a:pPr marL="0" indent="0">
              <a:buNone/>
            </a:pPr>
            <a:r>
              <a:rPr lang="en-GB" dirty="0">
                <a:hlinkClick r:id="rId2"/>
              </a:rPr>
              <a:t>http://www.dpgplc.co.uk/blog/2013/9/30/making-cpd-sexy-the-benefits-of-engaging-in-cpd.aspx</a:t>
            </a:r>
            <a:endParaRPr lang="en-GB" dirty="0"/>
          </a:p>
          <a:p>
            <a:pPr marL="0" indent="0">
              <a:buNone/>
            </a:pPr>
            <a:endParaRPr lang="en-GB" dirty="0"/>
          </a:p>
          <a:p>
            <a:pPr marL="0" indent="0">
              <a:buNone/>
            </a:pPr>
            <a:r>
              <a:rPr lang="en-GB" dirty="0">
                <a:hlinkClick r:id="rId3"/>
              </a:rPr>
              <a:t>http://www.dpgplc.co.uk/blog/2013/9/28/webinar-making-cpd-sexy.aspx</a:t>
            </a:r>
            <a:endParaRPr lang="en-GB" dirty="0"/>
          </a:p>
          <a:p>
            <a:pPr marL="0" indent="0">
              <a:buNone/>
            </a:pPr>
            <a:endParaRPr lang="en-GB" dirty="0"/>
          </a:p>
        </p:txBody>
      </p:sp>
    </p:spTree>
    <p:extLst>
      <p:ext uri="{BB962C8B-B14F-4D97-AF65-F5344CB8AC3E}">
        <p14:creationId xmlns:p14="http://schemas.microsoft.com/office/powerpoint/2010/main" val="41119995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DVSECTIONID" val="GJhrYxZpJno46J9uO2fOpQ"/>
</p:tagLst>
</file>

<file path=ppt/tags/tag2.xml><?xml version="1.0" encoding="utf-8"?>
<p:tagLst xmlns:a="http://schemas.openxmlformats.org/drawingml/2006/main" xmlns:r="http://schemas.openxmlformats.org/officeDocument/2006/relationships" xmlns:p="http://schemas.openxmlformats.org/presentationml/2006/main">
  <p:tag name="DVSHAPEID" val="vYhUHErggChiWlIR5zpWcq"/>
</p:tagLst>
</file>

<file path=ppt/tags/tag3.xml><?xml version="1.0" encoding="utf-8"?>
<p:tagLst xmlns:a="http://schemas.openxmlformats.org/drawingml/2006/main" xmlns:r="http://schemas.openxmlformats.org/officeDocument/2006/relationships" xmlns:p="http://schemas.openxmlformats.org/presentationml/2006/main">
  <p:tag name="DVSHAPEID" val="99ujqRlKIW8QDMJ1CKPHJk"/>
</p:tagLst>
</file>

<file path=ppt/tags/tag4.xml><?xml version="1.0" encoding="utf-8"?>
<p:tagLst xmlns:a="http://schemas.openxmlformats.org/drawingml/2006/main" xmlns:r="http://schemas.openxmlformats.org/officeDocument/2006/relationships" xmlns:p="http://schemas.openxmlformats.org/presentationml/2006/main">
  <p:tag name="DVSECTIONID" val="3g6wYxC1z6ear8yXamx32W"/>
</p:tagLst>
</file>

<file path=ppt/tags/tag5.xml><?xml version="1.0" encoding="utf-8"?>
<p:tagLst xmlns:a="http://schemas.openxmlformats.org/drawingml/2006/main" xmlns:r="http://schemas.openxmlformats.org/officeDocument/2006/relationships" xmlns:p="http://schemas.openxmlformats.org/presentationml/2006/main">
  <p:tag name="DVSHAPEID" val="tGCd2Rx76195O7pndAVwUk"/>
</p:tagLst>
</file>

<file path=ppt/tags/tag6.xml><?xml version="1.0" encoding="utf-8"?>
<p:tagLst xmlns:a="http://schemas.openxmlformats.org/drawingml/2006/main" xmlns:r="http://schemas.openxmlformats.org/officeDocument/2006/relationships" xmlns:p="http://schemas.openxmlformats.org/presentationml/2006/main">
  <p:tag name="DVSHAPEID" val="a5HW74WF6uGOGOGdPtcBQ7"/>
</p:tagLst>
</file>

<file path=ppt/tags/tag7.xml><?xml version="1.0" encoding="utf-8"?>
<p:tagLst xmlns:a="http://schemas.openxmlformats.org/drawingml/2006/main" xmlns:r="http://schemas.openxmlformats.org/officeDocument/2006/relationships" xmlns:p="http://schemas.openxmlformats.org/presentationml/2006/main">
  <p:tag name="DVSECTIONID" val="QWh0WRRShlN7yvtpBecTk0"/>
</p:tagLst>
</file>

<file path=ppt/tags/tag8.xml><?xml version="1.0" encoding="utf-8"?>
<p:tagLst xmlns:a="http://schemas.openxmlformats.org/drawingml/2006/main" xmlns:r="http://schemas.openxmlformats.org/officeDocument/2006/relationships" xmlns:p="http://schemas.openxmlformats.org/presentationml/2006/main">
  <p:tag name="DVSHAPEID" val="Es9m6dZrh3WVBUhyi1GAS5"/>
</p:tagLst>
</file>

<file path=ppt/tags/tag9.xml><?xml version="1.0" encoding="utf-8"?>
<p:tagLst xmlns:a="http://schemas.openxmlformats.org/drawingml/2006/main" xmlns:r="http://schemas.openxmlformats.org/officeDocument/2006/relationships" xmlns:p="http://schemas.openxmlformats.org/presentationml/2006/main">
  <p:tag name="DVSHAPEID" val="QlZ1mtbDnnyhTQZkDxJZ79"/>
</p:tagLst>
</file>

<file path=ppt/tags/tag10.xml><?xml version="1.0" encoding="utf-8"?>
<p:tagLst xmlns:a="http://schemas.openxmlformats.org/drawingml/2006/main" xmlns:r="http://schemas.openxmlformats.org/officeDocument/2006/relationships" xmlns:p="http://schemas.openxmlformats.org/presentationml/2006/main">
  <p:tag name="DVSHAPEID" val="5dmfIYdsDieyCOn4QwgEFy"/>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8370</TotalTime>
  <Words>4921</Words>
  <Application>Microsoft Office PowerPoint</Application>
  <PresentationFormat>On-screen Show (4:3)</PresentationFormat>
  <Paragraphs>712</Paragraphs>
  <Slides>72</Slides>
  <Notes>26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72</vt:i4>
      </vt:variant>
    </vt:vector>
  </HeadingPairs>
  <TitlesOfParts>
    <vt:vector size="81" baseType="lpstr">
      <vt:lpstr>SimSun</vt:lpstr>
      <vt:lpstr>Arial</vt:lpstr>
      <vt:lpstr>ArialMT</vt:lpstr>
      <vt:lpstr>Calibri</vt:lpstr>
      <vt:lpstr>Helvetica</vt:lpstr>
      <vt:lpstr>Helvetica Light</vt:lpstr>
      <vt:lpstr>Times New Roman</vt:lpstr>
      <vt:lpstr>Wingdings</vt:lpstr>
      <vt:lpstr>Office Theme</vt:lpstr>
      <vt:lpstr>PowerPoint Presentation</vt:lpstr>
      <vt:lpstr>PowerPoint Presentation</vt:lpstr>
      <vt:lpstr>PowerPoint Presentation</vt:lpstr>
      <vt:lpstr>Overall Learning outcomes: 5DVP </vt:lpstr>
      <vt:lpstr>PowerPoint Presentation</vt:lpstr>
      <vt:lpstr>Learning Outcome 2 </vt:lpstr>
      <vt:lpstr>PowerPoint Presentation</vt:lpstr>
      <vt:lpstr>Some reminders</vt:lpstr>
      <vt:lpstr>Assessment – 4 activities</vt:lpstr>
      <vt:lpstr>PowerPoint Presentation</vt:lpstr>
      <vt:lpstr>Assessment – 4 activities</vt:lpstr>
      <vt:lpstr>PowerPoint Presentation</vt:lpstr>
      <vt:lpstr>PowerPoint Presentation</vt:lpstr>
      <vt:lpstr>4 concentric circle of HR professionalism</vt:lpstr>
      <vt:lpstr>PowerPoint Presentation</vt:lpstr>
      <vt:lpstr>PowerPoint Presentation</vt:lpstr>
      <vt:lpstr>PowerPoint Presentation</vt:lpstr>
      <vt:lpstr>CIPD HRPM / </vt:lpstr>
      <vt:lpstr>PowerPoint Presentation</vt:lpstr>
      <vt:lpstr>PowerPoint Presentation</vt:lpstr>
      <vt:lpstr>Demonstrating the 8 behaviours</vt:lpstr>
      <vt:lpstr>PowerPoint Presentation</vt:lpstr>
      <vt:lpstr>Benchmarking where you sit within the HRPM</vt:lpstr>
      <vt:lpstr>Choose the band you are aiming for</vt:lpstr>
      <vt:lpstr>Choose the band you are aiming for</vt:lpstr>
      <vt:lpstr>Did you know...?</vt:lpstr>
      <vt:lpstr>Next choose 2 professional areas to start...</vt:lpstr>
      <vt:lpstr>The core is important (also the emphasis of activity 1)</vt:lpstr>
      <vt:lpstr>The core is important</vt:lpstr>
      <vt:lpstr>Normally start at the Core first!</vt:lpstr>
      <vt:lpstr>Then one or two behaviours to start...</vt:lpstr>
      <vt:lpstr>Choosing the behaviour you want to develop first</vt:lpstr>
      <vt:lpstr>Curious</vt:lpstr>
      <vt:lpstr>Choosing the behaviour you want to develop first</vt:lpstr>
      <vt:lpstr>PowerPoint Presentation</vt:lpstr>
      <vt:lpstr>PowerPoint Presentation</vt:lpstr>
      <vt:lpstr>CIPD series</vt:lpstr>
      <vt:lpstr>PowerPoint Presentation</vt:lpstr>
      <vt:lpstr>PowerPoint Presentation</vt:lpstr>
      <vt:lpstr>PowerPoint Presentation</vt:lpstr>
      <vt:lpstr>PowerPoint Presentation</vt:lpstr>
      <vt:lpstr>PowerPoint Presentation</vt:lpstr>
      <vt:lpstr>Code of Conduct &amp; Ethics</vt:lpstr>
      <vt:lpstr>Being professional</vt:lpstr>
      <vt:lpstr>PowerPoint Presentation</vt:lpstr>
      <vt:lpstr>Being professional</vt:lpstr>
      <vt:lpstr>Activity 1</vt:lpstr>
      <vt:lpstr>PowerPoint Presentation</vt:lpstr>
      <vt:lpstr>CPD</vt:lpstr>
      <vt:lpstr>CPD Continuing Professional Development</vt:lpstr>
      <vt:lpstr>CPD</vt:lpstr>
      <vt:lpstr>Benefits of CPD</vt:lpstr>
      <vt:lpstr>PowerPoint Presentation</vt:lpstr>
      <vt:lpstr>PowerPoint Presentation</vt:lpstr>
      <vt:lpstr>PowerPoint Presentation</vt:lpstr>
      <vt:lpstr>PowerPoint Presentation</vt:lpstr>
      <vt:lpstr>PowerPoint Presentation</vt:lpstr>
      <vt:lpstr>PowerPoint Presentation</vt:lpstr>
      <vt:lpstr>Taking the opportunity to think about  the work you are doing,    as you do it, or after you have done it.</vt:lpstr>
      <vt:lpstr>Why should you be reflective practitioners?</vt:lpstr>
      <vt:lpstr>PowerPoint Presentation</vt:lpstr>
      <vt:lpstr>PowerPoint Presentation</vt:lpstr>
      <vt:lpstr>What can reflective practice do for me?</vt:lpstr>
      <vt:lpstr>PowerPoint Presentation</vt:lpstr>
      <vt:lpstr>PowerPoint Presentation</vt:lpstr>
      <vt:lpstr>PowerPoint Presentation</vt:lpstr>
      <vt:lpstr>PowerPoint Presentation</vt:lpstr>
      <vt:lpstr>Activity 4</vt:lpstr>
      <vt:lpstr>Activity 4</vt:lpstr>
      <vt:lpstr>Remember</vt:lpstr>
      <vt:lpstr>Case studies</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 Purpose of Role   To support, develop and implement a L&amp;D Strategy for the UK Window Group in line with the business goals.   Design and deliver Senior Management training and Coach and support colleagues at various levels across all departments.   Partner with Managers to devise and implement innovative and efficient approaches to enhancing performance within the business.  Partner with Line Managers to identify talent and align and prepare the appropriate development plans to grow future talent.   Develop workable training solutions to meet the operational needs of the business via a combination of in-house expertise, external training plans and schedules.  Support HR functions as and when needed.</dc:title>
  <dc:creator>Flis</dc:creator>
  <cp:lastModifiedBy>Julie Thomas</cp:lastModifiedBy>
  <cp:revision>257</cp:revision>
  <dcterms:created xsi:type="dcterms:W3CDTF">2010-08-16T19:37:27Z</dcterms:created>
  <dcterms:modified xsi:type="dcterms:W3CDTF">2017-10-24T10:46:22Z</dcterms:modified>
</cp:coreProperties>
</file>