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69"/>
  </p:notesMasterIdLst>
  <p:handoutMasterIdLst>
    <p:handoutMasterId r:id="rId70"/>
  </p:handoutMasterIdLst>
  <p:sldIdLst>
    <p:sldId id="416" r:id="rId5"/>
    <p:sldId id="363" r:id="rId6"/>
    <p:sldId id="292" r:id="rId7"/>
    <p:sldId id="417" r:id="rId8"/>
    <p:sldId id="418" r:id="rId9"/>
    <p:sldId id="419" r:id="rId10"/>
    <p:sldId id="420" r:id="rId11"/>
    <p:sldId id="297" r:id="rId12"/>
    <p:sldId id="421" r:id="rId13"/>
    <p:sldId id="422" r:id="rId14"/>
    <p:sldId id="423" r:id="rId15"/>
    <p:sldId id="301" r:id="rId16"/>
    <p:sldId id="302" r:id="rId17"/>
    <p:sldId id="364" r:id="rId18"/>
    <p:sldId id="279" r:id="rId19"/>
    <p:sldId id="280" r:id="rId20"/>
    <p:sldId id="281" r:id="rId21"/>
    <p:sldId id="282" r:id="rId22"/>
    <p:sldId id="424" r:id="rId23"/>
    <p:sldId id="286" r:id="rId24"/>
    <p:sldId id="365" r:id="rId25"/>
    <p:sldId id="330" r:id="rId26"/>
    <p:sldId id="366" r:id="rId27"/>
    <p:sldId id="331" r:id="rId28"/>
    <p:sldId id="367" r:id="rId29"/>
    <p:sldId id="368" r:id="rId30"/>
    <p:sldId id="369" r:id="rId31"/>
    <p:sldId id="370" r:id="rId32"/>
    <p:sldId id="371" r:id="rId33"/>
    <p:sldId id="372" r:id="rId34"/>
    <p:sldId id="373" r:id="rId35"/>
    <p:sldId id="374" r:id="rId36"/>
    <p:sldId id="375" r:id="rId37"/>
    <p:sldId id="376" r:id="rId38"/>
    <p:sldId id="351" r:id="rId39"/>
    <p:sldId id="352" r:id="rId40"/>
    <p:sldId id="353" r:id="rId41"/>
    <p:sldId id="354" r:id="rId42"/>
    <p:sldId id="355" r:id="rId43"/>
    <p:sldId id="357" r:id="rId44"/>
    <p:sldId id="358" r:id="rId45"/>
    <p:sldId id="377" r:id="rId46"/>
    <p:sldId id="378" r:id="rId47"/>
    <p:sldId id="379" r:id="rId48"/>
    <p:sldId id="381" r:id="rId49"/>
    <p:sldId id="382" r:id="rId50"/>
    <p:sldId id="383" r:id="rId51"/>
    <p:sldId id="384" r:id="rId52"/>
    <p:sldId id="385" r:id="rId53"/>
    <p:sldId id="386" r:id="rId54"/>
    <p:sldId id="387" r:id="rId55"/>
    <p:sldId id="388" r:id="rId56"/>
    <p:sldId id="389" r:id="rId57"/>
    <p:sldId id="390" r:id="rId58"/>
    <p:sldId id="391" r:id="rId59"/>
    <p:sldId id="392" r:id="rId60"/>
    <p:sldId id="324" r:id="rId61"/>
    <p:sldId id="325" r:id="rId62"/>
    <p:sldId id="326" r:id="rId63"/>
    <p:sldId id="393" r:id="rId64"/>
    <p:sldId id="394" r:id="rId65"/>
    <p:sldId id="329" r:id="rId66"/>
    <p:sldId id="395" r:id="rId67"/>
    <p:sldId id="396" r:id="rId6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4" d="100"/>
          <a:sy n="74" d="100"/>
        </p:scale>
        <p:origin x="552" y="33"/>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05/03/2026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05/03/2026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4355DC7-CD25-12DB-4D8E-BD028A87D068}"/>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41440F2D-3397-4368-BDA6-E10154A4FBF4}" type="slidenum">
              <a:rPr lang="en-US" altLang="en-US" smtClean="0">
                <a:latin typeface="Arial" panose="020B0604020202020204" pitchFamily="34" charset="0"/>
                <a:cs typeface="Arial" panose="020B0604020202020204" pitchFamily="34" charset="0"/>
              </a:rPr>
              <a:pPr fontAlgn="base">
                <a:spcBef>
                  <a:spcPct val="0"/>
                </a:spcBef>
                <a:spcAft>
                  <a:spcPct val="0"/>
                </a:spcAft>
              </a:pPr>
              <a:t>14</a:t>
            </a:fld>
            <a:endParaRPr lang="en-US" altLang="en-US">
              <a:latin typeface="Arial" panose="020B0604020202020204" pitchFamily="34" charset="0"/>
              <a:cs typeface="Arial" panose="020B0604020202020204" pitchFamily="34" charset="0"/>
            </a:endParaRPr>
          </a:p>
        </p:txBody>
      </p:sp>
      <p:sp>
        <p:nvSpPr>
          <p:cNvPr id="24579" name="Rectangle 7">
            <a:extLst>
              <a:ext uri="{FF2B5EF4-FFF2-40B4-BE49-F238E27FC236}">
                <a16:creationId xmlns:a16="http://schemas.microsoft.com/office/drawing/2014/main" id="{9DB6A847-48F5-D591-17E1-A22533E17643}"/>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D3A4D36C-B63F-4768-8B22-5B8D7522043E}" type="slidenum">
              <a:rPr lang="en-GB" altLang="en-US" sz="1200">
                <a:latin typeface="Arial" panose="020B0604020202020204" pitchFamily="34" charset="0"/>
                <a:cs typeface="Arial" panose="020B0604020202020204" pitchFamily="34" charset="0"/>
              </a:rPr>
              <a:pPr algn="r" eaLnBrk="1" hangingPunct="1"/>
              <a:t>14</a:t>
            </a:fld>
            <a:endParaRPr lang="en-GB" altLang="en-US" sz="1200">
              <a:latin typeface="Arial" panose="020B0604020202020204" pitchFamily="34" charset="0"/>
              <a:cs typeface="Arial" panose="020B0604020202020204" pitchFamily="34" charset="0"/>
            </a:endParaRPr>
          </a:p>
        </p:txBody>
      </p:sp>
      <p:sp>
        <p:nvSpPr>
          <p:cNvPr id="24580" name="Rectangle 2">
            <a:extLst>
              <a:ext uri="{FF2B5EF4-FFF2-40B4-BE49-F238E27FC236}">
                <a16:creationId xmlns:a16="http://schemas.microsoft.com/office/drawing/2014/main" id="{E528E87A-C9F4-6BAC-D37B-BBB9B084F87D}"/>
              </a:ext>
            </a:extLst>
          </p:cNvPr>
          <p:cNvSpPr>
            <a:spLocks noGrp="1" noRot="1" noChangeAspect="1" noChangeArrowheads="1" noTextEdit="1"/>
          </p:cNvSpPr>
          <p:nvPr>
            <p:ph type="sldImg"/>
          </p:nvPr>
        </p:nvSpPr>
        <p:spPr>
          <a:ln/>
        </p:spPr>
      </p:sp>
      <p:sp>
        <p:nvSpPr>
          <p:cNvPr id="24581" name="Rectangle 3">
            <a:extLst>
              <a:ext uri="{FF2B5EF4-FFF2-40B4-BE49-F238E27FC236}">
                <a16:creationId xmlns:a16="http://schemas.microsoft.com/office/drawing/2014/main" id="{1CE4D2CF-7C93-AB68-8CB9-35EB880775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185B3989-BA11-13B0-D7B1-89A40EB595D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036DE40-6D42-4D2F-AB83-FC6E1DB1DC8A}" type="slidenum">
              <a:rPr lang="en-US" altLang="en-US" smtClean="0"/>
              <a:pPr fontAlgn="base">
                <a:spcBef>
                  <a:spcPct val="0"/>
                </a:spcBef>
                <a:spcAft>
                  <a:spcPct val="0"/>
                </a:spcAft>
              </a:pPr>
              <a:t>15</a:t>
            </a:fld>
            <a:endParaRPr lang="en-US" altLang="en-US"/>
          </a:p>
        </p:txBody>
      </p:sp>
      <p:sp>
        <p:nvSpPr>
          <p:cNvPr id="26627" name="Rectangle 2">
            <a:extLst>
              <a:ext uri="{FF2B5EF4-FFF2-40B4-BE49-F238E27FC236}">
                <a16:creationId xmlns:a16="http://schemas.microsoft.com/office/drawing/2014/main" id="{AE5FC33D-4C4E-BE51-8074-ACFD854ED6AA}"/>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60A0A2A8-9AE3-7369-0BB6-0434E6819E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9E8A5A7B-2D05-4D74-0FE5-835EA4C00251}"/>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DC4EF5B-845B-43E0-B36C-BDDF5DB32500}" type="slidenum">
              <a:rPr lang="en-US" altLang="en-US" smtClean="0"/>
              <a:pPr fontAlgn="base">
                <a:spcBef>
                  <a:spcPct val="0"/>
                </a:spcBef>
                <a:spcAft>
                  <a:spcPct val="0"/>
                </a:spcAft>
              </a:pPr>
              <a:t>16</a:t>
            </a:fld>
            <a:endParaRPr lang="en-US" altLang="en-US"/>
          </a:p>
        </p:txBody>
      </p:sp>
      <p:sp>
        <p:nvSpPr>
          <p:cNvPr id="28675" name="Rectangle 2">
            <a:extLst>
              <a:ext uri="{FF2B5EF4-FFF2-40B4-BE49-F238E27FC236}">
                <a16:creationId xmlns:a16="http://schemas.microsoft.com/office/drawing/2014/main" id="{0E96B4C8-6B14-9FA0-CD73-549C763155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33538981-75D1-2FEF-65C2-77DC9293DF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C557371-19E4-03F6-2F40-50BB7DC8ABD7}"/>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4DA8021-B783-475B-8FFE-4709386AAD80}" type="slidenum">
              <a:rPr lang="en-US" altLang="en-US" smtClean="0"/>
              <a:pPr fontAlgn="base">
                <a:spcBef>
                  <a:spcPct val="0"/>
                </a:spcBef>
                <a:spcAft>
                  <a:spcPct val="0"/>
                </a:spcAft>
              </a:pPr>
              <a:t>17</a:t>
            </a:fld>
            <a:endParaRPr lang="en-US" altLang="en-US"/>
          </a:p>
        </p:txBody>
      </p:sp>
      <p:sp>
        <p:nvSpPr>
          <p:cNvPr id="30723" name="Rectangle 7">
            <a:extLst>
              <a:ext uri="{FF2B5EF4-FFF2-40B4-BE49-F238E27FC236}">
                <a16:creationId xmlns:a16="http://schemas.microsoft.com/office/drawing/2014/main" id="{69DC4164-EBFA-B31B-A280-C8D8D0C70184}"/>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678B9623-7C25-4739-831D-AAC71D8BDD4F}" type="slidenum">
              <a:rPr lang="en-GB" altLang="en-US"/>
              <a:pPr algn="r" eaLnBrk="1" hangingPunct="1">
                <a:spcBef>
                  <a:spcPct val="0"/>
                </a:spcBef>
              </a:pPr>
              <a:t>17</a:t>
            </a:fld>
            <a:endParaRPr lang="en-GB" altLang="en-US"/>
          </a:p>
        </p:txBody>
      </p:sp>
      <p:sp>
        <p:nvSpPr>
          <p:cNvPr id="30724" name="Rectangle 2">
            <a:extLst>
              <a:ext uri="{FF2B5EF4-FFF2-40B4-BE49-F238E27FC236}">
                <a16:creationId xmlns:a16="http://schemas.microsoft.com/office/drawing/2014/main" id="{2DFE8013-5811-09C3-FBA7-FE2F6745B912}"/>
              </a:ext>
            </a:extLst>
          </p:cNvPr>
          <p:cNvSpPr>
            <a:spLocks noGrp="1" noRot="1" noChangeAspect="1" noChangeArrowheads="1" noTextEdit="1"/>
          </p:cNvSpPr>
          <p:nvPr>
            <p:ph type="sldImg"/>
          </p:nvPr>
        </p:nvSpPr>
        <p:spPr>
          <a:ln/>
        </p:spPr>
      </p:sp>
      <p:sp>
        <p:nvSpPr>
          <p:cNvPr id="30725" name="Rectangle 3">
            <a:extLst>
              <a:ext uri="{FF2B5EF4-FFF2-40B4-BE49-F238E27FC236}">
                <a16:creationId xmlns:a16="http://schemas.microsoft.com/office/drawing/2014/main" id="{4963A9F8-0191-FC45-621D-26335BCBCB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2B27FA71-5F4E-C5E8-4C5B-425D1676114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78F68F2-DC8B-4FAD-9D7D-5B2CDCD4EB0C}" type="slidenum">
              <a:rPr lang="en-US" altLang="en-US" smtClean="0"/>
              <a:pPr fontAlgn="base">
                <a:spcBef>
                  <a:spcPct val="0"/>
                </a:spcBef>
                <a:spcAft>
                  <a:spcPct val="0"/>
                </a:spcAft>
              </a:pPr>
              <a:t>18</a:t>
            </a:fld>
            <a:endParaRPr lang="en-US" altLang="en-US"/>
          </a:p>
        </p:txBody>
      </p:sp>
      <p:sp>
        <p:nvSpPr>
          <p:cNvPr id="32771" name="Slide Image Placeholder 1">
            <a:extLst>
              <a:ext uri="{FF2B5EF4-FFF2-40B4-BE49-F238E27FC236}">
                <a16:creationId xmlns:a16="http://schemas.microsoft.com/office/drawing/2014/main" id="{E2971DB4-0A78-03CD-8D71-AAD14B54EE93}"/>
              </a:ext>
            </a:extLst>
          </p:cNvPr>
          <p:cNvSpPr>
            <a:spLocks noGrp="1" noRot="1" noChangeAspect="1" noChangeArrowheads="1" noTextEdit="1"/>
          </p:cNvSpPr>
          <p:nvPr>
            <p:ph type="sldImg"/>
          </p:nvPr>
        </p:nvSpPr>
        <p:spPr>
          <a:ln/>
        </p:spPr>
      </p:sp>
      <p:sp>
        <p:nvSpPr>
          <p:cNvPr id="32772" name="Notes Placeholder 2">
            <a:extLst>
              <a:ext uri="{FF2B5EF4-FFF2-40B4-BE49-F238E27FC236}">
                <a16:creationId xmlns:a16="http://schemas.microsoft.com/office/drawing/2014/main" id="{6D92A726-B782-20D9-1237-D83CA076A5D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2773" name="Slide Number Placeholder 3">
            <a:extLst>
              <a:ext uri="{FF2B5EF4-FFF2-40B4-BE49-F238E27FC236}">
                <a16:creationId xmlns:a16="http://schemas.microsoft.com/office/drawing/2014/main" id="{FFCAD3CC-2973-9439-F1AD-A6F05681A5D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E5E99AB-819A-4E54-8E10-1B6B0294E4DB}" type="slidenum">
              <a:rPr lang="en-GB" altLang="en-US"/>
              <a:pPr algn="r" eaLnBrk="1" hangingPunct="1">
                <a:spcBef>
                  <a:spcPct val="0"/>
                </a:spcBef>
              </a:pPr>
              <a:t>18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79DCB241-9297-4760-8022-AEA770721902}"/>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A8F314A-14C9-4ACB-A117-168177A3757B}" type="slidenum">
              <a:rPr lang="en-US" altLang="en-US" smtClean="0"/>
              <a:pPr fontAlgn="base">
                <a:spcBef>
                  <a:spcPct val="0"/>
                </a:spcBef>
                <a:spcAft>
                  <a:spcPct val="0"/>
                </a:spcAft>
              </a:pPr>
              <a:t>19</a:t>
            </a:fld>
            <a:endParaRPr lang="en-US" altLang="en-US"/>
          </a:p>
        </p:txBody>
      </p:sp>
      <p:sp>
        <p:nvSpPr>
          <p:cNvPr id="34819" name="Slide Image Placeholder 1">
            <a:extLst>
              <a:ext uri="{FF2B5EF4-FFF2-40B4-BE49-F238E27FC236}">
                <a16:creationId xmlns:a16="http://schemas.microsoft.com/office/drawing/2014/main" id="{944FE223-454C-DF0D-B8D8-5F6495C1D552}"/>
              </a:ext>
            </a:extLst>
          </p:cNvPr>
          <p:cNvSpPr>
            <a:spLocks noGrp="1" noRot="1" noChangeAspect="1" noChangeArrowheads="1" noTextEdit="1"/>
          </p:cNvSpPr>
          <p:nvPr>
            <p:ph type="sldImg"/>
          </p:nvPr>
        </p:nvSpPr>
        <p:spPr>
          <a:ln/>
        </p:spPr>
      </p:sp>
      <p:sp>
        <p:nvSpPr>
          <p:cNvPr id="34820" name="Notes Placeholder 2">
            <a:extLst>
              <a:ext uri="{FF2B5EF4-FFF2-40B4-BE49-F238E27FC236}">
                <a16:creationId xmlns:a16="http://schemas.microsoft.com/office/drawing/2014/main" id="{3E82B26C-C678-3FAE-9FBD-0E9EC8D4951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4821" name="Slide Number Placeholder 3">
            <a:extLst>
              <a:ext uri="{FF2B5EF4-FFF2-40B4-BE49-F238E27FC236}">
                <a16:creationId xmlns:a16="http://schemas.microsoft.com/office/drawing/2014/main" id="{BCB47749-93FD-A16E-847D-786B7B819954}"/>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CFD68254-7DE8-44B6-8D44-C453610B5F16}" type="slidenum">
              <a:rPr lang="en-GB" altLang="en-US"/>
              <a:pPr algn="r" eaLnBrk="1" hangingPunct="1">
                <a:spcBef>
                  <a:spcPct val="0"/>
                </a:spcBef>
              </a:pPr>
              <a:t>19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923E8C2E-53FF-74D5-3026-09E51460681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CA068E3-1B5C-4443-ABA1-EF5248F89339}" type="slidenum">
              <a:rPr lang="en-US" altLang="en-US" smtClean="0"/>
              <a:pPr fontAlgn="base">
                <a:spcBef>
                  <a:spcPct val="0"/>
                </a:spcBef>
                <a:spcAft>
                  <a:spcPct val="0"/>
                </a:spcAft>
              </a:pPr>
              <a:t>20</a:t>
            </a:fld>
            <a:endParaRPr lang="en-US" altLang="en-US"/>
          </a:p>
        </p:txBody>
      </p:sp>
      <p:sp>
        <p:nvSpPr>
          <p:cNvPr id="36867" name="Slide Image Placeholder 1">
            <a:extLst>
              <a:ext uri="{FF2B5EF4-FFF2-40B4-BE49-F238E27FC236}">
                <a16:creationId xmlns:a16="http://schemas.microsoft.com/office/drawing/2014/main" id="{E381803A-4387-6AB2-C9A5-9D8BB072DF03}"/>
              </a:ext>
            </a:extLst>
          </p:cNvPr>
          <p:cNvSpPr>
            <a:spLocks noGrp="1" noRot="1" noChangeAspect="1" noChangeArrowheads="1" noTextEdit="1"/>
          </p:cNvSpPr>
          <p:nvPr>
            <p:ph type="sldImg"/>
          </p:nvPr>
        </p:nvSpPr>
        <p:spPr>
          <a:ln/>
        </p:spPr>
      </p:sp>
      <p:sp>
        <p:nvSpPr>
          <p:cNvPr id="36868" name="Notes Placeholder 2">
            <a:extLst>
              <a:ext uri="{FF2B5EF4-FFF2-40B4-BE49-F238E27FC236}">
                <a16:creationId xmlns:a16="http://schemas.microsoft.com/office/drawing/2014/main" id="{7CF5FAFA-1BB8-05A6-E5DE-08748A8C2B2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6869" name="Slide Number Placeholder 3">
            <a:extLst>
              <a:ext uri="{FF2B5EF4-FFF2-40B4-BE49-F238E27FC236}">
                <a16:creationId xmlns:a16="http://schemas.microsoft.com/office/drawing/2014/main" id="{17E819BC-AEBE-097F-444A-90D469D4919F}"/>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D54D65C-879D-484A-A2F9-ECACAE857EB5}" type="slidenum">
              <a:rPr lang="en-GB" altLang="en-US"/>
              <a:pPr algn="r" eaLnBrk="1" hangingPunct="1">
                <a:spcBef>
                  <a:spcPct val="0"/>
                </a:spcBef>
              </a:pPr>
              <a:t>20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ED94795E-F735-2477-0676-ECDF9EBD54A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FDBA4DF-172B-44C9-B7FA-8674FE64A9B0}" type="slidenum">
              <a:rPr lang="en-US" altLang="en-US" smtClean="0"/>
              <a:pPr fontAlgn="base">
                <a:spcBef>
                  <a:spcPct val="0"/>
                </a:spcBef>
                <a:spcAft>
                  <a:spcPct val="0"/>
                </a:spcAft>
              </a:pPr>
              <a:t>22</a:t>
            </a:fld>
            <a:endParaRPr lang="en-US" altLang="en-US"/>
          </a:p>
        </p:txBody>
      </p:sp>
      <p:sp>
        <p:nvSpPr>
          <p:cNvPr id="39939" name="Slide Image Placeholder 1">
            <a:extLst>
              <a:ext uri="{FF2B5EF4-FFF2-40B4-BE49-F238E27FC236}">
                <a16:creationId xmlns:a16="http://schemas.microsoft.com/office/drawing/2014/main" id="{F29E3409-39AD-6802-BD4F-449FA401FF46}"/>
              </a:ext>
            </a:extLst>
          </p:cNvPr>
          <p:cNvSpPr>
            <a:spLocks noGrp="1" noRot="1" noChangeAspect="1" noChangeArrowheads="1" noTextEdit="1"/>
          </p:cNvSpPr>
          <p:nvPr>
            <p:ph type="sldImg"/>
          </p:nvPr>
        </p:nvSpPr>
        <p:spPr>
          <a:ln/>
        </p:spPr>
      </p:sp>
      <p:sp>
        <p:nvSpPr>
          <p:cNvPr id="39940" name="Notes Placeholder 2">
            <a:extLst>
              <a:ext uri="{FF2B5EF4-FFF2-40B4-BE49-F238E27FC236}">
                <a16:creationId xmlns:a16="http://schemas.microsoft.com/office/drawing/2014/main" id="{B7A22B38-811D-F207-531A-400542DA140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9941" name="Slide Number Placeholder 3">
            <a:extLst>
              <a:ext uri="{FF2B5EF4-FFF2-40B4-BE49-F238E27FC236}">
                <a16:creationId xmlns:a16="http://schemas.microsoft.com/office/drawing/2014/main" id="{A035AE22-20AA-A743-8096-D3845ADF9047}"/>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D989BA1-13A4-4578-A0C6-FE68F5EC4A31}" type="slidenum">
              <a:rPr lang="en-GB" altLang="en-US"/>
              <a:pPr algn="r" eaLnBrk="1" hangingPunct="1">
                <a:spcBef>
                  <a:spcPct val="0"/>
                </a:spcBef>
              </a:pPr>
              <a:t>22</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6F4012C0-948F-B19C-D6F6-D31CAFA6C7CE}"/>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32A4FF0-5F7F-46D9-9BD9-4CD94EAF6CCD}" type="slidenum">
              <a:rPr lang="en-US" altLang="en-US" smtClean="0"/>
              <a:pPr fontAlgn="base">
                <a:spcBef>
                  <a:spcPct val="0"/>
                </a:spcBef>
                <a:spcAft>
                  <a:spcPct val="0"/>
                </a:spcAft>
              </a:pPr>
              <a:t>23</a:t>
            </a:fld>
            <a:endParaRPr lang="en-US" altLang="en-US"/>
          </a:p>
        </p:txBody>
      </p:sp>
      <p:sp>
        <p:nvSpPr>
          <p:cNvPr id="41987" name="Rectangle 7">
            <a:extLst>
              <a:ext uri="{FF2B5EF4-FFF2-40B4-BE49-F238E27FC236}">
                <a16:creationId xmlns:a16="http://schemas.microsoft.com/office/drawing/2014/main" id="{B4D9A15B-08D2-1E63-7B28-0653B3CDB570}"/>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47C4C8F-C2BF-419A-B0B7-96764C1E651D}" type="slidenum">
              <a:rPr lang="en-GB" altLang="en-US"/>
              <a:pPr algn="r" eaLnBrk="1" hangingPunct="1">
                <a:spcBef>
                  <a:spcPct val="0"/>
                </a:spcBef>
              </a:pPr>
              <a:t>23</a:t>
            </a:fld>
            <a:endParaRPr lang="en-GB" altLang="en-US"/>
          </a:p>
        </p:txBody>
      </p:sp>
      <p:sp>
        <p:nvSpPr>
          <p:cNvPr id="41988" name="Rectangle 2">
            <a:extLst>
              <a:ext uri="{FF2B5EF4-FFF2-40B4-BE49-F238E27FC236}">
                <a16:creationId xmlns:a16="http://schemas.microsoft.com/office/drawing/2014/main" id="{65FD88D1-5DBC-60AB-22F4-1E21507B61F4}"/>
              </a:ext>
            </a:extLst>
          </p:cNvPr>
          <p:cNvSpPr>
            <a:spLocks noGrp="1" noRot="1" noChangeAspect="1" noChangeArrowheads="1" noTextEdit="1"/>
          </p:cNvSpPr>
          <p:nvPr>
            <p:ph type="sldImg"/>
          </p:nvPr>
        </p:nvSpPr>
        <p:spPr>
          <a:ln/>
        </p:spPr>
      </p:sp>
      <p:sp>
        <p:nvSpPr>
          <p:cNvPr id="41989" name="Rectangle 3">
            <a:extLst>
              <a:ext uri="{FF2B5EF4-FFF2-40B4-BE49-F238E27FC236}">
                <a16:creationId xmlns:a16="http://schemas.microsoft.com/office/drawing/2014/main" id="{EFF7C659-F0BC-8759-8D75-8E040AB197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0991EDA5-4B22-865E-E5EA-F5B247F559E6}"/>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E859CF57-CDA0-4FCE-B547-854251114E94}" type="slidenum">
              <a:rPr lang="en-US" altLang="en-US" smtClean="0"/>
              <a:pPr fontAlgn="base">
                <a:spcBef>
                  <a:spcPct val="0"/>
                </a:spcBef>
                <a:spcAft>
                  <a:spcPct val="0"/>
                </a:spcAft>
              </a:pPr>
              <a:t>24</a:t>
            </a:fld>
            <a:endParaRPr lang="en-US" altLang="en-US"/>
          </a:p>
        </p:txBody>
      </p:sp>
      <p:sp>
        <p:nvSpPr>
          <p:cNvPr id="44035" name="Slide Image Placeholder 1">
            <a:extLst>
              <a:ext uri="{FF2B5EF4-FFF2-40B4-BE49-F238E27FC236}">
                <a16:creationId xmlns:a16="http://schemas.microsoft.com/office/drawing/2014/main" id="{B7186E6F-E556-EFD8-3E53-93ED2A4E3505}"/>
              </a:ext>
            </a:extLst>
          </p:cNvPr>
          <p:cNvSpPr>
            <a:spLocks noGrp="1" noRot="1" noChangeAspect="1" noChangeArrowheads="1" noTextEdit="1"/>
          </p:cNvSpPr>
          <p:nvPr>
            <p:ph type="sldImg"/>
          </p:nvPr>
        </p:nvSpPr>
        <p:spPr>
          <a:ln/>
        </p:spPr>
      </p:sp>
      <p:sp>
        <p:nvSpPr>
          <p:cNvPr id="44036" name="Notes Placeholder 2">
            <a:extLst>
              <a:ext uri="{FF2B5EF4-FFF2-40B4-BE49-F238E27FC236}">
                <a16:creationId xmlns:a16="http://schemas.microsoft.com/office/drawing/2014/main" id="{351C68CC-3D83-1696-5009-7CBA8428CC8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4037" name="Slide Number Placeholder 3">
            <a:extLst>
              <a:ext uri="{FF2B5EF4-FFF2-40B4-BE49-F238E27FC236}">
                <a16:creationId xmlns:a16="http://schemas.microsoft.com/office/drawing/2014/main" id="{47558CB2-5F67-802F-2D26-479098A1F00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EF56BBA-EC84-43FA-964C-1629E05E4FB5}" type="slidenum">
              <a:rPr lang="en-GB" altLang="en-US"/>
              <a:pPr algn="r" eaLnBrk="1" hangingPunct="1">
                <a:spcBef>
                  <a:spcPct val="0"/>
                </a:spcBef>
              </a:pPr>
              <a:t>24</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CAF1263-E517-59F6-8D7F-7332E602CCA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5BEBFCF-3A7E-440E-BBF5-665B7547F484}" type="slidenum">
              <a:rPr lang="en-US" altLang="en-US" smtClean="0">
                <a:latin typeface="Arial" panose="020B0604020202020204" pitchFamily="34" charset="0"/>
                <a:cs typeface="Arial" panose="020B0604020202020204" pitchFamily="34" charset="0"/>
              </a:rPr>
              <a:pPr fontAlgn="base">
                <a:spcBef>
                  <a:spcPct val="0"/>
                </a:spcBef>
                <a:spcAft>
                  <a:spcPct val="0"/>
                </a:spcAft>
              </a:pPr>
              <a:t>25</a:t>
            </a:fld>
            <a:endParaRPr lang="en-US" altLang="en-US">
              <a:latin typeface="Arial" panose="020B0604020202020204" pitchFamily="34" charset="0"/>
              <a:cs typeface="Arial" panose="020B0604020202020204" pitchFamily="34" charset="0"/>
            </a:endParaRPr>
          </a:p>
        </p:txBody>
      </p:sp>
      <p:sp>
        <p:nvSpPr>
          <p:cNvPr id="46083" name="Slide Image Placeholder 1">
            <a:extLst>
              <a:ext uri="{FF2B5EF4-FFF2-40B4-BE49-F238E27FC236}">
                <a16:creationId xmlns:a16="http://schemas.microsoft.com/office/drawing/2014/main" id="{9AC02553-0A9F-3415-088B-FD592652D2C5}"/>
              </a:ext>
            </a:extLst>
          </p:cNvPr>
          <p:cNvSpPr>
            <a:spLocks noGrp="1" noRot="1" noChangeAspect="1" noChangeArrowheads="1" noTextEdit="1"/>
          </p:cNvSpPr>
          <p:nvPr>
            <p:ph type="sldImg"/>
          </p:nvPr>
        </p:nvSpPr>
        <p:spPr>
          <a:ln/>
        </p:spPr>
      </p:sp>
      <p:sp>
        <p:nvSpPr>
          <p:cNvPr id="46084" name="Notes Placeholder 2">
            <a:extLst>
              <a:ext uri="{FF2B5EF4-FFF2-40B4-BE49-F238E27FC236}">
                <a16:creationId xmlns:a16="http://schemas.microsoft.com/office/drawing/2014/main" id="{A4F0EDC2-551B-FFDB-6C5D-B1BC47AA21CA}"/>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6085" name="Slide Number Placeholder 3">
            <a:extLst>
              <a:ext uri="{FF2B5EF4-FFF2-40B4-BE49-F238E27FC236}">
                <a16:creationId xmlns:a16="http://schemas.microsoft.com/office/drawing/2014/main" id="{3BB215D7-C3EA-3B93-2322-671B485874A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9E6448D8-FA46-4A65-82F5-82E19528058F}" type="slidenum">
              <a:rPr lang="en-GB" altLang="en-US" sz="1200">
                <a:latin typeface="Arial" panose="020B0604020202020204" pitchFamily="34" charset="0"/>
                <a:cs typeface="Arial" panose="020B0604020202020204" pitchFamily="34" charset="0"/>
              </a:rPr>
              <a:pPr algn="r" eaLnBrk="1" hangingPunct="1"/>
              <a:t>25</a:t>
            </a:fld>
            <a:endParaRPr lang="en-GB" altLang="en-US" sz="1200">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18A3D7C0-53C3-F3AE-6F80-1787F6F94AEE}"/>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3C80DAB-6005-47A5-BB3E-5B8E086BC6EE}" type="slidenum">
              <a:rPr lang="en-US" altLang="en-US" smtClean="0"/>
              <a:pPr fontAlgn="base">
                <a:spcBef>
                  <a:spcPct val="0"/>
                </a:spcBef>
                <a:spcAft>
                  <a:spcPct val="0"/>
                </a:spcAft>
              </a:pPr>
              <a:t>26</a:t>
            </a:fld>
            <a:endParaRPr lang="en-US" altLang="en-US"/>
          </a:p>
        </p:txBody>
      </p:sp>
      <p:sp>
        <p:nvSpPr>
          <p:cNvPr id="48131" name="Slide Image Placeholder 1">
            <a:extLst>
              <a:ext uri="{FF2B5EF4-FFF2-40B4-BE49-F238E27FC236}">
                <a16:creationId xmlns:a16="http://schemas.microsoft.com/office/drawing/2014/main" id="{AB53855C-969F-0DFC-3A1C-902539A13992}"/>
              </a:ext>
            </a:extLst>
          </p:cNvPr>
          <p:cNvSpPr>
            <a:spLocks noGrp="1" noRot="1" noChangeAspect="1" noChangeArrowheads="1" noTextEdit="1"/>
          </p:cNvSpPr>
          <p:nvPr>
            <p:ph type="sldImg"/>
          </p:nvPr>
        </p:nvSpPr>
        <p:spPr>
          <a:ln/>
        </p:spPr>
      </p:sp>
      <p:sp>
        <p:nvSpPr>
          <p:cNvPr id="48132" name="Notes Placeholder 2">
            <a:extLst>
              <a:ext uri="{FF2B5EF4-FFF2-40B4-BE49-F238E27FC236}">
                <a16:creationId xmlns:a16="http://schemas.microsoft.com/office/drawing/2014/main" id="{F6BB59AA-D3C6-75DF-DC77-36D9FF88FDB3}"/>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8133" name="Slide Number Placeholder 3">
            <a:extLst>
              <a:ext uri="{FF2B5EF4-FFF2-40B4-BE49-F238E27FC236}">
                <a16:creationId xmlns:a16="http://schemas.microsoft.com/office/drawing/2014/main" id="{866CB686-3B4E-BFA9-EC53-4DE7A51E14A2}"/>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9FBF287-B755-48DC-ACE8-B817769AE222}" type="slidenum">
              <a:rPr lang="en-GB" altLang="en-US"/>
              <a:pPr algn="r" eaLnBrk="1" hangingPunct="1">
                <a:spcBef>
                  <a:spcPct val="0"/>
                </a:spcBef>
              </a:pPr>
              <a:t>26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37E6061E-2D54-A23D-D735-3A82AD7A6134}"/>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5F96381-71EE-4D7C-961A-7BEA69C9B171}" type="slidenum">
              <a:rPr lang="en-US" altLang="en-US" smtClean="0"/>
              <a:pPr fontAlgn="base">
                <a:spcBef>
                  <a:spcPct val="0"/>
                </a:spcBef>
                <a:spcAft>
                  <a:spcPct val="0"/>
                </a:spcAft>
              </a:pPr>
              <a:t>27</a:t>
            </a:fld>
            <a:endParaRPr lang="en-US" altLang="en-US"/>
          </a:p>
        </p:txBody>
      </p:sp>
      <p:sp>
        <p:nvSpPr>
          <p:cNvPr id="50179" name="Slide Image Placeholder 1">
            <a:extLst>
              <a:ext uri="{FF2B5EF4-FFF2-40B4-BE49-F238E27FC236}">
                <a16:creationId xmlns:a16="http://schemas.microsoft.com/office/drawing/2014/main" id="{3DF927DF-39E7-081F-21D4-CA967DEC6220}"/>
              </a:ext>
            </a:extLst>
          </p:cNvPr>
          <p:cNvSpPr>
            <a:spLocks noGrp="1" noRot="1" noChangeAspect="1" noChangeArrowheads="1" noTextEdit="1"/>
          </p:cNvSpPr>
          <p:nvPr>
            <p:ph type="sldImg"/>
          </p:nvPr>
        </p:nvSpPr>
        <p:spPr>
          <a:ln/>
        </p:spPr>
      </p:sp>
      <p:sp>
        <p:nvSpPr>
          <p:cNvPr id="50180" name="Notes Placeholder 2">
            <a:extLst>
              <a:ext uri="{FF2B5EF4-FFF2-40B4-BE49-F238E27FC236}">
                <a16:creationId xmlns:a16="http://schemas.microsoft.com/office/drawing/2014/main" id="{6F048E37-4953-BF34-4DB9-4DC806964B2B}"/>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0181" name="Slide Number Placeholder 3">
            <a:extLst>
              <a:ext uri="{FF2B5EF4-FFF2-40B4-BE49-F238E27FC236}">
                <a16:creationId xmlns:a16="http://schemas.microsoft.com/office/drawing/2014/main" id="{EBBA11F2-0D5E-1FCE-636A-362D7C1A01E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7F342016-2FE1-4FD0-AAA0-2F3A873AC771}" type="slidenum">
              <a:rPr lang="en-GB" altLang="en-US"/>
              <a:pPr algn="r" eaLnBrk="1" hangingPunct="1">
                <a:spcBef>
                  <a:spcPct val="0"/>
                </a:spcBef>
              </a:pPr>
              <a:t>27</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7B1870D8-1B8C-A2E9-21C3-117302BF334A}"/>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A5F247B-E2AC-4E7C-B47A-74A37251F273}" type="slidenum">
              <a:rPr lang="en-US" altLang="en-US" smtClean="0"/>
              <a:pPr fontAlgn="base">
                <a:spcBef>
                  <a:spcPct val="0"/>
                </a:spcBef>
                <a:spcAft>
                  <a:spcPct val="0"/>
                </a:spcAft>
              </a:pPr>
              <a:t>28</a:t>
            </a:fld>
            <a:endParaRPr lang="en-US" altLang="en-US"/>
          </a:p>
        </p:txBody>
      </p:sp>
      <p:sp>
        <p:nvSpPr>
          <p:cNvPr id="52227" name="Slide Image Placeholder 1">
            <a:extLst>
              <a:ext uri="{FF2B5EF4-FFF2-40B4-BE49-F238E27FC236}">
                <a16:creationId xmlns:a16="http://schemas.microsoft.com/office/drawing/2014/main" id="{68E43721-33D1-CB8B-769C-0B1AD4D157FC}"/>
              </a:ext>
            </a:extLst>
          </p:cNvPr>
          <p:cNvSpPr>
            <a:spLocks noGrp="1" noRot="1" noChangeAspect="1" noChangeArrowheads="1" noTextEdit="1"/>
          </p:cNvSpPr>
          <p:nvPr>
            <p:ph type="sldImg"/>
          </p:nvPr>
        </p:nvSpPr>
        <p:spPr>
          <a:ln/>
        </p:spPr>
      </p:sp>
      <p:sp>
        <p:nvSpPr>
          <p:cNvPr id="52228" name="Notes Placeholder 2">
            <a:extLst>
              <a:ext uri="{FF2B5EF4-FFF2-40B4-BE49-F238E27FC236}">
                <a16:creationId xmlns:a16="http://schemas.microsoft.com/office/drawing/2014/main" id="{558CD920-98C6-1DA0-3AD3-55E98484C04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2229" name="Slide Number Placeholder 3">
            <a:extLst>
              <a:ext uri="{FF2B5EF4-FFF2-40B4-BE49-F238E27FC236}">
                <a16:creationId xmlns:a16="http://schemas.microsoft.com/office/drawing/2014/main" id="{D78AC3C0-DD70-825A-4656-0A0EE57A6288}"/>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4B32C4E-CF0C-427C-B72D-997DA2C8B288}" type="slidenum">
              <a:rPr lang="en-GB" altLang="en-US"/>
              <a:pPr algn="r" eaLnBrk="1" hangingPunct="1">
                <a:spcBef>
                  <a:spcPct val="0"/>
                </a:spcBef>
              </a:pPr>
              <a:t>28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27A4024-8270-95A7-B4E5-6E2323A0D45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BE126B6-2377-49BC-9FE5-11D9146457B4}" type="slidenum">
              <a:rPr lang="en-US" altLang="en-US" smtClean="0"/>
              <a:pPr fontAlgn="base">
                <a:spcBef>
                  <a:spcPct val="0"/>
                </a:spcBef>
                <a:spcAft>
                  <a:spcPct val="0"/>
                </a:spcAft>
              </a:pPr>
              <a:t>29</a:t>
            </a:fld>
            <a:endParaRPr lang="en-US" altLang="en-US"/>
          </a:p>
        </p:txBody>
      </p:sp>
      <p:sp>
        <p:nvSpPr>
          <p:cNvPr id="54275" name="Slide Image Placeholder 1">
            <a:extLst>
              <a:ext uri="{FF2B5EF4-FFF2-40B4-BE49-F238E27FC236}">
                <a16:creationId xmlns:a16="http://schemas.microsoft.com/office/drawing/2014/main" id="{5CCE8909-421D-C18F-81B1-AC5237CE02A5}"/>
              </a:ext>
            </a:extLst>
          </p:cNvPr>
          <p:cNvSpPr>
            <a:spLocks noGrp="1" noRot="1" noChangeAspect="1" noChangeArrowheads="1" noTextEdit="1"/>
          </p:cNvSpPr>
          <p:nvPr>
            <p:ph type="sldImg"/>
          </p:nvPr>
        </p:nvSpPr>
        <p:spPr>
          <a:ln/>
        </p:spPr>
      </p:sp>
      <p:sp>
        <p:nvSpPr>
          <p:cNvPr id="54276" name="Notes Placeholder 2">
            <a:extLst>
              <a:ext uri="{FF2B5EF4-FFF2-40B4-BE49-F238E27FC236}">
                <a16:creationId xmlns:a16="http://schemas.microsoft.com/office/drawing/2014/main" id="{88E827F6-AA34-4282-AACD-690B7A55822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4277" name="Slide Number Placeholder 3">
            <a:extLst>
              <a:ext uri="{FF2B5EF4-FFF2-40B4-BE49-F238E27FC236}">
                <a16:creationId xmlns:a16="http://schemas.microsoft.com/office/drawing/2014/main" id="{5CC8A1E4-9B8E-506F-34DF-52FDD2B43C5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CD4FF89-4D49-45AF-895F-79DF4FA3E1FA}" type="slidenum">
              <a:rPr lang="en-GB" altLang="en-US"/>
              <a:pPr algn="r" eaLnBrk="1" hangingPunct="1">
                <a:spcBef>
                  <a:spcPct val="0"/>
                </a:spcBef>
              </a:pPr>
              <a:t>29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F853AA17-B4AA-A44D-E48A-658745BA5697}"/>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6B2005D-0AA8-475C-BA11-51A7791B8E89}" type="slidenum">
              <a:rPr lang="en-US" altLang="en-US" smtClean="0"/>
              <a:pPr fontAlgn="base">
                <a:spcBef>
                  <a:spcPct val="0"/>
                </a:spcBef>
                <a:spcAft>
                  <a:spcPct val="0"/>
                </a:spcAft>
              </a:pPr>
              <a:t>30</a:t>
            </a:fld>
            <a:endParaRPr lang="en-US" altLang="en-US"/>
          </a:p>
        </p:txBody>
      </p:sp>
      <p:sp>
        <p:nvSpPr>
          <p:cNvPr id="56323" name="Slide Image Placeholder 1">
            <a:extLst>
              <a:ext uri="{FF2B5EF4-FFF2-40B4-BE49-F238E27FC236}">
                <a16:creationId xmlns:a16="http://schemas.microsoft.com/office/drawing/2014/main" id="{17010317-CB1E-50EE-E078-8882B66230D4}"/>
              </a:ext>
            </a:extLst>
          </p:cNvPr>
          <p:cNvSpPr>
            <a:spLocks noGrp="1" noRot="1" noChangeAspect="1" noChangeArrowheads="1" noTextEdit="1"/>
          </p:cNvSpPr>
          <p:nvPr>
            <p:ph type="sldImg"/>
          </p:nvPr>
        </p:nvSpPr>
        <p:spPr>
          <a:ln/>
        </p:spPr>
      </p:sp>
      <p:sp>
        <p:nvSpPr>
          <p:cNvPr id="56324" name="Notes Placeholder 2">
            <a:extLst>
              <a:ext uri="{FF2B5EF4-FFF2-40B4-BE49-F238E27FC236}">
                <a16:creationId xmlns:a16="http://schemas.microsoft.com/office/drawing/2014/main" id="{0C285B99-3BF8-5BAD-14B6-7C0F45D9355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6325" name="Slide Number Placeholder 3">
            <a:extLst>
              <a:ext uri="{FF2B5EF4-FFF2-40B4-BE49-F238E27FC236}">
                <a16:creationId xmlns:a16="http://schemas.microsoft.com/office/drawing/2014/main" id="{64256047-72A1-42C9-7520-0477AA17591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06419A3-560C-421A-893F-745DDF97E2D6}" type="slidenum">
              <a:rPr lang="en-GB" altLang="en-US"/>
              <a:pPr algn="r" eaLnBrk="1" hangingPunct="1">
                <a:spcBef>
                  <a:spcPct val="0"/>
                </a:spcBef>
              </a:pPr>
              <a:t>30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8D2EC5E-C2CD-8073-1E2D-EC2C52D9D6D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C50F006-59EB-4218-A1F6-E95685AA6370}" type="slidenum">
              <a:rPr lang="en-US" altLang="en-US" smtClean="0"/>
              <a:pPr fontAlgn="base">
                <a:spcBef>
                  <a:spcPct val="0"/>
                </a:spcBef>
                <a:spcAft>
                  <a:spcPct val="0"/>
                </a:spcAft>
              </a:pPr>
              <a:t>31</a:t>
            </a:fld>
            <a:endParaRPr lang="en-US" altLang="en-US"/>
          </a:p>
        </p:txBody>
      </p:sp>
      <p:sp>
        <p:nvSpPr>
          <p:cNvPr id="58371" name="Slide Image Placeholder 1">
            <a:extLst>
              <a:ext uri="{FF2B5EF4-FFF2-40B4-BE49-F238E27FC236}">
                <a16:creationId xmlns:a16="http://schemas.microsoft.com/office/drawing/2014/main" id="{50D7214A-4695-4089-D0B3-F025B5D7B4CC}"/>
              </a:ext>
            </a:extLst>
          </p:cNvPr>
          <p:cNvSpPr>
            <a:spLocks noGrp="1" noRot="1" noChangeAspect="1" noChangeArrowheads="1" noTextEdit="1"/>
          </p:cNvSpPr>
          <p:nvPr>
            <p:ph type="sldImg"/>
          </p:nvPr>
        </p:nvSpPr>
        <p:spPr>
          <a:ln/>
        </p:spPr>
      </p:sp>
      <p:sp>
        <p:nvSpPr>
          <p:cNvPr id="58372" name="Notes Placeholder 2">
            <a:extLst>
              <a:ext uri="{FF2B5EF4-FFF2-40B4-BE49-F238E27FC236}">
                <a16:creationId xmlns:a16="http://schemas.microsoft.com/office/drawing/2014/main" id="{A8D921F1-8A88-C874-9818-8E2983906B7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8373" name="Slide Number Placeholder 3">
            <a:extLst>
              <a:ext uri="{FF2B5EF4-FFF2-40B4-BE49-F238E27FC236}">
                <a16:creationId xmlns:a16="http://schemas.microsoft.com/office/drawing/2014/main" id="{795589A2-CB5E-12C3-9A9D-F5A86EFB898B}"/>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58B86AC-A8A4-4D40-AC40-6F7FDE5FBD22}" type="slidenum">
              <a:rPr lang="en-GB" altLang="en-US"/>
              <a:pPr algn="r" eaLnBrk="1" hangingPunct="1">
                <a:spcBef>
                  <a:spcPct val="0"/>
                </a:spcBef>
              </a:pPr>
              <a:t>31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E0CC1AC0-2000-5BBC-436A-2105A214A915}"/>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22E6CA1-5F7F-49F5-A6A1-D9560BD7CA99}" type="slidenum">
              <a:rPr lang="en-US" altLang="en-US" smtClean="0"/>
              <a:pPr fontAlgn="base">
                <a:spcBef>
                  <a:spcPct val="0"/>
                </a:spcBef>
                <a:spcAft>
                  <a:spcPct val="0"/>
                </a:spcAft>
              </a:pPr>
              <a:t>32</a:t>
            </a:fld>
            <a:endParaRPr lang="en-US" altLang="en-US"/>
          </a:p>
        </p:txBody>
      </p:sp>
      <p:sp>
        <p:nvSpPr>
          <p:cNvPr id="60419" name="Slide Image Placeholder 1">
            <a:extLst>
              <a:ext uri="{FF2B5EF4-FFF2-40B4-BE49-F238E27FC236}">
                <a16:creationId xmlns:a16="http://schemas.microsoft.com/office/drawing/2014/main" id="{653CFAD3-85C3-8FB5-E6A3-E3770F06B9E4}"/>
              </a:ext>
            </a:extLst>
          </p:cNvPr>
          <p:cNvSpPr>
            <a:spLocks noGrp="1" noRot="1" noChangeAspect="1" noChangeArrowheads="1" noTextEdit="1"/>
          </p:cNvSpPr>
          <p:nvPr>
            <p:ph type="sldImg"/>
          </p:nvPr>
        </p:nvSpPr>
        <p:spPr>
          <a:ln/>
        </p:spPr>
      </p:sp>
      <p:sp>
        <p:nvSpPr>
          <p:cNvPr id="60420" name="Notes Placeholder 2">
            <a:extLst>
              <a:ext uri="{FF2B5EF4-FFF2-40B4-BE49-F238E27FC236}">
                <a16:creationId xmlns:a16="http://schemas.microsoft.com/office/drawing/2014/main" id="{6F156BA0-15F9-2288-8DB6-14E1EE74D445}"/>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60421" name="Slide Number Placeholder 3">
            <a:extLst>
              <a:ext uri="{FF2B5EF4-FFF2-40B4-BE49-F238E27FC236}">
                <a16:creationId xmlns:a16="http://schemas.microsoft.com/office/drawing/2014/main" id="{57E75763-8AC8-2B2C-858C-F1C4285D8D7D}"/>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7E00ACBF-390A-43C3-A39C-AD80545BDF57}" type="slidenum">
              <a:rPr lang="en-GB" altLang="en-US"/>
              <a:pPr algn="r" eaLnBrk="1" hangingPunct="1">
                <a:spcBef>
                  <a:spcPct val="0"/>
                </a:spcBef>
              </a:pPr>
              <a:t>32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B3CCDCA2-73F2-4427-F4BF-0D4E6A8C6C3B}"/>
              </a:ext>
            </a:extLst>
          </p:cNvPr>
          <p:cNvSpPr>
            <a:spLocks noGrp="1" noRot="1" noChangeAspect="1" noChangeArrowheads="1" noTextEdit="1"/>
          </p:cNvSpPr>
          <p:nvPr>
            <p:ph type="sldImg"/>
          </p:nvPr>
        </p:nvSpPr>
        <p:spPr>
          <a:ln/>
        </p:spPr>
      </p:sp>
      <p:sp>
        <p:nvSpPr>
          <p:cNvPr id="71683" name="Notes Placeholder 2">
            <a:extLst>
              <a:ext uri="{FF2B5EF4-FFF2-40B4-BE49-F238E27FC236}">
                <a16:creationId xmlns:a16="http://schemas.microsoft.com/office/drawing/2014/main" id="{5A6C83A4-CB77-D91F-B302-8B71A1231128}"/>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71684" name="Slide Number Placeholder 3">
            <a:extLst>
              <a:ext uri="{FF2B5EF4-FFF2-40B4-BE49-F238E27FC236}">
                <a16:creationId xmlns:a16="http://schemas.microsoft.com/office/drawing/2014/main" id="{BEABBC4F-4632-5883-B3DD-C9C7ACE9A610}"/>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281E516-4A52-49F4-9072-E4BE6A1E910D}" type="slidenum">
              <a:rPr lang="en-US" altLang="en-US" smtClean="0"/>
              <a:pPr fontAlgn="base">
                <a:spcBef>
                  <a:spcPct val="0"/>
                </a:spcBef>
                <a:spcAft>
                  <a:spcPct val="0"/>
                </a:spcAft>
              </a:pPr>
              <a:t>42</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14092095-CA66-2DDA-4B38-86B448799733}"/>
              </a:ext>
            </a:extLst>
          </p:cNvPr>
          <p:cNvSpPr>
            <a:spLocks noGrp="1" noRot="1" noChangeAspect="1" noChangeArrowheads="1" noTextEdit="1"/>
          </p:cNvSpPr>
          <p:nvPr>
            <p:ph type="sldImg"/>
          </p:nvPr>
        </p:nvSpPr>
        <p:spPr>
          <a:ln/>
        </p:spPr>
      </p:sp>
      <p:sp>
        <p:nvSpPr>
          <p:cNvPr id="82947" name="Notes Placeholder 2">
            <a:extLst>
              <a:ext uri="{FF2B5EF4-FFF2-40B4-BE49-F238E27FC236}">
                <a16:creationId xmlns:a16="http://schemas.microsoft.com/office/drawing/2014/main" id="{DD583FD1-F6FA-9F4D-D8E8-C233FF236220}"/>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cs typeface="Arial" panose="020B0604020202020204" pitchFamily="34" charset="0"/>
            </a:endParaRPr>
          </a:p>
        </p:txBody>
      </p:sp>
      <p:sp>
        <p:nvSpPr>
          <p:cNvPr id="82948" name="Slide Number Placeholder 3">
            <a:extLst>
              <a:ext uri="{FF2B5EF4-FFF2-40B4-BE49-F238E27FC236}">
                <a16:creationId xmlns:a16="http://schemas.microsoft.com/office/drawing/2014/main" id="{5DEB5E7E-9EFC-205D-7DB0-4DE90BFEB807}"/>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21EBB3B-3983-4D74-BAE3-087669F91BBE}" type="slidenum">
              <a:rPr lang="en-US" altLang="en-US" smtClean="0"/>
              <a:pPr fontAlgn="base">
                <a:spcBef>
                  <a:spcPct val="0"/>
                </a:spcBef>
                <a:spcAft>
                  <a:spcPct val="0"/>
                </a:spcAft>
              </a:pPr>
              <a:t>52</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A1852829-0200-440F-F297-85CDB617779D}"/>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2084E930-3ECF-C79E-1C24-16804B98B9DD}"/>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89092" name="Slide Number Placeholder 3">
            <a:extLst>
              <a:ext uri="{FF2B5EF4-FFF2-40B4-BE49-F238E27FC236}">
                <a16:creationId xmlns:a16="http://schemas.microsoft.com/office/drawing/2014/main" id="{66AEF720-05AA-43B4-C822-4922B38EE0A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46AE24D-BD36-4D6C-9C6E-972DA66AF3A2}" type="slidenum">
              <a:rPr lang="en-US" altLang="en-US" smtClean="0"/>
              <a:pPr fontAlgn="base">
                <a:spcBef>
                  <a:spcPct val="0"/>
                </a:spcBef>
                <a:spcAft>
                  <a:spcPct val="0"/>
                </a:spcAft>
              </a:pPr>
              <a:t>57</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95E140E4-BB85-3E9A-DF56-06F3A76ADAA2}"/>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3DA88C2A-96BB-F163-C33E-1BAC8E43BDAB}"/>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1140" name="Slide Number Placeholder 3">
            <a:extLst>
              <a:ext uri="{FF2B5EF4-FFF2-40B4-BE49-F238E27FC236}">
                <a16:creationId xmlns:a16="http://schemas.microsoft.com/office/drawing/2014/main" id="{6D6CAAF2-6F3F-54BC-DE82-E8D79540A10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D92BF8C-A87C-4CFE-BC83-B817C271A6B3}" type="slidenum">
              <a:rPr lang="en-US" altLang="en-US" smtClean="0"/>
              <a:pPr fontAlgn="base">
                <a:spcBef>
                  <a:spcPct val="0"/>
                </a:spcBef>
                <a:spcAft>
                  <a:spcPct val="0"/>
                </a:spcAft>
              </a:pPr>
              <a:t>58</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125D9BCE-D46E-9340-B9C7-4BD8269B4BE6}"/>
              </a:ext>
            </a:extLst>
          </p:cNvPr>
          <p:cNvSpPr>
            <a:spLocks noGrp="1" noRot="1" noChangeAspect="1" noChangeArrowheads="1" noTextEdit="1"/>
          </p:cNvSpPr>
          <p:nvPr>
            <p:ph type="sldImg"/>
          </p:nvPr>
        </p:nvSpPr>
        <p:spPr>
          <a:ln/>
        </p:spPr>
      </p:sp>
      <p:sp>
        <p:nvSpPr>
          <p:cNvPr id="93187" name="Notes Placeholder 2">
            <a:extLst>
              <a:ext uri="{FF2B5EF4-FFF2-40B4-BE49-F238E27FC236}">
                <a16:creationId xmlns:a16="http://schemas.microsoft.com/office/drawing/2014/main" id="{A1E1F4F9-E6D7-208E-F560-E16A0469AB35}"/>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3188" name="Slide Number Placeholder 3">
            <a:extLst>
              <a:ext uri="{FF2B5EF4-FFF2-40B4-BE49-F238E27FC236}">
                <a16:creationId xmlns:a16="http://schemas.microsoft.com/office/drawing/2014/main" id="{9C10F704-15C6-70F0-4BDA-48EBA5744C29}"/>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456BD09-536F-4737-8483-75748F01E7FF}" type="slidenum">
              <a:rPr lang="en-US" altLang="en-US" smtClean="0"/>
              <a:pPr fontAlgn="base">
                <a:spcBef>
                  <a:spcPct val="0"/>
                </a:spcBef>
                <a:spcAft>
                  <a:spcPct val="0"/>
                </a:spcAft>
              </a:pPr>
              <a:t>59</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3384F57B-3B9B-F6F0-65FB-2F22B1850CF4}"/>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A8427DD1-4EBE-8402-EDD3-D1A915E87D67}"/>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5236" name="Slide Number Placeholder 3">
            <a:extLst>
              <a:ext uri="{FF2B5EF4-FFF2-40B4-BE49-F238E27FC236}">
                <a16:creationId xmlns:a16="http://schemas.microsoft.com/office/drawing/2014/main" id="{8EF9A610-20B7-6A50-50AC-0DEBF96CA17C}"/>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75C7D5E-A1A1-48C3-86CB-9C380870653D}" type="slidenum">
              <a:rPr lang="en-US" altLang="en-US" smtClean="0"/>
              <a:pPr fontAlgn="base">
                <a:spcBef>
                  <a:spcPct val="0"/>
                </a:spcBef>
                <a:spcAft>
                  <a:spcPct val="0"/>
                </a:spcAft>
              </a:pPr>
              <a:t>60</a:t>
            </a:fld>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65EA0F97-4F46-C9A8-2107-948C535E6B55}"/>
              </a:ext>
            </a:extLst>
          </p:cNvPr>
          <p:cNvSpPr>
            <a:spLocks noGrp="1" noRot="1" noChangeAspect="1" noChangeArrowheads="1" noTextEdit="1"/>
          </p:cNvSpPr>
          <p:nvPr>
            <p:ph type="sldImg"/>
          </p:nvPr>
        </p:nvSpPr>
        <p:spPr>
          <a:ln/>
        </p:spPr>
      </p:sp>
      <p:sp>
        <p:nvSpPr>
          <p:cNvPr id="97283" name="Notes Placeholder 2">
            <a:extLst>
              <a:ext uri="{FF2B5EF4-FFF2-40B4-BE49-F238E27FC236}">
                <a16:creationId xmlns:a16="http://schemas.microsoft.com/office/drawing/2014/main" id="{62913292-5D92-B2F7-76E1-4CD6153B6738}"/>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7284" name="Slide Number Placeholder 3">
            <a:extLst>
              <a:ext uri="{FF2B5EF4-FFF2-40B4-BE49-F238E27FC236}">
                <a16:creationId xmlns:a16="http://schemas.microsoft.com/office/drawing/2014/main" id="{CFE5FE75-CFCB-72AB-50BB-38D6132A0F2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D0A7E7E8-1C40-45A4-8A0A-B8658CF6111D}" type="slidenum">
              <a:rPr lang="en-US" altLang="en-US" smtClean="0"/>
              <a:pPr fontAlgn="base">
                <a:spcBef>
                  <a:spcPct val="0"/>
                </a:spcBef>
                <a:spcAft>
                  <a:spcPct val="0"/>
                </a:spcAft>
              </a:pPr>
              <a:t>61</a:t>
            </a:fld>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CF8426BD-3E78-2175-A53D-E4927E4A3D0D}"/>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77CE5E15-A0A2-08A2-6D0E-9CDEF9A1AE2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9332" name="Slide Number Placeholder 3">
            <a:extLst>
              <a:ext uri="{FF2B5EF4-FFF2-40B4-BE49-F238E27FC236}">
                <a16:creationId xmlns:a16="http://schemas.microsoft.com/office/drawing/2014/main" id="{1D1745FF-3122-9B9D-9DA3-2743DE4EDB29}"/>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AC374C4-4B6C-480C-B896-BF8329BC5B28}" type="slidenum">
              <a:rPr lang="en-US" altLang="en-US" smtClean="0"/>
              <a:pPr fontAlgn="base">
                <a:spcBef>
                  <a:spcPct val="0"/>
                </a:spcBef>
                <a:spcAft>
                  <a:spcPct val="0"/>
                </a:spcAft>
              </a:pPr>
              <a:t>62</a:t>
            </a:fld>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a:extLst>
              <a:ext uri="{FF2B5EF4-FFF2-40B4-BE49-F238E27FC236}">
                <a16:creationId xmlns:a16="http://schemas.microsoft.com/office/drawing/2014/main" id="{9101B063-660C-9923-3645-6C0CEE009D4D}"/>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C03760D-6FA0-40C9-9BFA-4D5E3A2BBA70}" type="slidenum">
              <a:rPr lang="en-US" altLang="en-US" smtClean="0"/>
              <a:pPr fontAlgn="base">
                <a:spcBef>
                  <a:spcPct val="0"/>
                </a:spcBef>
                <a:spcAft>
                  <a:spcPct val="0"/>
                </a:spcAft>
              </a:pPr>
              <a:t>63</a:t>
            </a:fld>
            <a:endParaRPr lang="en-US" altLang="en-US"/>
          </a:p>
        </p:txBody>
      </p:sp>
      <p:sp>
        <p:nvSpPr>
          <p:cNvPr id="101379" name="Slide Image Placeholder 1">
            <a:extLst>
              <a:ext uri="{FF2B5EF4-FFF2-40B4-BE49-F238E27FC236}">
                <a16:creationId xmlns:a16="http://schemas.microsoft.com/office/drawing/2014/main" id="{6C34A8BD-D91D-8128-D9EC-A7CD3A15B4D7}"/>
              </a:ext>
            </a:extLst>
          </p:cNvPr>
          <p:cNvSpPr>
            <a:spLocks noGrp="1" noRot="1" noChangeAspect="1" noChangeArrowheads="1" noTextEdit="1"/>
          </p:cNvSpPr>
          <p:nvPr>
            <p:ph type="sldImg"/>
          </p:nvPr>
        </p:nvSpPr>
        <p:spPr>
          <a:ln/>
        </p:spPr>
      </p:sp>
      <p:sp>
        <p:nvSpPr>
          <p:cNvPr id="101380" name="Notes Placeholder 2">
            <a:extLst>
              <a:ext uri="{FF2B5EF4-FFF2-40B4-BE49-F238E27FC236}">
                <a16:creationId xmlns:a16="http://schemas.microsoft.com/office/drawing/2014/main" id="{C2FB6573-0987-62AD-5659-840256FA1D11}"/>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101381" name="Slide Number Placeholder 3">
            <a:extLst>
              <a:ext uri="{FF2B5EF4-FFF2-40B4-BE49-F238E27FC236}">
                <a16:creationId xmlns:a16="http://schemas.microsoft.com/office/drawing/2014/main" id="{2F1E7A8C-A536-70B6-32F5-F2F191D4DC1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2B55BF1-DBF6-4317-8FD3-0FF869D7D994}" type="slidenum">
              <a:rPr lang="en-GB" altLang="en-US"/>
              <a:pPr algn="r" eaLnBrk="1" hangingPunct="1">
                <a:spcBef>
                  <a:spcPct val="0"/>
                </a:spcBef>
              </a:pPr>
              <a:t>63</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a:extLst>
              <a:ext uri="{FF2B5EF4-FFF2-40B4-BE49-F238E27FC236}">
                <a16:creationId xmlns:a16="http://schemas.microsoft.com/office/drawing/2014/main" id="{D4CDB665-7887-62BA-3E97-6B50E16678B2}"/>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B09B829A-DAE8-42FC-A60A-402E655ED14A}" type="slidenum">
              <a:rPr lang="en-US" altLang="en-US" smtClean="0"/>
              <a:pPr fontAlgn="base">
                <a:spcBef>
                  <a:spcPct val="0"/>
                </a:spcBef>
                <a:spcAft>
                  <a:spcPct val="0"/>
                </a:spcAft>
              </a:pPr>
              <a:t>64</a:t>
            </a:fld>
            <a:endParaRPr lang="en-US" altLang="en-US"/>
          </a:p>
        </p:txBody>
      </p:sp>
      <p:sp>
        <p:nvSpPr>
          <p:cNvPr id="103427" name="Slide Image Placeholder 1">
            <a:extLst>
              <a:ext uri="{FF2B5EF4-FFF2-40B4-BE49-F238E27FC236}">
                <a16:creationId xmlns:a16="http://schemas.microsoft.com/office/drawing/2014/main" id="{84B117CE-C418-AB90-B3E4-4C544AC902E5}"/>
              </a:ext>
            </a:extLst>
          </p:cNvPr>
          <p:cNvSpPr>
            <a:spLocks noGrp="1" noRot="1" noChangeAspect="1" noChangeArrowheads="1" noTextEdit="1"/>
          </p:cNvSpPr>
          <p:nvPr>
            <p:ph type="sldImg"/>
          </p:nvPr>
        </p:nvSpPr>
        <p:spPr>
          <a:ln/>
        </p:spPr>
      </p:sp>
      <p:sp>
        <p:nvSpPr>
          <p:cNvPr id="103428" name="Notes Placeholder 2">
            <a:extLst>
              <a:ext uri="{FF2B5EF4-FFF2-40B4-BE49-F238E27FC236}">
                <a16:creationId xmlns:a16="http://schemas.microsoft.com/office/drawing/2014/main" id="{49BDFBA6-9865-034D-4FAC-D75DF8134601}"/>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103429" name="Slide Number Placeholder 3">
            <a:extLst>
              <a:ext uri="{FF2B5EF4-FFF2-40B4-BE49-F238E27FC236}">
                <a16:creationId xmlns:a16="http://schemas.microsoft.com/office/drawing/2014/main" id="{E459D286-95B4-A447-900C-32787F84303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6D660ECF-C9D3-4581-8339-9D1E19DF8A05}" type="slidenum">
              <a:rPr lang="en-GB" altLang="en-US"/>
              <a:pPr algn="r" eaLnBrk="1" hangingPunct="1">
                <a:spcBef>
                  <a:spcPct val="0"/>
                </a:spcBef>
              </a:pPr>
              <a:t>64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05/03/2026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05/03/2026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31DA1CBF-6811-8250-F2D1-90394AB95793}"/>
              </a:ext>
            </a:extLst>
          </p:cNvPr>
          <p:cNvSpPr>
            <a:spLocks noGrp="1"/>
          </p:cNvSpPr>
          <p:nvPr>
            <p:ph type="ctrTitle"/>
          </p:nvPr>
        </p:nvSpPr>
        <p:spPr/>
        <p:txBody>
          <a:bodyPr>
            <a:normAutofit/>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ECYW4013</a:t>
            </a:r>
            <a:br>
              <a:rPr lang="en-US" altLang="en-US" b="1" dirty="0">
                <a:solidFill>
                  <a:schemeClr val="tx1">
                    <a:lumMod val="75000"/>
                    <a:lumOff val="25000"/>
                  </a:schemeClr>
                </a:solidFill>
              </a:rPr>
            </a:br>
            <a:endParaRPr lang="en-US" altLang="en-US" sz="2700" b="1" dirty="0">
              <a:solidFill>
                <a:schemeClr val="tx1">
                  <a:lumMod val="75000"/>
                  <a:lumOff val="25000"/>
                </a:schemeClr>
              </a:solidFill>
            </a:endParaRPr>
          </a:p>
        </p:txBody>
      </p:sp>
      <p:sp>
        <p:nvSpPr>
          <p:cNvPr id="2" name="Subtitle 1">
            <a:extLst>
              <a:ext uri="{FF2B5EF4-FFF2-40B4-BE49-F238E27FC236}">
                <a16:creationId xmlns:a16="http://schemas.microsoft.com/office/drawing/2014/main" id="{98DC4E4D-BD92-06F3-C677-DDC20A770B04}"/>
              </a:ext>
            </a:extLst>
          </p:cNvPr>
          <p:cNvSpPr>
            <a:spLocks noGrp="1"/>
          </p:cNvSpPr>
          <p:nvPr>
            <p:ph type="subTitle" idx="1"/>
          </p:nvPr>
        </p:nvSpPr>
        <p:spPr/>
        <p:txBody>
          <a:bodyPr/>
          <a:lstStyle/>
          <a:p>
            <a:r>
              <a:rPr lang="en-GB" dirty="0"/>
              <a:t>The Milestones in Youth Work’s History</a:t>
            </a:r>
          </a:p>
          <a:p>
            <a:r>
              <a:rPr lang="en-GB" dirty="0"/>
              <a:t>Part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295CF-3DDA-63B3-8B6B-99FC832FFC0F}"/>
              </a:ext>
            </a:extLst>
          </p:cNvPr>
          <p:cNvSpPr>
            <a:spLocks noGrp="1"/>
          </p:cNvSpPr>
          <p:nvPr>
            <p:ph type="title"/>
          </p:nvPr>
        </p:nvSpPr>
        <p:spPr/>
        <p:txBody>
          <a:bodyPr/>
          <a:lstStyle/>
          <a:p>
            <a:pPr>
              <a:defRPr/>
            </a:pPr>
            <a:br>
              <a:rPr lang="en-GB" dirty="0">
                <a:solidFill>
                  <a:schemeClr val="tx1">
                    <a:lumMod val="75000"/>
                    <a:lumOff val="25000"/>
                  </a:schemeClr>
                </a:solidFill>
              </a:rPr>
            </a:br>
            <a:r>
              <a:rPr lang="en-GB" b="1" dirty="0">
                <a:solidFill>
                  <a:schemeClr val="tx1">
                    <a:lumMod val="75000"/>
                    <a:lumOff val="25000"/>
                  </a:schemeClr>
                </a:solidFill>
              </a:rPr>
              <a:t>Today’s focus</a:t>
            </a:r>
          </a:p>
        </p:txBody>
      </p:sp>
      <p:sp>
        <p:nvSpPr>
          <p:cNvPr id="11267" name="Content Placeholder 2">
            <a:extLst>
              <a:ext uri="{FF2B5EF4-FFF2-40B4-BE49-F238E27FC236}">
                <a16:creationId xmlns:a16="http://schemas.microsoft.com/office/drawing/2014/main" id="{FD857747-2C4E-67F6-E7DB-593FF73F4148}"/>
              </a:ext>
            </a:extLst>
          </p:cNvPr>
          <p:cNvSpPr>
            <a:spLocks noGrp="1" noChangeArrowheads="1"/>
          </p:cNvSpPr>
          <p:nvPr>
            <p:ph idx="1"/>
          </p:nvPr>
        </p:nvSpPr>
        <p:spPr/>
        <p:txBody>
          <a:bodyPr/>
          <a:lstStyle/>
          <a:p>
            <a:r>
              <a:rPr lang="en-GB" altLang="en-US" sz="2400" dirty="0"/>
              <a:t>Reconnect</a:t>
            </a:r>
          </a:p>
          <a:p>
            <a:r>
              <a:rPr lang="en-GB" altLang="en-US" sz="2400" dirty="0"/>
              <a:t>Today’s Lecture Focus: 1979 to the present day</a:t>
            </a:r>
          </a:p>
          <a:p>
            <a:r>
              <a:rPr lang="en-GB" altLang="en-US" sz="2400" dirty="0"/>
              <a:t>Directed Study</a:t>
            </a:r>
          </a:p>
          <a:p>
            <a:r>
              <a:rPr lang="en-GB" altLang="en-US" sz="2400" dirty="0"/>
              <a:t>Seminar Assessment Discussion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BB50CFA-AD0B-BDC7-76E0-45F638F8F2E1}"/>
              </a:ext>
            </a:extLst>
          </p:cNvPr>
          <p:cNvSpPr>
            <a:spLocks noGrp="1" noChangeArrowheads="1"/>
          </p:cNvSpPr>
          <p:nvPr>
            <p:ph type="title"/>
          </p:nvPr>
        </p:nvSpPr>
        <p:spPr/>
        <p:txBody>
          <a:bodyPr/>
          <a:lstStyle/>
          <a:p>
            <a:pPr>
              <a:defRPr/>
            </a:pPr>
            <a:r>
              <a:rPr lang="en-GB" altLang="en-US" sz="3800" b="1" dirty="0">
                <a:solidFill>
                  <a:schemeClr val="tx1">
                    <a:lumMod val="75000"/>
                    <a:lumOff val="25000"/>
                  </a:schemeClr>
                </a:solidFill>
              </a:rPr>
              <a:t>The Thatcher era</a:t>
            </a:r>
            <a:br>
              <a:rPr lang="en-GB" altLang="en-US" sz="3800" b="1" dirty="0">
                <a:solidFill>
                  <a:schemeClr val="tx1">
                    <a:lumMod val="75000"/>
                    <a:lumOff val="25000"/>
                  </a:schemeClr>
                </a:solidFill>
              </a:rPr>
            </a:br>
            <a:r>
              <a:rPr lang="en-GB" altLang="en-US" sz="3800" b="1" dirty="0">
                <a:solidFill>
                  <a:schemeClr val="tx1">
                    <a:lumMod val="75000"/>
                    <a:lumOff val="25000"/>
                  </a:schemeClr>
                </a:solidFill>
              </a:rPr>
              <a:t>1979-1997</a:t>
            </a:r>
          </a:p>
        </p:txBody>
      </p:sp>
      <p:sp>
        <p:nvSpPr>
          <p:cNvPr id="12291" name="Rectangle 3">
            <a:extLst>
              <a:ext uri="{FF2B5EF4-FFF2-40B4-BE49-F238E27FC236}">
                <a16:creationId xmlns:a16="http://schemas.microsoft.com/office/drawing/2014/main" id="{7C80209B-4D7D-574A-5434-E6CCDF03AF51}"/>
              </a:ext>
            </a:extLst>
          </p:cNvPr>
          <p:cNvSpPr>
            <a:spLocks noGrp="1" noChangeArrowheads="1"/>
          </p:cNvSpPr>
          <p:nvPr>
            <p:ph idx="1"/>
          </p:nvPr>
        </p:nvSpPr>
        <p:spPr/>
        <p:txBody>
          <a:bodyPr/>
          <a:lstStyle/>
          <a:p>
            <a:pPr>
              <a:spcAft>
                <a:spcPct val="0"/>
              </a:spcAft>
            </a:pPr>
            <a:endParaRPr lang="en-US" altLang="en-US" sz="2200"/>
          </a:p>
          <a:p>
            <a:pPr algn="just">
              <a:spcAft>
                <a:spcPct val="0"/>
              </a:spcAft>
            </a:pPr>
            <a:r>
              <a:rPr lang="en-US" altLang="en-US" sz="2600"/>
              <a:t>Margaret Thatcher was elected to power on 4 May 1979 as Leader of the Conservative Party, which remained in power until 1997</a:t>
            </a:r>
          </a:p>
          <a:p>
            <a:pPr algn="just">
              <a:spcAft>
                <a:spcPct val="0"/>
              </a:spcAft>
            </a:pPr>
            <a:r>
              <a:rPr lang="en-US" altLang="en-US" sz="2600"/>
              <a:t>The effects of this radical administration resonated in a powerful way well past the period it was in office and, as a consequence, had a significant influence on the maintained Youth Service</a:t>
            </a:r>
          </a:p>
          <a:p>
            <a:pPr>
              <a:spcAft>
                <a:spcPct val="0"/>
              </a:spcAft>
            </a:pPr>
            <a:endParaRPr lang="en-GB" altLang="en-US"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C281A3B-E991-3028-2A20-8618813180CB}"/>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The Thatcher era</a:t>
            </a:r>
            <a:br>
              <a:rPr lang="en-GB" altLang="en-US" b="1" dirty="0">
                <a:solidFill>
                  <a:schemeClr val="tx1">
                    <a:lumMod val="75000"/>
                    <a:lumOff val="25000"/>
                  </a:schemeClr>
                </a:solidFill>
              </a:rPr>
            </a:br>
            <a:r>
              <a:rPr lang="en-GB" altLang="en-US" b="1" dirty="0">
                <a:solidFill>
                  <a:schemeClr val="tx1">
                    <a:lumMod val="75000"/>
                    <a:lumOff val="25000"/>
                  </a:schemeClr>
                </a:solidFill>
              </a:rPr>
              <a:t>1979-1997</a:t>
            </a:r>
            <a:endParaRPr lang="en-US" altLang="en-US" dirty="0">
              <a:solidFill>
                <a:schemeClr val="tx1">
                  <a:lumMod val="75000"/>
                  <a:lumOff val="25000"/>
                </a:schemeClr>
              </a:solidFill>
            </a:endParaRPr>
          </a:p>
        </p:txBody>
      </p:sp>
      <p:sp>
        <p:nvSpPr>
          <p:cNvPr id="13315" name="Rectangle 3">
            <a:extLst>
              <a:ext uri="{FF2B5EF4-FFF2-40B4-BE49-F238E27FC236}">
                <a16:creationId xmlns:a16="http://schemas.microsoft.com/office/drawing/2014/main" id="{E19BBFBB-1AC0-A873-937A-95BB19764618}"/>
              </a:ext>
            </a:extLst>
          </p:cNvPr>
          <p:cNvSpPr>
            <a:spLocks noGrp="1" noChangeArrowheads="1"/>
          </p:cNvSpPr>
          <p:nvPr>
            <p:ph idx="1"/>
          </p:nvPr>
        </p:nvSpPr>
        <p:spPr>
          <a:xfrm>
            <a:off x="838200" y="1690688"/>
            <a:ext cx="10515600" cy="4351338"/>
          </a:xfrm>
        </p:spPr>
        <p:txBody>
          <a:bodyPr>
            <a:normAutofit fontScale="92500" lnSpcReduction="20000"/>
          </a:bodyPr>
          <a:lstStyle/>
          <a:p>
            <a:pPr algn="just">
              <a:spcAft>
                <a:spcPct val="0"/>
              </a:spcAft>
            </a:pPr>
            <a:r>
              <a:rPr lang="en-US" altLang="en-US" dirty="0"/>
              <a:t>Thatcher’s government was committed to reducing the culture of welfare dependency encouraged, they claimed, during the previous </a:t>
            </a:r>
            <a:r>
              <a:rPr lang="en-US" altLang="en-US" dirty="0" err="1"/>
              <a:t>Labour</a:t>
            </a:r>
            <a:r>
              <a:rPr lang="en-US" altLang="en-US" dirty="0"/>
              <a:t> administration at enormous financial cost to the public</a:t>
            </a:r>
          </a:p>
          <a:p>
            <a:pPr algn="just">
              <a:spcAft>
                <a:spcPct val="0"/>
              </a:spcAft>
            </a:pPr>
            <a:r>
              <a:rPr lang="en-US" altLang="en-US" dirty="0"/>
              <a:t>Resulted in a new culture of financial stringency within the public sector with annual reductions in expenditure becoming the norm</a:t>
            </a:r>
          </a:p>
          <a:p>
            <a:pPr algn="just">
              <a:spcAft>
                <a:spcPct val="0"/>
              </a:spcAft>
            </a:pPr>
            <a:r>
              <a:rPr lang="en-US" altLang="en-US" dirty="0"/>
              <a:t>In order to survive, the more entrepreneurial youth workers in Wales began to diversify into other areas of work funded from a wide range of sources (Nichols, 2001). As a result, the maintained Youth Service began to lose its shape even further as it became involved in government-preferred areas of work. These included Youth Opportunity Projects and Intermediate Treatment, both of which required the compulsory attendance of young people – a position contradictory to the agreed approach of Youth Service</a:t>
            </a: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6D10F08-B07D-E086-0968-639B83F759C3}"/>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Education Act (HMSO 1986)</a:t>
            </a:r>
            <a:endParaRPr lang="en-GB" altLang="en-US" sz="3100" b="1" dirty="0">
              <a:solidFill>
                <a:schemeClr val="tx1">
                  <a:lumMod val="75000"/>
                  <a:lumOff val="25000"/>
                </a:schemeClr>
              </a:solidFill>
            </a:endParaRPr>
          </a:p>
        </p:txBody>
      </p:sp>
      <p:sp>
        <p:nvSpPr>
          <p:cNvPr id="13315" name="Rectangle 3">
            <a:extLst>
              <a:ext uri="{FF2B5EF4-FFF2-40B4-BE49-F238E27FC236}">
                <a16:creationId xmlns:a16="http://schemas.microsoft.com/office/drawing/2014/main" id="{626E90C2-6A70-F134-21E6-CBC74CCCA6CB}"/>
              </a:ext>
            </a:extLst>
          </p:cNvPr>
          <p:cNvSpPr>
            <a:spLocks noGrp="1" noChangeArrowheads="1"/>
          </p:cNvSpPr>
          <p:nvPr>
            <p:ph idx="1"/>
          </p:nvPr>
        </p:nvSpPr>
        <p:spPr>
          <a:xfrm>
            <a:off x="838200" y="1569316"/>
            <a:ext cx="10515600" cy="4351338"/>
          </a:xfrm>
        </p:spPr>
        <p:txBody>
          <a:bodyPr rtlCol="0">
            <a:normAutofit fontScale="85000" lnSpcReduction="20000"/>
          </a:bodyPr>
          <a:lstStyle/>
          <a:p>
            <a:pPr marL="91440" indent="-91440" algn="just">
              <a:lnSpc>
                <a:spcPct val="110000"/>
              </a:lnSpc>
              <a:defRPr/>
            </a:pPr>
            <a:r>
              <a:rPr lang="en-US" altLang="en-US" dirty="0">
                <a:solidFill>
                  <a:schemeClr val="tx1">
                    <a:lumMod val="75000"/>
                    <a:lumOff val="25000"/>
                  </a:schemeClr>
                </a:solidFill>
              </a:rPr>
              <a:t>Increased the powers of school governing bodies, including giving them almost total control over the use of school premises – many of which were used by the Youth Service. As a consequence, Youth Service provision ceased in a number of school settings because it was unable to meet the cost of new financial burdens, such as rent and caretaker costs (WYWP, 1988)</a:t>
            </a:r>
          </a:p>
          <a:p>
            <a:pPr marL="91440" indent="-91440" algn="just">
              <a:lnSpc>
                <a:spcPct val="110000"/>
              </a:lnSpc>
              <a:defRPr/>
            </a:pPr>
            <a:r>
              <a:rPr lang="en-US" altLang="en-US" dirty="0">
                <a:solidFill>
                  <a:schemeClr val="tx1">
                    <a:lumMod val="75000"/>
                    <a:lumOff val="25000"/>
                  </a:schemeClr>
                </a:solidFill>
              </a:rPr>
              <a:t>The Act also delegated the control of finance to schools and colleges as well as severely restricting local authority representation on governing bodies and giving schools the right to apply to opt out of local authority control. It also introduced a National Curriculum in Primary and Secondary schools and the testing and assessment of all pupils at the age of seven, eleven, fourteen, and sixteen</a:t>
            </a:r>
            <a:endParaRPr lang="en-GB" altLang="en-US" sz="2400"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210E6A2-CA26-4BBD-55CA-83D60B4E18EE}"/>
              </a:ext>
            </a:extLst>
          </p:cNvPr>
          <p:cNvSpPr>
            <a:spLocks noGrp="1" noChangeArrowheads="1"/>
          </p:cNvSpPr>
          <p:nvPr>
            <p:ph type="title"/>
          </p:nvPr>
        </p:nvSpPr>
        <p:spPr/>
        <p:txBody>
          <a:bodyPr>
            <a:noAutofit/>
          </a:bodyPr>
          <a:lstStyle/>
          <a:p>
            <a:pPr>
              <a:defRPr/>
            </a:pPr>
            <a:r>
              <a:rPr lang="en-GB" altLang="en-US" sz="4000" b="1" dirty="0">
                <a:solidFill>
                  <a:schemeClr val="tx1">
                    <a:lumMod val="75000"/>
                    <a:lumOff val="25000"/>
                  </a:schemeClr>
                </a:solidFill>
              </a:rPr>
              <a:t>The arrival of New Labour and its effect on Youth and Community Work</a:t>
            </a:r>
          </a:p>
        </p:txBody>
      </p:sp>
      <p:sp>
        <p:nvSpPr>
          <p:cNvPr id="15363" name="Rectangle 3">
            <a:extLst>
              <a:ext uri="{FF2B5EF4-FFF2-40B4-BE49-F238E27FC236}">
                <a16:creationId xmlns:a16="http://schemas.microsoft.com/office/drawing/2014/main" id="{FF8D1363-1AEE-0E31-867F-DCA4ED951715}"/>
              </a:ext>
            </a:extLst>
          </p:cNvPr>
          <p:cNvSpPr>
            <a:spLocks noGrp="1" noChangeArrowheads="1"/>
          </p:cNvSpPr>
          <p:nvPr>
            <p:ph idx="1"/>
          </p:nvPr>
        </p:nvSpPr>
        <p:spPr/>
        <p:txBody>
          <a:bodyPr>
            <a:normAutofit/>
          </a:bodyPr>
          <a:lstStyle/>
          <a:p>
            <a:pPr algn="just">
              <a:spcAft>
                <a:spcPct val="0"/>
              </a:spcAft>
            </a:pPr>
            <a:r>
              <a:rPr lang="en-US" altLang="en-US" sz="2200"/>
              <a:t>Elements of the Conservative Party education legacy to New Labour - who won the 1997 General Election with a landslide majority (Savage and Atkinson, 2001) – included the National Curriculum, tests, league tables, and enhanced inspection, as did the proposed Conservative Party spending plans for the two years following the 1997 election</a:t>
            </a:r>
          </a:p>
          <a:p>
            <a:pPr algn="just">
              <a:spcAft>
                <a:spcPct val="0"/>
              </a:spcAft>
            </a:pPr>
            <a:endParaRPr lang="en-US" altLang="en-US" sz="2200"/>
          </a:p>
          <a:p>
            <a:pPr algn="just">
              <a:spcAft>
                <a:spcPct val="0"/>
              </a:spcAft>
            </a:pPr>
            <a:r>
              <a:rPr lang="en-US" altLang="en-US" sz="2200"/>
              <a:t>This was a particular disappointment to the Youth Service, which had been starved of resources during the Conservative Party regime between 1979 and 1997 and which was desperate for additional support to revive its capacity to contribute to the agenda of the new government</a:t>
            </a:r>
            <a:endParaRPr lang="en-GB" altLang="en-US" sz="22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BD3FB3A-40B3-811A-9E7C-9E73D15A8DA3}"/>
              </a:ext>
            </a:extLst>
          </p:cNvPr>
          <p:cNvSpPr>
            <a:spLocks noGrp="1" noChangeArrowheads="1"/>
          </p:cNvSpPr>
          <p:nvPr>
            <p:ph type="title"/>
          </p:nvPr>
        </p:nvSpPr>
        <p:spPr/>
        <p:txBody>
          <a:bodyPr>
            <a:noAutofit/>
          </a:bodyPr>
          <a:lstStyle/>
          <a:p>
            <a:pPr>
              <a:defRPr/>
            </a:pPr>
            <a:r>
              <a:rPr lang="en-GB" altLang="en-US" sz="4000" b="1" dirty="0">
                <a:solidFill>
                  <a:schemeClr val="tx1">
                    <a:lumMod val="75000"/>
                    <a:lumOff val="25000"/>
                  </a:schemeClr>
                </a:solidFill>
              </a:rPr>
              <a:t>The arrival of New Labour and its effect on Youth and Community Work</a:t>
            </a:r>
            <a:endParaRPr lang="en-US" altLang="en-US" sz="4000" dirty="0">
              <a:solidFill>
                <a:schemeClr val="tx1">
                  <a:lumMod val="75000"/>
                  <a:lumOff val="25000"/>
                </a:schemeClr>
              </a:solidFill>
            </a:endParaRPr>
          </a:p>
        </p:txBody>
      </p:sp>
      <p:sp>
        <p:nvSpPr>
          <p:cNvPr id="16387" name="Rectangle 3">
            <a:extLst>
              <a:ext uri="{FF2B5EF4-FFF2-40B4-BE49-F238E27FC236}">
                <a16:creationId xmlns:a16="http://schemas.microsoft.com/office/drawing/2014/main" id="{CA84A495-6109-3ADE-868C-A9C722D23B93}"/>
              </a:ext>
            </a:extLst>
          </p:cNvPr>
          <p:cNvSpPr>
            <a:spLocks noGrp="1" noChangeArrowheads="1"/>
          </p:cNvSpPr>
          <p:nvPr>
            <p:ph idx="1"/>
          </p:nvPr>
        </p:nvSpPr>
        <p:spPr/>
        <p:txBody>
          <a:bodyPr/>
          <a:lstStyle/>
          <a:p>
            <a:pPr algn="just">
              <a:spcAft>
                <a:spcPct val="0"/>
              </a:spcAft>
            </a:pPr>
            <a:r>
              <a:rPr lang="en-US" altLang="en-US" sz="2200"/>
              <a:t>Educational and social programmes of the sort delivered within the Youth Service, and negotiated by young people without the influence of either government-led employment agendas or appropriate and quantifiable outcomes, was seen to be under significant threat (WYA, 1999). </a:t>
            </a:r>
          </a:p>
          <a:p>
            <a:pPr algn="just">
              <a:spcAft>
                <a:spcPct val="0"/>
              </a:spcAft>
            </a:pPr>
            <a:r>
              <a:rPr lang="en-US" altLang="en-US" sz="2200"/>
              <a:t>Primarily because the significant amounts of new government money for education was being linked to what has been described as </a:t>
            </a:r>
            <a:r>
              <a:rPr lang="en-US" altLang="en-US" sz="2200" i="1"/>
              <a:t>“something for something”</a:t>
            </a:r>
            <a:r>
              <a:rPr lang="en-US" altLang="en-US" sz="2200"/>
              <a:t> funding (Seldon, 2001, p. 410).</a:t>
            </a:r>
            <a:r>
              <a:rPr lang="en-US" altLang="en-US"/>
              <a:t> </a:t>
            </a:r>
            <a:endParaRPr lang="en-GB" altLang="en-US"/>
          </a:p>
          <a:p>
            <a:pPr>
              <a:spcAft>
                <a:spcPct val="0"/>
              </a:spcAft>
            </a:pPr>
            <a:endParaRPr lang="en-GB" altLang="en-US" sz="2200"/>
          </a:p>
          <a:p>
            <a:pPr>
              <a:spcAft>
                <a:spcPct val="0"/>
              </a:spcAft>
            </a:pPr>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9105696E-F472-CA75-6E4E-44138D2100C6}"/>
              </a:ext>
            </a:extLst>
          </p:cNvPr>
          <p:cNvSpPr>
            <a:spLocks noGrp="1" noChangeArrowheads="1"/>
          </p:cNvSpPr>
          <p:nvPr>
            <p:ph idx="1"/>
          </p:nvPr>
        </p:nvSpPr>
        <p:spPr>
          <a:xfrm>
            <a:off x="798443" y="1331509"/>
            <a:ext cx="10515600" cy="4351338"/>
          </a:xfrm>
        </p:spPr>
        <p:txBody>
          <a:bodyPr>
            <a:normAutofit fontScale="92500" lnSpcReduction="20000"/>
          </a:bodyPr>
          <a:lstStyle/>
          <a:p>
            <a:r>
              <a:rPr lang="en-US" altLang="en-US" dirty="0"/>
              <a:t>Bridging the period between the end of the Conservative Party in office and the election of New </a:t>
            </a:r>
            <a:r>
              <a:rPr lang="en-US" altLang="en-US" dirty="0" err="1"/>
              <a:t>Labour</a:t>
            </a:r>
            <a:r>
              <a:rPr lang="en-US" altLang="en-US" dirty="0"/>
              <a:t> was the consultation process that led to the production of the </a:t>
            </a:r>
            <a:r>
              <a:rPr lang="en-US" altLang="en-US" i="1" dirty="0"/>
              <a:t>‘Occupational and Functional Mapping of Youth Work’</a:t>
            </a:r>
            <a:r>
              <a:rPr lang="en-US" altLang="en-US" dirty="0"/>
              <a:t> (NYA, 1997).</a:t>
            </a:r>
          </a:p>
          <a:p>
            <a:endParaRPr lang="en-US" altLang="en-US" sz="100" dirty="0"/>
          </a:p>
          <a:p>
            <a:r>
              <a:rPr lang="en-US" altLang="en-US" dirty="0"/>
              <a:t>As well as describing Youth Service purpose, the mapping document was also concerned to identify the boundaries within which the service operated. Youth Work, it claimed, is contained in a setting concerned to develop challenging informal social and education programmes. </a:t>
            </a:r>
          </a:p>
          <a:p>
            <a:endParaRPr lang="en-US" altLang="en-US" sz="100" dirty="0"/>
          </a:p>
          <a:p>
            <a:r>
              <a:rPr lang="en-US" altLang="en-US" dirty="0"/>
              <a:t>Such programmes would lead to the planned personal and spiritual development of young people. Learning within the Youth Service setting would be carried out within a wide range of community-based locations, within which young people would feel secure and valued. </a:t>
            </a:r>
            <a:endParaRPr lang="en-GB" altLang="en-US" dirty="0"/>
          </a:p>
          <a:p>
            <a:endParaRPr lang="en-GB" alt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17DD2-1AC4-6B2C-1A06-445B1A1234D0}"/>
              </a:ext>
            </a:extLst>
          </p:cNvPr>
          <p:cNvSpPr>
            <a:spLocks noGrp="1"/>
          </p:cNvSpPr>
          <p:nvPr>
            <p:ph type="title"/>
          </p:nvPr>
        </p:nvSpPr>
        <p:spPr/>
        <p:txBody>
          <a:bodyPr/>
          <a:lstStyle/>
          <a:p>
            <a:endParaRPr lang="en-GB"/>
          </a:p>
        </p:txBody>
      </p:sp>
      <p:sp>
        <p:nvSpPr>
          <p:cNvPr id="17411" name="Rectangle 3">
            <a:extLst>
              <a:ext uri="{FF2B5EF4-FFF2-40B4-BE49-F238E27FC236}">
                <a16:creationId xmlns:a16="http://schemas.microsoft.com/office/drawing/2014/main" id="{8397A95D-D9CA-675F-B6E3-1ED1390A8011}"/>
              </a:ext>
            </a:extLst>
          </p:cNvPr>
          <p:cNvSpPr>
            <a:spLocks noGrp="1" noChangeArrowheads="1"/>
          </p:cNvSpPr>
          <p:nvPr>
            <p:ph idx="1"/>
          </p:nvPr>
        </p:nvSpPr>
        <p:spPr/>
        <p:txBody>
          <a:bodyPr rtlCol="0">
            <a:normAutofit/>
          </a:bodyPr>
          <a:lstStyle/>
          <a:p>
            <a:pPr marL="91440" indent="-91440">
              <a:defRPr/>
            </a:pPr>
            <a:r>
              <a:rPr lang="en-US" altLang="en-US" sz="2200" dirty="0">
                <a:solidFill>
                  <a:schemeClr val="tx1">
                    <a:lumMod val="75000"/>
                    <a:lumOff val="25000"/>
                  </a:schemeClr>
                </a:solidFill>
              </a:rPr>
              <a:t>Underpinning this approach would be the development of a high-quality relationship between the youth worker and young people, who would be supported to take greater responsibility for the decision making that affected their lives. </a:t>
            </a:r>
            <a:endParaRPr lang="en-GB" altLang="en-US" sz="2200" dirty="0">
              <a:solidFill>
                <a:schemeClr val="tx1">
                  <a:lumMod val="75000"/>
                  <a:lumOff val="25000"/>
                </a:schemeClr>
              </a:solidFill>
            </a:endParaRPr>
          </a:p>
          <a:p>
            <a:pPr marL="91440" indent="-91440">
              <a:defRPr/>
            </a:pPr>
            <a:r>
              <a:rPr lang="en-US" altLang="en-US" sz="2200" dirty="0">
                <a:solidFill>
                  <a:schemeClr val="tx1">
                    <a:lumMod val="75000"/>
                    <a:lumOff val="25000"/>
                  </a:schemeClr>
                </a:solidFill>
              </a:rPr>
              <a:t>As a consequence of this approach, it would be possible to identify clear differences between youth work and formal education of the sort carried out in school or college and informal work involving young people for purely recreational purpose.</a:t>
            </a:r>
          </a:p>
          <a:p>
            <a:pPr marL="91440" indent="-91440">
              <a:defRPr/>
            </a:pPr>
            <a:r>
              <a:rPr lang="en-US" altLang="en-US" sz="2200" dirty="0">
                <a:solidFill>
                  <a:schemeClr val="tx1">
                    <a:lumMod val="75000"/>
                    <a:lumOff val="25000"/>
                  </a:schemeClr>
                </a:solidFill>
              </a:rPr>
              <a:t>The issues of purpose, principles and values for the Youth Service were raised again during the consultation and production of the National Occupational Standards for Youth Work (NYA, 2000), which followed on from the previously described mapping process.</a:t>
            </a:r>
            <a:endParaRPr lang="en-GB" altLang="en-US" sz="2200" dirty="0">
              <a:solidFill>
                <a:schemeClr val="tx1">
                  <a:lumMod val="75000"/>
                  <a:lumOff val="2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E4E6422-5CD1-FD84-7B2F-69FFBE737C41}"/>
              </a:ext>
            </a:extLst>
          </p:cNvPr>
          <p:cNvSpPr>
            <a:spLocks noGrp="1" noChangeArrowheads="1"/>
          </p:cNvSpPr>
          <p:nvPr>
            <p:ph type="title"/>
          </p:nvPr>
        </p:nvSpPr>
        <p:spPr/>
        <p:txBody>
          <a:bodyPr/>
          <a:lstStyle/>
          <a:p>
            <a:pPr>
              <a:defRPr/>
            </a:pPr>
            <a:r>
              <a:rPr lang="en-GB" altLang="en-US" sz="4000" b="1" dirty="0">
                <a:solidFill>
                  <a:schemeClr val="tx1">
                    <a:lumMod val="75000"/>
                    <a:lumOff val="25000"/>
                  </a:schemeClr>
                </a:solidFill>
              </a:rPr>
              <a:t>Approaching the new millennium…</a:t>
            </a:r>
          </a:p>
        </p:txBody>
      </p:sp>
      <p:sp>
        <p:nvSpPr>
          <p:cNvPr id="19459" name="Rectangle 3">
            <a:extLst>
              <a:ext uri="{FF2B5EF4-FFF2-40B4-BE49-F238E27FC236}">
                <a16:creationId xmlns:a16="http://schemas.microsoft.com/office/drawing/2014/main" id="{6AA67B4E-6961-7A81-B778-0A849473C99D}"/>
              </a:ext>
            </a:extLst>
          </p:cNvPr>
          <p:cNvSpPr>
            <a:spLocks noGrp="1" noChangeArrowheads="1"/>
          </p:cNvSpPr>
          <p:nvPr>
            <p:ph idx="1"/>
          </p:nvPr>
        </p:nvSpPr>
        <p:spPr/>
        <p:txBody>
          <a:bodyPr/>
          <a:lstStyle/>
          <a:p>
            <a:pPr algn="just">
              <a:spcAft>
                <a:spcPct val="0"/>
              </a:spcAft>
            </a:pPr>
            <a:r>
              <a:rPr lang="en-US" altLang="en-US" sz="2200"/>
              <a:t>The maintained Youth Service at this time could be identified as an organisation that had been decaying as a consequence of three decades of political neglect and institutional ineffectiveness.</a:t>
            </a:r>
            <a:r>
              <a:rPr lang="en-US" altLang="en-US"/>
              <a:t> </a:t>
            </a:r>
          </a:p>
          <a:p>
            <a:pPr algn="just">
              <a:spcAft>
                <a:spcPct val="0"/>
              </a:spcAft>
            </a:pPr>
            <a:endParaRPr lang="en-US" altLang="en-US"/>
          </a:p>
          <a:p>
            <a:pPr algn="just">
              <a:spcAft>
                <a:spcPct val="0"/>
              </a:spcAft>
            </a:pPr>
            <a:r>
              <a:rPr lang="en-US" altLang="en-US" sz="2200"/>
              <a:t>The result was an organisation with insufficient financial support, operating in less than adequate buildings, delivering a programme of activities to young people with low levels of qualified full-time staff who had devolved most of the contact time with young people to the part-time workforce.</a:t>
            </a:r>
            <a:endParaRPr lang="en-GB" altLang="en-US"/>
          </a:p>
          <a:p>
            <a:pPr>
              <a:spcAft>
                <a:spcPct val="0"/>
              </a:spcAft>
            </a:pPr>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705CAF67-E6F2-3632-FF51-E1934F3E21BC}"/>
              </a:ext>
            </a:extLst>
          </p:cNvPr>
          <p:cNvSpPr>
            <a:spLocks noGrp="1" noChangeArrowheads="1"/>
          </p:cNvSpPr>
          <p:nvPr>
            <p:ph sz="half" idx="1"/>
          </p:nvPr>
        </p:nvSpPr>
        <p:spPr>
          <a:xfrm>
            <a:off x="838200" y="1342867"/>
            <a:ext cx="5181600" cy="4351338"/>
          </a:xfrm>
        </p:spPr>
        <p:txBody>
          <a:bodyPr>
            <a:normAutofit/>
          </a:bodyPr>
          <a:lstStyle/>
          <a:p>
            <a:r>
              <a:rPr lang="en-GB" altLang="en-US" dirty="0"/>
              <a:t>Labour Government set up the Welsh Assembly Government in 1999</a:t>
            </a:r>
          </a:p>
          <a:p>
            <a:r>
              <a:rPr lang="en-GB" altLang="en-US" dirty="0"/>
              <a:t>Role:</a:t>
            </a:r>
          </a:p>
          <a:p>
            <a:pPr lvl="1"/>
            <a:r>
              <a:rPr lang="en-GB" altLang="en-US" dirty="0"/>
              <a:t>Make decisions for Wales as a whole on specific areas;</a:t>
            </a:r>
          </a:p>
          <a:p>
            <a:pPr lvl="1"/>
            <a:r>
              <a:rPr lang="en-GB" altLang="en-US" dirty="0"/>
              <a:t>Develop policies and implement them;</a:t>
            </a:r>
          </a:p>
          <a:p>
            <a:pPr lvl="1"/>
            <a:r>
              <a:rPr lang="en-GB" altLang="en-US" dirty="0"/>
              <a:t>Propose Welsh laws (assembly measures).</a:t>
            </a:r>
          </a:p>
          <a:p>
            <a:endParaRPr lang="en-GB" altLang="en-US" dirty="0"/>
          </a:p>
        </p:txBody>
      </p:sp>
      <p:sp>
        <p:nvSpPr>
          <p:cNvPr id="20484" name="Content Placeholder 2">
            <a:extLst>
              <a:ext uri="{FF2B5EF4-FFF2-40B4-BE49-F238E27FC236}">
                <a16:creationId xmlns:a16="http://schemas.microsoft.com/office/drawing/2014/main" id="{265DB8FB-2FCA-B726-0658-069863DFCF43}"/>
              </a:ext>
            </a:extLst>
          </p:cNvPr>
          <p:cNvSpPr>
            <a:spLocks noGrp="1" noChangeArrowheads="1"/>
          </p:cNvSpPr>
          <p:nvPr>
            <p:ph sz="half" idx="2"/>
          </p:nvPr>
        </p:nvSpPr>
        <p:spPr>
          <a:xfrm>
            <a:off x="6172200" y="1342867"/>
            <a:ext cx="5181600" cy="4351338"/>
          </a:xfrm>
        </p:spPr>
        <p:txBody>
          <a:bodyPr>
            <a:normAutofit/>
          </a:bodyPr>
          <a:lstStyle/>
          <a:p>
            <a:r>
              <a:rPr lang="en-GB" altLang="en-US" dirty="0"/>
              <a:t>Devolution – the transfer of power from central Government to Wales as a nation.</a:t>
            </a:r>
          </a:p>
          <a:p>
            <a:r>
              <a:rPr lang="en-GB" altLang="en-US" dirty="0"/>
              <a:t>Devolved powers to Wales, including:</a:t>
            </a:r>
          </a:p>
          <a:p>
            <a:pPr lvl="1"/>
            <a:r>
              <a:rPr lang="en-GB" altLang="en-US" dirty="0"/>
              <a:t>Housing</a:t>
            </a:r>
          </a:p>
          <a:p>
            <a:pPr lvl="1"/>
            <a:r>
              <a:rPr lang="en-GB" altLang="en-US" dirty="0"/>
              <a:t>Local Government</a:t>
            </a:r>
          </a:p>
          <a:p>
            <a:pPr lvl="1"/>
            <a:r>
              <a:rPr lang="en-GB" altLang="en-US" dirty="0"/>
              <a:t>Education</a:t>
            </a:r>
          </a:p>
          <a:p>
            <a:pPr lvl="1"/>
            <a:r>
              <a:rPr lang="en-GB" altLang="en-US" dirty="0"/>
              <a:t>Health and Social Care</a:t>
            </a:r>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BA365-D015-C8A0-51A0-DFDBAE914B9A}"/>
              </a:ext>
            </a:extLst>
          </p:cNvPr>
          <p:cNvSpPr>
            <a:spLocks noGrp="1"/>
          </p:cNvSpPr>
          <p:nvPr>
            <p:ph type="title"/>
          </p:nvPr>
        </p:nvSpPr>
        <p:spPr/>
        <p:txBody>
          <a:bodyPr/>
          <a:lstStyle/>
          <a:p>
            <a:endParaRPr lang="en-GB"/>
          </a:p>
        </p:txBody>
      </p:sp>
      <p:sp>
        <p:nvSpPr>
          <p:cNvPr id="21507" name="Rectangle 3">
            <a:extLst>
              <a:ext uri="{FF2B5EF4-FFF2-40B4-BE49-F238E27FC236}">
                <a16:creationId xmlns:a16="http://schemas.microsoft.com/office/drawing/2014/main" id="{E2A43FEB-AE46-26D6-D13C-9E398FD99ED3}"/>
              </a:ext>
            </a:extLst>
          </p:cNvPr>
          <p:cNvSpPr>
            <a:spLocks noGrp="1" noChangeArrowheads="1"/>
          </p:cNvSpPr>
          <p:nvPr>
            <p:ph idx="1"/>
          </p:nvPr>
        </p:nvSpPr>
        <p:spPr/>
        <p:txBody>
          <a:bodyPr>
            <a:normAutofit lnSpcReduction="10000"/>
          </a:bodyPr>
          <a:lstStyle/>
          <a:p>
            <a:pPr algn="just">
              <a:lnSpc>
                <a:spcPct val="80000"/>
              </a:lnSpc>
            </a:pPr>
            <a:r>
              <a:rPr lang="en-GB" altLang="en-US" dirty="0"/>
              <a:t>UK government’s position on young people:</a:t>
            </a:r>
          </a:p>
          <a:p>
            <a:pPr lvl="1">
              <a:lnSpc>
                <a:spcPct val="80000"/>
              </a:lnSpc>
            </a:pPr>
            <a:r>
              <a:rPr lang="en-GB" altLang="en-US" sz="2000" dirty="0"/>
              <a:t>Social integration and inclusion</a:t>
            </a:r>
          </a:p>
          <a:p>
            <a:pPr lvl="1">
              <a:lnSpc>
                <a:spcPct val="80000"/>
              </a:lnSpc>
            </a:pPr>
            <a:r>
              <a:rPr lang="en-GB" altLang="en-US" sz="2000" dirty="0"/>
              <a:t>The knowledge economy – employability, and the education/training qualifications needed to gain access to the labour market</a:t>
            </a:r>
          </a:p>
          <a:p>
            <a:pPr algn="just">
              <a:lnSpc>
                <a:spcPct val="80000"/>
              </a:lnSpc>
            </a:pPr>
            <a:r>
              <a:rPr lang="en-GB" altLang="en-US" dirty="0"/>
              <a:t>At this time, the policy direction for the Welsh Assembly Government for Youth Services remained broadly reflective of the above</a:t>
            </a:r>
          </a:p>
          <a:p>
            <a:pPr algn="just">
              <a:lnSpc>
                <a:spcPct val="80000"/>
              </a:lnSpc>
            </a:pPr>
            <a:r>
              <a:rPr lang="en-GB" altLang="en-US" dirty="0"/>
              <a:t>Those young people on the outside of this framework are often stigmatised</a:t>
            </a:r>
          </a:p>
          <a:p>
            <a:pPr algn="just">
              <a:lnSpc>
                <a:spcPct val="80000"/>
              </a:lnSpc>
            </a:pPr>
            <a:r>
              <a:rPr lang="en-GB" altLang="en-US" dirty="0"/>
              <a:t>Emphasis for those working with them is prioritised as a social inclusion agenda to bring YP into the education, employment or training framework</a:t>
            </a:r>
          </a:p>
          <a:p>
            <a:pPr>
              <a:lnSpc>
                <a:spcPct val="80000"/>
              </a:lnSpc>
            </a:pPr>
            <a:endParaRPr lang="en-GB" altLang="en-US" sz="2400" dirty="0"/>
          </a:p>
          <a:p>
            <a:pPr>
              <a:lnSpc>
                <a:spcPct val="80000"/>
              </a:lnSpc>
              <a:buFontTx/>
              <a:buNone/>
            </a:pPr>
            <a:endParaRPr lang="en-GB" altLang="en-US" sz="2100" dirty="0"/>
          </a:p>
          <a:p>
            <a:pPr>
              <a:lnSpc>
                <a:spcPct val="80000"/>
              </a:lnSpc>
            </a:pPr>
            <a:endParaRPr lang="en-GB"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91CC807-7AF8-EB46-801C-8885255AA6D8}"/>
              </a:ext>
            </a:extLst>
          </p:cNvPr>
          <p:cNvSpPr>
            <a:spLocks noGrp="1" noChangeArrowheads="1"/>
          </p:cNvSpPr>
          <p:nvPr>
            <p:ph type="title"/>
          </p:nvPr>
        </p:nvSpPr>
        <p:spPr/>
        <p:txBody>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Group Task</a:t>
            </a:r>
            <a:endParaRPr lang="en-US" altLang="en-US" dirty="0">
              <a:solidFill>
                <a:schemeClr val="tx1">
                  <a:lumMod val="75000"/>
                  <a:lumOff val="25000"/>
                </a:schemeClr>
              </a:solidFill>
            </a:endParaRPr>
          </a:p>
        </p:txBody>
      </p:sp>
      <p:sp>
        <p:nvSpPr>
          <p:cNvPr id="22531" name="Rectangle 3">
            <a:extLst>
              <a:ext uri="{FF2B5EF4-FFF2-40B4-BE49-F238E27FC236}">
                <a16:creationId xmlns:a16="http://schemas.microsoft.com/office/drawing/2014/main" id="{4DE18413-AAE3-CA99-2A73-3803F5372DD0}"/>
              </a:ext>
            </a:extLst>
          </p:cNvPr>
          <p:cNvSpPr>
            <a:spLocks noGrp="1" noChangeArrowheads="1"/>
          </p:cNvSpPr>
          <p:nvPr>
            <p:ph idx="1"/>
          </p:nvPr>
        </p:nvSpPr>
        <p:spPr/>
        <p:txBody>
          <a:bodyPr/>
          <a:lstStyle/>
          <a:p>
            <a:r>
              <a:rPr lang="en-GB" altLang="en-US"/>
              <a:t>Think of your youth work practice…</a:t>
            </a:r>
          </a:p>
          <a:p>
            <a:r>
              <a:rPr lang="en-GB" altLang="en-US"/>
              <a:t>How does youth work provide opportunities for</a:t>
            </a:r>
          </a:p>
          <a:p>
            <a:pPr lvl="1"/>
            <a:r>
              <a:rPr lang="en-GB" altLang="en-US" sz="2000"/>
              <a:t>Social integration and inclusion…</a:t>
            </a:r>
          </a:p>
          <a:p>
            <a:pPr lvl="1"/>
            <a:r>
              <a:rPr lang="en-GB" altLang="en-US" sz="2000"/>
              <a:t>Improving the knowledge economy…</a:t>
            </a:r>
            <a:endParaRPr lang="en-GB" altLang="en-US" sz="1100"/>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B066A46-BCAC-915C-7F38-FABAE6358CBC}"/>
              </a:ext>
            </a:extLst>
          </p:cNvPr>
          <p:cNvSpPr>
            <a:spLocks noGrp="1"/>
          </p:cNvSpPr>
          <p:nvPr>
            <p:ph type="title"/>
          </p:nvPr>
        </p:nvSpPr>
        <p:spPr/>
        <p:txBody>
          <a:bodyPr>
            <a:normAutofit/>
          </a:bodyPr>
          <a:lstStyle/>
          <a:p>
            <a:pPr>
              <a:defRPr/>
            </a:pPr>
            <a:br>
              <a:rPr lang="en-GB" altLang="en-US" b="1" dirty="0">
                <a:solidFill>
                  <a:schemeClr val="tx1">
                    <a:lumMod val="75000"/>
                    <a:lumOff val="25000"/>
                  </a:schemeClr>
                </a:solidFill>
              </a:rPr>
            </a:br>
            <a:r>
              <a:rPr lang="en-GB" altLang="en-US" sz="4000" b="1" dirty="0">
                <a:solidFill>
                  <a:schemeClr val="tx1">
                    <a:lumMod val="75000"/>
                    <a:lumOff val="25000"/>
                  </a:schemeClr>
                </a:solidFill>
              </a:rPr>
              <a:t>Learning and Skills Act (HMSO 2000)</a:t>
            </a:r>
            <a:endParaRPr lang="en-GB" altLang="en-US" dirty="0">
              <a:solidFill>
                <a:schemeClr val="tx1">
                  <a:lumMod val="75000"/>
                  <a:lumOff val="25000"/>
                </a:schemeClr>
              </a:solidFill>
            </a:endParaRPr>
          </a:p>
        </p:txBody>
      </p:sp>
      <p:sp>
        <p:nvSpPr>
          <p:cNvPr id="23555" name="Rectangle 4">
            <a:extLst>
              <a:ext uri="{FF2B5EF4-FFF2-40B4-BE49-F238E27FC236}">
                <a16:creationId xmlns:a16="http://schemas.microsoft.com/office/drawing/2014/main" id="{09121497-DD92-67A2-2F49-BA87776D392F}"/>
              </a:ext>
            </a:extLst>
          </p:cNvPr>
          <p:cNvSpPr>
            <a:spLocks noGrp="1" noChangeArrowheads="1"/>
          </p:cNvSpPr>
          <p:nvPr>
            <p:ph idx="1"/>
          </p:nvPr>
        </p:nvSpPr>
        <p:spPr/>
        <p:txBody>
          <a:bodyPr/>
          <a:lstStyle/>
          <a:p>
            <a:endParaRPr lang="en-GB" altLang="en-US" sz="3600"/>
          </a:p>
          <a:p>
            <a:r>
              <a:rPr lang="en-GB" altLang="en-US"/>
              <a:t>Enabled the National Assembly to direct Welsh local authorities to provide, secure or participate in the provision of youth support services</a:t>
            </a:r>
          </a:p>
          <a:p>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DC2E5E3-FCE8-DB4B-9A4E-CE6076D5E7C8}"/>
              </a:ext>
            </a:extLst>
          </p:cNvPr>
          <p:cNvSpPr>
            <a:spLocks noGrp="1" noChangeArrowheads="1"/>
          </p:cNvSpPr>
          <p:nvPr>
            <p:ph type="title"/>
          </p:nvPr>
        </p:nvSpPr>
        <p:spPr/>
        <p:txBody>
          <a:bodyPr/>
          <a:lstStyle/>
          <a:p>
            <a:pPr>
              <a:defRPr/>
            </a:pPr>
            <a:br>
              <a:rPr lang="cy-GB" altLang="en-US" sz="1600" b="1">
                <a:solidFill>
                  <a:schemeClr val="tx1">
                    <a:lumMod val="75000"/>
                    <a:lumOff val="25000"/>
                  </a:schemeClr>
                </a:solidFill>
              </a:rPr>
            </a:br>
            <a:r>
              <a:rPr lang="en-GB" altLang="en-US" b="1">
                <a:solidFill>
                  <a:schemeClr val="tx1">
                    <a:lumMod val="75000"/>
                    <a:lumOff val="25000"/>
                  </a:schemeClr>
                </a:solidFill>
              </a:rPr>
              <a:t>Extending Entitlement</a:t>
            </a:r>
            <a:r>
              <a:rPr lang="en-GB" altLang="en-US" sz="1600" b="1">
                <a:solidFill>
                  <a:schemeClr val="tx1">
                    <a:lumMod val="75000"/>
                    <a:lumOff val="25000"/>
                  </a:schemeClr>
                </a:solidFill>
              </a:rPr>
              <a:t> </a:t>
            </a:r>
            <a:br>
              <a:rPr lang="en-GB" altLang="en-US" sz="1600" b="1">
                <a:solidFill>
                  <a:schemeClr val="tx1">
                    <a:lumMod val="75000"/>
                    <a:lumOff val="25000"/>
                  </a:schemeClr>
                </a:solidFill>
              </a:rPr>
            </a:br>
            <a:r>
              <a:rPr lang="en-GB" altLang="en-US" sz="1600" b="1">
                <a:solidFill>
                  <a:schemeClr val="tx1">
                    <a:lumMod val="75000"/>
                    <a:lumOff val="25000"/>
                  </a:schemeClr>
                </a:solidFill>
              </a:rPr>
              <a:t>Supporting Young People in Wales</a:t>
            </a:r>
            <a:endParaRPr lang="cy-GB" altLang="en-US" sz="1600" b="1">
              <a:solidFill>
                <a:schemeClr val="tx1">
                  <a:lumMod val="75000"/>
                  <a:lumOff val="25000"/>
                </a:schemeClr>
              </a:solidFill>
            </a:endParaRPr>
          </a:p>
        </p:txBody>
      </p:sp>
      <p:sp>
        <p:nvSpPr>
          <p:cNvPr id="25603" name="Content Placeholder 1">
            <a:extLst>
              <a:ext uri="{FF2B5EF4-FFF2-40B4-BE49-F238E27FC236}">
                <a16:creationId xmlns:a16="http://schemas.microsoft.com/office/drawing/2014/main" id="{C7AA0291-A12E-19A3-EF36-D90F130004F8}"/>
              </a:ext>
            </a:extLst>
          </p:cNvPr>
          <p:cNvSpPr>
            <a:spLocks noGrp="1" noChangeArrowheads="1"/>
          </p:cNvSpPr>
          <p:nvPr>
            <p:ph idx="1"/>
          </p:nvPr>
        </p:nvSpPr>
        <p:spPr/>
        <p:txBody>
          <a:bodyPr/>
          <a:lstStyle/>
          <a:p>
            <a:pPr marL="0" indent="0">
              <a:buNone/>
            </a:pPr>
            <a:endParaRPr lang="en-GB" altLang="en-US"/>
          </a:p>
        </p:txBody>
      </p:sp>
      <p:pic>
        <p:nvPicPr>
          <p:cNvPr id="25604" name="Picture 4">
            <a:extLst>
              <a:ext uri="{FF2B5EF4-FFF2-40B4-BE49-F238E27FC236}">
                <a16:creationId xmlns:a16="http://schemas.microsoft.com/office/drawing/2014/main" id="{6998D606-93EB-2E1B-595D-BE5236553B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3476" y="2636838"/>
            <a:ext cx="1965325"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E9920EA-6049-7AEB-D30B-8161A1CA9FD6}"/>
              </a:ext>
            </a:extLst>
          </p:cNvPr>
          <p:cNvSpPr>
            <a:spLocks noGrp="1" noChangeArrowheads="1"/>
          </p:cNvSpPr>
          <p:nvPr>
            <p:ph type="title"/>
          </p:nvPr>
        </p:nvSpPr>
        <p:spPr/>
        <p:txBody>
          <a:bodyPr/>
          <a:lstStyle/>
          <a:p>
            <a:pPr>
              <a:defRPr/>
            </a:pPr>
            <a:br>
              <a:rPr lang="cy-GB" altLang="en-US" sz="3900" b="1">
                <a:solidFill>
                  <a:schemeClr val="tx1">
                    <a:lumMod val="75000"/>
                    <a:lumOff val="25000"/>
                  </a:schemeClr>
                </a:solidFill>
              </a:rPr>
            </a:br>
            <a:r>
              <a:rPr lang="cy-GB" altLang="en-US" sz="3900" b="1">
                <a:solidFill>
                  <a:schemeClr val="tx1">
                    <a:lumMod val="75000"/>
                    <a:lumOff val="25000"/>
                  </a:schemeClr>
                </a:solidFill>
              </a:rPr>
              <a:t>Extending Entitlement</a:t>
            </a:r>
          </a:p>
        </p:txBody>
      </p:sp>
      <p:sp>
        <p:nvSpPr>
          <p:cNvPr id="27651" name="Rectangle 4">
            <a:extLst>
              <a:ext uri="{FF2B5EF4-FFF2-40B4-BE49-F238E27FC236}">
                <a16:creationId xmlns:a16="http://schemas.microsoft.com/office/drawing/2014/main" id="{DDBDA120-F6F6-D68D-3BE1-3E6004085B75}"/>
              </a:ext>
            </a:extLst>
          </p:cNvPr>
          <p:cNvSpPr>
            <a:spLocks noGrp="1" noChangeArrowheads="1"/>
          </p:cNvSpPr>
          <p:nvPr>
            <p:ph idx="1"/>
          </p:nvPr>
        </p:nvSpPr>
        <p:spPr/>
        <p:txBody>
          <a:bodyPr/>
          <a:lstStyle/>
          <a:p>
            <a:r>
              <a:rPr lang="en-GB" altLang="en-US" sz="2400"/>
              <a:t>Extending Entitlement: Supporting Young People in Wales (WAG, 2002)</a:t>
            </a:r>
          </a:p>
          <a:p>
            <a:pPr>
              <a:buFontTx/>
              <a:buNone/>
            </a:pPr>
            <a:endParaRPr lang="en-GB" altLang="en-US" sz="2400"/>
          </a:p>
          <a:p>
            <a:pPr lvl="1"/>
            <a:r>
              <a:rPr lang="en-GB" altLang="en-US" sz="2000"/>
              <a:t>To ensure that all young people can access a whole range of support services</a:t>
            </a:r>
          </a:p>
          <a:p>
            <a:pPr lvl="1"/>
            <a:r>
              <a:rPr lang="en-GB" altLang="en-US" sz="2000"/>
              <a:t>Was devised to create a Welsh support system for young people aged between 11-25, and was based upon 10 entitlements</a:t>
            </a:r>
          </a:p>
          <a:p>
            <a:pPr lvl="1"/>
            <a:r>
              <a:rPr lang="en-GB" altLang="en-US" sz="2000"/>
              <a:t>Rights based</a:t>
            </a:r>
          </a:p>
          <a:p>
            <a:endParaRPr lang="en-GB"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E515267-A7ED-C3D4-4CD0-E12EB2A0C2A5}"/>
              </a:ext>
            </a:extLst>
          </p:cNvPr>
          <p:cNvSpPr>
            <a:spLocks noGrp="1" noChangeArrowheads="1"/>
          </p:cNvSpPr>
          <p:nvPr>
            <p:ph type="title"/>
          </p:nvPr>
        </p:nvSpPr>
        <p:spPr/>
        <p:txBody>
          <a:bodyPr/>
          <a:lstStyle/>
          <a:p>
            <a:pPr>
              <a:defRPr/>
            </a:pPr>
            <a:br>
              <a:rPr lang="cy-GB" altLang="en-US" sz="3900" b="1">
                <a:solidFill>
                  <a:schemeClr val="tx1">
                    <a:lumMod val="75000"/>
                    <a:lumOff val="25000"/>
                  </a:schemeClr>
                </a:solidFill>
              </a:rPr>
            </a:br>
            <a:r>
              <a:rPr lang="cy-GB" altLang="en-US" sz="3900" b="1">
                <a:solidFill>
                  <a:schemeClr val="tx1">
                    <a:lumMod val="75000"/>
                    <a:lumOff val="25000"/>
                  </a:schemeClr>
                </a:solidFill>
              </a:rPr>
              <a:t>Extending Entitlement</a:t>
            </a:r>
            <a:endParaRPr lang="en-GB" altLang="en-US" sz="3900" b="1">
              <a:solidFill>
                <a:schemeClr val="tx1">
                  <a:lumMod val="75000"/>
                  <a:lumOff val="25000"/>
                </a:schemeClr>
              </a:solidFill>
            </a:endParaRPr>
          </a:p>
        </p:txBody>
      </p:sp>
      <p:sp>
        <p:nvSpPr>
          <p:cNvPr id="29699" name="Rectangle 4">
            <a:extLst>
              <a:ext uri="{FF2B5EF4-FFF2-40B4-BE49-F238E27FC236}">
                <a16:creationId xmlns:a16="http://schemas.microsoft.com/office/drawing/2014/main" id="{231FF445-F8F9-CF31-806F-ACE4AE6C377C}"/>
              </a:ext>
            </a:extLst>
          </p:cNvPr>
          <p:cNvSpPr>
            <a:spLocks noGrp="1" noChangeArrowheads="1"/>
          </p:cNvSpPr>
          <p:nvPr>
            <p:ph idx="1"/>
          </p:nvPr>
        </p:nvSpPr>
        <p:spPr/>
        <p:txBody>
          <a:bodyPr/>
          <a:lstStyle/>
          <a:p>
            <a:r>
              <a:rPr lang="en-GB" altLang="en-US" sz="2400"/>
              <a:t>The EE strategy originally required each of the 22 local authorities to set up Young People’s Partnerships (YPPs)</a:t>
            </a:r>
          </a:p>
          <a:p>
            <a:r>
              <a:rPr lang="en-GB" altLang="en-US" sz="2400"/>
              <a:t>Focusing on 14-19 year olds</a:t>
            </a:r>
          </a:p>
          <a:p>
            <a:r>
              <a:rPr lang="en-GB" altLang="en-US" sz="2400"/>
              <a:t>YPPs – primary vehicle for co-ordinating multi-agency activity to deliver its 10 entitlements</a:t>
            </a:r>
          </a:p>
          <a:p>
            <a:endParaRPr lang="en-GB"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00A81B82-71F6-94B2-FEB9-2906005BF028}"/>
              </a:ext>
            </a:extLst>
          </p:cNvPr>
          <p:cNvSpPr>
            <a:spLocks noGrp="1" noChangeArrowheads="1"/>
          </p:cNvSpPr>
          <p:nvPr>
            <p:ph type="title"/>
          </p:nvPr>
        </p:nvSpPr>
        <p:spPr/>
        <p:txBody>
          <a:bodyPr/>
          <a:lstStyle/>
          <a:p>
            <a:pPr>
              <a:defRPr/>
            </a:pPr>
            <a:r>
              <a:rPr lang="cy-GB" altLang="en-US" sz="3900" b="1" dirty="0" err="1">
                <a:solidFill>
                  <a:schemeClr val="tx1">
                    <a:lumMod val="75000"/>
                    <a:lumOff val="25000"/>
                  </a:schemeClr>
                </a:solidFill>
              </a:rPr>
              <a:t>Extending</a:t>
            </a:r>
            <a:r>
              <a:rPr lang="cy-GB" altLang="en-US" sz="3900" b="1" dirty="0">
                <a:solidFill>
                  <a:schemeClr val="tx1">
                    <a:lumMod val="75000"/>
                    <a:lumOff val="25000"/>
                  </a:schemeClr>
                </a:solidFill>
              </a:rPr>
              <a:t> </a:t>
            </a:r>
            <a:r>
              <a:rPr lang="cy-GB" altLang="en-US" sz="3900" b="1" dirty="0" err="1">
                <a:solidFill>
                  <a:schemeClr val="tx1">
                    <a:lumMod val="75000"/>
                    <a:lumOff val="25000"/>
                  </a:schemeClr>
                </a:solidFill>
              </a:rPr>
              <a:t>Entitlement</a:t>
            </a:r>
            <a:endParaRPr lang="en-GB" altLang="en-US" sz="3900" b="1" dirty="0">
              <a:solidFill>
                <a:schemeClr val="tx1">
                  <a:lumMod val="75000"/>
                  <a:lumOff val="25000"/>
                </a:schemeClr>
              </a:solidFill>
            </a:endParaRPr>
          </a:p>
        </p:txBody>
      </p:sp>
      <p:sp>
        <p:nvSpPr>
          <p:cNvPr id="31747" name="Rectangle 3">
            <a:extLst>
              <a:ext uri="{FF2B5EF4-FFF2-40B4-BE49-F238E27FC236}">
                <a16:creationId xmlns:a16="http://schemas.microsoft.com/office/drawing/2014/main" id="{8B3569CC-C11F-F416-99ED-27967803A8BC}"/>
              </a:ext>
            </a:extLst>
          </p:cNvPr>
          <p:cNvSpPr>
            <a:spLocks noGrp="1" noChangeArrowheads="1"/>
          </p:cNvSpPr>
          <p:nvPr>
            <p:ph idx="1"/>
          </p:nvPr>
        </p:nvSpPr>
        <p:spPr/>
        <p:txBody>
          <a:bodyPr/>
          <a:lstStyle/>
          <a:p>
            <a:pPr marL="457200" lvl="1" indent="0">
              <a:lnSpc>
                <a:spcPct val="80000"/>
              </a:lnSpc>
              <a:buNone/>
            </a:pPr>
            <a:endParaRPr lang="en-GB" altLang="en-US" sz="1600"/>
          </a:p>
          <a:p>
            <a:pPr>
              <a:lnSpc>
                <a:spcPct val="80000"/>
              </a:lnSpc>
            </a:pPr>
            <a:endParaRPr lang="en-GB" altLang="en-US" sz="1600"/>
          </a:p>
        </p:txBody>
      </p:sp>
      <p:sp>
        <p:nvSpPr>
          <p:cNvPr id="31748" name="Rectangle 6">
            <a:extLst>
              <a:ext uri="{FF2B5EF4-FFF2-40B4-BE49-F238E27FC236}">
                <a16:creationId xmlns:a16="http://schemas.microsoft.com/office/drawing/2014/main" id="{BC35CC3C-262D-607F-B62D-D97C33D96494}"/>
              </a:ext>
            </a:extLst>
          </p:cNvPr>
          <p:cNvSpPr>
            <a:spLocks noGrp="1" noChangeArrowheads="1"/>
          </p:cNvSpPr>
          <p:nvPr>
            <p:ph type="body" sz="half" idx="4294967295"/>
          </p:nvPr>
        </p:nvSpPr>
        <p:spPr>
          <a:xfrm>
            <a:off x="8161338" y="1628775"/>
            <a:ext cx="4030662" cy="4525963"/>
          </a:xfrm>
        </p:spPr>
        <p:txBody>
          <a:bodyPr/>
          <a:lstStyle/>
          <a:p>
            <a:pPr>
              <a:lnSpc>
                <a:spcPct val="80000"/>
              </a:lnSpc>
              <a:buFontTx/>
              <a:buNone/>
            </a:pPr>
            <a:endParaRPr lang="en-GB" altLang="en-US" sz="1800"/>
          </a:p>
          <a:p>
            <a:pPr>
              <a:lnSpc>
                <a:spcPct val="80000"/>
              </a:lnSpc>
              <a:buFontTx/>
              <a:buNone/>
            </a:pPr>
            <a:endParaRPr lang="en-GB" altLang="en-US" sz="1800"/>
          </a:p>
        </p:txBody>
      </p:sp>
      <p:sp>
        <p:nvSpPr>
          <p:cNvPr id="31749" name="Rectangle 5">
            <a:extLst>
              <a:ext uri="{FF2B5EF4-FFF2-40B4-BE49-F238E27FC236}">
                <a16:creationId xmlns:a16="http://schemas.microsoft.com/office/drawing/2014/main" id="{9139F816-36BF-35CB-4DA5-1E18513AC0B4}"/>
              </a:ext>
            </a:extLst>
          </p:cNvPr>
          <p:cNvSpPr>
            <a:spLocks noChangeArrowheads="1"/>
          </p:cNvSpPr>
          <p:nvPr/>
        </p:nvSpPr>
        <p:spPr bwMode="auto">
          <a:xfrm>
            <a:off x="838200" y="1459708"/>
            <a:ext cx="6924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b="1" dirty="0">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dirty="0">
              <a:latin typeface="Arial" panose="020B0604020202020204" pitchFamily="34" charset="0"/>
              <a:cs typeface="Arial" panose="020B0604020202020204" pitchFamily="34" charset="0"/>
            </a:endParaRPr>
          </a:p>
        </p:txBody>
      </p:sp>
      <p:sp>
        <p:nvSpPr>
          <p:cNvPr id="31750" name="Rectangle 7">
            <a:extLst>
              <a:ext uri="{FF2B5EF4-FFF2-40B4-BE49-F238E27FC236}">
                <a16:creationId xmlns:a16="http://schemas.microsoft.com/office/drawing/2014/main" id="{5352DA7B-9C22-C68E-3153-67AF7992DDF5}"/>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lvl="1" eaLnBrk="1" hangingPunct="1">
              <a:lnSpc>
                <a:spcPct val="80000"/>
              </a:lnSpc>
              <a:spcBef>
                <a:spcPct val="20000"/>
              </a:spcBef>
            </a:pPr>
            <a:endParaRPr lang="cy-GB" altLang="en-US" sz="1700">
              <a:latin typeface="Arial" panose="020B0604020202020204" pitchFamily="34" charset="0"/>
              <a:cs typeface="Arial" panose="020B0604020202020204" pitchFamily="34" charset="0"/>
            </a:endParaRPr>
          </a:p>
          <a:p>
            <a:pPr eaLnBrk="1" hangingPunct="1">
              <a:lnSpc>
                <a:spcPct val="80000"/>
              </a:lnSpc>
              <a:spcBef>
                <a:spcPct val="20000"/>
              </a:spcBef>
              <a:buFontTx/>
              <a:buChar char="•"/>
            </a:pPr>
            <a:endParaRPr lang="en-GB" altLang="en-US">
              <a:latin typeface="Arial" panose="020B0604020202020204" pitchFamily="34" charset="0"/>
              <a:cs typeface="Arial" panose="020B0604020202020204" pitchFamily="34" charset="0"/>
            </a:endParaRPr>
          </a:p>
        </p:txBody>
      </p:sp>
      <p:sp>
        <p:nvSpPr>
          <p:cNvPr id="37895" name="Rectangle 8">
            <a:extLst>
              <a:ext uri="{FF2B5EF4-FFF2-40B4-BE49-F238E27FC236}">
                <a16:creationId xmlns:a16="http://schemas.microsoft.com/office/drawing/2014/main" id="{1CBD3969-DDF2-EE46-B6FA-2CF06A69ADBD}"/>
              </a:ext>
            </a:extLst>
          </p:cNvPr>
          <p:cNvSpPr>
            <a:spLocks noChangeArrowheads="1"/>
          </p:cNvSpPr>
          <p:nvPr/>
        </p:nvSpPr>
        <p:spPr bwMode="auto">
          <a:xfrm>
            <a:off x="954087" y="2050256"/>
            <a:ext cx="10690657" cy="3208571"/>
          </a:xfrm>
          <a:prstGeom prst="rect">
            <a:avLst/>
          </a:prstGeom>
          <a:noFill/>
          <a:ln>
            <a:noFill/>
          </a:ln>
        </p:spPr>
        <p:txBody>
          <a:bodyPr wrap="square">
            <a:spAutoFit/>
          </a:bodyPr>
          <a:lstStyle>
            <a:lvl1pPr marL="457200" indent="-4572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buFontTx/>
              <a:buAutoNum type="arabicPeriod"/>
              <a:defRPr/>
            </a:pPr>
            <a:r>
              <a:rPr lang="en-GB" altLang="en-US" sz="2250" dirty="0">
                <a:latin typeface="Arial" panose="020B0604020202020204" pitchFamily="34" charset="0"/>
                <a:cs typeface="Arial" panose="020B0604020202020204" pitchFamily="34" charset="0"/>
              </a:rPr>
              <a:t>Education, training and work experience - tailored to their needs</a:t>
            </a:r>
          </a:p>
          <a:p>
            <a:pPr>
              <a:buFontTx/>
              <a:buAutoNum type="arabicPeriod"/>
              <a:defRPr/>
            </a:pPr>
            <a:r>
              <a:rPr lang="en-GB" altLang="en-US" sz="2250" dirty="0">
                <a:latin typeface="Arial" panose="020B0604020202020204" pitchFamily="34" charset="0"/>
                <a:cs typeface="Arial" panose="020B0604020202020204" pitchFamily="34" charset="0"/>
              </a:rPr>
              <a:t>Basic skills which opens doors to a full life and promote social inclusion</a:t>
            </a:r>
          </a:p>
          <a:p>
            <a:pPr>
              <a:buFontTx/>
              <a:buAutoNum type="arabicPeriod"/>
              <a:defRPr/>
            </a:pPr>
            <a:r>
              <a:rPr lang="en-GB" altLang="en-US" sz="2250" dirty="0">
                <a:latin typeface="Arial" panose="020B0604020202020204" pitchFamily="34" charset="0"/>
                <a:cs typeface="Arial" panose="020B0604020202020204" pitchFamily="34" charset="0"/>
              </a:rPr>
              <a:t>A wide and varied range of opportunities to participate in volunteering and active citizenship</a:t>
            </a:r>
          </a:p>
          <a:p>
            <a:pPr>
              <a:buFontTx/>
              <a:buAutoNum type="arabicPeriod"/>
              <a:defRPr/>
            </a:pPr>
            <a:r>
              <a:rPr lang="en-GB" altLang="en-US" sz="2250" dirty="0">
                <a:latin typeface="Arial" panose="020B0604020202020204" pitchFamily="34" charset="0"/>
                <a:cs typeface="Arial" panose="020B0604020202020204" pitchFamily="34" charset="0"/>
              </a:rPr>
              <a:t>High quality, responsive, and accessible services and facilities</a:t>
            </a:r>
          </a:p>
          <a:p>
            <a:pPr>
              <a:buFontTx/>
              <a:buAutoNum type="arabicPeriod"/>
              <a:defRPr/>
            </a:pPr>
            <a:r>
              <a:rPr lang="en-GB" altLang="en-US" sz="2250" dirty="0">
                <a:latin typeface="Arial" panose="020B0604020202020204" pitchFamily="34" charset="0"/>
                <a:cs typeface="Arial" panose="020B0604020202020204" pitchFamily="34" charset="0"/>
              </a:rPr>
              <a:t>Independent, specialist careers advice and guidance and student support and counselling services</a:t>
            </a:r>
          </a:p>
          <a:p>
            <a:pPr>
              <a:buFontTx/>
              <a:buAutoNum type="arabicPeriod"/>
              <a:defRPr/>
            </a:pPr>
            <a:r>
              <a:rPr lang="en-GB" altLang="en-US" sz="2250" dirty="0">
                <a:latin typeface="Arial" panose="020B0604020202020204" pitchFamily="34" charset="0"/>
                <a:cs typeface="Arial" panose="020B0604020202020204" pitchFamily="34" charset="0"/>
              </a:rPr>
              <a:t>Personal support and advice – where and when needed and in appropriate formats – with clear ground rules on confidentiality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5BBAD600-6D7F-46F1-40F5-12FB32B35261}"/>
              </a:ext>
            </a:extLst>
          </p:cNvPr>
          <p:cNvSpPr>
            <a:spLocks noGrp="1" noChangeArrowheads="1"/>
          </p:cNvSpPr>
          <p:nvPr>
            <p:ph type="title"/>
          </p:nvPr>
        </p:nvSpPr>
        <p:spPr/>
        <p:txBody>
          <a:bodyPr/>
          <a:lstStyle/>
          <a:p>
            <a:pPr>
              <a:defRPr/>
            </a:pPr>
            <a:r>
              <a:rPr lang="cy-GB" altLang="en-US" sz="3900" b="1" dirty="0" err="1">
                <a:solidFill>
                  <a:schemeClr val="tx1">
                    <a:lumMod val="75000"/>
                    <a:lumOff val="25000"/>
                  </a:schemeClr>
                </a:solidFill>
              </a:rPr>
              <a:t>Extending</a:t>
            </a:r>
            <a:r>
              <a:rPr lang="cy-GB" altLang="en-US" sz="3900" b="1" dirty="0">
                <a:solidFill>
                  <a:schemeClr val="tx1">
                    <a:lumMod val="75000"/>
                    <a:lumOff val="25000"/>
                  </a:schemeClr>
                </a:solidFill>
              </a:rPr>
              <a:t> </a:t>
            </a:r>
            <a:r>
              <a:rPr lang="cy-GB" altLang="en-US" sz="3900" b="1" dirty="0" err="1">
                <a:solidFill>
                  <a:schemeClr val="tx1">
                    <a:lumMod val="75000"/>
                    <a:lumOff val="25000"/>
                  </a:schemeClr>
                </a:solidFill>
              </a:rPr>
              <a:t>Entitlement</a:t>
            </a:r>
            <a:endParaRPr lang="en-GB" altLang="en-US" sz="3900" b="1" dirty="0">
              <a:solidFill>
                <a:schemeClr val="tx1">
                  <a:lumMod val="75000"/>
                  <a:lumOff val="25000"/>
                </a:schemeClr>
              </a:solidFill>
            </a:endParaRPr>
          </a:p>
        </p:txBody>
      </p:sp>
      <p:sp>
        <p:nvSpPr>
          <p:cNvPr id="33795" name="Rectangle 4">
            <a:extLst>
              <a:ext uri="{FF2B5EF4-FFF2-40B4-BE49-F238E27FC236}">
                <a16:creationId xmlns:a16="http://schemas.microsoft.com/office/drawing/2014/main" id="{EF52B28B-8C89-7B8E-B033-155051C923A1}"/>
              </a:ext>
            </a:extLst>
          </p:cNvPr>
          <p:cNvSpPr>
            <a:spLocks noGrp="1" noChangeArrowheads="1"/>
          </p:cNvSpPr>
          <p:nvPr>
            <p:ph idx="1"/>
          </p:nvPr>
        </p:nvSpPr>
        <p:spPr>
          <a:xfrm>
            <a:off x="185738" y="1409989"/>
            <a:ext cx="10515600" cy="4351338"/>
          </a:xfrm>
        </p:spPr>
        <p:txBody>
          <a:bodyPr/>
          <a:lstStyle/>
          <a:p>
            <a:pPr>
              <a:lnSpc>
                <a:spcPct val="80000"/>
              </a:lnSpc>
              <a:buFontTx/>
              <a:buNone/>
            </a:pPr>
            <a:endParaRPr lang="en-GB" altLang="en-US" sz="1800" dirty="0"/>
          </a:p>
          <a:p>
            <a:pPr>
              <a:lnSpc>
                <a:spcPct val="80000"/>
              </a:lnSpc>
              <a:buFontTx/>
              <a:buNone/>
            </a:pPr>
            <a:endParaRPr lang="en-GB" altLang="en-US" sz="1800" dirty="0"/>
          </a:p>
        </p:txBody>
      </p:sp>
      <p:sp>
        <p:nvSpPr>
          <p:cNvPr id="33796" name="Rectangle 5">
            <a:extLst>
              <a:ext uri="{FF2B5EF4-FFF2-40B4-BE49-F238E27FC236}">
                <a16:creationId xmlns:a16="http://schemas.microsoft.com/office/drawing/2014/main" id="{4B1550DF-C2CF-C9BF-7C9E-ED03DF2DA34C}"/>
              </a:ext>
            </a:extLst>
          </p:cNvPr>
          <p:cNvSpPr>
            <a:spLocks noChangeArrowheads="1"/>
          </p:cNvSpPr>
          <p:nvPr/>
        </p:nvSpPr>
        <p:spPr bwMode="auto">
          <a:xfrm>
            <a:off x="928256" y="1430987"/>
            <a:ext cx="69246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a:latin typeface="Arial" panose="020B0604020202020204" pitchFamily="34" charset="0"/>
              <a:cs typeface="Arial" panose="020B0604020202020204" pitchFamily="34" charset="0"/>
            </a:endParaRPr>
          </a:p>
        </p:txBody>
      </p:sp>
      <p:sp>
        <p:nvSpPr>
          <p:cNvPr id="33797" name="Rectangle 6">
            <a:extLst>
              <a:ext uri="{FF2B5EF4-FFF2-40B4-BE49-F238E27FC236}">
                <a16:creationId xmlns:a16="http://schemas.microsoft.com/office/drawing/2014/main" id="{40D63B77-2C7E-75F6-16F9-562DE122D502}"/>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lnSpc>
                <a:spcPct val="80000"/>
              </a:lnSpc>
              <a:spcBef>
                <a:spcPct val="20000"/>
              </a:spcBef>
              <a:buFontTx/>
              <a:buChar char="•"/>
            </a:pPr>
            <a:endParaRPr lang="en-US" altLang="en-US">
              <a:latin typeface="Arial" panose="020B0604020202020204" pitchFamily="34" charset="0"/>
              <a:cs typeface="Arial" panose="020B0604020202020204" pitchFamily="34" charset="0"/>
            </a:endParaRPr>
          </a:p>
        </p:txBody>
      </p:sp>
      <p:sp>
        <p:nvSpPr>
          <p:cNvPr id="25606" name="Rectangle 8">
            <a:extLst>
              <a:ext uri="{FF2B5EF4-FFF2-40B4-BE49-F238E27FC236}">
                <a16:creationId xmlns:a16="http://schemas.microsoft.com/office/drawing/2014/main" id="{3CA5B56F-C41A-F9B2-B766-22C710689030}"/>
              </a:ext>
            </a:extLst>
          </p:cNvPr>
          <p:cNvSpPr>
            <a:spLocks noChangeArrowheads="1"/>
          </p:cNvSpPr>
          <p:nvPr/>
        </p:nvSpPr>
        <p:spPr bwMode="auto">
          <a:xfrm>
            <a:off x="838200" y="2054225"/>
            <a:ext cx="10425544" cy="4438650"/>
          </a:xfrm>
          <a:prstGeom prst="rect">
            <a:avLst/>
          </a:prstGeom>
          <a:noFill/>
          <a:ln>
            <a:noFill/>
          </a:ln>
        </p:spPr>
        <p:txBody>
          <a:bodyPr/>
          <a:lstStyle>
            <a:lvl1pPr marL="342900" indent="-342900">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514350" indent="-514350">
              <a:lnSpc>
                <a:spcPct val="80000"/>
              </a:lnSpc>
              <a:buFontTx/>
              <a:buAutoNum type="arabicPeriod" startAt="7"/>
              <a:defRPr/>
            </a:pPr>
            <a:r>
              <a:rPr lang="en-GB" altLang="en-US" sz="2000" dirty="0"/>
              <a:t>Advice on health, housing benefits and other issues provided in accessible and welcoming settings</a:t>
            </a:r>
          </a:p>
          <a:p>
            <a:pPr marL="514350" indent="-514350">
              <a:lnSpc>
                <a:spcPct val="80000"/>
              </a:lnSpc>
              <a:buFontTx/>
              <a:buAutoNum type="arabicPeriod" startAt="8"/>
              <a:defRPr/>
            </a:pPr>
            <a:r>
              <a:rPr lang="en-GB" altLang="en-US" sz="2000" dirty="0"/>
              <a:t>Recreational and social opportunities in a safe and accessible environments</a:t>
            </a:r>
          </a:p>
          <a:p>
            <a:pPr marL="514350" indent="-514350">
              <a:lnSpc>
                <a:spcPct val="80000"/>
              </a:lnSpc>
              <a:buFontTx/>
              <a:buAutoNum type="arabicPeriod" startAt="8"/>
              <a:defRPr/>
            </a:pPr>
            <a:r>
              <a:rPr lang="en-GB" altLang="en-US" sz="2000" dirty="0"/>
              <a:t>Sporting, artistic, musical and outdoor experiences to develop talents, broaden horizons and promote rounded perspectives including both national and international contexts</a:t>
            </a:r>
          </a:p>
          <a:p>
            <a:pPr marL="514350" indent="-514350">
              <a:lnSpc>
                <a:spcPct val="80000"/>
              </a:lnSpc>
              <a:buFontTx/>
              <a:buAutoNum type="arabicPeriod" startAt="8"/>
              <a:defRPr/>
            </a:pPr>
            <a:r>
              <a:rPr lang="en-GB" altLang="en-US" sz="2000" dirty="0"/>
              <a:t>The right to be consulted, to participate in decision-making, and to be heard, on all matters which concern them or have an impact on their lives</a:t>
            </a:r>
          </a:p>
          <a:p>
            <a:pPr marL="0" indent="0">
              <a:lnSpc>
                <a:spcPct val="80000"/>
              </a:lnSpc>
              <a:buNone/>
              <a:defRPr/>
            </a:pPr>
            <a:endParaRPr lang="en-GB" altLang="en-US" sz="2000" dirty="0"/>
          </a:p>
          <a:p>
            <a:pPr>
              <a:lnSpc>
                <a:spcPct val="90000"/>
              </a:lnSpc>
              <a:defRPr/>
            </a:pPr>
            <a:r>
              <a:rPr lang="en-GB" altLang="en-US" sz="2000" b="1" dirty="0"/>
              <a:t>What is the case today?</a:t>
            </a:r>
          </a:p>
          <a:p>
            <a:pPr>
              <a:lnSpc>
                <a:spcPct val="90000"/>
              </a:lnSpc>
              <a:defRPr/>
            </a:pPr>
            <a:r>
              <a:rPr lang="en-GB" altLang="en-US" sz="2000" b="1" dirty="0"/>
              <a:t>How are these entitlements realised? </a:t>
            </a:r>
          </a:p>
          <a:p>
            <a:pPr>
              <a:lnSpc>
                <a:spcPct val="90000"/>
              </a:lnSpc>
              <a:defRPr/>
            </a:pPr>
            <a:endParaRPr lang="en-GB" altLang="en-US" sz="1600" dirty="0"/>
          </a:p>
          <a:p>
            <a:pPr>
              <a:lnSpc>
                <a:spcPct val="80000"/>
              </a:lnSpc>
              <a:defRPr/>
            </a:pPr>
            <a:endParaRPr lang="en-GB" alt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C2EDF7CA-10AC-4817-F904-7B17778C95E0}"/>
              </a:ext>
            </a:extLst>
          </p:cNvPr>
          <p:cNvSpPr>
            <a:spLocks noGrp="1" noChangeArrowheads="1"/>
          </p:cNvSpPr>
          <p:nvPr>
            <p:ph type="title"/>
          </p:nvPr>
        </p:nvSpPr>
        <p:spPr/>
        <p:txBody>
          <a:bodyPr/>
          <a:lstStyle/>
          <a:p>
            <a:pPr>
              <a:defRPr/>
            </a:pPr>
            <a:r>
              <a:rPr lang="cy-GB" altLang="en-US" sz="3900" b="1">
                <a:solidFill>
                  <a:schemeClr val="tx1">
                    <a:lumMod val="75000"/>
                    <a:lumOff val="25000"/>
                  </a:schemeClr>
                </a:solidFill>
              </a:rPr>
              <a:t>Extending Entitlement </a:t>
            </a:r>
            <a:endParaRPr lang="en-GB" altLang="en-US" sz="3900" b="1">
              <a:solidFill>
                <a:schemeClr val="tx1">
                  <a:lumMod val="75000"/>
                  <a:lumOff val="25000"/>
                </a:schemeClr>
              </a:solidFill>
            </a:endParaRPr>
          </a:p>
        </p:txBody>
      </p:sp>
      <p:sp>
        <p:nvSpPr>
          <p:cNvPr id="28675" name="Rectangle 4">
            <a:extLst>
              <a:ext uri="{FF2B5EF4-FFF2-40B4-BE49-F238E27FC236}">
                <a16:creationId xmlns:a16="http://schemas.microsoft.com/office/drawing/2014/main" id="{97192983-BD45-30D6-C377-C233F1428D8A}"/>
              </a:ext>
            </a:extLst>
          </p:cNvPr>
          <p:cNvSpPr>
            <a:spLocks noGrp="1" noChangeArrowheads="1"/>
          </p:cNvSpPr>
          <p:nvPr>
            <p:ph idx="1"/>
          </p:nvPr>
        </p:nvSpPr>
        <p:spPr/>
        <p:txBody>
          <a:bodyPr rtlCol="0">
            <a:normAutofit/>
          </a:bodyPr>
          <a:lstStyle/>
          <a:p>
            <a:pPr marL="91440" indent="-91440">
              <a:defRPr/>
            </a:pPr>
            <a:r>
              <a:rPr lang="en-GB" altLang="en-US" dirty="0">
                <a:solidFill>
                  <a:schemeClr val="tx1">
                    <a:lumMod val="75000"/>
                    <a:lumOff val="25000"/>
                  </a:schemeClr>
                </a:solidFill>
              </a:rPr>
              <a:t>Enormous significance for the Youth Service in Wales</a:t>
            </a:r>
          </a:p>
          <a:p>
            <a:pPr marL="91440" indent="-91440">
              <a:defRPr/>
            </a:pPr>
            <a:r>
              <a:rPr lang="en-GB" altLang="en-US" dirty="0">
                <a:solidFill>
                  <a:schemeClr val="tx1">
                    <a:lumMod val="75000"/>
                    <a:lumOff val="25000"/>
                  </a:schemeClr>
                </a:solidFill>
              </a:rPr>
              <a:t>Extending Entitlement has been reviewed – e-copy of the Review on Moodle </a:t>
            </a:r>
          </a:p>
          <a:p>
            <a:pPr marL="384048" lvl="1" indent="-182880">
              <a:defRPr/>
            </a:pPr>
            <a:r>
              <a:rPr lang="en-GB" altLang="en-US" dirty="0">
                <a:solidFill>
                  <a:schemeClr val="tx1">
                    <a:lumMod val="75000"/>
                    <a:lumOff val="25000"/>
                  </a:schemeClr>
                </a:solidFill>
              </a:rPr>
              <a:t>“Our Future – A Review of Extending Entitlement” (WG, 2018)</a:t>
            </a:r>
          </a:p>
          <a:p>
            <a:pPr marL="0" indent="0">
              <a:buNone/>
              <a:defRPr/>
            </a:pPr>
            <a:r>
              <a:rPr lang="en-GB" altLang="en-US" sz="1600" dirty="0">
                <a:solidFill>
                  <a:schemeClr val="tx1">
                    <a:lumMod val="75000"/>
                    <a:lumOff val="25000"/>
                  </a:schemeClr>
                </a:solidFill>
              </a:rPr>
              <a:t>National Assembly for Wales, (2000) </a:t>
            </a:r>
            <a:r>
              <a:rPr lang="en-GB" altLang="en-US" sz="1600" i="1" dirty="0">
                <a:solidFill>
                  <a:schemeClr val="tx1">
                    <a:lumMod val="75000"/>
                    <a:lumOff val="25000"/>
                  </a:schemeClr>
                </a:solidFill>
              </a:rPr>
              <a:t>Extending Entitlement: Supporting Young People in Wales, </a:t>
            </a:r>
            <a:r>
              <a:rPr lang="en-GB" altLang="en-US" sz="1600" dirty="0">
                <a:solidFill>
                  <a:schemeClr val="tx1">
                    <a:lumMod val="75000"/>
                    <a:lumOff val="25000"/>
                  </a:schemeClr>
                </a:solidFill>
              </a:rPr>
              <a:t>Cardiff: National Assembly for Wales.</a:t>
            </a:r>
          </a:p>
          <a:p>
            <a:pPr marL="91440" indent="-91440">
              <a:defRPr/>
            </a:pPr>
            <a:endParaRPr lang="en-GB" altLang="en-US" dirty="0">
              <a:solidFill>
                <a:schemeClr val="tx1">
                  <a:lumMod val="75000"/>
                  <a:lumOff val="25000"/>
                </a:schemeClr>
              </a:solidFill>
            </a:endParaRPr>
          </a:p>
          <a:p>
            <a:pPr marL="91440" indent="-91440">
              <a:buNone/>
              <a:defRPr/>
            </a:pPr>
            <a:r>
              <a:rPr lang="en-GB" altLang="en-US" dirty="0">
                <a:solidFill>
                  <a:schemeClr val="tx1">
                    <a:lumMod val="75000"/>
                    <a:lumOff val="25000"/>
                  </a:schemeClr>
                </a:solidFill>
              </a:rPr>
              <a:t>	</a:t>
            </a:r>
            <a:endParaRPr lang="en-GB" altLang="en-US" sz="1400" dirty="0">
              <a:solidFill>
                <a:schemeClr val="tx1">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F453800-7FC5-528E-C355-37D5C4ACF387}"/>
              </a:ext>
            </a:extLst>
          </p:cNvPr>
          <p:cNvSpPr>
            <a:spLocks noGrp="1" noChangeArrowheads="1"/>
          </p:cNvSpPr>
          <p:nvPr>
            <p:ph type="title"/>
          </p:nvPr>
        </p:nvSpPr>
        <p:spPr>
          <a:xfrm>
            <a:off x="914400" y="549276"/>
            <a:ext cx="10273145" cy="1058863"/>
          </a:xfrm>
        </p:spPr>
        <p:txBody>
          <a:bodyPr>
            <a:normAutofit/>
          </a:bodyPr>
          <a:lstStyle/>
          <a:p>
            <a:pPr algn="just">
              <a:defRPr/>
            </a:pPr>
            <a:r>
              <a:rPr lang="en-GB" altLang="en-US" sz="3200" b="1" dirty="0">
                <a:solidFill>
                  <a:schemeClr val="tx1">
                    <a:lumMod val="75000"/>
                    <a:lumOff val="25000"/>
                  </a:schemeClr>
                </a:solidFill>
              </a:rPr>
              <a:t>Our Future – A Review of Extending Entitlement (WG, 2018)</a:t>
            </a:r>
          </a:p>
        </p:txBody>
      </p:sp>
      <p:sp>
        <p:nvSpPr>
          <p:cNvPr id="37891" name="Content Placeholder 2">
            <a:extLst>
              <a:ext uri="{FF2B5EF4-FFF2-40B4-BE49-F238E27FC236}">
                <a16:creationId xmlns:a16="http://schemas.microsoft.com/office/drawing/2014/main" id="{754B0455-6775-EDBF-5173-CDE664BAAD34}"/>
              </a:ext>
            </a:extLst>
          </p:cNvPr>
          <p:cNvSpPr>
            <a:spLocks noGrp="1" noChangeArrowheads="1"/>
          </p:cNvSpPr>
          <p:nvPr>
            <p:ph sz="half" idx="1"/>
          </p:nvPr>
        </p:nvSpPr>
        <p:spPr>
          <a:xfrm>
            <a:off x="967797" y="1922464"/>
            <a:ext cx="5419148" cy="4022725"/>
          </a:xfrm>
        </p:spPr>
        <p:txBody>
          <a:bodyPr/>
          <a:lstStyle/>
          <a:p>
            <a:r>
              <a:rPr lang="en-GB" altLang="en-US" dirty="0"/>
              <a:t>Individual Task (Directed Study):</a:t>
            </a:r>
          </a:p>
          <a:p>
            <a:pPr marL="0" indent="0" algn="just">
              <a:buNone/>
            </a:pPr>
            <a:endParaRPr lang="en-GB" altLang="en-US" dirty="0"/>
          </a:p>
          <a:p>
            <a:pPr lvl="1" algn="just"/>
            <a:r>
              <a:rPr lang="en-GB" altLang="en-US" dirty="0"/>
              <a:t>Please look at the document</a:t>
            </a:r>
          </a:p>
          <a:p>
            <a:pPr lvl="1" algn="just"/>
            <a:r>
              <a:rPr lang="en-GB" altLang="en-US" dirty="0"/>
              <a:t>What are your highlights from reading this?</a:t>
            </a:r>
          </a:p>
          <a:p>
            <a:pPr lvl="1" algn="just"/>
            <a:r>
              <a:rPr lang="en-GB" altLang="en-US" dirty="0"/>
              <a:t>Any considerations for your Youth Work practice?</a:t>
            </a:r>
          </a:p>
        </p:txBody>
      </p:sp>
      <p:pic>
        <p:nvPicPr>
          <p:cNvPr id="37892" name="Content Placeholder 7">
            <a:extLst>
              <a:ext uri="{FF2B5EF4-FFF2-40B4-BE49-F238E27FC236}">
                <a16:creationId xmlns:a16="http://schemas.microsoft.com/office/drawing/2014/main" id="{3E2A3B81-F231-94D1-8599-E6581BDD53EC}"/>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14293" t="15620" r="17612" b="8173"/>
          <a:stretch>
            <a:fillRect/>
          </a:stretch>
        </p:blipFill>
        <p:spPr>
          <a:xfrm>
            <a:off x="7185603" y="1922462"/>
            <a:ext cx="4038600" cy="301307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06E12022-FE04-2131-06E5-6113BB42E0FA}"/>
              </a:ext>
            </a:extLst>
          </p:cNvPr>
          <p:cNvSpPr>
            <a:spLocks noGrp="1"/>
          </p:cNvSpPr>
          <p:nvPr>
            <p:ph type="title"/>
          </p:nvPr>
        </p:nvSpPr>
        <p:spPr>
          <a:xfrm>
            <a:off x="782782" y="620713"/>
            <a:ext cx="8827943" cy="1058862"/>
          </a:xfrm>
        </p:spPr>
        <p:txBody>
          <a:bodyPr>
            <a:normAutofit/>
          </a:bodyPr>
          <a:lstStyle/>
          <a:p>
            <a:pPr>
              <a:defRPr/>
            </a:pPr>
            <a:r>
              <a:rPr lang="en-GB" altLang="en-US" sz="2700" b="1" i="1" dirty="0">
                <a:solidFill>
                  <a:schemeClr val="tx1">
                    <a:lumMod val="75000"/>
                    <a:lumOff val="25000"/>
                  </a:schemeClr>
                </a:solidFill>
              </a:rPr>
              <a:t>Young People, Youth Work, Youth Service </a:t>
            </a:r>
            <a:r>
              <a:rPr lang="en-GB" altLang="en-US" sz="2700" b="1" dirty="0">
                <a:solidFill>
                  <a:schemeClr val="tx1">
                    <a:lumMod val="75000"/>
                    <a:lumOff val="25000"/>
                  </a:schemeClr>
                </a:solidFill>
              </a:rPr>
              <a:t>National Youth Service Strategy for Wales (WAG, 2007)</a:t>
            </a:r>
            <a:endParaRPr lang="en-GB" altLang="en-US" dirty="0">
              <a:solidFill>
                <a:schemeClr val="tx1">
                  <a:lumMod val="75000"/>
                  <a:lumOff val="25000"/>
                </a:schemeClr>
              </a:solidFill>
            </a:endParaRPr>
          </a:p>
        </p:txBody>
      </p:sp>
      <p:sp>
        <p:nvSpPr>
          <p:cNvPr id="55299" name="Rectangle 5">
            <a:extLst>
              <a:ext uri="{FF2B5EF4-FFF2-40B4-BE49-F238E27FC236}">
                <a16:creationId xmlns:a16="http://schemas.microsoft.com/office/drawing/2014/main" id="{5C023C00-DCC7-91B8-6F27-55B82CC3BC3D}"/>
              </a:ext>
            </a:extLst>
          </p:cNvPr>
          <p:cNvSpPr>
            <a:spLocks noGrp="1" noChangeArrowheads="1"/>
          </p:cNvSpPr>
          <p:nvPr>
            <p:ph sz="half" idx="1"/>
          </p:nvPr>
        </p:nvSpPr>
        <p:spPr>
          <a:xfrm>
            <a:off x="955964" y="1846264"/>
            <a:ext cx="5611091" cy="4022725"/>
          </a:xfrm>
        </p:spPr>
        <p:txBody>
          <a:bodyPr rtlCol="0">
            <a:normAutofit/>
          </a:bodyPr>
          <a:lstStyle/>
          <a:p>
            <a:pPr marL="91440" indent="-91440">
              <a:defRPr/>
            </a:pPr>
            <a:endParaRPr lang="en-GB" altLang="en-US" b="1" dirty="0">
              <a:solidFill>
                <a:schemeClr val="tx1">
                  <a:lumMod val="75000"/>
                  <a:lumOff val="25000"/>
                </a:schemeClr>
              </a:solidFill>
            </a:endParaRPr>
          </a:p>
          <a:p>
            <a:pPr marL="91440" indent="-91440">
              <a:defRPr/>
            </a:pPr>
            <a:r>
              <a:rPr lang="en-GB" altLang="en-US" dirty="0">
                <a:solidFill>
                  <a:schemeClr val="tx1">
                    <a:lumMod val="75000"/>
                    <a:lumOff val="25000"/>
                  </a:schemeClr>
                </a:solidFill>
              </a:rPr>
              <a:t>Wales’ first Youth Work strategy</a:t>
            </a:r>
          </a:p>
          <a:p>
            <a:pPr marL="0" indent="0">
              <a:buNone/>
              <a:defRPr/>
            </a:pPr>
            <a:endParaRPr lang="en-GB" altLang="en-US" dirty="0">
              <a:solidFill>
                <a:schemeClr val="tx1">
                  <a:lumMod val="75000"/>
                  <a:lumOff val="25000"/>
                </a:schemeClr>
              </a:solidFill>
            </a:endParaRPr>
          </a:p>
        </p:txBody>
      </p:sp>
      <p:pic>
        <p:nvPicPr>
          <p:cNvPr id="38916" name="Content Placeholder 2" descr="Graphical user interface, application&#10;&#10;Description automatically generated">
            <a:extLst>
              <a:ext uri="{FF2B5EF4-FFF2-40B4-BE49-F238E27FC236}">
                <a16:creationId xmlns:a16="http://schemas.microsoft.com/office/drawing/2014/main" id="{2D0E44C2-C2BD-C238-E052-435E36F94C2D}"/>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l="27924" t="15137" r="32236" b="-9"/>
          <a:stretch>
            <a:fillRect/>
          </a:stretch>
        </p:blipFill>
        <p:spPr>
          <a:xfrm>
            <a:off x="9082810" y="1459669"/>
            <a:ext cx="2572112" cy="3938661"/>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5B16C08E-D850-CAC6-BFE4-64293FB2966F}"/>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54275" name="Rectangle 4">
            <a:extLst>
              <a:ext uri="{FF2B5EF4-FFF2-40B4-BE49-F238E27FC236}">
                <a16:creationId xmlns:a16="http://schemas.microsoft.com/office/drawing/2014/main" id="{3C54498D-FFFF-E0AA-C0D0-ABF81786E726}"/>
              </a:ext>
            </a:extLst>
          </p:cNvPr>
          <p:cNvSpPr>
            <a:spLocks noGrp="1" noChangeArrowheads="1"/>
          </p:cNvSpPr>
          <p:nvPr>
            <p:ph idx="1"/>
          </p:nvPr>
        </p:nvSpPr>
        <p:spPr/>
        <p:txBody>
          <a:bodyPr rtlCol="0">
            <a:normAutofit fontScale="62500" lnSpcReduction="20000"/>
          </a:bodyPr>
          <a:lstStyle/>
          <a:p>
            <a:pPr marL="91440" indent="-91440" algn="just">
              <a:lnSpc>
                <a:spcPct val="170000"/>
              </a:lnSpc>
              <a:defRPr/>
            </a:pPr>
            <a:r>
              <a:rPr lang="en-GB" altLang="en-US" sz="3300" dirty="0">
                <a:solidFill>
                  <a:schemeClr val="tx1">
                    <a:lumMod val="75000"/>
                    <a:lumOff val="25000"/>
                  </a:schemeClr>
                </a:solidFill>
              </a:rPr>
              <a:t>“Young people’s development between the ages of 11 and 25 provides the foundation for the rest of their lives – their relationships, family lives, contribution to their communities and to their employment opportunities.  All young people in Wales need access to a range of activities and experiences which help them to make positive and constructive choices, gain skills and emotional competence, and learn from their experiences in supportive surroundings”.</a:t>
            </a:r>
          </a:p>
          <a:p>
            <a:pPr marL="91440" indent="-91440">
              <a:lnSpc>
                <a:spcPct val="80000"/>
              </a:lnSpc>
              <a:buNone/>
              <a:defRPr/>
            </a:pPr>
            <a:r>
              <a:rPr lang="en-GB" altLang="en-US" dirty="0">
                <a:solidFill>
                  <a:schemeClr val="tx1">
                    <a:lumMod val="75000"/>
                    <a:lumOff val="25000"/>
                  </a:schemeClr>
                </a:solidFill>
              </a:rPr>
              <a:t>	</a:t>
            </a:r>
          </a:p>
          <a:p>
            <a:pPr marL="91440" indent="-91440" algn="r">
              <a:lnSpc>
                <a:spcPct val="80000"/>
              </a:lnSpc>
              <a:buNone/>
              <a:defRPr/>
            </a:pPr>
            <a:r>
              <a:rPr lang="en-GB" altLang="en-US" sz="5900" dirty="0">
                <a:solidFill>
                  <a:schemeClr val="tx1">
                    <a:lumMod val="75000"/>
                    <a:lumOff val="25000"/>
                  </a:schemeClr>
                </a:solidFill>
              </a:rPr>
              <a:t>	</a:t>
            </a:r>
            <a:r>
              <a:rPr lang="en-GB" altLang="en-US" sz="3400" dirty="0">
                <a:solidFill>
                  <a:schemeClr val="tx1">
                    <a:lumMod val="75000"/>
                    <a:lumOff val="25000"/>
                  </a:schemeClr>
                </a:solidFill>
              </a:rPr>
              <a:t>(WAG, 2007, p. 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ACA7C37-945A-307C-0C77-5B2E6E695F0C}"/>
              </a:ext>
            </a:extLst>
          </p:cNvPr>
          <p:cNvSpPr>
            <a:spLocks noGrp="1" noChangeArrowheads="1"/>
          </p:cNvSpPr>
          <p:nvPr>
            <p:ph type="title"/>
          </p:nvPr>
        </p:nvSpPr>
        <p:spPr/>
        <p:txBody>
          <a:bodyPr/>
          <a:lstStyle/>
          <a:p>
            <a:pPr>
              <a:defRPr/>
            </a:pPr>
            <a:br>
              <a:rPr lang="cy-GB" altLang="en-US" sz="1800" b="1">
                <a:solidFill>
                  <a:schemeClr val="tx1">
                    <a:lumMod val="75000"/>
                    <a:lumOff val="25000"/>
                  </a:schemeClr>
                </a:solidFill>
              </a:rPr>
            </a:br>
            <a:r>
              <a:rPr lang="en-GB" altLang="en-US" sz="3200" b="1">
                <a:solidFill>
                  <a:schemeClr val="tx1">
                    <a:lumMod val="75000"/>
                    <a:lumOff val="25000"/>
                  </a:schemeClr>
                </a:solidFill>
              </a:rPr>
              <a:t>National Youth Service Strategy for Wales</a:t>
            </a:r>
            <a:br>
              <a:rPr lang="en-GB" altLang="en-US" sz="2000" b="1">
                <a:solidFill>
                  <a:schemeClr val="tx1">
                    <a:lumMod val="75000"/>
                    <a:lumOff val="25000"/>
                  </a:schemeClr>
                </a:solidFill>
              </a:rPr>
            </a:br>
            <a:endParaRPr lang="en-GB" altLang="en-US" sz="2000" b="1">
              <a:solidFill>
                <a:schemeClr val="tx1">
                  <a:lumMod val="75000"/>
                  <a:lumOff val="25000"/>
                </a:schemeClr>
              </a:solidFill>
            </a:endParaRPr>
          </a:p>
        </p:txBody>
      </p:sp>
      <p:sp>
        <p:nvSpPr>
          <p:cNvPr id="43011" name="Rectangle 4">
            <a:extLst>
              <a:ext uri="{FF2B5EF4-FFF2-40B4-BE49-F238E27FC236}">
                <a16:creationId xmlns:a16="http://schemas.microsoft.com/office/drawing/2014/main" id="{38BC2497-80D3-913C-3305-91C69E55BD6C}"/>
              </a:ext>
            </a:extLst>
          </p:cNvPr>
          <p:cNvSpPr>
            <a:spLocks noGrp="1" noChangeArrowheads="1"/>
          </p:cNvSpPr>
          <p:nvPr>
            <p:ph idx="1"/>
          </p:nvPr>
        </p:nvSpPr>
        <p:spPr/>
        <p:txBody>
          <a:bodyPr/>
          <a:lstStyle/>
          <a:p>
            <a:r>
              <a:rPr lang="en-GB" altLang="en-US" sz="2400"/>
              <a:t>Set out the Assembly’s strategy for youth services, and was a continuation of the policies and concerns that found expression in the Extending Entitlement framework of 2000</a:t>
            </a:r>
          </a:p>
          <a:p>
            <a:r>
              <a:rPr lang="en-GB" altLang="en-US" sz="2400"/>
              <a:t>Focus on active participation, wider skills development and enhanced emotional competence</a:t>
            </a:r>
          </a:p>
          <a:p>
            <a:endParaRPr lang="en-GB" altLang="en-US"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53DFBE2F-4041-232A-304C-49F8C3163EAA}"/>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5059" name="Rectangle 4">
            <a:extLst>
              <a:ext uri="{FF2B5EF4-FFF2-40B4-BE49-F238E27FC236}">
                <a16:creationId xmlns:a16="http://schemas.microsoft.com/office/drawing/2014/main" id="{BC4B75C4-8F84-5B80-28A2-E4DE20B53AA8}"/>
              </a:ext>
            </a:extLst>
          </p:cNvPr>
          <p:cNvSpPr>
            <a:spLocks noGrp="1" noChangeArrowheads="1"/>
          </p:cNvSpPr>
          <p:nvPr>
            <p:ph idx="1"/>
          </p:nvPr>
        </p:nvSpPr>
        <p:spPr>
          <a:xfrm>
            <a:off x="838199" y="1534680"/>
            <a:ext cx="10986655" cy="4351338"/>
          </a:xfrm>
        </p:spPr>
        <p:txBody>
          <a:bodyPr>
            <a:normAutofit lnSpcReduction="10000"/>
          </a:bodyPr>
          <a:lstStyle/>
          <a:p>
            <a:pPr>
              <a:lnSpc>
                <a:spcPct val="110000"/>
              </a:lnSpc>
              <a:spcAft>
                <a:spcPct val="0"/>
              </a:spcAft>
            </a:pPr>
            <a:r>
              <a:rPr lang="en-GB" altLang="en-US" sz="2600" dirty="0"/>
              <a:t>The first strategy identified clearly what are Youth Work’s characteristics, and how these underpin the work of the Youth Service, demonstrating how Youth Work is different to other forms of work with young people:</a:t>
            </a:r>
          </a:p>
          <a:p>
            <a:pPr>
              <a:lnSpc>
                <a:spcPct val="110000"/>
              </a:lnSpc>
              <a:spcAft>
                <a:spcPct val="0"/>
              </a:spcAft>
            </a:pPr>
            <a:endParaRPr lang="en-GB" altLang="en-US" sz="1400" dirty="0"/>
          </a:p>
          <a:p>
            <a:pPr lvl="1">
              <a:lnSpc>
                <a:spcPct val="110000"/>
              </a:lnSpc>
              <a:spcAft>
                <a:spcPct val="0"/>
              </a:spcAft>
            </a:pPr>
            <a:r>
              <a:rPr lang="en-GB" altLang="en-US" sz="1700" dirty="0"/>
              <a:t>the voluntary involvement by young people who have chosen to engage in the process.</a:t>
            </a:r>
          </a:p>
          <a:p>
            <a:pPr lvl="1">
              <a:lnSpc>
                <a:spcPct val="110000"/>
              </a:lnSpc>
              <a:spcAft>
                <a:spcPct val="0"/>
              </a:spcAft>
            </a:pPr>
            <a:r>
              <a:rPr lang="en-GB" altLang="en-US" sz="1700" dirty="0"/>
              <a:t>being age specific, focused on 11-25 year olds.</a:t>
            </a:r>
          </a:p>
          <a:p>
            <a:pPr lvl="1">
              <a:lnSpc>
                <a:spcPct val="110000"/>
              </a:lnSpc>
              <a:spcAft>
                <a:spcPct val="0"/>
              </a:spcAft>
            </a:pPr>
            <a:r>
              <a:rPr lang="en-GB" altLang="en-US" sz="1700" dirty="0"/>
              <a:t>a non-formal education approach.</a:t>
            </a:r>
          </a:p>
          <a:p>
            <a:pPr lvl="1">
              <a:lnSpc>
                <a:spcPct val="110000"/>
              </a:lnSpc>
              <a:spcAft>
                <a:spcPct val="0"/>
              </a:spcAft>
            </a:pPr>
            <a:r>
              <a:rPr lang="en-GB" altLang="en-US" sz="1700" dirty="0"/>
              <a:t>being driven by a young-people-first approach.</a:t>
            </a:r>
          </a:p>
          <a:p>
            <a:pPr lvl="1">
              <a:lnSpc>
                <a:spcPct val="110000"/>
              </a:lnSpc>
              <a:spcAft>
                <a:spcPct val="0"/>
              </a:spcAft>
            </a:pPr>
            <a:r>
              <a:rPr lang="en-GB" altLang="en-US" sz="1700" dirty="0"/>
              <a:t>a universal approach.</a:t>
            </a:r>
          </a:p>
          <a:p>
            <a:pPr algn="r">
              <a:lnSpc>
                <a:spcPct val="80000"/>
              </a:lnSpc>
              <a:spcAft>
                <a:spcPct val="0"/>
              </a:spcAft>
              <a:buFontTx/>
              <a:buNone/>
            </a:pPr>
            <a:r>
              <a:rPr lang="en-GB" altLang="en-US" dirty="0"/>
              <a:t>							</a:t>
            </a:r>
            <a:r>
              <a:rPr lang="en-GB" altLang="en-US" sz="1600" dirty="0"/>
              <a:t>(WAG, 2007, p. 3)</a:t>
            </a:r>
          </a:p>
          <a:p>
            <a:pPr>
              <a:lnSpc>
                <a:spcPct val="80000"/>
              </a:lnSpc>
              <a:spcAft>
                <a:spcPct val="0"/>
              </a:spcAft>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5FB20F3-00D2-93FC-9689-DD3A91D7D6FF}"/>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7107" name="Rectangle 4">
            <a:extLst>
              <a:ext uri="{FF2B5EF4-FFF2-40B4-BE49-F238E27FC236}">
                <a16:creationId xmlns:a16="http://schemas.microsoft.com/office/drawing/2014/main" id="{042E94FA-F8FF-19CA-1C0C-E5E843742A30}"/>
              </a:ext>
            </a:extLst>
          </p:cNvPr>
          <p:cNvSpPr>
            <a:spLocks noGrp="1" noChangeArrowheads="1"/>
          </p:cNvSpPr>
          <p:nvPr>
            <p:ph idx="1"/>
          </p:nvPr>
        </p:nvSpPr>
        <p:spPr/>
        <p:txBody>
          <a:bodyPr/>
          <a:lstStyle/>
          <a:p>
            <a:r>
              <a:rPr lang="en-GB" altLang="en-US" sz="2400"/>
              <a:t>The strategy is about young people, and for young people</a:t>
            </a:r>
          </a:p>
          <a:p>
            <a:r>
              <a:rPr lang="en-GB" altLang="en-US" sz="2400"/>
              <a:t>The vision, values, goals and actions set out in the strategy demonstrate the intent to ensure that young people in Wales have access to, and are involved in decisions about the services, support, opportunities, activities and experiences which will enable them to gain the personal, social, emotional, intellectual and practical skills they need to get the best from their lies now and in the future</a:t>
            </a:r>
          </a:p>
          <a:p>
            <a:pPr algn="r">
              <a:buFontTx/>
              <a:buNone/>
            </a:pPr>
            <a:r>
              <a:rPr lang="en-GB" altLang="en-US" sz="2400"/>
              <a:t>(WAG, 2007, p. 1)</a:t>
            </a:r>
          </a:p>
          <a:p>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0A5F352-29A8-4E2D-BD1B-1483B46468D3}"/>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9155" name="Rectangle 3">
            <a:extLst>
              <a:ext uri="{FF2B5EF4-FFF2-40B4-BE49-F238E27FC236}">
                <a16:creationId xmlns:a16="http://schemas.microsoft.com/office/drawing/2014/main" id="{2EC5D579-1F01-61E4-53AA-01BF1A598B17}"/>
              </a:ext>
            </a:extLst>
          </p:cNvPr>
          <p:cNvSpPr>
            <a:spLocks noGrp="1" noChangeArrowheads="1"/>
          </p:cNvSpPr>
          <p:nvPr>
            <p:ph idx="1"/>
          </p:nvPr>
        </p:nvSpPr>
        <p:spPr/>
        <p:txBody>
          <a:bodyPr/>
          <a:lstStyle/>
          <a:p>
            <a:pPr marL="552450" indent="-552450">
              <a:buNone/>
            </a:pPr>
            <a:endParaRPr lang="en-GB" altLang="en-US" sz="1800"/>
          </a:p>
          <a:p>
            <a:pPr marL="933450" lvl="1" indent="-476250">
              <a:buNone/>
            </a:pPr>
            <a:endParaRPr lang="en-GB" altLang="en-US"/>
          </a:p>
          <a:p>
            <a:pPr marL="933450" lvl="1" indent="-476250">
              <a:buNone/>
            </a:pPr>
            <a:endParaRPr lang="en-GB" altLang="en-US"/>
          </a:p>
        </p:txBody>
      </p:sp>
      <p:sp>
        <p:nvSpPr>
          <p:cNvPr id="49156" name="Rectangle 4">
            <a:extLst>
              <a:ext uri="{FF2B5EF4-FFF2-40B4-BE49-F238E27FC236}">
                <a16:creationId xmlns:a16="http://schemas.microsoft.com/office/drawing/2014/main" id="{8F4294E3-E388-57E7-0E9A-43F83700F022}"/>
              </a:ext>
            </a:extLst>
          </p:cNvPr>
          <p:cNvSpPr>
            <a:spLocks noGrp="1" noChangeArrowheads="1"/>
          </p:cNvSpPr>
          <p:nvPr>
            <p:ph type="body" sz="half" idx="4294967295"/>
          </p:nvPr>
        </p:nvSpPr>
        <p:spPr>
          <a:xfrm>
            <a:off x="947450" y="1659804"/>
            <a:ext cx="10406350" cy="5257800"/>
          </a:xfrm>
        </p:spPr>
        <p:txBody>
          <a:bodyPr/>
          <a:lstStyle/>
          <a:p>
            <a:r>
              <a:rPr lang="en-GB" altLang="en-US" b="1" u="sng" dirty="0"/>
              <a:t>1.  Voluntary Engagement</a:t>
            </a:r>
          </a:p>
          <a:p>
            <a:pPr>
              <a:buFontTx/>
              <a:buNone/>
            </a:pPr>
            <a:endParaRPr lang="en-GB" altLang="en-US" b="1" u="sng" dirty="0"/>
          </a:p>
          <a:p>
            <a:r>
              <a:rPr lang="en-GB" altLang="en-US" dirty="0"/>
              <a:t>“One of the fundamental aspects of Youth Work practice is that young people should choose to engage or end their involvement”</a:t>
            </a:r>
          </a:p>
          <a:p>
            <a:pPr lvl="1" algn="r">
              <a:buFontTx/>
              <a:buNone/>
            </a:pPr>
            <a:endParaRPr lang="en-GB" altLang="en-US" dirty="0"/>
          </a:p>
          <a:p>
            <a:pPr lvl="1" algn="r">
              <a:buFontTx/>
              <a:buNone/>
            </a:pPr>
            <a:r>
              <a:rPr lang="en-GB" altLang="en-US" dirty="0"/>
              <a:t>                                                                                                                       (WAG, 2007, p. 5)</a:t>
            </a:r>
          </a:p>
          <a:p>
            <a:endParaRPr lang="en-GB" altLang="en-US"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8A03C501-8E21-4D0E-41A6-A66E1AFDD866}"/>
              </a:ext>
            </a:extLst>
          </p:cNvPr>
          <p:cNvSpPr>
            <a:spLocks noGrp="1" noChangeArrowheads="1"/>
          </p:cNvSpPr>
          <p:nvPr>
            <p:ph type="title"/>
          </p:nvPr>
        </p:nvSpPr>
        <p:spPr/>
        <p:txBody>
          <a:bodyPr/>
          <a:lstStyle/>
          <a:p>
            <a:pPr>
              <a:defRPr/>
            </a:pPr>
            <a:r>
              <a:rPr lang="en-GB" altLang="en-US" sz="3200" b="1">
                <a:solidFill>
                  <a:schemeClr val="tx1">
                    <a:lumMod val="75000"/>
                    <a:lumOff val="25000"/>
                  </a:schemeClr>
                </a:solidFill>
              </a:rPr>
              <a:t>National Youth Service Strategy for Wales</a:t>
            </a:r>
          </a:p>
        </p:txBody>
      </p:sp>
      <p:sp>
        <p:nvSpPr>
          <p:cNvPr id="48131" name="Rectangle 3">
            <a:extLst>
              <a:ext uri="{FF2B5EF4-FFF2-40B4-BE49-F238E27FC236}">
                <a16:creationId xmlns:a16="http://schemas.microsoft.com/office/drawing/2014/main" id="{9787C83E-F5AD-17CD-B83F-47EDEB19932D}"/>
              </a:ext>
            </a:extLst>
          </p:cNvPr>
          <p:cNvSpPr>
            <a:spLocks noGrp="1" noChangeArrowheads="1"/>
          </p:cNvSpPr>
          <p:nvPr>
            <p:ph idx="1"/>
          </p:nvPr>
        </p:nvSpPr>
        <p:spPr/>
        <p:txBody>
          <a:bodyPr rtlCol="0">
            <a:normAutofit/>
          </a:bodyPr>
          <a:lstStyle/>
          <a:p>
            <a:pPr marL="0" indent="0">
              <a:buNone/>
              <a:defRPr/>
            </a:pPr>
            <a:endParaRPr lang="en-GB" altLang="en-US" sz="1800" dirty="0">
              <a:solidFill>
                <a:schemeClr val="tx1">
                  <a:lumMod val="75000"/>
                  <a:lumOff val="25000"/>
                </a:schemeClr>
              </a:solidFill>
            </a:endParaRPr>
          </a:p>
          <a:p>
            <a:pPr marL="91440" indent="-91440">
              <a:buNone/>
              <a:defRPr/>
            </a:pPr>
            <a:endParaRPr lang="en-GB" altLang="en-US" sz="1800"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sz="2900" dirty="0">
              <a:solidFill>
                <a:schemeClr val="tx1">
                  <a:lumMod val="75000"/>
                  <a:lumOff val="25000"/>
                </a:schemeClr>
              </a:solidFill>
            </a:endParaRPr>
          </a:p>
          <a:p>
            <a:pPr marL="91440" indent="-91440">
              <a:defRPr/>
            </a:pPr>
            <a:endParaRPr lang="en-GB" altLang="en-US" sz="2900" dirty="0">
              <a:solidFill>
                <a:schemeClr val="tx1">
                  <a:lumMod val="75000"/>
                  <a:lumOff val="25000"/>
                </a:schemeClr>
              </a:solidFill>
            </a:endParaRPr>
          </a:p>
        </p:txBody>
      </p:sp>
      <p:sp>
        <p:nvSpPr>
          <p:cNvPr id="51204" name="Rectangle 4">
            <a:extLst>
              <a:ext uri="{FF2B5EF4-FFF2-40B4-BE49-F238E27FC236}">
                <a16:creationId xmlns:a16="http://schemas.microsoft.com/office/drawing/2014/main" id="{0A335804-30E4-0EA3-5C46-A094F453158B}"/>
              </a:ext>
            </a:extLst>
          </p:cNvPr>
          <p:cNvSpPr>
            <a:spLocks noGrp="1" noChangeArrowheads="1"/>
          </p:cNvSpPr>
          <p:nvPr>
            <p:ph type="body" sz="half" idx="4294967295"/>
          </p:nvPr>
        </p:nvSpPr>
        <p:spPr>
          <a:xfrm>
            <a:off x="889098" y="1738312"/>
            <a:ext cx="10060984" cy="4525963"/>
          </a:xfrm>
        </p:spPr>
        <p:txBody>
          <a:bodyPr/>
          <a:lstStyle/>
          <a:p>
            <a:pPr algn="just"/>
            <a:r>
              <a:rPr lang="en-GB" altLang="en-US" b="1" u="sng" dirty="0"/>
              <a:t>2.  Participation of Young People</a:t>
            </a:r>
          </a:p>
          <a:p>
            <a:pPr algn="just"/>
            <a:endParaRPr lang="en-GB" altLang="en-US" b="1" u="sng" dirty="0"/>
          </a:p>
          <a:p>
            <a:pPr algn="just"/>
            <a:r>
              <a:rPr lang="en-GB" altLang="en-US" dirty="0"/>
              <a:t>“The Youth Service in Wales is committed to a participative way of working which encourages and enables young people to share responsibility and become equal partners in their learning processes and decision making”.</a:t>
            </a:r>
          </a:p>
          <a:p>
            <a:pPr algn="r">
              <a:buFontTx/>
              <a:buNone/>
            </a:pPr>
            <a:r>
              <a:rPr lang="en-GB" altLang="en-US" dirty="0"/>
              <a:t>	</a:t>
            </a:r>
            <a:r>
              <a:rPr lang="en-GB" altLang="en-US" sz="1800" dirty="0"/>
              <a:t>(WAG, 2007, p. 6)</a:t>
            </a:r>
          </a:p>
          <a:p>
            <a:pPr algn="just"/>
            <a:endParaRPr lang="en-GB" altLang="en-US" sz="1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3E65E15-BF06-09A9-A769-13568FDBC73D}"/>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64515" name="Rectangle 4">
            <a:extLst>
              <a:ext uri="{FF2B5EF4-FFF2-40B4-BE49-F238E27FC236}">
                <a16:creationId xmlns:a16="http://schemas.microsoft.com/office/drawing/2014/main" id="{1C7B3985-38B5-8A83-9B7F-3492438C9FCE}"/>
              </a:ext>
            </a:extLst>
          </p:cNvPr>
          <p:cNvSpPr>
            <a:spLocks noGrp="1" noChangeArrowheads="1"/>
          </p:cNvSpPr>
          <p:nvPr>
            <p:ph idx="1"/>
          </p:nvPr>
        </p:nvSpPr>
        <p:spPr>
          <a:xfrm>
            <a:off x="838199" y="1600458"/>
            <a:ext cx="11071719" cy="4968875"/>
          </a:xfrm>
        </p:spPr>
        <p:txBody>
          <a:bodyPr rtlCol="0">
            <a:normAutofit/>
          </a:bodyPr>
          <a:lstStyle/>
          <a:p>
            <a:pPr marL="91440" indent="-91440">
              <a:lnSpc>
                <a:spcPct val="80000"/>
              </a:lnSpc>
              <a:defRPr/>
            </a:pPr>
            <a:r>
              <a:rPr lang="en-GB" altLang="en-US" b="1" u="sng" dirty="0">
                <a:solidFill>
                  <a:schemeClr val="tx1">
                    <a:lumMod val="75000"/>
                    <a:lumOff val="25000"/>
                  </a:schemeClr>
                </a:solidFill>
              </a:rPr>
              <a:t>3.  Outcomes for Young</a:t>
            </a:r>
          </a:p>
          <a:p>
            <a:pPr marL="384048" lvl="1" indent="-182880">
              <a:lnSpc>
                <a:spcPct val="80000"/>
              </a:lnSpc>
              <a:defRPr/>
            </a:pPr>
            <a:r>
              <a:rPr lang="en-GB" altLang="en-US" sz="2000" dirty="0">
                <a:solidFill>
                  <a:schemeClr val="tx1">
                    <a:lumMod val="75000"/>
                    <a:lumOff val="25000"/>
                  </a:schemeClr>
                </a:solidFill>
              </a:rPr>
              <a:t>Active Participation</a:t>
            </a:r>
          </a:p>
          <a:p>
            <a:pPr marL="566928" lvl="2" indent="-182880">
              <a:lnSpc>
                <a:spcPct val="80000"/>
              </a:lnSpc>
              <a:defRPr/>
            </a:pPr>
            <a:r>
              <a:rPr lang="en-GB" altLang="en-US" sz="1600" dirty="0">
                <a:solidFill>
                  <a:schemeClr val="tx1">
                    <a:lumMod val="75000"/>
                    <a:lumOff val="25000"/>
                  </a:schemeClr>
                </a:solidFill>
              </a:rPr>
              <a:t>Enjoyment and achievement;</a:t>
            </a:r>
          </a:p>
          <a:p>
            <a:pPr marL="566928" lvl="2" indent="-182880">
              <a:lnSpc>
                <a:spcPct val="80000"/>
              </a:lnSpc>
              <a:defRPr/>
            </a:pPr>
            <a:r>
              <a:rPr lang="en-GB" altLang="en-US" sz="1600" dirty="0">
                <a:solidFill>
                  <a:schemeClr val="tx1">
                    <a:lumMod val="75000"/>
                    <a:lumOff val="25000"/>
                  </a:schemeClr>
                </a:solidFill>
              </a:rPr>
              <a:t>Improved health, fitness and well being;</a:t>
            </a:r>
          </a:p>
          <a:p>
            <a:pPr marL="566928" lvl="2" indent="-182880">
              <a:lnSpc>
                <a:spcPct val="80000"/>
              </a:lnSpc>
              <a:defRPr/>
            </a:pPr>
            <a:r>
              <a:rPr lang="en-GB" altLang="en-US" sz="1600" dirty="0">
                <a:solidFill>
                  <a:schemeClr val="tx1">
                    <a:lumMod val="75000"/>
                    <a:lumOff val="25000"/>
                  </a:schemeClr>
                </a:solidFill>
              </a:rPr>
              <a:t>Becoming involved in community activities</a:t>
            </a:r>
          </a:p>
          <a:p>
            <a:pPr marL="384048" lvl="1" indent="-182880">
              <a:lnSpc>
                <a:spcPct val="80000"/>
              </a:lnSpc>
              <a:defRPr/>
            </a:pPr>
            <a:r>
              <a:rPr lang="en-GB" altLang="en-US" sz="2000" dirty="0">
                <a:solidFill>
                  <a:schemeClr val="tx1">
                    <a:lumMod val="75000"/>
                    <a:lumOff val="25000"/>
                  </a:schemeClr>
                </a:solidFill>
              </a:rPr>
              <a:t>Wider Skills Development</a:t>
            </a:r>
          </a:p>
          <a:p>
            <a:pPr marL="566928" lvl="2" indent="-182880">
              <a:lnSpc>
                <a:spcPct val="80000"/>
              </a:lnSpc>
              <a:defRPr/>
            </a:pPr>
            <a:r>
              <a:rPr lang="en-GB" altLang="en-US" sz="1600" dirty="0">
                <a:solidFill>
                  <a:schemeClr val="tx1">
                    <a:lumMod val="75000"/>
                    <a:lumOff val="25000"/>
                  </a:schemeClr>
                </a:solidFill>
              </a:rPr>
              <a:t>Team building</a:t>
            </a:r>
          </a:p>
          <a:p>
            <a:pPr marL="566928" lvl="2" indent="-182880">
              <a:lnSpc>
                <a:spcPct val="80000"/>
              </a:lnSpc>
              <a:defRPr/>
            </a:pPr>
            <a:r>
              <a:rPr lang="en-GB" altLang="en-US" sz="1600" dirty="0">
                <a:solidFill>
                  <a:schemeClr val="tx1">
                    <a:lumMod val="75000"/>
                    <a:lumOff val="25000"/>
                  </a:schemeClr>
                </a:solidFill>
              </a:rPr>
              <a:t>Communication</a:t>
            </a:r>
          </a:p>
          <a:p>
            <a:pPr marL="566928" lvl="2" indent="-182880">
              <a:lnSpc>
                <a:spcPct val="80000"/>
              </a:lnSpc>
              <a:defRPr/>
            </a:pPr>
            <a:r>
              <a:rPr lang="en-GB" altLang="en-US" sz="1600" dirty="0">
                <a:solidFill>
                  <a:schemeClr val="tx1">
                    <a:lumMod val="75000"/>
                    <a:lumOff val="25000"/>
                  </a:schemeClr>
                </a:solidFill>
              </a:rPr>
              <a:t>Problem solving</a:t>
            </a:r>
          </a:p>
          <a:p>
            <a:pPr marL="384048" lvl="1" indent="-182880">
              <a:lnSpc>
                <a:spcPct val="80000"/>
              </a:lnSpc>
              <a:defRPr/>
            </a:pPr>
            <a:r>
              <a:rPr lang="en-GB" altLang="en-US" sz="2000" dirty="0">
                <a:solidFill>
                  <a:schemeClr val="tx1">
                    <a:lumMod val="75000"/>
                    <a:lumOff val="25000"/>
                  </a:schemeClr>
                </a:solidFill>
              </a:rPr>
              <a:t>Enhanced Emotional Competence</a:t>
            </a:r>
          </a:p>
          <a:p>
            <a:pPr marL="566928" lvl="2" indent="-182880">
              <a:lnSpc>
                <a:spcPct val="80000"/>
              </a:lnSpc>
              <a:defRPr/>
            </a:pPr>
            <a:r>
              <a:rPr lang="en-GB" altLang="en-US" sz="1800" dirty="0">
                <a:solidFill>
                  <a:schemeClr val="tx1">
                    <a:lumMod val="75000"/>
                    <a:lumOff val="25000"/>
                  </a:schemeClr>
                </a:solidFill>
              </a:rPr>
              <a:t>Increased levels of confidence and self-motivation</a:t>
            </a:r>
          </a:p>
          <a:p>
            <a:pPr marL="566928" lvl="2" indent="-182880">
              <a:lnSpc>
                <a:spcPct val="80000"/>
              </a:lnSpc>
              <a:defRPr/>
            </a:pPr>
            <a:r>
              <a:rPr lang="en-GB" altLang="en-US" sz="1800" dirty="0">
                <a:solidFill>
                  <a:schemeClr val="tx1">
                    <a:lumMod val="75000"/>
                    <a:lumOff val="25000"/>
                  </a:schemeClr>
                </a:solidFill>
              </a:rPr>
              <a:t>Maintaining the ability to develop and sustain relationships in a wide range of settings</a:t>
            </a:r>
          </a:p>
          <a:p>
            <a:pPr marL="566928" lvl="2" indent="-182880">
              <a:lnSpc>
                <a:spcPct val="80000"/>
              </a:lnSpc>
              <a:defRPr/>
            </a:pPr>
            <a:r>
              <a:rPr lang="en-GB" altLang="en-US" sz="1800" dirty="0">
                <a:solidFill>
                  <a:schemeClr val="tx1">
                    <a:lumMod val="75000"/>
                    <a:lumOff val="25000"/>
                  </a:schemeClr>
                </a:solidFill>
              </a:rPr>
              <a:t>Empathy with and consideration for others</a:t>
            </a:r>
          </a:p>
          <a:p>
            <a:pPr marL="566928" lvl="2" indent="-182880" algn="r">
              <a:lnSpc>
                <a:spcPct val="80000"/>
              </a:lnSpc>
              <a:buNone/>
              <a:defRPr/>
            </a:pPr>
            <a:r>
              <a:rPr lang="en-GB" altLang="en-US" sz="1600" dirty="0">
                <a:solidFill>
                  <a:schemeClr val="tx1">
                    <a:lumMod val="75000"/>
                    <a:lumOff val="25000"/>
                  </a:schemeClr>
                </a:solidFill>
              </a:rPr>
              <a:t>(WAG, 2007, p. 7)</a:t>
            </a:r>
          </a:p>
          <a:p>
            <a:pPr marL="91440" indent="-91440">
              <a:lnSpc>
                <a:spcPct val="80000"/>
              </a:lnSpc>
              <a:defRPr/>
            </a:pPr>
            <a:endParaRPr lang="en-GB" altLang="en-US" dirty="0">
              <a:solidFill>
                <a:schemeClr val="tx1">
                  <a:lumMod val="75000"/>
                  <a:lumOff val="25000"/>
                </a:schemeClr>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D4CD42A2-B5B5-4C6E-81FE-7A5053E746B4}"/>
              </a:ext>
            </a:extLst>
          </p:cNvPr>
          <p:cNvSpPr>
            <a:spLocks noGrp="1" noChangeArrowheads="1"/>
          </p:cNvSpPr>
          <p:nvPr>
            <p:ph type="title"/>
          </p:nvPr>
        </p:nvSpPr>
        <p:spPr/>
        <p:txBody>
          <a:bodyPr/>
          <a:lstStyle/>
          <a:p>
            <a:pPr>
              <a:defRPr/>
            </a:pPr>
            <a:br>
              <a:rPr lang="cy-GB" altLang="en-US" sz="1800" b="1" dirty="0">
                <a:solidFill>
                  <a:schemeClr val="tx1">
                    <a:lumMod val="75000"/>
                    <a:lumOff val="25000"/>
                  </a:schemeClr>
                </a:solidFill>
              </a:rPr>
            </a:br>
            <a:r>
              <a:rPr lang="en-GB" altLang="en-US" sz="3200" b="1" dirty="0">
                <a:solidFill>
                  <a:schemeClr val="tx1">
                    <a:lumMod val="75000"/>
                    <a:lumOff val="25000"/>
                  </a:schemeClr>
                </a:solidFill>
              </a:rPr>
              <a:t>National Youth Service Strategy for Wales</a:t>
            </a:r>
            <a:endParaRPr lang="en-GB" altLang="en-US" sz="1800" b="1" dirty="0">
              <a:solidFill>
                <a:schemeClr val="tx1">
                  <a:lumMod val="75000"/>
                  <a:lumOff val="25000"/>
                </a:schemeClr>
              </a:solidFill>
            </a:endParaRPr>
          </a:p>
        </p:txBody>
      </p:sp>
      <p:sp>
        <p:nvSpPr>
          <p:cNvPr id="55299" name="Rectangle 4">
            <a:extLst>
              <a:ext uri="{FF2B5EF4-FFF2-40B4-BE49-F238E27FC236}">
                <a16:creationId xmlns:a16="http://schemas.microsoft.com/office/drawing/2014/main" id="{C3AB4EEB-64CB-6452-F0F0-E2B6885B0DCA}"/>
              </a:ext>
            </a:extLst>
          </p:cNvPr>
          <p:cNvSpPr>
            <a:spLocks noGrp="1" noChangeArrowheads="1"/>
          </p:cNvSpPr>
          <p:nvPr>
            <p:ph idx="1"/>
          </p:nvPr>
        </p:nvSpPr>
        <p:spPr>
          <a:xfrm>
            <a:off x="838200" y="1872343"/>
            <a:ext cx="10617358" cy="4525963"/>
          </a:xfrm>
        </p:spPr>
        <p:txBody>
          <a:bodyPr/>
          <a:lstStyle/>
          <a:p>
            <a:pPr>
              <a:lnSpc>
                <a:spcPct val="80000"/>
              </a:lnSpc>
            </a:pPr>
            <a:r>
              <a:rPr lang="en-GB" altLang="en-US" b="1" u="sng" dirty="0"/>
              <a:t>4.  Measuring the Impact of Youth Work on Young People </a:t>
            </a:r>
          </a:p>
          <a:p>
            <a:pPr>
              <a:lnSpc>
                <a:spcPct val="80000"/>
              </a:lnSpc>
            </a:pPr>
            <a:endParaRPr lang="en-GB" altLang="en-US" b="1" u="sng" dirty="0"/>
          </a:p>
          <a:p>
            <a:pPr>
              <a:lnSpc>
                <a:spcPct val="80000"/>
              </a:lnSpc>
            </a:pPr>
            <a:r>
              <a:rPr lang="en-GB" altLang="en-US" sz="2400" dirty="0"/>
              <a:t>“Evaluating the impact of Youth Work on young people as a result of their involvement in Youth Service programmes is complex and involves the use of a wide range of tools.  These will include tools capable of measuring personal achievement which will mainly depend on young people developing the skills of reflection and self-assessment of their involvement in a wide range of experiences and opportunities”</a:t>
            </a:r>
          </a:p>
          <a:p>
            <a:pPr algn="r">
              <a:lnSpc>
                <a:spcPct val="80000"/>
              </a:lnSpc>
              <a:buFontTx/>
              <a:buNone/>
            </a:pPr>
            <a:r>
              <a:rPr lang="en-GB" altLang="en-US" sz="2400" dirty="0"/>
              <a:t>(WAG, 2007, p. 8)</a:t>
            </a:r>
          </a:p>
          <a:p>
            <a:pPr>
              <a:lnSpc>
                <a:spcPct val="80000"/>
              </a:lnSpc>
            </a:pPr>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5056E70-1823-2811-0DC3-78BEEEF225D6}"/>
              </a:ext>
            </a:extLst>
          </p:cNvPr>
          <p:cNvSpPr>
            <a:spLocks noGrp="1" noChangeArrowheads="1"/>
          </p:cNvSpPr>
          <p:nvPr>
            <p:ph type="title"/>
          </p:nvPr>
        </p:nvSpPr>
        <p:spPr/>
        <p:txBody>
          <a:bodyPr/>
          <a:lstStyle/>
          <a:p>
            <a:pPr>
              <a:defRPr/>
            </a:pPr>
            <a:br>
              <a:rPr lang="cy-GB" altLang="en-US" sz="1800" b="1" dirty="0">
                <a:solidFill>
                  <a:schemeClr val="tx1">
                    <a:lumMod val="75000"/>
                    <a:lumOff val="25000"/>
                  </a:schemeClr>
                </a:solidFill>
              </a:rPr>
            </a:br>
            <a:r>
              <a:rPr lang="en-GB" altLang="en-US" sz="3200" b="1" dirty="0">
                <a:solidFill>
                  <a:schemeClr val="tx1">
                    <a:lumMod val="75000"/>
                    <a:lumOff val="25000"/>
                  </a:schemeClr>
                </a:solidFill>
              </a:rPr>
              <a:t>National Youth Service Strategy for Wales</a:t>
            </a:r>
            <a:endParaRPr lang="en-GB" altLang="en-US" sz="1800" b="1" dirty="0">
              <a:solidFill>
                <a:schemeClr val="tx1">
                  <a:lumMod val="75000"/>
                  <a:lumOff val="25000"/>
                </a:schemeClr>
              </a:solidFill>
            </a:endParaRPr>
          </a:p>
        </p:txBody>
      </p:sp>
      <p:sp>
        <p:nvSpPr>
          <p:cNvPr id="57347" name="Rectangle 4">
            <a:extLst>
              <a:ext uri="{FF2B5EF4-FFF2-40B4-BE49-F238E27FC236}">
                <a16:creationId xmlns:a16="http://schemas.microsoft.com/office/drawing/2014/main" id="{D0EDB5DF-8A71-FB84-5B87-3F8683DCC999}"/>
              </a:ext>
            </a:extLst>
          </p:cNvPr>
          <p:cNvSpPr>
            <a:spLocks noGrp="1" noChangeArrowheads="1"/>
          </p:cNvSpPr>
          <p:nvPr>
            <p:ph idx="1"/>
          </p:nvPr>
        </p:nvSpPr>
        <p:spPr/>
        <p:txBody>
          <a:bodyPr/>
          <a:lstStyle/>
          <a:p>
            <a:pPr algn="just">
              <a:lnSpc>
                <a:spcPct val="80000"/>
              </a:lnSpc>
              <a:buFontTx/>
              <a:buNone/>
            </a:pPr>
            <a:r>
              <a:rPr lang="en-GB" altLang="en-US" sz="2400"/>
              <a:t>	“I recognise that young people spend the equivalent of only 9 minutes of every waking hour in formal learning in school settings. The Youth Service can make the most difference in the remaining time, the equivalent of 51 minutes of their waking time that young people spend in their communities. This is where there is the greatest capacity and opportunity to enhance experience, to develop equality of opportunity, to ensure that all young people have access to opportunities and where the Youth Service will “make the difference””. </a:t>
            </a:r>
          </a:p>
          <a:p>
            <a:pPr algn="r">
              <a:lnSpc>
                <a:spcPct val="80000"/>
              </a:lnSpc>
              <a:buFontTx/>
              <a:buNone/>
            </a:pPr>
            <a:endParaRPr lang="en-GB" altLang="en-US"/>
          </a:p>
          <a:p>
            <a:pPr algn="r">
              <a:lnSpc>
                <a:spcPct val="80000"/>
              </a:lnSpc>
              <a:buFontTx/>
              <a:buNone/>
            </a:pPr>
            <a:r>
              <a:rPr lang="en-GB" altLang="en-US"/>
              <a:t>(WAG, 2007, p. ii)</a:t>
            </a:r>
          </a:p>
          <a:p>
            <a:pPr>
              <a:lnSpc>
                <a:spcPct val="80000"/>
              </a:lnSpc>
            </a:pPr>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C4449B16-7E9C-C82F-2711-A833BD1EA586}"/>
              </a:ext>
            </a:extLst>
          </p:cNvPr>
          <p:cNvSpPr>
            <a:spLocks noGrp="1" noChangeArrowheads="1"/>
          </p:cNvSpPr>
          <p:nvPr>
            <p:ph type="title"/>
          </p:nvPr>
        </p:nvSpPr>
        <p:spPr/>
        <p:txBody>
          <a:bodyPr/>
          <a:lstStyle/>
          <a:p>
            <a:pPr>
              <a:defRPr/>
            </a:pPr>
            <a:br>
              <a:rPr lang="cy-GB" altLang="en-US" sz="1800" b="1">
                <a:solidFill>
                  <a:schemeClr val="tx1">
                    <a:lumMod val="75000"/>
                    <a:lumOff val="25000"/>
                  </a:schemeClr>
                </a:solidFill>
              </a:rPr>
            </a:br>
            <a:r>
              <a:rPr lang="en-GB" altLang="en-US" sz="3200" b="1">
                <a:solidFill>
                  <a:schemeClr val="tx1">
                    <a:lumMod val="75000"/>
                    <a:lumOff val="25000"/>
                  </a:schemeClr>
                </a:solidFill>
              </a:rPr>
              <a:t>National Youth Service Strategy for Wales</a:t>
            </a:r>
            <a:endParaRPr lang="en-GB" altLang="en-US" sz="1800" b="1">
              <a:solidFill>
                <a:schemeClr val="tx1">
                  <a:lumMod val="75000"/>
                  <a:lumOff val="25000"/>
                </a:schemeClr>
              </a:solidFill>
            </a:endParaRPr>
          </a:p>
        </p:txBody>
      </p:sp>
      <p:sp>
        <p:nvSpPr>
          <p:cNvPr id="68611" name="Rectangle 4">
            <a:extLst>
              <a:ext uri="{FF2B5EF4-FFF2-40B4-BE49-F238E27FC236}">
                <a16:creationId xmlns:a16="http://schemas.microsoft.com/office/drawing/2014/main" id="{A26C2D3B-CC49-7C6B-E557-A0D4AA42A88F}"/>
              </a:ext>
            </a:extLst>
          </p:cNvPr>
          <p:cNvSpPr>
            <a:spLocks noGrp="1" noChangeArrowheads="1"/>
          </p:cNvSpPr>
          <p:nvPr>
            <p:ph idx="1"/>
          </p:nvPr>
        </p:nvSpPr>
        <p:spPr/>
        <p:txBody>
          <a:bodyPr rtlCol="0">
            <a:normAutofit/>
          </a:bodyPr>
          <a:lstStyle/>
          <a:p>
            <a:pPr marL="91440" indent="-91440">
              <a:buNone/>
              <a:defRPr/>
            </a:pPr>
            <a:r>
              <a:rPr lang="en-GB" altLang="en-US" b="1" dirty="0">
                <a:solidFill>
                  <a:schemeClr val="tx1">
                    <a:lumMod val="75000"/>
                    <a:lumOff val="25000"/>
                  </a:schemeClr>
                </a:solidFill>
              </a:rPr>
              <a:t>Reference:</a:t>
            </a:r>
          </a:p>
          <a:p>
            <a:pPr marL="91440" indent="-91440">
              <a:defRPr/>
            </a:pPr>
            <a:r>
              <a:rPr lang="en-GB" altLang="en-US" dirty="0">
                <a:solidFill>
                  <a:schemeClr val="tx1">
                    <a:lumMod val="75000"/>
                    <a:lumOff val="25000"/>
                  </a:schemeClr>
                </a:solidFill>
              </a:rPr>
              <a:t>Welsh Assembly Government. (2007) </a:t>
            </a:r>
            <a:r>
              <a:rPr lang="en-GB" altLang="en-US" i="1" dirty="0">
                <a:solidFill>
                  <a:schemeClr val="tx1">
                    <a:lumMod val="75000"/>
                    <a:lumOff val="25000"/>
                  </a:schemeClr>
                </a:solidFill>
              </a:rPr>
              <a:t>Young People, Youth Work, Youth Service: National Youth Service Strategy for Wales</a:t>
            </a:r>
            <a:r>
              <a:rPr lang="en-GB" altLang="en-US" dirty="0">
                <a:solidFill>
                  <a:schemeClr val="tx1">
                    <a:lumMod val="75000"/>
                    <a:lumOff val="25000"/>
                  </a:schemeClr>
                </a:solidFill>
              </a:rPr>
              <a:t>, Cardiff: Welsh Assembly Government.</a:t>
            </a:r>
          </a:p>
          <a:p>
            <a:pPr marL="91440" indent="-91440">
              <a:defRPr/>
            </a:pPr>
            <a:r>
              <a:rPr lang="en-GB" altLang="en-US" dirty="0">
                <a:solidFill>
                  <a:schemeClr val="tx1">
                    <a:lumMod val="75000"/>
                    <a:lumOff val="25000"/>
                  </a:schemeClr>
                </a:solidFill>
              </a:rPr>
              <a:t>Available on Moodle</a:t>
            </a:r>
          </a:p>
          <a:p>
            <a:pPr marL="0" indent="0">
              <a:buNone/>
              <a:defRPr/>
            </a:pPr>
            <a:endParaRPr lang="en-GB" altLang="en-US" dirty="0">
              <a:solidFill>
                <a:schemeClr val="tx1">
                  <a:lumMod val="75000"/>
                  <a:lumOff val="25000"/>
                </a:schemeClr>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3">
            <a:extLst>
              <a:ext uri="{FF2B5EF4-FFF2-40B4-BE49-F238E27FC236}">
                <a16:creationId xmlns:a16="http://schemas.microsoft.com/office/drawing/2014/main" id="{4F50A19C-39F5-D451-6F15-B9C8229053A7}"/>
              </a:ext>
            </a:extLst>
          </p:cNvPr>
          <p:cNvSpPr>
            <a:spLocks noGrp="1" noChangeArrowheads="1"/>
          </p:cNvSpPr>
          <p:nvPr>
            <p:ph type="ctrTitle"/>
          </p:nvPr>
        </p:nvSpPr>
        <p:spPr>
          <a:xfrm>
            <a:off x="436417" y="484189"/>
            <a:ext cx="10453255" cy="1470025"/>
          </a:xfrm>
        </p:spPr>
        <p:txBody>
          <a:bodyPr>
            <a:normAutofit/>
          </a:bodyPr>
          <a:lstStyle/>
          <a:p>
            <a:pPr algn="just">
              <a:defRPr/>
            </a:pPr>
            <a:r>
              <a:rPr lang="en-GB" altLang="en-US" sz="3200" b="1" dirty="0"/>
              <a:t>National Youth Work Strategy for Wales 2014-2018 (WG, 2014)</a:t>
            </a:r>
            <a:endParaRPr lang="en-GB" altLang="en-US" sz="3200" dirty="0"/>
          </a:p>
        </p:txBody>
      </p:sp>
      <p:sp>
        <p:nvSpPr>
          <p:cNvPr id="67587" name="Subtitle 4">
            <a:extLst>
              <a:ext uri="{FF2B5EF4-FFF2-40B4-BE49-F238E27FC236}">
                <a16:creationId xmlns:a16="http://schemas.microsoft.com/office/drawing/2014/main" id="{AEF443F7-1838-E8C5-4E9E-92613932E495}"/>
              </a:ext>
            </a:extLst>
          </p:cNvPr>
          <p:cNvSpPr>
            <a:spLocks noGrp="1" noChangeArrowheads="1"/>
          </p:cNvSpPr>
          <p:nvPr>
            <p:ph type="subTitle" idx="1"/>
          </p:nvPr>
        </p:nvSpPr>
        <p:spPr>
          <a:xfrm>
            <a:off x="4911437" y="2708276"/>
            <a:ext cx="6511636" cy="1584325"/>
          </a:xfrm>
        </p:spPr>
        <p:txBody>
          <a:bodyPr rtlCol="0"/>
          <a:lstStyle/>
          <a:p>
            <a:pPr algn="just" fontAlgn="auto">
              <a:defRPr/>
            </a:pPr>
            <a:r>
              <a:rPr lang="en-GB" altLang="en-US" dirty="0"/>
              <a:t>The second Youth Work strategy for Wales</a:t>
            </a:r>
          </a:p>
        </p:txBody>
      </p:sp>
      <p:pic>
        <p:nvPicPr>
          <p:cNvPr id="61444" name="Picture 1" descr="Graphical user interface, application, PowerPoint&#10;&#10;Description automatically generated">
            <a:extLst>
              <a:ext uri="{FF2B5EF4-FFF2-40B4-BE49-F238E27FC236}">
                <a16:creationId xmlns:a16="http://schemas.microsoft.com/office/drawing/2014/main" id="{03685E46-D3CD-FBD3-5376-BAAA3CF70B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30135" t="15788" r="34799" b="11082"/>
          <a:stretch>
            <a:fillRect/>
          </a:stretch>
        </p:blipFill>
        <p:spPr bwMode="auto">
          <a:xfrm>
            <a:off x="1546516" y="2098963"/>
            <a:ext cx="2417232" cy="3360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96E6086B-E0A0-AAD3-89E5-AB4827B3B993}"/>
              </a:ext>
            </a:extLst>
          </p:cNvPr>
          <p:cNvSpPr>
            <a:spLocks noGrp="1" noChangeArrowheads="1"/>
          </p:cNvSpPr>
          <p:nvPr>
            <p:ph type="title"/>
          </p:nvPr>
        </p:nvSpPr>
        <p:spPr/>
        <p:txBody>
          <a:bodyPr/>
          <a:lstStyle/>
          <a:p>
            <a:pPr algn="just">
              <a:defRPr/>
            </a:pPr>
            <a:r>
              <a:rPr lang="en-GB" altLang="en-US" sz="4000" b="1">
                <a:solidFill>
                  <a:schemeClr val="tx1">
                    <a:lumMod val="75000"/>
                    <a:lumOff val="25000"/>
                  </a:schemeClr>
                </a:solidFill>
              </a:rPr>
              <a:t>National Youth Work Strategy for Wales 2014-2018 (WG, 2014)</a:t>
            </a:r>
          </a:p>
        </p:txBody>
      </p:sp>
      <p:sp>
        <p:nvSpPr>
          <p:cNvPr id="68611" name="Content Placeholder 2">
            <a:extLst>
              <a:ext uri="{FF2B5EF4-FFF2-40B4-BE49-F238E27FC236}">
                <a16:creationId xmlns:a16="http://schemas.microsoft.com/office/drawing/2014/main" id="{C557F7B8-8AE4-D342-55A2-6DA4D98F0994}"/>
              </a:ext>
            </a:extLst>
          </p:cNvPr>
          <p:cNvSpPr>
            <a:spLocks noGrp="1" noChangeArrowheads="1"/>
          </p:cNvSpPr>
          <p:nvPr>
            <p:ph idx="1"/>
          </p:nvPr>
        </p:nvSpPr>
        <p:spPr/>
        <p:txBody>
          <a:bodyPr rtlCol="0">
            <a:normAutofit/>
          </a:bodyPr>
          <a:lstStyle/>
          <a:p>
            <a:pPr marL="0" indent="0" algn="just">
              <a:buNone/>
              <a:defRPr/>
            </a:pPr>
            <a:r>
              <a:rPr lang="en-GB" altLang="en-US">
                <a:solidFill>
                  <a:schemeClr val="tx1">
                    <a:lumMod val="75000"/>
                    <a:lumOff val="25000"/>
                  </a:schemeClr>
                </a:solidFill>
              </a:rPr>
              <a:t>“High-quality youth work has a crucial role to play supporting many young people to achieve their full potential. Through informal and non-formal educational approaches, effective youth work practice builds the capacity and resilience of young people and can change young people’s lives for the better. Through participation in youth work young people gain confidence and competence, develop self-assurance and have the opportunity to establish high expectations and aspirations for themselves” (WG, 2014, p. 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E3594D9-658A-F7F5-1F6F-95CD0588ADFB}"/>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3491" name="Content Placeholder 2">
            <a:extLst>
              <a:ext uri="{FF2B5EF4-FFF2-40B4-BE49-F238E27FC236}">
                <a16:creationId xmlns:a16="http://schemas.microsoft.com/office/drawing/2014/main" id="{1E0514D0-ED0D-52EF-D362-96EB47D05C17}"/>
              </a:ext>
            </a:extLst>
          </p:cNvPr>
          <p:cNvSpPr>
            <a:spLocks noGrp="1" noChangeArrowheads="1"/>
          </p:cNvSpPr>
          <p:nvPr>
            <p:ph idx="1"/>
          </p:nvPr>
        </p:nvSpPr>
        <p:spPr/>
        <p:txBody>
          <a:bodyPr/>
          <a:lstStyle/>
          <a:p>
            <a:pPr marL="0" indent="0">
              <a:buNone/>
            </a:pPr>
            <a:r>
              <a:rPr lang="en-GB" altLang="en-US"/>
              <a:t>The Strategy has 4 outcomes:</a:t>
            </a:r>
          </a:p>
          <a:p>
            <a:pPr marL="0" indent="0">
              <a:buNone/>
            </a:pPr>
            <a:endParaRPr lang="en-GB" altLang="en-US"/>
          </a:p>
          <a:p>
            <a:pPr marL="0" indent="0">
              <a:buNone/>
            </a:pPr>
            <a:r>
              <a:rPr lang="en-GB" altLang="en-US" b="1"/>
              <a:t>1.</a:t>
            </a:r>
          </a:p>
          <a:p>
            <a:pPr lvl="1"/>
            <a:r>
              <a:rPr lang="en-GB" altLang="en-US" sz="2000"/>
              <a:t>The </a:t>
            </a:r>
            <a:r>
              <a:rPr lang="en-GB" altLang="en-US" sz="2000" b="1"/>
              <a:t>first outcome </a:t>
            </a:r>
            <a:r>
              <a:rPr lang="en-GB" altLang="en-US" sz="2000"/>
              <a:t>is that young people across Wales continue to have access to diverse informal and non-formal learning opportunities that stretch horizons, challenge their thinking, and develop their skills.</a:t>
            </a:r>
          </a:p>
          <a:p>
            <a:pPr lvl="1"/>
            <a:r>
              <a:rPr lang="en-GB" altLang="en-US" sz="2000"/>
              <a:t>To achieve this outcome statutory and voluntary providers need to take their collaborative working to new levels, maximising the impact of limited resources and presenting a high-quality and coherent offer to young people.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A191FF73-B134-D8DD-57F6-33F8DB828529}"/>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4515" name="Content Placeholder 2">
            <a:extLst>
              <a:ext uri="{FF2B5EF4-FFF2-40B4-BE49-F238E27FC236}">
                <a16:creationId xmlns:a16="http://schemas.microsoft.com/office/drawing/2014/main" id="{2AF978D1-5F4C-7639-A625-BE35F68363EC}"/>
              </a:ext>
            </a:extLst>
          </p:cNvPr>
          <p:cNvSpPr>
            <a:spLocks noGrp="1" noChangeArrowheads="1"/>
          </p:cNvSpPr>
          <p:nvPr>
            <p:ph idx="1"/>
          </p:nvPr>
        </p:nvSpPr>
        <p:spPr/>
        <p:txBody>
          <a:bodyPr/>
          <a:lstStyle/>
          <a:p>
            <a:pPr marL="0" indent="0">
              <a:buNone/>
            </a:pPr>
            <a:r>
              <a:rPr lang="en-GB" altLang="en-US" b="1"/>
              <a:t>2. </a:t>
            </a:r>
          </a:p>
          <a:p>
            <a:pPr lvl="1" algn="just"/>
            <a:r>
              <a:rPr lang="en-GB" altLang="en-US" sz="2000"/>
              <a:t>The </a:t>
            </a:r>
            <a:r>
              <a:rPr lang="en-GB" altLang="en-US" sz="2000" b="1"/>
              <a:t>second outcome </a:t>
            </a:r>
            <a:r>
              <a:rPr lang="en-GB" altLang="en-US" sz="2000"/>
              <a:t>is a strengthening of the strategic relationship between youth work organisations and formal education.</a:t>
            </a:r>
          </a:p>
          <a:p>
            <a:pPr lvl="1" algn="just"/>
            <a:r>
              <a:rPr lang="en-GB" altLang="en-US" sz="2000"/>
              <a:t>For too long the contribution of youth work to strategic goals and outcomes has been regarded as peripheral. Youth work interventions have been shown to have a positive effect on formal education outcomes, behaviour, attendance and progression through key points of transition. Therefore we believe that empowered and embedded youth work practice can and should be expected to demonstrate how it is adding real value to the lives of young people in Wales.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0ED8CEC6-AA9B-0C48-3A98-0A9CCF676030}"/>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5539" name="Content Placeholder 2">
            <a:extLst>
              <a:ext uri="{FF2B5EF4-FFF2-40B4-BE49-F238E27FC236}">
                <a16:creationId xmlns:a16="http://schemas.microsoft.com/office/drawing/2014/main" id="{51849F78-A9A4-778D-FC96-89DB53A29C65}"/>
              </a:ext>
            </a:extLst>
          </p:cNvPr>
          <p:cNvSpPr>
            <a:spLocks noGrp="1" noChangeArrowheads="1"/>
          </p:cNvSpPr>
          <p:nvPr>
            <p:ph idx="1"/>
          </p:nvPr>
        </p:nvSpPr>
        <p:spPr/>
        <p:txBody>
          <a:bodyPr/>
          <a:lstStyle/>
          <a:p>
            <a:pPr marL="0" indent="0">
              <a:buNone/>
            </a:pPr>
            <a:r>
              <a:rPr lang="en-GB" altLang="en-US" b="1"/>
              <a:t>3. </a:t>
            </a:r>
          </a:p>
          <a:p>
            <a:pPr lvl="1"/>
            <a:r>
              <a:rPr lang="en-GB" altLang="en-US"/>
              <a:t>The </a:t>
            </a:r>
            <a:r>
              <a:rPr lang="en-GB" altLang="en-US" b="1"/>
              <a:t>third outcome </a:t>
            </a:r>
            <a:r>
              <a:rPr lang="en-GB" altLang="en-US"/>
              <a:t>is a better coordinated and more consistent youth work offer to young people from youth work organisations in the statutory and voluntary sector.</a:t>
            </a:r>
          </a:p>
          <a:p>
            <a:pPr lvl="1"/>
            <a:r>
              <a:rPr lang="en-GB" altLang="en-US"/>
              <a:t>The voluntary sector has a reach which extends far beyond that of the statutory sector. The Strategy wants to see statutory and voluntary youth work organisations working together to build, deliver and offer quality youth work opportunities to young people.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DC3A31BD-FAF7-70F8-16E5-DA3D1356D4E5}"/>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6563" name="Content Placeholder 2">
            <a:extLst>
              <a:ext uri="{FF2B5EF4-FFF2-40B4-BE49-F238E27FC236}">
                <a16:creationId xmlns:a16="http://schemas.microsoft.com/office/drawing/2014/main" id="{F8B61B5C-5217-398E-9CC0-C4433FB49BC0}"/>
              </a:ext>
            </a:extLst>
          </p:cNvPr>
          <p:cNvSpPr>
            <a:spLocks noGrp="1" noChangeArrowheads="1"/>
          </p:cNvSpPr>
          <p:nvPr>
            <p:ph idx="1"/>
          </p:nvPr>
        </p:nvSpPr>
        <p:spPr/>
        <p:txBody>
          <a:bodyPr/>
          <a:lstStyle/>
          <a:p>
            <a:pPr marL="0" indent="0">
              <a:buNone/>
            </a:pPr>
            <a:r>
              <a:rPr lang="en-GB" altLang="en-US" b="1"/>
              <a:t>4. </a:t>
            </a:r>
          </a:p>
          <a:p>
            <a:pPr lvl="1"/>
            <a:r>
              <a:rPr lang="en-GB" altLang="en-US"/>
              <a:t>The </a:t>
            </a:r>
            <a:r>
              <a:rPr lang="en-GB" altLang="en-US" b="1"/>
              <a:t>fourth outcome </a:t>
            </a:r>
            <a:r>
              <a:rPr lang="en-GB" altLang="en-US"/>
              <a:t>is the need to secure a robust evidence base, capturing the outcomes and impact of youth work provision.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C6D4DBBB-943F-8272-8ADE-BD57613FCC9E}"/>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7587" name="Content Placeholder 2">
            <a:extLst>
              <a:ext uri="{FF2B5EF4-FFF2-40B4-BE49-F238E27FC236}">
                <a16:creationId xmlns:a16="http://schemas.microsoft.com/office/drawing/2014/main" id="{F70FAC6A-898F-20B4-1064-12E46167EE99}"/>
              </a:ext>
            </a:extLst>
          </p:cNvPr>
          <p:cNvSpPr>
            <a:spLocks noGrp="1" noChangeArrowheads="1"/>
          </p:cNvSpPr>
          <p:nvPr>
            <p:ph idx="1"/>
          </p:nvPr>
        </p:nvSpPr>
        <p:spPr/>
        <p:txBody>
          <a:bodyPr/>
          <a:lstStyle/>
          <a:p>
            <a:pPr algn="just"/>
            <a:r>
              <a:rPr lang="en-GB" altLang="en-US" sz="2400"/>
              <a:t>“Youth work has an important role to play in supporting the Welsh Government’s commitment to help everyone reach their potential. Also to tackle poverty, reduce inequality, increase levels of educational attainment and employment, improve economic and social well-being, address health and other inequalities and increase young people’s participation in society” (WG, 2014, p. 4).</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4C9FC23B-F440-070A-4B52-C8B8725B8501}"/>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8611" name="Content Placeholder 2">
            <a:extLst>
              <a:ext uri="{FF2B5EF4-FFF2-40B4-BE49-F238E27FC236}">
                <a16:creationId xmlns:a16="http://schemas.microsoft.com/office/drawing/2014/main" id="{B634DCEE-E3BB-D950-39BA-976223648139}"/>
              </a:ext>
            </a:extLst>
          </p:cNvPr>
          <p:cNvSpPr>
            <a:spLocks noGrp="1" noChangeArrowheads="1"/>
          </p:cNvSpPr>
          <p:nvPr>
            <p:ph idx="1"/>
          </p:nvPr>
        </p:nvSpPr>
        <p:spPr/>
        <p:txBody>
          <a:bodyPr/>
          <a:lstStyle/>
          <a:p>
            <a:pPr algn="just"/>
            <a:r>
              <a:rPr lang="en-GB" altLang="en-US"/>
              <a:t>The Strategy clearly identifies youth work’s role</a:t>
            </a:r>
          </a:p>
          <a:p>
            <a:pPr algn="just"/>
            <a:r>
              <a:rPr lang="en-GB" altLang="en-US"/>
              <a:t>The Strategy refers to other key youth work documents, including:</a:t>
            </a:r>
          </a:p>
          <a:p>
            <a:pPr lvl="1" algn="just"/>
            <a:r>
              <a:rPr lang="en-GB" altLang="en-US"/>
              <a:t>Extending Entitlement</a:t>
            </a:r>
          </a:p>
          <a:p>
            <a:pPr lvl="1" algn="just"/>
            <a:r>
              <a:rPr lang="en-GB" altLang="en-US"/>
              <a:t>Youth Work in Wales: Principles and Purposes</a:t>
            </a:r>
          </a:p>
          <a:p>
            <a:pPr lvl="1" algn="just"/>
            <a:r>
              <a:rPr lang="en-GB" altLang="en-US"/>
              <a:t>National Occupational Standards</a:t>
            </a:r>
          </a:p>
          <a:p>
            <a:pPr algn="just"/>
            <a:r>
              <a:rPr lang="en-GB" altLang="en-US"/>
              <a:t>It also refers to the key youth work characteristics, and discusses the outcomes for young people from their involvement in youth work</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9461F7EB-16B0-E17A-6B71-B891A5419CE9}"/>
              </a:ext>
            </a:extLst>
          </p:cNvPr>
          <p:cNvSpPr>
            <a:spLocks noGrp="1" noChangeArrowheads="1"/>
          </p:cNvSpPr>
          <p:nvPr>
            <p:ph type="title"/>
          </p:nvPr>
        </p:nvSpPr>
        <p:spPr/>
        <p:txBody>
          <a:bodyPr/>
          <a:lstStyle/>
          <a:p>
            <a:pPr>
              <a:defRPr/>
            </a:pPr>
            <a:endParaRPr lang="en-GB" altLang="en-US">
              <a:solidFill>
                <a:schemeClr val="tx1">
                  <a:lumMod val="75000"/>
                  <a:lumOff val="25000"/>
                </a:schemeClr>
              </a:solidFill>
            </a:endParaRPr>
          </a:p>
        </p:txBody>
      </p:sp>
      <p:sp>
        <p:nvSpPr>
          <p:cNvPr id="69635" name="Content Placeholder 2">
            <a:extLst>
              <a:ext uri="{FF2B5EF4-FFF2-40B4-BE49-F238E27FC236}">
                <a16:creationId xmlns:a16="http://schemas.microsoft.com/office/drawing/2014/main" id="{A9DE62F3-41AC-43BC-9A71-BFC389D3C4DB}"/>
              </a:ext>
            </a:extLst>
          </p:cNvPr>
          <p:cNvSpPr>
            <a:spLocks noGrp="1" noChangeArrowheads="1"/>
          </p:cNvSpPr>
          <p:nvPr>
            <p:ph idx="1"/>
          </p:nvPr>
        </p:nvSpPr>
        <p:spPr/>
        <p:txBody>
          <a:bodyPr/>
          <a:lstStyle/>
          <a:p>
            <a:pPr algn="just"/>
            <a:r>
              <a:rPr lang="en-GB" altLang="en-US" sz="2400"/>
              <a:t>Welsh Government. (2014) </a:t>
            </a:r>
            <a:r>
              <a:rPr lang="en-GB" altLang="en-US" sz="2400" i="1"/>
              <a:t>The National Youth Work Strategy for Wales 2014-2018 Supporting young people to reach their potential and live fulfilled lives</a:t>
            </a:r>
            <a:r>
              <a:rPr lang="en-GB" altLang="en-US" sz="2400"/>
              <a:t>, Cardiff: Welsh Government.  </a:t>
            </a:r>
          </a:p>
          <a:p>
            <a:pPr algn="just"/>
            <a:r>
              <a:rPr lang="en-GB" altLang="en-US" sz="2400"/>
              <a:t>Available on Moodle</a:t>
            </a:r>
          </a:p>
          <a:p>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4">
            <a:extLst>
              <a:ext uri="{FF2B5EF4-FFF2-40B4-BE49-F238E27FC236}">
                <a16:creationId xmlns:a16="http://schemas.microsoft.com/office/drawing/2014/main" id="{B79803FD-8DF5-36B1-FE90-2743A3AAB740}"/>
              </a:ext>
            </a:extLst>
          </p:cNvPr>
          <p:cNvSpPr>
            <a:spLocks noGrp="1" noChangeArrowheads="1"/>
          </p:cNvSpPr>
          <p:nvPr>
            <p:ph type="title"/>
          </p:nvPr>
        </p:nvSpPr>
        <p:spPr/>
        <p:txBody>
          <a:bodyPr/>
          <a:lstStyle/>
          <a:p>
            <a:pPr>
              <a:defRPr/>
            </a:pPr>
            <a:r>
              <a:rPr lang="en-GB" altLang="en-US" sz="3600" b="1" dirty="0">
                <a:solidFill>
                  <a:schemeClr val="tx1">
                    <a:lumMod val="75000"/>
                    <a:lumOff val="25000"/>
                  </a:schemeClr>
                </a:solidFill>
              </a:rPr>
              <a:t>Further Welsh Policy Developments: Directed Study</a:t>
            </a:r>
          </a:p>
        </p:txBody>
      </p:sp>
      <p:sp>
        <p:nvSpPr>
          <p:cNvPr id="70659" name="Rectangle 5">
            <a:extLst>
              <a:ext uri="{FF2B5EF4-FFF2-40B4-BE49-F238E27FC236}">
                <a16:creationId xmlns:a16="http://schemas.microsoft.com/office/drawing/2014/main" id="{3BF9DABA-D841-6D75-178E-F0EC4CED9235}"/>
              </a:ext>
            </a:extLst>
          </p:cNvPr>
          <p:cNvSpPr>
            <a:spLocks noGrp="1" noChangeArrowheads="1"/>
          </p:cNvSpPr>
          <p:nvPr>
            <p:ph idx="1"/>
          </p:nvPr>
        </p:nvSpPr>
        <p:spPr/>
        <p:txBody>
          <a:bodyPr/>
          <a:lstStyle/>
          <a:p>
            <a:pPr marL="514350" indent="-514350">
              <a:buFontTx/>
              <a:buAutoNum type="arabicPeriod"/>
            </a:pPr>
            <a:r>
              <a:rPr lang="en-GB" altLang="en-US" dirty="0"/>
              <a:t>Youth Engagement and Progression Framework</a:t>
            </a:r>
          </a:p>
          <a:p>
            <a:pPr marL="514350" indent="-514350">
              <a:buFontTx/>
              <a:buAutoNum type="arabicPeriod"/>
            </a:pPr>
            <a:r>
              <a:rPr lang="en-GB" altLang="en-US" dirty="0"/>
              <a:t>Donaldson Educational Review (2015)</a:t>
            </a:r>
          </a:p>
          <a:p>
            <a:pPr marL="514350" indent="-514350">
              <a:buFontTx/>
              <a:buAutoNum type="arabicPeriod"/>
            </a:pPr>
            <a:r>
              <a:rPr lang="en-US" altLang="en-US" dirty="0"/>
              <a:t>The Well-being of Future Generations (Wales) Act 2015</a:t>
            </a:r>
          </a:p>
          <a:p>
            <a:pPr marL="514350" indent="-514350">
              <a:buNone/>
            </a:pPr>
            <a:endParaRPr lang="en-GB" altLang="en-US" sz="1800" b="1" dirty="0"/>
          </a:p>
          <a:p>
            <a:pPr marL="514350" indent="-514350">
              <a:buNone/>
            </a:pPr>
            <a:endParaRPr lang="en-GB" altLang="en-US" sz="1800" b="1" dirty="0"/>
          </a:p>
          <a:p>
            <a:pPr marL="514350" indent="-514350">
              <a:buNone/>
            </a:pPr>
            <a:r>
              <a:rPr lang="en-GB" altLang="en-US" b="1" dirty="0"/>
              <a:t>Please Consider:</a:t>
            </a:r>
          </a:p>
          <a:p>
            <a:pPr marL="933450" lvl="1" indent="-533400"/>
            <a:r>
              <a:rPr lang="en-GB" altLang="en-US" sz="2000" b="1" dirty="0"/>
              <a:t>Scan these;</a:t>
            </a:r>
          </a:p>
          <a:p>
            <a:pPr marL="933450" lvl="1" indent="-533400"/>
            <a:r>
              <a:rPr lang="en-GB" altLang="en-US" sz="2000" b="1" dirty="0"/>
              <a:t>What are their key points?</a:t>
            </a:r>
          </a:p>
          <a:p>
            <a:pPr marL="933450" lvl="1" indent="-533400"/>
            <a:r>
              <a:rPr lang="en-GB" altLang="en-US" sz="2000" b="1" dirty="0"/>
              <a:t>What do they mean in relation to youth work practice?</a:t>
            </a:r>
          </a:p>
          <a:p>
            <a:pPr marL="514350" indent="-514350">
              <a:buNone/>
            </a:pPr>
            <a:endParaRPr lang="en-GB" altLang="en-US" sz="1600" b="1" dirty="0"/>
          </a:p>
          <a:p>
            <a:pPr marL="514350" indent="-514350"/>
            <a:endParaRPr lang="en-GB" altLang="en-US" sz="1600" dirty="0"/>
          </a:p>
          <a:p>
            <a:pPr marL="514350" indent="-514350"/>
            <a:endParaRPr lang="en-GB" altLang="en-US" sz="1600" dirty="0"/>
          </a:p>
          <a:p>
            <a:pPr marL="514350" indent="-514350">
              <a:buFontTx/>
              <a:buAutoNum type="arabicPeriod"/>
            </a:pPr>
            <a:endParaRPr lang="en-GB" altLang="en-US" sz="1600" dirty="0"/>
          </a:p>
          <a:p>
            <a:pPr marL="514350" indent="-514350"/>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108BCD40-404D-CCAF-615B-001A161ACCF5}"/>
              </a:ext>
            </a:extLst>
          </p:cNvPr>
          <p:cNvSpPr>
            <a:spLocks noGrp="1" noChangeArrowheads="1"/>
          </p:cNvSpPr>
          <p:nvPr>
            <p:ph type="title"/>
          </p:nvPr>
        </p:nvSpPr>
        <p:spPr/>
        <p:txBody>
          <a:bodyPr/>
          <a:lstStyle/>
          <a:p>
            <a:pPr algn="just">
              <a:defRPr/>
            </a:pPr>
            <a:r>
              <a:rPr lang="en-GB" altLang="en-US" sz="2800" b="1" dirty="0">
                <a:solidFill>
                  <a:schemeClr val="tx1">
                    <a:lumMod val="75000"/>
                    <a:lumOff val="25000"/>
                  </a:schemeClr>
                </a:solidFill>
              </a:rPr>
              <a:t>Youth Work National Occupational Standards (CLD Standards Council Scotland, 2019)</a:t>
            </a:r>
          </a:p>
        </p:txBody>
      </p:sp>
      <p:sp>
        <p:nvSpPr>
          <p:cNvPr id="72707" name="Content Placeholder 2">
            <a:extLst>
              <a:ext uri="{FF2B5EF4-FFF2-40B4-BE49-F238E27FC236}">
                <a16:creationId xmlns:a16="http://schemas.microsoft.com/office/drawing/2014/main" id="{F6327920-60C6-9FCF-2FEF-FF67D275750D}"/>
              </a:ext>
            </a:extLst>
          </p:cNvPr>
          <p:cNvSpPr>
            <a:spLocks noGrp="1" noChangeArrowheads="1"/>
          </p:cNvSpPr>
          <p:nvPr>
            <p:ph idx="1"/>
          </p:nvPr>
        </p:nvSpPr>
        <p:spPr/>
        <p:txBody>
          <a:bodyPr/>
          <a:lstStyle/>
          <a:p>
            <a:pPr algn="just"/>
            <a:r>
              <a:rPr lang="en-GB" altLang="en-US"/>
              <a:t>What do you know about the YW NOS?</a:t>
            </a:r>
          </a:p>
          <a:p>
            <a:pPr lvl="1" algn="just"/>
            <a:r>
              <a:rPr lang="en-GB" altLang="en-US"/>
              <a:t>In small groups, define the </a:t>
            </a:r>
            <a:r>
              <a:rPr lang="en-GB" altLang="en-US" u="sng"/>
              <a:t>purpose of the YW NOS</a:t>
            </a:r>
          </a:p>
          <a:p>
            <a:pPr lvl="1" algn="just"/>
            <a:r>
              <a:rPr lang="en-GB" altLang="en-US"/>
              <a:t>How do you think the YW NOS used in practice?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F22D7F1-A61E-872E-5116-EEEA530366FD}"/>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p>
        </p:txBody>
      </p:sp>
      <p:sp>
        <p:nvSpPr>
          <p:cNvPr id="3" name="Content Placeholder 2">
            <a:extLst>
              <a:ext uri="{FF2B5EF4-FFF2-40B4-BE49-F238E27FC236}">
                <a16:creationId xmlns:a16="http://schemas.microsoft.com/office/drawing/2014/main" id="{D3471623-E4AB-2F0D-BF2E-9A9A0FA63234}"/>
              </a:ext>
            </a:extLst>
          </p:cNvPr>
          <p:cNvSpPr>
            <a:spLocks noGrp="1"/>
          </p:cNvSpPr>
          <p:nvPr>
            <p:ph idx="1"/>
          </p:nvPr>
        </p:nvSpPr>
        <p:spPr/>
        <p:txBody>
          <a:bodyPr rtlCol="0">
            <a:normAutofit/>
          </a:bodyPr>
          <a:lstStyle/>
          <a:p>
            <a:pPr marL="91440" indent="-91440" algn="just">
              <a:defRPr/>
            </a:pPr>
            <a:r>
              <a:rPr lang="en-GB" sz="2300" dirty="0">
                <a:solidFill>
                  <a:schemeClr val="tx1">
                    <a:lumMod val="75000"/>
                    <a:lumOff val="25000"/>
                  </a:schemeClr>
                </a:solidFill>
              </a:rPr>
              <a:t>They aim to define the competencies required to carry out the functions carried out by the youth work workforce. </a:t>
            </a:r>
          </a:p>
          <a:p>
            <a:pPr marL="91440" indent="-91440" algn="just">
              <a:defRPr/>
            </a:pPr>
            <a:r>
              <a:rPr lang="en-GB" sz="2300" dirty="0">
                <a:solidFill>
                  <a:schemeClr val="tx1">
                    <a:lumMod val="75000"/>
                    <a:lumOff val="25000"/>
                  </a:schemeClr>
                </a:solidFill>
              </a:rPr>
              <a:t>The NOS are intended to describe the competencies required to fulfil the tasks required in the youth sector. </a:t>
            </a:r>
          </a:p>
          <a:p>
            <a:pPr marL="91440" indent="-91440" algn="just">
              <a:defRPr/>
            </a:pPr>
            <a:r>
              <a:rPr lang="en-GB" sz="2300" dirty="0">
                <a:solidFill>
                  <a:schemeClr val="tx1">
                    <a:lumMod val="75000"/>
                    <a:lumOff val="25000"/>
                  </a:schemeClr>
                </a:solidFill>
              </a:rPr>
              <a:t>The NOS, as the agreed standards of performance and knowledge required in youth work practice across the UK, can be used by employers to inform job descriptions, consider skills needs and identify areas of improvement, and can also support an individual’s professional and continuous development. The different contexts in which youth work is practiced will have a bearing on how these NOS are applied. </a:t>
            </a:r>
          </a:p>
          <a:p>
            <a:pPr marL="91440" indent="-91440" algn="just">
              <a:defRPr/>
            </a:pPr>
            <a:endParaRPr lang="en-GB" sz="2300" dirty="0">
              <a:solidFill>
                <a:schemeClr val="tx1">
                  <a:lumMod val="75000"/>
                  <a:lumOff val="25000"/>
                </a:schemeClr>
              </a:solidFill>
            </a:endParaRPr>
          </a:p>
          <a:p>
            <a:pPr marL="0" indent="0" algn="r">
              <a:buNone/>
              <a:defRPr/>
            </a:pPr>
            <a:r>
              <a:rPr lang="en-GB" sz="1800" dirty="0">
                <a:solidFill>
                  <a:schemeClr val="tx1">
                    <a:lumMod val="75000"/>
                    <a:lumOff val="25000"/>
                  </a:schemeClr>
                </a:solidFill>
              </a:rPr>
              <a:t>Adapted from: (CLD Standards Council Scotland, 2019, p. 2)</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A4DC08C2-640A-825D-CEAB-E3B9814B386B}"/>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B012BB3-A4F2-E60D-7A40-A81BB0B5C179}"/>
              </a:ext>
            </a:extLst>
          </p:cNvPr>
          <p:cNvSpPr>
            <a:spLocks noGrp="1"/>
          </p:cNvSpPr>
          <p:nvPr>
            <p:ph idx="1"/>
          </p:nvPr>
        </p:nvSpPr>
        <p:spPr/>
        <p:txBody>
          <a:bodyPr rtlCol="0">
            <a:normAutofit/>
          </a:bodyPr>
          <a:lstStyle/>
          <a:p>
            <a:pPr marL="91440" indent="-91440" algn="just">
              <a:defRPr/>
            </a:pPr>
            <a:r>
              <a:rPr lang="en-GB" sz="2400" dirty="0">
                <a:solidFill>
                  <a:schemeClr val="tx1">
                    <a:lumMod val="75000"/>
                    <a:lumOff val="25000"/>
                  </a:schemeClr>
                </a:solidFill>
              </a:rPr>
              <a:t>Can you remember what the Values for Youth Work are, as stipulated by the Youth Work National Occupational Standards (CLD Standards Council Scotland, 2019)?</a:t>
            </a:r>
          </a:p>
          <a:p>
            <a:pPr marL="0" indent="0" algn="r">
              <a:buNone/>
              <a:defRPr/>
            </a:pPr>
            <a:endParaRPr lang="en-GB" dirty="0">
              <a:solidFill>
                <a:schemeClr val="tx1">
                  <a:lumMod val="75000"/>
                  <a:lumOff val="25000"/>
                </a:schemeClr>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F35FAA9A-C287-88BB-7E9A-20EA40CC1602}"/>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5779" name="Content Placeholder 2">
            <a:extLst>
              <a:ext uri="{FF2B5EF4-FFF2-40B4-BE49-F238E27FC236}">
                <a16:creationId xmlns:a16="http://schemas.microsoft.com/office/drawing/2014/main" id="{DFC55199-5BAA-4D76-9711-18248C8D9821}"/>
              </a:ext>
            </a:extLst>
          </p:cNvPr>
          <p:cNvSpPr>
            <a:spLocks noGrp="1" noChangeArrowheads="1"/>
          </p:cNvSpPr>
          <p:nvPr>
            <p:ph idx="1"/>
          </p:nvPr>
        </p:nvSpPr>
        <p:spPr/>
        <p:txBody>
          <a:bodyPr>
            <a:normAutofit/>
          </a:bodyPr>
          <a:lstStyle/>
          <a:p>
            <a:pPr marL="0" indent="0" algn="just">
              <a:spcAft>
                <a:spcPct val="0"/>
              </a:spcAft>
              <a:buNone/>
            </a:pPr>
            <a:r>
              <a:rPr lang="en-GB" altLang="en-US" sz="2400" b="1" dirty="0"/>
              <a:t>Participation and active involvement:</a:t>
            </a:r>
          </a:p>
          <a:p>
            <a:pPr marL="0" indent="0" algn="just">
              <a:spcAft>
                <a:spcPct val="0"/>
              </a:spcAft>
              <a:buNone/>
            </a:pPr>
            <a:r>
              <a:rPr lang="en-GB" altLang="en-US" sz="2400" dirty="0"/>
              <a:t>Young people choose to be involved, not least because they want to relax, meet friends, make new relationships, to have fun, and to find support, </a:t>
            </a:r>
          </a:p>
          <a:p>
            <a:pPr marL="0" indent="0" algn="just">
              <a:spcAft>
                <a:spcPct val="0"/>
              </a:spcAft>
              <a:buNone/>
            </a:pPr>
            <a:r>
              <a:rPr lang="en-GB" altLang="en-US" sz="2400" dirty="0"/>
              <a:t>The work starts from where young people are in relation to their own values, views and principles, as well as their own personal and social space, </a:t>
            </a:r>
          </a:p>
          <a:p>
            <a:pPr marL="0" indent="0" algn="just">
              <a:spcAft>
                <a:spcPct val="0"/>
              </a:spcAft>
              <a:buNone/>
            </a:pPr>
            <a:r>
              <a:rPr lang="en-GB" altLang="en-US" sz="2400"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06C90B00-4B9C-9FBE-3F2D-811C3442C73F}"/>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6803" name="Content Placeholder 2">
            <a:extLst>
              <a:ext uri="{FF2B5EF4-FFF2-40B4-BE49-F238E27FC236}">
                <a16:creationId xmlns:a16="http://schemas.microsoft.com/office/drawing/2014/main" id="{D804CD4D-CF79-805F-F523-E61FA7D040C9}"/>
              </a:ext>
            </a:extLst>
          </p:cNvPr>
          <p:cNvSpPr>
            <a:spLocks noGrp="1" noChangeArrowheads="1"/>
          </p:cNvSpPr>
          <p:nvPr>
            <p:ph idx="1"/>
          </p:nvPr>
        </p:nvSpPr>
        <p:spPr/>
        <p:txBody>
          <a:bodyPr>
            <a:normAutofit/>
          </a:bodyPr>
          <a:lstStyle/>
          <a:p>
            <a:pPr marL="0" indent="0" algn="just">
              <a:spcAft>
                <a:spcPct val="0"/>
              </a:spcAft>
              <a:buNone/>
            </a:pPr>
            <a:r>
              <a:rPr lang="en-GB" altLang="en-US" sz="2000" b="1" dirty="0"/>
              <a:t>Equity, diversity and inclusion: </a:t>
            </a:r>
            <a:endParaRPr lang="en-GB" altLang="en-US" sz="2000" dirty="0"/>
          </a:p>
          <a:p>
            <a:pPr marL="0" indent="0" algn="just">
              <a:spcAft>
                <a:spcPct val="0"/>
              </a:spcAft>
              <a:buNone/>
            </a:pPr>
            <a:r>
              <a:rPr lang="en-GB" altLang="en-US" sz="2000" dirty="0"/>
              <a:t>It treats young people with respect, valuing each individual and their differences, and promoting the acceptance and understanding of others, whilst challenging oppressive behaviour and ideas, </a:t>
            </a:r>
          </a:p>
          <a:p>
            <a:pPr marL="0" indent="0" algn="just">
              <a:spcAft>
                <a:spcPct val="0"/>
              </a:spcAft>
              <a:buNone/>
            </a:pPr>
            <a:endParaRPr lang="en-GB" altLang="en-US" sz="2000" dirty="0"/>
          </a:p>
          <a:p>
            <a:pPr marL="0" indent="0" algn="just">
              <a:spcAft>
                <a:spcPct val="0"/>
              </a:spcAft>
              <a:buNone/>
            </a:pPr>
            <a:r>
              <a:rPr lang="en-GB" altLang="en-US" sz="2000" dirty="0"/>
              <a:t>It respects and values individual differences by supporting and strengthening young people’s belief in themselves, and their capacity to grow and to change through a supportive group environment, </a:t>
            </a:r>
          </a:p>
          <a:p>
            <a:pPr marL="0" indent="0" algn="just">
              <a:spcAft>
                <a:spcPct val="0"/>
              </a:spcAft>
              <a:buNone/>
            </a:pPr>
            <a:endParaRPr lang="en-GB" altLang="en-US" sz="2000" dirty="0"/>
          </a:p>
          <a:p>
            <a:pPr marL="0" indent="0" algn="just">
              <a:spcAft>
                <a:spcPct val="0"/>
              </a:spcAft>
              <a:buNone/>
            </a:pPr>
            <a:r>
              <a:rPr lang="en-GB" altLang="en-US" sz="2000" dirty="0"/>
              <a:t>It is underpinned by the principles of equity, diversity and interdependence</a:t>
            </a:r>
          </a:p>
          <a:p>
            <a:pPr marL="0" indent="0" algn="r">
              <a:spcAft>
                <a:spcPct val="0"/>
              </a:spcAft>
              <a:buNone/>
            </a:pPr>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3255093B-D0A7-97E1-6C5D-06B972545D14}"/>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7827" name="Content Placeholder 2">
            <a:extLst>
              <a:ext uri="{FF2B5EF4-FFF2-40B4-BE49-F238E27FC236}">
                <a16:creationId xmlns:a16="http://schemas.microsoft.com/office/drawing/2014/main" id="{1127172D-D441-06D9-FECC-D3456EB10288}"/>
              </a:ext>
            </a:extLst>
          </p:cNvPr>
          <p:cNvSpPr>
            <a:spLocks noGrp="1" noChangeArrowheads="1"/>
          </p:cNvSpPr>
          <p:nvPr>
            <p:ph idx="1"/>
          </p:nvPr>
        </p:nvSpPr>
        <p:spPr/>
        <p:txBody>
          <a:bodyPr>
            <a:normAutofit/>
          </a:bodyPr>
          <a:lstStyle/>
          <a:p>
            <a:pPr marL="0" indent="0" algn="just">
              <a:spcAft>
                <a:spcPct val="0"/>
              </a:spcAft>
              <a:buNone/>
            </a:pPr>
            <a:r>
              <a:rPr lang="en-GB" altLang="en-US" sz="2000" b="1" dirty="0"/>
              <a:t>Partnership with young people and others:</a:t>
            </a:r>
            <a:endParaRPr lang="en-GB" altLang="en-US" sz="2000" dirty="0"/>
          </a:p>
          <a:p>
            <a:pPr marL="0" indent="0" algn="just">
              <a:spcAft>
                <a:spcPct val="0"/>
              </a:spcAft>
              <a:buNone/>
            </a:pPr>
            <a:r>
              <a:rPr lang="en-GB" altLang="en-US" sz="20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lgn="just">
              <a:spcAft>
                <a:spcPct val="0"/>
              </a:spcAft>
              <a:buNone/>
            </a:pPr>
            <a:r>
              <a:rPr lang="en-GB" altLang="en-US" sz="2000" dirty="0"/>
              <a:t>It works in partnership with young people and other agencies which contribute to young people’s social, educational and personal development, </a:t>
            </a:r>
          </a:p>
          <a:p>
            <a:pPr marL="0" indent="0" algn="just">
              <a:spcAft>
                <a:spcPct val="0"/>
              </a:spcAft>
              <a:buNone/>
            </a:pPr>
            <a:r>
              <a:rPr lang="en-GB" altLang="en-US" sz="2000" dirty="0"/>
              <a:t>It recognises the young person as a partner in a learning process, complementing formal education, promoting their access to learning opportunities which enable them to fulfil their potential,</a:t>
            </a:r>
          </a:p>
          <a:p>
            <a:pPr marL="0" indent="0" algn="r">
              <a:spcAft>
                <a:spcPct val="0"/>
              </a:spcAft>
              <a:buNone/>
            </a:pPr>
            <a:endParaRPr lang="en-GB"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B1F24056-1F89-C43C-F213-FACA513E7AA5}"/>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891E117-1E0D-C87B-FD14-340FF15FCCBF}"/>
              </a:ext>
            </a:extLst>
          </p:cNvPr>
          <p:cNvSpPr>
            <a:spLocks noGrp="1"/>
          </p:cNvSpPr>
          <p:nvPr>
            <p:ph idx="1"/>
          </p:nvPr>
        </p:nvSpPr>
        <p:spPr/>
        <p:txBody>
          <a:bodyPr rtlCol="0">
            <a:normAutofit/>
          </a:bodyPr>
          <a:lstStyle/>
          <a:p>
            <a:pPr marL="0" indent="0" algn="just">
              <a:buNone/>
              <a:defRPr/>
            </a:pPr>
            <a:r>
              <a:rPr lang="en-GB" sz="2400" b="1" dirty="0">
                <a:solidFill>
                  <a:schemeClr val="tx1">
                    <a:lumMod val="75000"/>
                    <a:lumOff val="25000"/>
                  </a:schemeClr>
                </a:solidFill>
              </a:rPr>
              <a:t>Personal, social and political development: </a:t>
            </a:r>
          </a:p>
          <a:p>
            <a:pPr marL="0" indent="0" algn="just">
              <a:buNone/>
              <a:defRPr/>
            </a:pPr>
            <a:r>
              <a:rPr lang="en-GB" sz="2400" dirty="0">
                <a:solidFill>
                  <a:schemeClr val="tx1">
                    <a:lumMod val="75000"/>
                    <a:lumOff val="25000"/>
                  </a:schemeClr>
                </a:solidFill>
              </a:rPr>
              <a:t>It is concerned with how young people feel, and not just with what they know and can do, </a:t>
            </a:r>
          </a:p>
          <a:p>
            <a:pPr marL="0" indent="0" algn="just">
              <a:buNone/>
              <a:defRPr/>
            </a:pPr>
            <a:r>
              <a:rPr lang="en-GB" sz="2400" dirty="0">
                <a:solidFill>
                  <a:schemeClr val="tx1">
                    <a:lumMod val="75000"/>
                    <a:lumOff val="25000"/>
                  </a:schemeClr>
                </a:solidFill>
              </a:rPr>
              <a:t>It is concerned with facilitating and empowering the voice of young people, encouraging and enabling them to influence the environment in which they live </a:t>
            </a:r>
          </a:p>
          <a:p>
            <a:pPr marL="0" indent="0" algn="just">
              <a:buNone/>
              <a:defRPr/>
            </a:pPr>
            <a:r>
              <a:rPr lang="en-GB" sz="2400" dirty="0">
                <a:solidFill>
                  <a:schemeClr val="tx1">
                    <a:lumMod val="75000"/>
                    <a:lumOff val="25000"/>
                  </a:schemeClr>
                </a:solidFill>
              </a:rPr>
              <a:t>It safeguards the welfare of young people, and provides them with a safe environment in which to explore their values, beliefs, ideas and issues.</a:t>
            </a:r>
          </a:p>
          <a:p>
            <a:pPr marL="0" indent="0" algn="r">
              <a:buNone/>
              <a:defRPr/>
            </a:pPr>
            <a:r>
              <a:rPr lang="en-GB" sz="2400" dirty="0">
                <a:solidFill>
                  <a:schemeClr val="tx1">
                    <a:lumMod val="75000"/>
                    <a:lumOff val="25000"/>
                  </a:schemeClr>
                </a:solidFill>
              </a:rPr>
              <a:t>(CLD Standards Council Scotland, 2019, p. 5)</a:t>
            </a:r>
          </a:p>
          <a:p>
            <a:pPr marL="0" indent="0" algn="r">
              <a:buNone/>
              <a:defRPr/>
            </a:pPr>
            <a:endParaRPr lang="en-GB" dirty="0">
              <a:solidFill>
                <a:schemeClr val="tx1">
                  <a:lumMod val="75000"/>
                  <a:lumOff val="25000"/>
                </a:schemeClr>
              </a:solidFill>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D51A7E72-3737-8706-AC4B-33115A783E4F}"/>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9875" name="Content Placeholder 2">
            <a:extLst>
              <a:ext uri="{FF2B5EF4-FFF2-40B4-BE49-F238E27FC236}">
                <a16:creationId xmlns:a16="http://schemas.microsoft.com/office/drawing/2014/main" id="{AED6D1A5-F587-3E05-5B53-48AF416BC157}"/>
              </a:ext>
            </a:extLst>
          </p:cNvPr>
          <p:cNvSpPr>
            <a:spLocks noGrp="1" noChangeArrowheads="1"/>
          </p:cNvSpPr>
          <p:nvPr>
            <p:ph idx="1"/>
          </p:nvPr>
        </p:nvSpPr>
        <p:spPr>
          <a:xfrm>
            <a:off x="2566988" y="1743076"/>
            <a:ext cx="6851650" cy="5141913"/>
          </a:xfrm>
        </p:spPr>
        <p:txBody>
          <a:bodyPr/>
          <a:lstStyle/>
          <a:p>
            <a:pPr marL="0" indent="0" algn="just">
              <a:buNone/>
            </a:pPr>
            <a:endParaRPr lang="en-GB" altLang="en-US"/>
          </a:p>
          <a:p>
            <a:pPr marL="0" indent="0" algn="r">
              <a:buNone/>
            </a:pPr>
            <a:endParaRPr lang="en-GB" altLang="en-US"/>
          </a:p>
        </p:txBody>
      </p:sp>
      <p:pic>
        <p:nvPicPr>
          <p:cNvPr id="79876" name="Picture 3" descr="Diagram&#10;&#10;Description automatically generated">
            <a:extLst>
              <a:ext uri="{FF2B5EF4-FFF2-40B4-BE49-F238E27FC236}">
                <a16:creationId xmlns:a16="http://schemas.microsoft.com/office/drawing/2014/main" id="{D4F55EAF-F907-182A-D73B-FE723E98C16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8947" t="23764" r="21826" b="13335"/>
          <a:stretch>
            <a:fillRect/>
          </a:stretch>
        </p:blipFill>
        <p:spPr bwMode="auto">
          <a:xfrm>
            <a:off x="2015836" y="1860697"/>
            <a:ext cx="5074950" cy="3594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7" name="TextBox 4">
            <a:extLst>
              <a:ext uri="{FF2B5EF4-FFF2-40B4-BE49-F238E27FC236}">
                <a16:creationId xmlns:a16="http://schemas.microsoft.com/office/drawing/2014/main" id="{F2D21DB1-F3B2-DB5F-F7CE-9DC0B904A590}"/>
              </a:ext>
            </a:extLst>
          </p:cNvPr>
          <p:cNvSpPr txBox="1">
            <a:spLocks noChangeArrowheads="1"/>
          </p:cNvSpPr>
          <p:nvPr/>
        </p:nvSpPr>
        <p:spPr bwMode="auto">
          <a:xfrm>
            <a:off x="7510462" y="3350697"/>
            <a:ext cx="435595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1400" dirty="0"/>
              <a:t>(CLD Standards Council Scotland, 2019, p. 6)</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A9008529-3FFB-941D-FE98-68BCC6E50599}"/>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0899" name="Content Placeholder 3" descr="Graphical user interface, application&#10;&#10;Description automatically generated">
            <a:extLst>
              <a:ext uri="{FF2B5EF4-FFF2-40B4-BE49-F238E27FC236}">
                <a16:creationId xmlns:a16="http://schemas.microsoft.com/office/drawing/2014/main" id="{278E10E2-1384-C9CF-3854-FF1FA9C02B02}"/>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1795" t="16702" r="36517" b="16281"/>
          <a:stretch>
            <a:fillRect/>
          </a:stretch>
        </p:blipFill>
        <p:spPr>
          <a:xfrm>
            <a:off x="1691989" y="1690688"/>
            <a:ext cx="2793334" cy="3939020"/>
          </a:xfrm>
        </p:spPr>
      </p:pic>
      <p:sp>
        <p:nvSpPr>
          <p:cNvPr id="5" name="Subtitle 4">
            <a:extLst>
              <a:ext uri="{FF2B5EF4-FFF2-40B4-BE49-F238E27FC236}">
                <a16:creationId xmlns:a16="http://schemas.microsoft.com/office/drawing/2014/main" id="{85899E14-A4C5-E9C3-3020-6DCD4742D5BC}"/>
              </a:ext>
            </a:extLst>
          </p:cNvPr>
          <p:cNvSpPr txBox="1">
            <a:spLocks/>
          </p:cNvSpPr>
          <p:nvPr/>
        </p:nvSpPr>
        <p:spPr bwMode="auto">
          <a:xfrm>
            <a:off x="5604164" y="2636839"/>
            <a:ext cx="6338453" cy="1584325"/>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algn="just">
              <a:defRPr/>
            </a:pPr>
            <a:r>
              <a:rPr lang="en-GB" altLang="en-US" sz="2400" kern="0" dirty="0"/>
              <a:t>The third Youth Work strategy for Wales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54C3DB8D-2860-68DA-A0B6-9B0F587C4CC7}"/>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sp>
        <p:nvSpPr>
          <p:cNvPr id="6" name="Content Placeholder 5">
            <a:extLst>
              <a:ext uri="{FF2B5EF4-FFF2-40B4-BE49-F238E27FC236}">
                <a16:creationId xmlns:a16="http://schemas.microsoft.com/office/drawing/2014/main" id="{D41EDF5B-1A56-8391-530C-DF3F549BA957}"/>
              </a:ext>
            </a:extLst>
          </p:cNvPr>
          <p:cNvSpPr>
            <a:spLocks noGrp="1"/>
          </p:cNvSpPr>
          <p:nvPr>
            <p:ph idx="1"/>
          </p:nvPr>
        </p:nvSpPr>
        <p:spPr/>
        <p:txBody>
          <a:bodyPr rtlCol="0">
            <a:normAutofit/>
          </a:bodyPr>
          <a:lstStyle/>
          <a:p>
            <a:pPr marL="91440" indent="-91440" algn="just">
              <a:defRPr/>
            </a:pPr>
            <a:r>
              <a:rPr lang="en-GB" sz="2400" dirty="0">
                <a:solidFill>
                  <a:schemeClr val="tx1">
                    <a:lumMod val="75000"/>
                    <a:lumOff val="25000"/>
                  </a:schemeClr>
                </a:solidFill>
              </a:rPr>
              <a:t>“Youth work can mean different things to different people and, in part, this has contributed to a range of different strategic approaches to its delivery. But it is this fluidity, underpinned by distinctive values, that is one of youth work’s greatest strengths. Youth work is not confined to a single setting or context, though it is undoubtedly a key part of the wider education service. Youth work practice can and does adapt, and it can do so without compromising its values, principles and purpose. Youth work can change lives”.</a:t>
            </a:r>
          </a:p>
          <a:p>
            <a:pPr marL="91440" indent="-91440" algn="just">
              <a:defRPr/>
            </a:pPr>
            <a:endParaRPr lang="en-GB" sz="2400" dirty="0">
              <a:solidFill>
                <a:schemeClr val="tx1">
                  <a:lumMod val="75000"/>
                  <a:lumOff val="25000"/>
                </a:schemeClr>
              </a:solidFill>
            </a:endParaRPr>
          </a:p>
          <a:p>
            <a:pPr marL="0" indent="0" algn="r">
              <a:buNone/>
              <a:defRPr/>
            </a:pPr>
            <a:r>
              <a:rPr lang="en-GB" sz="2400" dirty="0">
                <a:solidFill>
                  <a:schemeClr val="tx1">
                    <a:lumMod val="75000"/>
                    <a:lumOff val="25000"/>
                  </a:schemeClr>
                </a:solidFill>
              </a:rPr>
              <a:t>(WG, 2019, p. 7)</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49050585-26C0-F729-2ABE-676AA10286AE}"/>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3971" name="Content Placeholder 2" descr="Graphical user interface, text, application&#10;&#10;Description automatically generated">
            <a:extLst>
              <a:ext uri="{FF2B5EF4-FFF2-40B4-BE49-F238E27FC236}">
                <a16:creationId xmlns:a16="http://schemas.microsoft.com/office/drawing/2014/main" id="{444ABD11-CF11-32B4-1A1B-FEB1116626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117" t="17366" r="21040" b="34103"/>
          <a:stretch>
            <a:fillRect/>
          </a:stretch>
        </p:blipFill>
        <p:spPr>
          <a:xfrm>
            <a:off x="1363664" y="1508415"/>
            <a:ext cx="7786687" cy="4073525"/>
          </a:xfrm>
        </p:spPr>
      </p:pic>
      <p:sp>
        <p:nvSpPr>
          <p:cNvPr id="83972" name="TextBox 3">
            <a:extLst>
              <a:ext uri="{FF2B5EF4-FFF2-40B4-BE49-F238E27FC236}">
                <a16:creationId xmlns:a16="http://schemas.microsoft.com/office/drawing/2014/main" id="{4898D1F5-4DDC-2694-E053-4A34D39551D5}"/>
              </a:ext>
            </a:extLst>
          </p:cNvPr>
          <p:cNvSpPr txBox="1">
            <a:spLocks noChangeArrowheads="1"/>
          </p:cNvSpPr>
          <p:nvPr/>
        </p:nvSpPr>
        <p:spPr bwMode="auto">
          <a:xfrm>
            <a:off x="9675814" y="4395066"/>
            <a:ext cx="204787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EA07579C-4436-FF51-7DFE-FED22A07DF54}"/>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4995" name="Content Placeholder 2" descr="Graphical user interface, text, application&#10;&#10;Description automatically generated">
            <a:extLst>
              <a:ext uri="{FF2B5EF4-FFF2-40B4-BE49-F238E27FC236}">
                <a16:creationId xmlns:a16="http://schemas.microsoft.com/office/drawing/2014/main" id="{DC3A9A81-CA89-397B-E14C-95E8EE563D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516" t="29553" r="23505" b="28415"/>
          <a:stretch>
            <a:fillRect/>
          </a:stretch>
        </p:blipFill>
        <p:spPr>
          <a:xfrm>
            <a:off x="1785505" y="1554956"/>
            <a:ext cx="7886700" cy="3748088"/>
          </a:xfrm>
        </p:spPr>
      </p:pic>
      <p:sp>
        <p:nvSpPr>
          <p:cNvPr id="84996" name="TextBox 6">
            <a:extLst>
              <a:ext uri="{FF2B5EF4-FFF2-40B4-BE49-F238E27FC236}">
                <a16:creationId xmlns:a16="http://schemas.microsoft.com/office/drawing/2014/main" id="{CE1E5FF8-8A3D-F303-C62C-2108A4568E19}"/>
              </a:ext>
            </a:extLst>
          </p:cNvPr>
          <p:cNvSpPr txBox="1">
            <a:spLocks noChangeArrowheads="1"/>
          </p:cNvSpPr>
          <p:nvPr/>
        </p:nvSpPr>
        <p:spPr bwMode="auto">
          <a:xfrm>
            <a:off x="9719396" y="3660198"/>
            <a:ext cx="205696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1252331A-C465-721E-8FC5-10E52462B9A1}"/>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sp>
        <p:nvSpPr>
          <p:cNvPr id="4" name="Content Placeholder 3">
            <a:extLst>
              <a:ext uri="{FF2B5EF4-FFF2-40B4-BE49-F238E27FC236}">
                <a16:creationId xmlns:a16="http://schemas.microsoft.com/office/drawing/2014/main" id="{7A152D9D-A223-89CD-F91B-6408FF6F9A15}"/>
              </a:ext>
            </a:extLst>
          </p:cNvPr>
          <p:cNvSpPr>
            <a:spLocks noGrp="1"/>
          </p:cNvSpPr>
          <p:nvPr>
            <p:ph idx="1"/>
          </p:nvPr>
        </p:nvSpPr>
        <p:spPr>
          <a:xfrm>
            <a:off x="997527" y="2060576"/>
            <a:ext cx="10023764" cy="4024313"/>
          </a:xfrm>
        </p:spPr>
        <p:txBody>
          <a:bodyPr rtlCol="0">
            <a:normAutofit/>
          </a:bodyPr>
          <a:lstStyle/>
          <a:p>
            <a:pPr marL="91440" indent="-91440">
              <a:defRPr/>
            </a:pPr>
            <a:r>
              <a:rPr lang="en-GB" dirty="0">
                <a:solidFill>
                  <a:schemeClr val="tx1">
                    <a:lumMod val="75000"/>
                    <a:lumOff val="25000"/>
                  </a:schemeClr>
                </a:solidFill>
              </a:rPr>
              <a:t>Task in small groups (or individual Directed Study Activity):</a:t>
            </a:r>
          </a:p>
          <a:p>
            <a:pPr marL="0" indent="0">
              <a:buNone/>
              <a:defRPr/>
            </a:pPr>
            <a:endParaRPr lang="en-GB" dirty="0">
              <a:solidFill>
                <a:schemeClr val="tx1">
                  <a:lumMod val="75000"/>
                  <a:lumOff val="25000"/>
                </a:schemeClr>
              </a:solidFill>
            </a:endParaRPr>
          </a:p>
          <a:p>
            <a:pPr marL="384048" lvl="1" indent="-182880">
              <a:defRPr/>
            </a:pPr>
            <a:r>
              <a:rPr lang="en-GB" dirty="0">
                <a:solidFill>
                  <a:schemeClr val="tx1">
                    <a:lumMod val="75000"/>
                    <a:lumOff val="25000"/>
                  </a:schemeClr>
                </a:solidFill>
              </a:rPr>
              <a:t>Examine two of the ‘aims’ and consider how youth work practice can meet these aims.</a:t>
            </a:r>
          </a:p>
          <a:p>
            <a:pPr marL="91440" indent="-91440">
              <a:defRPr/>
            </a:pPr>
            <a:endParaRPr lang="en-GB" dirty="0">
              <a:solidFill>
                <a:schemeClr val="tx1">
                  <a:lumMod val="75000"/>
                  <a:lumOff val="25000"/>
                </a:schemeClr>
              </a:solidFill>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69265DE8-328E-17EB-66DF-D411AB48EBB8}"/>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in Wales: Principles and Purposes (Youth Work in Wales Review Group, 2022)</a:t>
            </a:r>
          </a:p>
        </p:txBody>
      </p:sp>
      <p:pic>
        <p:nvPicPr>
          <p:cNvPr id="87043" name="Content Placeholder 3" descr="Graphical user interface, application&#10;&#10;Description automatically generated">
            <a:extLst>
              <a:ext uri="{FF2B5EF4-FFF2-40B4-BE49-F238E27FC236}">
                <a16:creationId xmlns:a16="http://schemas.microsoft.com/office/drawing/2014/main" id="{EAD2CB92-D495-0FBE-D80E-BF8FC70F8E8B}"/>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0650" t="15433" r="35335" b="13194"/>
          <a:stretch>
            <a:fillRect/>
          </a:stretch>
        </p:blipFill>
        <p:spPr>
          <a:xfrm>
            <a:off x="4921250" y="1497149"/>
            <a:ext cx="2955059" cy="4132560"/>
          </a:xfr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4F07AD06-0583-74E9-F9ED-042AE8357BE3}"/>
              </a:ext>
            </a:extLst>
          </p:cNvPr>
          <p:cNvSpPr>
            <a:spLocks noGrp="1" noChangeArrowheads="1"/>
          </p:cNvSpPr>
          <p:nvPr>
            <p:ph type="title"/>
          </p:nvPr>
        </p:nvSpPr>
        <p:spPr/>
        <p:txBody>
          <a:bodyPr anchor="t">
            <a:normAutofit/>
          </a:bodyPr>
          <a:lstStyle/>
          <a:p>
            <a:pPr>
              <a:defRPr/>
            </a:pPr>
            <a:r>
              <a:rPr lang="en-GB" altLang="en-US" sz="3200" b="1" dirty="0">
                <a:solidFill>
                  <a:schemeClr val="tx1">
                    <a:lumMod val="75000"/>
                    <a:lumOff val="25000"/>
                  </a:schemeClr>
                </a:solidFill>
              </a:rPr>
              <a:t>Youth Work in Wales: Principles and Purposes</a:t>
            </a:r>
          </a:p>
        </p:txBody>
      </p:sp>
      <p:sp>
        <p:nvSpPr>
          <p:cNvPr id="88067" name="Rectangle 5">
            <a:extLst>
              <a:ext uri="{FF2B5EF4-FFF2-40B4-BE49-F238E27FC236}">
                <a16:creationId xmlns:a16="http://schemas.microsoft.com/office/drawing/2014/main" id="{08F4E76C-E6A6-CE2E-5F79-6E06B5495E4C}"/>
              </a:ext>
            </a:extLst>
          </p:cNvPr>
          <p:cNvSpPr>
            <a:spLocks noGrp="1" noChangeArrowheads="1"/>
          </p:cNvSpPr>
          <p:nvPr>
            <p:ph idx="1"/>
          </p:nvPr>
        </p:nvSpPr>
        <p:spPr/>
        <p:txBody>
          <a:bodyPr/>
          <a:lstStyle/>
          <a:p>
            <a:pPr>
              <a:buFontTx/>
              <a:buNone/>
            </a:pPr>
            <a:r>
              <a:rPr lang="en-GB" altLang="en-US"/>
              <a:t>	The five pillars of Youth Work:</a:t>
            </a:r>
          </a:p>
          <a:p>
            <a:pPr>
              <a:buFontTx/>
              <a:buNone/>
            </a:pPr>
            <a:endParaRPr lang="en-GB" altLang="en-US"/>
          </a:p>
          <a:p>
            <a:pPr lvl="1"/>
            <a:r>
              <a:rPr lang="en-GB" altLang="en-US" sz="3200"/>
              <a:t>Educative</a:t>
            </a:r>
          </a:p>
          <a:p>
            <a:pPr lvl="1"/>
            <a:r>
              <a:rPr lang="en-GB" altLang="en-US" sz="3200"/>
              <a:t>Expressive</a:t>
            </a:r>
          </a:p>
          <a:p>
            <a:pPr lvl="1"/>
            <a:r>
              <a:rPr lang="en-GB" altLang="en-US" sz="3200"/>
              <a:t>Participative</a:t>
            </a:r>
          </a:p>
          <a:p>
            <a:pPr lvl="1"/>
            <a:r>
              <a:rPr lang="en-GB" altLang="en-US" sz="3200"/>
              <a:t>Inclusive</a:t>
            </a:r>
          </a:p>
          <a:p>
            <a:pPr lvl="1"/>
            <a:r>
              <a:rPr lang="en-GB" altLang="en-US" sz="3200"/>
              <a:t>Empowering</a:t>
            </a:r>
          </a:p>
          <a:p>
            <a:endParaRPr lang="en-GB" altLang="en-US" sz="24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E1DAE14-F193-0E6F-43DF-1E6FAA74EBF0}"/>
              </a:ext>
            </a:extLst>
          </p:cNvPr>
          <p:cNvSpPr>
            <a:spLocks noGrp="1"/>
          </p:cNvSpPr>
          <p:nvPr>
            <p:ph type="title"/>
          </p:nvPr>
        </p:nvSpPr>
        <p:spPr/>
        <p:txBody>
          <a:bodyPr>
            <a:normAutofit/>
          </a:bodyPr>
          <a:lstStyle/>
          <a:p>
            <a:r>
              <a:rPr lang="en-GB" altLang="en-US" sz="4400" b="1" dirty="0"/>
              <a:t>Youth Work in Wales: Principles and Purposes</a:t>
            </a:r>
            <a:endParaRPr lang="en-GB" dirty="0"/>
          </a:p>
        </p:txBody>
      </p:sp>
      <p:sp>
        <p:nvSpPr>
          <p:cNvPr id="90114" name="Rectangle 5">
            <a:extLst>
              <a:ext uri="{FF2B5EF4-FFF2-40B4-BE49-F238E27FC236}">
                <a16:creationId xmlns:a16="http://schemas.microsoft.com/office/drawing/2014/main" id="{C7A83EE0-0F91-BBB7-9A11-10EC8B09A4A1}"/>
              </a:ext>
            </a:extLst>
          </p:cNvPr>
          <p:cNvSpPr>
            <a:spLocks noGrp="1" noChangeArrowheads="1"/>
          </p:cNvSpPr>
          <p:nvPr>
            <p:ph idx="1"/>
          </p:nvPr>
        </p:nvSpPr>
        <p:spPr/>
        <p:txBody>
          <a:bodyPr/>
          <a:lstStyle/>
          <a:p>
            <a:pPr algn="just">
              <a:buFontTx/>
              <a:buNone/>
            </a:pPr>
            <a:r>
              <a:rPr lang="en-GB" altLang="en-US" sz="2200" b="1" dirty="0"/>
              <a:t>	</a:t>
            </a:r>
            <a:r>
              <a:rPr lang="en-GB" altLang="en-US" b="1" dirty="0"/>
              <a:t>Educative</a:t>
            </a:r>
          </a:p>
          <a:p>
            <a:pPr algn="just">
              <a:buFontTx/>
              <a:buNone/>
            </a:pPr>
            <a:endParaRPr lang="en-GB" altLang="en-US" dirty="0"/>
          </a:p>
          <a:p>
            <a:pPr algn="just">
              <a:buFontTx/>
              <a:buNone/>
            </a:pPr>
            <a:r>
              <a:rPr lang="en-GB" altLang="en-US" dirty="0"/>
              <a:t>	Enabling young people to gain the skills, knowledge, understanding, attitudes and values needed for their own personal development and fulfilment and as a means of contributing to society as members of groups and communities, locally, regionally, nationally, and internationally.</a:t>
            </a:r>
          </a:p>
          <a:p>
            <a:pPr algn="just">
              <a:buFontTx/>
              <a:buNone/>
            </a:pPr>
            <a:endParaRPr lang="en-GB" altLang="en-US" dirty="0"/>
          </a:p>
          <a:p>
            <a:pPr algn="just"/>
            <a:endParaRPr lang="en-GB" altLang="en-US"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DCBA0F-13F9-F9B2-CFC0-A882090333B0}"/>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92162" name="Rectangle 5">
            <a:extLst>
              <a:ext uri="{FF2B5EF4-FFF2-40B4-BE49-F238E27FC236}">
                <a16:creationId xmlns:a16="http://schemas.microsoft.com/office/drawing/2014/main" id="{305E5A48-6081-EE54-5957-6649E75B1A56}"/>
              </a:ext>
            </a:extLst>
          </p:cNvPr>
          <p:cNvSpPr>
            <a:spLocks noGrp="1" noChangeArrowheads="1"/>
          </p:cNvSpPr>
          <p:nvPr>
            <p:ph idx="1"/>
          </p:nvPr>
        </p:nvSpPr>
        <p:spPr/>
        <p:txBody>
          <a:bodyPr/>
          <a:lstStyle/>
          <a:p>
            <a:pPr>
              <a:buFontTx/>
              <a:buNone/>
            </a:pPr>
            <a:r>
              <a:rPr lang="en-GB" altLang="en-US" sz="2600" b="1"/>
              <a:t>	</a:t>
            </a:r>
            <a:endParaRPr lang="en-GB" altLang="en-US"/>
          </a:p>
        </p:txBody>
      </p:sp>
      <p:sp>
        <p:nvSpPr>
          <p:cNvPr id="92163" name="Rectangle 3">
            <a:extLst>
              <a:ext uri="{FF2B5EF4-FFF2-40B4-BE49-F238E27FC236}">
                <a16:creationId xmlns:a16="http://schemas.microsoft.com/office/drawing/2014/main" id="{E402CB0C-B0EE-F769-5361-170DB3B55CEF}"/>
              </a:ext>
            </a:extLst>
          </p:cNvPr>
          <p:cNvSpPr>
            <a:spLocks noGrp="1" noChangeArrowheads="1"/>
          </p:cNvSpPr>
          <p:nvPr>
            <p:ph sz="half" idx="4294967295"/>
          </p:nvPr>
        </p:nvSpPr>
        <p:spPr>
          <a:xfrm>
            <a:off x="838199" y="2037857"/>
            <a:ext cx="10259549" cy="4525963"/>
          </a:xfrm>
        </p:spPr>
        <p:txBody>
          <a:bodyPr/>
          <a:lstStyle/>
          <a:p>
            <a:pPr algn="just">
              <a:buFontTx/>
              <a:buNone/>
            </a:pPr>
            <a:r>
              <a:rPr lang="en-US" altLang="en-US" b="1" dirty="0"/>
              <a:t>	Expressive</a:t>
            </a:r>
          </a:p>
          <a:p>
            <a:pPr algn="just">
              <a:buFontTx/>
              <a:buNone/>
            </a:pPr>
            <a:endParaRPr lang="en-US" altLang="en-US" b="1" dirty="0"/>
          </a:p>
          <a:p>
            <a:pPr algn="just">
              <a:buFontTx/>
              <a:buNone/>
            </a:pPr>
            <a:r>
              <a:rPr lang="en-US" altLang="en-US" dirty="0"/>
              <a:t>	Encouraging and enabling young people to express their understanding and knowledge and their ideas, opinions, emotions and aspirations through a broad range of creative and often challenging opportunities.</a:t>
            </a:r>
          </a:p>
          <a:p>
            <a:pPr>
              <a:buFontTx/>
              <a:buNone/>
            </a:pPr>
            <a:endParaRPr lang="en-US" altLang="en-US" dirty="0"/>
          </a:p>
          <a:p>
            <a:pPr>
              <a:buFontTx/>
              <a:buNone/>
            </a:pPr>
            <a:endParaRPr lang="en-GB" altLang="en-US"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CABA-6ED9-FE7A-1493-E3B0500CFEBA}"/>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94210" name="Rectangle 3">
            <a:extLst>
              <a:ext uri="{FF2B5EF4-FFF2-40B4-BE49-F238E27FC236}">
                <a16:creationId xmlns:a16="http://schemas.microsoft.com/office/drawing/2014/main" id="{DC18F950-75F0-3579-8CDA-CF962165B83E}"/>
              </a:ext>
            </a:extLst>
          </p:cNvPr>
          <p:cNvSpPr>
            <a:spLocks noGrp="1" noChangeArrowheads="1"/>
          </p:cNvSpPr>
          <p:nvPr>
            <p:ph idx="1"/>
          </p:nvPr>
        </p:nvSpPr>
        <p:spPr/>
        <p:txBody>
          <a:bodyPr/>
          <a:lstStyle/>
          <a:p>
            <a:pPr algn="just">
              <a:buFontTx/>
              <a:buNone/>
            </a:pPr>
            <a:r>
              <a:rPr lang="en-US" altLang="en-US" b="1"/>
              <a:t>	Participative</a:t>
            </a:r>
          </a:p>
          <a:p>
            <a:pPr algn="just">
              <a:buFontTx/>
              <a:buNone/>
            </a:pPr>
            <a:r>
              <a:rPr lang="en-US" altLang="en-US" b="1"/>
              <a:t>	</a:t>
            </a:r>
          </a:p>
          <a:p>
            <a:pPr algn="just">
              <a:buFontTx/>
              <a:buNone/>
            </a:pPr>
            <a:r>
              <a:rPr lang="en-US" altLang="en-US" b="1"/>
              <a:t>	</a:t>
            </a:r>
            <a:r>
              <a:rPr lang="en-GB" altLang="en-US"/>
              <a:t>Encouraging and supporting young people to become partners in, and share responsibility for, the opportunities, learning processes and decision-making structures which affect their own and other people's lives and environments.</a:t>
            </a:r>
          </a:p>
          <a:p>
            <a:pPr algn="just">
              <a:buFontTx/>
              <a:buNone/>
            </a:pPr>
            <a:endParaRPr lang="en-GB" alt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5">
            <a:extLst>
              <a:ext uri="{FF2B5EF4-FFF2-40B4-BE49-F238E27FC236}">
                <a16:creationId xmlns:a16="http://schemas.microsoft.com/office/drawing/2014/main" id="{68B18FDB-60F4-8B19-BF9A-847A4B932318}"/>
              </a:ext>
            </a:extLst>
          </p:cNvPr>
          <p:cNvSpPr>
            <a:spLocks noGrp="1" noChangeArrowheads="1"/>
          </p:cNvSpPr>
          <p:nvPr>
            <p:ph idx="1"/>
          </p:nvPr>
        </p:nvSpPr>
        <p:spPr/>
        <p:txBody>
          <a:bodyPr/>
          <a:lstStyle/>
          <a:p>
            <a:pPr algn="just">
              <a:buFontTx/>
              <a:buNone/>
            </a:pPr>
            <a:r>
              <a:rPr lang="en-GB" altLang="en-US" b="1"/>
              <a:t>	</a:t>
            </a:r>
            <a:r>
              <a:rPr lang="en-GB" altLang="en-US" sz="2400" b="1"/>
              <a:t>Inclusive</a:t>
            </a:r>
          </a:p>
          <a:p>
            <a:pPr algn="just">
              <a:buFontTx/>
              <a:buNone/>
            </a:pPr>
            <a:endParaRPr lang="en-GB" altLang="en-US" sz="2400"/>
          </a:p>
          <a:p>
            <a:pPr algn="just">
              <a:buFontTx/>
              <a:buNone/>
            </a:pPr>
            <a:r>
              <a:rPr lang="en-GB" altLang="en-US" sz="2400"/>
              <a:t>	Enabling young people to develop knowledge, understanding and positive attitudes and behaviour in relation to:</a:t>
            </a:r>
          </a:p>
          <a:p>
            <a:pPr lvl="1" algn="just"/>
            <a:r>
              <a:rPr lang="en-GB" altLang="en-US" sz="2000"/>
              <a:t>racial, social, and cultural identity, disability and diversity;</a:t>
            </a:r>
          </a:p>
          <a:p>
            <a:pPr lvl="1" algn="just"/>
            <a:r>
              <a:rPr lang="en-GB" altLang="en-US" sz="2000"/>
              <a:t>heritage;</a:t>
            </a:r>
          </a:p>
          <a:p>
            <a:pPr lvl="1" algn="just"/>
            <a:r>
              <a:rPr lang="en-GB" altLang="en-US" sz="2000"/>
              <a:t>languages and the value of one's own and other languages;</a:t>
            </a:r>
          </a:p>
          <a:p>
            <a:pPr lvl="1" algn="just"/>
            <a:r>
              <a:rPr lang="en-GB" altLang="en-US" sz="2000"/>
              <a:t>citizenship;</a:t>
            </a:r>
          </a:p>
          <a:p>
            <a:pPr lvl="1" algn="just"/>
            <a:r>
              <a:rPr lang="en-GB" altLang="en-US" sz="2000"/>
              <a:t>respect for other people’s choices.</a:t>
            </a:r>
          </a:p>
        </p:txBody>
      </p:sp>
      <p:sp>
        <p:nvSpPr>
          <p:cNvPr id="3" name="Title 2">
            <a:extLst>
              <a:ext uri="{FF2B5EF4-FFF2-40B4-BE49-F238E27FC236}">
                <a16:creationId xmlns:a16="http://schemas.microsoft.com/office/drawing/2014/main" id="{2FFE43D0-08D0-2D06-E812-8891B6114564}"/>
              </a:ext>
            </a:extLst>
          </p:cNvPr>
          <p:cNvSpPr>
            <a:spLocks noGrp="1"/>
          </p:cNvSpPr>
          <p:nvPr>
            <p:ph type="title"/>
          </p:nvPr>
        </p:nvSpPr>
        <p:spPr/>
        <p:txBody>
          <a:bodyPr/>
          <a:lstStyle/>
          <a:p>
            <a:r>
              <a:rPr lang="en-GB" altLang="en-US" sz="4400" b="1" dirty="0"/>
              <a:t>Youth Work in Wales: Principles and Purposes</a:t>
            </a: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C60F-1BB0-AD43-AE9F-200ECA6E51A8}"/>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105475" name="Rectangle 5">
            <a:extLst>
              <a:ext uri="{FF2B5EF4-FFF2-40B4-BE49-F238E27FC236}">
                <a16:creationId xmlns:a16="http://schemas.microsoft.com/office/drawing/2014/main" id="{A3970F72-C75B-E61C-04EF-5DDC9D204F6D}"/>
              </a:ext>
            </a:extLst>
          </p:cNvPr>
          <p:cNvSpPr>
            <a:spLocks noGrp="1" noChangeArrowheads="1"/>
          </p:cNvSpPr>
          <p:nvPr>
            <p:ph idx="1"/>
          </p:nvPr>
        </p:nvSpPr>
        <p:spPr/>
        <p:txBody>
          <a:bodyPr rtlCol="0">
            <a:normAutofit/>
          </a:bodyPr>
          <a:lstStyle/>
          <a:p>
            <a:pPr marL="91440" indent="-91440" algn="just">
              <a:buNone/>
              <a:defRPr/>
            </a:pPr>
            <a:r>
              <a:rPr lang="en-GB" altLang="en-US" b="1" dirty="0">
                <a:solidFill>
                  <a:schemeClr val="tx1">
                    <a:lumMod val="75000"/>
                    <a:lumOff val="25000"/>
                  </a:schemeClr>
                </a:solidFill>
              </a:rPr>
              <a:t>Empowering</a:t>
            </a:r>
          </a:p>
          <a:p>
            <a:pPr marL="384048" lvl="1" indent="-182880" algn="just">
              <a:defRPr/>
            </a:pPr>
            <a:r>
              <a:rPr lang="en-GB" altLang="en-US" dirty="0">
                <a:solidFill>
                  <a:schemeClr val="tx1">
                    <a:lumMod val="75000"/>
                    <a:lumOff val="25000"/>
                  </a:schemeClr>
                </a:solidFill>
              </a:rPr>
              <a:t>Equipping young people with the understanding and skills to enable them to exercise their rights including:</a:t>
            </a:r>
          </a:p>
          <a:p>
            <a:pPr marL="384048" lvl="1" indent="-182880" algn="just">
              <a:defRPr/>
            </a:pPr>
            <a:r>
              <a:rPr lang="en-GB" altLang="en-US" dirty="0">
                <a:solidFill>
                  <a:schemeClr val="tx1">
                    <a:lumMod val="75000"/>
                    <a:lumOff val="25000"/>
                  </a:schemeClr>
                </a:solidFill>
              </a:rPr>
              <a:t>recognising that all young people have rights and that this implies respecting the rights of others;</a:t>
            </a:r>
          </a:p>
          <a:p>
            <a:pPr marL="384048" lvl="1" indent="-182880" algn="just">
              <a:defRPr/>
            </a:pPr>
            <a:r>
              <a:rPr lang="en-GB" altLang="en-US" dirty="0">
                <a:solidFill>
                  <a:schemeClr val="tx1">
                    <a:lumMod val="75000"/>
                    <a:lumOff val="25000"/>
                  </a:schemeClr>
                </a:solidFill>
              </a:rPr>
              <a:t>supporting young people to carry out their responsibilities as citizens and members of their communities;</a:t>
            </a:r>
          </a:p>
          <a:p>
            <a:pPr marL="384048" lvl="1" indent="-182880" algn="just">
              <a:defRPr/>
            </a:pPr>
            <a:r>
              <a:rPr lang="en-GB" altLang="en-US" dirty="0">
                <a:solidFill>
                  <a:schemeClr val="tx1">
                    <a:lumMod val="75000"/>
                    <a:lumOff val="25000"/>
                  </a:schemeClr>
                </a:solidFill>
              </a:rPr>
              <a:t>encouraging young people to engage with the personal, social and political issues which affect their lives and the lives of others and to develop qualities of leadership.</a:t>
            </a:r>
          </a:p>
          <a:p>
            <a:pPr marL="91440" indent="-91440">
              <a:buNone/>
              <a:defRPr/>
            </a:pPr>
            <a:endParaRPr lang="en-GB" altLang="en-US" sz="1500" dirty="0">
              <a:solidFill>
                <a:schemeClr val="tx1">
                  <a:lumMod val="75000"/>
                  <a:lumOff val="25000"/>
                </a:schemeClr>
              </a:solidFill>
            </a:endParaRPr>
          </a:p>
          <a:p>
            <a:pPr marL="91440" indent="-91440">
              <a:defRPr/>
            </a:pPr>
            <a:endParaRPr lang="en-GB" altLang="en-US" sz="2400" dirty="0">
              <a:solidFill>
                <a:schemeClr val="tx1">
                  <a:lumMod val="75000"/>
                  <a:lumOff val="25000"/>
                </a:schemeClr>
              </a:solidFill>
            </a:endParaRPr>
          </a:p>
        </p:txBody>
      </p:sp>
      <p:sp>
        <p:nvSpPr>
          <p:cNvPr id="98307" name="Slide Number Placeholder 1">
            <a:extLst>
              <a:ext uri="{FF2B5EF4-FFF2-40B4-BE49-F238E27FC236}">
                <a16:creationId xmlns:a16="http://schemas.microsoft.com/office/drawing/2014/main" id="{24787231-2F3A-6268-D39A-8913939EB851}"/>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8DE6601E-866C-45CE-AA62-6726C99F4BD4}" type="slidenum">
              <a:rPr lang="en-GB" altLang="en-US" sz="1200">
                <a:latin typeface="Arial" panose="020B0604020202020204" pitchFamily="34" charset="0"/>
                <a:cs typeface="Arial" panose="020B0604020202020204" pitchFamily="34" charset="0"/>
              </a:rPr>
              <a:pPr algn="r" eaLnBrk="1" hangingPunct="1"/>
              <a:t>62</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6FEF3803-7431-A5EA-3627-FC66A7AB7EF4}"/>
              </a:ext>
            </a:extLst>
          </p:cNvPr>
          <p:cNvSpPr>
            <a:spLocks noGrp="1" noChangeArrowheads="1"/>
          </p:cNvSpPr>
          <p:nvPr>
            <p:ph type="title"/>
          </p:nvPr>
        </p:nvSpPr>
        <p:spPr/>
        <p:txBody>
          <a:bodyPr/>
          <a:lstStyle/>
          <a:p>
            <a:pPr>
              <a:defRPr/>
            </a:pPr>
            <a:r>
              <a:rPr lang="cy-GB" altLang="en-US" sz="4000" b="1" dirty="0">
                <a:solidFill>
                  <a:schemeClr val="tx1">
                    <a:lumMod val="75000"/>
                    <a:lumOff val="25000"/>
                  </a:schemeClr>
                </a:solidFill>
              </a:rPr>
              <a:t>Group </a:t>
            </a:r>
            <a:r>
              <a:rPr lang="cy-GB" altLang="en-US" sz="4000" b="1" dirty="0" err="1">
                <a:solidFill>
                  <a:schemeClr val="tx1">
                    <a:lumMod val="75000"/>
                    <a:lumOff val="25000"/>
                  </a:schemeClr>
                </a:solidFill>
              </a:rPr>
              <a:t>Task</a:t>
            </a:r>
            <a:r>
              <a:rPr lang="en-GB" altLang="en-US" b="1" dirty="0">
                <a:solidFill>
                  <a:schemeClr val="tx1">
                    <a:lumMod val="75000"/>
                    <a:lumOff val="25000"/>
                  </a:schemeClr>
                </a:solidFill>
              </a:rPr>
              <a:t> </a:t>
            </a:r>
          </a:p>
        </p:txBody>
      </p:sp>
      <p:sp>
        <p:nvSpPr>
          <p:cNvPr id="107523" name="Rectangle 4">
            <a:extLst>
              <a:ext uri="{FF2B5EF4-FFF2-40B4-BE49-F238E27FC236}">
                <a16:creationId xmlns:a16="http://schemas.microsoft.com/office/drawing/2014/main" id="{EAD54375-9234-1061-5AC3-81E7DEB6B274}"/>
              </a:ext>
            </a:extLst>
          </p:cNvPr>
          <p:cNvSpPr>
            <a:spLocks noGrp="1" noChangeArrowheads="1"/>
          </p:cNvSpPr>
          <p:nvPr>
            <p:ph idx="1"/>
          </p:nvPr>
        </p:nvSpPr>
        <p:spPr>
          <a:xfrm>
            <a:off x="838200" y="1570047"/>
            <a:ext cx="10515600" cy="4351338"/>
          </a:xfrm>
        </p:spPr>
        <p:txBody>
          <a:bodyPr rtlCol="0">
            <a:normAutofit/>
          </a:bodyPr>
          <a:lstStyle/>
          <a:p>
            <a:pPr marL="91440" indent="-91440" algn="just">
              <a:lnSpc>
                <a:spcPct val="80000"/>
              </a:lnSpc>
              <a:buNone/>
              <a:defRPr/>
            </a:pPr>
            <a:r>
              <a:rPr lang="en-GB" altLang="en-US" dirty="0">
                <a:solidFill>
                  <a:schemeClr val="tx1">
                    <a:lumMod val="75000"/>
                    <a:lumOff val="25000"/>
                  </a:schemeClr>
                </a:solidFill>
              </a:rPr>
              <a:t>	What is your understanding of the five pillars? </a:t>
            </a:r>
          </a:p>
          <a:p>
            <a:pPr marL="91440" indent="-91440" algn="just">
              <a:lnSpc>
                <a:spcPct val="80000"/>
              </a:lnSpc>
              <a:buNone/>
              <a:defRPr/>
            </a:pPr>
            <a:endParaRPr lang="en-GB" altLang="en-US" dirty="0">
              <a:solidFill>
                <a:schemeClr val="tx1">
                  <a:lumMod val="75000"/>
                  <a:lumOff val="25000"/>
                </a:schemeClr>
              </a:solidFill>
            </a:endParaRPr>
          </a:p>
          <a:p>
            <a:pPr marL="91440" indent="-91440" algn="just">
              <a:lnSpc>
                <a:spcPct val="80000"/>
              </a:lnSpc>
              <a:defRPr/>
            </a:pPr>
            <a:r>
              <a:rPr lang="en-GB" altLang="en-US" b="1" dirty="0">
                <a:solidFill>
                  <a:schemeClr val="tx1">
                    <a:lumMod val="75000"/>
                    <a:lumOff val="25000"/>
                  </a:schemeClr>
                </a:solidFill>
              </a:rPr>
              <a:t>Educative</a:t>
            </a:r>
          </a:p>
          <a:p>
            <a:pPr marL="91440" indent="-91440" algn="just">
              <a:lnSpc>
                <a:spcPct val="80000"/>
              </a:lnSpc>
              <a:defRPr/>
            </a:pPr>
            <a:r>
              <a:rPr lang="en-GB" altLang="en-US" b="1" dirty="0">
                <a:solidFill>
                  <a:schemeClr val="tx1">
                    <a:lumMod val="75000"/>
                    <a:lumOff val="25000"/>
                  </a:schemeClr>
                </a:solidFill>
              </a:rPr>
              <a:t>Empowering</a:t>
            </a:r>
          </a:p>
          <a:p>
            <a:pPr marL="91440" indent="-91440" algn="just">
              <a:lnSpc>
                <a:spcPct val="80000"/>
              </a:lnSpc>
              <a:defRPr/>
            </a:pPr>
            <a:r>
              <a:rPr lang="en-GB" altLang="en-US" b="1" dirty="0">
                <a:solidFill>
                  <a:schemeClr val="tx1">
                    <a:lumMod val="75000"/>
                    <a:lumOff val="25000"/>
                  </a:schemeClr>
                </a:solidFill>
              </a:rPr>
              <a:t>Participative</a:t>
            </a:r>
          </a:p>
          <a:p>
            <a:pPr marL="91440" indent="-91440" algn="just">
              <a:lnSpc>
                <a:spcPct val="80000"/>
              </a:lnSpc>
              <a:defRPr/>
            </a:pPr>
            <a:r>
              <a:rPr lang="en-GB" altLang="en-US" b="1" dirty="0">
                <a:solidFill>
                  <a:schemeClr val="tx1">
                    <a:lumMod val="75000"/>
                    <a:lumOff val="25000"/>
                  </a:schemeClr>
                </a:solidFill>
              </a:rPr>
              <a:t>Inclusive</a:t>
            </a:r>
          </a:p>
          <a:p>
            <a:pPr marL="91440" indent="-91440" algn="just">
              <a:lnSpc>
                <a:spcPct val="80000"/>
              </a:lnSpc>
              <a:defRPr/>
            </a:pPr>
            <a:r>
              <a:rPr lang="en-GB" altLang="en-US" b="1" dirty="0">
                <a:solidFill>
                  <a:schemeClr val="tx1">
                    <a:lumMod val="75000"/>
                    <a:lumOff val="25000"/>
                  </a:schemeClr>
                </a:solidFill>
              </a:rPr>
              <a:t>Expressive</a:t>
            </a:r>
          </a:p>
          <a:p>
            <a:pPr marL="91440" indent="-91440" algn="just">
              <a:lnSpc>
                <a:spcPct val="80000"/>
              </a:lnSpc>
              <a:buNone/>
              <a:defRPr/>
            </a:pPr>
            <a:endParaRPr lang="en-GB" altLang="en-US" b="1" dirty="0">
              <a:solidFill>
                <a:schemeClr val="tx1">
                  <a:lumMod val="75000"/>
                  <a:lumOff val="25000"/>
                </a:schemeClr>
              </a:solidFill>
            </a:endParaRPr>
          </a:p>
          <a:p>
            <a:pPr marL="91440" indent="-91440" algn="just">
              <a:lnSpc>
                <a:spcPct val="80000"/>
              </a:lnSpc>
              <a:buNone/>
              <a:defRPr/>
            </a:pPr>
            <a:r>
              <a:rPr lang="en-GB" altLang="en-US" dirty="0">
                <a:solidFill>
                  <a:schemeClr val="tx1">
                    <a:lumMod val="75000"/>
                    <a:lumOff val="25000"/>
                  </a:schemeClr>
                </a:solidFill>
              </a:rPr>
              <a:t>	What do they mean in relation to youth work practice?  </a:t>
            </a:r>
            <a:endParaRPr lang="en-GB" altLang="en-US" sz="2400" dirty="0">
              <a:solidFill>
                <a:schemeClr val="tx1">
                  <a:lumMod val="75000"/>
                  <a:lumOff val="25000"/>
                </a:schemeClr>
              </a:solidFil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BDAF3B-6520-9ECC-68C1-2A8439989B51}"/>
              </a:ext>
            </a:extLst>
          </p:cNvPr>
          <p:cNvSpPr>
            <a:spLocks noGrp="1" noChangeArrowheads="1"/>
          </p:cNvSpPr>
          <p:nvPr>
            <p:ph type="title"/>
          </p:nvPr>
        </p:nvSpPr>
        <p:spPr/>
        <p:txBody>
          <a:bodyPr/>
          <a:lstStyle/>
          <a:p>
            <a:pPr>
              <a:defRPr/>
            </a:pPr>
            <a:r>
              <a:rPr lang="en-GB" altLang="en-US" sz="2200" b="1">
                <a:solidFill>
                  <a:schemeClr val="tx1">
                    <a:lumMod val="75000"/>
                    <a:lumOff val="25000"/>
                  </a:schemeClr>
                </a:solidFill>
              </a:rPr>
              <a:t>Youth Work in Wales: Principles and Purposes (Youth Work in Wales Review Group, 2022)</a:t>
            </a:r>
          </a:p>
        </p:txBody>
      </p:sp>
      <p:sp>
        <p:nvSpPr>
          <p:cNvPr id="102403" name="Rectangle 3">
            <a:extLst>
              <a:ext uri="{FF2B5EF4-FFF2-40B4-BE49-F238E27FC236}">
                <a16:creationId xmlns:a16="http://schemas.microsoft.com/office/drawing/2014/main" id="{68AF4039-F995-6B40-20FE-5A031063A210}"/>
              </a:ext>
            </a:extLst>
          </p:cNvPr>
          <p:cNvSpPr>
            <a:spLocks noGrp="1" noChangeArrowheads="1"/>
          </p:cNvSpPr>
          <p:nvPr>
            <p:ph idx="1"/>
          </p:nvPr>
        </p:nvSpPr>
        <p:spPr/>
        <p:txBody>
          <a:bodyPr/>
          <a:lstStyle/>
          <a:p>
            <a:pPr marL="0" indent="0">
              <a:buNone/>
            </a:pPr>
            <a:r>
              <a:rPr lang="en-GB" altLang="en-US"/>
              <a:t>Youth Work in Wales Review Group. (2022)</a:t>
            </a:r>
            <a:r>
              <a:rPr lang="en-GB" altLang="en-US" i="1"/>
              <a:t> Youth Work in Wales: Principles and Purposes</a:t>
            </a:r>
            <a:r>
              <a:rPr lang="en-GB" altLang="en-US"/>
              <a:t>, Cardiff: Youth Work in Wales Review Group.  </a:t>
            </a:r>
          </a:p>
          <a:p>
            <a:pPr marL="0" indent="0">
              <a:buNone/>
            </a:pPr>
            <a:endParaRPr lang="en-GB" altLang="en-US"/>
          </a:p>
          <a:p>
            <a:pPr marL="0" indent="0">
              <a:buNone/>
            </a:pPr>
            <a:r>
              <a:rPr lang="en-GB" altLang="en-US"/>
              <a:t>Available on Moodle</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4350</Words>
  <Application>Microsoft Office PowerPoint</Application>
  <PresentationFormat>Widescreen</PresentationFormat>
  <Paragraphs>366</Paragraphs>
  <Slides>64</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Arial</vt:lpstr>
      <vt:lpstr>Calibri</vt:lpstr>
      <vt:lpstr>Euphemia</vt:lpstr>
      <vt:lpstr>Office Theme</vt:lpstr>
      <vt:lpstr> ECYW4013 </vt:lpstr>
      <vt:lpstr> Today’s focus</vt:lpstr>
      <vt:lpstr>The Thatcher era 1979-1997</vt:lpstr>
      <vt:lpstr>The Thatcher era 1979-1997</vt:lpstr>
      <vt:lpstr>Education Act (HMSO 1986)</vt:lpstr>
      <vt:lpstr>The arrival of New Labour and its effect on Youth and Community Work</vt:lpstr>
      <vt:lpstr>The arrival of New Labour and its effect on Youth and Community Work</vt:lpstr>
      <vt:lpstr>PowerPoint Presentation</vt:lpstr>
      <vt:lpstr>PowerPoint Presentation</vt:lpstr>
      <vt:lpstr>Approaching the new millennium…</vt:lpstr>
      <vt:lpstr>PowerPoint Presentation</vt:lpstr>
      <vt:lpstr>PowerPoint Presentation</vt:lpstr>
      <vt:lpstr> Group Task</vt:lpstr>
      <vt:lpstr> Learning and Skills Act (HMSO 2000)</vt:lpstr>
      <vt:lpstr> Extending Entitlement  Supporting Young People in Wales</vt:lpstr>
      <vt:lpstr> Extending Entitlement</vt:lpstr>
      <vt:lpstr> Extending Entitlement</vt:lpstr>
      <vt:lpstr>Extending Entitlement</vt:lpstr>
      <vt:lpstr>Extending Entitlement</vt:lpstr>
      <vt:lpstr>Extending Entitlement </vt:lpstr>
      <vt:lpstr>Our Future – A Review of Extending Entitlement (WG, 2018)</vt:lpstr>
      <vt:lpstr>Young People, Youth Work, Youth Service National Youth Service Strategy for Wales (WAG, 2007)</vt:lpstr>
      <vt:lpstr>National Youth Service Strategy for Wales</vt:lpstr>
      <vt:lpstr> National Youth Service Strategy for Wales </vt:lpstr>
      <vt:lpstr>National Youth Service Strategy for Wales</vt:lpstr>
      <vt:lpstr>National Youth Service Strategy for Wales</vt:lpstr>
      <vt:lpstr>National Youth Service Strategy for Wales</vt:lpstr>
      <vt:lpstr>National Youth Service Strategy for Wales</vt:lpstr>
      <vt:lpstr>National Youth Service Strategy for Wales</vt:lpstr>
      <vt:lpstr> National Youth Service Strategy for Wales</vt:lpstr>
      <vt:lpstr> National Youth Service Strategy for Wales</vt:lpstr>
      <vt:lpstr> National Youth Service Strategy for Wales</vt:lpstr>
      <vt:lpstr>National Youth Work Strategy for Wales 2014-2018 (WG, 2014)</vt:lpstr>
      <vt:lpstr>National Youth Work Strategy for Wales 2014-2018 (WG, 2014)</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PowerPoint Presentation</vt:lpstr>
      <vt:lpstr>Further Welsh Policy Developments: Directed Study</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Strategy for Wales (WG, 2019)</vt:lpstr>
      <vt:lpstr>Youth Work Strategy for Wales (WG, 2019)</vt:lpstr>
      <vt:lpstr>Youth Work Strategy for Wales (WG, 2019)</vt:lpstr>
      <vt:lpstr>Youth Work Strategy for Wales (WG, 2019)</vt:lpstr>
      <vt:lpstr>Youth Work Strategy for Wales (WG, 2019)</vt:lpstr>
      <vt:lpstr>Youth Work in Wales: Principles and Purposes (Youth Work in Wales Review Group, 2022)</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Group Task </vt:lpstr>
      <vt:lpstr>Youth Work in Wales: Principles and Purposes (Youth Work in Wales Review Group, 2022)</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2026-03-05T15:45:51Z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