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0" r:id="rId3"/>
    <p:sldId id="259" r:id="rId4"/>
    <p:sldId id="260" r:id="rId5"/>
    <p:sldId id="261" r:id="rId6"/>
    <p:sldId id="262" r:id="rId7"/>
    <p:sldId id="273" r:id="rId8"/>
    <p:sldId id="263" r:id="rId9"/>
    <p:sldId id="266" r:id="rId10"/>
    <p:sldId id="271" r:id="rId11"/>
    <p:sldId id="267" r:id="rId12"/>
    <p:sldId id="272"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761"/>
  </p:normalViewPr>
  <p:slideViewPr>
    <p:cSldViewPr snapToGrid="0" snapToObjects="1">
      <p:cViewPr varScale="1">
        <p:scale>
          <a:sx n="106" d="100"/>
          <a:sy n="106" d="100"/>
        </p:scale>
        <p:origin x="5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77527-117D-0447-AC4A-85D0C377ED5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45B079-F74F-E045-A12E-F321D274E3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321564-16EC-C94B-82E8-A07CDB6D0FC5}"/>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4D3A043C-65FB-7B4E-B9BA-76C278448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05535D-34CB-9645-B3D9-C1E61B5E7D06}"/>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3202961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787E4-2C51-6F4A-9A42-A5DE1553BE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A7200C5-DD3D-9049-929C-442C0D1DFF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954CAA-4BA7-994C-B199-FD772B0CBBD5}"/>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513EA366-660E-3146-99A3-6A2F14D8C8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82743C-8B89-5B45-85F0-5A6211BD0207}"/>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4077738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CE3C8-7476-6541-A98D-D17DE4C48AF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9DF1EE-F6C4-914F-8816-56BA3ABAA5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8B0F7-F2E8-AE4A-8DF2-8F3658F6877F}"/>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1EC8229D-95D1-DB40-BD46-B2077B0CD8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F34BE5-D3A4-AD44-B4DB-8D1F73A8825E}"/>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902211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6A30B-19AC-E34C-978C-DDA9D29ACE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A2D79F0-374D-E849-9187-CD8B8FC6DD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C48ACAE-1FA2-E646-8D6F-2818B1B001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D89C16-8228-034C-BAEF-D239D2829050}"/>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6" name="Footer Placeholder 5">
            <a:extLst>
              <a:ext uri="{FF2B5EF4-FFF2-40B4-BE49-F238E27FC236}">
                <a16:creationId xmlns:a16="http://schemas.microsoft.com/office/drawing/2014/main" id="{1EEB3411-5256-E049-94A7-866E71F978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BE87EE-4752-1748-9B1B-318F7F1FC7CD}"/>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365938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2E82-85F5-EE4E-8C46-D4413A23C6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4F251C-BE74-0B48-BD0D-4FD197A06D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2581EE8-E306-554C-A74B-2A5C2648438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EE09E3-AA7F-2941-AC98-5E0B1DFD95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724F6B4-AE79-744E-8421-6A151CFC6A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E75F84E-9589-0640-BD0E-E6169AD1EFB0}"/>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8" name="Footer Placeholder 7">
            <a:extLst>
              <a:ext uri="{FF2B5EF4-FFF2-40B4-BE49-F238E27FC236}">
                <a16:creationId xmlns:a16="http://schemas.microsoft.com/office/drawing/2014/main" id="{34F870B4-97E6-354B-85E7-FCC3B1EE38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077D6A-B80A-3E47-A73E-A2081DBC989B}"/>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1332519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88B91-6827-204A-9E12-8853B44597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037A6D-3E3A-8946-A945-7D42877A9682}"/>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4" name="Footer Placeholder 3">
            <a:extLst>
              <a:ext uri="{FF2B5EF4-FFF2-40B4-BE49-F238E27FC236}">
                <a16:creationId xmlns:a16="http://schemas.microsoft.com/office/drawing/2014/main" id="{389778B0-C474-6748-892D-10AE85A0020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AF6C58-9E1B-8149-AF1E-3BEED8F2F481}"/>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387888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E02D04-71BB-EB48-9EC3-208BB3DC5410}"/>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3" name="Footer Placeholder 2">
            <a:extLst>
              <a:ext uri="{FF2B5EF4-FFF2-40B4-BE49-F238E27FC236}">
                <a16:creationId xmlns:a16="http://schemas.microsoft.com/office/drawing/2014/main" id="{C3FB551B-9206-C840-9976-4473CC136F9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2EA868-925F-5840-8995-13267BA40A43}"/>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249821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7665-74A6-B24D-BCEB-34130235ED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DB26A7B-DF58-1148-8288-26A27649B7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A034767-3756-2542-9DE4-C9A955AE6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FBD191-39D1-684D-ACEE-4313D546D8AC}"/>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6" name="Footer Placeholder 5">
            <a:extLst>
              <a:ext uri="{FF2B5EF4-FFF2-40B4-BE49-F238E27FC236}">
                <a16:creationId xmlns:a16="http://schemas.microsoft.com/office/drawing/2014/main" id="{D7C3CC9F-BCE2-C544-AE85-EC632DAC89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7FB44F-757C-E24B-B650-B7C2B3C5EA9C}"/>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3186240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CAB22-54E6-A043-8BFB-E523AB194A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764A54-6FB8-FA48-9E30-786730D44F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156920-4841-EF48-AB1A-F861FC70B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4F1CC4-2FD8-8940-9D23-A8C18E6335B1}"/>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6" name="Footer Placeholder 5">
            <a:extLst>
              <a:ext uri="{FF2B5EF4-FFF2-40B4-BE49-F238E27FC236}">
                <a16:creationId xmlns:a16="http://schemas.microsoft.com/office/drawing/2014/main" id="{5F955AA2-4A51-7940-85FB-DBDAEF75D7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35141A-D6D0-7642-834A-E5071D63C85A}"/>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2189614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98AF0-DE45-484F-8DC8-7B1256D5AFC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A902B4-4D02-B541-97EF-C8075B5754A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113FC5-5E3E-0D41-ABEB-ACD8DC514EAD}"/>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A1701D73-2A04-AA4A-BFEE-25ED82AB78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332E33-32FE-DD47-BF99-B6DD5C5B919E}"/>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8533542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D6695-B7C3-2B40-A8E1-4068DE6F833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1DD674-2DC0-DE40-90F6-DBD3ADD4534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E19058-E2F1-C74C-9363-AB88C4C1E1A5}"/>
              </a:ext>
            </a:extLst>
          </p:cNvPr>
          <p:cNvSpPr>
            <a:spLocks noGrp="1"/>
          </p:cNvSpPr>
          <p:nvPr>
            <p:ph type="dt" sz="half" idx="10"/>
          </p:nvPr>
        </p:nvSpPr>
        <p:spPr/>
        <p:txBody>
          <a:body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9EE954C6-5905-5147-BFCD-CAE5730F5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9DF3A0-30EE-4945-A1C8-DB91D4EEFBF2}"/>
              </a:ext>
            </a:extLst>
          </p:cNvPr>
          <p:cNvSpPr>
            <a:spLocks noGrp="1"/>
          </p:cNvSpPr>
          <p:nvPr>
            <p:ph type="sldNum" sz="quarter" idx="12"/>
          </p:nvPr>
        </p:nvSpPr>
        <p:spPr/>
        <p:txBody>
          <a:bodyPr/>
          <a:lstStyle/>
          <a:p>
            <a:fld id="{979F4BBB-4F7E-F747-9555-52D4DDDC8E53}" type="slidenum">
              <a:rPr lang="en-US" smtClean="0"/>
              <a:t>‹#›</a:t>
            </a:fld>
            <a:endParaRPr lang="en-US"/>
          </a:p>
        </p:txBody>
      </p:sp>
    </p:spTree>
    <p:extLst>
      <p:ext uri="{BB962C8B-B14F-4D97-AF65-F5344CB8AC3E}">
        <p14:creationId xmlns:p14="http://schemas.microsoft.com/office/powerpoint/2010/main" val="2492497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19C133-2746-3143-AA54-E7FE8F7DD4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7BF592-3B0C-4544-BFB4-6C3F779FA9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8A4E5C-2A1C-A543-B74F-B02CE64788D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4BA467-3764-6C4D-81FA-B76AA02D7A3B}" type="datetimeFigureOut">
              <a:rPr lang="en-US" smtClean="0"/>
              <a:t>3/18/21</a:t>
            </a:fld>
            <a:endParaRPr lang="en-US"/>
          </a:p>
        </p:txBody>
      </p:sp>
      <p:sp>
        <p:nvSpPr>
          <p:cNvPr id="5" name="Footer Placeholder 4">
            <a:extLst>
              <a:ext uri="{FF2B5EF4-FFF2-40B4-BE49-F238E27FC236}">
                <a16:creationId xmlns:a16="http://schemas.microsoft.com/office/drawing/2014/main" id="{DFC20744-D19E-E14E-B0C3-3245B5AD56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E24CA20-A97C-AB49-9BA9-AAC112DFCB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9F4BBB-4F7E-F747-9555-52D4DDDC8E53}" type="slidenum">
              <a:rPr lang="en-US" smtClean="0"/>
              <a:t>‹#›</a:t>
            </a:fld>
            <a:endParaRPr lang="en-US"/>
          </a:p>
        </p:txBody>
      </p:sp>
    </p:spTree>
    <p:extLst>
      <p:ext uri="{BB962C8B-B14F-4D97-AF65-F5344CB8AC3E}">
        <p14:creationId xmlns:p14="http://schemas.microsoft.com/office/powerpoint/2010/main" val="138939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rime-dcs.com/updates/articles/10-benefits-of-virtualization-for-your-data-center/" TargetMode="External"/><Relationship Id="rId2" Type="http://schemas.openxmlformats.org/officeDocument/2006/relationships/hyperlink" Target="https://www.redhat.com/en/topics/virtualization/what-is-virtualization" TargetMode="External"/><Relationship Id="rId1" Type="http://schemas.openxmlformats.org/officeDocument/2006/relationships/slideLayout" Target="../slideLayouts/slideLayout2.xml"/><Relationship Id="rId6" Type="http://schemas.openxmlformats.org/officeDocument/2006/relationships/hyperlink" Target="https://docs.microsoft.com/en-us/windows-server/virtualization/hyper-v/hyper-v-technology-overview" TargetMode="External"/><Relationship Id="rId5" Type="http://schemas.openxmlformats.org/officeDocument/2006/relationships/hyperlink" Target="https://www.nakivo.com/vmware-backup/vmware-vsphere-7-released-whats-new/" TargetMode="External"/><Relationship Id="rId4" Type="http://schemas.openxmlformats.org/officeDocument/2006/relationships/hyperlink" Target="https://www.dnsstuff.com/virtualization-technology-cloud-computing-typ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1E065D0F-65C7-1A45-A4F1-1890D3A712EC}"/>
              </a:ext>
            </a:extLst>
          </p:cNvPr>
          <p:cNvSpPr>
            <a:spLocks noGrp="1"/>
          </p:cNvSpPr>
          <p:nvPr>
            <p:ph type="subTitle" idx="1"/>
          </p:nvPr>
        </p:nvSpPr>
        <p:spPr>
          <a:xfrm>
            <a:off x="4439633" y="4518923"/>
            <a:ext cx="3312734" cy="1141851"/>
          </a:xfrm>
          <a:noFill/>
        </p:spPr>
        <p:txBody>
          <a:bodyPr>
            <a:normAutofit/>
          </a:bodyPr>
          <a:lstStyle/>
          <a:p>
            <a:r>
              <a:rPr lang="en-US" sz="2000" dirty="0">
                <a:solidFill>
                  <a:srgbClr val="080808"/>
                </a:solidFill>
              </a:rPr>
              <a:t>Thomas </a:t>
            </a:r>
            <a:r>
              <a:rPr lang="en-US" sz="2000" dirty="0" err="1">
                <a:solidFill>
                  <a:srgbClr val="080808"/>
                </a:solidFill>
              </a:rPr>
              <a:t>Molner</a:t>
            </a:r>
            <a:endParaRPr lang="en-US" sz="2000" dirty="0">
              <a:solidFill>
                <a:srgbClr val="080808"/>
              </a:solidFill>
            </a:endParaRPr>
          </a:p>
          <a:p>
            <a:r>
              <a:rPr lang="en-US" sz="2000" dirty="0">
                <a:solidFill>
                  <a:srgbClr val="080808"/>
                </a:solidFill>
              </a:rPr>
              <a:t>1804565</a:t>
            </a:r>
          </a:p>
        </p:txBody>
      </p:sp>
      <p:sp>
        <p:nvSpPr>
          <p:cNvPr id="2" name="Title 1">
            <a:extLst>
              <a:ext uri="{FF2B5EF4-FFF2-40B4-BE49-F238E27FC236}">
                <a16:creationId xmlns:a16="http://schemas.microsoft.com/office/drawing/2014/main" id="{E1E50726-2EE6-5247-935F-E2C2722E2FE2}"/>
              </a:ext>
            </a:extLst>
          </p:cNvPr>
          <p:cNvSpPr>
            <a:spLocks noGrp="1"/>
          </p:cNvSpPr>
          <p:nvPr>
            <p:ph type="ctrTitle"/>
          </p:nvPr>
        </p:nvSpPr>
        <p:spPr>
          <a:xfrm>
            <a:off x="3204642" y="2353641"/>
            <a:ext cx="5782716" cy="2150719"/>
          </a:xfrm>
          <a:noFill/>
        </p:spPr>
        <p:txBody>
          <a:bodyPr anchor="ctr">
            <a:normAutofit/>
          </a:bodyPr>
          <a:lstStyle/>
          <a:p>
            <a:r>
              <a:rPr lang="en-GB" sz="4000" b="1" dirty="0">
                <a:solidFill>
                  <a:srgbClr val="080808"/>
                </a:solidFill>
              </a:rPr>
              <a:t>Data Centre Virtualization </a:t>
            </a:r>
            <a:br>
              <a:rPr lang="en-GB" sz="4000" b="1" dirty="0">
                <a:solidFill>
                  <a:srgbClr val="080808"/>
                </a:solidFill>
              </a:rPr>
            </a:br>
            <a:r>
              <a:rPr lang="en-GB" sz="4000" b="1" dirty="0">
                <a:solidFill>
                  <a:srgbClr val="080808"/>
                </a:solidFill>
              </a:rPr>
              <a:t>Presentation 1</a:t>
            </a:r>
            <a:endParaRPr lang="en-US" sz="4000" b="1" dirty="0">
              <a:solidFill>
                <a:srgbClr val="080808"/>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498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039ADF-814E-1F40-A93A-0D427DF550B3}"/>
              </a:ext>
            </a:extLst>
          </p:cNvPr>
          <p:cNvSpPr>
            <a:spLocks noGrp="1"/>
          </p:cNvSpPr>
          <p:nvPr>
            <p:ph type="title"/>
          </p:nvPr>
        </p:nvSpPr>
        <p:spPr>
          <a:xfrm>
            <a:off x="759171" y="1567832"/>
            <a:ext cx="4334106" cy="5046722"/>
          </a:xfrm>
        </p:spPr>
        <p:txBody>
          <a:bodyPr anchor="t">
            <a:normAutofit/>
          </a:bodyPr>
          <a:lstStyle/>
          <a:p>
            <a:r>
              <a:rPr lang="en-GB" sz="3600" b="1" dirty="0"/>
              <a:t>A. What is Data </a:t>
            </a:r>
            <a:r>
              <a:rPr lang="en-GB" sz="3600" b="1" dirty="0" err="1"/>
              <a:t>Center</a:t>
            </a:r>
            <a:r>
              <a:rPr lang="en-GB" sz="3600" b="1" dirty="0"/>
              <a:t> Virtualization? [1]</a:t>
            </a:r>
            <a:br>
              <a:rPr lang="en-GB" sz="3600" dirty="0"/>
            </a:br>
            <a:br>
              <a:rPr lang="en-GB" sz="3600" dirty="0"/>
            </a:br>
            <a:r>
              <a:rPr lang="en-GB" sz="2200" dirty="0">
                <a:latin typeface="+mn-lt"/>
              </a:rPr>
              <a:t>Virtualization is the technology used to build the IT Infrastructure and Services using different resources compared to the traditional physical one dependent on hardware.</a:t>
            </a:r>
            <a:endParaRPr lang="en-US" sz="2200" dirty="0">
              <a:latin typeface="+mn-lt"/>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Content Placeholder 4" descr="A picture containing text, box&#10;&#10;Description automatically generated">
            <a:extLst>
              <a:ext uri="{FF2B5EF4-FFF2-40B4-BE49-F238E27FC236}">
                <a16:creationId xmlns:a16="http://schemas.microsoft.com/office/drawing/2014/main" id="{B9933049-D209-1041-9F66-5E6B59AC100B}"/>
              </a:ext>
            </a:extLst>
          </p:cNvPr>
          <p:cNvPicPr>
            <a:picLocks noChangeAspect="1"/>
          </p:cNvPicPr>
          <p:nvPr/>
        </p:nvPicPr>
        <p:blipFill rotWithShape="1">
          <a:blip r:embed="rId2"/>
          <a:srcRect l="8478" r="17012" b="-1"/>
          <a:stretch/>
        </p:blipFill>
        <p:spPr>
          <a:xfrm>
            <a:off x="5404042" y="1899358"/>
            <a:ext cx="6588667" cy="3867052"/>
          </a:xfrm>
          <a:prstGeom prst="rect">
            <a:avLst/>
          </a:prstGeom>
        </p:spPr>
      </p:pic>
    </p:spTree>
    <p:extLst>
      <p:ext uri="{BB962C8B-B14F-4D97-AF65-F5344CB8AC3E}">
        <p14:creationId xmlns:p14="http://schemas.microsoft.com/office/powerpoint/2010/main" val="3150449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B162BD-F4A4-0F48-B02D-CA2D1F297AFA}"/>
              </a:ext>
            </a:extLst>
          </p:cNvPr>
          <p:cNvSpPr>
            <a:spLocks noGrp="1"/>
          </p:cNvSpPr>
          <p:nvPr>
            <p:ph type="title"/>
          </p:nvPr>
        </p:nvSpPr>
        <p:spPr>
          <a:xfrm>
            <a:off x="759171" y="1489134"/>
            <a:ext cx="3962061" cy="4964007"/>
          </a:xfrm>
        </p:spPr>
        <p:txBody>
          <a:bodyPr anchor="t">
            <a:normAutofit/>
          </a:bodyPr>
          <a:lstStyle/>
          <a:p>
            <a:r>
              <a:rPr lang="en-GB" sz="3600" b="1" dirty="0"/>
              <a:t>Benefits of Virtualization for Your Data </a:t>
            </a:r>
            <a:r>
              <a:rPr lang="en-GB" sz="3600" b="1" dirty="0" err="1"/>
              <a:t>Center</a:t>
            </a:r>
            <a:r>
              <a:rPr lang="en-GB" sz="3600" b="1" dirty="0"/>
              <a:t> [2]:</a:t>
            </a:r>
            <a:endParaRPr lang="en-US" sz="3600" b="1" dirty="0"/>
          </a:p>
        </p:txBody>
      </p:sp>
      <p:sp>
        <p:nvSpPr>
          <p:cNvPr id="33" name="Rectangle 3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045D201-8CFE-274B-94DF-CD20350C81F9}"/>
              </a:ext>
            </a:extLst>
          </p:cNvPr>
          <p:cNvSpPr>
            <a:spLocks noGrp="1"/>
          </p:cNvSpPr>
          <p:nvPr>
            <p:ph idx="1"/>
          </p:nvPr>
        </p:nvSpPr>
        <p:spPr>
          <a:xfrm>
            <a:off x="5480403" y="1489135"/>
            <a:ext cx="6478513" cy="4964008"/>
          </a:xfrm>
        </p:spPr>
        <p:txBody>
          <a:bodyPr>
            <a:noAutofit/>
          </a:bodyPr>
          <a:lstStyle/>
          <a:p>
            <a:pPr>
              <a:buFont typeface="Wingdings" pitchFamily="2" charset="2"/>
              <a:buChar char="Ø"/>
            </a:pPr>
            <a:r>
              <a:rPr lang="en-GB" sz="2200" dirty="0"/>
              <a:t>Efficiency Cost of New Hardware</a:t>
            </a:r>
          </a:p>
          <a:p>
            <a:pPr>
              <a:buFont typeface="Wingdings" pitchFamily="2" charset="2"/>
              <a:buChar char="Ø"/>
            </a:pPr>
            <a:r>
              <a:rPr lang="en-GB" sz="2200" dirty="0"/>
              <a:t>No Worry of Backup</a:t>
            </a:r>
          </a:p>
          <a:p>
            <a:pPr>
              <a:buFont typeface="Wingdings" pitchFamily="2" charset="2"/>
              <a:buChar char="Ø"/>
            </a:pPr>
            <a:r>
              <a:rPr lang="en-GB" sz="2200" dirty="0"/>
              <a:t>Reduce Cooling System</a:t>
            </a:r>
          </a:p>
          <a:p>
            <a:pPr>
              <a:buFont typeface="Wingdings" pitchFamily="2" charset="2"/>
              <a:buChar char="Ø"/>
            </a:pPr>
            <a:r>
              <a:rPr lang="en-GB" sz="2200" dirty="0"/>
              <a:t>Faster Replacement</a:t>
            </a:r>
          </a:p>
          <a:p>
            <a:pPr>
              <a:buFont typeface="Wingdings" pitchFamily="2" charset="2"/>
              <a:buChar char="Ø"/>
            </a:pPr>
            <a:r>
              <a:rPr lang="en-GB" sz="2200" dirty="0"/>
              <a:t>Scalability is Better</a:t>
            </a:r>
          </a:p>
          <a:p>
            <a:pPr>
              <a:buFont typeface="Wingdings" pitchFamily="2" charset="2"/>
              <a:buChar char="Ø"/>
            </a:pPr>
            <a:r>
              <a:rPr lang="en-GB" sz="2200" dirty="0"/>
              <a:t>Better Testing</a:t>
            </a:r>
          </a:p>
          <a:p>
            <a:pPr>
              <a:buFont typeface="Wingdings" pitchFamily="2" charset="2"/>
              <a:buChar char="Ø"/>
            </a:pPr>
            <a:r>
              <a:rPr lang="en-GB" sz="2200" dirty="0"/>
              <a:t>Unbound to One Vendor</a:t>
            </a:r>
          </a:p>
          <a:p>
            <a:pPr>
              <a:buFont typeface="Wingdings" pitchFamily="2" charset="2"/>
              <a:buChar char="Ø"/>
            </a:pPr>
            <a:r>
              <a:rPr lang="en-GB" sz="2200" dirty="0"/>
              <a:t>Better Disaster Recovery Solutions</a:t>
            </a:r>
          </a:p>
          <a:p>
            <a:pPr>
              <a:buFont typeface="Wingdings" pitchFamily="2" charset="2"/>
              <a:buChar char="Ø"/>
            </a:pPr>
            <a:r>
              <a:rPr lang="en-GB" sz="2200" dirty="0"/>
              <a:t>Servers that function single-minded</a:t>
            </a:r>
          </a:p>
          <a:p>
            <a:pPr>
              <a:buFont typeface="Wingdings" pitchFamily="2" charset="2"/>
              <a:buChar char="Ø"/>
            </a:pPr>
            <a:r>
              <a:rPr lang="en-GB" sz="2200" dirty="0"/>
              <a:t>Migration to the Cloud made easier</a:t>
            </a:r>
            <a:endParaRPr lang="en-US" sz="2200" dirty="0"/>
          </a:p>
        </p:txBody>
      </p:sp>
      <p:sp>
        <p:nvSpPr>
          <p:cNvPr id="41" name="Isosceles Triangle 4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Isosceles Triangle 4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54892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Freeform: Shape 49">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Isosceles Triangle 53">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4C234D52-2E91-7641-AFDD-AAEA5CB000CB}"/>
              </a:ext>
            </a:extLst>
          </p:cNvPr>
          <p:cNvPicPr>
            <a:picLocks noGrp="1" noChangeAspect="1"/>
          </p:cNvPicPr>
          <p:nvPr>
            <p:ph idx="1"/>
          </p:nvPr>
        </p:nvPicPr>
        <p:blipFill rotWithShape="1">
          <a:blip r:embed="rId2"/>
          <a:srcRect r="1" b="2227"/>
          <a:stretch/>
        </p:blipFill>
        <p:spPr>
          <a:xfrm>
            <a:off x="643467" y="643467"/>
            <a:ext cx="10905066" cy="5571065"/>
          </a:xfrm>
          <a:prstGeom prst="rect">
            <a:avLst/>
          </a:prstGeom>
          <a:ln>
            <a:noFill/>
          </a:ln>
        </p:spPr>
      </p:pic>
      <p:sp>
        <p:nvSpPr>
          <p:cNvPr id="56" name="Isosceles Triangle 55">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9743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01AFDCDC-38D2-BE4C-AAFB-E7A2B2F8EAEA}"/>
              </a:ext>
            </a:extLst>
          </p:cNvPr>
          <p:cNvPicPr>
            <a:picLocks noGrp="1" noChangeAspect="1"/>
          </p:cNvPicPr>
          <p:nvPr>
            <p:ph idx="1"/>
          </p:nvPr>
        </p:nvPicPr>
        <p:blipFill rotWithShape="1">
          <a:blip r:embed="rId2"/>
          <a:srcRect r="1" b="2227"/>
          <a:stretch/>
        </p:blipFill>
        <p:spPr>
          <a:xfrm>
            <a:off x="643467" y="643467"/>
            <a:ext cx="10905066" cy="5571065"/>
          </a:xfrm>
          <a:prstGeom prst="rect">
            <a:avLst/>
          </a:prstGeom>
          <a:ln>
            <a:noFill/>
          </a:ln>
        </p:spPr>
      </p:pic>
      <p:sp>
        <p:nvSpPr>
          <p:cNvPr id="41" name="Isosceles Triangle 4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0133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B4CBB2-2BDE-6A42-A64A-24C0AF38ADFA}"/>
              </a:ext>
            </a:extLst>
          </p:cNvPr>
          <p:cNvSpPr>
            <a:spLocks noGrp="1"/>
          </p:cNvSpPr>
          <p:nvPr>
            <p:ph type="title"/>
          </p:nvPr>
        </p:nvSpPr>
        <p:spPr>
          <a:xfrm>
            <a:off x="759171" y="1480838"/>
            <a:ext cx="3962061" cy="4516360"/>
          </a:xfrm>
        </p:spPr>
        <p:txBody>
          <a:bodyPr anchor="t">
            <a:normAutofit/>
          </a:bodyPr>
          <a:lstStyle/>
          <a:p>
            <a:r>
              <a:rPr lang="en-US" sz="3600" b="1" dirty="0"/>
              <a:t>B.</a:t>
            </a:r>
            <a:r>
              <a:rPr lang="en-GB" sz="3600" b="1" dirty="0"/>
              <a:t>What is Virtualization  when it comes to Cloud Computing? [3]</a:t>
            </a:r>
            <a:endParaRPr lang="en-US" sz="3600" b="1" dirty="0"/>
          </a:p>
        </p:txBody>
      </p:sp>
      <p:sp>
        <p:nvSpPr>
          <p:cNvPr id="27" name="Rectangle 26">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5D1B466-42CF-3141-AB9C-323275243FCA}"/>
              </a:ext>
            </a:extLst>
          </p:cNvPr>
          <p:cNvSpPr>
            <a:spLocks noGrp="1"/>
          </p:cNvSpPr>
          <p:nvPr>
            <p:ph idx="1"/>
          </p:nvPr>
        </p:nvSpPr>
        <p:spPr>
          <a:xfrm>
            <a:off x="5174633" y="1480837"/>
            <a:ext cx="6478513" cy="4516361"/>
          </a:xfrm>
        </p:spPr>
        <p:txBody>
          <a:bodyPr>
            <a:normAutofit/>
          </a:bodyPr>
          <a:lstStyle/>
          <a:p>
            <a:pPr>
              <a:buFont typeface="Wingdings" pitchFamily="2" charset="2"/>
              <a:buChar char="Ø"/>
            </a:pPr>
            <a:r>
              <a:rPr lang="en-GB" sz="2200" dirty="0"/>
              <a:t>In Cloud Computing, virtualization is creating a virtual platform with a chosen number of server Operating Systems and Storage Devices. </a:t>
            </a:r>
          </a:p>
          <a:p>
            <a:pPr>
              <a:buFont typeface="Wingdings" pitchFamily="2" charset="2"/>
              <a:buChar char="Ø"/>
            </a:pPr>
            <a:r>
              <a:rPr lang="en-GB" sz="2200" dirty="0"/>
              <a:t>Virtualization technology helps users by providing multiple machines (Linux and Windows mainly, because they are the most commonly used by companies) on ones physical computer. Each user can access them easily only using his/hers own laptop.</a:t>
            </a:r>
          </a:p>
        </p:txBody>
      </p:sp>
      <p:sp>
        <p:nvSpPr>
          <p:cNvPr id="35" name="Isosceles Triangle 34">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Isosceles Triangle 36">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50241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50C995-C1DC-8248-8FBC-F1D801F6543F}"/>
              </a:ext>
            </a:extLst>
          </p:cNvPr>
          <p:cNvSpPr>
            <a:spLocks noGrp="1"/>
          </p:cNvSpPr>
          <p:nvPr>
            <p:ph type="title"/>
          </p:nvPr>
        </p:nvSpPr>
        <p:spPr>
          <a:xfrm>
            <a:off x="643467" y="1698171"/>
            <a:ext cx="3962061" cy="4516360"/>
          </a:xfrm>
        </p:spPr>
        <p:txBody>
          <a:bodyPr anchor="t">
            <a:normAutofit/>
          </a:bodyPr>
          <a:lstStyle/>
          <a:p>
            <a:r>
              <a:rPr lang="en-US" sz="3600" b="1" dirty="0"/>
              <a:t>Types of Virtualization in Cloud computing?</a:t>
            </a:r>
          </a:p>
        </p:txBody>
      </p:sp>
      <p:sp>
        <p:nvSpPr>
          <p:cNvPr id="34"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6252722-7514-8343-89B2-D4B5A8BE86BD}"/>
              </a:ext>
            </a:extLst>
          </p:cNvPr>
          <p:cNvSpPr>
            <a:spLocks noGrp="1"/>
          </p:cNvSpPr>
          <p:nvPr>
            <p:ph idx="1"/>
          </p:nvPr>
        </p:nvSpPr>
        <p:spPr>
          <a:xfrm>
            <a:off x="5070020" y="1698170"/>
            <a:ext cx="6478513" cy="4516361"/>
          </a:xfrm>
        </p:spPr>
        <p:txBody>
          <a:bodyPr>
            <a:normAutofit/>
          </a:bodyPr>
          <a:lstStyle/>
          <a:p>
            <a:pPr>
              <a:buFont typeface="Wingdings" pitchFamily="2" charset="2"/>
              <a:buChar char="Ø"/>
            </a:pPr>
            <a:r>
              <a:rPr lang="en-US" sz="2200" dirty="0"/>
              <a:t>OS Virtualization</a:t>
            </a:r>
          </a:p>
          <a:p>
            <a:pPr>
              <a:buFont typeface="Wingdings" pitchFamily="2" charset="2"/>
              <a:buChar char="Ø"/>
            </a:pPr>
            <a:r>
              <a:rPr lang="en-US" sz="2200" dirty="0"/>
              <a:t>Application Virtualization</a:t>
            </a:r>
          </a:p>
          <a:p>
            <a:pPr>
              <a:buFont typeface="Wingdings" pitchFamily="2" charset="2"/>
              <a:buChar char="Ø"/>
            </a:pPr>
            <a:r>
              <a:rPr lang="en-US" sz="2200" dirty="0"/>
              <a:t>Administrative Virtualization</a:t>
            </a:r>
          </a:p>
          <a:p>
            <a:pPr>
              <a:buFont typeface="Wingdings" pitchFamily="2" charset="2"/>
              <a:buChar char="Ø"/>
            </a:pPr>
            <a:r>
              <a:rPr lang="en-US" sz="2200" dirty="0"/>
              <a:t>Storage Virtualization</a:t>
            </a:r>
          </a:p>
          <a:p>
            <a:pPr>
              <a:buFont typeface="Wingdings" pitchFamily="2" charset="2"/>
              <a:buChar char="Ø"/>
            </a:pPr>
            <a:r>
              <a:rPr lang="en-US" sz="2200" dirty="0"/>
              <a:t>Server Virtualization</a:t>
            </a:r>
          </a:p>
          <a:p>
            <a:pPr>
              <a:buFont typeface="Wingdings" pitchFamily="2" charset="2"/>
              <a:buChar char="Ø"/>
            </a:pPr>
            <a:r>
              <a:rPr lang="en-US" sz="2200" dirty="0"/>
              <a:t>Desktop Virtualization</a:t>
            </a:r>
          </a:p>
        </p:txBody>
      </p:sp>
      <p:sp>
        <p:nvSpPr>
          <p:cNvPr id="31"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45154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Diagram&#10;&#10;Description automatically generated">
            <a:extLst>
              <a:ext uri="{FF2B5EF4-FFF2-40B4-BE49-F238E27FC236}">
                <a16:creationId xmlns:a16="http://schemas.microsoft.com/office/drawing/2014/main" id="{AE7B2392-6514-8143-8B43-8D6B9723C293}"/>
              </a:ext>
            </a:extLst>
          </p:cNvPr>
          <p:cNvPicPr>
            <a:picLocks noGrp="1" noChangeAspect="1"/>
          </p:cNvPicPr>
          <p:nvPr>
            <p:ph idx="1"/>
          </p:nvPr>
        </p:nvPicPr>
        <p:blipFill>
          <a:blip r:embed="rId2"/>
          <a:stretch>
            <a:fillRect/>
          </a:stretch>
        </p:blipFill>
        <p:spPr>
          <a:xfrm>
            <a:off x="618107" y="652683"/>
            <a:ext cx="10955786" cy="5293997"/>
          </a:xfrm>
        </p:spPr>
      </p:pic>
    </p:spTree>
    <p:extLst>
      <p:ext uri="{BB962C8B-B14F-4D97-AF65-F5344CB8AC3E}">
        <p14:creationId xmlns:p14="http://schemas.microsoft.com/office/powerpoint/2010/main" val="2435537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DCF5-8E82-8E43-8014-E876EBC93CE2}"/>
              </a:ext>
            </a:extLst>
          </p:cNvPr>
          <p:cNvSpPr>
            <a:spLocks noGrp="1"/>
          </p:cNvSpPr>
          <p:nvPr>
            <p:ph type="title"/>
          </p:nvPr>
        </p:nvSpPr>
        <p:spPr>
          <a:xfrm>
            <a:off x="759171" y="1480838"/>
            <a:ext cx="3962061" cy="4516360"/>
          </a:xfrm>
        </p:spPr>
        <p:txBody>
          <a:bodyPr anchor="t">
            <a:normAutofit/>
          </a:bodyPr>
          <a:lstStyle/>
          <a:p>
            <a:r>
              <a:rPr lang="en-GB" sz="3600" b="1" dirty="0"/>
              <a:t>C. What is VMware</a:t>
            </a:r>
            <a:br>
              <a:rPr lang="en-GB" sz="3600" b="1" dirty="0"/>
            </a:br>
            <a:r>
              <a:rPr lang="en-GB" sz="3600" b="1" dirty="0"/>
              <a:t>vSphere 7.0? [4]</a:t>
            </a:r>
            <a:endParaRPr lang="en-US" sz="3600" b="1" dirty="0"/>
          </a:p>
        </p:txBody>
      </p:sp>
      <p:sp>
        <p:nvSpPr>
          <p:cNvPr id="27" name="Rectangle 26">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Rectangle 32">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AE33603-E3BD-E54B-B5B0-DB727838A2BB}"/>
              </a:ext>
            </a:extLst>
          </p:cNvPr>
          <p:cNvSpPr>
            <a:spLocks noGrp="1"/>
          </p:cNvSpPr>
          <p:nvPr>
            <p:ph idx="1"/>
          </p:nvPr>
        </p:nvSpPr>
        <p:spPr>
          <a:xfrm>
            <a:off x="5373684" y="1480839"/>
            <a:ext cx="6478513" cy="4516360"/>
          </a:xfrm>
        </p:spPr>
        <p:txBody>
          <a:bodyPr>
            <a:normAutofit/>
          </a:bodyPr>
          <a:lstStyle/>
          <a:p>
            <a:pPr>
              <a:buFont typeface="Wingdings" pitchFamily="2" charset="2"/>
              <a:buChar char="Ø"/>
            </a:pPr>
            <a:r>
              <a:rPr lang="en-GB" sz="2200" dirty="0"/>
              <a:t>VMware vSphere is one of the most popular and proved to be the best virtualization platform used around the world.</a:t>
            </a:r>
          </a:p>
          <a:p>
            <a:pPr>
              <a:buFont typeface="Wingdings" pitchFamily="2" charset="2"/>
              <a:buChar char="Ø"/>
            </a:pPr>
            <a:r>
              <a:rPr lang="en-GB" sz="2200" dirty="0"/>
              <a:t>VMware is the platform which is automatically associated with virtualization. It’s widely used because of its reliability, great performance and because it’s easy to use.</a:t>
            </a:r>
          </a:p>
        </p:txBody>
      </p:sp>
      <p:sp>
        <p:nvSpPr>
          <p:cNvPr id="35" name="Isosceles Triangle 34">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Isosceles Triangle 36">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25557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91DC572-1279-8340-B8DC-D9E4D266B715}"/>
              </a:ext>
            </a:extLst>
          </p:cNvPr>
          <p:cNvSpPr>
            <a:spLocks noGrp="1"/>
          </p:cNvSpPr>
          <p:nvPr>
            <p:ph idx="1"/>
          </p:nvPr>
        </p:nvSpPr>
        <p:spPr>
          <a:xfrm>
            <a:off x="759172" y="1486845"/>
            <a:ext cx="4415462" cy="4516361"/>
          </a:xfrm>
        </p:spPr>
        <p:txBody>
          <a:bodyPr>
            <a:normAutofit/>
          </a:bodyPr>
          <a:lstStyle/>
          <a:p>
            <a:pPr marL="0" lvl="0" indent="0">
              <a:buNone/>
            </a:pPr>
            <a:r>
              <a:rPr lang="en-GB" sz="3600" b="1" dirty="0">
                <a:latin typeface="+mj-lt"/>
              </a:rPr>
              <a:t>VMware Advantages:</a:t>
            </a:r>
          </a:p>
          <a:p>
            <a:pPr>
              <a:buFont typeface="Wingdings" pitchFamily="2" charset="2"/>
              <a:buChar char="ü"/>
            </a:pPr>
            <a:r>
              <a:rPr lang="en-US" sz="2200" dirty="0"/>
              <a:t>Intuitive and easy to use</a:t>
            </a:r>
          </a:p>
          <a:p>
            <a:pPr>
              <a:buFont typeface="Wingdings" pitchFamily="2" charset="2"/>
              <a:buChar char="ü"/>
            </a:pPr>
            <a:r>
              <a:rPr lang="en-US" sz="2200" dirty="0"/>
              <a:t>It is an optimal fit for most enterprises</a:t>
            </a:r>
          </a:p>
          <a:p>
            <a:pPr>
              <a:buFont typeface="Wingdings" pitchFamily="2" charset="2"/>
              <a:buChar char="ü"/>
            </a:pPr>
            <a:r>
              <a:rPr lang="en-US" sz="2200" dirty="0"/>
              <a:t>Has a wide range of Operating Systems to choose from</a:t>
            </a:r>
          </a:p>
          <a:p>
            <a:pPr>
              <a:buFont typeface="Wingdings" pitchFamily="2" charset="2"/>
              <a:buChar char="ü"/>
            </a:pPr>
            <a:r>
              <a:rPr lang="en-US" sz="2200" dirty="0"/>
              <a:t>Very good vendor technical support</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Content Placeholder 2">
            <a:extLst>
              <a:ext uri="{FF2B5EF4-FFF2-40B4-BE49-F238E27FC236}">
                <a16:creationId xmlns:a16="http://schemas.microsoft.com/office/drawing/2014/main" id="{EBF5CA99-03BF-4743-9765-35C71E5751F1}"/>
              </a:ext>
            </a:extLst>
          </p:cNvPr>
          <p:cNvSpPr txBox="1">
            <a:spLocks/>
          </p:cNvSpPr>
          <p:nvPr/>
        </p:nvSpPr>
        <p:spPr>
          <a:xfrm>
            <a:off x="6357520" y="1489660"/>
            <a:ext cx="4651593" cy="45163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mj-lt"/>
              </a:rPr>
              <a:t>VMware Disadvantages:</a:t>
            </a:r>
          </a:p>
          <a:p>
            <a:pPr>
              <a:buFont typeface="Wingdings" pitchFamily="2" charset="2"/>
              <a:buChar char="ü"/>
            </a:pPr>
            <a:r>
              <a:rPr lang="en-GB" sz="2200" dirty="0"/>
              <a:t>Free and trial versions offer just limited functionality therefore cannot be used in an enterprise</a:t>
            </a:r>
          </a:p>
          <a:p>
            <a:pPr>
              <a:buFont typeface="Wingdings" pitchFamily="2" charset="2"/>
              <a:buChar char="ü"/>
            </a:pPr>
            <a:r>
              <a:rPr lang="en-GB" sz="2200" dirty="0"/>
              <a:t>It is reported to be more difficult to learn than other virtualization products</a:t>
            </a:r>
          </a:p>
          <a:p>
            <a:pPr>
              <a:buFont typeface="Wingdings" pitchFamily="2" charset="2"/>
              <a:buChar char="ü"/>
            </a:pPr>
            <a:r>
              <a:rPr lang="en-GB" sz="2200" dirty="0"/>
              <a:t>VMware has limited compatibility with hardware</a:t>
            </a:r>
          </a:p>
          <a:p>
            <a:pPr>
              <a:buFont typeface="Wingdings" pitchFamily="2" charset="2"/>
              <a:buChar char="ü"/>
            </a:pPr>
            <a:r>
              <a:rPr lang="en-GB" sz="2200" dirty="0"/>
              <a:t> Compatible just with supported hardware</a:t>
            </a:r>
          </a:p>
        </p:txBody>
      </p:sp>
    </p:spTree>
    <p:extLst>
      <p:ext uri="{BB962C8B-B14F-4D97-AF65-F5344CB8AC3E}">
        <p14:creationId xmlns:p14="http://schemas.microsoft.com/office/powerpoint/2010/main" val="2967306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368FAC-D51F-FD42-8800-4BCE6E702D46}"/>
              </a:ext>
            </a:extLst>
          </p:cNvPr>
          <p:cNvSpPr>
            <a:spLocks noGrp="1"/>
          </p:cNvSpPr>
          <p:nvPr>
            <p:ph type="title"/>
          </p:nvPr>
        </p:nvSpPr>
        <p:spPr>
          <a:xfrm>
            <a:off x="759171" y="1480837"/>
            <a:ext cx="3962061" cy="4516360"/>
          </a:xfrm>
        </p:spPr>
        <p:txBody>
          <a:bodyPr anchor="t">
            <a:normAutofit/>
          </a:bodyPr>
          <a:lstStyle/>
          <a:p>
            <a:r>
              <a:rPr lang="en-GB" sz="3600" b="1" dirty="0"/>
              <a:t>What is Microsoft Hyper-V? [5]</a:t>
            </a:r>
            <a:endParaRPr lang="en-US" sz="3600" b="1" dirty="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50912A0-44B9-B64F-B4BD-E9D3CF9D5417}"/>
              </a:ext>
            </a:extLst>
          </p:cNvPr>
          <p:cNvSpPr>
            <a:spLocks noGrp="1"/>
          </p:cNvSpPr>
          <p:nvPr>
            <p:ph idx="1"/>
          </p:nvPr>
        </p:nvSpPr>
        <p:spPr>
          <a:xfrm>
            <a:off x="5207349" y="1480836"/>
            <a:ext cx="6478513" cy="4516361"/>
          </a:xfrm>
        </p:spPr>
        <p:txBody>
          <a:bodyPr>
            <a:normAutofit/>
          </a:bodyPr>
          <a:lstStyle/>
          <a:p>
            <a:pPr>
              <a:buFont typeface="Wingdings" pitchFamily="2" charset="2"/>
              <a:buChar char="Ø"/>
            </a:pPr>
            <a:r>
              <a:rPr lang="en-US" sz="2200" dirty="0"/>
              <a:t>Hyper-V is Microsoft’s virtualization solution.</a:t>
            </a:r>
          </a:p>
          <a:p>
            <a:pPr>
              <a:buFont typeface="Wingdings" pitchFamily="2" charset="2"/>
              <a:buChar char="Ø"/>
            </a:pPr>
            <a:r>
              <a:rPr lang="en-US" sz="2200" dirty="0"/>
              <a:t>Like VMware, it allows the user to create different machines (either client machines or servers) acting like a complete PC or server and running the chosen Operating System and programs.</a:t>
            </a:r>
          </a:p>
          <a:p>
            <a:pPr>
              <a:buFont typeface="Wingdings" pitchFamily="2" charset="2"/>
              <a:buChar char="Ø"/>
            </a:pPr>
            <a:r>
              <a:rPr lang="en-US" sz="2200" dirty="0"/>
              <a:t>The virtualization products presented offer the user flexibility, save money and time and hardware manipulation handling is therefore minimized if not excluded.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97506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Content Placeholder 2">
            <a:extLst>
              <a:ext uri="{FF2B5EF4-FFF2-40B4-BE49-F238E27FC236}">
                <a16:creationId xmlns:a16="http://schemas.microsoft.com/office/drawing/2014/main" id="{4C1FD33A-501F-0C47-9189-8C6F2B48B35F}"/>
              </a:ext>
            </a:extLst>
          </p:cNvPr>
          <p:cNvSpPr>
            <a:spLocks noGrp="1"/>
          </p:cNvSpPr>
          <p:nvPr>
            <p:ph idx="1"/>
          </p:nvPr>
        </p:nvSpPr>
        <p:spPr>
          <a:xfrm>
            <a:off x="759172" y="1486845"/>
            <a:ext cx="4415462" cy="4516361"/>
          </a:xfrm>
        </p:spPr>
        <p:txBody>
          <a:bodyPr>
            <a:normAutofit fontScale="92500" lnSpcReduction="20000"/>
          </a:bodyPr>
          <a:lstStyle/>
          <a:p>
            <a:pPr marL="0" indent="0">
              <a:buNone/>
            </a:pPr>
            <a:r>
              <a:rPr lang="en-GB" sz="3900" b="1" dirty="0">
                <a:latin typeface="+mj-lt"/>
              </a:rPr>
              <a:t>Hyper-V Advantages:</a:t>
            </a:r>
          </a:p>
          <a:p>
            <a:pPr>
              <a:buFont typeface="Wingdings" pitchFamily="2" charset="2"/>
              <a:buChar char="ü"/>
            </a:pPr>
            <a:r>
              <a:rPr lang="en-US" sz="2400" dirty="0"/>
              <a:t>The user can deploy virtual machines really fast (in a couple of minutes)</a:t>
            </a:r>
          </a:p>
          <a:p>
            <a:pPr>
              <a:buFont typeface="Wingdings" pitchFamily="2" charset="2"/>
              <a:buChar char="ü"/>
            </a:pPr>
            <a:r>
              <a:rPr lang="en-US" sz="2400" dirty="0"/>
              <a:t>Maintenance of Hyper-V doesn’t lead to downtime</a:t>
            </a:r>
          </a:p>
          <a:p>
            <a:pPr>
              <a:buFont typeface="Wingdings" pitchFamily="2" charset="2"/>
              <a:buChar char="ü"/>
            </a:pPr>
            <a:r>
              <a:rPr lang="en-US" sz="2400" dirty="0"/>
              <a:t>The migrations can be performed live- meaning without downtime as well</a:t>
            </a:r>
          </a:p>
          <a:p>
            <a:pPr>
              <a:buFont typeface="Wingdings" pitchFamily="2" charset="2"/>
              <a:buChar char="ü"/>
            </a:pPr>
            <a:r>
              <a:rPr lang="en-US" sz="2400" dirty="0"/>
              <a:t>The backups are easy to perform</a:t>
            </a:r>
          </a:p>
          <a:p>
            <a:pPr>
              <a:buFont typeface="Wingdings" pitchFamily="2" charset="2"/>
              <a:buChar char="ü"/>
            </a:pPr>
            <a:r>
              <a:rPr lang="en-US" sz="2400" dirty="0"/>
              <a:t>It is priced lower than other products (lower than VMware)</a:t>
            </a:r>
          </a:p>
          <a:p>
            <a:pPr marL="0" indent="0">
              <a:buNone/>
            </a:pPr>
            <a:endParaRPr lang="en-GB" sz="2000" dirty="0"/>
          </a:p>
        </p:txBody>
      </p:sp>
      <p:sp>
        <p:nvSpPr>
          <p:cNvPr id="13" name="Content Placeholder 2">
            <a:extLst>
              <a:ext uri="{FF2B5EF4-FFF2-40B4-BE49-F238E27FC236}">
                <a16:creationId xmlns:a16="http://schemas.microsoft.com/office/drawing/2014/main" id="{4EC7F632-B669-0242-926B-62EBF536D2F4}"/>
              </a:ext>
            </a:extLst>
          </p:cNvPr>
          <p:cNvSpPr txBox="1">
            <a:spLocks/>
          </p:cNvSpPr>
          <p:nvPr/>
        </p:nvSpPr>
        <p:spPr>
          <a:xfrm>
            <a:off x="6475585" y="1480838"/>
            <a:ext cx="4651593" cy="45163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600" b="1" dirty="0">
                <a:latin typeface="+mj-lt"/>
              </a:rPr>
              <a:t>Hyper-V Disadvantages: </a:t>
            </a:r>
          </a:p>
          <a:p>
            <a:pPr>
              <a:buFont typeface="Wingdings" pitchFamily="2" charset="2"/>
              <a:buChar char="ü"/>
            </a:pPr>
            <a:r>
              <a:rPr lang="en-GB" sz="2200" b="1" dirty="0">
                <a:latin typeface="+mj-lt"/>
              </a:rPr>
              <a:t>Hyper-V only supports a small number of Operating Systems compared to VMware</a:t>
            </a:r>
          </a:p>
          <a:p>
            <a:pPr>
              <a:buFont typeface="Wingdings" pitchFamily="2" charset="2"/>
              <a:buChar char="ü"/>
            </a:pPr>
            <a:r>
              <a:rPr lang="en-GB" sz="2200" b="1" dirty="0">
                <a:latin typeface="+mj-lt"/>
              </a:rPr>
              <a:t>It requires Windows upgrades and security updates which results in additional business expenses</a:t>
            </a:r>
          </a:p>
          <a:p>
            <a:pPr>
              <a:buFont typeface="Wingdings" pitchFamily="2" charset="2"/>
              <a:buChar char="ü"/>
            </a:pPr>
            <a:r>
              <a:rPr lang="en-GB" sz="2200" b="1" dirty="0">
                <a:latin typeface="+mj-lt"/>
              </a:rPr>
              <a:t>If the primary Operating System crashes, all the VMs within will also crash</a:t>
            </a:r>
          </a:p>
        </p:txBody>
      </p:sp>
    </p:spTree>
    <p:extLst>
      <p:ext uri="{BB962C8B-B14F-4D97-AF65-F5344CB8AC3E}">
        <p14:creationId xmlns:p14="http://schemas.microsoft.com/office/powerpoint/2010/main" val="34378418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61E16C-0EA1-5D4E-846B-28726077C6E6}"/>
              </a:ext>
            </a:extLst>
          </p:cNvPr>
          <p:cNvSpPr>
            <a:spLocks noGrp="1"/>
          </p:cNvSpPr>
          <p:nvPr>
            <p:ph type="title"/>
          </p:nvPr>
        </p:nvSpPr>
        <p:spPr>
          <a:xfrm>
            <a:off x="759172" y="1480838"/>
            <a:ext cx="2349240" cy="4516360"/>
          </a:xfrm>
        </p:spPr>
        <p:txBody>
          <a:bodyPr anchor="t">
            <a:normAutofit/>
          </a:bodyPr>
          <a:lstStyle/>
          <a:p>
            <a:r>
              <a:rPr lang="en-US" sz="3600" b="1" dirty="0"/>
              <a:t>References:</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9491302-5D66-3C42-B745-566BB475D144}"/>
              </a:ext>
            </a:extLst>
          </p:cNvPr>
          <p:cNvSpPr>
            <a:spLocks noGrp="1"/>
          </p:cNvSpPr>
          <p:nvPr>
            <p:ph idx="1"/>
          </p:nvPr>
        </p:nvSpPr>
        <p:spPr>
          <a:xfrm>
            <a:off x="3408219" y="1489660"/>
            <a:ext cx="8244928" cy="4516361"/>
          </a:xfrm>
        </p:spPr>
        <p:txBody>
          <a:bodyPr>
            <a:normAutofit/>
          </a:bodyPr>
          <a:lstStyle/>
          <a:p>
            <a:pPr marL="0" indent="0">
              <a:buNone/>
            </a:pPr>
            <a:r>
              <a:rPr lang="en-US" sz="1800" dirty="0"/>
              <a:t>[1] Red Hat, “What is Virtualization?” Red Hat client data and Fortune 500 list, June 2018 [online] Available: </a:t>
            </a:r>
            <a:r>
              <a:rPr lang="en-US" sz="1800" dirty="0">
                <a:hlinkClick r:id="rId2"/>
              </a:rPr>
              <a:t>https://www.redhat.com/en/topics/virtualization/what-is-virtualization</a:t>
            </a:r>
            <a:r>
              <a:rPr lang="en-US" sz="1800" dirty="0"/>
              <a:t> [Accessed March 12, 2021]</a:t>
            </a:r>
          </a:p>
          <a:p>
            <a:pPr marL="0" indent="0">
              <a:buNone/>
            </a:pPr>
            <a:r>
              <a:rPr lang="en-US" sz="1800" dirty="0"/>
              <a:t>[2] Prime DCS, “10 Benefits of Virtualization for Your Data Center” Prime Editor, April 16, 2019 [online] Available: </a:t>
            </a:r>
            <a:r>
              <a:rPr lang="en-US" sz="1800" dirty="0">
                <a:hlinkClick r:id="rId3"/>
              </a:rPr>
              <a:t>https://www.prime-dcs.com/updates/articles/10-benefits-of-virtualization-for-your-data-center/</a:t>
            </a:r>
            <a:r>
              <a:rPr lang="en-US" sz="1800" dirty="0"/>
              <a:t> [Accessed March 12, 2021]</a:t>
            </a:r>
          </a:p>
          <a:p>
            <a:pPr marL="0" indent="0">
              <a:buNone/>
            </a:pPr>
            <a:r>
              <a:rPr lang="en-US" sz="1800" dirty="0"/>
              <a:t>[3] </a:t>
            </a:r>
            <a:r>
              <a:rPr lang="en-US" sz="1800" dirty="0" err="1"/>
              <a:t>Dns</a:t>
            </a:r>
            <a:r>
              <a:rPr lang="en-US" sz="1800" dirty="0"/>
              <a:t> stuff, “Virtualization Technology vs. Cloud Virtualization” </a:t>
            </a:r>
            <a:r>
              <a:rPr lang="en-US" sz="1800" dirty="0" err="1"/>
              <a:t>Dnsstuff</a:t>
            </a:r>
            <a:r>
              <a:rPr lang="en-US" sz="1800" dirty="0"/>
              <a:t>, December 10, 2019 [online] Available: </a:t>
            </a:r>
            <a:r>
              <a:rPr lang="en-US" sz="1800" dirty="0">
                <a:hlinkClick r:id="rId4"/>
              </a:rPr>
              <a:t>https://www.dnsstuff.com/virtualization-technology-cloud-computing-types</a:t>
            </a:r>
            <a:r>
              <a:rPr lang="en-US" sz="1800" dirty="0"/>
              <a:t> [Accessed March 12, 2021]</a:t>
            </a:r>
          </a:p>
          <a:p>
            <a:pPr marL="0" indent="0">
              <a:buNone/>
            </a:pPr>
            <a:r>
              <a:rPr lang="en-US" sz="1800" dirty="0"/>
              <a:t>[4] Michael Bose, “</a:t>
            </a:r>
            <a:r>
              <a:rPr lang="en-US" sz="1800" dirty="0" err="1"/>
              <a:t>Vmware</a:t>
            </a:r>
            <a:r>
              <a:rPr lang="en-US" sz="1800" dirty="0"/>
              <a:t> vSphere 7 Released: What’s new?”, </a:t>
            </a:r>
            <a:r>
              <a:rPr lang="en-US" sz="1800" dirty="0" err="1"/>
              <a:t>Nakivo</a:t>
            </a:r>
            <a:r>
              <a:rPr lang="en-US" sz="1800" dirty="0"/>
              <a:t>, July 16, 2020. [online] Available: </a:t>
            </a:r>
            <a:r>
              <a:rPr lang="en-US" sz="1800" dirty="0">
                <a:hlinkClick r:id="rId5"/>
              </a:rPr>
              <a:t>https://www.nakivo.com/vmware-backup/vmware-vsphere-7-released-whats-new/</a:t>
            </a:r>
            <a:r>
              <a:rPr lang="en-US" sz="1800" dirty="0"/>
              <a:t> [Accessed March 12, 2021]</a:t>
            </a:r>
          </a:p>
          <a:p>
            <a:pPr marL="0" indent="0">
              <a:buNone/>
            </a:pPr>
            <a:r>
              <a:rPr lang="en-US" sz="1800" dirty="0"/>
              <a:t>[5] Microsoft Documentation, “Hyper-V Technology Overview” Microsoft Group November 29 2016. [online] Available: </a:t>
            </a:r>
            <a:r>
              <a:rPr lang="en-US" sz="1800" dirty="0">
                <a:hlinkClick r:id="rId6"/>
              </a:rPr>
              <a:t>https://docs.microsoft.com/en-us/windows-server/virtualization/hyper-v/hyper-v-technology-overview</a:t>
            </a:r>
            <a:endParaRPr lang="en-US" sz="18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533811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2039</TotalTime>
  <Words>722</Words>
  <Application>Microsoft Macintosh PowerPoint</Application>
  <PresentationFormat>Widescreen</PresentationFormat>
  <Paragraphs>58</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Data Centre Virtualization  Presentation 1</vt:lpstr>
      <vt:lpstr>A. What is Data Center Virtualization? [1]  Virtualization is the technology used to build the IT Infrastructure and Services using different resources compared to the traditional physical one dependent on hardware.</vt:lpstr>
      <vt:lpstr>Benefits of Virtualization for Your Data Center [2]:</vt:lpstr>
      <vt:lpstr>PowerPoint Presentation</vt:lpstr>
      <vt:lpstr>PowerPoint Presentation</vt:lpstr>
      <vt:lpstr>B.What is Virtualization  when it comes to Cloud Computing? [3]</vt:lpstr>
      <vt:lpstr>Types of Virtualization in Cloud computing?</vt:lpstr>
      <vt:lpstr>PowerPoint Presentation</vt:lpstr>
      <vt:lpstr>C. What is VMware vSphere 7.0? [4]</vt:lpstr>
      <vt:lpstr>PowerPoint Presentation</vt:lpstr>
      <vt:lpstr>What is Microsoft Hyper-V? [5]</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Molner (1804565)</dc:creator>
  <cp:lastModifiedBy>Thomas Molner (1804565)</cp:lastModifiedBy>
  <cp:revision>38</cp:revision>
  <dcterms:created xsi:type="dcterms:W3CDTF">2021-03-11T16:10:54Z</dcterms:created>
  <dcterms:modified xsi:type="dcterms:W3CDTF">2021-03-18T11:56:50Z</dcterms:modified>
</cp:coreProperties>
</file>