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36"/>
  </p:notesMasterIdLst>
  <p:sldIdLst>
    <p:sldId id="330" r:id="rId8"/>
    <p:sldId id="334" r:id="rId9"/>
    <p:sldId id="333" r:id="rId10"/>
    <p:sldId id="264" r:id="rId11"/>
    <p:sldId id="316" r:id="rId12"/>
    <p:sldId id="335" r:id="rId13"/>
    <p:sldId id="336" r:id="rId14"/>
    <p:sldId id="337" r:id="rId15"/>
    <p:sldId id="338" r:id="rId16"/>
    <p:sldId id="339" r:id="rId17"/>
    <p:sldId id="340" r:id="rId18"/>
    <p:sldId id="341" r:id="rId19"/>
    <p:sldId id="317" r:id="rId20"/>
    <p:sldId id="315" r:id="rId21"/>
    <p:sldId id="318" r:id="rId22"/>
    <p:sldId id="319" r:id="rId23"/>
    <p:sldId id="320" r:id="rId24"/>
    <p:sldId id="321" r:id="rId25"/>
    <p:sldId id="322" r:id="rId26"/>
    <p:sldId id="323" r:id="rId27"/>
    <p:sldId id="324" r:id="rId28"/>
    <p:sldId id="325" r:id="rId29"/>
    <p:sldId id="326" r:id="rId30"/>
    <p:sldId id="327" r:id="rId31"/>
    <p:sldId id="328" r:id="rId32"/>
    <p:sldId id="332" r:id="rId33"/>
    <p:sldId id="310" r:id="rId34"/>
    <p:sldId id="329" r:id="rId35"/>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1"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595B"/>
    <a:srgbClr val="DB1D52"/>
    <a:srgbClr val="520D5D"/>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88" d="100"/>
          <a:sy n="88" d="100"/>
        </p:scale>
        <p:origin x="1195" y="62"/>
      </p:cViewPr>
      <p:guideLst>
        <p:guide orient="horz" pos="2160"/>
        <p:guide pos="2880"/>
      </p:guideLst>
    </p:cSldViewPr>
  </p:slideViewPr>
  <p:notesTextViewPr>
    <p:cViewPr>
      <p:scale>
        <a:sx n="1" d="1"/>
        <a:sy n="1" d="1"/>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a:defRPr sz="1200"/>
            </a:lvl1pPr>
          </a:lstStyle>
          <a:p>
            <a:fld id="{3D683B98-BC47-4B80-BD94-EFE7E635D891}" type="datetimeFigureOut">
              <a:rPr lang="en-GB" smtClean="0"/>
              <a:t>14/01/2019</a:t>
            </a:fld>
            <a:endParaRPr lang="en-GB"/>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a:defRPr sz="1200"/>
            </a:lvl1pPr>
          </a:lstStyle>
          <a:p>
            <a:fld id="{614A9DAC-983C-436E-9369-36D1DDA8E8C5}" type="slidenum">
              <a:rPr lang="en-GB" smtClean="0"/>
              <a:t>‹#›</a:t>
            </a:fld>
            <a:endParaRPr lang="en-GB"/>
          </a:p>
        </p:txBody>
      </p:sp>
    </p:spTree>
    <p:extLst>
      <p:ext uri="{BB962C8B-B14F-4D97-AF65-F5344CB8AC3E}">
        <p14:creationId xmlns:p14="http://schemas.microsoft.com/office/powerpoint/2010/main" val="1301508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2</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Creation of long term sustainability.  </a:t>
            </a:r>
          </a:p>
        </p:txBody>
      </p:sp>
    </p:spTree>
    <p:extLst>
      <p:ext uri="{BB962C8B-B14F-4D97-AF65-F5344CB8AC3E}">
        <p14:creationId xmlns:p14="http://schemas.microsoft.com/office/powerpoint/2010/main" val="2374011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study of ethics seeks a systematic and defensible understanding of good and bad.  Is this an easy thing to do?  What do you consider to be good or bad?  Is it the same as what I consider to be good or bad?</a:t>
            </a:r>
            <a:r>
              <a:rPr lang="en-GB" baseline="0" dirty="0" smtClean="0"/>
              <a:t> </a:t>
            </a:r>
            <a:r>
              <a:rPr lang="en-GB" dirty="0" smtClean="0"/>
              <a:t>The study of ethics in Western philosophy</a:t>
            </a:r>
            <a:r>
              <a:rPr lang="en-GB" baseline="0" dirty="0" smtClean="0"/>
              <a:t> has resulted in three main perspectives of ethical behaviour which we will look at during this session.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2370735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https://www.youtube.com/watch?v=veXPk4Zeqtk </a:t>
            </a:r>
          </a:p>
          <a:p>
            <a:r>
              <a:rPr lang="en-GB" dirty="0" smtClean="0"/>
              <a:t>Click on the image in slideshow</a:t>
            </a:r>
            <a:r>
              <a:rPr lang="en-GB" baseline="0" dirty="0" smtClean="0"/>
              <a:t> mode to play the Ted Talk or copy the link into your browser.</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4159528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10</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How do</a:t>
            </a:r>
            <a:r>
              <a:rPr lang="en-GB" altLang="en-US" baseline="0" dirty="0" smtClean="0"/>
              <a:t> you feel about this statement.  Would you betray you own values to get on in an organisation/job or be accepted by your peers?</a:t>
            </a:r>
          </a:p>
          <a:p>
            <a:r>
              <a:rPr lang="en-GB" altLang="en-US" baseline="0" dirty="0" smtClean="0"/>
              <a:t>Stop drinking the </a:t>
            </a:r>
            <a:r>
              <a:rPr lang="en-GB" altLang="en-US" baseline="0" dirty="0" err="1" smtClean="0"/>
              <a:t>Koolaid</a:t>
            </a:r>
            <a:r>
              <a:rPr lang="en-GB" altLang="en-US" baseline="0" dirty="0" smtClean="0"/>
              <a:t>!</a:t>
            </a:r>
            <a:endParaRPr lang="en-GB" altLang="en-US" dirty="0" smtClean="0"/>
          </a:p>
        </p:txBody>
      </p:sp>
    </p:spTree>
    <p:extLst>
      <p:ext uri="{BB962C8B-B14F-4D97-AF65-F5344CB8AC3E}">
        <p14:creationId xmlns:p14="http://schemas.microsoft.com/office/powerpoint/2010/main" val="2430303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11</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How do</a:t>
            </a:r>
            <a:r>
              <a:rPr lang="en-GB" altLang="en-US" baseline="0" dirty="0" smtClean="0"/>
              <a:t> you feel about this statement.  Would you betray you own values to get on in an organisation?</a:t>
            </a:r>
          </a:p>
          <a:p>
            <a:r>
              <a:rPr lang="en-GB" altLang="en-US" baseline="0" dirty="0" smtClean="0"/>
              <a:t>Stop drinking the </a:t>
            </a:r>
            <a:r>
              <a:rPr lang="en-GB" altLang="en-US" baseline="0" dirty="0" err="1" smtClean="0"/>
              <a:t>Koolaid</a:t>
            </a:r>
            <a:r>
              <a:rPr lang="en-GB" altLang="en-US" baseline="0" smtClean="0"/>
              <a:t>!</a:t>
            </a:r>
            <a:endParaRPr lang="en-GB" altLang="en-US" dirty="0" smtClean="0"/>
          </a:p>
        </p:txBody>
      </p:sp>
    </p:spTree>
    <p:extLst>
      <p:ext uri="{BB962C8B-B14F-4D97-AF65-F5344CB8AC3E}">
        <p14:creationId xmlns:p14="http://schemas.microsoft.com/office/powerpoint/2010/main" val="1536416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12</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Creation of long term sustainability.  </a:t>
            </a:r>
          </a:p>
        </p:txBody>
      </p:sp>
    </p:spTree>
    <p:extLst>
      <p:ext uri="{BB962C8B-B14F-4D97-AF65-F5344CB8AC3E}">
        <p14:creationId xmlns:p14="http://schemas.microsoft.com/office/powerpoint/2010/main" val="365888849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C9626090-BDA4-426B-A664-CD4948F7D37A}" type="datetime1">
              <a:rPr lang="en-GB" smtClean="0"/>
              <a:t>14/01/2019</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2D837F7-DA41-4951-8153-B2E41816907C}" type="datetime1">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9DC68F-74FD-4E30-9A58-320E3E7E7F2E}"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CF24BF-8B04-4F23-B21F-B26BA9149382}"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8B2570-1283-40B0-807A-E664CFC4DDEA}"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39C155-6BC3-4AEA-8757-00AA2E34536E}"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AAD992-7761-4949-BEF9-81F6320C3549}" type="datetime1">
              <a:rPr lang="en-GB" smtClean="0"/>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EED436-7FA5-4D0A-9B22-950F88BF6A1B}" type="datetime1">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883431-23AA-46F8-AEBD-6FB6E05A8312}"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29BBFC-6B50-4B74-B885-4136FBBDAD61}"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637C82-4ABA-4025-9C08-7957044D4BBB}"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BFAD6C2-2CE8-4F3B-A7E2-8852AD4222B1}"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DAC9DC-A498-40C0-A9D8-62F34ABD1E13}"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A3870-0A2C-4409-A081-7B30CE6C7EFA}"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4DA77E-6D8F-4850-992D-FE8ACEE7E339}"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82F31390-E43E-4DE7-A1D1-534D0087E315}" type="datetime1">
              <a:rPr lang="en-GB" smtClean="0"/>
              <a:t>14/01/2019</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02992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6EBCDE-CBB3-42C8-8BF1-55C77D37A92C}"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C295D-40A9-44D3-BEAD-04A4F7700340}"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E44796-ED55-4F6A-AB47-378559B90FD3}"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2D52EE-DEC1-4FC4-A93B-C3C471896B10}"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23BB9E-7208-4955-9EB7-C7C2F5F131FB}" type="datetime1">
              <a:rPr lang="en-GB" smtClean="0"/>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55A8E9-0D7B-46AC-8C10-16B76CC7EEA3}" type="datetime1">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4C441F-9479-468F-9B28-82D4DA1F452D}"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CA9D2F-7A01-4000-9745-53C607D4C546}"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64BCAE-C1C9-434F-A600-669BB6E1D7D4}"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1EE0F9-BBC0-43C3-89CE-4AA56B255328}"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69CD53-64EC-4B98-87B0-24086780A0C6}"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BE8B40-0601-42D8-AB80-4F44EFD20B43}"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7A204F-46A4-4866-9538-679FE764E0C7}"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4B2D29-DF05-4D36-985C-188BA7C39127}"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6D6291-BBBD-4AB4-8F7F-24722ED6D222}"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E35E0A-385E-4748-856A-3F47C3181B30}"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ADBD9F-9FE0-4AB6-B487-3ED6C5D577F3}"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657BD0-BA8A-4DFD-BF66-95AAE36ADC1A}" type="datetime1">
              <a:rPr lang="en-GB" smtClean="0"/>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912C5-D105-46A9-A20E-9E92BBD5262D}" type="datetime1">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B01060-B3B8-4197-987B-0631CCE5F422}"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D045C2-8455-41CA-9DE0-F15891A9E4CB}"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AA1D04-30EB-4619-9441-9ED328AE393C}"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3FC51E-DA44-45A5-8CED-561307774C7B}"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56811A-4530-4E65-A41A-634BC0C36CCC}"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926ACD-655D-4E71-AF23-AACEC2A276AB}"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91CD6E-EA14-41D6-9D7C-86EB89208D40}"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43E1C5-5A7E-4DB5-86FB-C88918A9340B}"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B8FD44-4975-4180-B7D7-47F5E645FF6F}"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87243D-E641-422C-8931-0EF0E5992C62}"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1A0631-FECF-447E-A556-39ADA814370A}"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3E774E-D2D1-46BD-9A8F-DA9BCAE058C3}" type="datetime1">
              <a:rPr lang="en-GB" smtClean="0"/>
              <a:t>14/01/2019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8DECE1-71FC-49E5-B859-270F61DA4337}" type="datetime1">
              <a:rPr lang="en-GB" smtClean="0"/>
              <a:t>14/01/2019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D47156-F21C-4BD6-95E3-9125C50C4CF8}"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6A3F18-8F9F-40FF-981B-D983A355E9FD}"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895E58-B794-4290-ADC4-220D97C69A5E}" type="datetime1">
              <a:rPr lang="en-GB" smtClean="0"/>
              <a:t>14/01/2019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2FC8A9-6F97-4301-9292-9F77EF97DD2B}"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8A4139-B14E-4C73-BDDC-10400738908B}" type="datetime1">
              <a:rPr lang="en-GB" smtClean="0"/>
              <a:t>14/01/2019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53842C-A769-4AA6-B45C-BB8CB2F9B4F6}"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669FEA-B52A-41D0-A9AE-4C903D6419B1}" type="datetime1">
              <a:rPr lang="en-GB" smtClean="0"/>
              <a:t>14/01/2019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6" Type="http://schemas.openxmlformats.org/officeDocument/2006/relationships/image" Target="../media/image2.png"/><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image" Target="../media/image7.png"/><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2" Type="http://schemas.openxmlformats.org/officeDocument/2006/relationships/slideLayout" Target="../slideLayouts/slideLayout32.xml"/><Relationship Id="rId16" Type="http://schemas.openxmlformats.org/officeDocument/2006/relationships/image" Target="../media/image2.png"/><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image" Target="../media/image7.png"/><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6CD31300-14FE-4984-B8DD-7342EC50BA2B}" type="datetime1">
              <a:rPr lang="en-GB" smtClean="0"/>
              <a:t>14/01/2019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 id="2147483758" r:id="rId17"/>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6B2259A5-0B7B-41CA-8384-F535235DC5B5}" type="datetime1">
              <a:rPr lang="en-GB" smtClean="0"/>
              <a:t>14/01/2019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319BF6D2-DE36-447A-A00F-9643E2BC9F72}" type="datetime1">
              <a:rPr lang="en-GB" smtClean="0"/>
              <a:t>14/01/2019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8B5F314E-A3EA-4565-BBF6-02D6B9D080A5}" type="datetime1">
              <a:rPr lang="en-GB" smtClean="0"/>
              <a:t>14/01/2019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veXPk4Zeqtk"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hyperlink" Target="https://www.youtube.com/watch?v=QHxz4pAelWk"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9.xml"/><Relationship Id="rId1" Type="http://schemas.openxmlformats.org/officeDocument/2006/relationships/video" Target="https://www.youtube.com/embed/9DxSKTSoA_E" TargetMode="Externa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hyperlink" Target="http://www.cipd.co.uk/cipd-hr-profession/profession-map/"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Grp="1" noChangeArrowheads="1"/>
          </p:cNvSpPr>
          <p:nvPr>
            <p:ph type="subTitle" idx="1"/>
          </p:nvPr>
        </p:nvSpPr>
        <p:spPr>
          <a:xfrm>
            <a:off x="4572000" y="3489346"/>
            <a:ext cx="3886200" cy="1771650"/>
          </a:xfrm>
        </p:spPr>
        <p:txBody>
          <a:bodyPr>
            <a:normAutofit/>
          </a:bodyPr>
          <a:lstStyle/>
          <a:p>
            <a:pPr algn="r">
              <a:buFont typeface="Arial" charset="0"/>
              <a:buNone/>
            </a:pPr>
            <a:r>
              <a:rPr lang="en-GB" altLang="en-US" sz="2800" i="1" dirty="0">
                <a:latin typeface="Arial" charset="0"/>
                <a:cs typeface="Arial" charset="0"/>
              </a:rPr>
              <a:t>Chapter 6</a:t>
            </a:r>
          </a:p>
          <a:p>
            <a:pPr algn="r"/>
            <a:r>
              <a:rPr lang="en-GB" sz="2800" dirty="0"/>
              <a:t>Developing the Knowledge and Skill of the HR professional</a:t>
            </a:r>
            <a:endParaRPr lang="en-GB" altLang="en-US" sz="2800" dirty="0">
              <a:latin typeface="Arial" charset="0"/>
              <a:cs typeface="Arial" charset="0"/>
            </a:endParaRPr>
          </a:p>
        </p:txBody>
      </p:sp>
      <p:sp>
        <p:nvSpPr>
          <p:cNvPr id="6" name="Rectangle 2"/>
          <p:cNvSpPr>
            <a:spLocks noGrp="1" noChangeArrowheads="1"/>
          </p:cNvSpPr>
          <p:nvPr>
            <p:ph type="ctrTitle"/>
          </p:nvPr>
        </p:nvSpPr>
        <p:spPr>
          <a:xfrm>
            <a:off x="4572000" y="1543071"/>
            <a:ext cx="3886200" cy="1808163"/>
          </a:xfrm>
        </p:spPr>
        <p:txBody>
          <a:bodyPr>
            <a:normAutofit/>
          </a:bodyPr>
          <a:lstStyle/>
          <a:p>
            <a:pPr algn="r"/>
            <a:r>
              <a:rPr lang="en-GB" altLang="en-US" sz="3200" b="1" dirty="0">
                <a:latin typeface="Arial" charset="0"/>
                <a:cs typeface="Arial" charset="0"/>
              </a:rPr>
              <a:t>Studying Human Resource Management</a:t>
            </a:r>
            <a:endParaRPr altLang="en-US" sz="3200" b="1" dirty="0">
              <a:latin typeface="Arial" charset="0"/>
              <a:cs typeface="Arial" charset="0"/>
            </a:endParaRPr>
          </a:p>
        </p:txBody>
      </p:sp>
      <p:pic>
        <p:nvPicPr>
          <p:cNvPr id="2" name="Picture 1"/>
          <p:cNvPicPr>
            <a:picLocks noChangeAspect="1"/>
          </p:cNvPicPr>
          <p:nvPr/>
        </p:nvPicPr>
        <p:blipFill>
          <a:blip r:embed="rId2"/>
          <a:stretch>
            <a:fillRect/>
          </a:stretch>
        </p:blipFill>
        <p:spPr>
          <a:xfrm>
            <a:off x="1407884" y="2054028"/>
            <a:ext cx="2470095" cy="3206968"/>
          </a:xfrm>
          <a:prstGeom prst="rect">
            <a:avLst/>
          </a:prstGeom>
        </p:spPr>
      </p:pic>
      <p:sp>
        <p:nvSpPr>
          <p:cNvPr id="3" name="Slide Number Placeholder 2"/>
          <p:cNvSpPr>
            <a:spLocks noGrp="1"/>
          </p:cNvSpPr>
          <p:nvPr>
            <p:ph type="sldNum" sz="quarter" idx="12"/>
          </p:nvPr>
        </p:nvSpPr>
        <p:spPr/>
        <p:txBody>
          <a:bodyPr/>
          <a:lstStyle/>
          <a:p>
            <a:fld id="{56D0D72C-7A67-4C52-B3B9-1710A04F6D2A}" type="slidenum">
              <a:rPr lang="en-GB" smtClean="0"/>
              <a:pPr/>
              <a:t>1</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3162101"/>
            <a:ext cx="8548687" cy="842963"/>
          </a:xfrm>
        </p:spPr>
        <p:txBody>
          <a:bodyPr>
            <a:noAutofit/>
          </a:bodyPr>
          <a:lstStyle/>
          <a:p>
            <a:r>
              <a:rPr lang="en-GB" altLang="en-US" sz="3200" i="1" dirty="0" smtClean="0"/>
              <a:t>“</a:t>
            </a:r>
            <a:r>
              <a:rPr lang="en-GB" sz="3200" dirty="0" smtClean="0"/>
              <a:t>We had that nice lady from personnel who was seen as the support for employees. Then we were told we had to cut back on that resource, outsource it where possible, and be strategic business partners with an alliance to our leaders. I think the next evolution is that we’re not allied to any particular level of the hierarchy – we’re creating an environment and experience for our people that allows the business to grow.</a:t>
            </a:r>
            <a:r>
              <a:rPr lang="en-GB" altLang="en-US" sz="3200" i="1" dirty="0" smtClean="0"/>
              <a:t>” </a:t>
            </a:r>
            <a:r>
              <a:rPr lang="en-GB" altLang="en-US" sz="2400" i="1" dirty="0" smtClean="0"/>
              <a:t>(Lucy Adams, PM March 2017)</a:t>
            </a:r>
            <a:r>
              <a:rPr lang="en-GB" altLang="en-US" sz="3200" i="1" dirty="0" smtClean="0"/>
              <a:t/>
            </a:r>
            <a:br>
              <a:rPr lang="en-GB" altLang="en-US" sz="3200" i="1" dirty="0" smtClean="0"/>
            </a:br>
            <a:r>
              <a:rPr lang="en-GB" altLang="en-US" sz="3200" i="1" dirty="0"/>
              <a:t/>
            </a:r>
            <a:br>
              <a:rPr lang="en-GB" altLang="en-US" sz="3200" i="1" dirty="0"/>
            </a:br>
            <a:r>
              <a:rPr lang="en-GB" altLang="en-US" sz="3200" i="1" dirty="0" smtClean="0"/>
              <a:t/>
            </a:r>
            <a:br>
              <a:rPr lang="en-GB" altLang="en-US" sz="3200" i="1" dirty="0" smtClean="0"/>
            </a:br>
            <a:endParaRPr lang="en-GB" altLang="en-US" sz="3200" i="1" dirty="0">
              <a:hlinkClick r:id="rId3"/>
            </a:endParaRPr>
          </a:p>
        </p:txBody>
      </p:sp>
    </p:spTree>
    <p:extLst>
      <p:ext uri="{BB962C8B-B14F-4D97-AF65-F5344CB8AC3E}">
        <p14:creationId xmlns:p14="http://schemas.microsoft.com/office/powerpoint/2010/main" val="12911999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does it mean to be a professional?</a:t>
            </a: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Core Elements of Professionalism</a:t>
            </a:r>
            <a:endParaRPr lang="en-GB" sz="2400" dirty="0"/>
          </a:p>
        </p:txBody>
      </p:sp>
      <p:pic>
        <p:nvPicPr>
          <p:cNvPr id="1028" name="Picture 4" descr="Image result for core elements of professionalism cip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986" y="1571288"/>
            <a:ext cx="8591550" cy="4076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562693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Contents</a:t>
            </a:r>
          </a:p>
        </p:txBody>
      </p:sp>
      <p:sp>
        <p:nvSpPr>
          <p:cNvPr id="4" name="Content Placeholder 3"/>
          <p:cNvSpPr>
            <a:spLocks noGrp="1"/>
          </p:cNvSpPr>
          <p:nvPr>
            <p:ph idx="1"/>
          </p:nvPr>
        </p:nvSpPr>
        <p:spPr/>
        <p:txBody>
          <a:bodyPr/>
          <a:lstStyle/>
          <a:p>
            <a:endParaRPr lang="en-GB" dirty="0"/>
          </a:p>
          <a:p>
            <a:r>
              <a:rPr lang="en-GB" dirty="0"/>
              <a:t>The CIPD HR Profession Map</a:t>
            </a:r>
          </a:p>
          <a:p>
            <a:r>
              <a:rPr lang="en-GB" dirty="0"/>
              <a:t>The concept of continuous professional development (CPD)</a:t>
            </a:r>
          </a:p>
          <a:p>
            <a:r>
              <a:rPr lang="en-GB" dirty="0"/>
              <a:t>Managing your CPD activities</a:t>
            </a:r>
          </a:p>
          <a:p>
            <a:r>
              <a:rPr lang="en-GB" dirty="0"/>
              <a:t>Identifying support</a:t>
            </a:r>
          </a:p>
          <a:p>
            <a:r>
              <a:rPr lang="en-GB" dirty="0"/>
              <a:t>Barriers to CPD</a:t>
            </a:r>
          </a:p>
          <a:p>
            <a:r>
              <a:rPr lang="en-GB" dirty="0"/>
              <a:t>Sources to support your learning</a:t>
            </a:r>
          </a:p>
          <a:p>
            <a:endParaRPr lang="en-GB" dirty="0"/>
          </a:p>
          <a:p>
            <a:endParaRPr lang="en-GB" dirty="0"/>
          </a:p>
          <a:p>
            <a:endParaRPr lang="en-GB" dirty="0"/>
          </a:p>
        </p:txBody>
      </p:sp>
      <p:sp>
        <p:nvSpPr>
          <p:cNvPr id="3" name="Slide Number Placeholder 2"/>
          <p:cNvSpPr>
            <a:spLocks noGrp="1"/>
          </p:cNvSpPr>
          <p:nvPr>
            <p:ph type="sldNum" sz="quarter" idx="12"/>
          </p:nvPr>
        </p:nvSpPr>
        <p:spPr/>
        <p:txBody>
          <a:bodyPr/>
          <a:lstStyle/>
          <a:p>
            <a:fld id="{56D0D72C-7A67-4C52-B3B9-1710A04F6D2A}" type="slidenum">
              <a:rPr lang="en-GB" smtClean="0"/>
              <a:pPr/>
              <a:t>4</a:t>
            </a:fld>
            <a:endParaRPr lang="en-GB"/>
          </a:p>
        </p:txBody>
      </p:sp>
    </p:spTree>
    <p:extLst>
      <p:ext uri="{BB962C8B-B14F-4D97-AF65-F5344CB8AC3E}">
        <p14:creationId xmlns:p14="http://schemas.microsoft.com/office/powerpoint/2010/main" val="8395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The CIPD HR Profession Map</a:t>
            </a:r>
            <a:r>
              <a:rPr lang="en-GB" dirty="0"/>
              <a:t/>
            </a:r>
            <a:br>
              <a:rPr lang="en-GB" dirty="0"/>
            </a:br>
            <a:endParaRPr lang="en-GB" dirty="0"/>
          </a:p>
        </p:txBody>
      </p:sp>
      <p:sp>
        <p:nvSpPr>
          <p:cNvPr id="7" name="Text Placeholder 6"/>
          <p:cNvSpPr>
            <a:spLocks noGrp="1"/>
          </p:cNvSpPr>
          <p:nvPr>
            <p:ph type="body" idx="1"/>
          </p:nvPr>
        </p:nvSpPr>
        <p:spPr/>
        <p:txBody>
          <a:bodyPr/>
          <a:lstStyle/>
          <a:p>
            <a:endParaRPr lang="en-GB"/>
          </a:p>
        </p:txBody>
      </p:sp>
      <p:sp>
        <p:nvSpPr>
          <p:cNvPr id="2" name="Slide Number Placeholder 1"/>
          <p:cNvSpPr>
            <a:spLocks noGrp="1"/>
          </p:cNvSpPr>
          <p:nvPr>
            <p:ph type="sldNum" sz="quarter" idx="12"/>
          </p:nvPr>
        </p:nvSpPr>
        <p:spPr/>
        <p:txBody>
          <a:bodyPr/>
          <a:lstStyle/>
          <a:p>
            <a:fld id="{56D0D72C-7A67-4C52-B3B9-1710A04F6D2A}" type="slidenum">
              <a:rPr lang="en-GB" smtClean="0"/>
              <a:pPr/>
              <a:t>5</a:t>
            </a:fld>
            <a:endParaRPr lang="en-GB"/>
          </a:p>
        </p:txBody>
      </p:sp>
    </p:spTree>
    <p:extLst>
      <p:ext uri="{BB962C8B-B14F-4D97-AF65-F5344CB8AC3E}">
        <p14:creationId xmlns:p14="http://schemas.microsoft.com/office/powerpoint/2010/main" val="4085324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t>Ethical Practice</a:t>
            </a:r>
            <a:r>
              <a:rPr lang="en-GB" dirty="0"/>
              <a:t/>
            </a:r>
            <a:br>
              <a:rPr lang="en-GB" dirty="0"/>
            </a:br>
            <a:endParaRPr lang="en-GB" dirty="0"/>
          </a:p>
        </p:txBody>
      </p:sp>
      <p:sp>
        <p:nvSpPr>
          <p:cNvPr id="7" name="Text Placeholder 6"/>
          <p:cNvSpPr>
            <a:spLocks noGrp="1"/>
          </p:cNvSpPr>
          <p:nvPr>
            <p:ph type="body" idx="1"/>
          </p:nvPr>
        </p:nvSpPr>
        <p:spPr/>
        <p:txBody>
          <a:bodyPr/>
          <a:lstStyle/>
          <a:p>
            <a:endParaRPr lang="en-GB"/>
          </a:p>
        </p:txBody>
      </p:sp>
      <p:sp>
        <p:nvSpPr>
          <p:cNvPr id="2" name="Slide Number Placeholder 1"/>
          <p:cNvSpPr>
            <a:spLocks noGrp="1"/>
          </p:cNvSpPr>
          <p:nvPr>
            <p:ph type="sldNum" sz="quarter" idx="12"/>
          </p:nvPr>
        </p:nvSpPr>
        <p:spPr/>
        <p:txBody>
          <a:bodyPr/>
          <a:lstStyle/>
          <a:p>
            <a:fld id="{56D0D72C-7A67-4C52-B3B9-1710A04F6D2A}" type="slidenum">
              <a:rPr lang="en-GB" smtClean="0"/>
              <a:pPr/>
              <a:t>6</a:t>
            </a:fld>
            <a:endParaRPr lang="en-GB"/>
          </a:p>
        </p:txBody>
      </p:sp>
    </p:spTree>
    <p:extLst>
      <p:ext uri="{BB962C8B-B14F-4D97-AF65-F5344CB8AC3E}">
        <p14:creationId xmlns:p14="http://schemas.microsoft.com/office/powerpoint/2010/main" val="2012831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Ethical Practice</a:t>
            </a:r>
            <a:endParaRPr lang="en-GB" dirty="0"/>
          </a:p>
        </p:txBody>
      </p:sp>
      <p:sp>
        <p:nvSpPr>
          <p:cNvPr id="5" name="Vertical Text Placeholder 4"/>
          <p:cNvSpPr>
            <a:spLocks noGrp="1"/>
          </p:cNvSpPr>
          <p:nvPr>
            <p:ph type="body" orient="vert" idx="1"/>
          </p:nvPr>
        </p:nvSpPr>
        <p:spPr/>
        <p:txBody>
          <a:bodyPr>
            <a:normAutofit/>
          </a:bodyPr>
          <a:lstStyle/>
          <a:p>
            <a:r>
              <a:rPr lang="en-GB" sz="2800" i="1" dirty="0" smtClean="0"/>
              <a:t>‘Ethical theory provides a system of rules or principles that guide us in making decisions about what is right or wrong and good or bad in a particular situation.’ </a:t>
            </a:r>
            <a:r>
              <a:rPr lang="en-GB" sz="2400" dirty="0"/>
              <a:t>(</a:t>
            </a:r>
            <a:r>
              <a:rPr lang="en-GB" sz="2400" dirty="0" err="1"/>
              <a:t>Northouse</a:t>
            </a:r>
            <a:r>
              <a:rPr lang="en-GB" sz="2400" dirty="0"/>
              <a:t>, 2016 p330</a:t>
            </a:r>
            <a:r>
              <a:rPr lang="en-GB" sz="2400" dirty="0" smtClean="0"/>
              <a:t>)</a:t>
            </a:r>
            <a:endParaRPr lang="en-GB" sz="2400" i="1" dirty="0" smtClean="0"/>
          </a:p>
          <a:p>
            <a:r>
              <a:rPr lang="en-GB" sz="2800" i="1" dirty="0" smtClean="0"/>
              <a:t>‘ethics goes beyond the legal requirements for a company and therefore is about discretionary decisions and behaviour guided by values. Put simply, business ethics is the application of ethical values to business decisions.’ </a:t>
            </a:r>
            <a:r>
              <a:rPr lang="en-GB" sz="2400" i="1" dirty="0" smtClean="0"/>
              <a:t>(Rees &amp; French, 2016)</a:t>
            </a:r>
            <a:endParaRPr lang="en-GB" sz="2400" i="1" dirty="0"/>
          </a:p>
        </p:txBody>
      </p:sp>
      <p:sp>
        <p:nvSpPr>
          <p:cNvPr id="6" name="Vertical Text Placeholder 5"/>
          <p:cNvSpPr>
            <a:spLocks noGrp="1"/>
          </p:cNvSpPr>
          <p:nvPr>
            <p:ph type="body" orient="vert" idx="13"/>
          </p:nvPr>
        </p:nvSpPr>
        <p:spPr>
          <a:xfrm>
            <a:off x="373760" y="1216932"/>
            <a:ext cx="8317230" cy="369741"/>
          </a:xfrm>
          <a:solidFill>
            <a:srgbClr val="7030A0"/>
          </a:solidFill>
        </p:spPr>
        <p:txBody>
          <a:bodyPr/>
          <a:lstStyle/>
          <a:p>
            <a:pPr marL="0" indent="0">
              <a:buNone/>
            </a:pPr>
            <a:r>
              <a:rPr lang="en-GB" sz="2400" dirty="0" smtClean="0"/>
              <a:t>Definition of ethics</a:t>
            </a:r>
            <a:endParaRPr lang="en-GB" sz="2400" dirty="0"/>
          </a:p>
        </p:txBody>
      </p:sp>
    </p:spTree>
    <p:extLst>
      <p:ext uri="{BB962C8B-B14F-4D97-AF65-F5344CB8AC3E}">
        <p14:creationId xmlns:p14="http://schemas.microsoft.com/office/powerpoint/2010/main" val="33768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3"/>
          </p:cNvPr>
          <p:cNvPicPr>
            <a:picLocks noChangeAspect="1"/>
          </p:cNvPicPr>
          <p:nvPr/>
        </p:nvPicPr>
        <p:blipFill>
          <a:blip r:embed="rId4"/>
          <a:stretch>
            <a:fillRect/>
          </a:stretch>
        </p:blipFill>
        <p:spPr>
          <a:xfrm>
            <a:off x="1691680" y="908720"/>
            <a:ext cx="5884862" cy="4128187"/>
          </a:xfrm>
          <a:prstGeom prst="rect">
            <a:avLst/>
          </a:prstGeom>
        </p:spPr>
      </p:pic>
    </p:spTree>
    <p:extLst>
      <p:ext uri="{BB962C8B-B14F-4D97-AF65-F5344CB8AC3E}">
        <p14:creationId xmlns:p14="http://schemas.microsoft.com/office/powerpoint/2010/main" val="8691671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does it mean to be a professional?</a:t>
            </a:r>
            <a:endParaRPr lang="en-GB" dirty="0"/>
          </a:p>
        </p:txBody>
      </p:sp>
      <p:sp>
        <p:nvSpPr>
          <p:cNvPr id="6" name="Vertical Text Placeholder 5"/>
          <p:cNvSpPr>
            <a:spLocks noGrp="1"/>
          </p:cNvSpPr>
          <p:nvPr>
            <p:ph type="body" orient="vert" idx="13"/>
          </p:nvPr>
        </p:nvSpPr>
        <p:spPr>
          <a:solidFill>
            <a:srgbClr val="7030A0"/>
          </a:solidFill>
        </p:spPr>
        <p:txBody>
          <a:bodyPr/>
          <a:lstStyle/>
          <a:p>
            <a:pPr marL="0" indent="0">
              <a:buNone/>
            </a:pPr>
            <a:r>
              <a:rPr lang="en-GB" sz="2400" dirty="0" smtClean="0"/>
              <a:t>Where do you stand?</a:t>
            </a:r>
            <a:endParaRPr lang="en-GB" sz="2400" dirty="0"/>
          </a:p>
        </p:txBody>
      </p:sp>
      <p:sp>
        <p:nvSpPr>
          <p:cNvPr id="3" name="Rounded Rectangle 2"/>
          <p:cNvSpPr/>
          <p:nvPr/>
        </p:nvSpPr>
        <p:spPr>
          <a:xfrm>
            <a:off x="827584" y="1844824"/>
            <a:ext cx="3168352" cy="3600400"/>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Professional Identity (PI) is the identification with, and perception of belonging to, and commitment to, the profession, its values an norms.</a:t>
            </a:r>
            <a:endParaRPr lang="en-GB" sz="2400" dirty="0"/>
          </a:p>
        </p:txBody>
      </p:sp>
      <p:sp>
        <p:nvSpPr>
          <p:cNvPr id="7" name="Rounded Rectangle 6"/>
          <p:cNvSpPr/>
          <p:nvPr/>
        </p:nvSpPr>
        <p:spPr>
          <a:xfrm>
            <a:off x="5076056" y="1844824"/>
            <a:ext cx="3168352" cy="3600400"/>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Organisational Identity (OI) is the identification with, and perception of belonging to, and commitment to, an organisation, its values an norms.</a:t>
            </a:r>
            <a:endParaRPr lang="en-GB" sz="2400" dirty="0"/>
          </a:p>
        </p:txBody>
      </p:sp>
    </p:spTree>
    <p:extLst>
      <p:ext uri="{BB962C8B-B14F-4D97-AF65-F5344CB8AC3E}">
        <p14:creationId xmlns:p14="http://schemas.microsoft.com/office/powerpoint/2010/main" val="177841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555776" y="2564904"/>
            <a:ext cx="3910186" cy="2932640"/>
          </a:xfrm>
          <a:prstGeom prst="rect">
            <a:avLst/>
          </a:prstGeom>
        </p:spPr>
      </p:pic>
      <p:sp>
        <p:nvSpPr>
          <p:cNvPr id="15362" name="Rectangle 2"/>
          <p:cNvSpPr>
            <a:spLocks noGrp="1" noChangeArrowheads="1"/>
          </p:cNvSpPr>
          <p:nvPr>
            <p:ph type="ctrTitle" idx="4294967295"/>
          </p:nvPr>
        </p:nvSpPr>
        <p:spPr>
          <a:xfrm>
            <a:off x="395536" y="836712"/>
            <a:ext cx="8548687" cy="842963"/>
          </a:xfrm>
        </p:spPr>
        <p:txBody>
          <a:bodyPr>
            <a:noAutofit/>
          </a:bodyPr>
          <a:lstStyle/>
          <a:p>
            <a:r>
              <a:rPr lang="en-GB" sz="4000" dirty="0" smtClean="0"/>
              <a:t>If you want to get along, go </a:t>
            </a:r>
            <a:r>
              <a:rPr lang="en-GB" sz="4000" dirty="0" smtClean="0"/>
              <a:t>along?</a:t>
            </a:r>
            <a:endParaRPr lang="en-GB" altLang="en-US" sz="4000" i="1" dirty="0">
              <a:hlinkClick r:id="rId4"/>
            </a:endParaRPr>
          </a:p>
        </p:txBody>
      </p:sp>
    </p:spTree>
    <p:extLst>
      <p:ext uri="{BB962C8B-B14F-4D97-AF65-F5344CB8AC3E}">
        <p14:creationId xmlns:p14="http://schemas.microsoft.com/office/powerpoint/2010/main" val="31562009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188640"/>
            <a:ext cx="7776864" cy="2554545"/>
          </a:xfrm>
          <a:prstGeom prst="rect">
            <a:avLst/>
          </a:prstGeom>
          <a:noFill/>
        </p:spPr>
        <p:txBody>
          <a:bodyPr wrap="square" rtlCol="0">
            <a:spAutoFit/>
          </a:bodyPr>
          <a:lstStyle/>
          <a:p>
            <a:r>
              <a:rPr lang="en-GB" sz="3200" dirty="0" smtClean="0"/>
              <a:t>“Decades of evidence shows us that situations can persuade even the most ethical and compassionate people to betray their own values.” (Phil Zimbardo, Stanford Prison Experiment, 1971)</a:t>
            </a:r>
            <a:endParaRPr lang="en-GB" sz="3200" dirty="0"/>
          </a:p>
        </p:txBody>
      </p:sp>
      <p:pic>
        <p:nvPicPr>
          <p:cNvPr id="2" name="9DxSKTSoA_E"/>
          <p:cNvPicPr>
            <a:picLocks noRot="1" noChangeAspect="1"/>
          </p:cNvPicPr>
          <p:nvPr>
            <a:videoFile r:link="rId1"/>
          </p:nvPr>
        </p:nvPicPr>
        <p:blipFill>
          <a:blip r:embed="rId4"/>
          <a:stretch>
            <a:fillRect/>
          </a:stretch>
        </p:blipFill>
        <p:spPr>
          <a:xfrm>
            <a:off x="2220686" y="3065418"/>
            <a:ext cx="4580708" cy="2576648"/>
          </a:xfrm>
          <a:prstGeom prst="rect">
            <a:avLst/>
          </a:prstGeom>
        </p:spPr>
      </p:pic>
    </p:spTree>
    <p:extLst>
      <p:ext uri="{BB962C8B-B14F-4D97-AF65-F5344CB8AC3E}">
        <p14:creationId xmlns:p14="http://schemas.microsoft.com/office/powerpoint/2010/main" val="36173387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3162101"/>
            <a:ext cx="8548687" cy="842963"/>
          </a:xfrm>
        </p:spPr>
        <p:txBody>
          <a:bodyPr>
            <a:noAutofit/>
          </a:bodyPr>
          <a:lstStyle/>
          <a:p>
            <a:r>
              <a:rPr lang="en-GB" altLang="en-US" sz="3200" i="1" dirty="0" smtClean="0"/>
              <a:t>“</a:t>
            </a:r>
            <a:r>
              <a:rPr lang="en-GB" sz="3200" dirty="0" smtClean="0"/>
              <a:t>There is a fundamental paradox that characterises HR professionalism: alignment with the business strategy lies at the heart of the majority of HR roles, while one of the key attributes of the profession is the ownership of the standards that not only go beyond but override, those of the organisation.</a:t>
            </a:r>
            <a:r>
              <a:rPr lang="en-GB" altLang="en-US" sz="3200" i="1" dirty="0" smtClean="0"/>
              <a:t>”</a:t>
            </a:r>
            <a:r>
              <a:rPr lang="en-GB" altLang="en-US" sz="3200" i="1" dirty="0"/>
              <a:t/>
            </a:r>
            <a:br>
              <a:rPr lang="en-GB" altLang="en-US" sz="3200" i="1" dirty="0"/>
            </a:br>
            <a:r>
              <a:rPr lang="en-GB" altLang="en-US" sz="3200" i="1" dirty="0" smtClean="0"/>
              <a:t/>
            </a:r>
            <a:br>
              <a:rPr lang="en-GB" altLang="en-US" sz="3200" i="1" dirty="0" smtClean="0"/>
            </a:br>
            <a:endParaRPr lang="en-GB" altLang="en-US" sz="3200" i="1" dirty="0">
              <a:hlinkClick r:id="rId3"/>
            </a:endParaRPr>
          </a:p>
        </p:txBody>
      </p:sp>
      <p:sp>
        <p:nvSpPr>
          <p:cNvPr id="2" name="TextBox 1"/>
          <p:cNvSpPr txBox="1"/>
          <p:nvPr/>
        </p:nvSpPr>
        <p:spPr>
          <a:xfrm>
            <a:off x="7236296" y="5291916"/>
            <a:ext cx="1656184" cy="369332"/>
          </a:xfrm>
          <a:prstGeom prst="rect">
            <a:avLst/>
          </a:prstGeom>
          <a:noFill/>
        </p:spPr>
        <p:txBody>
          <a:bodyPr wrap="square" rtlCol="0">
            <a:spAutoFit/>
          </a:bodyPr>
          <a:lstStyle/>
          <a:p>
            <a:r>
              <a:rPr lang="en-GB" dirty="0" smtClean="0"/>
              <a:t>(CIPD,   2017)</a:t>
            </a:r>
            <a:endParaRPr lang="en-GB" dirty="0"/>
          </a:p>
        </p:txBody>
      </p:sp>
    </p:spTree>
    <p:extLst>
      <p:ext uri="{BB962C8B-B14F-4D97-AF65-F5344CB8AC3E}">
        <p14:creationId xmlns:p14="http://schemas.microsoft.com/office/powerpoint/2010/main" val="42547213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3888" y="1540955"/>
            <a:ext cx="7886700" cy="3563409"/>
          </a:xfrm>
        </p:spPr>
        <p:txBody>
          <a:bodyPr>
            <a:normAutofit fontScale="90000"/>
          </a:bodyPr>
          <a:lstStyle/>
          <a:p>
            <a:r>
              <a:rPr lang="en-GB" sz="6700" b="1" dirty="0"/>
              <a:t>Continuing Professional Development (CPD)</a:t>
            </a:r>
            <a:r>
              <a:rPr lang="en-GB" dirty="0"/>
              <a:t/>
            </a:r>
            <a:br>
              <a:rPr lang="en-GB" dirty="0"/>
            </a:br>
            <a:endParaRPr lang="en-GB" dirty="0"/>
          </a:p>
        </p:txBody>
      </p:sp>
      <p:sp>
        <p:nvSpPr>
          <p:cNvPr id="2" name="Slide Number Placeholder 1"/>
          <p:cNvSpPr>
            <a:spLocks noGrp="1"/>
          </p:cNvSpPr>
          <p:nvPr>
            <p:ph type="sldNum" sz="quarter" idx="12"/>
          </p:nvPr>
        </p:nvSpPr>
        <p:spPr/>
        <p:txBody>
          <a:bodyPr/>
          <a:lstStyle/>
          <a:p>
            <a:fld id="{56D0D72C-7A67-4C52-B3B9-1710A04F6D2A}" type="slidenum">
              <a:rPr lang="en-GB" smtClean="0"/>
              <a:pPr/>
              <a:t>13</a:t>
            </a:fld>
            <a:endParaRPr lang="en-GB"/>
          </a:p>
        </p:txBody>
      </p:sp>
    </p:spTree>
    <p:extLst>
      <p:ext uri="{BB962C8B-B14F-4D97-AF65-F5344CB8AC3E}">
        <p14:creationId xmlns:p14="http://schemas.microsoft.com/office/powerpoint/2010/main" val="4085324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What is CPD?</a:t>
            </a:r>
          </a:p>
        </p:txBody>
      </p:sp>
      <p:sp>
        <p:nvSpPr>
          <p:cNvPr id="3" name="Content Placeholder 2"/>
          <p:cNvSpPr>
            <a:spLocks noGrp="1"/>
          </p:cNvSpPr>
          <p:nvPr>
            <p:ph idx="1"/>
          </p:nvPr>
        </p:nvSpPr>
        <p:spPr/>
        <p:txBody>
          <a:bodyPr/>
          <a:lstStyle/>
          <a:p>
            <a:pPr marL="0" indent="0">
              <a:buNone/>
            </a:pPr>
            <a:endParaRPr lang="en-GB" i="1" dirty="0"/>
          </a:p>
          <a:p>
            <a:pPr marL="0" indent="0">
              <a:buNone/>
            </a:pPr>
            <a:endParaRPr lang="en-GB" i="1" dirty="0"/>
          </a:p>
          <a:p>
            <a:pPr marL="0" indent="0">
              <a:buNone/>
            </a:pPr>
            <a:r>
              <a:rPr lang="en-GB" i="1" dirty="0"/>
              <a:t>“the maintenance and enhancement of the knowledge, expertise and competence of professionals throughout their careers according to a plan formulated with regard to the need of the professional, the employer, the profession and society”</a:t>
            </a:r>
          </a:p>
          <a:p>
            <a:pPr marL="0" indent="0">
              <a:buNone/>
            </a:pPr>
            <a:endParaRPr lang="en-GB" dirty="0"/>
          </a:p>
          <a:p>
            <a:pPr marL="0" indent="0" algn="r">
              <a:buNone/>
            </a:pPr>
            <a:r>
              <a:rPr lang="en-GB" dirty="0"/>
              <a:t>Source: Madden and Mitchell (1993) p12</a:t>
            </a:r>
          </a:p>
        </p:txBody>
      </p:sp>
      <p:sp>
        <p:nvSpPr>
          <p:cNvPr id="4" name="Slide Number Placeholder 3"/>
          <p:cNvSpPr>
            <a:spLocks noGrp="1"/>
          </p:cNvSpPr>
          <p:nvPr>
            <p:ph type="sldNum" sz="quarter" idx="12"/>
          </p:nvPr>
        </p:nvSpPr>
        <p:spPr/>
        <p:txBody>
          <a:bodyPr/>
          <a:lstStyle/>
          <a:p>
            <a:fld id="{56D0D72C-7A67-4C52-B3B9-1710A04F6D2A}" type="slidenum">
              <a:rPr lang="en-GB" smtClean="0"/>
              <a:pPr/>
              <a:t>14</a:t>
            </a:fld>
            <a:endParaRPr lang="en-GB"/>
          </a:p>
        </p:txBody>
      </p:sp>
    </p:spTree>
    <p:extLst>
      <p:ext uri="{BB962C8B-B14F-4D97-AF65-F5344CB8AC3E}">
        <p14:creationId xmlns:p14="http://schemas.microsoft.com/office/powerpoint/2010/main" val="513353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The Importance of CPD</a:t>
            </a:r>
          </a:p>
        </p:txBody>
      </p:sp>
      <p:sp>
        <p:nvSpPr>
          <p:cNvPr id="3" name="Content Placeholder 2"/>
          <p:cNvSpPr>
            <a:spLocks noGrp="1"/>
          </p:cNvSpPr>
          <p:nvPr>
            <p:ph idx="1"/>
          </p:nvPr>
        </p:nvSpPr>
        <p:spPr/>
        <p:txBody>
          <a:bodyPr/>
          <a:lstStyle/>
          <a:p>
            <a:endParaRPr lang="en-GB" dirty="0"/>
          </a:p>
          <a:p>
            <a:endParaRPr lang="en-GB" dirty="0"/>
          </a:p>
          <a:p>
            <a:r>
              <a:rPr lang="en-GB" dirty="0"/>
              <a:t>A means of continuously improving your knowledge, skills and abilities</a:t>
            </a:r>
          </a:p>
          <a:p>
            <a:r>
              <a:rPr lang="en-GB" dirty="0"/>
              <a:t>Some professional associations (e.g. Law Society) require engagement with CPD on an annual basis</a:t>
            </a:r>
          </a:p>
          <a:p>
            <a:r>
              <a:rPr lang="en-GB" dirty="0"/>
              <a:t>Continuous change in the external environment enhances the importance of CPD activity</a:t>
            </a:r>
          </a:p>
        </p:txBody>
      </p:sp>
      <p:sp>
        <p:nvSpPr>
          <p:cNvPr id="4" name="Slide Number Placeholder 3"/>
          <p:cNvSpPr>
            <a:spLocks noGrp="1"/>
          </p:cNvSpPr>
          <p:nvPr>
            <p:ph type="sldNum" sz="quarter" idx="12"/>
          </p:nvPr>
        </p:nvSpPr>
        <p:spPr/>
        <p:txBody>
          <a:bodyPr/>
          <a:lstStyle/>
          <a:p>
            <a:fld id="{56D0D72C-7A67-4C52-B3B9-1710A04F6D2A}" type="slidenum">
              <a:rPr lang="en-GB" smtClean="0"/>
              <a:pPr/>
              <a:t>15</a:t>
            </a:fld>
            <a:endParaRPr lang="en-GB"/>
          </a:p>
        </p:txBody>
      </p:sp>
    </p:spTree>
    <p:extLst>
      <p:ext uri="{BB962C8B-B14F-4D97-AF65-F5344CB8AC3E}">
        <p14:creationId xmlns:p14="http://schemas.microsoft.com/office/powerpoint/2010/main" val="2429060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Sources of CPD</a:t>
            </a:r>
          </a:p>
        </p:txBody>
      </p:sp>
      <p:sp>
        <p:nvSpPr>
          <p:cNvPr id="3" name="Content Placeholder 2"/>
          <p:cNvSpPr>
            <a:spLocks noGrp="1"/>
          </p:cNvSpPr>
          <p:nvPr>
            <p:ph idx="1"/>
          </p:nvPr>
        </p:nvSpPr>
        <p:spPr/>
        <p:txBody>
          <a:bodyPr>
            <a:noAutofit/>
          </a:bodyPr>
          <a:lstStyle/>
          <a:p>
            <a:r>
              <a:rPr lang="en-GB" dirty="0"/>
              <a:t>Formal study (e.g. CIPD programmes)</a:t>
            </a:r>
          </a:p>
          <a:p>
            <a:r>
              <a:rPr lang="en-GB" dirty="0"/>
              <a:t>Vocational training</a:t>
            </a:r>
          </a:p>
          <a:p>
            <a:r>
              <a:rPr lang="en-GB" dirty="0"/>
              <a:t>Seminars (e.g. employment law update sessions)</a:t>
            </a:r>
          </a:p>
          <a:p>
            <a:r>
              <a:rPr lang="en-GB" dirty="0"/>
              <a:t>CIPD branch events and conferences</a:t>
            </a:r>
          </a:p>
          <a:p>
            <a:r>
              <a:rPr lang="en-GB" dirty="0"/>
              <a:t>Sector / industry events</a:t>
            </a:r>
          </a:p>
          <a:p>
            <a:r>
              <a:rPr lang="en-GB" dirty="0"/>
              <a:t>Literature (e.g. academic/professional journals)</a:t>
            </a:r>
          </a:p>
          <a:p>
            <a:r>
              <a:rPr lang="en-GB" dirty="0"/>
              <a:t>Networking events</a:t>
            </a:r>
          </a:p>
          <a:p>
            <a:r>
              <a:rPr lang="en-GB" dirty="0"/>
              <a:t>Work shadowing</a:t>
            </a:r>
          </a:p>
          <a:p>
            <a:r>
              <a:rPr lang="en-GB" dirty="0"/>
              <a:t>Coaching and mentoring at work</a:t>
            </a:r>
          </a:p>
        </p:txBody>
      </p:sp>
      <p:sp>
        <p:nvSpPr>
          <p:cNvPr id="4" name="Slide Number Placeholder 3"/>
          <p:cNvSpPr>
            <a:spLocks noGrp="1"/>
          </p:cNvSpPr>
          <p:nvPr>
            <p:ph type="sldNum" sz="quarter" idx="12"/>
          </p:nvPr>
        </p:nvSpPr>
        <p:spPr/>
        <p:txBody>
          <a:bodyPr/>
          <a:lstStyle/>
          <a:p>
            <a:fld id="{56D0D72C-7A67-4C52-B3B9-1710A04F6D2A}" type="slidenum">
              <a:rPr lang="en-GB" smtClean="0"/>
              <a:pPr/>
              <a:t>16</a:t>
            </a:fld>
            <a:endParaRPr lang="en-GB"/>
          </a:p>
        </p:txBody>
      </p:sp>
    </p:spTree>
    <p:extLst>
      <p:ext uri="{BB962C8B-B14F-4D97-AF65-F5344CB8AC3E}">
        <p14:creationId xmlns:p14="http://schemas.microsoft.com/office/powerpoint/2010/main" val="1092175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Reflective Practice</a:t>
            </a:r>
          </a:p>
        </p:txBody>
      </p:sp>
      <p:sp>
        <p:nvSpPr>
          <p:cNvPr id="3" name="Content Placeholder 2"/>
          <p:cNvSpPr>
            <a:spLocks noGrp="1"/>
          </p:cNvSpPr>
          <p:nvPr>
            <p:ph idx="1"/>
          </p:nvPr>
        </p:nvSpPr>
        <p:spPr/>
        <p:txBody>
          <a:bodyPr>
            <a:normAutofit/>
          </a:bodyPr>
          <a:lstStyle/>
          <a:p>
            <a:endParaRPr lang="en-GB" sz="2800" dirty="0"/>
          </a:p>
          <a:p>
            <a:r>
              <a:rPr lang="en-GB" dirty="0"/>
              <a:t>CPD is built on a foundation of reflective practice</a:t>
            </a:r>
          </a:p>
          <a:p>
            <a:r>
              <a:rPr lang="en-GB" dirty="0" err="1"/>
              <a:t>Schön</a:t>
            </a:r>
            <a:r>
              <a:rPr lang="en-GB" dirty="0"/>
              <a:t> (1983) argued that ‘reflection in action distinguishes the truly outstanding professional’</a:t>
            </a:r>
          </a:p>
          <a:p>
            <a:r>
              <a:rPr lang="en-GB" dirty="0"/>
              <a:t>Reflecting on our own learning enables us to link our development activity with practical outcomes</a:t>
            </a:r>
          </a:p>
          <a:p>
            <a:r>
              <a:rPr lang="en-GB" dirty="0"/>
              <a:t>We must reflect on how we learn best, i.e. through private study, networking, formal courses, mentoring etc.</a:t>
            </a:r>
          </a:p>
        </p:txBody>
      </p:sp>
      <p:sp>
        <p:nvSpPr>
          <p:cNvPr id="4" name="Slide Number Placeholder 3"/>
          <p:cNvSpPr>
            <a:spLocks noGrp="1"/>
          </p:cNvSpPr>
          <p:nvPr>
            <p:ph type="sldNum" sz="quarter" idx="12"/>
          </p:nvPr>
        </p:nvSpPr>
        <p:spPr/>
        <p:txBody>
          <a:bodyPr/>
          <a:lstStyle/>
          <a:p>
            <a:fld id="{56D0D72C-7A67-4C52-B3B9-1710A04F6D2A}" type="slidenum">
              <a:rPr lang="en-GB" smtClean="0"/>
              <a:pPr/>
              <a:t>17</a:t>
            </a:fld>
            <a:endParaRPr lang="en-GB"/>
          </a:p>
        </p:txBody>
      </p:sp>
    </p:spTree>
    <p:extLst>
      <p:ext uri="{BB962C8B-B14F-4D97-AF65-F5344CB8AC3E}">
        <p14:creationId xmlns:p14="http://schemas.microsoft.com/office/powerpoint/2010/main" val="2728002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Managing Your CPD</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The management of CPD involves five key stages:</a:t>
            </a:r>
          </a:p>
          <a:p>
            <a:pPr marL="457200" indent="-457200">
              <a:buFont typeface="+mj-lt"/>
              <a:buAutoNum type="arabicPeriod"/>
            </a:pPr>
            <a:r>
              <a:rPr lang="en-GB" dirty="0"/>
              <a:t>identifying learning needs</a:t>
            </a:r>
          </a:p>
          <a:p>
            <a:pPr marL="457200" indent="-457200">
              <a:buFont typeface="+mj-lt"/>
              <a:buAutoNum type="arabicPeriod"/>
            </a:pPr>
            <a:r>
              <a:rPr lang="en-GB" dirty="0"/>
              <a:t>drawing up personal development plans</a:t>
            </a:r>
          </a:p>
          <a:p>
            <a:pPr marL="457200" indent="-457200">
              <a:buFont typeface="+mj-lt"/>
              <a:buAutoNum type="arabicPeriod"/>
            </a:pPr>
            <a:r>
              <a:rPr lang="en-GB" dirty="0"/>
              <a:t>embedding reflective practice</a:t>
            </a:r>
          </a:p>
          <a:p>
            <a:pPr marL="457200" indent="-457200">
              <a:buFont typeface="+mj-lt"/>
              <a:buAutoNum type="arabicPeriod"/>
            </a:pPr>
            <a:r>
              <a:rPr lang="en-GB" dirty="0"/>
              <a:t>identifying support</a:t>
            </a:r>
          </a:p>
          <a:p>
            <a:pPr marL="457200" indent="-457200">
              <a:buFont typeface="+mj-lt"/>
              <a:buAutoNum type="arabicPeriod"/>
            </a:pPr>
            <a:r>
              <a:rPr lang="en-GB" dirty="0"/>
              <a:t>overcoming barriers</a:t>
            </a:r>
          </a:p>
        </p:txBody>
      </p:sp>
      <p:sp>
        <p:nvSpPr>
          <p:cNvPr id="4" name="Slide Number Placeholder 3"/>
          <p:cNvSpPr>
            <a:spLocks noGrp="1"/>
          </p:cNvSpPr>
          <p:nvPr>
            <p:ph type="sldNum" sz="quarter" idx="12"/>
          </p:nvPr>
        </p:nvSpPr>
        <p:spPr/>
        <p:txBody>
          <a:bodyPr/>
          <a:lstStyle/>
          <a:p>
            <a:fld id="{56D0D72C-7A67-4C52-B3B9-1710A04F6D2A}" type="slidenum">
              <a:rPr lang="en-GB" smtClean="0"/>
              <a:pPr/>
              <a:t>18</a:t>
            </a:fld>
            <a:endParaRPr lang="en-GB"/>
          </a:p>
        </p:txBody>
      </p:sp>
    </p:spTree>
    <p:extLst>
      <p:ext uri="{BB962C8B-B14F-4D97-AF65-F5344CB8AC3E}">
        <p14:creationId xmlns:p14="http://schemas.microsoft.com/office/powerpoint/2010/main" val="2069046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Identifying Learning Needs</a:t>
            </a:r>
          </a:p>
        </p:txBody>
      </p:sp>
      <p:sp>
        <p:nvSpPr>
          <p:cNvPr id="3" name="Content Placeholder 2"/>
          <p:cNvSpPr>
            <a:spLocks noGrp="1"/>
          </p:cNvSpPr>
          <p:nvPr>
            <p:ph idx="1"/>
          </p:nvPr>
        </p:nvSpPr>
        <p:spPr/>
        <p:txBody>
          <a:bodyPr>
            <a:noAutofit/>
          </a:bodyPr>
          <a:lstStyle/>
          <a:p>
            <a:r>
              <a:rPr lang="en-GB" dirty="0"/>
              <a:t>A situational approach considers where we have been, where we are now and where we want to be in the future</a:t>
            </a:r>
          </a:p>
          <a:p>
            <a:r>
              <a:rPr lang="en-GB" dirty="0"/>
              <a:t>Benchmarking maps our abilities against set professional standards or the abilities of role models</a:t>
            </a:r>
          </a:p>
          <a:p>
            <a:r>
              <a:rPr lang="en-GB" dirty="0"/>
              <a:t>Observing the behaviour of others allows us to identify core competencies, attitudes and knowledge</a:t>
            </a:r>
          </a:p>
          <a:p>
            <a:r>
              <a:rPr lang="en-GB" dirty="0"/>
              <a:t>Obtaining feedback from different sources allows us to build a rounded picture of ourselves</a:t>
            </a:r>
          </a:p>
        </p:txBody>
      </p:sp>
      <p:sp>
        <p:nvSpPr>
          <p:cNvPr id="4" name="Slide Number Placeholder 3"/>
          <p:cNvSpPr>
            <a:spLocks noGrp="1"/>
          </p:cNvSpPr>
          <p:nvPr>
            <p:ph type="sldNum" sz="quarter" idx="12"/>
          </p:nvPr>
        </p:nvSpPr>
        <p:spPr/>
        <p:txBody>
          <a:bodyPr/>
          <a:lstStyle/>
          <a:p>
            <a:fld id="{56D0D72C-7A67-4C52-B3B9-1710A04F6D2A}" type="slidenum">
              <a:rPr lang="en-GB" smtClean="0"/>
              <a:pPr/>
              <a:t>19</a:t>
            </a:fld>
            <a:endParaRPr lang="en-GB"/>
          </a:p>
        </p:txBody>
      </p:sp>
    </p:spTree>
    <p:extLst>
      <p:ext uri="{BB962C8B-B14F-4D97-AF65-F5344CB8AC3E}">
        <p14:creationId xmlns:p14="http://schemas.microsoft.com/office/powerpoint/2010/main" val="2884479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2478"/>
            <a:ext cx="7886700" cy="1231200"/>
          </a:xfrm>
        </p:spPr>
        <p:txBody>
          <a:bodyPr>
            <a:normAutofit/>
          </a:bodyPr>
          <a:lstStyle/>
          <a:p>
            <a:r>
              <a:rPr lang="en-GB" sz="4000" b="1" dirty="0"/>
              <a:t>Developing a Personal Development Plan</a:t>
            </a:r>
          </a:p>
        </p:txBody>
      </p:sp>
      <p:sp>
        <p:nvSpPr>
          <p:cNvPr id="3" name="Content Placeholder 2"/>
          <p:cNvSpPr>
            <a:spLocks noGrp="1"/>
          </p:cNvSpPr>
          <p:nvPr>
            <p:ph idx="1"/>
          </p:nvPr>
        </p:nvSpPr>
        <p:spPr>
          <a:xfrm>
            <a:off x="628650" y="1617969"/>
            <a:ext cx="7886700" cy="4899176"/>
          </a:xfrm>
        </p:spPr>
        <p:txBody>
          <a:bodyPr>
            <a:normAutofit/>
          </a:bodyPr>
          <a:lstStyle/>
          <a:p>
            <a:pPr marL="0" indent="0">
              <a:buNone/>
            </a:pPr>
            <a:r>
              <a:rPr lang="en-GB" dirty="0"/>
              <a:t>Developing a personal development plan involves six steps:</a:t>
            </a:r>
          </a:p>
          <a:p>
            <a:pPr marL="457200" indent="-457200">
              <a:buFont typeface="+mj-lt"/>
              <a:buAutoNum type="arabicPeriod"/>
            </a:pPr>
            <a:r>
              <a:rPr lang="en-GB" dirty="0"/>
              <a:t>conduct a personal skills audit</a:t>
            </a:r>
          </a:p>
          <a:p>
            <a:pPr marL="457200" indent="-457200">
              <a:buFont typeface="+mj-lt"/>
              <a:buAutoNum type="arabicPeriod"/>
            </a:pPr>
            <a:r>
              <a:rPr lang="en-GB" dirty="0"/>
              <a:t>set objectives</a:t>
            </a:r>
          </a:p>
          <a:p>
            <a:pPr marL="457200" indent="-457200">
              <a:buFont typeface="+mj-lt"/>
              <a:buAutoNum type="arabicPeriod"/>
            </a:pPr>
            <a:r>
              <a:rPr lang="en-GB" dirty="0"/>
              <a:t>select opportunities</a:t>
            </a:r>
          </a:p>
          <a:p>
            <a:pPr marL="457200" indent="-457200">
              <a:buFont typeface="+mj-lt"/>
              <a:buAutoNum type="arabicPeriod"/>
            </a:pPr>
            <a:r>
              <a:rPr lang="en-GB" dirty="0"/>
              <a:t>identify actions</a:t>
            </a:r>
          </a:p>
          <a:p>
            <a:pPr marL="457200" indent="-457200">
              <a:buFont typeface="+mj-lt"/>
              <a:buAutoNum type="arabicPeriod"/>
            </a:pPr>
            <a:r>
              <a:rPr lang="en-GB" dirty="0"/>
              <a:t>implement and progress</a:t>
            </a:r>
          </a:p>
          <a:p>
            <a:pPr marL="457200" indent="-457200">
              <a:buFont typeface="+mj-lt"/>
              <a:buAutoNum type="arabicPeriod"/>
            </a:pPr>
            <a:r>
              <a:rPr lang="en-GB" dirty="0"/>
              <a:t>assess outcomes</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20</a:t>
            </a:fld>
            <a:endParaRPr lang="en-GB"/>
          </a:p>
        </p:txBody>
      </p:sp>
    </p:spTree>
    <p:extLst>
      <p:ext uri="{BB962C8B-B14F-4D97-AF65-F5344CB8AC3E}">
        <p14:creationId xmlns:p14="http://schemas.microsoft.com/office/powerpoint/2010/main" val="951366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Embedding Reflective Practice</a:t>
            </a:r>
          </a:p>
        </p:txBody>
      </p:sp>
      <p:sp>
        <p:nvSpPr>
          <p:cNvPr id="3" name="Content Placeholder 2"/>
          <p:cNvSpPr>
            <a:spLocks noGrp="1"/>
          </p:cNvSpPr>
          <p:nvPr>
            <p:ph idx="1"/>
          </p:nvPr>
        </p:nvSpPr>
        <p:spPr>
          <a:xfrm>
            <a:off x="628649" y="1253888"/>
            <a:ext cx="7990417" cy="4899176"/>
          </a:xfrm>
        </p:spPr>
        <p:txBody>
          <a:bodyPr>
            <a:noAutofit/>
          </a:bodyPr>
          <a:lstStyle/>
          <a:p>
            <a:r>
              <a:rPr lang="en-GB" dirty="0"/>
              <a:t>A key tool which is useful in reflective practice is the ‘learning log’</a:t>
            </a:r>
          </a:p>
          <a:p>
            <a:r>
              <a:rPr lang="en-GB" dirty="0"/>
              <a:t>A learning log is more than a diary or list of activities, it requires a structured approach to the recording and analysis of learning events</a:t>
            </a:r>
          </a:p>
          <a:p>
            <a:r>
              <a:rPr lang="en-GB" dirty="0"/>
              <a:t>Different approaches can (and should) be taken</a:t>
            </a:r>
          </a:p>
          <a:p>
            <a:r>
              <a:rPr lang="en-GB" dirty="0"/>
              <a:t>A learning log might be structured as follows:</a:t>
            </a:r>
          </a:p>
          <a:p>
            <a:pPr lvl="1"/>
            <a:r>
              <a:rPr lang="en-GB" sz="2500" dirty="0"/>
              <a:t>learning experience</a:t>
            </a:r>
          </a:p>
          <a:p>
            <a:pPr lvl="1"/>
            <a:r>
              <a:rPr lang="en-GB" sz="2500" dirty="0"/>
              <a:t>conclusions</a:t>
            </a:r>
          </a:p>
          <a:p>
            <a:pPr lvl="1"/>
            <a:r>
              <a:rPr lang="en-GB" sz="2500" dirty="0"/>
              <a:t>actions</a:t>
            </a:r>
          </a:p>
          <a:p>
            <a:pPr lvl="1"/>
            <a:r>
              <a:rPr lang="en-GB" sz="2500" dirty="0"/>
              <a:t>deadline</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21</a:t>
            </a:fld>
            <a:endParaRPr lang="en-GB"/>
          </a:p>
        </p:txBody>
      </p:sp>
    </p:spTree>
    <p:extLst>
      <p:ext uri="{BB962C8B-B14F-4D97-AF65-F5344CB8AC3E}">
        <p14:creationId xmlns:p14="http://schemas.microsoft.com/office/powerpoint/2010/main" val="73411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Identifying Support</a:t>
            </a:r>
          </a:p>
        </p:txBody>
      </p:sp>
      <p:sp>
        <p:nvSpPr>
          <p:cNvPr id="3" name="Content Placeholder 2"/>
          <p:cNvSpPr>
            <a:spLocks noGrp="1"/>
          </p:cNvSpPr>
          <p:nvPr>
            <p:ph idx="1"/>
          </p:nvPr>
        </p:nvSpPr>
        <p:spPr/>
        <p:txBody>
          <a:bodyPr>
            <a:normAutofit/>
          </a:bodyPr>
          <a:lstStyle/>
          <a:p>
            <a:r>
              <a:rPr lang="en-GB" sz="2800" dirty="0"/>
              <a:t>Effective HR professionals will be able to identify sources of assistance that will enable them to successfully reach their ultimate goals</a:t>
            </a:r>
          </a:p>
          <a:p>
            <a:r>
              <a:rPr lang="en-GB" sz="2800" dirty="0"/>
              <a:t>Support can be useful in helping us to identify goals, sustain development activity and help us to put our learning into practice</a:t>
            </a:r>
          </a:p>
          <a:p>
            <a:r>
              <a:rPr lang="en-GB" sz="2800" dirty="0"/>
              <a:t>We may draw support from:</a:t>
            </a:r>
          </a:p>
          <a:p>
            <a:pPr lvl="1"/>
            <a:r>
              <a:rPr lang="en-GB" sz="2400" dirty="0"/>
              <a:t>colleagues and line managers</a:t>
            </a:r>
          </a:p>
          <a:p>
            <a:pPr lvl="1"/>
            <a:r>
              <a:rPr lang="en-GB" sz="2400" dirty="0"/>
              <a:t>friends and family</a:t>
            </a:r>
          </a:p>
          <a:p>
            <a:pPr lvl="1"/>
            <a:r>
              <a:rPr lang="en-GB" sz="2400" dirty="0"/>
              <a:t>college or university tutors</a:t>
            </a:r>
          </a:p>
          <a:p>
            <a:pPr lvl="1"/>
            <a:r>
              <a:rPr lang="en-GB" sz="2400" dirty="0"/>
              <a:t>professional networks</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22</a:t>
            </a:fld>
            <a:endParaRPr lang="en-GB"/>
          </a:p>
        </p:txBody>
      </p:sp>
    </p:spTree>
    <p:extLst>
      <p:ext uri="{BB962C8B-B14F-4D97-AF65-F5344CB8AC3E}">
        <p14:creationId xmlns:p14="http://schemas.microsoft.com/office/powerpoint/2010/main" val="35369507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Barriers to CPD</a:t>
            </a:r>
          </a:p>
        </p:txBody>
      </p:sp>
      <p:sp>
        <p:nvSpPr>
          <p:cNvPr id="3" name="Content Placeholder 2"/>
          <p:cNvSpPr>
            <a:spLocks noGrp="1"/>
          </p:cNvSpPr>
          <p:nvPr>
            <p:ph idx="1"/>
          </p:nvPr>
        </p:nvSpPr>
        <p:spPr/>
        <p:txBody>
          <a:bodyPr>
            <a:noAutofit/>
          </a:bodyPr>
          <a:lstStyle/>
          <a:p>
            <a:r>
              <a:rPr lang="en-GB" sz="2800" dirty="0"/>
              <a:t>We can encounter a number of barriers in our efforts to engage with CPD activity</a:t>
            </a:r>
          </a:p>
          <a:p>
            <a:r>
              <a:rPr lang="en-GB" sz="2800" dirty="0"/>
              <a:t>Barriers can include:</a:t>
            </a:r>
          </a:p>
          <a:p>
            <a:pPr lvl="1"/>
            <a:r>
              <a:rPr lang="en-GB" sz="2400" dirty="0"/>
              <a:t>lack of time</a:t>
            </a:r>
          </a:p>
          <a:p>
            <a:pPr lvl="1"/>
            <a:r>
              <a:rPr lang="en-GB" sz="2400" dirty="0"/>
              <a:t>lack of opportunities</a:t>
            </a:r>
          </a:p>
          <a:p>
            <a:pPr lvl="1"/>
            <a:r>
              <a:rPr lang="en-GB" sz="2400" dirty="0"/>
              <a:t>lack of resources</a:t>
            </a:r>
          </a:p>
          <a:p>
            <a:pPr lvl="1"/>
            <a:r>
              <a:rPr lang="en-GB" sz="2400" dirty="0"/>
              <a:t>low expectations</a:t>
            </a:r>
          </a:p>
          <a:p>
            <a:pPr lvl="1"/>
            <a:r>
              <a:rPr lang="en-GB" sz="2400" dirty="0"/>
              <a:t>previous negative experiences</a:t>
            </a:r>
          </a:p>
          <a:p>
            <a:pPr lvl="1"/>
            <a:r>
              <a:rPr lang="en-GB" sz="2400" dirty="0"/>
              <a:t>lack of enthusiasm</a:t>
            </a:r>
          </a:p>
          <a:p>
            <a:pPr lvl="1"/>
            <a:r>
              <a:rPr lang="en-GB" sz="2400" dirty="0"/>
              <a:t>personality factors</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23</a:t>
            </a:fld>
            <a:endParaRPr lang="en-GB"/>
          </a:p>
        </p:txBody>
      </p:sp>
    </p:spTree>
    <p:extLst>
      <p:ext uri="{BB962C8B-B14F-4D97-AF65-F5344CB8AC3E}">
        <p14:creationId xmlns:p14="http://schemas.microsoft.com/office/powerpoint/2010/main" val="1731176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Levels of CIPD Membership</a:t>
            </a:r>
          </a:p>
        </p:txBody>
      </p:sp>
      <p:sp>
        <p:nvSpPr>
          <p:cNvPr id="3" name="Content Placeholder 2"/>
          <p:cNvSpPr>
            <a:spLocks noGrp="1"/>
          </p:cNvSpPr>
          <p:nvPr>
            <p:ph idx="1"/>
          </p:nvPr>
        </p:nvSpPr>
        <p:spPr/>
        <p:txBody>
          <a:bodyPr>
            <a:normAutofit lnSpcReduction="10000"/>
          </a:bodyPr>
          <a:lstStyle/>
          <a:p>
            <a:r>
              <a:rPr lang="en-GB" sz="2800" dirty="0"/>
              <a:t>Associate</a:t>
            </a:r>
          </a:p>
          <a:p>
            <a:pPr lvl="1"/>
            <a:r>
              <a:rPr lang="en-GB" sz="2500" dirty="0"/>
              <a:t>Working in a support role to key HR areas</a:t>
            </a:r>
          </a:p>
          <a:p>
            <a:pPr lvl="1"/>
            <a:endParaRPr lang="en-GB" sz="2500" dirty="0"/>
          </a:p>
          <a:p>
            <a:r>
              <a:rPr lang="en-GB" sz="2800" dirty="0"/>
              <a:t>Chartered Member</a:t>
            </a:r>
          </a:p>
          <a:p>
            <a:pPr lvl="1"/>
            <a:r>
              <a:rPr lang="en-GB" sz="2500" dirty="0"/>
              <a:t>Able to demonstrate the expertise needed to plan and manage generalist or specialist HR operations</a:t>
            </a:r>
          </a:p>
          <a:p>
            <a:pPr lvl="1"/>
            <a:endParaRPr lang="en-GB" sz="2500" dirty="0"/>
          </a:p>
          <a:p>
            <a:r>
              <a:rPr lang="en-GB" sz="2800" dirty="0"/>
              <a:t>Chartered Fellow</a:t>
            </a:r>
          </a:p>
          <a:p>
            <a:pPr lvl="1"/>
            <a:r>
              <a:rPr lang="en-GB" sz="2500" dirty="0"/>
              <a:t>Holding a strategic position and able to demonstrate the expertise to lead the key areas of HR</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24</a:t>
            </a:fld>
            <a:endParaRPr lang="en-GB"/>
          </a:p>
        </p:txBody>
      </p:sp>
    </p:spTree>
    <p:extLst>
      <p:ext uri="{BB962C8B-B14F-4D97-AF65-F5344CB8AC3E}">
        <p14:creationId xmlns:p14="http://schemas.microsoft.com/office/powerpoint/2010/main" val="3464276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2478"/>
            <a:ext cx="7886700" cy="1231200"/>
          </a:xfrm>
        </p:spPr>
        <p:txBody>
          <a:bodyPr>
            <a:normAutofit/>
          </a:bodyPr>
          <a:lstStyle/>
          <a:p>
            <a:r>
              <a:rPr lang="en-GB" sz="4000" b="1" dirty="0"/>
              <a:t>Sources to Support Your Learning (1)</a:t>
            </a:r>
          </a:p>
        </p:txBody>
      </p:sp>
      <p:sp>
        <p:nvSpPr>
          <p:cNvPr id="3" name="Content Placeholder 2"/>
          <p:cNvSpPr>
            <a:spLocks noGrp="1"/>
          </p:cNvSpPr>
          <p:nvPr>
            <p:ph idx="1"/>
          </p:nvPr>
        </p:nvSpPr>
        <p:spPr>
          <a:xfrm>
            <a:off x="628650" y="1736507"/>
            <a:ext cx="7886700" cy="4899176"/>
          </a:xfrm>
        </p:spPr>
        <p:txBody>
          <a:bodyPr>
            <a:noAutofit/>
          </a:bodyPr>
          <a:lstStyle/>
          <a:p>
            <a:endParaRPr lang="en-GB" dirty="0"/>
          </a:p>
          <a:p>
            <a:r>
              <a:rPr lang="en-GB" sz="2800" dirty="0"/>
              <a:t>Textbooks</a:t>
            </a:r>
          </a:p>
          <a:p>
            <a:r>
              <a:rPr lang="en-GB" sz="2800" dirty="0"/>
              <a:t>Academic journals</a:t>
            </a:r>
          </a:p>
          <a:p>
            <a:pPr lvl="1"/>
            <a:r>
              <a:rPr lang="en-GB" sz="2500" dirty="0"/>
              <a:t>Human Resource Management</a:t>
            </a:r>
          </a:p>
          <a:p>
            <a:pPr lvl="1"/>
            <a:r>
              <a:rPr lang="en-GB" sz="2500" dirty="0"/>
              <a:t>British Journal of Industrial Relations</a:t>
            </a:r>
          </a:p>
          <a:p>
            <a:pPr lvl="1"/>
            <a:r>
              <a:rPr lang="en-GB" sz="2500" dirty="0"/>
              <a:t>Work, Employment and Society (plus many others)</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25</a:t>
            </a:fld>
            <a:endParaRPr lang="en-GB"/>
          </a:p>
        </p:txBody>
      </p:sp>
    </p:spTree>
    <p:extLst>
      <p:ext uri="{BB962C8B-B14F-4D97-AF65-F5344CB8AC3E}">
        <p14:creationId xmlns:p14="http://schemas.microsoft.com/office/powerpoint/2010/main" val="2285715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2478"/>
            <a:ext cx="7886700" cy="1231200"/>
          </a:xfrm>
        </p:spPr>
        <p:txBody>
          <a:bodyPr>
            <a:normAutofit/>
          </a:bodyPr>
          <a:lstStyle/>
          <a:p>
            <a:r>
              <a:rPr lang="en-GB" sz="4000" b="1" dirty="0"/>
              <a:t>Sources to Support Your Learning (2)</a:t>
            </a:r>
            <a:endParaRPr lang="en-GB" sz="4000" dirty="0"/>
          </a:p>
        </p:txBody>
      </p:sp>
      <p:sp>
        <p:nvSpPr>
          <p:cNvPr id="3" name="Content Placeholder 2"/>
          <p:cNvSpPr>
            <a:spLocks noGrp="1"/>
          </p:cNvSpPr>
          <p:nvPr>
            <p:ph idx="1"/>
          </p:nvPr>
        </p:nvSpPr>
        <p:spPr>
          <a:xfrm>
            <a:off x="628650" y="1558700"/>
            <a:ext cx="7886700" cy="4899176"/>
          </a:xfrm>
        </p:spPr>
        <p:txBody>
          <a:bodyPr>
            <a:normAutofit/>
          </a:bodyPr>
          <a:lstStyle/>
          <a:p>
            <a:r>
              <a:rPr lang="en-GB" sz="2800" dirty="0"/>
              <a:t>Online information</a:t>
            </a:r>
          </a:p>
          <a:p>
            <a:pPr lvl="1"/>
            <a:r>
              <a:rPr lang="en-GB" sz="2500" dirty="0"/>
              <a:t>Office for National Statistics</a:t>
            </a:r>
          </a:p>
          <a:p>
            <a:pPr lvl="1"/>
            <a:r>
              <a:rPr lang="en-GB" sz="2500" dirty="0"/>
              <a:t>CIPD</a:t>
            </a:r>
          </a:p>
          <a:p>
            <a:pPr lvl="1"/>
            <a:r>
              <a:rPr lang="en-GB" sz="2500" dirty="0"/>
              <a:t>People Management</a:t>
            </a:r>
          </a:p>
          <a:p>
            <a:r>
              <a:rPr lang="en-GB" sz="2800" dirty="0"/>
              <a:t>The press</a:t>
            </a:r>
          </a:p>
          <a:p>
            <a:pPr lvl="1"/>
            <a:r>
              <a:rPr lang="en-GB" sz="2500" dirty="0"/>
              <a:t>The Times</a:t>
            </a:r>
          </a:p>
          <a:p>
            <a:pPr lvl="1"/>
            <a:r>
              <a:rPr lang="en-GB" sz="2500" dirty="0"/>
              <a:t>The Independent</a:t>
            </a:r>
          </a:p>
          <a:p>
            <a:pPr lvl="1"/>
            <a:r>
              <a:rPr lang="en-GB" sz="2500" dirty="0"/>
              <a:t>The Guardian</a:t>
            </a:r>
          </a:p>
          <a:p>
            <a:pPr lvl="1"/>
            <a:r>
              <a:rPr lang="en-GB" sz="2500" dirty="0"/>
              <a:t>The Daily Telegraph</a:t>
            </a:r>
          </a:p>
          <a:p>
            <a:r>
              <a:rPr lang="en-GB" sz="2800" dirty="0"/>
              <a:t>Professional associations and advice bodies (e.g. ACAS)</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26</a:t>
            </a:fld>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Conclusion</a:t>
            </a:r>
            <a:endParaRPr lang="en-GB" sz="4000" dirty="0"/>
          </a:p>
        </p:txBody>
      </p:sp>
      <p:sp>
        <p:nvSpPr>
          <p:cNvPr id="3" name="Content Placeholder 2"/>
          <p:cNvSpPr>
            <a:spLocks noGrp="1"/>
          </p:cNvSpPr>
          <p:nvPr>
            <p:ph idx="1"/>
          </p:nvPr>
        </p:nvSpPr>
        <p:spPr/>
        <p:txBody>
          <a:bodyPr>
            <a:normAutofit/>
          </a:bodyPr>
          <a:lstStyle/>
          <a:p>
            <a:r>
              <a:rPr lang="en-GB" dirty="0"/>
              <a:t>In a changing environment it is important that HR professionals keep their skills, knowledge and abilities up to date via engagement with CPD</a:t>
            </a:r>
          </a:p>
          <a:p>
            <a:r>
              <a:rPr lang="en-GB" dirty="0"/>
              <a:t>The CIPD HR Profession Map can assist you in identifying your areas of strength and weakness</a:t>
            </a:r>
          </a:p>
          <a:p>
            <a:r>
              <a:rPr lang="en-GB" dirty="0"/>
              <a:t>It is important that we take a planned and considered approach to CPD</a:t>
            </a:r>
          </a:p>
          <a:p>
            <a:r>
              <a:rPr lang="en-GB" dirty="0"/>
              <a:t>We may encounter barriers to our CPD practice and must understand how these can be overcome</a:t>
            </a:r>
          </a:p>
          <a:p>
            <a:pPr marL="0" indent="0">
              <a:buNone/>
            </a:pPr>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27</a:t>
            </a:fld>
            <a:endParaRPr lang="en-GB"/>
          </a:p>
        </p:txBody>
      </p:sp>
    </p:spTree>
    <p:extLst>
      <p:ext uri="{BB962C8B-B14F-4D97-AF65-F5344CB8AC3E}">
        <p14:creationId xmlns:p14="http://schemas.microsoft.com/office/powerpoint/2010/main" val="3981450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p:txBody>
          <a:bodyPr>
            <a:normAutofit/>
          </a:bodyPr>
          <a:lstStyle/>
          <a:p>
            <a:pPr>
              <a:buNone/>
            </a:pPr>
            <a:endParaRPr lang="en-GB" dirty="0"/>
          </a:p>
          <a:p>
            <a:r>
              <a:rPr lang="en-GB" sz="2400" dirty="0"/>
              <a:t>CIPD (2015) CIPD Profession Map.  [Online] Available: </a:t>
            </a:r>
            <a:r>
              <a:rPr lang="en-GB" sz="2400" dirty="0">
                <a:hlinkClick r:id="rId2"/>
              </a:rPr>
              <a:t>http://www.cipd.co.uk/cipd-hr-profession/profession-map/</a:t>
            </a:r>
            <a:r>
              <a:rPr lang="en-GB" sz="2400" dirty="0"/>
              <a:t>.  Accessed: 5</a:t>
            </a:r>
            <a:r>
              <a:rPr lang="en-GB" sz="2400" baseline="30000" dirty="0"/>
              <a:t>th</a:t>
            </a:r>
            <a:r>
              <a:rPr lang="en-GB" sz="2400" dirty="0"/>
              <a:t> November 2015.</a:t>
            </a:r>
          </a:p>
          <a:p>
            <a:r>
              <a:rPr lang="en-GB" sz="2400" dirty="0"/>
              <a:t>Madden, C. &amp; Mitchell, V. (1993) Professions, standards and competence: a survey of continuing education for the professions. Bristol: University of Bristol, Department for Continuing Education.</a:t>
            </a:r>
          </a:p>
          <a:p>
            <a:r>
              <a:rPr lang="en-GB" sz="2400" dirty="0" err="1"/>
              <a:t>Schön</a:t>
            </a:r>
            <a:r>
              <a:rPr lang="en-GB" sz="2400" dirty="0"/>
              <a:t>, D. (1983) The reflective practitioner: how professionals think in action. New York: Basic Books.</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28</a:t>
            </a:fld>
            <a:endParaRPr lang="en-GB"/>
          </a:p>
        </p:txBody>
      </p:sp>
    </p:spTree>
    <p:extLst>
      <p:ext uri="{BB962C8B-B14F-4D97-AF65-F5344CB8AC3E}">
        <p14:creationId xmlns:p14="http://schemas.microsoft.com/office/powerpoint/2010/main" val="1742432550"/>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1A996E-8F35-4EE5-A18E-4DB6ABEAD384}">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microsoft.com/sharepoint/v3"/>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736</TotalTime>
  <Words>1391</Words>
  <Application>Microsoft Office PowerPoint</Application>
  <PresentationFormat>On-screen Show (4:3)</PresentationFormat>
  <Paragraphs>180</Paragraphs>
  <Slides>28</Slides>
  <Notes>6</Notes>
  <HiddenSlides>0</HiddenSlides>
  <MMClips>1</MMClips>
  <ScaleCrop>false</ScaleCrop>
  <HeadingPairs>
    <vt:vector size="6" baseType="variant">
      <vt:variant>
        <vt:lpstr>Fonts Used</vt:lpstr>
      </vt:variant>
      <vt:variant>
        <vt:i4>2</vt:i4>
      </vt:variant>
      <vt:variant>
        <vt:lpstr>Theme</vt:lpstr>
      </vt:variant>
      <vt:variant>
        <vt:i4>4</vt:i4>
      </vt:variant>
      <vt:variant>
        <vt:lpstr>Slide Titles</vt:lpstr>
      </vt:variant>
      <vt:variant>
        <vt:i4>28</vt:i4>
      </vt:variant>
    </vt:vector>
  </HeadingPairs>
  <TitlesOfParts>
    <vt:vector size="34" baseType="lpstr">
      <vt:lpstr>Arial</vt:lpstr>
      <vt:lpstr>Calibri</vt:lpstr>
      <vt:lpstr>CIPD WhiteDottedPattern</vt:lpstr>
      <vt:lpstr>CIPD PurpleDottedPattern</vt:lpstr>
      <vt:lpstr>CIPD SlateDottedPattern</vt:lpstr>
      <vt:lpstr>CIPD WhitePlain</vt:lpstr>
      <vt:lpstr>Studying Human Resource Management</vt:lpstr>
      <vt:lpstr>“We had that nice lady from personnel who was seen as the support for employees. Then we were told we had to cut back on that resource, outsource it where possible, and be strategic business partners with an alliance to our leaders. I think the next evolution is that we’re not allied to any particular level of the hierarchy – we’re creating an environment and experience for our people that allows the business to grow.” (Lucy Adams, PM March 2017)   </vt:lpstr>
      <vt:lpstr>What does it mean to be a professional?</vt:lpstr>
      <vt:lpstr>Contents</vt:lpstr>
      <vt:lpstr>The CIPD HR Profession Map </vt:lpstr>
      <vt:lpstr>Ethical Practice </vt:lpstr>
      <vt:lpstr>Ethical Practice</vt:lpstr>
      <vt:lpstr>PowerPoint Presentation</vt:lpstr>
      <vt:lpstr>What does it mean to be a professional?</vt:lpstr>
      <vt:lpstr>If you want to get along, go along?</vt:lpstr>
      <vt:lpstr>PowerPoint Presentation</vt:lpstr>
      <vt:lpstr>“There is a fundamental paradox that characterises HR professionalism: alignment with the business strategy lies at the heart of the majority of HR roles, while one of the key attributes of the profession is the ownership of the standards that not only go beyond but override, those of the organisation.”  </vt:lpstr>
      <vt:lpstr>Continuing Professional Development (CPD) </vt:lpstr>
      <vt:lpstr>What is CPD?</vt:lpstr>
      <vt:lpstr>The Importance of CPD</vt:lpstr>
      <vt:lpstr>Sources of CPD</vt:lpstr>
      <vt:lpstr>Reflective Practice</vt:lpstr>
      <vt:lpstr>Managing Your CPD</vt:lpstr>
      <vt:lpstr>Identifying Learning Needs</vt:lpstr>
      <vt:lpstr>Developing a Personal Development Plan</vt:lpstr>
      <vt:lpstr>Embedding Reflective Practice</vt:lpstr>
      <vt:lpstr>Identifying Support</vt:lpstr>
      <vt:lpstr>Barriers to CPD</vt:lpstr>
      <vt:lpstr>Levels of CIPD Membership</vt:lpstr>
      <vt:lpstr>Sources to Support Your Learning (1)</vt:lpstr>
      <vt:lpstr>Sources to Support Your Learning (2)</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Martina Becikova</dc:creator>
  <cp:lastModifiedBy>Julie Hayward</cp:lastModifiedBy>
  <cp:revision>75</cp:revision>
  <cp:lastPrinted>2015-01-15T17:29:00Z</cp:lastPrinted>
  <dcterms:created xsi:type="dcterms:W3CDTF">2014-12-02T11:31:52Z</dcterms:created>
  <dcterms:modified xsi:type="dcterms:W3CDTF">2019-01-14T15:50:28Z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0x01010024F59197CE9A8C45A1FAF68A847A3CD6</vt:lpwstr>
  </property>
</Properties>
</file>