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Cover page 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2953921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Student's Name: Ralitsa Georgieva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2114508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: International Business Communications </a:t>
            </a:r>
          </a:p>
          <a:p>
            <a:pPr marL="0" indent="0" algn="ctr"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LCBB6001</a:t>
            </a:r>
          </a:p>
          <a:p>
            <a:pPr marL="0" indent="0" algn="ctr">
              <a:buNone/>
            </a:pP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Morrisons in German market</a:t>
            </a:r>
            <a:endParaRPr lang="en-GB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 algn="ctr"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10578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4248" y="2603500"/>
            <a:ext cx="5155864" cy="3416301"/>
          </a:xfrm>
        </p:spPr>
        <p:txBody>
          <a:bodyPr/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Welcome to the presentation on Morrison's  establishing  a management office in Germany.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PPT  will  explore cultural differences  in Germany and UK , using theories  and  recommend  on how  Morrison can the success its expansion,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49625" y="2877128"/>
            <a:ext cx="4824412" cy="2869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9068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About the company(</a:t>
            </a:r>
            <a:r>
              <a:rPr lang="en-US" b="1" dirty="0" err="1"/>
              <a:t>morrisons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8338" y="2603500"/>
            <a:ext cx="5271774" cy="3681390"/>
          </a:xfrm>
        </p:spPr>
        <p:txBody>
          <a:bodyPr>
            <a:normAutofit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Morrison's is a prominent British supermarket chain offering a diverse range of products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Founded in 1899, Morrisons' headquarters is in Bradford, United Kingdom.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products includes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Bakery items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Groceries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 and spirits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cupboard essentials, drinks, and household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Laundry goods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20126" y="2850271"/>
            <a:ext cx="5386769" cy="318784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440005" y="6284890"/>
            <a:ext cx="24128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(Devins et al., 2022).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7299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Differences and variations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2115" y="2333044"/>
            <a:ext cx="5217924" cy="4660184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US" sz="19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</a:t>
            </a: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708660" lvl="1" indent="-342900"/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English </a:t>
            </a:r>
          </a:p>
          <a:p>
            <a:pPr marL="708660" lvl="1" indent="-342900"/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 : German</a:t>
            </a:r>
          </a:p>
          <a:p>
            <a:pPr marL="109728" indent="0">
              <a:buNone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9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Ethnic makeup </a:t>
            </a:r>
          </a:p>
          <a:p>
            <a:pPr marL="946404" lvl="2" indent="-342900"/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: Diverse, with significant minorities</a:t>
            </a:r>
          </a:p>
          <a:p>
            <a:pPr marL="946404" lvl="2" indent="-342900"/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 : Predominantly German, diverse regions</a:t>
            </a:r>
          </a:p>
          <a:p>
            <a:pPr marL="109728" indent="0">
              <a:buNone/>
            </a:pPr>
            <a:r>
              <a:rPr lang="en-US" sz="19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Structures</a:t>
            </a:r>
          </a:p>
          <a:p>
            <a:pPr marL="708660" lvl="1" indent="-342900">
              <a:buFont typeface="Wingdings" pitchFamily="2" charset="2"/>
              <a:buChar char="§"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 Egalitarian, class distinctions present</a:t>
            </a:r>
          </a:p>
          <a:p>
            <a:pPr marL="708660" lvl="1" indent="-342900">
              <a:buFont typeface="Wingdings" pitchFamily="2" charset="2"/>
              <a:buChar char="§"/>
            </a:pPr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Germany: Hierarchical, emphasis on equality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79337" y="2802587"/>
            <a:ext cx="4305901" cy="319896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096000" y="600155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/>
              <a:t>(Kolman et al., 2019). </a:t>
            </a:r>
          </a:p>
        </p:txBody>
      </p:sp>
    </p:spTree>
    <p:extLst>
      <p:ext uri="{BB962C8B-B14F-4D97-AF65-F5344CB8AC3E}">
        <p14:creationId xmlns:p14="http://schemas.microsoft.com/office/powerpoint/2010/main" val="13873706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Cont.’…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Religious Values</a:t>
            </a:r>
          </a:p>
          <a:p>
            <a:pPr marL="1115568" lvl="4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Diverse, secular trends	</a:t>
            </a:r>
          </a:p>
          <a:p>
            <a:pPr marL="1115568" lvl="4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Germany: Predominantly Christian, some secular</a:t>
            </a:r>
          </a:p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Attitudes</a:t>
            </a:r>
          </a:p>
          <a:p>
            <a:pPr marL="1115568" lvl="4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UK: Emphasis on individualism</a:t>
            </a:r>
          </a:p>
          <a:p>
            <a:pPr marL="1115568" lvl="4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Germany: Collective decision-making, teamwork</a:t>
            </a:r>
          </a:p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Work-related Attitudes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1115568" lvl="4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Work-life balance, flexibility</a:t>
            </a:r>
          </a:p>
          <a:p>
            <a:pPr marL="1115568" lvl="4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Germany:	Strong work ethic, punctuality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91122" y="2785913"/>
            <a:ext cx="4758196" cy="305147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082293" y="5835134"/>
            <a:ext cx="2113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(McCarthy, 2018)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3796447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Hofstede's cultural dimensions theory</a:t>
            </a:r>
            <a:r>
              <a:rPr lang="en-GB" dirty="0"/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10270428" cy="626757"/>
          </a:xfrm>
        </p:spPr>
        <p:txBody>
          <a:bodyPr>
            <a:normAutofit fontScale="85000" lnSpcReduction="20000"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Hofstede's cultural dimensions theory is a framework developed by Geert Hofstede that identifies six cultural dimensions to understand and compare different cultures. 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73204" y="3584600"/>
            <a:ext cx="4342059" cy="28829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082293" y="5835134"/>
            <a:ext cx="2113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(McCarthy, 2018)</a:t>
            </a:r>
            <a:endParaRPr lang="en-GB" b="1" dirty="0"/>
          </a:p>
        </p:txBody>
      </p:sp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FE67C04F-8135-83D5-EA24-8BDD39351E7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  <a14:imgEffect>
                      <a14:saturation sat="4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l="14016" t="47121" r="15014" b="6116"/>
          <a:stretch/>
        </p:blipFill>
        <p:spPr>
          <a:xfrm>
            <a:off x="913165" y="3412428"/>
            <a:ext cx="6338255" cy="2240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6602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Cont.’….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Distance Index (PDI)</a:t>
            </a:r>
          </a:p>
          <a:p>
            <a:pPr lvl="1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Low (35) - Emphasis on equality and decentralized decision-making.\</a:t>
            </a:r>
          </a:p>
          <a:p>
            <a:pPr lvl="1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 (35) - Similar emphasis on equality and decentralized decision-making.</a:t>
            </a:r>
          </a:p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Individualism (IDV)</a:t>
            </a:r>
          </a:p>
          <a:p>
            <a:pPr lvl="1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(89) - Emphasis on individual achievements and a loosely-knit social framework.</a:t>
            </a:r>
          </a:p>
          <a:p>
            <a:pPr lvl="1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Individualism (67) - Balanced approach with a mix of individual and collective goals.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08712" y="2961446"/>
            <a:ext cx="5317879" cy="305835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8713" y="2603500"/>
            <a:ext cx="5317879" cy="93476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578506" y="6019801"/>
            <a:ext cx="18838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(Leung,   2019).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639783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Cont.’,…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6018578" cy="3416301"/>
          </a:xfrm>
        </p:spPr>
        <p:txBody>
          <a:bodyPr>
            <a:normAutofit lnSpcReduction="10000"/>
          </a:bodyPr>
          <a:lstStyle/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Masculinity (MAS)</a:t>
            </a:r>
          </a:p>
          <a:p>
            <a:pPr lvl="1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Masculine (66) - Emphasis on assertiveness, achievement, and competition.</a:t>
            </a:r>
          </a:p>
          <a:p>
            <a:pPr lvl="1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 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Masculine (66) - Similar emphasis on assertiveness, success, and competition.</a:t>
            </a:r>
          </a:p>
          <a:p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Uncertainty Avoidance (UAI)</a:t>
            </a:r>
          </a:p>
          <a:p>
            <a:pPr lvl="1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 (35) - Comfortable with ambiguity and change; tolerance for uncertainty.</a:t>
            </a:r>
          </a:p>
          <a:p>
            <a:pPr lvl="1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(65) - Higher preference for rules, structured environment, and aversion to uncertainty.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08683" y="2603500"/>
            <a:ext cx="4182059" cy="306030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784795" y="6019801"/>
            <a:ext cx="2640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(Jiang and Hou,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13019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Cont.’..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2428" y="2603500"/>
            <a:ext cx="6336406" cy="3720027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Orientation (LTO)</a:t>
            </a:r>
          </a:p>
          <a:p>
            <a:pPr lvl="2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: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 (51) - Balanced approach with a mix of traditional and pragmatic values.</a:t>
            </a:r>
          </a:p>
          <a:p>
            <a:pPr lvl="2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Very High (83) - Strong emphasis on long-term goals, perseverance, and success.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Indulgence vs. Restraint (IND)</a:t>
            </a:r>
          </a:p>
          <a:p>
            <a:pPr lvl="2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Indulgent (69) - Tendency towards free gratification of basic human desires.</a:t>
            </a:r>
          </a:p>
          <a:p>
            <a:pPr lvl="2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Germany: 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Restraint (40) - More restrained approach with emphasis on strict social norms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075244" y="4637668"/>
            <a:ext cx="4116756" cy="20767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8080" y="2532385"/>
            <a:ext cx="4224270" cy="211700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460565" y="6323527"/>
            <a:ext cx="31037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(Köhler and Zerfass,2019).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5855540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communication(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Hall's High-Context vs. Low-Context 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1065" y="2603500"/>
            <a:ext cx="5349047" cy="3416301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Hall's High-Context vs. Low-Context Intercultural communication theory, highlight differences in communication styles.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UK tends to be more low-context, direct, while Germany leans towards a balanced approach with some high-context traits, valuing explicit communication.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501575" y="2712871"/>
            <a:ext cx="4115169" cy="319755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904677" y="5910428"/>
            <a:ext cx="17075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(Kawar, 2018)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995413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Challenges  and difficulties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9701" y="2603500"/>
            <a:ext cx="5310411" cy="3416301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nuances in business communication.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Divergent attitudes toward hierarchical structures.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Varied approaches to decision-making and individualism.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Potential conflicts in work-life balance expectations.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Differences in tolerance for uncertainty and risk.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in aligning with long-term orientation and cultural values.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58377" y="2907244"/>
            <a:ext cx="5087155" cy="280881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784795" y="6019801"/>
            <a:ext cx="2640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(Jiang and Hou,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7783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Recommendations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0913" y="2500469"/>
            <a:ext cx="5815499" cy="33055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 Morrison's to be success in opening its  new management office on Germany it should: </a:t>
            </a: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 cross-cultural training for employees. Create bilingual or culturally adapted materials.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clear communication channels and protocols. Encourage open dialogue and feedback mechanisms.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 regular cultural sensitivity workshops. Foster a diverse and inclusive workplace culture.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22533" y="5232945"/>
            <a:ext cx="4786074" cy="121937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2533" y="2289637"/>
            <a:ext cx="4786074" cy="294330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440005" y="6284890"/>
            <a:ext cx="24128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(Devins et al., 2022).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261565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conclusion, understanding and addressing cultural differences are paramount for Morrison's successful expansion into Germany.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Strategic cultural competence and effective communication will pave the way for prosperity and collaboration.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93230" y="2603500"/>
            <a:ext cx="4749744" cy="2647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57463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616336" cy="3416300"/>
          </a:xfrm>
        </p:spPr>
        <p:txBody>
          <a:bodyPr>
            <a:no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Devins, D.M., Stewart, J. and Iles, P., 2022.  From Shop floor to top floor. An exploratory study of sustainable progression in the retial sector: the case of Morrisons. 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Jiang, T., Li, H. and Hou, Y., 2019. Cultural differences in humor perception, usage, and implications.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psychology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p.123.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Kawar, T.I., 2018. Cross-cultural differences in management.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and Social Science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pp.105-111.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Kolman, L., Noorderhaven, N.G., Hofstede, G. and Dienes, E., 2019. Cross‐cultural differences in Central Europe.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Managerial Psychology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pp.76-88.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Köhler, K. and Zerfass, A., 2019. Communicating the corporate strategy: An international benchmark study in the UK, the USA, and Germany.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Communication Management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pp.348-374.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Leung, K.,  2019. Cross‐cultural differences: Individual‐level vs. culture‐level analysis.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Psychology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pp.703-719.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McCarthy, G., 2018. Leadership practices in German and UK organizations.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European Industrial Training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29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pp.217-234.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5451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140</TotalTime>
  <Words>966</Words>
  <Application>Microsoft Office PowerPoint</Application>
  <PresentationFormat>Widescreen</PresentationFormat>
  <Paragraphs>99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Century Gothic</vt:lpstr>
      <vt:lpstr>Tahoma</vt:lpstr>
      <vt:lpstr>Times New Roman</vt:lpstr>
      <vt:lpstr>Wingdings</vt:lpstr>
      <vt:lpstr>Wingdings 3</vt:lpstr>
      <vt:lpstr>Ion Boardroom</vt:lpstr>
      <vt:lpstr>Cover page </vt:lpstr>
      <vt:lpstr>Introduction </vt:lpstr>
      <vt:lpstr>About the company(morrisons)</vt:lpstr>
      <vt:lpstr>Differences and variations </vt:lpstr>
      <vt:lpstr>Cont.’…</vt:lpstr>
      <vt:lpstr>Hofstede's cultural dimensions theory.</vt:lpstr>
      <vt:lpstr>Cont.’….</vt:lpstr>
      <vt:lpstr>Cont.’,…</vt:lpstr>
      <vt:lpstr>Cont.’..</vt:lpstr>
      <vt:lpstr>Intercultural communication(Hall's High-Context vs. Low-Context )</vt:lpstr>
      <vt:lpstr>Challenges  and difficulties </vt:lpstr>
      <vt:lpstr>Recommendations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Grigor Stoyanov (2030424)</cp:lastModifiedBy>
  <cp:revision>15</cp:revision>
  <dcterms:created xsi:type="dcterms:W3CDTF">2023-11-17T18:02:20Z</dcterms:created>
  <dcterms:modified xsi:type="dcterms:W3CDTF">2023-11-21T11:28:29Z</dcterms:modified>
</cp:coreProperties>
</file>