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7" r:id="rId2"/>
    <p:sldId id="260" r:id="rId3"/>
    <p:sldId id="261" r:id="rId4"/>
    <p:sldId id="262" r:id="rId5"/>
    <p:sldId id="264" r:id="rId6"/>
    <p:sldId id="267" r:id="rId7"/>
    <p:sldId id="291" r:id="rId8"/>
    <p:sldId id="269" r:id="rId9"/>
    <p:sldId id="292" r:id="rId10"/>
    <p:sldId id="266" r:id="rId11"/>
    <p:sldId id="270" r:id="rId12"/>
    <p:sldId id="271" r:id="rId13"/>
    <p:sldId id="272" r:id="rId14"/>
    <p:sldId id="273" r:id="rId15"/>
    <p:sldId id="293" r:id="rId16"/>
    <p:sldId id="294" r:id="rId17"/>
    <p:sldId id="275" r:id="rId18"/>
    <p:sldId id="278" r:id="rId19"/>
    <p:sldId id="277" r:id="rId20"/>
    <p:sldId id="279" r:id="rId21"/>
    <p:sldId id="280" r:id="rId22"/>
    <p:sldId id="282" r:id="rId23"/>
    <p:sldId id="283" r:id="rId24"/>
    <p:sldId id="284" r:id="rId25"/>
    <p:sldId id="286" r:id="rId26"/>
    <p:sldId id="285" r:id="rId27"/>
    <p:sldId id="287" r:id="rId28"/>
    <p:sldId id="288" r:id="rId29"/>
    <p:sldId id="289" r:id="rId30"/>
    <p:sldId id="290"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7691" autoAdjust="0"/>
  </p:normalViewPr>
  <p:slideViewPr>
    <p:cSldViewPr>
      <p:cViewPr>
        <p:scale>
          <a:sx n="75" d="100"/>
          <a:sy n="75" d="100"/>
        </p:scale>
        <p:origin x="-366" y="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B3826B-F9A5-42A5-9B20-69CFF7F7AB5C}" type="datetimeFigureOut">
              <a:rPr lang="en-GB" smtClean="0"/>
              <a:t>03/02/2017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458AEFB-E60C-456C-A78E-05BF9A222855}" type="slidenum">
              <a:rPr lang="en-GB" smtClean="0"/>
              <a:t>‹#›</a:t>
            </a:fld>
            <a:endParaRPr lang="en-GB" dirty="0"/>
          </a:p>
        </p:txBody>
      </p:sp>
    </p:spTree>
    <p:extLst>
      <p:ext uri="{BB962C8B-B14F-4D97-AF65-F5344CB8AC3E}">
        <p14:creationId xmlns:p14="http://schemas.microsoft.com/office/powerpoint/2010/main" val="76345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5</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458AEFB-E60C-456C-A78E-05BF9A222855}" type="slidenum">
              <a:rPr lang="en-GB" smtClean="0"/>
              <a:t>7</a:t>
            </a:fld>
            <a:endParaRPr lang="en-GB" dirty="0"/>
          </a:p>
        </p:txBody>
      </p:sp>
    </p:spTree>
    <p:extLst>
      <p:ext uri="{BB962C8B-B14F-4D97-AF65-F5344CB8AC3E}">
        <p14:creationId xmlns:p14="http://schemas.microsoft.com/office/powerpoint/2010/main" val="867643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10</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11</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12</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13</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14</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2344850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270479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17</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18</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19</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20</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21</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22</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23</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24</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25</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26</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27</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28</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29</a:t>
            </a:fld>
            <a:endParaRPr lang="en-GB" dirty="0"/>
          </a:p>
        </p:txBody>
      </p:sp>
    </p:spTree>
    <p:extLst>
      <p:ext uri="{BB962C8B-B14F-4D97-AF65-F5344CB8AC3E}">
        <p14:creationId xmlns:p14="http://schemas.microsoft.com/office/powerpoint/2010/main" val="1021265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3637095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1871777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2329211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3410277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3097091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1899742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2182177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940516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885438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1623801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1F868C-FAD1-4A72-B279-C28615DB6EE5}" type="datetimeFigureOut">
              <a:rPr lang="en-GB" smtClean="0"/>
              <a:t>03/02/2017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A81A01-7128-4DE8-8ED1-EF68BE974714}" type="slidenum">
              <a:rPr lang="en-GB" smtClean="0"/>
              <a:t>‹#›</a:t>
            </a:fld>
            <a:endParaRPr lang="en-GB" dirty="0"/>
          </a:p>
        </p:txBody>
      </p:sp>
    </p:spTree>
    <p:extLst>
      <p:ext uri="{BB962C8B-B14F-4D97-AF65-F5344CB8AC3E}">
        <p14:creationId xmlns:p14="http://schemas.microsoft.com/office/powerpoint/2010/main" val="255234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1F868C-FAD1-4A72-B279-C28615DB6EE5}" type="datetimeFigureOut">
              <a:rPr lang="en-GB" smtClean="0"/>
              <a:t>03/02/2017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A81A01-7128-4DE8-8ED1-EF68BE974714}" type="slidenum">
              <a:rPr lang="en-GB" smtClean="0"/>
              <a:t>‹#›</a:t>
            </a:fld>
            <a:endParaRPr lang="en-GB" dirty="0"/>
          </a:p>
        </p:txBody>
      </p:sp>
    </p:spTree>
    <p:extLst>
      <p:ext uri="{BB962C8B-B14F-4D97-AF65-F5344CB8AC3E}">
        <p14:creationId xmlns:p14="http://schemas.microsoft.com/office/powerpoint/2010/main" val="11834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7261467"/>
          </a:xfrm>
          <a:prstGeom prst="rect">
            <a:avLst/>
          </a:prstGeom>
          <a:noFill/>
        </p:spPr>
        <p:txBody>
          <a:bodyPr wrap="square" lIns="540000" tIns="540000" rIns="540000" bIns="540000" rtlCol="0">
            <a:spAutoFit/>
          </a:bodyPr>
          <a:lstStyle/>
          <a:p>
            <a:r>
              <a:rPr lang="en-GB" sz="2000" b="1" u="sng" dirty="0" smtClean="0"/>
              <a:t>AHHI5017  </a:t>
            </a:r>
            <a:r>
              <a:rPr lang="en-GB" sz="2000" b="1" u="sng" dirty="0" smtClean="0"/>
              <a:t>Week </a:t>
            </a:r>
            <a:r>
              <a:rPr lang="en-GB" sz="2000" b="1" u="sng" dirty="0"/>
              <a:t>1: The French Revolution and the Napoleonic Wars </a:t>
            </a:r>
            <a:r>
              <a:rPr lang="en-GB" sz="2000" b="1" u="sng" dirty="0" smtClean="0"/>
              <a:t>(Friday)</a:t>
            </a:r>
          </a:p>
          <a:p>
            <a:pPr marL="285750" indent="-285750" algn="just">
              <a:buFont typeface="Arial" pitchFamily="34" charset="0"/>
              <a:buChar char="•"/>
            </a:pPr>
            <a:endParaRPr lang="en-GB" sz="800" dirty="0" smtClean="0"/>
          </a:p>
          <a:p>
            <a:pPr marL="285750" indent="-285750" algn="just">
              <a:buFont typeface="Arial" pitchFamily="34" charset="0"/>
              <a:buChar char="•"/>
            </a:pPr>
            <a:r>
              <a:rPr lang="en-GB" sz="2000" dirty="0" smtClean="0"/>
              <a:t>Group exercise: The French Revolution (building on Monday session)</a:t>
            </a:r>
          </a:p>
          <a:p>
            <a:pPr marL="285750" indent="-285750" algn="just">
              <a:buFont typeface="Arial" pitchFamily="34" charset="0"/>
              <a:buChar char="•"/>
            </a:pPr>
            <a:r>
              <a:rPr lang="en-GB" sz="2000" dirty="0" smtClean="0"/>
              <a:t>Overview: chronology of French Revolution</a:t>
            </a:r>
          </a:p>
          <a:p>
            <a:pPr marL="285750" indent="-285750" algn="just">
              <a:buFont typeface="Arial" pitchFamily="34" charset="0"/>
              <a:buChar char="•"/>
            </a:pPr>
            <a:r>
              <a:rPr lang="en-GB" sz="2000" dirty="0" smtClean="0"/>
              <a:t>Group work: The Louvre and the French Revolution (McClennan reading)</a:t>
            </a:r>
          </a:p>
          <a:p>
            <a:pPr marL="285750" indent="-285750" algn="just">
              <a:buFont typeface="Arial" pitchFamily="34" charset="0"/>
              <a:buChar char="•"/>
            </a:pPr>
            <a:r>
              <a:rPr lang="en-GB" sz="2000" dirty="0" smtClean="0"/>
              <a:t>Overview: The Louvre, art and the French Revolution</a:t>
            </a:r>
          </a:p>
          <a:p>
            <a:pPr marL="285750" indent="-285750" algn="just">
              <a:buFont typeface="Arial" pitchFamily="34" charset="0"/>
              <a:buChar char="•"/>
            </a:pPr>
            <a:r>
              <a:rPr lang="en-GB" sz="2000" dirty="0" smtClean="0"/>
              <a:t>Group work: The image of Napoleon (Dwyer reading)</a:t>
            </a:r>
          </a:p>
          <a:p>
            <a:pPr marL="285750" indent="-285750" algn="just">
              <a:buFont typeface="Arial" pitchFamily="34" charset="0"/>
              <a:buChar char="•"/>
            </a:pPr>
            <a:r>
              <a:rPr lang="en-GB" sz="2000" dirty="0" smtClean="0"/>
              <a:t>Group/class discussion: British responses</a:t>
            </a:r>
          </a:p>
          <a:p>
            <a:pPr marL="285750" indent="-285750" algn="just">
              <a:buFont typeface="Arial" pitchFamily="34" charset="0"/>
              <a:buChar char="•"/>
            </a:pPr>
            <a:r>
              <a:rPr lang="en-GB" sz="2000" dirty="0" smtClean="0"/>
              <a:t>End summary: looking ahead to next week</a:t>
            </a:r>
          </a:p>
          <a:p>
            <a:pPr algn="just"/>
            <a:endParaRPr lang="en-GB" sz="1700" dirty="0" smtClean="0"/>
          </a:p>
          <a:p>
            <a:pPr algn="just"/>
            <a:r>
              <a:rPr lang="en-GB" sz="1700" dirty="0" smtClean="0"/>
              <a:t>This lecture concentrates on the cultural impact of the French Revolution and the subsequent Napoleonic Wars. </a:t>
            </a:r>
          </a:p>
          <a:p>
            <a:pPr algn="just"/>
            <a:r>
              <a:rPr lang="en-GB" sz="1700" dirty="0"/>
              <a:t>	</a:t>
            </a:r>
            <a:r>
              <a:rPr lang="en-GB" sz="1700" dirty="0" smtClean="0"/>
              <a:t>Expanding on Monday’s session, the lecture begins with group work brainstorming on the French Revolution in light of the readings for this week. Some key events of the Revolution and its aftermath will then be outlined, leading into more in-depth discussion of texts by assigned texts by Andrew McClennan and Philip Dwyer.  We shall examine how the Revolution and the French conquest of territories in Europe and North Africa were propagandised in art and museums,  plus the image of Napoleon Bonaparte which was shaped in France. As a counterpoint to this, we will close by touching upon reactions to Bonaparte and the Revolution from across the channel. Students will work in groups to identify key </a:t>
            </a:r>
            <a:r>
              <a:rPr lang="en-GB" sz="1700" dirty="0"/>
              <a:t>tropes, themes and imagery </a:t>
            </a:r>
            <a:r>
              <a:rPr lang="en-GB" sz="1700" dirty="0" smtClean="0"/>
              <a:t>associated with Napoleon in Britain, which segues into our discussion of empire and colonial competition on Monday.</a:t>
            </a:r>
            <a:endParaRPr lang="en-GB" sz="1700" i="1" dirty="0"/>
          </a:p>
        </p:txBody>
      </p:sp>
    </p:spTree>
    <p:extLst>
      <p:ext uri="{BB962C8B-B14F-4D97-AF65-F5344CB8AC3E}">
        <p14:creationId xmlns:p14="http://schemas.microsoft.com/office/powerpoint/2010/main" val="33974416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30704"/>
            <a:ext cx="9144000" cy="6445859"/>
          </a:xfrm>
          <a:prstGeom prst="rect">
            <a:avLst/>
          </a:prstGeom>
          <a:noFill/>
        </p:spPr>
        <p:txBody>
          <a:bodyPr wrap="square" lIns="540000" tIns="540000" rIns="540000" bIns="540000" rtlCol="0">
            <a:spAutoFit/>
          </a:bodyPr>
          <a:lstStyle/>
          <a:p>
            <a:pPr algn="just"/>
            <a:r>
              <a:rPr lang="en-GB" b="1" dirty="0" smtClean="0"/>
              <a:t>Group exercise: The French Revolution</a:t>
            </a:r>
          </a:p>
          <a:p>
            <a:endParaRPr lang="en-GB" dirty="0"/>
          </a:p>
          <a:p>
            <a:pPr algn="just"/>
            <a:r>
              <a:rPr lang="en-GB" sz="1600" i="1" dirty="0" smtClean="0"/>
              <a:t>In groups, make a mind-map listing words, tropes, themes, ideas, etc. that you associate with the French Revolution.</a:t>
            </a:r>
          </a:p>
          <a:p>
            <a:pPr algn="just"/>
            <a:endParaRPr lang="en-GB" sz="1600" i="1" dirty="0" smtClean="0"/>
          </a:p>
          <a:p>
            <a:pPr algn="just"/>
            <a:endParaRPr lang="en-GB" sz="1600" i="1" dirty="0"/>
          </a:p>
          <a:p>
            <a:pPr algn="just"/>
            <a:endParaRPr lang="en-GB" sz="1600" i="1" dirty="0" smtClean="0"/>
          </a:p>
          <a:p>
            <a:pPr algn="ctr"/>
            <a:r>
              <a:rPr lang="en-GB" sz="3600" i="1" dirty="0" smtClean="0">
                <a:solidFill>
                  <a:schemeClr val="tx2"/>
                </a:solidFill>
              </a:rPr>
              <a:t>THE </a:t>
            </a:r>
          </a:p>
          <a:p>
            <a:pPr algn="ctr"/>
            <a:r>
              <a:rPr lang="en-GB" sz="3600" i="1" dirty="0" smtClean="0">
                <a:solidFill>
                  <a:srgbClr val="FF0000"/>
                </a:solidFill>
              </a:rPr>
              <a:t>FRENCH</a:t>
            </a:r>
          </a:p>
          <a:p>
            <a:pPr algn="ctr"/>
            <a:r>
              <a:rPr lang="en-GB" sz="3600" i="1" dirty="0" smtClean="0">
                <a:solidFill>
                  <a:schemeClr val="tx2"/>
                </a:solidFill>
              </a:rPr>
              <a:t>REVOLUTION</a:t>
            </a:r>
          </a:p>
          <a:p>
            <a:pPr algn="ctr"/>
            <a:endParaRPr lang="en-GB" sz="3600" i="1" dirty="0">
              <a:solidFill>
                <a:schemeClr val="tx2"/>
              </a:solidFill>
            </a:endParaRPr>
          </a:p>
          <a:p>
            <a:pPr algn="just"/>
            <a:endParaRPr lang="en-GB" dirty="0">
              <a:solidFill>
                <a:schemeClr val="tx2"/>
              </a:solidFill>
            </a:endParaRPr>
          </a:p>
          <a:p>
            <a:pPr algn="just"/>
            <a:r>
              <a:rPr lang="en-GB" sz="1600" i="1" dirty="0" smtClean="0"/>
              <a:t>(this extends on Monday’s session)</a:t>
            </a:r>
          </a:p>
          <a:p>
            <a:pPr algn="ctr"/>
            <a:endParaRPr lang="en-GB" sz="3600" i="1" dirty="0">
              <a:solidFill>
                <a:schemeClr val="tx2"/>
              </a:solidFill>
            </a:endParaRPr>
          </a:p>
          <a:p>
            <a:pPr algn="just"/>
            <a:endParaRPr lang="en-GB" sz="1600" i="1" dirty="0"/>
          </a:p>
        </p:txBody>
      </p:sp>
    </p:spTree>
    <p:extLst>
      <p:ext uri="{BB962C8B-B14F-4D97-AF65-F5344CB8AC3E}">
        <p14:creationId xmlns:p14="http://schemas.microsoft.com/office/powerpoint/2010/main" val="39219022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5796136" cy="7005673"/>
          </a:xfrm>
          <a:prstGeom prst="rect">
            <a:avLst/>
          </a:prstGeom>
          <a:noFill/>
        </p:spPr>
        <p:txBody>
          <a:bodyPr wrap="square" lIns="540000" tIns="360000" rIns="540000" bIns="360000" rtlCol="0">
            <a:spAutoFit/>
          </a:bodyPr>
          <a:lstStyle/>
          <a:p>
            <a:pPr algn="just"/>
            <a:r>
              <a:rPr lang="en-GB" sz="1400" b="1" i="1" dirty="0" smtClean="0"/>
              <a:t>Broader context: Enlightenment in Europe, 17</a:t>
            </a:r>
            <a:r>
              <a:rPr lang="en-GB" sz="1400" b="1" i="1" baseline="30000" dirty="0" smtClean="0"/>
              <a:t>th</a:t>
            </a:r>
            <a:r>
              <a:rPr lang="en-GB" sz="1400" b="1" i="1" dirty="0" smtClean="0"/>
              <a:t> century onwards; underpins philosophy/ideology of Revolution</a:t>
            </a:r>
          </a:p>
          <a:p>
            <a:pPr algn="just"/>
            <a:endParaRPr lang="en-GB" sz="1400" b="1" i="1" dirty="0" smtClean="0"/>
          </a:p>
          <a:p>
            <a:pPr algn="just"/>
            <a:r>
              <a:rPr lang="en-GB" sz="1400" dirty="0" smtClean="0"/>
              <a:t>1789 		Outbreak of French Revolution; 			storming of Bastille and institution 			of constitutional monarchy.</a:t>
            </a:r>
          </a:p>
          <a:p>
            <a:pPr algn="just"/>
            <a:r>
              <a:rPr lang="en-GB" sz="1400" dirty="0" smtClean="0"/>
              <a:t>1792 		First French Republic founded.</a:t>
            </a:r>
          </a:p>
          <a:p>
            <a:pPr algn="just"/>
            <a:r>
              <a:rPr lang="en-GB" sz="1400" dirty="0" smtClean="0"/>
              <a:t>1793 		Execution of King Louis XVI.</a:t>
            </a:r>
          </a:p>
          <a:p>
            <a:pPr algn="just"/>
            <a:r>
              <a:rPr lang="en-GB" sz="1400" dirty="0" smtClean="0"/>
              <a:t>1793–1794 		‘Reign of Terror,’ during which 10,000s 		of people are  executed.</a:t>
            </a:r>
          </a:p>
          <a:p>
            <a:pPr algn="just"/>
            <a:r>
              <a:rPr lang="en-GB" sz="1400" dirty="0" smtClean="0"/>
              <a:t>1794		French military successes in Flanders.</a:t>
            </a:r>
          </a:p>
          <a:p>
            <a:pPr algn="just"/>
            <a:r>
              <a:rPr lang="en-GB" sz="1400" dirty="0" smtClean="0"/>
              <a:t>1796–1797		French military successes in Italian 			states.</a:t>
            </a:r>
          </a:p>
          <a:p>
            <a:pPr algn="just"/>
            <a:r>
              <a:rPr lang="en-GB" sz="1400" dirty="0" smtClean="0"/>
              <a:t>1798–1801  		French military campaigns in Egypt 			(eventually repelled by British).</a:t>
            </a:r>
          </a:p>
          <a:p>
            <a:pPr algn="just"/>
            <a:r>
              <a:rPr lang="en-GB" sz="1400" dirty="0" smtClean="0"/>
              <a:t>1799  		Napoleon’s coup institutes dictatorship</a:t>
            </a:r>
          </a:p>
          <a:p>
            <a:pPr algn="just"/>
            <a:r>
              <a:rPr lang="en-GB" sz="1400" dirty="0" smtClean="0"/>
              <a:t>1803–1815  		Napoleonic Wars: Napoleon’s military 		successes bring much of continental 			Europe under French control.</a:t>
            </a:r>
          </a:p>
          <a:p>
            <a:pPr marL="342900" indent="-342900" algn="just">
              <a:buAutoNum type="arabicPlain" startAt="1804"/>
            </a:pPr>
            <a:r>
              <a:rPr lang="en-GB" sz="1400" dirty="0" smtClean="0"/>
              <a:t> 		Napoleon declares himself Emperor of 		France, formally abolishing First 			Republic</a:t>
            </a:r>
          </a:p>
          <a:p>
            <a:pPr algn="just"/>
            <a:r>
              <a:rPr lang="en-GB" sz="1400" dirty="0" smtClean="0"/>
              <a:t>1814–1815		Defeats in Europe led to Napoleon 			being exiled to Elba</a:t>
            </a:r>
          </a:p>
          <a:p>
            <a:pPr marL="342900" indent="-342900" algn="just">
              <a:buAutoNum type="arabicPlain" startAt="1815"/>
            </a:pPr>
            <a:r>
              <a:rPr lang="en-GB" sz="1400" dirty="0" smtClean="0"/>
              <a:t> 		Napoleon returns to France; eventually 		defeated in Battle of Waterloo; 			monarchy re-established.; Napoleon 			exiled to St Helena</a:t>
            </a:r>
          </a:p>
          <a:p>
            <a:pPr marL="342900" indent="-342900">
              <a:buAutoNum type="arabicPlain" startAt="1815"/>
            </a:pPr>
            <a:endParaRPr lang="en-GB" sz="1600" dirty="0" smtClean="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6934" y="0"/>
            <a:ext cx="3447066" cy="2572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7728996" y="2572373"/>
            <a:ext cx="1344722" cy="830997"/>
          </a:xfrm>
          <a:prstGeom prst="rect">
            <a:avLst/>
          </a:prstGeom>
          <a:noFill/>
        </p:spPr>
        <p:txBody>
          <a:bodyPr wrap="square" rtlCol="0">
            <a:spAutoFit/>
          </a:bodyPr>
          <a:lstStyle/>
          <a:p>
            <a:pPr algn="r"/>
            <a:r>
              <a:rPr lang="en-GB" sz="1200" dirty="0" smtClean="0">
                <a:solidFill>
                  <a:prstClr val="black"/>
                </a:solidFill>
              </a:rPr>
              <a:t>‘The Storm of the Bastille, ‘ Jean-Pierre Houël (1789)</a:t>
            </a:r>
          </a:p>
        </p:txBody>
      </p:sp>
      <p:pic>
        <p:nvPicPr>
          <p:cNvPr id="2052"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31818" r="25636" b="5299"/>
          <a:stretch/>
        </p:blipFill>
        <p:spPr bwMode="auto">
          <a:xfrm>
            <a:off x="5690216" y="2572373"/>
            <a:ext cx="2089181" cy="3016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6534" y="4080807"/>
            <a:ext cx="1814997" cy="2830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5690216" y="5589241"/>
            <a:ext cx="1666318" cy="1200329"/>
          </a:xfrm>
          <a:prstGeom prst="rect">
            <a:avLst/>
          </a:prstGeom>
          <a:noFill/>
        </p:spPr>
        <p:txBody>
          <a:bodyPr wrap="square" rtlCol="0">
            <a:spAutoFit/>
          </a:bodyPr>
          <a:lstStyle/>
          <a:p>
            <a:r>
              <a:rPr lang="en-GB" sz="1200" dirty="0" smtClean="0">
                <a:solidFill>
                  <a:prstClr val="black"/>
                </a:solidFill>
              </a:rPr>
              <a:t>‘Execution </a:t>
            </a:r>
            <a:r>
              <a:rPr lang="en-GB" sz="1200" dirty="0">
                <a:solidFill>
                  <a:prstClr val="black"/>
                </a:solidFill>
              </a:rPr>
              <a:t>of Louis </a:t>
            </a:r>
            <a:r>
              <a:rPr lang="en-GB" sz="1200" dirty="0" smtClean="0">
                <a:solidFill>
                  <a:prstClr val="black"/>
                </a:solidFill>
              </a:rPr>
              <a:t>XVI,’ Georg </a:t>
            </a:r>
            <a:r>
              <a:rPr lang="en-GB" sz="1200" dirty="0">
                <a:solidFill>
                  <a:prstClr val="black"/>
                </a:solidFill>
              </a:rPr>
              <a:t>Heinrich </a:t>
            </a:r>
            <a:r>
              <a:rPr lang="en-GB" sz="1200" dirty="0" smtClean="0">
                <a:solidFill>
                  <a:prstClr val="black"/>
                </a:solidFill>
              </a:rPr>
              <a:t>Sieveking (1793)</a:t>
            </a:r>
          </a:p>
          <a:p>
            <a:r>
              <a:rPr lang="en-GB" sz="1200" dirty="0" smtClean="0">
                <a:solidFill>
                  <a:prstClr val="black"/>
                </a:solidFill>
              </a:rPr>
              <a:t>‘Napoleon </a:t>
            </a:r>
            <a:r>
              <a:rPr lang="en-GB" sz="1200" dirty="0">
                <a:solidFill>
                  <a:prstClr val="black"/>
                </a:solidFill>
              </a:rPr>
              <a:t>in Coronation Robes,’ François </a:t>
            </a:r>
            <a:r>
              <a:rPr lang="en-GB" sz="1200" dirty="0" smtClean="0">
                <a:solidFill>
                  <a:prstClr val="black"/>
                </a:solidFill>
              </a:rPr>
              <a:t>Gérard (1805)</a:t>
            </a:r>
            <a:endParaRPr lang="en-GB" sz="1200" dirty="0">
              <a:solidFill>
                <a:prstClr val="black"/>
              </a:solidFill>
            </a:endParaRPr>
          </a:p>
        </p:txBody>
      </p:sp>
    </p:spTree>
    <p:extLst>
      <p:ext uri="{BB962C8B-B14F-4D97-AF65-F5344CB8AC3E}">
        <p14:creationId xmlns:p14="http://schemas.microsoft.com/office/powerpoint/2010/main" val="29483336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0860"/>
            <a:ext cx="9144000" cy="7984742"/>
          </a:xfrm>
          <a:prstGeom prst="rect">
            <a:avLst/>
          </a:prstGeom>
          <a:noFill/>
        </p:spPr>
        <p:txBody>
          <a:bodyPr wrap="square" lIns="540000" tIns="540000" rIns="540000" bIns="540000" rtlCol="0">
            <a:spAutoFit/>
          </a:bodyPr>
          <a:lstStyle/>
          <a:p>
            <a:r>
              <a:rPr lang="en-GB" sz="1600" b="1" i="1" dirty="0" smtClean="0"/>
              <a:t>Broader context: a century of revolutions</a:t>
            </a:r>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r>
              <a:rPr lang="en-GB" sz="1600" dirty="0" smtClean="0"/>
              <a:t>1830		Revolution overthrows Bourbon monarchy and replaces it with House of 		Orleans</a:t>
            </a:r>
            <a:endParaRPr lang="en-GB" sz="1600" dirty="0"/>
          </a:p>
          <a:p>
            <a:r>
              <a:rPr lang="en-GB" sz="1600" dirty="0" smtClean="0"/>
              <a:t>1848  </a:t>
            </a:r>
            <a:r>
              <a:rPr lang="en-GB" sz="1600" dirty="0"/>
              <a:t>	</a:t>
            </a:r>
            <a:r>
              <a:rPr lang="en-GB" sz="1600" dirty="0" smtClean="0"/>
              <a:t>	Fall </a:t>
            </a:r>
            <a:r>
              <a:rPr lang="en-GB" sz="1600" dirty="0"/>
              <a:t>of King Louis-Philippe amid series of revolutions that took over Europe; </a:t>
            </a:r>
            <a:r>
              <a:rPr lang="en-GB" sz="1600" dirty="0" smtClean="0"/>
              <a:t>		Louis-Napoleon</a:t>
            </a:r>
            <a:r>
              <a:rPr lang="en-GB" sz="1600" dirty="0"/>
              <a:t>, nephew of Napoleon Bonaparte, proclaimed president of </a:t>
            </a:r>
            <a:r>
              <a:rPr lang="en-GB" sz="1600" dirty="0" smtClean="0"/>
              <a:t>		Second </a:t>
            </a:r>
            <a:r>
              <a:rPr lang="en-GB" sz="1600" dirty="0"/>
              <a:t>Republic.</a:t>
            </a:r>
          </a:p>
          <a:p>
            <a:r>
              <a:rPr lang="en-GB" sz="1600" dirty="0"/>
              <a:t>1852–1870 	Louis-Napoleon takes title of Napoleon III in Second Empire.</a:t>
            </a:r>
          </a:p>
          <a:p>
            <a:r>
              <a:rPr lang="en-GB" sz="1600" dirty="0"/>
              <a:t>1870–1871  	Franco-Prussian War, ending in French defeat, loss of Alsace-Lorraine and </a:t>
            </a:r>
            <a:r>
              <a:rPr lang="en-GB" sz="1600" dirty="0" smtClean="0"/>
              <a:t>		end </a:t>
            </a:r>
            <a:r>
              <a:rPr lang="en-GB" sz="1600" dirty="0"/>
              <a:t>of the Second Empire; Third Republic lasts until 1940.</a:t>
            </a:r>
          </a:p>
          <a:p>
            <a:pPr algn="just"/>
            <a:endParaRPr lang="en-GB" sz="1600" b="1" dirty="0" smtClean="0"/>
          </a:p>
          <a:p>
            <a:pPr algn="just"/>
            <a:r>
              <a:rPr lang="en-GB" sz="1600" dirty="0" smtClean="0"/>
              <a:t> </a:t>
            </a:r>
            <a:endParaRPr lang="en-GB" sz="16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250" y="993681"/>
            <a:ext cx="5905500" cy="3543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668344" y="1820990"/>
            <a:ext cx="1311740" cy="1622734"/>
          </a:xfrm>
          <a:prstGeom prst="rect">
            <a:avLst/>
          </a:prstGeom>
        </p:spPr>
        <p:txBody>
          <a:bodyPr wrap="square" lIns="180000" tIns="72000" rIns="180000" bIns="72000">
            <a:spAutoFit/>
          </a:bodyPr>
          <a:lstStyle/>
          <a:p>
            <a:pPr algn="r"/>
            <a:r>
              <a:rPr lang="en-GB" sz="1200" dirty="0" smtClean="0"/>
              <a:t>‘Liberty Leading the People,’ Eugène Delacroix  (1830</a:t>
            </a:r>
            <a:r>
              <a:rPr lang="it-IT" sz="1200" dirty="0" smtClean="0"/>
              <a:t>)</a:t>
            </a:r>
          </a:p>
          <a:p>
            <a:pPr algn="r"/>
            <a:r>
              <a:rPr lang="it-IT" sz="1200" dirty="0" smtClean="0"/>
              <a:t>Housed at the Louvre</a:t>
            </a:r>
            <a:r>
              <a:rPr lang="en-GB" sz="1200" dirty="0" smtClean="0"/>
              <a:t> </a:t>
            </a:r>
            <a:endParaRPr lang="en-GB" sz="1200" dirty="0"/>
          </a:p>
        </p:txBody>
      </p:sp>
    </p:spTree>
    <p:extLst>
      <p:ext uri="{BB962C8B-B14F-4D97-AF65-F5344CB8AC3E}">
        <p14:creationId xmlns:p14="http://schemas.microsoft.com/office/powerpoint/2010/main" val="41051730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50" y="0"/>
            <a:ext cx="9169749" cy="6390120"/>
          </a:xfrm>
          <a:prstGeom prst="rect">
            <a:avLst/>
          </a:prstGeom>
          <a:noFill/>
        </p:spPr>
        <p:txBody>
          <a:bodyPr wrap="square" lIns="540000" tIns="360000" rIns="540000" bIns="360000" rtlCol="0">
            <a:spAutoFit/>
          </a:bodyPr>
          <a:lstStyle/>
          <a:p>
            <a:pPr lvl="0"/>
            <a:r>
              <a:rPr lang="en-GB" sz="1600" b="1" dirty="0" smtClean="0"/>
              <a:t>Andrew McClennan, </a:t>
            </a:r>
            <a:r>
              <a:rPr lang="en-GB" sz="1600" b="1" i="1" dirty="0" smtClean="0"/>
              <a:t>Inventing the Louvre: Art, Politics, and the Origins of the Modern Museum in Eighteenth-Century Paris </a:t>
            </a:r>
            <a:r>
              <a:rPr lang="en-GB" sz="1600" b="1" dirty="0" smtClean="0"/>
              <a:t>(University of California: Los Angeles, 1999), pp. 1–12, 91–123.</a:t>
            </a: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marL="285750" lvl="0" indent="-285750">
              <a:buFont typeface="Arial" panose="020B0604020202020204" pitchFamily="34" charset="0"/>
              <a:buChar char="•"/>
            </a:pPr>
            <a:r>
              <a:rPr lang="en-GB" b="1" dirty="0" smtClean="0">
                <a:ea typeface="Calibri"/>
                <a:cs typeface="Times New Roman"/>
              </a:rPr>
              <a:t>Why the Louvre? </a:t>
            </a:r>
          </a:p>
          <a:p>
            <a:pPr marL="742950" lvl="1" indent="-285750">
              <a:buFontTx/>
              <a:buChar char="-"/>
            </a:pPr>
            <a:r>
              <a:rPr lang="en-GB" dirty="0" smtClean="0">
                <a:ea typeface="Calibri"/>
                <a:cs typeface="Times New Roman"/>
              </a:rPr>
              <a:t>How does it fit into the wider story of the French Revolution?</a:t>
            </a:r>
          </a:p>
          <a:p>
            <a:pPr lvl="0"/>
            <a:endParaRPr lang="en-GB" b="1" dirty="0">
              <a:effectLst/>
              <a:latin typeface="Times New Roman"/>
              <a:ea typeface="Calibri"/>
              <a:cs typeface="Times New Roman"/>
            </a:endParaRPr>
          </a:p>
          <a:p>
            <a:pPr marL="342900" lvl="0" indent="-342900" algn="just">
              <a:spcAft>
                <a:spcPts val="0"/>
              </a:spcAft>
              <a:buFont typeface="Arial" panose="020B0604020202020204" pitchFamily="34" charset="0"/>
              <a:buChar char="•"/>
            </a:pPr>
            <a:r>
              <a:rPr lang="en-GB" b="1" dirty="0">
                <a:ea typeface="Calibri"/>
                <a:cs typeface="Times New Roman"/>
              </a:rPr>
              <a:t>Why does McClennan think ‘The Revolutionary Louvre’ was distinguishable from its precursors?</a:t>
            </a:r>
            <a:endParaRPr lang="en-GB" dirty="0" smtClean="0">
              <a:effectLst/>
              <a:latin typeface="Times New Roman"/>
              <a:ea typeface="Calibri"/>
              <a:cs typeface="Times New Roman"/>
            </a:endParaRPr>
          </a:p>
          <a:p>
            <a:pPr marL="800100" lvl="1" indent="-342900" algn="just">
              <a:buFont typeface="Calibri"/>
              <a:buChar char="-"/>
            </a:pPr>
            <a:r>
              <a:rPr lang="en-GB" dirty="0">
                <a:ea typeface="Calibri"/>
                <a:cs typeface="Times New Roman"/>
              </a:rPr>
              <a:t>How did the Louvre collection originate?</a:t>
            </a:r>
            <a:endParaRPr lang="en-GB" u="none" strike="noStrike" dirty="0" smtClean="0">
              <a:effectLst/>
              <a:latin typeface="Times New Roman"/>
              <a:ea typeface="Calibri"/>
              <a:cs typeface="Times New Roman"/>
            </a:endParaRPr>
          </a:p>
          <a:p>
            <a:pPr marL="800100" lvl="1" indent="-342900" algn="just">
              <a:buFont typeface="Calibri"/>
              <a:buChar char="-"/>
            </a:pPr>
            <a:r>
              <a:rPr lang="en-GB" dirty="0">
                <a:ea typeface="Calibri"/>
                <a:cs typeface="Times New Roman"/>
              </a:rPr>
              <a:t>To whom did the collection belong prior to the French Revolution? </a:t>
            </a:r>
            <a:endParaRPr lang="en-GB" u="none" strike="noStrike" dirty="0" smtClean="0">
              <a:effectLst/>
              <a:latin typeface="Times New Roman"/>
              <a:ea typeface="Calibri"/>
              <a:cs typeface="Times New Roman"/>
            </a:endParaRPr>
          </a:p>
          <a:p>
            <a:pPr marL="800100" lvl="1" indent="-342900" algn="just">
              <a:buFont typeface="Calibri"/>
              <a:buChar char="-"/>
            </a:pPr>
            <a:r>
              <a:rPr lang="en-GB" dirty="0">
                <a:ea typeface="Calibri"/>
                <a:cs typeface="Times New Roman"/>
              </a:rPr>
              <a:t>How did ownership change as a consequence of the revolution</a:t>
            </a:r>
            <a:r>
              <a:rPr lang="en-GB" dirty="0" smtClean="0">
                <a:ea typeface="Calibri"/>
                <a:cs typeface="Times New Roman"/>
              </a:rPr>
              <a:t>?</a:t>
            </a:r>
            <a:endParaRPr lang="en-GB" u="none" strike="noStrike" dirty="0" smtClean="0">
              <a:effectLst/>
              <a:latin typeface="Times New Roman"/>
              <a:ea typeface="Calibri"/>
              <a:cs typeface="Times New Roman"/>
            </a:endParaRPr>
          </a:p>
        </p:txBody>
      </p:sp>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26942" y="1052736"/>
            <a:ext cx="6696744" cy="2570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167441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4101" name="Picture 5" descr="File:Serment du Jeu de Paume - Jacques-Louis Davi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0679" y="2496202"/>
            <a:ext cx="6813321" cy="4382623"/>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2766787" y="16961"/>
            <a:ext cx="1781045" cy="914848"/>
          </a:xfrm>
          <a:prstGeom prst="rect">
            <a:avLst/>
          </a:prstGeom>
        </p:spPr>
        <p:txBody>
          <a:bodyPr wrap="square" lIns="180000" tIns="72000" rIns="180000" bIns="72000">
            <a:spAutoFit/>
          </a:bodyPr>
          <a:lstStyle/>
          <a:p>
            <a:pPr algn="r"/>
            <a:endParaRPr lang="it-IT" sz="1400" b="1" dirty="0">
              <a:solidFill>
                <a:srgbClr val="FFC000"/>
              </a:solidFill>
              <a:effectLst>
                <a:outerShdw blurRad="38100" dist="38100" dir="2700000" algn="tl">
                  <a:srgbClr val="000000">
                    <a:alpha val="43137"/>
                  </a:srgbClr>
                </a:outerShdw>
              </a:effectLst>
            </a:endParaRPr>
          </a:p>
          <a:p>
            <a:pPr algn="r"/>
            <a:r>
              <a:rPr lang="it-IT" sz="1200" dirty="0" smtClean="0">
                <a:solidFill>
                  <a:srgbClr val="FFC000"/>
                </a:solidFill>
              </a:rPr>
              <a:t>.</a:t>
            </a:r>
          </a:p>
          <a:p>
            <a:pPr algn="r"/>
            <a:endParaRPr lang="it-IT" sz="1200" dirty="0"/>
          </a:p>
          <a:p>
            <a:pPr algn="r"/>
            <a:r>
              <a:rPr lang="it-IT" sz="1200" dirty="0" smtClean="0"/>
              <a:t>  </a:t>
            </a:r>
          </a:p>
        </p:txBody>
      </p:sp>
      <p:pic>
        <p:nvPicPr>
          <p:cNvPr id="4103"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477"/>
            <a:ext cx="3455987" cy="4449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3465058" y="193358"/>
            <a:ext cx="5688014" cy="4252258"/>
          </a:xfrm>
          <a:prstGeom prst="rect">
            <a:avLst/>
          </a:prstGeom>
        </p:spPr>
        <p:txBody>
          <a:bodyPr wrap="square" lIns="180000" tIns="72000" rIns="180000" bIns="72000">
            <a:normAutofit/>
          </a:bodyPr>
          <a:lstStyle/>
          <a:p>
            <a:pPr algn="r"/>
            <a:r>
              <a:rPr lang="en-GB" sz="2000" b="1" dirty="0">
                <a:effectLst>
                  <a:outerShdw blurRad="38100" dist="38100" dir="2700000" algn="tl">
                    <a:srgbClr val="000000">
                      <a:alpha val="43137"/>
                    </a:srgbClr>
                  </a:outerShdw>
                </a:effectLst>
              </a:rPr>
              <a:t>ART AND THE REVOLUTION</a:t>
            </a:r>
          </a:p>
          <a:p>
            <a:pPr algn="r"/>
            <a:r>
              <a:rPr lang="en-GB" sz="2000" dirty="0" smtClean="0"/>
              <a:t>“It was through the arts that people would become familiar with the history, symbols and martyrs of the Revolution. The arts would play a leading role in legitimising the Revolution and, moreover, would record the heroic achievement for posterity.”</a:t>
            </a:r>
          </a:p>
          <a:p>
            <a:pPr algn="r"/>
            <a:r>
              <a:rPr lang="en-GB" sz="2000" dirty="0" smtClean="0"/>
              <a:t>- </a:t>
            </a:r>
            <a:r>
              <a:rPr lang="en-GB" sz="1600" dirty="0" err="1" smtClean="0"/>
              <a:t>McClennan</a:t>
            </a:r>
            <a:r>
              <a:rPr lang="en-GB" sz="1600" dirty="0" smtClean="0"/>
              <a:t>, </a:t>
            </a:r>
            <a:r>
              <a:rPr lang="en-GB" sz="1600" i="1" dirty="0" smtClean="0"/>
              <a:t>Inventing the Louvre</a:t>
            </a:r>
            <a:r>
              <a:rPr lang="en-GB" sz="1600" dirty="0" smtClean="0"/>
              <a:t>, p. 102</a:t>
            </a:r>
            <a:endParaRPr lang="it-IT" sz="1600" dirty="0" smtClean="0"/>
          </a:p>
        </p:txBody>
      </p:sp>
      <p:pic>
        <p:nvPicPr>
          <p:cNvPr id="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446" y="4459331"/>
            <a:ext cx="3493432" cy="20960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3691479" y="2564904"/>
            <a:ext cx="5235171" cy="699404"/>
          </a:xfrm>
          <a:prstGeom prst="rect">
            <a:avLst/>
          </a:prstGeom>
        </p:spPr>
        <p:txBody>
          <a:bodyPr wrap="square" lIns="180000" tIns="72000" rIns="180000" bIns="72000">
            <a:spAutoFit/>
          </a:bodyPr>
          <a:lstStyle/>
          <a:p>
            <a:pPr lvl="0"/>
            <a:r>
              <a:rPr lang="en-GB" sz="1200" b="1" i="1" dirty="0">
                <a:solidFill>
                  <a:srgbClr val="FFC000"/>
                </a:solidFill>
                <a:effectLst>
                  <a:outerShdw blurRad="38100" dist="38100" dir="2700000" algn="tl">
                    <a:srgbClr val="000000">
                      <a:alpha val="43137"/>
                    </a:srgbClr>
                  </a:outerShdw>
                </a:effectLst>
              </a:rPr>
              <a:t>The Death of Marat </a:t>
            </a:r>
            <a:r>
              <a:rPr lang="en-GB" sz="1200" b="1" dirty="0">
                <a:solidFill>
                  <a:srgbClr val="FFC000"/>
                </a:solidFill>
                <a:effectLst>
                  <a:outerShdw blurRad="38100" dist="38100" dir="2700000" algn="tl">
                    <a:srgbClr val="000000">
                      <a:alpha val="43137"/>
                    </a:srgbClr>
                  </a:outerShdw>
                </a:effectLst>
              </a:rPr>
              <a:t>(1793</a:t>
            </a:r>
            <a:r>
              <a:rPr lang="it-IT" sz="1200" b="1" dirty="0">
                <a:solidFill>
                  <a:srgbClr val="FFC000"/>
                </a:solidFill>
                <a:effectLst>
                  <a:outerShdw blurRad="38100" dist="38100" dir="2700000" algn="tl">
                    <a:srgbClr val="000000">
                      <a:alpha val="43137"/>
                    </a:srgbClr>
                  </a:outerShdw>
                </a:effectLst>
              </a:rPr>
              <a:t>) and </a:t>
            </a:r>
            <a:r>
              <a:rPr lang="it-IT" sz="1200" b="1" i="1" dirty="0">
                <a:solidFill>
                  <a:srgbClr val="FFC000"/>
                </a:solidFill>
                <a:effectLst>
                  <a:outerShdw blurRad="38100" dist="38100" dir="2700000" algn="tl">
                    <a:srgbClr val="000000">
                      <a:alpha val="43137"/>
                    </a:srgbClr>
                  </a:outerShdw>
                </a:effectLst>
              </a:rPr>
              <a:t>The Tennis Court Oath of June 1789</a:t>
            </a:r>
            <a:r>
              <a:rPr lang="it-IT" sz="1200" b="1" dirty="0">
                <a:solidFill>
                  <a:srgbClr val="FFC000"/>
                </a:solidFill>
                <a:effectLst>
                  <a:outerShdw blurRad="38100" dist="38100" dir="2700000" algn="tl">
                    <a:srgbClr val="000000">
                      <a:alpha val="43137"/>
                    </a:srgbClr>
                  </a:outerShdw>
                </a:effectLst>
              </a:rPr>
              <a:t> (1791) by Jacques-Louis </a:t>
            </a:r>
            <a:r>
              <a:rPr lang="it-IT" sz="1200" b="1" dirty="0" smtClean="0">
                <a:solidFill>
                  <a:srgbClr val="FFC000"/>
                </a:solidFill>
                <a:effectLst>
                  <a:outerShdw blurRad="38100" dist="38100" dir="2700000" algn="tl">
                    <a:srgbClr val="000000">
                      <a:alpha val="43137"/>
                    </a:srgbClr>
                  </a:outerShdw>
                </a:effectLst>
              </a:rPr>
              <a:t>David; </a:t>
            </a:r>
            <a:r>
              <a:rPr lang="en-GB" sz="1200" b="1" i="1" dirty="0" smtClean="0">
                <a:solidFill>
                  <a:srgbClr val="FFC000"/>
                </a:solidFill>
                <a:effectLst>
                  <a:outerShdw blurRad="38100" dist="38100" dir="2700000" algn="tl">
                    <a:srgbClr val="000000">
                      <a:alpha val="43137"/>
                    </a:srgbClr>
                  </a:outerShdw>
                </a:effectLst>
              </a:rPr>
              <a:t>Liberty Leading the People</a:t>
            </a:r>
            <a:r>
              <a:rPr lang="en-GB" sz="1200" b="1" dirty="0" smtClean="0">
                <a:solidFill>
                  <a:srgbClr val="FFC000"/>
                </a:solidFill>
                <a:effectLst>
                  <a:outerShdw blurRad="38100" dist="38100" dir="2700000" algn="tl">
                    <a:srgbClr val="000000">
                      <a:alpha val="43137"/>
                    </a:srgbClr>
                  </a:outerShdw>
                </a:effectLst>
              </a:rPr>
              <a:t>, Eugène Delacroix  (1830</a:t>
            </a:r>
            <a:r>
              <a:rPr lang="it-IT" sz="1200" b="1" dirty="0" smtClean="0">
                <a:solidFill>
                  <a:srgbClr val="FFC000"/>
                </a:solidFill>
                <a:effectLst>
                  <a:outerShdw blurRad="38100" dist="38100" dir="2700000" algn="tl">
                    <a:srgbClr val="000000">
                      <a:alpha val="43137"/>
                    </a:srgbClr>
                  </a:outerShdw>
                </a:effectLst>
              </a:rPr>
              <a:t>)</a:t>
            </a:r>
          </a:p>
          <a:p>
            <a:r>
              <a:rPr lang="it-IT" sz="1200" b="1" dirty="0" smtClean="0">
                <a:solidFill>
                  <a:srgbClr val="FFC000"/>
                </a:solidFill>
                <a:effectLst>
                  <a:outerShdw blurRad="38100" dist="38100" dir="2700000" algn="tl">
                    <a:srgbClr val="000000">
                      <a:alpha val="43137"/>
                    </a:srgbClr>
                  </a:outerShdw>
                </a:effectLst>
              </a:rPr>
              <a:t>Housed at the Louvre</a:t>
            </a:r>
            <a:r>
              <a:rPr lang="en-GB" sz="1200" b="1" dirty="0" smtClean="0">
                <a:solidFill>
                  <a:srgbClr val="FFC000"/>
                </a:solidFill>
                <a:effectLst>
                  <a:outerShdw blurRad="38100" dist="38100" dir="2700000" algn="tl">
                    <a:srgbClr val="000000">
                      <a:alpha val="43137"/>
                    </a:srgbClr>
                  </a:outerShdw>
                </a:effectLst>
              </a:rPr>
              <a:t> </a:t>
            </a:r>
            <a:endParaRPr lang="en-GB" sz="1200" b="1"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133853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10" name="Rectangle 9"/>
          <p:cNvSpPr/>
          <p:nvPr/>
        </p:nvSpPr>
        <p:spPr>
          <a:xfrm>
            <a:off x="6804249" y="4535901"/>
            <a:ext cx="2339752" cy="1438068"/>
          </a:xfrm>
          <a:prstGeom prst="rect">
            <a:avLst/>
          </a:prstGeom>
        </p:spPr>
        <p:txBody>
          <a:bodyPr wrap="square" lIns="180000" tIns="72000" rIns="180000" bIns="72000">
            <a:spAutoFit/>
          </a:bodyPr>
          <a:lstStyle/>
          <a:p>
            <a:pPr algn="r"/>
            <a:r>
              <a:rPr lang="en-GB" sz="1200" dirty="0" smtClean="0">
                <a:solidFill>
                  <a:prstClr val="black"/>
                </a:solidFill>
              </a:rPr>
              <a:t>Self-portrait </a:t>
            </a:r>
            <a:r>
              <a:rPr lang="it-IT" sz="1200" dirty="0" smtClean="0">
                <a:solidFill>
                  <a:prstClr val="black"/>
                </a:solidFill>
              </a:rPr>
              <a:t>by Jacques-Louis David (1794);</a:t>
            </a:r>
            <a:r>
              <a:rPr lang="en-US" sz="1200" dirty="0">
                <a:solidFill>
                  <a:prstClr val="black"/>
                </a:solidFill>
              </a:rPr>
              <a:t> </a:t>
            </a:r>
            <a:r>
              <a:rPr lang="en-US" sz="1200" dirty="0" smtClean="0">
                <a:solidFill>
                  <a:prstClr val="black"/>
                </a:solidFill>
              </a:rPr>
              <a:t>David, </a:t>
            </a:r>
            <a:r>
              <a:rPr lang="en-US" sz="1200" i="1" dirty="0" smtClean="0">
                <a:solidFill>
                  <a:prstClr val="black"/>
                </a:solidFill>
              </a:rPr>
              <a:t>The </a:t>
            </a:r>
            <a:r>
              <a:rPr lang="en-US" sz="1200" i="1" dirty="0">
                <a:solidFill>
                  <a:prstClr val="black"/>
                </a:solidFill>
              </a:rPr>
              <a:t>Emperor Napoleon in His Study at the </a:t>
            </a:r>
            <a:r>
              <a:rPr lang="en-US" sz="1200" i="1" dirty="0" smtClean="0">
                <a:solidFill>
                  <a:prstClr val="black"/>
                </a:solidFill>
              </a:rPr>
              <a:t>Tuileries </a:t>
            </a:r>
            <a:r>
              <a:rPr lang="en-US" sz="1200" dirty="0" smtClean="0">
                <a:solidFill>
                  <a:prstClr val="black"/>
                </a:solidFill>
              </a:rPr>
              <a:t>(</a:t>
            </a:r>
            <a:r>
              <a:rPr lang="en-US" sz="1200" dirty="0">
                <a:solidFill>
                  <a:prstClr val="black"/>
                </a:solidFill>
              </a:rPr>
              <a:t>1812), </a:t>
            </a:r>
            <a:r>
              <a:rPr lang="en-US" sz="1200" i="1" dirty="0">
                <a:solidFill>
                  <a:prstClr val="black"/>
                </a:solidFill>
              </a:rPr>
              <a:t>Marie Antoinette on the Way to the Guillotine, 16 October 1793 </a:t>
            </a:r>
            <a:r>
              <a:rPr lang="it-IT" sz="1200" i="1" dirty="0" smtClean="0">
                <a:solidFill>
                  <a:prstClr val="black"/>
                </a:solidFill>
              </a:rPr>
              <a:t>  </a:t>
            </a:r>
          </a:p>
          <a:p>
            <a:pPr algn="r"/>
            <a:endParaRPr lang="it-IT" sz="1200" dirty="0">
              <a:solidFill>
                <a:prstClr val="black"/>
              </a:solidFill>
            </a:endParaRPr>
          </a:p>
        </p:txBody>
      </p:sp>
      <p:pic>
        <p:nvPicPr>
          <p:cNvPr id="2" name="Picture 1"/>
          <p:cNvPicPr>
            <a:picLocks noChangeAspect="1"/>
          </p:cNvPicPr>
          <p:nvPr/>
        </p:nvPicPr>
        <p:blipFill>
          <a:blip r:embed="rId3"/>
          <a:stretch>
            <a:fillRect/>
          </a:stretch>
        </p:blipFill>
        <p:spPr>
          <a:xfrm>
            <a:off x="6012161" y="-31217"/>
            <a:ext cx="3131840" cy="4396321"/>
          </a:xfrm>
          <a:prstGeom prst="rect">
            <a:avLst/>
          </a:prstGeom>
        </p:spPr>
      </p:pic>
      <p:sp>
        <p:nvSpPr>
          <p:cNvPr id="9" name="Rectangle 8"/>
          <p:cNvSpPr/>
          <p:nvPr/>
        </p:nvSpPr>
        <p:spPr>
          <a:xfrm>
            <a:off x="0" y="1"/>
            <a:ext cx="4575145" cy="6759452"/>
          </a:xfrm>
          <a:prstGeom prst="rect">
            <a:avLst/>
          </a:prstGeom>
        </p:spPr>
        <p:txBody>
          <a:bodyPr wrap="square" lIns="360000" tIns="360000" rIns="360000" bIns="360000">
            <a:spAutoFit/>
          </a:bodyPr>
          <a:lstStyle/>
          <a:p>
            <a:r>
              <a:rPr lang="en-GB" sz="2400" b="1" dirty="0" smtClean="0">
                <a:solidFill>
                  <a:prstClr val="black"/>
                </a:solidFill>
                <a:effectLst>
                  <a:outerShdw blurRad="38100" dist="38100" dir="2700000" algn="tl">
                    <a:srgbClr val="000000">
                      <a:alpha val="43137"/>
                    </a:srgbClr>
                  </a:outerShdw>
                </a:effectLst>
              </a:rPr>
              <a:t>ART AND THE REVOLUTION</a:t>
            </a:r>
          </a:p>
          <a:p>
            <a:endParaRPr lang="en-GB" sz="800" b="1" dirty="0">
              <a:solidFill>
                <a:prstClr val="black"/>
              </a:solidFill>
              <a:effectLst>
                <a:outerShdw blurRad="38100" dist="38100" dir="2700000" algn="tl">
                  <a:srgbClr val="000000">
                    <a:alpha val="43137"/>
                  </a:srgbClr>
                </a:outerShdw>
              </a:effectLst>
            </a:endParaRPr>
          </a:p>
          <a:p>
            <a:r>
              <a:rPr lang="it-IT" sz="2400" b="1" dirty="0">
                <a:solidFill>
                  <a:prstClr val="black"/>
                </a:solidFill>
                <a:effectLst>
                  <a:outerShdw blurRad="38100" dist="38100" dir="2700000" algn="tl">
                    <a:srgbClr val="000000">
                      <a:alpha val="43137"/>
                    </a:srgbClr>
                  </a:outerShdw>
                </a:effectLst>
              </a:rPr>
              <a:t>Jacques-Louis </a:t>
            </a:r>
            <a:r>
              <a:rPr lang="it-IT" sz="2400" b="1" dirty="0" smtClean="0">
                <a:solidFill>
                  <a:prstClr val="black"/>
                </a:solidFill>
                <a:effectLst>
                  <a:outerShdw blurRad="38100" dist="38100" dir="2700000" algn="tl">
                    <a:srgbClr val="000000">
                      <a:alpha val="43137"/>
                    </a:srgbClr>
                  </a:outerShdw>
                </a:effectLst>
              </a:rPr>
              <a:t>David</a:t>
            </a:r>
          </a:p>
          <a:p>
            <a:pPr algn="r"/>
            <a:r>
              <a:rPr lang="it-IT" sz="2400" b="1" dirty="0" smtClean="0">
                <a:solidFill>
                  <a:prstClr val="black"/>
                </a:solidFill>
                <a:effectLst>
                  <a:outerShdw blurRad="38100" dist="38100" dir="2700000" algn="tl">
                    <a:srgbClr val="000000">
                      <a:alpha val="43137"/>
                    </a:srgbClr>
                  </a:outerShdw>
                </a:effectLst>
              </a:rPr>
              <a:t>(1748–1825)</a:t>
            </a:r>
          </a:p>
          <a:p>
            <a:pPr marL="342900" indent="-342900" algn="just">
              <a:buFont typeface="Arial" panose="020B0604020202020204" pitchFamily="34" charset="0"/>
              <a:buChar char="•"/>
            </a:pPr>
            <a:endParaRPr lang="en-US" sz="800" dirty="0" smtClean="0">
              <a:solidFill>
                <a:prstClr val="black"/>
              </a:solidFill>
            </a:endParaRPr>
          </a:p>
          <a:p>
            <a:pPr marL="342900" indent="-342900" algn="just">
              <a:buFont typeface="Arial" panose="020B0604020202020204" pitchFamily="34" charset="0"/>
              <a:buChar char="•"/>
            </a:pPr>
            <a:r>
              <a:rPr lang="en-US" sz="2000" dirty="0" smtClean="0">
                <a:solidFill>
                  <a:prstClr val="black"/>
                </a:solidFill>
              </a:rPr>
              <a:t>Became a deputy in the National Convention in 1792 </a:t>
            </a:r>
          </a:p>
          <a:p>
            <a:pPr marL="342900" indent="-342900" algn="just">
              <a:buFont typeface="Arial" panose="020B0604020202020204" pitchFamily="34" charset="0"/>
              <a:buChar char="•"/>
            </a:pPr>
            <a:r>
              <a:rPr lang="en-GB" sz="2000" dirty="0" smtClean="0">
                <a:solidFill>
                  <a:prstClr val="black"/>
                </a:solidFill>
              </a:rPr>
              <a:t>Friend of </a:t>
            </a:r>
            <a:r>
              <a:rPr lang="en-GB" sz="2000" dirty="0" err="1" smtClean="0">
                <a:solidFill>
                  <a:prstClr val="black"/>
                </a:solidFill>
              </a:rPr>
              <a:t>Maximilien</a:t>
            </a:r>
            <a:r>
              <a:rPr lang="en-GB" sz="2000" dirty="0" smtClean="0">
                <a:solidFill>
                  <a:prstClr val="black"/>
                </a:solidFill>
              </a:rPr>
              <a:t> Robespierre; member of radical wing of the Jacobins Club republicans</a:t>
            </a:r>
          </a:p>
          <a:p>
            <a:pPr marL="342900" indent="-342900" algn="just">
              <a:buFont typeface="Arial" panose="020B0604020202020204" pitchFamily="34" charset="0"/>
              <a:buChar char="•"/>
            </a:pPr>
            <a:r>
              <a:rPr lang="en-GB" sz="2000" dirty="0" smtClean="0">
                <a:solidFill>
                  <a:prstClr val="black"/>
                </a:solidFill>
              </a:rPr>
              <a:t>Member of Republican art commission</a:t>
            </a:r>
          </a:p>
          <a:p>
            <a:pPr marL="342900" indent="-342900" algn="just">
              <a:buFont typeface="Arial" panose="020B0604020202020204" pitchFamily="34" charset="0"/>
              <a:buChar char="•"/>
            </a:pPr>
            <a:r>
              <a:rPr lang="en-GB" sz="2000" dirty="0" smtClean="0">
                <a:solidFill>
                  <a:prstClr val="black"/>
                </a:solidFill>
              </a:rPr>
              <a:t>Virtual ‘art dictator’ of the Republic – nicknames </a:t>
            </a:r>
            <a:r>
              <a:rPr lang="en-US" sz="2000" dirty="0" smtClean="0">
                <a:solidFill>
                  <a:prstClr val="black"/>
                </a:solidFill>
              </a:rPr>
              <a:t>“Raphael of the sans culottes,” “Robespierre of the brush”</a:t>
            </a:r>
          </a:p>
          <a:p>
            <a:pPr marL="342900" indent="-342900" algn="just">
              <a:buFont typeface="Arial" panose="020B0604020202020204" pitchFamily="34" charset="0"/>
              <a:buChar char="•"/>
            </a:pPr>
            <a:r>
              <a:rPr lang="en-GB" sz="2000" dirty="0" smtClean="0">
                <a:solidFill>
                  <a:prstClr val="black"/>
                </a:solidFill>
              </a:rPr>
              <a:t>Later artist for Napoleon</a:t>
            </a:r>
          </a:p>
          <a:p>
            <a:pPr marL="342900" indent="-342900" algn="just">
              <a:buFont typeface="Arial" panose="020B0604020202020204" pitchFamily="34" charset="0"/>
              <a:buChar char="•"/>
            </a:pPr>
            <a:r>
              <a:rPr lang="en-US" sz="2000" dirty="0" smtClean="0">
                <a:solidFill>
                  <a:prstClr val="black"/>
                </a:solidFill>
              </a:rPr>
              <a:t>“The </a:t>
            </a:r>
            <a:r>
              <a:rPr lang="en-US" sz="2000" dirty="0">
                <a:solidFill>
                  <a:prstClr val="black"/>
                </a:solidFill>
              </a:rPr>
              <a:t>father of the whole </a:t>
            </a:r>
            <a:r>
              <a:rPr lang="en-US" sz="2000" dirty="0" smtClean="0">
                <a:solidFill>
                  <a:prstClr val="black"/>
                </a:solidFill>
              </a:rPr>
              <a:t>modern school.” </a:t>
            </a:r>
            <a:r>
              <a:rPr lang="en-US" sz="2000" dirty="0">
                <a:solidFill>
                  <a:prstClr val="black"/>
                </a:solidFill>
              </a:rPr>
              <a:t>(</a:t>
            </a:r>
            <a:r>
              <a:rPr lang="en-US" sz="2000" dirty="0" err="1">
                <a:solidFill>
                  <a:prstClr val="black"/>
                </a:solidFill>
              </a:rPr>
              <a:t>Eugène</a:t>
            </a:r>
            <a:r>
              <a:rPr lang="en-US" sz="2000" dirty="0">
                <a:solidFill>
                  <a:prstClr val="black"/>
                </a:solidFill>
              </a:rPr>
              <a:t> </a:t>
            </a:r>
            <a:r>
              <a:rPr lang="en-US" sz="2000" dirty="0" smtClean="0">
                <a:solidFill>
                  <a:prstClr val="black"/>
                </a:solidFill>
              </a:rPr>
              <a:t>Delacroix</a:t>
            </a:r>
            <a:r>
              <a:rPr lang="en-US" sz="2000" dirty="0">
                <a:solidFill>
                  <a:prstClr val="black"/>
                </a:solidFill>
              </a:rPr>
              <a:t>)</a:t>
            </a:r>
            <a:endParaRPr lang="en-US" sz="2000" dirty="0" smtClean="0">
              <a:solidFill>
                <a:prstClr val="black"/>
              </a:solidFill>
            </a:endParaRPr>
          </a:p>
          <a:p>
            <a:endParaRPr lang="en-GB" sz="2400" b="1" dirty="0">
              <a:solidFill>
                <a:prstClr val="black"/>
              </a:solidFill>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4"/>
          <a:stretch>
            <a:fillRect/>
          </a:stretch>
        </p:blipFill>
        <p:spPr>
          <a:xfrm>
            <a:off x="4575145" y="3671140"/>
            <a:ext cx="1937927" cy="3206130"/>
          </a:xfrm>
          <a:prstGeom prst="rect">
            <a:avLst/>
          </a:prstGeom>
        </p:spPr>
      </p:pic>
      <p:pic>
        <p:nvPicPr>
          <p:cNvPr id="5" name="Picture 4"/>
          <p:cNvPicPr>
            <a:picLocks noChangeAspect="1"/>
          </p:cNvPicPr>
          <p:nvPr/>
        </p:nvPicPr>
        <p:blipFill>
          <a:blip r:embed="rId5"/>
          <a:stretch>
            <a:fillRect/>
          </a:stretch>
        </p:blipFill>
        <p:spPr>
          <a:xfrm>
            <a:off x="4557498" y="1046656"/>
            <a:ext cx="1919646" cy="2624484"/>
          </a:xfrm>
          <a:prstGeom prst="rect">
            <a:avLst/>
          </a:prstGeom>
        </p:spPr>
      </p:pic>
    </p:spTree>
    <p:extLst>
      <p:ext uri="{BB962C8B-B14F-4D97-AF65-F5344CB8AC3E}">
        <p14:creationId xmlns:p14="http://schemas.microsoft.com/office/powerpoint/2010/main" val="25526732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0" y="1621004"/>
            <a:ext cx="3470250" cy="1438068"/>
          </a:xfrm>
          <a:prstGeom prst="rect">
            <a:avLst/>
          </a:prstGeom>
        </p:spPr>
        <p:txBody>
          <a:bodyPr wrap="square" lIns="180000" tIns="72000" rIns="180000" bIns="72000">
            <a:spAutoFit/>
          </a:bodyPr>
          <a:lstStyle/>
          <a:p>
            <a:r>
              <a:rPr lang="en-GB" sz="1200" dirty="0" smtClean="0"/>
              <a:t>‘Fountain </a:t>
            </a:r>
            <a:r>
              <a:rPr lang="en-GB" sz="1200" dirty="0"/>
              <a:t>of Regeneration, Festival of August 10 </a:t>
            </a:r>
            <a:r>
              <a:rPr lang="en-GB" sz="1200" dirty="0" smtClean="0"/>
              <a:t>1793’ engraving </a:t>
            </a:r>
            <a:r>
              <a:rPr lang="en-GB" sz="1200" dirty="0"/>
              <a:t>by Helman after </a:t>
            </a:r>
            <a:r>
              <a:rPr lang="en-GB" sz="1200" dirty="0" smtClean="0"/>
              <a:t>Monnet</a:t>
            </a:r>
            <a:r>
              <a:rPr lang="en-GB" sz="1200" dirty="0"/>
              <a:t> </a:t>
            </a:r>
            <a:r>
              <a:rPr lang="en-GB" sz="1200" dirty="0" smtClean="0"/>
              <a:t>(19</a:t>
            </a:r>
            <a:r>
              <a:rPr lang="en-GB" sz="1200" baseline="30000" dirty="0" smtClean="0"/>
              <a:t>th</a:t>
            </a:r>
            <a:r>
              <a:rPr lang="en-GB" sz="1200" dirty="0" smtClean="0"/>
              <a:t> </a:t>
            </a:r>
            <a:r>
              <a:rPr lang="en-GB" sz="1200" dirty="0"/>
              <a:t>century</a:t>
            </a:r>
            <a:r>
              <a:rPr lang="en-GB" sz="1200" dirty="0" smtClean="0"/>
              <a:t>);   ‘The </a:t>
            </a:r>
            <a:r>
              <a:rPr lang="en-GB" sz="1200" dirty="0"/>
              <a:t>Celebration of Unity, destroying the emblems of Monarchy, Place de la Concorde, </a:t>
            </a:r>
            <a:r>
              <a:rPr lang="en-GB" sz="1200" dirty="0" smtClean="0"/>
              <a:t>August 10 1793,’ painting </a:t>
            </a:r>
            <a:r>
              <a:rPr lang="en-GB" sz="1200" dirty="0"/>
              <a:t>by Pierre Antoine Demachy (</a:t>
            </a:r>
            <a:r>
              <a:rPr lang="en-GB" sz="1200" dirty="0" smtClean="0"/>
              <a:t>1723-1807); </a:t>
            </a:r>
            <a:r>
              <a:rPr lang="en-GB" sz="1200" dirty="0"/>
              <a:t>La Place du Louis </a:t>
            </a:r>
            <a:r>
              <a:rPr lang="en-GB" sz="1200" dirty="0" smtClean="0"/>
              <a:t>XV,, c. 1770</a:t>
            </a:r>
            <a:endParaRPr lang="en-GB" sz="1200" dirty="0"/>
          </a:p>
        </p:txBody>
      </p:sp>
      <p:sp>
        <p:nvSpPr>
          <p:cNvPr id="12" name="Rectangle 11"/>
          <p:cNvSpPr/>
          <p:nvPr/>
        </p:nvSpPr>
        <p:spPr>
          <a:xfrm>
            <a:off x="0" y="9418"/>
            <a:ext cx="3563888" cy="1591956"/>
          </a:xfrm>
          <a:prstGeom prst="rect">
            <a:avLst/>
          </a:prstGeom>
        </p:spPr>
        <p:txBody>
          <a:bodyPr wrap="square" lIns="180000" tIns="72000" rIns="180000" bIns="72000">
            <a:spAutoFit/>
          </a:bodyPr>
          <a:lstStyle/>
          <a:p>
            <a:r>
              <a:rPr lang="en-GB" sz="2400" b="1" dirty="0" smtClean="0">
                <a:effectLst>
                  <a:outerShdw blurRad="38100" dist="38100" dir="2700000" algn="tl">
                    <a:srgbClr val="000000">
                      <a:alpha val="43137"/>
                    </a:srgbClr>
                  </a:outerShdw>
                </a:effectLst>
              </a:rPr>
              <a:t>SYMBOLISM OF THE REVOLUTION:</a:t>
            </a:r>
          </a:p>
          <a:p>
            <a:r>
              <a:rPr lang="en-GB" sz="2200" dirty="0"/>
              <a:t>Festival of August 10 </a:t>
            </a:r>
            <a:r>
              <a:rPr lang="en-GB" sz="2200" dirty="0" smtClean="0"/>
              <a:t>1793 </a:t>
            </a:r>
          </a:p>
          <a:p>
            <a:r>
              <a:rPr lang="en-GB" sz="1200" dirty="0" smtClean="0"/>
              <a:t>(see McClennan, </a:t>
            </a:r>
            <a:r>
              <a:rPr lang="en-GB" sz="1200" i="1" dirty="0" smtClean="0"/>
              <a:t>Inventing the Louvre</a:t>
            </a:r>
            <a:r>
              <a:rPr lang="en-GB" sz="1200" dirty="0" smtClean="0"/>
              <a:t>, pp. 96–99)</a:t>
            </a:r>
          </a:p>
          <a:p>
            <a:endParaRPr lang="en-GB" sz="1200" dirty="0" smtClean="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70250" y="0"/>
            <a:ext cx="5730875" cy="4316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27400"/>
            <a:ext cx="4389437" cy="353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0" descr="http://paris1900.lartnouveau.com/paris08/concorde/cpa/1pce_cond1770.jpg"/>
          <p:cNvPicPr/>
          <p:nvPr/>
        </p:nvPicPr>
        <p:blipFill>
          <a:blip r:embed="rId4">
            <a:extLst>
              <a:ext uri="{28A0092B-C50C-407E-A947-70E740481C1C}">
                <a14:useLocalDpi xmlns:a14="http://schemas.microsoft.com/office/drawing/2010/main" val="0"/>
              </a:ext>
            </a:extLst>
          </a:blip>
          <a:srcRect/>
          <a:stretch>
            <a:fillRect/>
          </a:stretch>
        </p:blipFill>
        <p:spPr bwMode="auto">
          <a:xfrm>
            <a:off x="4499992" y="4027545"/>
            <a:ext cx="4488815" cy="2814320"/>
          </a:xfrm>
          <a:prstGeom prst="rect">
            <a:avLst/>
          </a:prstGeom>
          <a:noFill/>
          <a:ln>
            <a:noFill/>
          </a:ln>
        </p:spPr>
      </p:pic>
    </p:spTree>
    <p:extLst>
      <p:ext uri="{BB962C8B-B14F-4D97-AF65-F5344CB8AC3E}">
        <p14:creationId xmlns:p14="http://schemas.microsoft.com/office/powerpoint/2010/main" val="37528418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10" name="Rectangle 9"/>
          <p:cNvSpPr/>
          <p:nvPr/>
        </p:nvSpPr>
        <p:spPr>
          <a:xfrm>
            <a:off x="44586" y="3933056"/>
            <a:ext cx="1781045" cy="884070"/>
          </a:xfrm>
          <a:prstGeom prst="rect">
            <a:avLst/>
          </a:prstGeom>
        </p:spPr>
        <p:txBody>
          <a:bodyPr wrap="square" lIns="180000" tIns="72000" rIns="180000" bIns="72000">
            <a:spAutoFit/>
          </a:bodyPr>
          <a:lstStyle/>
          <a:p>
            <a:pPr algn="r"/>
            <a:r>
              <a:rPr lang="en-GB" sz="1200" dirty="0" smtClean="0">
                <a:solidFill>
                  <a:prstClr val="black"/>
                </a:solidFill>
              </a:rPr>
              <a:t>David,  </a:t>
            </a:r>
            <a:r>
              <a:rPr lang="en-GB" sz="1200" i="1" dirty="0" smtClean="0">
                <a:solidFill>
                  <a:prstClr val="black"/>
                </a:solidFill>
              </a:rPr>
              <a:t>The Death of Marat</a:t>
            </a:r>
            <a:r>
              <a:rPr lang="en-GB" sz="1200" dirty="0" smtClean="0">
                <a:solidFill>
                  <a:prstClr val="black"/>
                </a:solidFill>
              </a:rPr>
              <a:t> (1793</a:t>
            </a:r>
            <a:r>
              <a:rPr lang="it-IT" sz="1200" dirty="0" smtClean="0">
                <a:solidFill>
                  <a:prstClr val="black"/>
                </a:solidFill>
              </a:rPr>
              <a:t>) and </a:t>
            </a:r>
            <a:r>
              <a:rPr lang="it-IT" sz="1200" i="1" dirty="0" smtClean="0">
                <a:solidFill>
                  <a:prstClr val="black"/>
                </a:solidFill>
              </a:rPr>
              <a:t>Coronation of Napoleon </a:t>
            </a:r>
            <a:r>
              <a:rPr lang="it-IT" sz="1200" dirty="0" smtClean="0">
                <a:solidFill>
                  <a:prstClr val="black"/>
                </a:solidFill>
              </a:rPr>
              <a:t>(1806)</a:t>
            </a:r>
          </a:p>
        </p:txBody>
      </p:sp>
      <p:sp>
        <p:nvSpPr>
          <p:cNvPr id="12" name="Rectangle 11"/>
          <p:cNvSpPr/>
          <p:nvPr/>
        </p:nvSpPr>
        <p:spPr>
          <a:xfrm>
            <a:off x="5580112" y="116632"/>
            <a:ext cx="3024336" cy="884070"/>
          </a:xfrm>
          <a:prstGeom prst="rect">
            <a:avLst/>
          </a:prstGeom>
        </p:spPr>
        <p:txBody>
          <a:bodyPr wrap="square" lIns="180000" tIns="72000" rIns="180000" bIns="72000">
            <a:spAutoFit/>
          </a:bodyPr>
          <a:lstStyle/>
          <a:p>
            <a:pPr algn="ctr"/>
            <a:r>
              <a:rPr lang="en-GB" sz="2400" b="1" dirty="0" smtClean="0">
                <a:solidFill>
                  <a:prstClr val="black"/>
                </a:solidFill>
                <a:effectLst>
                  <a:outerShdw blurRad="38100" dist="38100" dir="2700000" algn="tl">
                    <a:srgbClr val="000000">
                      <a:alpha val="43137"/>
                    </a:srgbClr>
                  </a:outerShdw>
                </a:effectLst>
              </a:rPr>
              <a:t>ART AND THE REVOLUTION</a:t>
            </a:r>
            <a:endParaRPr lang="en-GB" sz="2400" b="1" dirty="0">
              <a:solidFill>
                <a:prstClr val="black"/>
              </a:solidFill>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2"/>
          <a:stretch>
            <a:fillRect/>
          </a:stretch>
        </p:blipFill>
        <p:spPr>
          <a:xfrm>
            <a:off x="1825631" y="2276872"/>
            <a:ext cx="7318370" cy="4581128"/>
          </a:xfrm>
          <a:prstGeom prst="rect">
            <a:avLst/>
          </a:prstGeom>
        </p:spPr>
      </p:pic>
      <p:pic>
        <p:nvPicPr>
          <p:cNvPr id="11" name="Picture 5" descr="File:Serment du Jeu de Paume - Jacques-Louis Dav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263"/>
            <a:ext cx="4980562" cy="3203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56754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50" y="0"/>
            <a:ext cx="9169749" cy="7190339"/>
          </a:xfrm>
          <a:prstGeom prst="rect">
            <a:avLst/>
          </a:prstGeom>
          <a:noFill/>
        </p:spPr>
        <p:txBody>
          <a:bodyPr wrap="square" lIns="540000" tIns="360000" rIns="540000" bIns="360000" rtlCol="0">
            <a:spAutoFit/>
          </a:bodyPr>
          <a:lstStyle/>
          <a:p>
            <a:pPr lvl="0"/>
            <a:r>
              <a:rPr lang="en-GB" sz="1600" b="1" dirty="0" smtClean="0"/>
              <a:t>Andrew McClennan, </a:t>
            </a:r>
            <a:r>
              <a:rPr lang="en-GB" sz="1600" b="1" i="1" dirty="0" smtClean="0"/>
              <a:t>Inventing the Louvre: Art, Politics, and the Origins of the Modern Museum in Eighteenth-Century Paris </a:t>
            </a:r>
            <a:r>
              <a:rPr lang="en-GB" sz="1600" b="1" dirty="0" smtClean="0"/>
              <a:t>(University of California: Los Angeles, 1999), pp. 1–12, 91–123.</a:t>
            </a: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lvl="0"/>
            <a:endParaRPr lang="en-GB" sz="1600" b="1" dirty="0">
              <a:latin typeface="Times New Roman"/>
              <a:ea typeface="Calibri"/>
              <a:cs typeface="Times New Roman"/>
            </a:endParaRPr>
          </a:p>
          <a:p>
            <a:pPr lvl="0"/>
            <a:endParaRPr lang="en-GB" sz="1600" b="1" dirty="0" smtClean="0">
              <a:latin typeface="Times New Roman"/>
              <a:ea typeface="Calibri"/>
              <a:cs typeface="Times New Roman"/>
            </a:endParaRPr>
          </a:p>
          <a:p>
            <a:pPr lvl="0"/>
            <a:endParaRPr lang="en-GB" sz="1600" b="1" dirty="0">
              <a:latin typeface="Times New Roman"/>
              <a:ea typeface="Calibri"/>
              <a:cs typeface="Times New Roman"/>
            </a:endParaRPr>
          </a:p>
          <a:p>
            <a:pPr lvl="0"/>
            <a:endParaRPr lang="en-GB" sz="1600" b="1" dirty="0" smtClean="0"/>
          </a:p>
          <a:p>
            <a:pPr marL="285750" lvl="0" indent="-285750">
              <a:buFont typeface="Arial" panose="020B0604020202020204" pitchFamily="34" charset="0"/>
              <a:buChar char="•"/>
            </a:pPr>
            <a:r>
              <a:rPr lang="en-GB" b="1" dirty="0" smtClean="0"/>
              <a:t>How </a:t>
            </a:r>
            <a:r>
              <a:rPr lang="en-GB" b="1" dirty="0"/>
              <a:t>was ‘The Revolutionary Louvre’ affected during</a:t>
            </a:r>
            <a:r>
              <a:rPr lang="en-GB" b="1" dirty="0" smtClean="0"/>
              <a:t>:</a:t>
            </a:r>
          </a:p>
          <a:p>
            <a:pPr lvl="0"/>
            <a:endParaRPr lang="en-GB" dirty="0"/>
          </a:p>
          <a:p>
            <a:pPr lvl="0" algn="r"/>
            <a:r>
              <a:rPr lang="en-GB" b="1" i="1" dirty="0" smtClean="0"/>
              <a:t>	the </a:t>
            </a:r>
            <a:r>
              <a:rPr lang="en-GB" b="1" i="1" dirty="0"/>
              <a:t>period immediately after the abolition of the monarchy;</a:t>
            </a:r>
            <a:endParaRPr lang="en-GB" dirty="0"/>
          </a:p>
          <a:p>
            <a:pPr lvl="0" algn="r"/>
            <a:r>
              <a:rPr lang="en-GB" b="1" i="1" dirty="0" smtClean="0"/>
              <a:t>	the </a:t>
            </a:r>
            <a:r>
              <a:rPr lang="en-GB" b="1" i="1" dirty="0"/>
              <a:t>Reign of Terror;</a:t>
            </a:r>
            <a:endParaRPr lang="en-GB" dirty="0"/>
          </a:p>
          <a:p>
            <a:pPr lvl="0" algn="r"/>
            <a:r>
              <a:rPr lang="en-GB" b="1" i="1" dirty="0" smtClean="0"/>
              <a:t>	the </a:t>
            </a:r>
            <a:r>
              <a:rPr lang="en-GB" b="1" i="1" dirty="0"/>
              <a:t>era of continental expansion under </a:t>
            </a:r>
            <a:r>
              <a:rPr lang="en-GB" b="1" i="1" dirty="0" smtClean="0"/>
              <a:t>military </a:t>
            </a:r>
            <a:r>
              <a:rPr lang="en-GB" b="1" i="1" dirty="0"/>
              <a:t>leadership </a:t>
            </a:r>
            <a:r>
              <a:rPr lang="en-GB" b="1" i="1" dirty="0" smtClean="0"/>
              <a:t>of Napoleon?</a:t>
            </a:r>
          </a:p>
          <a:p>
            <a:pPr lvl="0" algn="r"/>
            <a:endParaRPr lang="en-GB" b="1" dirty="0" smtClean="0"/>
          </a:p>
          <a:p>
            <a:pPr marL="742950" lvl="1" indent="-285750">
              <a:buFontTx/>
              <a:buChar char="-"/>
            </a:pPr>
            <a:r>
              <a:rPr lang="en-GB" dirty="0" smtClean="0"/>
              <a:t>What </a:t>
            </a:r>
            <a:r>
              <a:rPr lang="en-GB" dirty="0"/>
              <a:t>types of things went on display during these different periods, and what ideas did curators visitors wish to take from observing the </a:t>
            </a:r>
            <a:r>
              <a:rPr lang="en-GB" dirty="0" smtClean="0"/>
              <a:t>collection?</a:t>
            </a:r>
          </a:p>
          <a:p>
            <a:pPr marL="742950" lvl="1" indent="-285750">
              <a:buFontTx/>
              <a:buChar char="-"/>
            </a:pPr>
            <a:r>
              <a:rPr lang="en-GB" dirty="0" smtClean="0"/>
              <a:t>What </a:t>
            </a:r>
            <a:r>
              <a:rPr lang="en-GB" dirty="0"/>
              <a:t>changes occurred as regards how the museum and its collections were managed during these periods?</a:t>
            </a:r>
          </a:p>
          <a:p>
            <a:pPr lvl="0"/>
            <a:endParaRPr lang="en-GB" sz="1600" b="1" dirty="0" smtClean="0">
              <a:latin typeface="Times New Roman"/>
              <a:ea typeface="Calibri"/>
              <a:cs typeface="Times New Roman"/>
            </a:endParaRPr>
          </a:p>
        </p:txBody>
      </p:sp>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26942" y="1052736"/>
            <a:ext cx="6696744" cy="2570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581781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50" y="0"/>
            <a:ext cx="9169749" cy="6851785"/>
          </a:xfrm>
          <a:prstGeom prst="rect">
            <a:avLst/>
          </a:prstGeom>
          <a:noFill/>
        </p:spPr>
        <p:txBody>
          <a:bodyPr wrap="square" lIns="540000" tIns="360000" rIns="540000" bIns="360000" rtlCol="0">
            <a:spAutoFit/>
          </a:bodyPr>
          <a:lstStyle/>
          <a:p>
            <a:pPr lvl="0" algn="just"/>
            <a:r>
              <a:rPr lang="en-GB" b="1" dirty="0" smtClean="0">
                <a:solidFill>
                  <a:srgbClr val="FF0000"/>
                </a:solidFill>
                <a:effectLst>
                  <a:outerShdw blurRad="38100" dist="38100" dir="2700000" algn="tl">
                    <a:srgbClr val="000000">
                      <a:alpha val="43137"/>
                    </a:srgbClr>
                  </a:outerShdw>
                </a:effectLst>
              </a:rPr>
              <a:t>‘The Revolutionary Louvre’</a:t>
            </a:r>
          </a:p>
          <a:p>
            <a:pPr algn="just"/>
            <a:endParaRPr lang="en-GB" sz="800" dirty="0"/>
          </a:p>
          <a:p>
            <a:pPr algn="just"/>
            <a:r>
              <a:rPr lang="en-GB" sz="2200" dirty="0" smtClean="0"/>
              <a:t>“</a:t>
            </a:r>
            <a:r>
              <a:rPr lang="en-GB" sz="2200" dirty="0"/>
              <a:t>This museum must demonstrate </a:t>
            </a:r>
            <a:r>
              <a:rPr lang="en-GB" sz="2200" b="1" i="1" dirty="0"/>
              <a:t>the nation’s </a:t>
            </a:r>
            <a:r>
              <a:rPr lang="en-GB" sz="2200" dirty="0"/>
              <a:t>great riches … France must extend its glory through the ages and to all peoples: the national museum will embrace knowledge in all its manifold beauty and will be the admiration of the universe. By </a:t>
            </a:r>
            <a:r>
              <a:rPr lang="en-GB" sz="2200" b="1" dirty="0">
                <a:solidFill>
                  <a:srgbClr val="FF0000"/>
                </a:solidFill>
              </a:rPr>
              <a:t>embodying these grand ideas</a:t>
            </a:r>
            <a:r>
              <a:rPr lang="en-GB" sz="2200" b="1" dirty="0"/>
              <a:t>, worthy of a free people </a:t>
            </a:r>
            <a:r>
              <a:rPr lang="en-GB" sz="2200" dirty="0"/>
              <a:t>… the museum … will </a:t>
            </a:r>
            <a:r>
              <a:rPr lang="en-GB" sz="2200" dirty="0" smtClean="0"/>
              <a:t>become </a:t>
            </a:r>
            <a:r>
              <a:rPr lang="en-GB" sz="2200" b="1" dirty="0"/>
              <a:t>among the most powerful institutions of the French Republ</a:t>
            </a:r>
            <a:r>
              <a:rPr lang="en-GB" sz="2200" dirty="0"/>
              <a:t>ic</a:t>
            </a:r>
            <a:r>
              <a:rPr lang="en-GB" sz="2200" dirty="0" smtClean="0"/>
              <a:t>.”</a:t>
            </a:r>
          </a:p>
          <a:p>
            <a:pPr marL="285750" lvl="0" indent="-285750" algn="r">
              <a:buFontTx/>
              <a:buChar char="-"/>
            </a:pPr>
            <a:r>
              <a:rPr lang="en-GB" sz="1400" dirty="0" smtClean="0"/>
              <a:t>Jean-Marie Roland</a:t>
            </a:r>
            <a:r>
              <a:rPr lang="en-GB" sz="1400" dirty="0"/>
              <a:t>, minister of the interior, letter to Jacques-Louis David, October 1792, cited by  Andrew McClennan, </a:t>
            </a:r>
            <a:r>
              <a:rPr lang="en-GB" sz="1400" i="1" dirty="0"/>
              <a:t>Inventing the Louvre: Art, Politics, and the Origins of the Modern Museum in Eighteenth-Century Paris</a:t>
            </a:r>
            <a:r>
              <a:rPr lang="en-GB" sz="1400" dirty="0"/>
              <a:t> (University of California: Los Angeles, 1999), pp. </a:t>
            </a:r>
            <a:r>
              <a:rPr lang="en-GB" sz="1400" dirty="0" smtClean="0"/>
              <a:t>91–92</a:t>
            </a:r>
            <a:r>
              <a:rPr lang="en-GB" dirty="0" smtClean="0"/>
              <a:t>.</a:t>
            </a:r>
          </a:p>
          <a:p>
            <a:pPr marL="285750" lvl="0" indent="-285750" algn="r">
              <a:buFontTx/>
              <a:buChar char="-"/>
            </a:pPr>
            <a:endParaRPr lang="en-GB" sz="800" dirty="0" smtClean="0"/>
          </a:p>
          <a:p>
            <a:pPr algn="just"/>
            <a:r>
              <a:rPr lang="en-GB" sz="2200" dirty="0" smtClean="0"/>
              <a:t>“It is time to </a:t>
            </a:r>
            <a:r>
              <a:rPr lang="en-GB" sz="2200" b="1" dirty="0" smtClean="0"/>
              <a:t>do away with the traditional French system</a:t>
            </a:r>
            <a:r>
              <a:rPr lang="en-GB" sz="2200" dirty="0" smtClean="0"/>
              <a:t>, that </a:t>
            </a:r>
            <a:r>
              <a:rPr lang="en-GB" sz="2200" b="1" dirty="0" smtClean="0"/>
              <a:t>monarchical routine </a:t>
            </a:r>
            <a:r>
              <a:rPr lang="en-GB" sz="2200" dirty="0" smtClean="0"/>
              <a:t>which, in </a:t>
            </a:r>
            <a:r>
              <a:rPr lang="en-GB" sz="2200" b="1" dirty="0" smtClean="0"/>
              <a:t>subjugating art </a:t>
            </a:r>
            <a:r>
              <a:rPr lang="en-GB" sz="2200" dirty="0" smtClean="0"/>
              <a:t>to the whims of</a:t>
            </a:r>
            <a:r>
              <a:rPr lang="en-GB" sz="2200" b="1" dirty="0" smtClean="0"/>
              <a:t> false taste, corruption and fashion </a:t>
            </a:r>
            <a:r>
              <a:rPr lang="en-GB" sz="2200" dirty="0" smtClean="0"/>
              <a:t>has </a:t>
            </a:r>
            <a:r>
              <a:rPr lang="en-GB" sz="2200" b="1" dirty="0" smtClean="0"/>
              <a:t>narrowed its genius, mannered its methods, and perverted its goals </a:t>
            </a:r>
            <a:r>
              <a:rPr lang="en-GB" sz="2200" dirty="0" smtClean="0"/>
              <a:t>…. It is time to replace [such] dishonourable productions with </a:t>
            </a:r>
            <a:r>
              <a:rPr lang="en-GB" sz="2200" b="1" dirty="0" smtClean="0"/>
              <a:t>paintings worthy of a republican people </a:t>
            </a:r>
            <a:r>
              <a:rPr lang="en-GB" sz="2200" dirty="0" smtClean="0"/>
              <a:t>… we need </a:t>
            </a:r>
            <a:r>
              <a:rPr lang="en-GB" sz="2200" b="1" dirty="0" smtClean="0"/>
              <a:t>dignified colours</a:t>
            </a:r>
            <a:r>
              <a:rPr lang="en-GB" sz="2200" dirty="0" smtClean="0"/>
              <a:t>, an </a:t>
            </a:r>
            <a:r>
              <a:rPr lang="en-GB" sz="2200" b="1" dirty="0" smtClean="0"/>
              <a:t>energetic style</a:t>
            </a:r>
            <a:r>
              <a:rPr lang="en-GB" sz="2200" dirty="0" smtClean="0"/>
              <a:t>, a </a:t>
            </a:r>
            <a:r>
              <a:rPr lang="en-GB" sz="2200" b="1" dirty="0" smtClean="0"/>
              <a:t>bold brush</a:t>
            </a:r>
            <a:r>
              <a:rPr lang="en-GB" sz="2200" dirty="0" smtClean="0"/>
              <a:t>, a volcanic genius.”</a:t>
            </a:r>
          </a:p>
          <a:p>
            <a:pPr marL="285750" lvl="0" indent="-285750" algn="r">
              <a:buFontTx/>
              <a:buChar char="-"/>
            </a:pPr>
            <a:r>
              <a:rPr lang="en-GB" sz="1400" dirty="0" smtClean="0"/>
              <a:t>Gabriel </a:t>
            </a:r>
            <a:r>
              <a:rPr lang="en-GB" sz="1400" dirty="0"/>
              <a:t>Bouquier, address to National Convention assembly, June 1794, cited by </a:t>
            </a:r>
            <a:r>
              <a:rPr lang="en-GB" sz="1400" dirty="0" smtClean="0"/>
              <a:t>McClennan</a:t>
            </a:r>
            <a:r>
              <a:rPr lang="en-GB" sz="1400" dirty="0"/>
              <a:t>, </a:t>
            </a:r>
            <a:r>
              <a:rPr lang="en-GB" sz="1400" i="1" dirty="0"/>
              <a:t>Inventing the </a:t>
            </a:r>
            <a:r>
              <a:rPr lang="en-GB" sz="1400" i="1" dirty="0" smtClean="0"/>
              <a:t>Louvre, </a:t>
            </a:r>
            <a:r>
              <a:rPr lang="en-GB" sz="1400" dirty="0" smtClean="0"/>
              <a:t>p</a:t>
            </a:r>
            <a:r>
              <a:rPr lang="en-GB" sz="1400" dirty="0"/>
              <a:t>. 103</a:t>
            </a:r>
            <a:r>
              <a:rPr lang="en-GB" dirty="0" smtClean="0"/>
              <a:t>.</a:t>
            </a:r>
            <a:endParaRPr lang="en-GB" sz="1600" dirty="0"/>
          </a:p>
        </p:txBody>
      </p:sp>
    </p:spTree>
    <p:extLst>
      <p:ext uri="{BB962C8B-B14F-4D97-AF65-F5344CB8AC3E}">
        <p14:creationId xmlns:p14="http://schemas.microsoft.com/office/powerpoint/2010/main" val="32142122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50" y="0"/>
            <a:ext cx="9169749" cy="6821007"/>
          </a:xfrm>
          <a:prstGeom prst="rect">
            <a:avLst/>
          </a:prstGeom>
          <a:noFill/>
        </p:spPr>
        <p:txBody>
          <a:bodyPr wrap="square" lIns="540000" tIns="360000" rIns="540000" bIns="360000" rtlCol="0">
            <a:spAutoFit/>
          </a:bodyPr>
          <a:lstStyle/>
          <a:p>
            <a:pPr lvl="0" algn="just"/>
            <a:r>
              <a:rPr lang="en-GB" b="1" dirty="0" smtClean="0">
                <a:solidFill>
                  <a:srgbClr val="FF0000"/>
                </a:solidFill>
                <a:effectLst>
                  <a:outerShdw blurRad="38100" dist="38100" dir="2700000" algn="tl">
                    <a:srgbClr val="000000">
                      <a:alpha val="43137"/>
                    </a:srgbClr>
                  </a:outerShdw>
                </a:effectLst>
              </a:rPr>
              <a:t>‘The Revolutionary Louvre’ during the Reign of Terror</a:t>
            </a:r>
          </a:p>
          <a:p>
            <a:endParaRPr lang="en-GB" dirty="0" smtClean="0"/>
          </a:p>
          <a:p>
            <a:pPr algn="just"/>
            <a:r>
              <a:rPr lang="en-GB" sz="2200" dirty="0" smtClean="0"/>
              <a:t>“</a:t>
            </a:r>
            <a:r>
              <a:rPr lang="en-GB" sz="2200" dirty="0"/>
              <a:t>Given the direction of </a:t>
            </a:r>
            <a:r>
              <a:rPr lang="en-GB" sz="2200" i="1" dirty="0"/>
              <a:t>current events</a:t>
            </a:r>
            <a:r>
              <a:rPr lang="en-GB" sz="2200" dirty="0"/>
              <a:t>, the civic spirit of several members of this committee [Commission tempoire des arts] seems to have stood still and in some cases regressed. Today it is essential that everything march forward together … and </a:t>
            </a:r>
            <a:r>
              <a:rPr lang="en-GB" sz="2200" b="1" dirty="0"/>
              <a:t>those who are called to serve on such commissions must possess an unwavering republicanism</a:t>
            </a:r>
            <a:r>
              <a:rPr lang="en-GB" sz="2200" dirty="0" smtClean="0"/>
              <a:t>.”</a:t>
            </a:r>
          </a:p>
          <a:p>
            <a:pPr marL="285750" lvl="0" indent="-285750" algn="r">
              <a:buFontTx/>
              <a:buChar char="-"/>
            </a:pPr>
            <a:r>
              <a:rPr lang="en-GB" sz="1600" dirty="0" smtClean="0"/>
              <a:t>Jean-Baptiste-Charles </a:t>
            </a:r>
            <a:r>
              <a:rPr lang="en-GB" sz="1600" dirty="0"/>
              <a:t>Mathieu, president of Commission tempoire des arts, December </a:t>
            </a:r>
            <a:r>
              <a:rPr lang="en-GB" sz="1600" dirty="0" smtClean="0"/>
              <a:t>1793, </a:t>
            </a:r>
            <a:r>
              <a:rPr lang="en-GB" sz="1600" dirty="0"/>
              <a:t>cited by McClennan, </a:t>
            </a:r>
            <a:r>
              <a:rPr lang="en-GB" sz="1600" i="1" dirty="0"/>
              <a:t>Inventing the Louvre</a:t>
            </a:r>
            <a:r>
              <a:rPr lang="en-GB" sz="1600" dirty="0"/>
              <a:t>, p. </a:t>
            </a:r>
            <a:r>
              <a:rPr lang="en-GB" sz="1600" dirty="0" smtClean="0"/>
              <a:t>104.</a:t>
            </a:r>
            <a:endParaRPr lang="en-GB" sz="1600" dirty="0"/>
          </a:p>
          <a:p>
            <a:r>
              <a:rPr lang="en-GB" dirty="0" smtClean="0"/>
              <a:t> </a:t>
            </a:r>
          </a:p>
          <a:p>
            <a:pPr algn="just"/>
            <a:r>
              <a:rPr lang="en-GB" sz="2200" dirty="0" smtClean="0"/>
              <a:t>“</a:t>
            </a:r>
            <a:r>
              <a:rPr lang="en-GB" sz="2200" b="1" dirty="0" smtClean="0"/>
              <a:t>The Museum is not supposed to be a vain assemblage of frivolous luxury objects </a:t>
            </a:r>
            <a:r>
              <a:rPr lang="en-GB" sz="2200" dirty="0" smtClean="0"/>
              <a:t>that satisfy only idle curiosity. What it must be is </a:t>
            </a:r>
            <a:r>
              <a:rPr lang="en-GB" sz="2200" b="1" dirty="0" smtClean="0"/>
              <a:t>an imposing school</a:t>
            </a:r>
            <a:r>
              <a:rPr lang="en-GB" sz="2200" dirty="0" smtClean="0"/>
              <a:t>.”</a:t>
            </a:r>
          </a:p>
          <a:p>
            <a:pPr marL="285750" lvl="0" indent="-285750" algn="r">
              <a:buFontTx/>
              <a:buChar char="-"/>
            </a:pPr>
            <a:r>
              <a:rPr lang="en-GB" sz="1600" b="1" dirty="0" smtClean="0"/>
              <a:t>Jacques-Louis </a:t>
            </a:r>
            <a:r>
              <a:rPr lang="en-GB" sz="1600" b="1" dirty="0"/>
              <a:t>David</a:t>
            </a:r>
            <a:r>
              <a:rPr lang="en-GB" sz="1600" dirty="0"/>
              <a:t>, January 1793, cited by McClennan, </a:t>
            </a:r>
            <a:r>
              <a:rPr lang="en-GB" sz="1600" i="1" dirty="0"/>
              <a:t>Inventing the Louvre</a:t>
            </a:r>
            <a:r>
              <a:rPr lang="en-GB" sz="1600" dirty="0"/>
              <a:t>, p. 106</a:t>
            </a:r>
            <a:r>
              <a:rPr lang="en-GB" sz="1600" dirty="0" smtClean="0"/>
              <a:t>.</a:t>
            </a:r>
          </a:p>
          <a:p>
            <a:pPr marL="285750" lvl="0" indent="-285750">
              <a:buFontTx/>
              <a:buChar char="-"/>
            </a:pPr>
            <a:endParaRPr lang="en-GB" sz="1400" dirty="0"/>
          </a:p>
          <a:p>
            <a:r>
              <a:rPr lang="en-GB" sz="2200" dirty="0"/>
              <a:t> </a:t>
            </a:r>
            <a:r>
              <a:rPr lang="en-GB" sz="2200" dirty="0" smtClean="0"/>
              <a:t>“</a:t>
            </a:r>
            <a:r>
              <a:rPr lang="en-GB" sz="2200" dirty="0"/>
              <a:t>Everything will be </a:t>
            </a:r>
            <a:r>
              <a:rPr lang="en-GB" sz="2200" b="1" dirty="0"/>
              <a:t>ordered</a:t>
            </a:r>
            <a:r>
              <a:rPr lang="en-GB" sz="2200" dirty="0"/>
              <a:t> and arranged with method, explained and embellished by method itself … </a:t>
            </a:r>
            <a:r>
              <a:rPr lang="en-GB" sz="2200" b="1" dirty="0"/>
              <a:t>Our administration [the Republic] exudes order, precision and the strictest exactitude</a:t>
            </a:r>
            <a:r>
              <a:rPr lang="en-GB" sz="2200" dirty="0" smtClean="0"/>
              <a:t>.”</a:t>
            </a:r>
          </a:p>
          <a:p>
            <a:pPr marL="285750" lvl="0" indent="-285750" algn="r">
              <a:buFontTx/>
              <a:buChar char="-"/>
            </a:pPr>
            <a:r>
              <a:rPr lang="en-GB" sz="1600" dirty="0" smtClean="0"/>
              <a:t>Jean-Baptiste-Charles </a:t>
            </a:r>
            <a:r>
              <a:rPr lang="en-GB" sz="1600" dirty="0"/>
              <a:t>Mathieu, cited by McClennan, </a:t>
            </a:r>
            <a:r>
              <a:rPr lang="en-GB" sz="1600" i="1" dirty="0"/>
              <a:t>Inventing the Louvre</a:t>
            </a:r>
            <a:r>
              <a:rPr lang="en-GB" sz="1600" dirty="0"/>
              <a:t>, pp. </a:t>
            </a:r>
            <a:r>
              <a:rPr lang="en-GB" sz="1600" dirty="0" smtClean="0"/>
              <a:t>112–113</a:t>
            </a:r>
            <a:r>
              <a:rPr lang="en-GB" sz="1400" dirty="0" smtClean="0"/>
              <a:t>.</a:t>
            </a:r>
            <a:endParaRPr lang="en-GB" sz="1400" dirty="0"/>
          </a:p>
        </p:txBody>
      </p:sp>
    </p:spTree>
    <p:extLst>
      <p:ext uri="{BB962C8B-B14F-4D97-AF65-F5344CB8AC3E}">
        <p14:creationId xmlns:p14="http://schemas.microsoft.com/office/powerpoint/2010/main" val="11758237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49" y="0"/>
            <a:ext cx="5264809" cy="6913340"/>
          </a:xfrm>
          <a:prstGeom prst="rect">
            <a:avLst/>
          </a:prstGeom>
          <a:noFill/>
        </p:spPr>
        <p:txBody>
          <a:bodyPr wrap="square" lIns="540000" tIns="360000" rIns="540000" bIns="360000" rtlCol="0">
            <a:spAutoFit/>
          </a:bodyPr>
          <a:lstStyle/>
          <a:p>
            <a:endParaRPr lang="en-GB" dirty="0" smtClean="0"/>
          </a:p>
          <a:p>
            <a:endParaRPr lang="en-GB" dirty="0" smtClean="0"/>
          </a:p>
          <a:p>
            <a:pPr algn="just"/>
            <a:r>
              <a:rPr lang="en-GB" dirty="0" smtClean="0"/>
              <a:t>Order </a:t>
            </a:r>
            <a:r>
              <a:rPr lang="en-GB" dirty="0"/>
              <a:t>to confiscate “</a:t>
            </a:r>
            <a:r>
              <a:rPr lang="en-GB" b="1" dirty="0"/>
              <a:t>monuments of interest to the arts and sciences</a:t>
            </a:r>
            <a:r>
              <a:rPr lang="en-GB" dirty="0"/>
              <a:t>” issued to Republican army June 1794, after French victory against coalition forces at the Battle of Fleurus, which led to annexation of the Austrian Netherlands (including Belgium)</a:t>
            </a:r>
          </a:p>
          <a:p>
            <a:endParaRPr lang="en-GB" sz="1400" i="1" dirty="0"/>
          </a:p>
          <a:p>
            <a:pPr algn="just"/>
            <a:r>
              <a:rPr lang="en-GB" dirty="0" smtClean="0"/>
              <a:t>“</a:t>
            </a:r>
            <a:r>
              <a:rPr lang="en-GB" dirty="0"/>
              <a:t>The fruits of genius are the </a:t>
            </a:r>
            <a:r>
              <a:rPr lang="en-GB" b="1" dirty="0"/>
              <a:t>patrimony of liberty </a:t>
            </a:r>
            <a:r>
              <a:rPr lang="en-GB" dirty="0"/>
              <a:t>… For too long these masterpieces have been </a:t>
            </a:r>
            <a:r>
              <a:rPr lang="en-GB" b="1" dirty="0"/>
              <a:t>soiled by the gaze of servitude</a:t>
            </a:r>
            <a:r>
              <a:rPr lang="en-GB" dirty="0"/>
              <a:t>. It is in the </a:t>
            </a:r>
            <a:r>
              <a:rPr lang="en-GB" b="1" dirty="0"/>
              <a:t>bosom of a free people </a:t>
            </a:r>
            <a:r>
              <a:rPr lang="en-GB" dirty="0"/>
              <a:t>that the legacy of great men must come to rest … The immortal works of Rubens, Van Dyck and other founders of the Flemish school are no longer on </a:t>
            </a:r>
            <a:r>
              <a:rPr lang="en-GB" b="1" dirty="0"/>
              <a:t>alien soil</a:t>
            </a:r>
            <a:r>
              <a:rPr lang="en-GB" dirty="0"/>
              <a:t> … they are today </a:t>
            </a:r>
            <a:r>
              <a:rPr lang="en-GB" b="1" dirty="0"/>
              <a:t>delivered to the homes of the arts and of genius, the land of liberty and equality, the French Republic</a:t>
            </a:r>
            <a:r>
              <a:rPr lang="en-GB" dirty="0" smtClean="0"/>
              <a:t>.”</a:t>
            </a:r>
          </a:p>
          <a:p>
            <a:pPr marL="285750" lvl="0" indent="-285750" algn="r">
              <a:buFontTx/>
              <a:buChar char="-"/>
            </a:pPr>
            <a:r>
              <a:rPr lang="en-GB" sz="1400" dirty="0" smtClean="0"/>
              <a:t>Jacques-Luc </a:t>
            </a:r>
            <a:r>
              <a:rPr lang="en-GB" sz="1400" dirty="0"/>
              <a:t>Barbier-Walbonne, artist and soldier September 1794, cited by McClennan, </a:t>
            </a:r>
            <a:r>
              <a:rPr lang="en-GB" sz="1400" i="1" dirty="0"/>
              <a:t>Inventing the Louvre</a:t>
            </a:r>
            <a:r>
              <a:rPr lang="en-GB" sz="1400" dirty="0"/>
              <a:t>, p. </a:t>
            </a:r>
            <a:r>
              <a:rPr lang="en-GB" sz="1400" dirty="0" smtClean="0"/>
              <a:t>116</a:t>
            </a:r>
            <a:r>
              <a:rPr lang="en-GB" dirty="0" smtClean="0"/>
              <a:t>.</a:t>
            </a:r>
          </a:p>
        </p:txBody>
      </p:sp>
      <p:pic>
        <p:nvPicPr>
          <p:cNvPr id="3" name="Picture 2" descr="https://upload.wikimedia.org/wikipedia/commons/5/53/Peter_Paul_Rubens_066.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39060" y="908719"/>
            <a:ext cx="3725428" cy="5217611"/>
          </a:xfrm>
          <a:prstGeom prst="rect">
            <a:avLst/>
          </a:prstGeom>
          <a:noFill/>
          <a:ln>
            <a:noFill/>
          </a:ln>
        </p:spPr>
      </p:pic>
      <p:sp>
        <p:nvSpPr>
          <p:cNvPr id="5" name="TextBox 4"/>
          <p:cNvSpPr txBox="1"/>
          <p:nvPr/>
        </p:nvSpPr>
        <p:spPr>
          <a:xfrm>
            <a:off x="5218" y="0"/>
            <a:ext cx="8959270" cy="1004030"/>
          </a:xfrm>
          <a:prstGeom prst="rect">
            <a:avLst/>
          </a:prstGeom>
          <a:noFill/>
        </p:spPr>
        <p:txBody>
          <a:bodyPr wrap="square" lIns="540000" tIns="360000" rIns="540000" bIns="360000" rtlCol="0">
            <a:spAutoFit/>
          </a:bodyPr>
          <a:lstStyle/>
          <a:p>
            <a:pPr lvl="0" algn="just"/>
            <a:r>
              <a:rPr lang="en-GB" b="1" dirty="0" smtClean="0">
                <a:solidFill>
                  <a:srgbClr val="FF0000"/>
                </a:solidFill>
                <a:effectLst>
                  <a:outerShdw blurRad="38100" dist="38100" dir="2700000" algn="tl">
                    <a:srgbClr val="000000">
                      <a:alpha val="43137"/>
                    </a:srgbClr>
                  </a:outerShdw>
                </a:effectLst>
              </a:rPr>
              <a:t>‘The Revolutionary Louvre’ during the Napoleonic campaigns in Europe</a:t>
            </a:r>
          </a:p>
        </p:txBody>
      </p:sp>
      <p:sp>
        <p:nvSpPr>
          <p:cNvPr id="6" name="Rectangle 5"/>
          <p:cNvSpPr/>
          <p:nvPr/>
        </p:nvSpPr>
        <p:spPr>
          <a:xfrm>
            <a:off x="5213139" y="6121603"/>
            <a:ext cx="3751349" cy="699404"/>
          </a:xfrm>
          <a:prstGeom prst="rect">
            <a:avLst/>
          </a:prstGeom>
        </p:spPr>
        <p:txBody>
          <a:bodyPr wrap="square" lIns="180000" tIns="72000" rIns="180000" bIns="72000">
            <a:spAutoFit/>
          </a:bodyPr>
          <a:lstStyle/>
          <a:p>
            <a:pPr algn="r"/>
            <a:r>
              <a:rPr lang="en-GB" sz="1200" dirty="0"/>
              <a:t>Paul Peter Rubens, </a:t>
            </a:r>
            <a:r>
              <a:rPr lang="en-GB" sz="1200" dirty="0" smtClean="0"/>
              <a:t>‘Descent </a:t>
            </a:r>
            <a:r>
              <a:rPr lang="en-GB" sz="1200" dirty="0"/>
              <a:t>from the </a:t>
            </a:r>
            <a:r>
              <a:rPr lang="en-GB" sz="1200" dirty="0" smtClean="0"/>
              <a:t>Cross’ </a:t>
            </a:r>
            <a:r>
              <a:rPr lang="en-GB" sz="1200" dirty="0"/>
              <a:t>(1612–1614), looted from Antwerp Cathedral and put on show at the Louvre (1794–1815</a:t>
            </a:r>
            <a:r>
              <a:rPr lang="en-GB" sz="1200" dirty="0" smtClean="0"/>
              <a:t>)</a:t>
            </a:r>
            <a:endParaRPr lang="it-IT" sz="1200" dirty="0"/>
          </a:p>
        </p:txBody>
      </p:sp>
    </p:spTree>
    <p:extLst>
      <p:ext uri="{BB962C8B-B14F-4D97-AF65-F5344CB8AC3E}">
        <p14:creationId xmlns:p14="http://schemas.microsoft.com/office/powerpoint/2010/main" val="15434526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2318" y="3330202"/>
            <a:ext cx="9144000" cy="3527798"/>
          </a:xfrm>
          <a:prstGeom prst="rect">
            <a:avLst/>
          </a:prstGeom>
          <a:noFill/>
        </p:spPr>
        <p:txBody>
          <a:bodyPr wrap="square" lIns="540000" tIns="360000" rIns="540000" bIns="360000" rtlCol="0">
            <a:spAutoFit/>
          </a:bodyPr>
          <a:lstStyle/>
          <a:p>
            <a:pPr algn="just"/>
            <a:r>
              <a:rPr lang="en-GB" dirty="0" smtClean="0"/>
              <a:t>Bonaparte stipulated the surrender of works of arts as a term of the armistice with Duke of Parma, May 1797; chemists, botanists and mathematicians as well as artists appointed as commissioners after the surrender of Piedmont</a:t>
            </a:r>
          </a:p>
          <a:p>
            <a:pPr algn="just"/>
            <a:endParaRPr lang="en-GB" sz="1400" dirty="0" smtClean="0"/>
          </a:p>
          <a:p>
            <a:pPr algn="just"/>
            <a:r>
              <a:rPr lang="en-GB" dirty="0" smtClean="0"/>
              <a:t>“</a:t>
            </a:r>
            <a:r>
              <a:rPr lang="en-GB" dirty="0"/>
              <a:t>Imagine Paris as </a:t>
            </a:r>
            <a:r>
              <a:rPr lang="en-GB" b="1" dirty="0"/>
              <a:t>the capital of the arts </a:t>
            </a:r>
            <a:r>
              <a:rPr lang="en-GB" dirty="0"/>
              <a:t>… it must be the school of the universe, the hub of human science, and command the respect of the whole world through knowledge and instruction.”</a:t>
            </a:r>
          </a:p>
          <a:p>
            <a:pPr marL="285750" lvl="0" indent="-285750" algn="r">
              <a:buFontTx/>
              <a:buChar char="-"/>
            </a:pPr>
            <a:r>
              <a:rPr lang="en-GB" sz="1400" dirty="0" smtClean="0"/>
              <a:t>François </a:t>
            </a:r>
            <a:r>
              <a:rPr lang="en-GB" sz="1400" dirty="0"/>
              <a:t>Antoine de Boissy d'Anglas, 1794, cited by McClennan, Inventing the Louvre, p. 116</a:t>
            </a:r>
            <a:r>
              <a:rPr lang="en-GB" sz="1400" dirty="0" smtClean="0"/>
              <a:t>.</a:t>
            </a:r>
          </a:p>
          <a:p>
            <a:pPr algn="just"/>
            <a:endParaRPr lang="en-GB" sz="1400" dirty="0" smtClean="0"/>
          </a:p>
          <a:p>
            <a:pPr algn="just"/>
            <a:r>
              <a:rPr lang="en-GB" dirty="0" smtClean="0"/>
              <a:t>“</a:t>
            </a:r>
            <a:r>
              <a:rPr lang="en-GB" b="1" dirty="0"/>
              <a:t>Rome is no more in Rome/It is all in Paris</a:t>
            </a:r>
            <a:r>
              <a:rPr lang="en-GB" dirty="0"/>
              <a:t>.”</a:t>
            </a:r>
          </a:p>
          <a:p>
            <a:pPr lvl="0" algn="r"/>
            <a:r>
              <a:rPr lang="en-GB" sz="1400" dirty="0" smtClean="0"/>
              <a:t>- Refrain </a:t>
            </a:r>
            <a:r>
              <a:rPr lang="en-GB" sz="1400" dirty="0"/>
              <a:t>of song popular in France, late 1790s, cited by McClennan, </a:t>
            </a:r>
            <a:r>
              <a:rPr lang="en-GB" sz="1400" i="1" dirty="0"/>
              <a:t>Inventing the Louvre</a:t>
            </a:r>
            <a:r>
              <a:rPr lang="en-GB" sz="1400" dirty="0"/>
              <a:t>, p. 123</a:t>
            </a:r>
            <a:r>
              <a:rPr lang="en-GB" sz="1400" dirty="0" smtClean="0"/>
              <a:t>.</a:t>
            </a:r>
            <a:endParaRPr lang="en-GB" sz="1400" dirty="0"/>
          </a:p>
        </p:txBody>
      </p:sp>
      <p:pic>
        <p:nvPicPr>
          <p:cNvPr id="8" name="Picture 7" descr=" photo ch29_anonymous_napoleon_displaying_apollo_belvedere_and_other_treasure_taken_from_italy_1797_loc_zps5170d52f.jpg"/>
          <p:cNvPicPr/>
          <p:nvPr/>
        </p:nvPicPr>
        <p:blipFill>
          <a:blip r:embed="rId3">
            <a:extLst>
              <a:ext uri="{28A0092B-C50C-407E-A947-70E740481C1C}">
                <a14:useLocalDpi xmlns:a14="http://schemas.microsoft.com/office/drawing/2010/main" val="0"/>
              </a:ext>
            </a:extLst>
          </a:blip>
          <a:srcRect/>
          <a:stretch>
            <a:fillRect/>
          </a:stretch>
        </p:blipFill>
        <p:spPr bwMode="auto">
          <a:xfrm>
            <a:off x="4427984" y="0"/>
            <a:ext cx="4716016" cy="3501008"/>
          </a:xfrm>
          <a:prstGeom prst="rect">
            <a:avLst/>
          </a:prstGeom>
          <a:noFill/>
          <a:ln>
            <a:noFill/>
          </a:ln>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45" y="309728"/>
            <a:ext cx="4706937" cy="2730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58853" y="3072833"/>
            <a:ext cx="4369131" cy="514738"/>
          </a:xfrm>
          <a:prstGeom prst="rect">
            <a:avLst/>
          </a:prstGeom>
        </p:spPr>
        <p:txBody>
          <a:bodyPr wrap="square" lIns="180000" tIns="72000" rIns="180000" bIns="72000">
            <a:spAutoFit/>
          </a:bodyPr>
          <a:lstStyle/>
          <a:p>
            <a:r>
              <a:rPr lang="en-GB" sz="1200" dirty="0"/>
              <a:t>‘Seizing the Italian Relics,’ George </a:t>
            </a:r>
            <a:r>
              <a:rPr lang="en-GB" sz="1200" dirty="0" smtClean="0"/>
              <a:t>Cruickshank (1814)</a:t>
            </a:r>
          </a:p>
          <a:p>
            <a:r>
              <a:rPr lang="en-GB" sz="1200" dirty="0" smtClean="0"/>
              <a:t>‘</a:t>
            </a:r>
            <a:r>
              <a:rPr lang="en-GB" sz="1200" dirty="0"/>
              <a:t>Napoleon next to the Apollo </a:t>
            </a:r>
            <a:r>
              <a:rPr lang="en-GB" sz="1200" dirty="0" smtClean="0"/>
              <a:t>Belvedere,’ anonymous (undated)</a:t>
            </a:r>
            <a:endParaRPr lang="it-IT" sz="1200" dirty="0"/>
          </a:p>
        </p:txBody>
      </p:sp>
      <p:sp>
        <p:nvSpPr>
          <p:cNvPr id="11" name="TextBox 10"/>
          <p:cNvSpPr txBox="1"/>
          <p:nvPr/>
        </p:nvSpPr>
        <p:spPr>
          <a:xfrm>
            <a:off x="5218" y="0"/>
            <a:ext cx="8959270" cy="422405"/>
          </a:xfrm>
          <a:prstGeom prst="rect">
            <a:avLst/>
          </a:prstGeom>
          <a:noFill/>
        </p:spPr>
        <p:txBody>
          <a:bodyPr wrap="square" lIns="180000" tIns="72000" rIns="180000" bIns="72000" rtlCol="0">
            <a:spAutoFit/>
          </a:bodyPr>
          <a:lstStyle/>
          <a:p>
            <a:pPr lvl="0" algn="just"/>
            <a:r>
              <a:rPr lang="en-GB" b="1" dirty="0" smtClean="0">
                <a:solidFill>
                  <a:srgbClr val="FF0000"/>
                </a:solidFill>
                <a:effectLst>
                  <a:outerShdw blurRad="38100" dist="38100" dir="2700000" algn="tl">
                    <a:srgbClr val="000000">
                      <a:alpha val="43137"/>
                    </a:srgbClr>
                  </a:outerShdw>
                </a:effectLst>
              </a:rPr>
              <a:t>‘The Revolutionary Louvre’ during the Napoleonic campaigns in Europe</a:t>
            </a:r>
          </a:p>
        </p:txBody>
      </p:sp>
    </p:spTree>
    <p:extLst>
      <p:ext uri="{BB962C8B-B14F-4D97-AF65-F5344CB8AC3E}">
        <p14:creationId xmlns:p14="http://schemas.microsoft.com/office/powerpoint/2010/main" val="11385792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4265258"/>
            <a:ext cx="9144000" cy="2542913"/>
          </a:xfrm>
          <a:prstGeom prst="rect">
            <a:avLst/>
          </a:prstGeom>
          <a:noFill/>
        </p:spPr>
        <p:txBody>
          <a:bodyPr wrap="square" lIns="540000" tIns="360000" rIns="540000" bIns="360000" rtlCol="0">
            <a:spAutoFit/>
          </a:bodyPr>
          <a:lstStyle/>
          <a:p>
            <a:pPr algn="just"/>
            <a:r>
              <a:rPr lang="en-GB" dirty="0" smtClean="0">
                <a:solidFill>
                  <a:prstClr val="black"/>
                </a:solidFill>
              </a:rPr>
              <a:t>“ … a young soldier escorting his father, mother and sister, good village people who had never before left their community and who had never before seen paintings other than the sign of the local inn … [who] could not tell the difference between a </a:t>
            </a:r>
            <a:r>
              <a:rPr lang="en-GB" dirty="0" err="1" smtClean="0">
                <a:solidFill>
                  <a:prstClr val="black"/>
                </a:solidFill>
              </a:rPr>
              <a:t>Poussin</a:t>
            </a:r>
            <a:r>
              <a:rPr lang="en-GB" dirty="0" smtClean="0">
                <a:solidFill>
                  <a:prstClr val="black"/>
                </a:solidFill>
              </a:rPr>
              <a:t> and a Watteau but were all proud to be there; and the son, more proud to be leading them, seemed to be saying ‘</a:t>
            </a:r>
            <a:r>
              <a:rPr lang="en-GB" b="1" dirty="0" smtClean="0">
                <a:solidFill>
                  <a:prstClr val="black"/>
                </a:solidFill>
              </a:rPr>
              <a:t>it is I that conquered many of these pictures</a:t>
            </a:r>
            <a:r>
              <a:rPr lang="en-GB" dirty="0" smtClean="0">
                <a:solidFill>
                  <a:prstClr val="black"/>
                </a:solidFill>
              </a:rPr>
              <a:t>.’”</a:t>
            </a:r>
            <a:endParaRPr lang="en-GB" dirty="0">
              <a:solidFill>
                <a:prstClr val="black"/>
              </a:solidFill>
            </a:endParaRPr>
          </a:p>
          <a:p>
            <a:pPr algn="r"/>
            <a:r>
              <a:rPr lang="en-GB" sz="1400" dirty="0" smtClean="0">
                <a:solidFill>
                  <a:prstClr val="black"/>
                </a:solidFill>
              </a:rPr>
              <a:t>- Description of scene in Old Masters Gallery of Louvre in Republican journal </a:t>
            </a:r>
            <a:r>
              <a:rPr lang="en-GB" sz="1400" i="1" dirty="0" smtClean="0">
                <a:solidFill>
                  <a:prstClr val="black"/>
                </a:solidFill>
              </a:rPr>
              <a:t>La Decade </a:t>
            </a:r>
            <a:r>
              <a:rPr lang="en-GB" sz="1400" i="1" dirty="0" err="1" smtClean="0">
                <a:solidFill>
                  <a:prstClr val="black"/>
                </a:solidFill>
              </a:rPr>
              <a:t>Philosophique</a:t>
            </a:r>
            <a:r>
              <a:rPr lang="en-GB" sz="1400" dirty="0" smtClean="0">
                <a:solidFill>
                  <a:prstClr val="black"/>
                </a:solidFill>
              </a:rPr>
              <a:t>, May 1799, cited by </a:t>
            </a:r>
            <a:r>
              <a:rPr lang="en-GB" sz="1400" dirty="0" err="1" smtClean="0">
                <a:solidFill>
                  <a:prstClr val="black"/>
                </a:solidFill>
              </a:rPr>
              <a:t>McClennan</a:t>
            </a:r>
            <a:r>
              <a:rPr lang="en-GB" sz="1400" dirty="0">
                <a:solidFill>
                  <a:prstClr val="black"/>
                </a:solidFill>
              </a:rPr>
              <a:t>, </a:t>
            </a:r>
            <a:r>
              <a:rPr lang="en-GB" sz="1400" i="1" dirty="0">
                <a:solidFill>
                  <a:prstClr val="black"/>
                </a:solidFill>
              </a:rPr>
              <a:t>Inventing the Louvre</a:t>
            </a:r>
            <a:r>
              <a:rPr lang="en-GB" sz="1400" dirty="0">
                <a:solidFill>
                  <a:prstClr val="black"/>
                </a:solidFill>
              </a:rPr>
              <a:t>, p. </a:t>
            </a:r>
            <a:r>
              <a:rPr lang="en-GB" sz="1400" dirty="0" smtClean="0">
                <a:solidFill>
                  <a:prstClr val="black"/>
                </a:solidFill>
              </a:rPr>
              <a:t>11.</a:t>
            </a:r>
            <a:endParaRPr lang="en-GB" sz="1400" dirty="0">
              <a:solidFill>
                <a:prstClr val="black"/>
              </a:solidFill>
            </a:endParaRPr>
          </a:p>
        </p:txBody>
      </p:sp>
      <p:sp>
        <p:nvSpPr>
          <p:cNvPr id="10" name="Rectangle 9"/>
          <p:cNvSpPr/>
          <p:nvPr/>
        </p:nvSpPr>
        <p:spPr>
          <a:xfrm>
            <a:off x="0" y="4045533"/>
            <a:ext cx="9144000" cy="514738"/>
          </a:xfrm>
          <a:prstGeom prst="rect">
            <a:avLst/>
          </a:prstGeom>
        </p:spPr>
        <p:txBody>
          <a:bodyPr wrap="square" lIns="180000" tIns="72000" rIns="180000" bIns="72000">
            <a:spAutoFit/>
          </a:bodyPr>
          <a:lstStyle/>
          <a:p>
            <a:r>
              <a:rPr lang="en-US" sz="1200" dirty="0" smtClean="0">
                <a:solidFill>
                  <a:prstClr val="black"/>
                </a:solidFill>
              </a:rPr>
              <a:t>Nicolas </a:t>
            </a:r>
            <a:r>
              <a:rPr lang="en-US" sz="1200" dirty="0" err="1" smtClean="0">
                <a:solidFill>
                  <a:prstClr val="black"/>
                </a:solidFill>
              </a:rPr>
              <a:t>Poussin</a:t>
            </a:r>
            <a:r>
              <a:rPr lang="en-US" sz="1200" dirty="0" smtClean="0">
                <a:solidFill>
                  <a:prstClr val="black"/>
                </a:solidFill>
              </a:rPr>
              <a:t>, </a:t>
            </a:r>
            <a:r>
              <a:rPr lang="en-US" sz="1200" i="1" dirty="0" smtClean="0">
                <a:solidFill>
                  <a:prstClr val="black"/>
                </a:solidFill>
              </a:rPr>
              <a:t>The </a:t>
            </a:r>
            <a:r>
              <a:rPr lang="en-US" sz="1200" i="1" dirty="0">
                <a:solidFill>
                  <a:prstClr val="black"/>
                </a:solidFill>
              </a:rPr>
              <a:t>Inspiration of the P</a:t>
            </a:r>
            <a:r>
              <a:rPr lang="en-US" sz="1200" i="1" dirty="0" smtClean="0">
                <a:solidFill>
                  <a:prstClr val="black"/>
                </a:solidFill>
              </a:rPr>
              <a:t>oet </a:t>
            </a:r>
            <a:r>
              <a:rPr lang="en-US" sz="1200" dirty="0">
                <a:solidFill>
                  <a:prstClr val="black"/>
                </a:solidFill>
              </a:rPr>
              <a:t>(</a:t>
            </a:r>
            <a:r>
              <a:rPr lang="en-US" sz="1200" dirty="0" smtClean="0">
                <a:solidFill>
                  <a:prstClr val="black"/>
                </a:solidFill>
              </a:rPr>
              <a:t>c. 1629-1630</a:t>
            </a:r>
            <a:r>
              <a:rPr lang="en-GB" sz="1200" dirty="0">
                <a:solidFill>
                  <a:prstClr val="black"/>
                </a:solidFill>
              </a:rPr>
              <a:t>); Antoine </a:t>
            </a:r>
            <a:r>
              <a:rPr lang="en-GB" sz="1200" dirty="0" smtClean="0">
                <a:solidFill>
                  <a:prstClr val="black"/>
                </a:solidFill>
              </a:rPr>
              <a:t>Watteau, </a:t>
            </a:r>
            <a:r>
              <a:rPr lang="en-GB" sz="1200" i="1" dirty="0" err="1" smtClean="0">
                <a:solidFill>
                  <a:prstClr val="black"/>
                </a:solidFill>
              </a:rPr>
              <a:t>Peirrot</a:t>
            </a:r>
            <a:r>
              <a:rPr lang="en-GB" sz="1200" i="1" dirty="0" smtClean="0">
                <a:solidFill>
                  <a:prstClr val="black"/>
                </a:solidFill>
              </a:rPr>
              <a:t> </a:t>
            </a:r>
            <a:r>
              <a:rPr lang="en-GB" sz="1200" dirty="0" smtClean="0">
                <a:solidFill>
                  <a:prstClr val="black"/>
                </a:solidFill>
              </a:rPr>
              <a:t>(c.1717–1719) – both Louvre; Rubens, </a:t>
            </a:r>
            <a:r>
              <a:rPr lang="en-GB" sz="1200" i="1" dirty="0" smtClean="0">
                <a:solidFill>
                  <a:prstClr val="black"/>
                </a:solidFill>
              </a:rPr>
              <a:t>Descent from the Cross</a:t>
            </a:r>
            <a:endParaRPr lang="it-IT" sz="1200" dirty="0">
              <a:solidFill>
                <a:prstClr val="black"/>
              </a:solidFill>
            </a:endParaRPr>
          </a:p>
        </p:txBody>
      </p:sp>
      <p:sp>
        <p:nvSpPr>
          <p:cNvPr id="11" name="TextBox 10"/>
          <p:cNvSpPr txBox="1"/>
          <p:nvPr/>
        </p:nvSpPr>
        <p:spPr>
          <a:xfrm>
            <a:off x="5218" y="0"/>
            <a:ext cx="8959270" cy="422405"/>
          </a:xfrm>
          <a:prstGeom prst="rect">
            <a:avLst/>
          </a:prstGeom>
          <a:noFill/>
        </p:spPr>
        <p:txBody>
          <a:bodyPr wrap="square" lIns="180000" tIns="72000" rIns="180000" bIns="72000" rtlCol="0">
            <a:spAutoFit/>
          </a:bodyPr>
          <a:lstStyle/>
          <a:p>
            <a:pPr algn="just"/>
            <a:r>
              <a:rPr lang="en-GB" b="1" dirty="0" smtClean="0">
                <a:solidFill>
                  <a:srgbClr val="FF0000"/>
                </a:solidFill>
                <a:effectLst>
                  <a:outerShdw blurRad="38100" dist="38100" dir="2700000" algn="tl">
                    <a:srgbClr val="000000">
                      <a:alpha val="43137"/>
                    </a:srgbClr>
                  </a:outerShdw>
                </a:effectLst>
              </a:rPr>
              <a:t>‘The Revolutionary Louvre’ during the Napoleonic campaigns in Europe</a:t>
            </a:r>
          </a:p>
        </p:txBody>
      </p:sp>
      <p:pic>
        <p:nvPicPr>
          <p:cNvPr id="3" name="Picture 2"/>
          <p:cNvPicPr>
            <a:picLocks noChangeAspect="1"/>
          </p:cNvPicPr>
          <p:nvPr/>
        </p:nvPicPr>
        <p:blipFill>
          <a:blip r:embed="rId3"/>
          <a:stretch>
            <a:fillRect/>
          </a:stretch>
        </p:blipFill>
        <p:spPr>
          <a:xfrm>
            <a:off x="17892" y="472433"/>
            <a:ext cx="3624064" cy="3573100"/>
          </a:xfrm>
          <a:prstGeom prst="rect">
            <a:avLst/>
          </a:prstGeom>
        </p:spPr>
      </p:pic>
      <p:pic>
        <p:nvPicPr>
          <p:cNvPr id="4" name="Picture 3"/>
          <p:cNvPicPr>
            <a:picLocks noChangeAspect="1"/>
          </p:cNvPicPr>
          <p:nvPr/>
        </p:nvPicPr>
        <p:blipFill>
          <a:blip r:embed="rId4"/>
          <a:stretch>
            <a:fillRect/>
          </a:stretch>
        </p:blipFill>
        <p:spPr>
          <a:xfrm>
            <a:off x="3754318" y="472433"/>
            <a:ext cx="2729131" cy="3530777"/>
          </a:xfrm>
          <a:prstGeom prst="rect">
            <a:avLst/>
          </a:prstGeom>
        </p:spPr>
      </p:pic>
      <p:pic>
        <p:nvPicPr>
          <p:cNvPr id="5" name="Picture 4"/>
          <p:cNvPicPr>
            <a:picLocks noChangeAspect="1"/>
          </p:cNvPicPr>
          <p:nvPr/>
        </p:nvPicPr>
        <p:blipFill>
          <a:blip r:embed="rId5"/>
          <a:stretch>
            <a:fillRect/>
          </a:stretch>
        </p:blipFill>
        <p:spPr>
          <a:xfrm>
            <a:off x="6595811" y="458980"/>
            <a:ext cx="2553407" cy="3571432"/>
          </a:xfrm>
          <a:prstGeom prst="rect">
            <a:avLst/>
          </a:prstGeom>
        </p:spPr>
      </p:pic>
    </p:spTree>
    <p:extLst>
      <p:ext uri="{BB962C8B-B14F-4D97-AF65-F5344CB8AC3E}">
        <p14:creationId xmlns:p14="http://schemas.microsoft.com/office/powerpoint/2010/main" val="6464777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2318" y="3330202"/>
            <a:ext cx="9144000" cy="3158466"/>
          </a:xfrm>
          <a:prstGeom prst="rect">
            <a:avLst/>
          </a:prstGeom>
          <a:noFill/>
        </p:spPr>
        <p:txBody>
          <a:bodyPr wrap="square" lIns="540000" tIns="360000" rIns="540000" bIns="360000" rtlCol="0">
            <a:spAutoFit/>
          </a:bodyPr>
          <a:lstStyle/>
          <a:p>
            <a:pPr algn="just"/>
            <a:r>
              <a:rPr lang="en-GB" sz="2400" dirty="0" smtClean="0">
                <a:solidFill>
                  <a:prstClr val="black"/>
                </a:solidFill>
              </a:rPr>
              <a:t>“The whole operation was a propaganda exercise managed with the precision of a military campaign, which in an important sense it was, since the prime beneficiary was General Bonaparte. To the people at home these </a:t>
            </a:r>
            <a:r>
              <a:rPr lang="en-GB" sz="2400" b="1" dirty="0" smtClean="0">
                <a:solidFill>
                  <a:srgbClr val="FF0000"/>
                </a:solidFill>
              </a:rPr>
              <a:t>trophies of conquest </a:t>
            </a:r>
            <a:r>
              <a:rPr lang="en-GB" sz="2400" dirty="0" smtClean="0">
                <a:solidFill>
                  <a:prstClr val="black"/>
                </a:solidFill>
              </a:rPr>
              <a:t>spoke more loudly and enduringly of his success in war than reports of a victorious battle could.”</a:t>
            </a:r>
          </a:p>
          <a:p>
            <a:pPr algn="r"/>
            <a:r>
              <a:rPr lang="en-GB" sz="1400" dirty="0" smtClean="0">
                <a:solidFill>
                  <a:prstClr val="black"/>
                </a:solidFill>
              </a:rPr>
              <a:t>-  </a:t>
            </a:r>
            <a:r>
              <a:rPr lang="en-GB" sz="1400" dirty="0" err="1" smtClean="0">
                <a:solidFill>
                  <a:prstClr val="black"/>
                </a:solidFill>
              </a:rPr>
              <a:t>McClennan</a:t>
            </a:r>
            <a:r>
              <a:rPr lang="en-GB" sz="1400" dirty="0">
                <a:solidFill>
                  <a:prstClr val="black"/>
                </a:solidFill>
              </a:rPr>
              <a:t>, </a:t>
            </a:r>
            <a:r>
              <a:rPr lang="en-GB" sz="1400" i="1" dirty="0">
                <a:solidFill>
                  <a:prstClr val="black"/>
                </a:solidFill>
              </a:rPr>
              <a:t>Inventing the Louvre</a:t>
            </a:r>
            <a:r>
              <a:rPr lang="en-GB" sz="1400" dirty="0">
                <a:solidFill>
                  <a:prstClr val="black"/>
                </a:solidFill>
              </a:rPr>
              <a:t>, p. </a:t>
            </a:r>
            <a:r>
              <a:rPr lang="en-GB" sz="1400" dirty="0" smtClean="0">
                <a:solidFill>
                  <a:prstClr val="black"/>
                </a:solidFill>
              </a:rPr>
              <a:t>121.</a:t>
            </a:r>
            <a:endParaRPr lang="en-GB" sz="1400" dirty="0">
              <a:solidFill>
                <a:prstClr val="black"/>
              </a:solidFill>
            </a:endParaRPr>
          </a:p>
        </p:txBody>
      </p:sp>
      <p:pic>
        <p:nvPicPr>
          <p:cNvPr id="8" name="Picture 7" descr=" photo ch29_anonymous_napoleon_displaying_apollo_belvedere_and_other_treasure_taken_from_italy_1797_loc_zps5170d52f.jpg"/>
          <p:cNvPicPr/>
          <p:nvPr/>
        </p:nvPicPr>
        <p:blipFill>
          <a:blip r:embed="rId3">
            <a:extLst>
              <a:ext uri="{28A0092B-C50C-407E-A947-70E740481C1C}">
                <a14:useLocalDpi xmlns:a14="http://schemas.microsoft.com/office/drawing/2010/main" val="0"/>
              </a:ext>
            </a:extLst>
          </a:blip>
          <a:srcRect/>
          <a:stretch>
            <a:fillRect/>
          </a:stretch>
        </p:blipFill>
        <p:spPr bwMode="auto">
          <a:xfrm>
            <a:off x="4427984" y="0"/>
            <a:ext cx="4716016" cy="3501008"/>
          </a:xfrm>
          <a:prstGeom prst="rect">
            <a:avLst/>
          </a:prstGeom>
          <a:noFill/>
          <a:ln>
            <a:noFill/>
          </a:ln>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45" y="309728"/>
            <a:ext cx="4706937" cy="2730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58853" y="3072833"/>
            <a:ext cx="4369131" cy="514738"/>
          </a:xfrm>
          <a:prstGeom prst="rect">
            <a:avLst/>
          </a:prstGeom>
        </p:spPr>
        <p:txBody>
          <a:bodyPr wrap="square" lIns="180000" tIns="72000" rIns="180000" bIns="72000">
            <a:spAutoFit/>
          </a:bodyPr>
          <a:lstStyle/>
          <a:p>
            <a:r>
              <a:rPr lang="en-GB" sz="1200" dirty="0">
                <a:solidFill>
                  <a:prstClr val="black"/>
                </a:solidFill>
              </a:rPr>
              <a:t>‘Seizing the Italian Relics,’ George </a:t>
            </a:r>
            <a:r>
              <a:rPr lang="en-GB" sz="1200" dirty="0" smtClean="0">
                <a:solidFill>
                  <a:prstClr val="black"/>
                </a:solidFill>
              </a:rPr>
              <a:t>Cruickshank (1814)</a:t>
            </a:r>
          </a:p>
          <a:p>
            <a:r>
              <a:rPr lang="en-GB" sz="1200" dirty="0" smtClean="0">
                <a:solidFill>
                  <a:prstClr val="black"/>
                </a:solidFill>
              </a:rPr>
              <a:t>‘</a:t>
            </a:r>
            <a:r>
              <a:rPr lang="en-GB" sz="1200" dirty="0">
                <a:solidFill>
                  <a:prstClr val="black"/>
                </a:solidFill>
              </a:rPr>
              <a:t>Napoleon next to the Apollo </a:t>
            </a:r>
            <a:r>
              <a:rPr lang="en-GB" sz="1200" dirty="0" smtClean="0">
                <a:solidFill>
                  <a:prstClr val="black"/>
                </a:solidFill>
              </a:rPr>
              <a:t>Belvedere,’ anonymous (undated)</a:t>
            </a:r>
            <a:endParaRPr lang="it-IT" sz="1200" dirty="0">
              <a:solidFill>
                <a:prstClr val="black"/>
              </a:solidFill>
            </a:endParaRPr>
          </a:p>
        </p:txBody>
      </p:sp>
      <p:sp>
        <p:nvSpPr>
          <p:cNvPr id="11" name="TextBox 10"/>
          <p:cNvSpPr txBox="1"/>
          <p:nvPr/>
        </p:nvSpPr>
        <p:spPr>
          <a:xfrm>
            <a:off x="5218" y="0"/>
            <a:ext cx="8959270" cy="422405"/>
          </a:xfrm>
          <a:prstGeom prst="rect">
            <a:avLst/>
          </a:prstGeom>
          <a:noFill/>
        </p:spPr>
        <p:txBody>
          <a:bodyPr wrap="square" lIns="180000" tIns="72000" rIns="180000" bIns="72000" rtlCol="0">
            <a:spAutoFit/>
          </a:bodyPr>
          <a:lstStyle/>
          <a:p>
            <a:pPr algn="just"/>
            <a:r>
              <a:rPr lang="en-GB" b="1" dirty="0" smtClean="0">
                <a:solidFill>
                  <a:srgbClr val="FF0000"/>
                </a:solidFill>
                <a:effectLst>
                  <a:outerShdw blurRad="38100" dist="38100" dir="2700000" algn="tl">
                    <a:srgbClr val="000000">
                      <a:alpha val="43137"/>
                    </a:srgbClr>
                  </a:outerShdw>
                </a:effectLst>
              </a:rPr>
              <a:t>‘The Revolutionary Louvre’ during the Napoleonic campaigns in Europe</a:t>
            </a:r>
          </a:p>
        </p:txBody>
      </p:sp>
    </p:spTree>
    <p:extLst>
      <p:ext uri="{BB962C8B-B14F-4D97-AF65-F5344CB8AC3E}">
        <p14:creationId xmlns:p14="http://schemas.microsoft.com/office/powerpoint/2010/main" val="36033636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49" y="0"/>
            <a:ext cx="9088064" cy="2050470"/>
          </a:xfrm>
          <a:prstGeom prst="rect">
            <a:avLst/>
          </a:prstGeom>
          <a:noFill/>
        </p:spPr>
        <p:txBody>
          <a:bodyPr wrap="square" lIns="540000" tIns="360000" rIns="540000" bIns="360000" rtlCol="0">
            <a:spAutoFit/>
          </a:bodyPr>
          <a:lstStyle/>
          <a:p>
            <a:pPr lvl="0"/>
            <a:r>
              <a:rPr lang="en-GB" b="1" dirty="0"/>
              <a:t>Philip G Dwyer, ‘Napoleon Bonaparte as Hero and Saviour: Image, Rhetoric and Behaviour in the Construction of a Legend,’ </a:t>
            </a:r>
            <a:r>
              <a:rPr lang="en-GB" b="1" i="1" dirty="0"/>
              <a:t>French History </a:t>
            </a:r>
            <a:r>
              <a:rPr lang="en-GB" b="1" dirty="0"/>
              <a:t>(Vol. 18, No. 1, 2004) pp.379–403.</a:t>
            </a:r>
          </a:p>
          <a:p>
            <a:pPr lvl="0"/>
            <a:endParaRPr lang="en-GB" sz="1600" b="1" dirty="0">
              <a:latin typeface="Times New Roman"/>
              <a:ea typeface="Calibri"/>
              <a:cs typeface="Times New Roman"/>
            </a:endParaRPr>
          </a:p>
          <a:p>
            <a:pPr lvl="0"/>
            <a:endParaRPr lang="en-GB" sz="1600" b="1" dirty="0" smtClean="0"/>
          </a:p>
        </p:txBody>
      </p:sp>
      <p:pic>
        <p:nvPicPr>
          <p:cNvPr id="4"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20072" y="1268760"/>
            <a:ext cx="3777731" cy="44968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2423" y="1412776"/>
            <a:ext cx="5404419" cy="5159014"/>
          </a:xfrm>
          <a:prstGeom prst="rect">
            <a:avLst/>
          </a:prstGeom>
          <a:noFill/>
        </p:spPr>
        <p:txBody>
          <a:bodyPr wrap="square" lIns="540000" tIns="360000" rIns="540000" bIns="360000" rtlCol="0">
            <a:spAutoFit/>
          </a:bodyPr>
          <a:lstStyle/>
          <a:p>
            <a:pPr marL="285750" lvl="0" indent="-285750">
              <a:buFont typeface="Arial" panose="020B0604020202020204" pitchFamily="34" charset="0"/>
              <a:buChar char="•"/>
            </a:pPr>
            <a:r>
              <a:rPr lang="en-GB" b="1" dirty="0" smtClean="0"/>
              <a:t>What are some of the key features of the image of Napoleon as cultivated by himself and his supporters?</a:t>
            </a:r>
            <a:endParaRPr lang="en-GB" dirty="0" smtClean="0"/>
          </a:p>
          <a:p>
            <a:pPr marL="742950" lvl="1" indent="-285750">
              <a:buFontTx/>
              <a:buChar char="-"/>
            </a:pPr>
            <a:endParaRPr lang="en-GB" dirty="0" smtClean="0"/>
          </a:p>
          <a:p>
            <a:pPr marL="742950" lvl="1" indent="-285750">
              <a:buFontTx/>
              <a:buChar char="-"/>
            </a:pPr>
            <a:r>
              <a:rPr lang="en-GB" dirty="0" smtClean="0"/>
              <a:t>Are these identical?</a:t>
            </a:r>
          </a:p>
          <a:p>
            <a:pPr marL="742950" lvl="1" indent="-285750">
              <a:buFontTx/>
              <a:buChar char="-"/>
            </a:pPr>
            <a:endParaRPr lang="en-GB" dirty="0" smtClean="0"/>
          </a:p>
          <a:p>
            <a:pPr marL="742950" lvl="1" indent="-285750">
              <a:buFontTx/>
              <a:buChar char="-"/>
            </a:pPr>
            <a:r>
              <a:rPr lang="en-GB" dirty="0" smtClean="0"/>
              <a:t>Were responses to Napoleonic propaganda uniform amongst the French general public?</a:t>
            </a:r>
          </a:p>
          <a:p>
            <a:pPr marL="742950" lvl="1" indent="-285750" algn="ctr">
              <a:buFontTx/>
              <a:buChar char="-"/>
            </a:pPr>
            <a:endParaRPr lang="en-GB" dirty="0" smtClean="0"/>
          </a:p>
          <a:p>
            <a:pPr marL="742950" lvl="1" indent="-285750" algn="ctr">
              <a:buFontTx/>
              <a:buChar char="-"/>
            </a:pPr>
            <a:endParaRPr lang="en-GB" dirty="0"/>
          </a:p>
          <a:p>
            <a:pPr marL="742950" lvl="1" indent="-285750" algn="ctr">
              <a:buFontTx/>
              <a:buChar char="-"/>
            </a:pPr>
            <a:endParaRPr lang="en-GB" dirty="0" smtClean="0"/>
          </a:p>
          <a:p>
            <a:pPr lvl="0" algn="ctr"/>
            <a:endParaRPr lang="en-GB" dirty="0" smtClean="0"/>
          </a:p>
          <a:p>
            <a:pPr lvl="0" algn="ctr"/>
            <a:r>
              <a:rPr lang="en-GB" b="1" dirty="0" smtClean="0"/>
              <a:t> </a:t>
            </a:r>
          </a:p>
          <a:p>
            <a:pPr lvl="0" algn="ctr"/>
            <a:endParaRPr lang="en-GB" b="1" dirty="0">
              <a:latin typeface="Times New Roman"/>
              <a:ea typeface="Calibri"/>
              <a:cs typeface="Times New Roman"/>
            </a:endParaRPr>
          </a:p>
          <a:p>
            <a:pPr lvl="0" algn="ctr"/>
            <a:endParaRPr lang="en-GB" b="1" dirty="0" smtClean="0">
              <a:latin typeface="Times New Roman"/>
              <a:ea typeface="Calibri"/>
              <a:cs typeface="Times New Roman"/>
            </a:endParaRPr>
          </a:p>
        </p:txBody>
      </p:sp>
      <p:sp>
        <p:nvSpPr>
          <p:cNvPr id="3" name="Rectangle 2"/>
          <p:cNvSpPr/>
          <p:nvPr/>
        </p:nvSpPr>
        <p:spPr>
          <a:xfrm>
            <a:off x="5456863" y="5815870"/>
            <a:ext cx="3508586" cy="307777"/>
          </a:xfrm>
          <a:prstGeom prst="rect">
            <a:avLst/>
          </a:prstGeom>
        </p:spPr>
        <p:txBody>
          <a:bodyPr wrap="square">
            <a:spAutoFit/>
          </a:bodyPr>
          <a:lstStyle/>
          <a:p>
            <a:pPr lvl="0" algn="ctr"/>
            <a:r>
              <a:rPr lang="en-GB" sz="1400" dirty="0" smtClean="0">
                <a:solidFill>
                  <a:prstClr val="black"/>
                </a:solidFill>
              </a:rPr>
              <a:t>‘Bonaparte </a:t>
            </a:r>
            <a:r>
              <a:rPr lang="en-GB" sz="1400" dirty="0">
                <a:solidFill>
                  <a:prstClr val="black"/>
                </a:solidFill>
              </a:rPr>
              <a:t>Crossing the </a:t>
            </a:r>
            <a:r>
              <a:rPr lang="en-GB" sz="1400" dirty="0" smtClean="0">
                <a:solidFill>
                  <a:prstClr val="black"/>
                </a:solidFill>
              </a:rPr>
              <a:t>Alps’ David (1801)</a:t>
            </a:r>
            <a:endParaRPr lang="it-IT" sz="1400" dirty="0">
              <a:solidFill>
                <a:prstClr val="black"/>
              </a:solidFill>
            </a:endParaRPr>
          </a:p>
        </p:txBody>
      </p:sp>
    </p:spTree>
    <p:extLst>
      <p:ext uri="{BB962C8B-B14F-4D97-AF65-F5344CB8AC3E}">
        <p14:creationId xmlns:p14="http://schemas.microsoft.com/office/powerpoint/2010/main" val="9238197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49" y="0"/>
            <a:ext cx="9088064" cy="2050470"/>
          </a:xfrm>
          <a:prstGeom prst="rect">
            <a:avLst/>
          </a:prstGeom>
          <a:noFill/>
        </p:spPr>
        <p:txBody>
          <a:bodyPr wrap="square" lIns="540000" tIns="360000" rIns="540000" bIns="360000" rtlCol="0">
            <a:spAutoFit/>
          </a:bodyPr>
          <a:lstStyle/>
          <a:p>
            <a:pPr lvl="0"/>
            <a:r>
              <a:rPr lang="en-GB" b="1" dirty="0"/>
              <a:t>Philip G Dwyer, ‘Napoleon Bonaparte as Hero and Saviour: Image, Rhetoric and Behaviour in the Construction of a Legend,’ </a:t>
            </a:r>
            <a:r>
              <a:rPr lang="en-GB" b="1" i="1" dirty="0"/>
              <a:t>French History </a:t>
            </a:r>
            <a:r>
              <a:rPr lang="en-GB" b="1" dirty="0"/>
              <a:t>(Vol. 18, No. 1, 2004) pp.379–403.</a:t>
            </a:r>
          </a:p>
          <a:p>
            <a:pPr lvl="0"/>
            <a:endParaRPr lang="en-GB" sz="1600" b="1" dirty="0">
              <a:latin typeface="Times New Roman"/>
              <a:ea typeface="Calibri"/>
              <a:cs typeface="Times New Roman"/>
            </a:endParaRPr>
          </a:p>
          <a:p>
            <a:pPr lvl="0"/>
            <a:endParaRPr lang="en-GB" sz="1600" b="1" dirty="0" smtClean="0"/>
          </a:p>
        </p:txBody>
      </p:sp>
      <p:sp>
        <p:nvSpPr>
          <p:cNvPr id="5" name="TextBox 4"/>
          <p:cNvSpPr txBox="1"/>
          <p:nvPr/>
        </p:nvSpPr>
        <p:spPr>
          <a:xfrm>
            <a:off x="22423" y="1412776"/>
            <a:ext cx="5404419" cy="5990010"/>
          </a:xfrm>
          <a:prstGeom prst="rect">
            <a:avLst/>
          </a:prstGeom>
          <a:noFill/>
        </p:spPr>
        <p:txBody>
          <a:bodyPr wrap="square" lIns="540000" tIns="360000" rIns="540000" bIns="360000" rtlCol="0">
            <a:spAutoFit/>
          </a:bodyPr>
          <a:lstStyle/>
          <a:p>
            <a:pPr marL="285750" lvl="0" indent="-285750">
              <a:buFont typeface="Arial" panose="020B0604020202020204" pitchFamily="34" charset="0"/>
              <a:buChar char="•"/>
            </a:pPr>
            <a:r>
              <a:rPr lang="en-GB" b="1" dirty="0" smtClean="0"/>
              <a:t>What are some of the key features of the image of Napoleon as cultivated by himself and his supporters?</a:t>
            </a:r>
            <a:endParaRPr lang="en-GB" dirty="0" smtClean="0"/>
          </a:p>
          <a:p>
            <a:pPr marL="742950" lvl="1" indent="-285750">
              <a:buFontTx/>
              <a:buChar char="-"/>
            </a:pPr>
            <a:endParaRPr lang="en-GB" dirty="0" smtClean="0"/>
          </a:p>
          <a:p>
            <a:pPr marL="742950" lvl="1" indent="-285750">
              <a:buFontTx/>
              <a:buChar char="-"/>
            </a:pPr>
            <a:r>
              <a:rPr lang="en-GB" dirty="0" smtClean="0"/>
              <a:t>Are these identical?</a:t>
            </a:r>
          </a:p>
          <a:p>
            <a:pPr marL="742950" lvl="1" indent="-285750">
              <a:buFontTx/>
              <a:buChar char="-"/>
            </a:pPr>
            <a:endParaRPr lang="en-GB" dirty="0" smtClean="0"/>
          </a:p>
          <a:p>
            <a:pPr marL="742950" lvl="1" indent="-285750">
              <a:buFontTx/>
              <a:buChar char="-"/>
            </a:pPr>
            <a:r>
              <a:rPr lang="en-GB" dirty="0" smtClean="0"/>
              <a:t>Were responses to Napoleonic propaganda uniform amongst the French general public?</a:t>
            </a:r>
          </a:p>
          <a:p>
            <a:pPr marL="742950" lvl="1" indent="-285750" algn="ctr">
              <a:buFontTx/>
              <a:buChar char="-"/>
            </a:pPr>
            <a:endParaRPr lang="en-GB" dirty="0" smtClean="0"/>
          </a:p>
          <a:p>
            <a:pPr marL="742950" lvl="1" indent="-285750" algn="ctr">
              <a:buFontTx/>
              <a:buChar char="-"/>
            </a:pPr>
            <a:endParaRPr lang="en-GB" dirty="0"/>
          </a:p>
          <a:p>
            <a:pPr marL="742950" lvl="1" indent="-285750" algn="ctr">
              <a:buFontTx/>
              <a:buChar char="-"/>
            </a:pPr>
            <a:endParaRPr lang="en-GB" dirty="0" smtClean="0"/>
          </a:p>
          <a:p>
            <a:pPr lvl="0" algn="ctr"/>
            <a:r>
              <a:rPr lang="en-GB" b="1" dirty="0" smtClean="0"/>
              <a:t>‘Napoleon at the Bridge of Arcole,’ Antoine-Jean Gros, (c. 1801)</a:t>
            </a:r>
          </a:p>
          <a:p>
            <a:pPr lvl="0" algn="ctr"/>
            <a:endParaRPr lang="en-GB" dirty="0"/>
          </a:p>
          <a:p>
            <a:pPr lvl="0" algn="ctr"/>
            <a:r>
              <a:rPr lang="en-GB" dirty="0" smtClean="0"/>
              <a:t>(see Dwyer, pp. 381–384)</a:t>
            </a:r>
          </a:p>
          <a:p>
            <a:pPr lvl="0" algn="ctr"/>
            <a:r>
              <a:rPr lang="en-GB" b="1" dirty="0" smtClean="0"/>
              <a:t> </a:t>
            </a:r>
          </a:p>
          <a:p>
            <a:pPr lvl="0" algn="ctr"/>
            <a:endParaRPr lang="en-GB" b="1" dirty="0">
              <a:latin typeface="Times New Roman"/>
              <a:ea typeface="Calibri"/>
              <a:cs typeface="Times New Roman"/>
            </a:endParaRPr>
          </a:p>
          <a:p>
            <a:pPr lvl="0" algn="ctr"/>
            <a:endParaRPr lang="en-GB" b="1" dirty="0" smtClean="0">
              <a:latin typeface="Times New Roman"/>
              <a:ea typeface="Calibri"/>
              <a:cs typeface="Times New Roman"/>
            </a:endParaRPr>
          </a:p>
        </p:txBody>
      </p:sp>
      <p:pic>
        <p:nvPicPr>
          <p:cNvPr id="9218" name="Picture 2" descr="https://upload.wikimedia.org/wikipedia/commons/thumb/f/f0/1801_Antoine-Jean_Gros_-_Bonaparte_on_the_Bridge_at_Arcole.jpg/800px-1801_Antoine-Jean_Gros_-_Bonaparte_on_the_Bridge_at_Arcol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985648"/>
            <a:ext cx="4120225" cy="5828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44385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49" y="0"/>
            <a:ext cx="9088064" cy="1219474"/>
          </a:xfrm>
          <a:prstGeom prst="rect">
            <a:avLst/>
          </a:prstGeom>
          <a:noFill/>
        </p:spPr>
        <p:txBody>
          <a:bodyPr wrap="square" lIns="540000" tIns="360000" rIns="540000" bIns="360000" rtlCol="0">
            <a:spAutoFit/>
          </a:bodyPr>
          <a:lstStyle/>
          <a:p>
            <a:pPr lvl="0"/>
            <a:endParaRPr lang="en-GB" sz="1600" b="1" dirty="0">
              <a:latin typeface="Times New Roman"/>
              <a:ea typeface="Calibri"/>
              <a:cs typeface="Times New Roman"/>
            </a:endParaRPr>
          </a:p>
          <a:p>
            <a:pPr lvl="0"/>
            <a:endParaRPr lang="en-GB" sz="1600" b="1" dirty="0" smtClean="0"/>
          </a:p>
        </p:txBody>
      </p:sp>
      <p:sp>
        <p:nvSpPr>
          <p:cNvPr id="3" name="Rectangle 2"/>
          <p:cNvSpPr/>
          <p:nvPr/>
        </p:nvSpPr>
        <p:spPr>
          <a:xfrm>
            <a:off x="827584" y="1052736"/>
            <a:ext cx="2160240" cy="2031325"/>
          </a:xfrm>
          <a:prstGeom prst="rect">
            <a:avLst/>
          </a:prstGeom>
        </p:spPr>
        <p:txBody>
          <a:bodyPr wrap="square">
            <a:spAutoFit/>
          </a:bodyPr>
          <a:lstStyle/>
          <a:p>
            <a:pPr algn="ctr"/>
            <a:r>
              <a:rPr lang="en-GB" sz="1600" b="1" dirty="0" smtClean="0">
                <a:solidFill>
                  <a:prstClr val="black"/>
                </a:solidFill>
              </a:rPr>
              <a:t>‘</a:t>
            </a:r>
            <a:r>
              <a:rPr lang="en-GB" sz="1600" b="1" dirty="0"/>
              <a:t>Peace Preliminaries with the</a:t>
            </a:r>
          </a:p>
          <a:p>
            <a:pPr algn="ctr"/>
            <a:r>
              <a:rPr lang="en-GB" sz="1600" b="1" dirty="0" smtClean="0"/>
              <a:t>Emperor,’ anonymous </a:t>
            </a:r>
          </a:p>
          <a:p>
            <a:pPr algn="ctr"/>
            <a:r>
              <a:rPr lang="en-GB" sz="1600" b="1" dirty="0" smtClean="0"/>
              <a:t>(c. 1797)</a:t>
            </a:r>
          </a:p>
          <a:p>
            <a:pPr lvl="0" algn="ctr"/>
            <a:endParaRPr lang="en-GB" sz="1600" dirty="0" smtClean="0">
              <a:solidFill>
                <a:prstClr val="black"/>
              </a:solidFill>
            </a:endParaRPr>
          </a:p>
          <a:p>
            <a:pPr lvl="0" algn="ctr"/>
            <a:r>
              <a:rPr lang="en-GB" sz="1600" dirty="0" smtClean="0">
                <a:solidFill>
                  <a:prstClr val="black"/>
                </a:solidFill>
              </a:rPr>
              <a:t>(see Dwyer, pp. 387–388, 390)</a:t>
            </a:r>
          </a:p>
          <a:p>
            <a:pPr lvl="0" algn="ctr"/>
            <a:endParaRPr lang="it-IT" sz="1400" dirty="0">
              <a:solidFill>
                <a:prstClr val="black"/>
              </a:solidFill>
            </a:endParaRPr>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848" y="0"/>
            <a:ext cx="4320480" cy="68517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4881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49" y="0"/>
            <a:ext cx="9088064" cy="1219474"/>
          </a:xfrm>
          <a:prstGeom prst="rect">
            <a:avLst/>
          </a:prstGeom>
          <a:noFill/>
        </p:spPr>
        <p:txBody>
          <a:bodyPr wrap="square" lIns="540000" tIns="360000" rIns="540000" bIns="360000" rtlCol="0">
            <a:spAutoFit/>
          </a:bodyPr>
          <a:lstStyle/>
          <a:p>
            <a:pPr lvl="0"/>
            <a:endParaRPr lang="en-GB" sz="1600" b="1" dirty="0">
              <a:latin typeface="Times New Roman"/>
              <a:ea typeface="Calibri"/>
              <a:cs typeface="Times New Roman"/>
            </a:endParaRPr>
          </a:p>
          <a:p>
            <a:pPr lvl="0"/>
            <a:endParaRPr lang="en-GB" sz="1600" b="1" dirty="0" smtClean="0"/>
          </a:p>
        </p:txBody>
      </p:sp>
      <p:sp>
        <p:nvSpPr>
          <p:cNvPr id="3" name="Rectangle 2"/>
          <p:cNvSpPr/>
          <p:nvPr/>
        </p:nvSpPr>
        <p:spPr>
          <a:xfrm>
            <a:off x="-25749" y="6088558"/>
            <a:ext cx="9169749" cy="800219"/>
          </a:xfrm>
          <a:prstGeom prst="rect">
            <a:avLst/>
          </a:prstGeom>
        </p:spPr>
        <p:txBody>
          <a:bodyPr wrap="square">
            <a:spAutoFit/>
          </a:bodyPr>
          <a:lstStyle/>
          <a:p>
            <a:pPr algn="ctr"/>
            <a:r>
              <a:rPr lang="en-GB" sz="1600" b="1" dirty="0" smtClean="0">
                <a:solidFill>
                  <a:prstClr val="black"/>
                </a:solidFill>
              </a:rPr>
              <a:t>‘</a:t>
            </a:r>
            <a:r>
              <a:rPr lang="en-GB" sz="1600" b="1" dirty="0" smtClean="0"/>
              <a:t>Allegory of Brumaire 18th,’ Antoine François Callet (1800)</a:t>
            </a:r>
          </a:p>
          <a:p>
            <a:pPr lvl="0" algn="ctr"/>
            <a:r>
              <a:rPr lang="en-GB" sz="1600" dirty="0" smtClean="0">
                <a:solidFill>
                  <a:prstClr val="black"/>
                </a:solidFill>
              </a:rPr>
              <a:t>(see Dwyer, pp. 399–400)</a:t>
            </a:r>
          </a:p>
          <a:p>
            <a:pPr lvl="0" algn="ctr"/>
            <a:endParaRPr lang="it-IT" sz="1400" dirty="0">
              <a:solidFill>
                <a:prstClr val="black"/>
              </a:solidFill>
            </a:endParaRPr>
          </a:p>
        </p:txBody>
      </p:sp>
      <p:pic>
        <p:nvPicPr>
          <p:cNvPr id="16386" name="Picture 2" descr="http://richardsheltonblastblog.com/wp-content/uploads/2013/08/Allegory-of-18-Brumaire-Callet.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689" y="9573"/>
            <a:ext cx="7542872" cy="6110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0908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49" y="0"/>
            <a:ext cx="9088064" cy="1219474"/>
          </a:xfrm>
          <a:prstGeom prst="rect">
            <a:avLst/>
          </a:prstGeom>
          <a:noFill/>
        </p:spPr>
        <p:txBody>
          <a:bodyPr wrap="square" lIns="540000" tIns="360000" rIns="540000" bIns="360000" rtlCol="0">
            <a:spAutoFit/>
          </a:bodyPr>
          <a:lstStyle/>
          <a:p>
            <a:pPr lvl="0"/>
            <a:endParaRPr lang="en-GB" sz="1600" b="1" dirty="0">
              <a:latin typeface="Times New Roman"/>
              <a:ea typeface="Calibri"/>
              <a:cs typeface="Times New Roman"/>
            </a:endParaRPr>
          </a:p>
          <a:p>
            <a:pPr lvl="0"/>
            <a:endParaRPr lang="en-GB" sz="1600" b="1" dirty="0" smtClean="0"/>
          </a:p>
        </p:txBody>
      </p:sp>
      <p:sp>
        <p:nvSpPr>
          <p:cNvPr id="3" name="Rectangle 2"/>
          <p:cNvSpPr/>
          <p:nvPr/>
        </p:nvSpPr>
        <p:spPr>
          <a:xfrm>
            <a:off x="-25749" y="6200559"/>
            <a:ext cx="9088064" cy="800219"/>
          </a:xfrm>
          <a:prstGeom prst="rect">
            <a:avLst/>
          </a:prstGeom>
        </p:spPr>
        <p:txBody>
          <a:bodyPr wrap="square">
            <a:spAutoFit/>
          </a:bodyPr>
          <a:lstStyle/>
          <a:p>
            <a:pPr algn="ctr"/>
            <a:r>
              <a:rPr lang="en-GB" sz="1600" b="1" dirty="0" smtClean="0">
                <a:solidFill>
                  <a:prstClr val="black"/>
                </a:solidFill>
              </a:rPr>
              <a:t>‘</a:t>
            </a:r>
            <a:r>
              <a:rPr lang="en-GB" sz="1600" b="1" dirty="0" smtClean="0"/>
              <a:t>Bonaparte Visiting the Plague Victims of Jaffa,’ Antoine-Jean Gros (1804)</a:t>
            </a:r>
          </a:p>
          <a:p>
            <a:pPr lvl="0" algn="ctr"/>
            <a:r>
              <a:rPr lang="en-GB" sz="1600" dirty="0" smtClean="0">
                <a:solidFill>
                  <a:prstClr val="black"/>
                </a:solidFill>
              </a:rPr>
              <a:t>(see Dwyer, pp. 399–400)</a:t>
            </a:r>
          </a:p>
          <a:p>
            <a:pPr lvl="0" algn="ctr"/>
            <a:endParaRPr lang="it-IT" sz="1400" dirty="0">
              <a:solidFill>
                <a:prstClr val="black"/>
              </a:solidFill>
            </a:endParaRPr>
          </a:p>
        </p:txBody>
      </p:sp>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670" y="18834"/>
            <a:ext cx="8662987" cy="6181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378258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49" y="0"/>
            <a:ext cx="9088064" cy="1219474"/>
          </a:xfrm>
          <a:prstGeom prst="rect">
            <a:avLst/>
          </a:prstGeom>
          <a:noFill/>
        </p:spPr>
        <p:txBody>
          <a:bodyPr wrap="square" lIns="540000" tIns="360000" rIns="540000" bIns="360000" rtlCol="0">
            <a:spAutoFit/>
          </a:bodyPr>
          <a:lstStyle/>
          <a:p>
            <a:pPr lvl="0"/>
            <a:endParaRPr lang="en-GB" sz="1600" b="1" dirty="0">
              <a:latin typeface="Times New Roman"/>
              <a:ea typeface="Calibri"/>
              <a:cs typeface="Times New Roman"/>
            </a:endParaRPr>
          </a:p>
          <a:p>
            <a:pPr lvl="0"/>
            <a:endParaRPr lang="en-GB" sz="1600" b="1" dirty="0" smtClean="0"/>
          </a:p>
        </p:txBody>
      </p:sp>
      <p:sp>
        <p:nvSpPr>
          <p:cNvPr id="3" name="Rectangle 2"/>
          <p:cNvSpPr/>
          <p:nvPr/>
        </p:nvSpPr>
        <p:spPr>
          <a:xfrm>
            <a:off x="-25749" y="6035398"/>
            <a:ext cx="9088064" cy="800219"/>
          </a:xfrm>
          <a:prstGeom prst="rect">
            <a:avLst/>
          </a:prstGeom>
        </p:spPr>
        <p:txBody>
          <a:bodyPr wrap="square">
            <a:spAutoFit/>
          </a:bodyPr>
          <a:lstStyle/>
          <a:p>
            <a:pPr algn="ctr"/>
            <a:r>
              <a:rPr lang="en-GB" sz="1600" b="1" dirty="0" smtClean="0">
                <a:solidFill>
                  <a:prstClr val="black"/>
                </a:solidFill>
              </a:rPr>
              <a:t>‘</a:t>
            </a:r>
            <a:r>
              <a:rPr lang="en-GB" sz="1600" b="1" dirty="0" smtClean="0"/>
              <a:t>Allegory of France before the return of Napoleon from Egypt,’ Jean-Pierre Franque (1810)</a:t>
            </a:r>
          </a:p>
          <a:p>
            <a:pPr algn="ctr"/>
            <a:r>
              <a:rPr lang="en-GB" sz="1600" dirty="0" smtClean="0">
                <a:solidFill>
                  <a:prstClr val="black"/>
                </a:solidFill>
              </a:rPr>
              <a:t>(see Dwyer, pp. 400–401)</a:t>
            </a:r>
          </a:p>
          <a:p>
            <a:pPr lvl="0" algn="ctr"/>
            <a:endParaRPr lang="it-IT" sz="1400" dirty="0">
              <a:solidFill>
                <a:prstClr val="black"/>
              </a:solidFill>
            </a:endParaRP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056" y="0"/>
            <a:ext cx="7612454" cy="60353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00027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5750" y="0"/>
            <a:ext cx="9169749" cy="6697897"/>
          </a:xfrm>
          <a:prstGeom prst="rect">
            <a:avLst/>
          </a:prstGeom>
          <a:noFill/>
        </p:spPr>
        <p:txBody>
          <a:bodyPr wrap="square" lIns="540000" tIns="360000" rIns="540000" bIns="360000" rtlCol="0">
            <a:spAutoFit/>
          </a:bodyPr>
          <a:lstStyle/>
          <a:p>
            <a:pPr lvl="0"/>
            <a:r>
              <a:rPr lang="en-GB" sz="2000" b="1" dirty="0" smtClean="0">
                <a:solidFill>
                  <a:srgbClr val="FF0000"/>
                </a:solidFill>
              </a:rPr>
              <a:t>The British Response</a:t>
            </a:r>
          </a:p>
          <a:p>
            <a:pPr algn="just"/>
            <a:endParaRPr lang="en-GB" sz="1600" dirty="0" smtClean="0"/>
          </a:p>
          <a:p>
            <a:pPr algn="just"/>
            <a:r>
              <a:rPr lang="en-GB" sz="1600" dirty="0" smtClean="0"/>
              <a:t>Dwyer </a:t>
            </a:r>
            <a:r>
              <a:rPr lang="en-GB" sz="1600" dirty="0"/>
              <a:t>begins his article by stating that Napoleon’s campaigns in Italy can be conceived as having been “</a:t>
            </a:r>
            <a:r>
              <a:rPr lang="en-GB" sz="1600" b="1" dirty="0"/>
              <a:t>a war of </a:t>
            </a:r>
            <a:r>
              <a:rPr lang="en-GB" sz="1600" b="1" dirty="0" smtClean="0"/>
              <a:t>representations</a:t>
            </a:r>
            <a:r>
              <a:rPr lang="en-GB" sz="1600" dirty="0" smtClean="0"/>
              <a:t>” (p. 379). The same applies to the military and geopolitical struggles between Napoleonic France and Britain around the turn of the 19</a:t>
            </a:r>
            <a:r>
              <a:rPr lang="en-GB" sz="1600" baseline="30000" dirty="0" smtClean="0"/>
              <a:t>th</a:t>
            </a:r>
            <a:r>
              <a:rPr lang="en-GB" sz="1600" dirty="0" smtClean="0"/>
              <a:t> century.</a:t>
            </a:r>
            <a:endParaRPr lang="en-GB" sz="1600" dirty="0"/>
          </a:p>
          <a:p>
            <a:pPr lvl="0"/>
            <a:endParaRPr lang="en-GB" b="1" dirty="0" smtClean="0">
              <a:solidFill>
                <a:srgbClr val="FF0000"/>
              </a:solidFill>
            </a:endParaRPr>
          </a:p>
          <a:p>
            <a:pPr marL="342900" lvl="0" indent="-342900">
              <a:buFont typeface="Arial" panose="020B0604020202020204" pitchFamily="34" charset="0"/>
              <a:buChar char="•"/>
            </a:pPr>
            <a:r>
              <a:rPr lang="en-GB" b="1" dirty="0" smtClean="0"/>
              <a:t>How </a:t>
            </a:r>
            <a:r>
              <a:rPr lang="en-GB" b="1" dirty="0"/>
              <a:t>would you characterise the British response to a) the Revolution and b) the Napoleonic Wars</a:t>
            </a:r>
            <a:r>
              <a:rPr lang="en-GB" b="1" dirty="0" smtClean="0"/>
              <a:t>?</a:t>
            </a:r>
          </a:p>
          <a:p>
            <a:pPr marL="342900" lvl="0" indent="-342900">
              <a:buFont typeface="Arial" panose="020B0604020202020204" pitchFamily="34" charset="0"/>
              <a:buChar char="•"/>
            </a:pPr>
            <a:endParaRPr lang="en-GB" b="1" dirty="0" smtClean="0"/>
          </a:p>
          <a:p>
            <a:pPr marL="800100" lvl="1" indent="-342900">
              <a:buFontTx/>
              <a:buChar char="-"/>
            </a:pPr>
            <a:r>
              <a:rPr lang="en-GB" dirty="0" smtClean="0"/>
              <a:t>What </a:t>
            </a:r>
            <a:r>
              <a:rPr lang="en-GB" dirty="0"/>
              <a:t>attitudes were expressed for or against the </a:t>
            </a:r>
            <a:r>
              <a:rPr lang="en-GB" dirty="0" smtClean="0"/>
              <a:t>Revolution?</a:t>
            </a:r>
          </a:p>
          <a:p>
            <a:pPr marL="800100" lvl="1" indent="-342900">
              <a:buFontTx/>
              <a:buChar char="-"/>
            </a:pPr>
            <a:endParaRPr lang="en-GB" dirty="0" smtClean="0"/>
          </a:p>
          <a:p>
            <a:pPr marL="800100" lvl="1" indent="-342900">
              <a:buFontTx/>
              <a:buChar char="-"/>
            </a:pPr>
            <a:r>
              <a:rPr lang="en-GB" dirty="0" smtClean="0"/>
              <a:t>What </a:t>
            </a:r>
            <a:r>
              <a:rPr lang="en-GB" dirty="0"/>
              <a:t>attitudes were expressed for or against French military expansion in </a:t>
            </a:r>
            <a:r>
              <a:rPr lang="en-GB" dirty="0" smtClean="0"/>
              <a:t>Europe?</a:t>
            </a:r>
          </a:p>
          <a:p>
            <a:pPr marL="800100" lvl="1" indent="-342900">
              <a:buFontTx/>
              <a:buChar char="-"/>
            </a:pPr>
            <a:endParaRPr lang="en-GB" dirty="0" smtClean="0"/>
          </a:p>
          <a:p>
            <a:pPr marL="800100" lvl="1" indent="-342900">
              <a:buFontTx/>
              <a:buChar char="-"/>
            </a:pPr>
            <a:r>
              <a:rPr lang="en-GB" dirty="0" smtClean="0"/>
              <a:t>What </a:t>
            </a:r>
            <a:r>
              <a:rPr lang="en-GB" dirty="0"/>
              <a:t>attitudes were expressed for or against Napoleon Bonaparte?</a:t>
            </a:r>
          </a:p>
          <a:p>
            <a:r>
              <a:rPr lang="en-GB" b="1" dirty="0"/>
              <a:t> </a:t>
            </a:r>
            <a:endParaRPr lang="en-GB" dirty="0"/>
          </a:p>
          <a:p>
            <a:pPr marL="342900" lvl="0" indent="-342900">
              <a:buFont typeface="Arial" panose="020B0604020202020204" pitchFamily="34" charset="0"/>
              <a:buChar char="•"/>
            </a:pPr>
            <a:r>
              <a:rPr lang="en-GB" b="1" dirty="0"/>
              <a:t>How was Napoleon depicted by British artists, writers and cartoonists?</a:t>
            </a:r>
            <a:endParaRPr lang="en-GB" dirty="0"/>
          </a:p>
          <a:p>
            <a:pPr marL="800100" lvl="1" indent="-342900">
              <a:buFontTx/>
              <a:buChar char="-"/>
            </a:pPr>
            <a:endParaRPr lang="en-GB" dirty="0" smtClean="0"/>
          </a:p>
          <a:p>
            <a:pPr marL="800100" lvl="1" indent="-342900">
              <a:buFontTx/>
              <a:buChar char="-"/>
            </a:pPr>
            <a:r>
              <a:rPr lang="en-GB" dirty="0" smtClean="0"/>
              <a:t>What </a:t>
            </a:r>
            <a:r>
              <a:rPr lang="en-GB" dirty="0"/>
              <a:t>different sorts of images of Napoleon circulated in Britain</a:t>
            </a:r>
            <a:r>
              <a:rPr lang="en-GB" dirty="0" smtClean="0"/>
              <a:t>?</a:t>
            </a:r>
          </a:p>
          <a:p>
            <a:pPr marL="342900" lvl="0" indent="-342900">
              <a:buFontTx/>
              <a:buChar char="-"/>
            </a:pPr>
            <a:endParaRPr lang="en-GB" dirty="0"/>
          </a:p>
          <a:p>
            <a:pPr marL="285750" indent="-285750">
              <a:buFont typeface="Arial" panose="020B0604020202020204" pitchFamily="34" charset="0"/>
              <a:buChar char="•"/>
            </a:pPr>
            <a:r>
              <a:rPr lang="en-GB" b="1" dirty="0"/>
              <a:t> </a:t>
            </a:r>
            <a:r>
              <a:rPr lang="en-GB" b="1" dirty="0" smtClean="0"/>
              <a:t>Which </a:t>
            </a:r>
            <a:r>
              <a:rPr lang="en-GB" b="1" dirty="0"/>
              <a:t>images of Napoleon do you find most interesting and/or effective? </a:t>
            </a:r>
            <a:endParaRPr lang="en-GB" b="1" dirty="0" smtClean="0">
              <a:latin typeface="Times New Roman"/>
              <a:ea typeface="Calibri"/>
              <a:cs typeface="Times New Roman"/>
            </a:endParaRPr>
          </a:p>
          <a:p>
            <a:pPr lvl="0"/>
            <a:endParaRPr lang="en-GB" sz="1600" b="1" dirty="0">
              <a:latin typeface="Times New Roman"/>
              <a:ea typeface="Calibri"/>
              <a:cs typeface="Times New Roman"/>
            </a:endParaRPr>
          </a:p>
        </p:txBody>
      </p:sp>
    </p:spTree>
    <p:extLst>
      <p:ext uri="{BB962C8B-B14F-4D97-AF65-F5344CB8AC3E}">
        <p14:creationId xmlns:p14="http://schemas.microsoft.com/office/powerpoint/2010/main" val="125597075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40997" y="-31713"/>
            <a:ext cx="2284416" cy="1958138"/>
          </a:xfrm>
          <a:prstGeom prst="rect">
            <a:avLst/>
          </a:prstGeom>
          <a:noFill/>
        </p:spPr>
        <p:txBody>
          <a:bodyPr wrap="square" lIns="540000" tIns="360000" rIns="540000" bIns="360000" rtlCol="0">
            <a:spAutoFit/>
          </a:bodyPr>
          <a:lstStyle/>
          <a:p>
            <a:pPr lvl="0"/>
            <a:r>
              <a:rPr lang="en-GB" sz="2000" b="1" dirty="0" smtClean="0">
                <a:solidFill>
                  <a:srgbClr val="FF0000"/>
                </a:solidFill>
                <a:effectLst>
                  <a:outerShdw blurRad="38100" dist="38100" dir="2700000" algn="tl">
                    <a:srgbClr val="000000">
                      <a:alpha val="43137"/>
                    </a:srgbClr>
                  </a:outerShdw>
                </a:effectLst>
              </a:rPr>
              <a:t>The British Response</a:t>
            </a:r>
            <a:endParaRPr lang="en-GB" sz="2000" b="1" dirty="0">
              <a:solidFill>
                <a:srgbClr val="FF0000"/>
              </a:solidFill>
              <a:effectLst>
                <a:outerShdw blurRad="38100" dist="38100" dir="2700000" algn="tl">
                  <a:srgbClr val="000000">
                    <a:alpha val="43137"/>
                  </a:srgbClr>
                </a:outerShdw>
              </a:effectLst>
            </a:endParaRPr>
          </a:p>
          <a:p>
            <a:pPr lvl="0"/>
            <a:endParaRPr lang="en-GB" sz="2000" b="1" dirty="0" smtClean="0">
              <a:solidFill>
                <a:srgbClr val="FF0000"/>
              </a:solidFill>
            </a:endParaRPr>
          </a:p>
          <a:p>
            <a:pPr lvl="0"/>
            <a:endParaRPr lang="en-GB" sz="2000" b="1" dirty="0" smtClean="0">
              <a:solidFill>
                <a:srgbClr val="FF0000"/>
              </a:solidFill>
            </a:endParaRPr>
          </a:p>
        </p:txBody>
      </p:sp>
      <p:pic>
        <p:nvPicPr>
          <p:cNvPr id="1945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9712" y="35516"/>
            <a:ext cx="4608512" cy="6857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589833" y="4525068"/>
            <a:ext cx="2014615" cy="2361398"/>
          </a:xfrm>
          <a:prstGeom prst="rect">
            <a:avLst/>
          </a:prstGeom>
        </p:spPr>
        <p:txBody>
          <a:bodyPr wrap="square" lIns="180000" tIns="72000" rIns="180000" bIns="72000">
            <a:spAutoFit/>
          </a:bodyPr>
          <a:lstStyle/>
          <a:p>
            <a:pPr algn="r"/>
            <a:r>
              <a:rPr lang="en-GB" dirty="0" smtClean="0"/>
              <a:t>‘John Bull and Bonaparte’ handbill </a:t>
            </a:r>
            <a:r>
              <a:rPr lang="en-GB" dirty="0" smtClean="0">
                <a:effectLst/>
              </a:rPr>
              <a:t>published by Rudolph Ackermann </a:t>
            </a:r>
            <a:r>
              <a:rPr lang="en-GB" dirty="0" smtClean="0"/>
              <a:t>(c. 1803)</a:t>
            </a:r>
            <a:endParaRPr lang="en-GB" dirty="0" smtClean="0">
              <a:effectLst/>
            </a:endParaRPr>
          </a:p>
          <a:p>
            <a:pPr algn="r"/>
            <a:r>
              <a:rPr lang="en-GB" dirty="0" smtClean="0"/>
              <a:t> </a:t>
            </a:r>
            <a:endParaRPr lang="it-IT" dirty="0"/>
          </a:p>
        </p:txBody>
      </p:sp>
    </p:spTree>
    <p:extLst>
      <p:ext uri="{BB962C8B-B14F-4D97-AF65-F5344CB8AC3E}">
        <p14:creationId xmlns:p14="http://schemas.microsoft.com/office/powerpoint/2010/main" val="10594891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40997" y="-31713"/>
            <a:ext cx="2284416" cy="1958138"/>
          </a:xfrm>
          <a:prstGeom prst="rect">
            <a:avLst/>
          </a:prstGeom>
          <a:noFill/>
        </p:spPr>
        <p:txBody>
          <a:bodyPr wrap="square" lIns="540000" tIns="360000" rIns="540000" bIns="360000" rtlCol="0">
            <a:spAutoFit/>
          </a:bodyPr>
          <a:lstStyle/>
          <a:p>
            <a:pPr lvl="0"/>
            <a:r>
              <a:rPr lang="en-GB" sz="2000" b="1" dirty="0" smtClean="0">
                <a:solidFill>
                  <a:srgbClr val="FF0000"/>
                </a:solidFill>
                <a:effectLst>
                  <a:outerShdw blurRad="38100" dist="38100" dir="2700000" algn="tl">
                    <a:srgbClr val="000000">
                      <a:alpha val="43137"/>
                    </a:srgbClr>
                  </a:outerShdw>
                </a:effectLst>
              </a:rPr>
              <a:t>The British Response</a:t>
            </a:r>
            <a:endParaRPr lang="en-GB" sz="2000" b="1" dirty="0">
              <a:solidFill>
                <a:srgbClr val="FF0000"/>
              </a:solidFill>
              <a:effectLst>
                <a:outerShdw blurRad="38100" dist="38100" dir="2700000" algn="tl">
                  <a:srgbClr val="000000">
                    <a:alpha val="43137"/>
                  </a:srgbClr>
                </a:outerShdw>
              </a:effectLst>
            </a:endParaRPr>
          </a:p>
          <a:p>
            <a:pPr lvl="0"/>
            <a:endParaRPr lang="en-GB" sz="2000" b="1" dirty="0" smtClean="0">
              <a:solidFill>
                <a:srgbClr val="FF0000"/>
              </a:solidFill>
            </a:endParaRPr>
          </a:p>
          <a:p>
            <a:pPr lvl="0"/>
            <a:endParaRPr lang="en-GB" sz="2000" b="1" dirty="0" smtClean="0">
              <a:solidFill>
                <a:srgbClr val="FF0000"/>
              </a:solidFill>
            </a:endParaRPr>
          </a:p>
        </p:txBody>
      </p:sp>
      <p:sp>
        <p:nvSpPr>
          <p:cNvPr id="4" name="Rectangle 3"/>
          <p:cNvSpPr/>
          <p:nvPr/>
        </p:nvSpPr>
        <p:spPr>
          <a:xfrm>
            <a:off x="1016256" y="5891213"/>
            <a:ext cx="7127620" cy="976403"/>
          </a:xfrm>
          <a:prstGeom prst="rect">
            <a:avLst/>
          </a:prstGeom>
        </p:spPr>
        <p:txBody>
          <a:bodyPr wrap="square" lIns="180000" tIns="72000" rIns="180000" bIns="72000">
            <a:spAutoFit/>
          </a:bodyPr>
          <a:lstStyle/>
          <a:p>
            <a:pPr algn="ctr"/>
            <a:r>
              <a:rPr lang="en-GB" dirty="0" smtClean="0"/>
              <a:t>‘Buonaparte establishing French Quarters in Italy,’ Richard Newton (1797)</a:t>
            </a:r>
            <a:endParaRPr lang="en-GB" dirty="0" smtClean="0">
              <a:effectLst/>
            </a:endParaRPr>
          </a:p>
          <a:p>
            <a:pPr algn="ctr"/>
            <a:r>
              <a:rPr lang="en-GB" dirty="0" smtClean="0"/>
              <a:t> </a:t>
            </a:r>
            <a:endParaRPr lang="it-IT" dirty="0"/>
          </a:p>
        </p:txBody>
      </p:sp>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25" y="966788"/>
            <a:ext cx="7143750" cy="4924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38896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495300" y="5898868"/>
            <a:ext cx="8153400" cy="699404"/>
          </a:xfrm>
          <a:prstGeom prst="rect">
            <a:avLst/>
          </a:prstGeom>
        </p:spPr>
        <p:txBody>
          <a:bodyPr wrap="square" lIns="180000" tIns="72000" rIns="180000" bIns="72000">
            <a:spAutoFit/>
          </a:bodyPr>
          <a:lstStyle/>
          <a:p>
            <a:pPr algn="ctr"/>
            <a:r>
              <a:rPr lang="en-GB" dirty="0" smtClean="0"/>
              <a:t>‘Maniac Ravings; or, Little Boney in a Strong Fit,’ James Gillray</a:t>
            </a:r>
            <a:r>
              <a:rPr lang="en-GB" dirty="0" smtClean="0">
                <a:effectLst/>
              </a:rPr>
              <a:t> </a:t>
            </a:r>
            <a:r>
              <a:rPr lang="en-GB" dirty="0" smtClean="0"/>
              <a:t>(c. 1803)</a:t>
            </a:r>
            <a:endParaRPr lang="en-GB" dirty="0" smtClean="0">
              <a:effectLst/>
            </a:endParaRPr>
          </a:p>
          <a:p>
            <a:pPr algn="r"/>
            <a:r>
              <a:rPr lang="en-GB" dirty="0" smtClean="0"/>
              <a:t> </a:t>
            </a:r>
            <a:endParaRPr lang="it-IT" dirty="0"/>
          </a:p>
        </p:txBody>
      </p:sp>
      <p:pic>
        <p:nvPicPr>
          <p:cNvPr id="22530" name="Picture 2" descr="Maniac Ravings, 18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 y="793467"/>
            <a:ext cx="8153400" cy="51054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60688" y="-31713"/>
            <a:ext cx="5380760" cy="1650361"/>
          </a:xfrm>
          <a:prstGeom prst="rect">
            <a:avLst/>
          </a:prstGeom>
          <a:noFill/>
        </p:spPr>
        <p:txBody>
          <a:bodyPr wrap="square" lIns="540000" tIns="360000" rIns="540000" bIns="360000" rtlCol="0">
            <a:spAutoFit/>
          </a:bodyPr>
          <a:lstStyle/>
          <a:p>
            <a:pPr lvl="0"/>
            <a:r>
              <a:rPr lang="en-GB" sz="2000" b="1" dirty="0" smtClean="0">
                <a:solidFill>
                  <a:srgbClr val="FF0000"/>
                </a:solidFill>
                <a:effectLst>
                  <a:outerShdw blurRad="38100" dist="38100" dir="2700000" algn="tl">
                    <a:srgbClr val="000000">
                      <a:alpha val="43137"/>
                    </a:srgbClr>
                  </a:outerShdw>
                </a:effectLst>
              </a:rPr>
              <a:t>The British Response</a:t>
            </a:r>
            <a:endParaRPr lang="en-GB" sz="2000" b="1" dirty="0">
              <a:solidFill>
                <a:srgbClr val="FF0000"/>
              </a:solidFill>
              <a:effectLst>
                <a:outerShdw blurRad="38100" dist="38100" dir="2700000" algn="tl">
                  <a:srgbClr val="000000">
                    <a:alpha val="43137"/>
                  </a:srgbClr>
                </a:outerShdw>
              </a:effectLst>
            </a:endParaRPr>
          </a:p>
          <a:p>
            <a:pPr lvl="0"/>
            <a:endParaRPr lang="en-GB" sz="2000" b="1" dirty="0" smtClean="0">
              <a:solidFill>
                <a:srgbClr val="FF0000"/>
              </a:solidFill>
            </a:endParaRPr>
          </a:p>
          <a:p>
            <a:pPr lvl="0"/>
            <a:endParaRPr lang="en-GB" sz="2000" b="1" dirty="0" smtClean="0">
              <a:solidFill>
                <a:srgbClr val="FF0000"/>
              </a:solidFill>
            </a:endParaRPr>
          </a:p>
        </p:txBody>
      </p:sp>
    </p:spTree>
    <p:extLst>
      <p:ext uri="{BB962C8B-B14F-4D97-AF65-F5344CB8AC3E}">
        <p14:creationId xmlns:p14="http://schemas.microsoft.com/office/powerpoint/2010/main" val="403516732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495300" y="5898868"/>
            <a:ext cx="8153400" cy="699404"/>
          </a:xfrm>
          <a:prstGeom prst="rect">
            <a:avLst/>
          </a:prstGeom>
        </p:spPr>
        <p:txBody>
          <a:bodyPr wrap="square" lIns="180000" tIns="72000" rIns="180000" bIns="72000">
            <a:spAutoFit/>
          </a:bodyPr>
          <a:lstStyle/>
          <a:p>
            <a:pPr algn="ctr"/>
            <a:r>
              <a:rPr lang="en-GB" dirty="0" smtClean="0"/>
              <a:t>‘The Devil to Pay or Boney’s Return from </a:t>
            </a:r>
            <a:r>
              <a:rPr lang="en-GB" strike="sngStrike" dirty="0" smtClean="0"/>
              <a:t>Hell Bay </a:t>
            </a:r>
            <a:r>
              <a:rPr lang="en-GB" dirty="0" smtClean="0"/>
              <a:t>Elba,’  J Lewis Marks (1815)</a:t>
            </a:r>
            <a:endParaRPr lang="en-GB" dirty="0" smtClean="0">
              <a:effectLst/>
            </a:endParaRPr>
          </a:p>
          <a:p>
            <a:pPr algn="r"/>
            <a:r>
              <a:rPr lang="en-GB" dirty="0" smtClean="0"/>
              <a:t> </a:t>
            </a:r>
            <a:endParaRPr lang="it-IT" dirty="0"/>
          </a:p>
        </p:txBody>
      </p:sp>
      <p:pic>
        <p:nvPicPr>
          <p:cNvPr id="24580" name="Picture 4" descr="The Devil to Pay or Boney's Return from Hell-B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8896" y="914475"/>
            <a:ext cx="6986207" cy="4990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388219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495300" y="6248570"/>
            <a:ext cx="8153400" cy="699404"/>
          </a:xfrm>
          <a:prstGeom prst="rect">
            <a:avLst/>
          </a:prstGeom>
        </p:spPr>
        <p:txBody>
          <a:bodyPr wrap="square" lIns="180000" tIns="72000" rIns="180000" bIns="72000">
            <a:spAutoFit/>
          </a:bodyPr>
          <a:lstStyle/>
          <a:p>
            <a:pPr algn="ctr"/>
            <a:r>
              <a:rPr lang="en-GB" dirty="0" smtClean="0"/>
              <a:t>‘The modern atlas asking a favor of John Bull,’ Charles Williams ( 1807)</a:t>
            </a:r>
            <a:endParaRPr lang="en-GB" dirty="0" smtClean="0">
              <a:effectLst/>
            </a:endParaRPr>
          </a:p>
          <a:p>
            <a:pPr algn="r"/>
            <a:r>
              <a:rPr lang="en-GB" dirty="0" smtClean="0"/>
              <a:t> </a:t>
            </a:r>
            <a:endParaRPr lang="it-IT" dirty="0"/>
          </a:p>
        </p:txBody>
      </p:sp>
      <p:pic>
        <p:nvPicPr>
          <p:cNvPr id="2560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482" y="41736"/>
            <a:ext cx="8591036" cy="6217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0845455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495300" y="6029567"/>
            <a:ext cx="8153400" cy="699404"/>
          </a:xfrm>
          <a:prstGeom prst="rect">
            <a:avLst/>
          </a:prstGeom>
        </p:spPr>
        <p:txBody>
          <a:bodyPr wrap="square" lIns="180000" tIns="72000" rIns="180000" bIns="72000">
            <a:spAutoFit/>
          </a:bodyPr>
          <a:lstStyle/>
          <a:p>
            <a:pPr algn="ctr"/>
            <a:r>
              <a:rPr lang="en-GB" dirty="0" smtClean="0"/>
              <a:t>‘The plumb-pudding in danger: or state epicures taking un petit souper,’ James Gillray (1805) </a:t>
            </a:r>
            <a:endParaRPr lang="it-IT" dirty="0"/>
          </a:p>
        </p:txBody>
      </p:sp>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01" y="21495"/>
            <a:ext cx="8004597" cy="59997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0212473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6676691"/>
          </a:xfrm>
          <a:prstGeom prst="rect">
            <a:avLst/>
          </a:prstGeom>
          <a:noFill/>
        </p:spPr>
        <p:txBody>
          <a:bodyPr wrap="square" lIns="540000" tIns="540000" rIns="540000" bIns="540000" rtlCol="0">
            <a:spAutoFit/>
          </a:bodyPr>
          <a:lstStyle/>
          <a:p>
            <a:r>
              <a:rPr lang="en-GB" sz="2400" b="1" u="sng" dirty="0"/>
              <a:t>Week 2: The Age of Empire</a:t>
            </a:r>
            <a:endParaRPr lang="en-GB" sz="2400" dirty="0"/>
          </a:p>
          <a:p>
            <a:endParaRPr lang="en-GB" sz="2400" i="1" u="sng" dirty="0" smtClean="0"/>
          </a:p>
          <a:p>
            <a:r>
              <a:rPr lang="en-GB" sz="2400" i="1" u="sng" dirty="0" smtClean="0"/>
              <a:t>Lectures </a:t>
            </a:r>
            <a:r>
              <a:rPr lang="en-GB" sz="2400" i="1" u="sng" dirty="0"/>
              <a:t>summary:</a:t>
            </a:r>
            <a:endParaRPr lang="en-GB" sz="2400" dirty="0"/>
          </a:p>
          <a:p>
            <a:r>
              <a:rPr lang="en-GB" sz="2400" dirty="0"/>
              <a:t>This week explores the ways that war and martial culture helped ‘sell’ the idea of empire to the British public. We shall discuss how news of conflict on the colonial periphery was received in the metropolitan centre, and how popular culture (e.g. children’s literature) was used as a means to express imperial ideologies. Students will also be asked to contemplate the ongoing legacies of empire in contemporary British culture.</a:t>
            </a:r>
          </a:p>
          <a:p>
            <a:endParaRPr lang="en-GB" sz="1700" i="1" dirty="0" smtClean="0"/>
          </a:p>
          <a:p>
            <a:endParaRPr lang="en-GB" sz="1700" i="1" dirty="0"/>
          </a:p>
          <a:p>
            <a:r>
              <a:rPr lang="en-GB" sz="1600" b="1" i="1" u="sng" dirty="0"/>
              <a:t>Monday lecture</a:t>
            </a:r>
            <a:endParaRPr lang="en-GB" sz="1600" dirty="0"/>
          </a:p>
          <a:p>
            <a:pPr lvl="0"/>
            <a:r>
              <a:rPr lang="en-GB" sz="1600" dirty="0"/>
              <a:t>John M </a:t>
            </a:r>
            <a:r>
              <a:rPr lang="en-GB" sz="1600" dirty="0" err="1"/>
              <a:t>MacKenzie</a:t>
            </a:r>
            <a:r>
              <a:rPr lang="en-GB" sz="1600" dirty="0"/>
              <a:t>, 'The Vehicles of Imperial Propaganda,' </a:t>
            </a:r>
            <a:r>
              <a:rPr lang="en-GB" sz="1600" i="1" dirty="0"/>
              <a:t>Propaganda and Empire: The Manipulation of British Public Opinion, 1880–1960</a:t>
            </a:r>
            <a:r>
              <a:rPr lang="en-GB" sz="1600" dirty="0"/>
              <a:t> (Manchester University: Manchester, 1985), pp. 15–38.</a:t>
            </a:r>
          </a:p>
          <a:p>
            <a:endParaRPr lang="en-GB" sz="1700" i="1" dirty="0"/>
          </a:p>
        </p:txBody>
      </p:sp>
    </p:spTree>
    <p:extLst>
      <p:ext uri="{BB962C8B-B14F-4D97-AF65-F5344CB8AC3E}">
        <p14:creationId xmlns:p14="http://schemas.microsoft.com/office/powerpoint/2010/main" val="388544700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559</TotalTime>
  <Words>2238</Words>
  <Application>Microsoft Office PowerPoint</Application>
  <PresentationFormat>On-screen Show (4:3)</PresentationFormat>
  <Paragraphs>275</Paragraphs>
  <Slides>30</Slides>
  <Notes>22</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UCS</cp:lastModifiedBy>
  <cp:revision>41</cp:revision>
  <dcterms:created xsi:type="dcterms:W3CDTF">2015-09-30T10:02:56Z</dcterms:created>
  <dcterms:modified xsi:type="dcterms:W3CDTF">2017-02-03T11:02:34Z</dcterms:modified>
</cp:coreProperties>
</file>