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14"/>
  </p:notesMasterIdLst>
  <p:sldIdLst>
    <p:sldId id="256" r:id="rId2"/>
    <p:sldId id="257" r:id="rId3"/>
    <p:sldId id="258" r:id="rId4"/>
    <p:sldId id="259" r:id="rId5"/>
    <p:sldId id="260" r:id="rId6"/>
    <p:sldId id="261" r:id="rId7"/>
    <p:sldId id="266" r:id="rId8"/>
    <p:sldId id="262" r:id="rId9"/>
    <p:sldId id="267"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8"/>
    <p:restoredTop sz="94620"/>
  </p:normalViewPr>
  <p:slideViewPr>
    <p:cSldViewPr snapToGrid="0" snapToObjects="1">
      <p:cViewPr varScale="1">
        <p:scale>
          <a:sx n="87" d="100"/>
          <a:sy n="87" d="100"/>
        </p:scale>
        <p:origin x="2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83008-D269-8A43-9D65-4F5B8F24497A}"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FBF749-ADE1-5445-A61F-DD3F26C22F18}" type="slidenum">
              <a:rPr lang="en-GB" smtClean="0"/>
              <a:t>‹#›</a:t>
            </a:fld>
            <a:endParaRPr lang="en-GB"/>
          </a:p>
        </p:txBody>
      </p:sp>
    </p:spTree>
    <p:extLst>
      <p:ext uri="{BB962C8B-B14F-4D97-AF65-F5344CB8AC3E}">
        <p14:creationId xmlns:p14="http://schemas.microsoft.com/office/powerpoint/2010/main" val="2200597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FBF749-ADE1-5445-A61F-DD3F26C22F18}" type="slidenum">
              <a:rPr lang="en-GB" smtClean="0"/>
              <a:t>1</a:t>
            </a:fld>
            <a:endParaRPr lang="en-GB"/>
          </a:p>
        </p:txBody>
      </p:sp>
    </p:spTree>
    <p:extLst>
      <p:ext uri="{BB962C8B-B14F-4D97-AF65-F5344CB8AC3E}">
        <p14:creationId xmlns:p14="http://schemas.microsoft.com/office/powerpoint/2010/main" val="1787992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362638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1460879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4271536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48093F-0EA3-054B-AD55-86E20C09FC98}" type="datetimeFigureOut">
              <a:rPr lang="en-US" smtClean="0"/>
              <a:t>3/18/19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4160857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48093F-0EA3-054B-AD55-86E20C09FC98}" type="datetimeFigureOut">
              <a:rPr lang="en-US" smtClean="0"/>
              <a:t>3/18/19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514511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48093F-0EA3-054B-AD55-86E20C09FC98}" type="datetimeFigureOut">
              <a:rPr lang="en-US" smtClean="0"/>
              <a:t>3/18/19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1260307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48093F-0EA3-054B-AD55-86E20C09FC98}" type="datetimeFigureOut">
              <a:rPr lang="en-US" smtClean="0"/>
              <a:t>3/18/19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1350372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48093F-0EA3-054B-AD55-86E20C09FC98}" type="datetimeFigureOut">
              <a:rPr lang="en-US" smtClean="0"/>
              <a:t>3/18/19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881788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48093F-0EA3-054B-AD55-86E20C09FC98}" type="datetimeFigureOut">
              <a:rPr lang="en-US" smtClean="0"/>
              <a:t>3/18/19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1122979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982158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45738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1771603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054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427985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24791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48093F-0EA3-054B-AD55-86E20C09FC98}" type="datetimeFigureOut">
              <a:rPr lang="en-US" smtClean="0"/>
              <a:t>3/18/19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0388A2-C262-6543-8586-E58451E7799B}" type="slidenum">
              <a:rPr lang="en-US" smtClean="0"/>
              <a:t>‹#›</a:t>
            </a:fld>
            <a:endParaRPr lang="en-US"/>
          </a:p>
        </p:txBody>
      </p:sp>
    </p:spTree>
    <p:extLst>
      <p:ext uri="{BB962C8B-B14F-4D97-AF65-F5344CB8AC3E}">
        <p14:creationId xmlns:p14="http://schemas.microsoft.com/office/powerpoint/2010/main" val="2257803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548093F-0EA3-054B-AD55-86E20C09FC98}" type="datetimeFigureOut">
              <a:rPr lang="en-US" smtClean="0"/>
              <a:t>3/18/19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D0388A2-C262-6543-8586-E58451E7799B}" type="slidenum">
              <a:rPr lang="en-US" smtClean="0"/>
              <a:t>‹#›</a:t>
            </a:fld>
            <a:endParaRPr lang="en-US"/>
          </a:p>
        </p:txBody>
      </p:sp>
    </p:spTree>
    <p:extLst>
      <p:ext uri="{BB962C8B-B14F-4D97-AF65-F5344CB8AC3E}">
        <p14:creationId xmlns:p14="http://schemas.microsoft.com/office/powerpoint/2010/main" val="152790022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78E31-F73F-5E42-8089-5434069C7AA9}"/>
              </a:ext>
            </a:extLst>
          </p:cNvPr>
          <p:cNvSpPr>
            <a:spLocks noGrp="1"/>
          </p:cNvSpPr>
          <p:nvPr>
            <p:ph type="ctrTitle"/>
          </p:nvPr>
        </p:nvSpPr>
        <p:spPr>
          <a:xfrm>
            <a:off x="2099163" y="164737"/>
            <a:ext cx="7766936" cy="3509378"/>
          </a:xfrm>
        </p:spPr>
        <p:txBody>
          <a:bodyPr/>
          <a:lstStyle/>
          <a:p>
            <a:pPr algn="ctr"/>
            <a:r>
              <a:rPr lang="en-US" dirty="0">
                <a:latin typeface="Times New Roman" panose="02020603050405020304" pitchFamily="18" charset="0"/>
                <a:cs typeface="Times New Roman" panose="02020603050405020304" pitchFamily="18" charset="0"/>
              </a:rPr>
              <a:t>Digital Marketing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Assignment 1</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Glynn Vivian Art Gallery </a:t>
            </a:r>
          </a:p>
        </p:txBody>
      </p:sp>
      <p:pic>
        <p:nvPicPr>
          <p:cNvPr id="5" name="Picture 4">
            <a:extLst>
              <a:ext uri="{FF2B5EF4-FFF2-40B4-BE49-F238E27FC236}">
                <a16:creationId xmlns:a16="http://schemas.microsoft.com/office/drawing/2014/main" id="{095DD06C-72C7-CD42-B6F1-41B5A5B5B693}"/>
              </a:ext>
            </a:extLst>
          </p:cNvPr>
          <p:cNvPicPr>
            <a:picLocks noChangeAspect="1"/>
          </p:cNvPicPr>
          <p:nvPr/>
        </p:nvPicPr>
        <p:blipFill>
          <a:blip r:embed="rId3"/>
          <a:stretch>
            <a:fillRect/>
          </a:stretch>
        </p:blipFill>
        <p:spPr>
          <a:xfrm>
            <a:off x="4343398" y="3871911"/>
            <a:ext cx="2986089" cy="2986089"/>
          </a:xfrm>
          <a:prstGeom prst="rect">
            <a:avLst/>
          </a:prstGeom>
        </p:spPr>
      </p:pic>
      <p:pic>
        <p:nvPicPr>
          <p:cNvPr id="7" name="Picture 6">
            <a:extLst>
              <a:ext uri="{FF2B5EF4-FFF2-40B4-BE49-F238E27FC236}">
                <a16:creationId xmlns:a16="http://schemas.microsoft.com/office/drawing/2014/main" id="{21284CED-88A0-9442-AF72-7A1957237A95}"/>
              </a:ext>
            </a:extLst>
          </p:cNvPr>
          <p:cNvPicPr>
            <a:picLocks noChangeAspect="1"/>
          </p:cNvPicPr>
          <p:nvPr/>
        </p:nvPicPr>
        <p:blipFill>
          <a:blip r:embed="rId4"/>
          <a:stretch>
            <a:fillRect/>
          </a:stretch>
        </p:blipFill>
        <p:spPr>
          <a:xfrm>
            <a:off x="565150" y="3871863"/>
            <a:ext cx="3778249" cy="2986137"/>
          </a:xfrm>
          <a:prstGeom prst="rect">
            <a:avLst/>
          </a:prstGeom>
        </p:spPr>
      </p:pic>
      <p:sp>
        <p:nvSpPr>
          <p:cNvPr id="8" name="Title 1">
            <a:extLst>
              <a:ext uri="{FF2B5EF4-FFF2-40B4-BE49-F238E27FC236}">
                <a16:creationId xmlns:a16="http://schemas.microsoft.com/office/drawing/2014/main" id="{C8AD38CE-51A4-AC45-A19F-0CE29550C172}"/>
              </a:ext>
            </a:extLst>
          </p:cNvPr>
          <p:cNvSpPr txBox="1">
            <a:spLocks/>
          </p:cNvSpPr>
          <p:nvPr/>
        </p:nvSpPr>
        <p:spPr>
          <a:xfrm>
            <a:off x="6947064" y="4868882"/>
            <a:ext cx="3111337" cy="501425"/>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dirty="0">
                <a:latin typeface="Times New Roman" panose="02020603050405020304" pitchFamily="18" charset="0"/>
                <a:cs typeface="Times New Roman" panose="02020603050405020304" pitchFamily="18" charset="0"/>
              </a:rPr>
              <a:t>Nia James 1705762</a:t>
            </a:r>
          </a:p>
        </p:txBody>
      </p:sp>
    </p:spTree>
    <p:extLst>
      <p:ext uri="{BB962C8B-B14F-4D97-AF65-F5344CB8AC3E}">
        <p14:creationId xmlns:p14="http://schemas.microsoft.com/office/powerpoint/2010/main" val="2138061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707C-8F66-5945-8D37-565C62B48F6B}"/>
              </a:ext>
            </a:extLst>
          </p:cNvPr>
          <p:cNvSpPr>
            <a:spLocks noGrp="1"/>
          </p:cNvSpPr>
          <p:nvPr>
            <p:ph type="title"/>
          </p:nvPr>
        </p:nvSpPr>
        <p:spPr>
          <a:xfrm>
            <a:off x="677334" y="609600"/>
            <a:ext cx="4678437" cy="993569"/>
          </a:xfrm>
        </p:spPr>
        <p:txBody>
          <a:bodyPr/>
          <a:lstStyle/>
          <a:p>
            <a:r>
              <a:rPr lang="en-US" b="1" u="sng" dirty="0">
                <a:latin typeface="Times New Roman" panose="02020603050405020304" pitchFamily="18" charset="0"/>
                <a:cs typeface="Times New Roman" panose="02020603050405020304" pitchFamily="18" charset="0"/>
              </a:rPr>
              <a:t>Type of </a:t>
            </a:r>
            <a:r>
              <a:rPr lang="en-US" b="1" u="sng" dirty="0" err="1">
                <a:latin typeface="Times New Roman" panose="02020603050405020304" pitchFamily="18" charset="0"/>
                <a:cs typeface="Times New Roman" panose="02020603050405020304" pitchFamily="18" charset="0"/>
              </a:rPr>
              <a:t>organisation</a:t>
            </a:r>
            <a:r>
              <a:rPr lang="en-US" b="1" u="sng"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3679BA39-2871-6B49-B221-8F299A1B31BB}"/>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The Glynn Vivian Art Gallery is a small, not for profit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that is targeted to all ages.</a:t>
            </a:r>
          </a:p>
          <a:p>
            <a:r>
              <a:rPr lang="en-US" sz="2400" dirty="0">
                <a:latin typeface="Times New Roman" panose="02020603050405020304" pitchFamily="18" charset="0"/>
                <a:cs typeface="Times New Roman" panose="02020603050405020304" pitchFamily="18" charset="0"/>
              </a:rPr>
              <a:t>They host classes every week from baby classes to elderly classes.</a:t>
            </a:r>
          </a:p>
          <a:p>
            <a:r>
              <a:rPr lang="en-US" sz="2400" dirty="0">
                <a:latin typeface="Times New Roman" panose="02020603050405020304" pitchFamily="18" charset="0"/>
                <a:cs typeface="Times New Roman" panose="02020603050405020304" pitchFamily="18" charset="0"/>
              </a:rPr>
              <a:t>They don’t charge for 90% of their classes, only charge when a special guest comes. </a:t>
            </a:r>
          </a:p>
          <a:p>
            <a:r>
              <a:rPr lang="en-US" sz="2400" dirty="0">
                <a:latin typeface="Times New Roman" panose="02020603050405020304" pitchFamily="18" charset="0"/>
                <a:cs typeface="Times New Roman" panose="02020603050405020304" pitchFamily="18" charset="0"/>
              </a:rPr>
              <a:t>They are in the museum sector.</a:t>
            </a:r>
          </a:p>
          <a:p>
            <a:r>
              <a:rPr lang="en-US" sz="2400" dirty="0">
                <a:latin typeface="Times New Roman" panose="02020603050405020304" pitchFamily="18" charset="0"/>
                <a:cs typeface="Times New Roman" panose="02020603050405020304" pitchFamily="18" charset="0"/>
              </a:rPr>
              <a:t>They are rated the 8</a:t>
            </a:r>
            <a:r>
              <a:rPr lang="en-US" sz="2400" baseline="30000" dirty="0">
                <a:latin typeface="Times New Roman" panose="02020603050405020304" pitchFamily="18" charset="0"/>
                <a:cs typeface="Times New Roman" panose="02020603050405020304" pitchFamily="18" charset="0"/>
              </a:rPr>
              <a:t>th</a:t>
            </a:r>
            <a:r>
              <a:rPr lang="en-US" sz="2400" dirty="0">
                <a:latin typeface="Times New Roman" panose="02020603050405020304" pitchFamily="18" charset="0"/>
                <a:cs typeface="Times New Roman" panose="02020603050405020304" pitchFamily="18" charset="0"/>
              </a:rPr>
              <a:t> best museum in Swansea </a:t>
            </a: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4555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5700F-7F90-1142-A517-201FCEBAE8B2}"/>
              </a:ext>
            </a:extLst>
          </p:cNvPr>
          <p:cNvSpPr>
            <a:spLocks noGrp="1"/>
          </p:cNvSpPr>
          <p:nvPr>
            <p:ph type="title"/>
          </p:nvPr>
        </p:nvSpPr>
        <p:spPr>
          <a:xfrm>
            <a:off x="677334" y="609600"/>
            <a:ext cx="4322178" cy="993569"/>
          </a:xfrm>
        </p:spPr>
        <p:txBody>
          <a:bodyPr/>
          <a:lstStyle/>
          <a:p>
            <a:r>
              <a:rPr lang="en-US" b="1" u="sng" dirty="0">
                <a:latin typeface="Times New Roman" panose="02020603050405020304" pitchFamily="18" charset="0"/>
                <a:cs typeface="Times New Roman" panose="02020603050405020304" pitchFamily="18" charset="0"/>
              </a:rPr>
              <a:t>Size of </a:t>
            </a:r>
            <a:r>
              <a:rPr lang="en-US" b="1" u="sng" dirty="0" err="1">
                <a:latin typeface="Times New Roman" panose="02020603050405020304" pitchFamily="18" charset="0"/>
                <a:cs typeface="Times New Roman" panose="02020603050405020304" pitchFamily="18" charset="0"/>
              </a:rPr>
              <a:t>organisation</a:t>
            </a:r>
            <a:r>
              <a:rPr lang="en-US" b="1" u="sng"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AC5EA3EC-CE37-0248-897B-933D36D615B7}"/>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Owned by Richard Glynn Vivian</a:t>
            </a:r>
          </a:p>
          <a:p>
            <a:r>
              <a:rPr lang="en-US" sz="2400" dirty="0">
                <a:latin typeface="Times New Roman" panose="02020603050405020304" pitchFamily="18" charset="0"/>
                <a:cs typeface="Times New Roman" panose="02020603050405020304" pitchFamily="18" charset="0"/>
              </a:rPr>
              <a:t>Jenny Williamson is the trustee at the Glynn. </a:t>
            </a:r>
          </a:p>
          <a:p>
            <a:r>
              <a:rPr lang="en-US" sz="2400" dirty="0">
                <a:latin typeface="Times New Roman" panose="02020603050405020304" pitchFamily="18" charset="0"/>
                <a:cs typeface="Times New Roman" panose="02020603050405020304" pitchFamily="18" charset="0"/>
              </a:rPr>
              <a:t>Only 23 members of staff</a:t>
            </a:r>
          </a:p>
          <a:p>
            <a:r>
              <a:rPr lang="en-US" sz="2400" dirty="0">
                <a:latin typeface="Times New Roman" panose="02020603050405020304" pitchFamily="18" charset="0"/>
                <a:cs typeface="Times New Roman" panose="02020603050405020304" pitchFamily="18" charset="0"/>
              </a:rPr>
              <a:t>3 working front of house </a:t>
            </a:r>
          </a:p>
          <a:p>
            <a:r>
              <a:rPr lang="en-US" sz="2400" dirty="0">
                <a:latin typeface="Times New Roman" panose="02020603050405020304" pitchFamily="18" charset="0"/>
                <a:cs typeface="Times New Roman" panose="02020603050405020304" pitchFamily="18" charset="0"/>
              </a:rPr>
              <a:t>20 working in the office doing marketing/finance etc. </a:t>
            </a:r>
          </a:p>
          <a:p>
            <a:r>
              <a:rPr lang="en-US" sz="2400" dirty="0">
                <a:latin typeface="Times New Roman" panose="02020603050405020304" pitchFamily="18" charset="0"/>
                <a:cs typeface="Times New Roman" panose="02020603050405020304" pitchFamily="18" charset="0"/>
              </a:rPr>
              <a:t>Around 42,000 people attended in 2018. </a:t>
            </a:r>
          </a:p>
          <a:p>
            <a:endParaRPr lang="en-US"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9401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3EC2-FF23-8849-89E9-0DCC92EE4559}"/>
              </a:ext>
            </a:extLst>
          </p:cNvPr>
          <p:cNvSpPr>
            <a:spLocks noGrp="1"/>
          </p:cNvSpPr>
          <p:nvPr>
            <p:ph type="title"/>
          </p:nvPr>
        </p:nvSpPr>
        <p:spPr>
          <a:xfrm>
            <a:off x="677334" y="609600"/>
            <a:ext cx="6661617" cy="1017319"/>
          </a:xfrm>
        </p:spPr>
        <p:txBody>
          <a:bodyPr/>
          <a:lstStyle/>
          <a:p>
            <a:r>
              <a:rPr lang="en-US" b="1" u="sng" dirty="0">
                <a:latin typeface="Times New Roman" panose="02020603050405020304" pitchFamily="18" charset="0"/>
                <a:cs typeface="Times New Roman" panose="02020603050405020304" pitchFamily="18" charset="0"/>
              </a:rPr>
              <a:t>Range of products and services </a:t>
            </a:r>
          </a:p>
        </p:txBody>
      </p:sp>
      <p:sp>
        <p:nvSpPr>
          <p:cNvPr id="3" name="Content Placeholder 2">
            <a:extLst>
              <a:ext uri="{FF2B5EF4-FFF2-40B4-BE49-F238E27FC236}">
                <a16:creationId xmlns:a16="http://schemas.microsoft.com/office/drawing/2014/main" id="{3F1A583F-E0CA-A241-A586-F4F888469507}"/>
              </a:ext>
            </a:extLst>
          </p:cNvPr>
          <p:cNvSpPr>
            <a:spLocks noGrp="1"/>
          </p:cNvSpPr>
          <p:nvPr>
            <p:ph idx="1"/>
          </p:nvPr>
        </p:nvSpPr>
        <p:spPr>
          <a:xfrm>
            <a:off x="677334" y="2160589"/>
            <a:ext cx="8596668" cy="4063230"/>
          </a:xfrm>
        </p:spPr>
        <p:txBody>
          <a:bodyPr>
            <a:normAutofit/>
          </a:bodyPr>
          <a:lstStyle/>
          <a:p>
            <a:r>
              <a:rPr lang="en-US" sz="2000" dirty="0">
                <a:latin typeface="Times New Roman" panose="02020603050405020304" pitchFamily="18" charset="0"/>
                <a:cs typeface="Times New Roman" panose="02020603050405020304" pitchFamily="18" charset="0"/>
              </a:rPr>
              <a:t>Art – they sell all pieces displayed around the gallery</a:t>
            </a:r>
          </a:p>
          <a:p>
            <a:r>
              <a:rPr lang="en-US" sz="2000" dirty="0">
                <a:latin typeface="Times New Roman" panose="02020603050405020304" pitchFamily="18" charset="0"/>
                <a:cs typeface="Times New Roman" panose="02020603050405020304" pitchFamily="18" charset="0"/>
              </a:rPr>
              <a:t>Small gift shop – only sells a few items like company pens, pencils etc.</a:t>
            </a:r>
          </a:p>
          <a:p>
            <a:r>
              <a:rPr lang="en-US" sz="2000" dirty="0">
                <a:latin typeface="Times New Roman" panose="02020603050405020304" pitchFamily="18" charset="0"/>
                <a:cs typeface="Times New Roman" panose="02020603050405020304" pitchFamily="18" charset="0"/>
              </a:rPr>
              <a:t>Small café – according to the Gallery they don’t get as many customers as they would like. </a:t>
            </a:r>
          </a:p>
          <a:p>
            <a:r>
              <a:rPr lang="en-US" sz="2000" dirty="0">
                <a:latin typeface="Times New Roman" panose="02020603050405020304" pitchFamily="18" charset="0"/>
                <a:cs typeface="Times New Roman" panose="02020603050405020304" pitchFamily="18" charset="0"/>
              </a:rPr>
              <a:t>Host school trips for key stage 2. </a:t>
            </a:r>
          </a:p>
          <a:p>
            <a:r>
              <a:rPr lang="en-US" sz="2000" dirty="0">
                <a:latin typeface="Times New Roman" panose="02020603050405020304" pitchFamily="18" charset="0"/>
                <a:cs typeface="Times New Roman" panose="02020603050405020304" pitchFamily="18" charset="0"/>
              </a:rPr>
              <a:t>Host a variety of classes each week including Art Babies, Family Film Club, Saturday workshop, Young makers, and 55+ class. </a:t>
            </a:r>
          </a:p>
          <a:p>
            <a:r>
              <a:rPr lang="en-US" sz="2000" dirty="0">
                <a:latin typeface="Times New Roman" panose="02020603050405020304" pitchFamily="18" charset="0"/>
                <a:cs typeface="Times New Roman" panose="02020603050405020304" pitchFamily="18" charset="0"/>
              </a:rPr>
              <a:t>Host monthly events such as The Glynn Vivian At Night.</a:t>
            </a:r>
          </a:p>
          <a:p>
            <a:r>
              <a:rPr lang="en-US" sz="2000" dirty="0">
                <a:latin typeface="Times New Roman" panose="02020603050405020304" pitchFamily="18" charset="0"/>
                <a:cs typeface="Times New Roman" panose="02020603050405020304" pitchFamily="18" charset="0"/>
              </a:rPr>
              <a:t>Occasionally invite artists such as Karen Mackinnon.</a:t>
            </a:r>
          </a:p>
          <a:p>
            <a:r>
              <a:rPr lang="en-US" sz="2000" dirty="0">
                <a:latin typeface="Times New Roman" panose="02020603050405020304" pitchFamily="18" charset="0"/>
                <a:cs typeface="Times New Roman" panose="02020603050405020304" pitchFamily="18" charset="0"/>
              </a:rPr>
              <a:t>They make no money on these apart from when artists attend. </a:t>
            </a:r>
          </a:p>
        </p:txBody>
      </p:sp>
    </p:spTree>
    <p:extLst>
      <p:ext uri="{BB962C8B-B14F-4D97-AF65-F5344CB8AC3E}">
        <p14:creationId xmlns:p14="http://schemas.microsoft.com/office/powerpoint/2010/main" val="1988319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ADAC-18BC-D343-85D0-C1FC0FA5629B}"/>
              </a:ext>
            </a:extLst>
          </p:cNvPr>
          <p:cNvSpPr>
            <a:spLocks noGrp="1"/>
          </p:cNvSpPr>
          <p:nvPr>
            <p:ph type="title"/>
          </p:nvPr>
        </p:nvSpPr>
        <p:spPr>
          <a:xfrm>
            <a:off x="677334" y="609600"/>
            <a:ext cx="3918417" cy="1005444"/>
          </a:xfrm>
        </p:spPr>
        <p:txBody>
          <a:bodyPr/>
          <a:lstStyle/>
          <a:p>
            <a:r>
              <a:rPr lang="en-US" b="1" u="sng" dirty="0">
                <a:latin typeface="Times New Roman" panose="02020603050405020304" pitchFamily="18" charset="0"/>
                <a:cs typeface="Times New Roman" panose="02020603050405020304" pitchFamily="18" charset="0"/>
              </a:rPr>
              <a:t>Customer base </a:t>
            </a:r>
          </a:p>
        </p:txBody>
      </p:sp>
      <p:sp>
        <p:nvSpPr>
          <p:cNvPr id="3" name="Content Placeholder 2">
            <a:extLst>
              <a:ext uri="{FF2B5EF4-FFF2-40B4-BE49-F238E27FC236}">
                <a16:creationId xmlns:a16="http://schemas.microsoft.com/office/drawing/2014/main" id="{F706789C-BB6B-6341-BE9D-629F062ABC44}"/>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Ages 0-5 for baby classes</a:t>
            </a:r>
          </a:p>
          <a:p>
            <a:r>
              <a:rPr lang="en-US" sz="2000" dirty="0">
                <a:latin typeface="Times New Roman" panose="02020603050405020304" pitchFamily="18" charset="0"/>
                <a:cs typeface="Times New Roman" panose="02020603050405020304" pitchFamily="18" charset="0"/>
              </a:rPr>
              <a:t>Ages 5+ for art, dance, and portrait classes</a:t>
            </a:r>
          </a:p>
          <a:p>
            <a:r>
              <a:rPr lang="en-US" sz="2000" dirty="0">
                <a:latin typeface="Times New Roman" panose="02020603050405020304" pitchFamily="18" charset="0"/>
                <a:cs typeface="Times New Roman" panose="02020603050405020304" pitchFamily="18" charset="0"/>
              </a:rPr>
              <a:t>Adults only for portrait, dance, and yoga classes</a:t>
            </a:r>
          </a:p>
          <a:p>
            <a:r>
              <a:rPr lang="en-US" sz="2000" dirty="0">
                <a:latin typeface="Times New Roman" panose="02020603050405020304" pitchFamily="18" charset="0"/>
                <a:cs typeface="Times New Roman" panose="02020603050405020304" pitchFamily="18" charset="0"/>
              </a:rPr>
              <a:t>55+ for life drawing classes</a:t>
            </a:r>
          </a:p>
          <a:p>
            <a:r>
              <a:rPr lang="en-US" sz="2000" dirty="0">
                <a:latin typeface="Times New Roman" panose="02020603050405020304" pitchFamily="18" charset="0"/>
                <a:cs typeface="Times New Roman" panose="02020603050405020304" pitchFamily="18" charset="0"/>
              </a:rPr>
              <a:t>Main social media platform is Facebook </a:t>
            </a:r>
          </a:p>
          <a:p>
            <a:r>
              <a:rPr lang="en-US" sz="2000" dirty="0">
                <a:latin typeface="Times New Roman" panose="02020603050405020304" pitchFamily="18" charset="0"/>
                <a:cs typeface="Times New Roman" panose="02020603050405020304" pitchFamily="18" charset="0"/>
              </a:rPr>
              <a:t>Don’t have their own website, they have a section of the council’s website</a:t>
            </a:r>
          </a:p>
          <a:p>
            <a:r>
              <a:rPr lang="en-US" sz="2000" dirty="0">
                <a:latin typeface="Times New Roman" panose="02020603050405020304" pitchFamily="18" charset="0"/>
                <a:cs typeface="Times New Roman" panose="02020603050405020304" pitchFamily="18" charset="0"/>
              </a:rPr>
              <a:t>Have a live chat linked to their Facebook so anyone can send a message at any time</a:t>
            </a:r>
          </a:p>
        </p:txBody>
      </p:sp>
    </p:spTree>
    <p:extLst>
      <p:ext uri="{BB962C8B-B14F-4D97-AF65-F5344CB8AC3E}">
        <p14:creationId xmlns:p14="http://schemas.microsoft.com/office/powerpoint/2010/main" val="133108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60DF-787C-0C46-AEB2-D2B78E3C4D33}"/>
              </a:ext>
            </a:extLst>
          </p:cNvPr>
          <p:cNvSpPr>
            <a:spLocks noGrp="1"/>
          </p:cNvSpPr>
          <p:nvPr>
            <p:ph type="title"/>
          </p:nvPr>
        </p:nvSpPr>
        <p:spPr>
          <a:xfrm>
            <a:off x="677334" y="609600"/>
            <a:ext cx="4096547" cy="1100447"/>
          </a:xfrm>
        </p:spPr>
        <p:txBody>
          <a:bodyPr/>
          <a:lstStyle/>
          <a:p>
            <a:r>
              <a:rPr lang="en-US" b="1" u="sng" dirty="0">
                <a:latin typeface="Times New Roman" panose="02020603050405020304" pitchFamily="18" charset="0"/>
                <a:cs typeface="Times New Roman" panose="02020603050405020304" pitchFamily="18" charset="0"/>
              </a:rPr>
              <a:t>Main competitor </a:t>
            </a:r>
          </a:p>
        </p:txBody>
      </p:sp>
      <p:sp>
        <p:nvSpPr>
          <p:cNvPr id="3" name="Content Placeholder 2">
            <a:extLst>
              <a:ext uri="{FF2B5EF4-FFF2-40B4-BE49-F238E27FC236}">
                <a16:creationId xmlns:a16="http://schemas.microsoft.com/office/drawing/2014/main" id="{A49B68E1-8F92-744D-B476-72AC45C7918C}"/>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The Egypt Centre </a:t>
            </a:r>
          </a:p>
          <a:p>
            <a:r>
              <a:rPr lang="en-US" sz="2000" dirty="0">
                <a:latin typeface="Times New Roman" panose="02020603050405020304" pitchFamily="18" charset="0"/>
                <a:cs typeface="Times New Roman" panose="02020603050405020304" pitchFamily="18" charset="0"/>
              </a:rPr>
              <a:t>Rated 4.5 stars on Google Reviews </a:t>
            </a:r>
          </a:p>
          <a:p>
            <a:r>
              <a:rPr lang="en-US" sz="2000" dirty="0">
                <a:latin typeface="Times New Roman" panose="02020603050405020304" pitchFamily="18" charset="0"/>
                <a:cs typeface="Times New Roman" panose="02020603050405020304" pitchFamily="18" charset="0"/>
              </a:rPr>
              <a:t>Rated the number 1 best museum to visit in Swansea with The Glynn Vivian being the 8</a:t>
            </a:r>
            <a:r>
              <a:rPr lang="en-US" sz="2000" baseline="30000" dirty="0">
                <a:latin typeface="Times New Roman" panose="02020603050405020304" pitchFamily="18" charset="0"/>
                <a:cs typeface="Times New Roman" panose="02020603050405020304" pitchFamily="18" charset="0"/>
              </a:rPr>
              <a:t>th</a:t>
            </a:r>
            <a:r>
              <a:rPr lang="en-US" sz="2000" dirty="0">
                <a:latin typeface="Times New Roman" panose="02020603050405020304" pitchFamily="18" charset="0"/>
                <a:cs typeface="Times New Roman" panose="02020603050405020304" pitchFamily="18" charset="0"/>
              </a:rPr>
              <a:t> best to visit </a:t>
            </a:r>
          </a:p>
          <a:p>
            <a:r>
              <a:rPr lang="en-US" sz="2000" dirty="0">
                <a:latin typeface="Times New Roman" panose="02020603050405020304" pitchFamily="18" charset="0"/>
                <a:cs typeface="Times New Roman" panose="02020603050405020304" pitchFamily="18" charset="0"/>
              </a:rPr>
              <a:t>Also have free entry </a:t>
            </a:r>
          </a:p>
          <a:p>
            <a:r>
              <a:rPr lang="en-US" sz="2000" dirty="0">
                <a:latin typeface="Times New Roman" panose="02020603050405020304" pitchFamily="18" charset="0"/>
                <a:cs typeface="Times New Roman" panose="02020603050405020304" pitchFamily="18" charset="0"/>
              </a:rPr>
              <a:t>Hold ‘The Queen’s Award for Voluntary Service’ award by the MBE volunteer group</a:t>
            </a:r>
          </a:p>
          <a:p>
            <a:r>
              <a:rPr lang="en-US" sz="2000" dirty="0">
                <a:latin typeface="Times New Roman" panose="02020603050405020304" pitchFamily="18" charset="0"/>
                <a:cs typeface="Times New Roman" panose="02020603050405020304" pitchFamily="18" charset="0"/>
              </a:rPr>
              <a:t>Host more activities including training camps and volunteering schemes </a:t>
            </a:r>
          </a:p>
          <a:p>
            <a:r>
              <a:rPr lang="en-US" sz="2000" dirty="0">
                <a:latin typeface="Times New Roman" panose="02020603050405020304" pitchFamily="18" charset="0"/>
                <a:cs typeface="Times New Roman" panose="02020603050405020304" pitchFamily="18" charset="0"/>
              </a:rPr>
              <a:t>Welcome key stage 2 and 3 school trips and education classes for adults. </a:t>
            </a:r>
          </a:p>
          <a:p>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A1DDB5C-AC05-7F47-9076-52E2F969CC5E}"/>
              </a:ext>
            </a:extLst>
          </p:cNvPr>
          <p:cNvPicPr>
            <a:picLocks noChangeAspect="1"/>
          </p:cNvPicPr>
          <p:nvPr/>
        </p:nvPicPr>
        <p:blipFill>
          <a:blip r:embed="rId2"/>
          <a:stretch>
            <a:fillRect/>
          </a:stretch>
        </p:blipFill>
        <p:spPr>
          <a:xfrm>
            <a:off x="4975668" y="98735"/>
            <a:ext cx="2260600" cy="2857500"/>
          </a:xfrm>
          <a:prstGeom prst="rect">
            <a:avLst/>
          </a:prstGeom>
        </p:spPr>
      </p:pic>
      <p:pic>
        <p:nvPicPr>
          <p:cNvPr id="7" name="Picture 6">
            <a:extLst>
              <a:ext uri="{FF2B5EF4-FFF2-40B4-BE49-F238E27FC236}">
                <a16:creationId xmlns:a16="http://schemas.microsoft.com/office/drawing/2014/main" id="{245B9515-5505-CA49-8351-0E10B7F6118A}"/>
              </a:ext>
            </a:extLst>
          </p:cNvPr>
          <p:cNvPicPr>
            <a:picLocks noChangeAspect="1"/>
          </p:cNvPicPr>
          <p:nvPr/>
        </p:nvPicPr>
        <p:blipFill>
          <a:blip r:embed="rId3"/>
          <a:stretch>
            <a:fillRect/>
          </a:stretch>
        </p:blipFill>
        <p:spPr>
          <a:xfrm>
            <a:off x="7807851" y="148433"/>
            <a:ext cx="1466151" cy="2758105"/>
          </a:xfrm>
          <a:prstGeom prst="rect">
            <a:avLst/>
          </a:prstGeom>
        </p:spPr>
      </p:pic>
    </p:spTree>
    <p:extLst>
      <p:ext uri="{BB962C8B-B14F-4D97-AF65-F5344CB8AC3E}">
        <p14:creationId xmlns:p14="http://schemas.microsoft.com/office/powerpoint/2010/main" val="214199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DC708-78D2-B841-A2FD-D50CEE9BA773}"/>
              </a:ext>
            </a:extLst>
          </p:cNvPr>
          <p:cNvSpPr>
            <a:spLocks noGrp="1"/>
          </p:cNvSpPr>
          <p:nvPr>
            <p:ph type="title"/>
          </p:nvPr>
        </p:nvSpPr>
        <p:spPr>
          <a:xfrm>
            <a:off x="5536734" y="609600"/>
            <a:ext cx="3737268" cy="1320800"/>
          </a:xfrm>
        </p:spPr>
        <p:txBody>
          <a:bodyPr>
            <a:normAutofit/>
          </a:bodyPr>
          <a:lstStyle/>
          <a:p>
            <a:r>
              <a:rPr lang="en-US" b="1" u="sng" dirty="0">
                <a:latin typeface="Times New Roman" panose="02020603050405020304" pitchFamily="18" charset="0"/>
                <a:cs typeface="Times New Roman" panose="02020603050405020304" pitchFamily="18" charset="0"/>
              </a:rPr>
              <a:t>Second main competitor </a:t>
            </a:r>
          </a:p>
        </p:txBody>
      </p:sp>
      <p:sp>
        <p:nvSpPr>
          <p:cNvPr id="3" name="Content Placeholder 2">
            <a:extLst>
              <a:ext uri="{FF2B5EF4-FFF2-40B4-BE49-F238E27FC236}">
                <a16:creationId xmlns:a16="http://schemas.microsoft.com/office/drawing/2014/main" id="{6A92A432-FE37-F64F-B44A-03A093ECEB80}"/>
              </a:ext>
            </a:extLst>
          </p:cNvPr>
          <p:cNvSpPr>
            <a:spLocks noGrp="1"/>
          </p:cNvSpPr>
          <p:nvPr>
            <p:ph idx="1"/>
          </p:nvPr>
        </p:nvSpPr>
        <p:spPr>
          <a:xfrm>
            <a:off x="5209563" y="2160589"/>
            <a:ext cx="4064439" cy="3880773"/>
          </a:xfrm>
        </p:spPr>
        <p:txBody>
          <a:bodyPr>
            <a:normAutofit/>
          </a:bodyPr>
          <a:lstStyle/>
          <a:p>
            <a:r>
              <a:rPr lang="en-US" dirty="0">
                <a:latin typeface="Times New Roman" panose="02020603050405020304" pitchFamily="18" charset="0"/>
                <a:cs typeface="Times New Roman" panose="02020603050405020304" pitchFamily="18" charset="0"/>
              </a:rPr>
              <a:t>Swansea Museum </a:t>
            </a:r>
          </a:p>
          <a:p>
            <a:r>
              <a:rPr lang="en-US" dirty="0">
                <a:latin typeface="Times New Roman" panose="02020603050405020304" pitchFamily="18" charset="0"/>
                <a:cs typeface="Times New Roman" panose="02020603050405020304" pitchFamily="18" charset="0"/>
              </a:rPr>
              <a:t>Rated 4.4 stars by Google Reviews</a:t>
            </a:r>
          </a:p>
          <a:p>
            <a:r>
              <a:rPr lang="en-US" dirty="0">
                <a:latin typeface="Times New Roman" panose="02020603050405020304" pitchFamily="18" charset="0"/>
                <a:cs typeface="Times New Roman" panose="02020603050405020304" pitchFamily="18" charset="0"/>
              </a:rPr>
              <a:t>Rated second best museum to visit in Swansea with The Glynn Vivian being the 8</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best to visit </a:t>
            </a:r>
          </a:p>
          <a:p>
            <a:r>
              <a:rPr lang="en-US" dirty="0">
                <a:latin typeface="Times New Roman" panose="02020603050405020304" pitchFamily="18" charset="0"/>
                <a:cs typeface="Times New Roman" panose="02020603050405020304" pitchFamily="18" charset="0"/>
              </a:rPr>
              <a:t> Hold art, Egyptian artefacts, historical transport, nautical objects, and war time </a:t>
            </a:r>
          </a:p>
          <a:p>
            <a:r>
              <a:rPr lang="en-US" dirty="0">
                <a:latin typeface="Times New Roman" panose="02020603050405020304" pitchFamily="18" charset="0"/>
                <a:cs typeface="Times New Roman" panose="02020603050405020304" pitchFamily="18" charset="0"/>
              </a:rPr>
              <a:t>A very large building </a:t>
            </a:r>
          </a:p>
          <a:p>
            <a:r>
              <a:rPr lang="en-US" dirty="0">
                <a:latin typeface="Times New Roman" panose="02020603050405020304" pitchFamily="18" charset="0"/>
                <a:cs typeface="Times New Roman" panose="02020603050405020304" pitchFamily="18" charset="0"/>
              </a:rPr>
              <a:t>In partnership with ‘4 site education’</a:t>
            </a:r>
          </a:p>
          <a:p>
            <a:r>
              <a:rPr lang="en-US" dirty="0">
                <a:latin typeface="Times New Roman" panose="02020603050405020304" pitchFamily="18" charset="0"/>
                <a:cs typeface="Times New Roman" panose="02020603050405020304" pitchFamily="18" charset="0"/>
              </a:rPr>
              <a:t>Gives tours around the museum</a:t>
            </a:r>
          </a:p>
          <a:p>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C14F32C-085E-6644-AB2E-87DB0AA1F783}"/>
              </a:ext>
            </a:extLst>
          </p:cNvPr>
          <p:cNvPicPr>
            <a:picLocks noChangeAspect="1"/>
          </p:cNvPicPr>
          <p:nvPr/>
        </p:nvPicPr>
        <p:blipFill rotWithShape="1">
          <a:blip r:embed="rId2"/>
          <a:srcRect l="17494" r="24097"/>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68208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02E52-35A3-FC4F-8A91-AD0EBAFD808B}"/>
              </a:ext>
            </a:extLst>
          </p:cNvPr>
          <p:cNvSpPr>
            <a:spLocks noGrp="1"/>
          </p:cNvSpPr>
          <p:nvPr>
            <p:ph type="title"/>
          </p:nvPr>
        </p:nvSpPr>
        <p:spPr>
          <a:xfrm>
            <a:off x="677334" y="609600"/>
            <a:ext cx="5960972" cy="993569"/>
          </a:xfrm>
        </p:spPr>
        <p:txBody>
          <a:bodyPr/>
          <a:lstStyle/>
          <a:p>
            <a:r>
              <a:rPr lang="en-US" b="1" u="sng" dirty="0">
                <a:latin typeface="Times New Roman" panose="02020603050405020304" pitchFamily="18" charset="0"/>
                <a:cs typeface="Times New Roman" panose="02020603050405020304" pitchFamily="18" charset="0"/>
              </a:rPr>
              <a:t>Mission statement </a:t>
            </a:r>
          </a:p>
        </p:txBody>
      </p:sp>
      <p:sp>
        <p:nvSpPr>
          <p:cNvPr id="3" name="Content Placeholder 2">
            <a:extLst>
              <a:ext uri="{FF2B5EF4-FFF2-40B4-BE49-F238E27FC236}">
                <a16:creationId xmlns:a16="http://schemas.microsoft.com/office/drawing/2014/main" id="{BEACB2E5-0E47-5B4E-90B1-1684CDEDF489}"/>
              </a:ext>
            </a:extLst>
          </p:cNvPr>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The Glynn Vivian Art Gallery </a:t>
            </a:r>
            <a:r>
              <a:rPr lang="en-GB" sz="2800" dirty="0">
                <a:latin typeface="Times New Roman" panose="02020603050405020304" pitchFamily="18" charset="0"/>
                <a:cs typeface="Times New Roman" panose="02020603050405020304" pitchFamily="18" charset="0"/>
              </a:rPr>
              <a:t>aims to inspire people through experience and enjoyment of art, past and present, encouraging engagement through the many creative opportunities presented by their programme, in order to explore today's culture with forward-looking values, and to enrich and support the future regeneration of Swansea. They also noticed that teenagers don’t seem to come to the Gallery so aim to target them more.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9584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476CD-EB92-0B4C-82F7-D2B3A4A18C10}"/>
              </a:ext>
            </a:extLst>
          </p:cNvPr>
          <p:cNvSpPr>
            <a:spLocks noGrp="1"/>
          </p:cNvSpPr>
          <p:nvPr>
            <p:ph type="title"/>
          </p:nvPr>
        </p:nvSpPr>
        <p:spPr>
          <a:xfrm>
            <a:off x="677334" y="763979"/>
            <a:ext cx="6958500" cy="1076696"/>
          </a:xfrm>
        </p:spPr>
        <p:txBody>
          <a:bodyPr/>
          <a:lstStyle/>
          <a:p>
            <a:r>
              <a:rPr lang="en-US" b="1" u="sng" dirty="0">
                <a:latin typeface="Times New Roman" panose="02020603050405020304" pitchFamily="18" charset="0"/>
                <a:cs typeface="Times New Roman" panose="02020603050405020304" pitchFamily="18" charset="0"/>
              </a:rPr>
              <a:t>Vision statement </a:t>
            </a:r>
          </a:p>
        </p:txBody>
      </p:sp>
      <p:sp>
        <p:nvSpPr>
          <p:cNvPr id="3" name="Content Placeholder 2">
            <a:extLst>
              <a:ext uri="{FF2B5EF4-FFF2-40B4-BE49-F238E27FC236}">
                <a16:creationId xmlns:a16="http://schemas.microsoft.com/office/drawing/2014/main" id="{30F35BDE-D1BE-9442-A5F1-218AB9FF89A8}"/>
              </a:ext>
            </a:extLst>
          </p:cNvPr>
          <p:cNvSpPr>
            <a:spLocks noGrp="1"/>
          </p:cNvSpPr>
          <p:nvPr>
            <p:ph idx="1"/>
          </p:nvPr>
        </p:nvSpPr>
        <p:spPr>
          <a:xfrm>
            <a:off x="677334" y="2493099"/>
            <a:ext cx="8596668" cy="2399536"/>
          </a:xfrm>
        </p:spPr>
        <p:txBody>
          <a:bodyPr/>
          <a:lstStyle/>
          <a:p>
            <a:r>
              <a:rPr lang="en-US" sz="2400" dirty="0">
                <a:latin typeface="Times New Roman" panose="02020603050405020304" pitchFamily="18" charset="0"/>
                <a:cs typeface="Times New Roman" panose="02020603050405020304" pitchFamily="18" charset="0"/>
              </a:rPr>
              <a:t>Their vision for the future is to </a:t>
            </a:r>
            <a:r>
              <a:rPr lang="en-GB" sz="2400" dirty="0">
                <a:latin typeface="Times New Roman" panose="02020603050405020304" pitchFamily="18" charset="0"/>
                <a:cs typeface="Times New Roman" panose="02020603050405020304" pitchFamily="18" charset="0"/>
              </a:rPr>
              <a:t>display more of the collection and local artists, show art created in the workshops, improve signage, and give the Gallery a dedicated website.</a:t>
            </a:r>
          </a:p>
          <a:p>
            <a:r>
              <a:rPr lang="en-GB" sz="2400" dirty="0">
                <a:latin typeface="Times New Roman" panose="02020603050405020304" pitchFamily="18" charset="0"/>
                <a:cs typeface="Times New Roman" panose="02020603050405020304" pitchFamily="18" charset="0"/>
              </a:rPr>
              <a:t>Many of these changes are already in place or are currently being developed by the team.</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785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7D9D7-4C0A-2640-9C47-06D396946F14}"/>
              </a:ext>
            </a:extLst>
          </p:cNvPr>
          <p:cNvSpPr>
            <a:spLocks noGrp="1"/>
          </p:cNvSpPr>
          <p:nvPr>
            <p:ph type="title"/>
          </p:nvPr>
        </p:nvSpPr>
        <p:spPr>
          <a:xfrm>
            <a:off x="677334" y="609600"/>
            <a:ext cx="3894666" cy="922317"/>
          </a:xfrm>
        </p:spPr>
        <p:txBody>
          <a:bodyPr/>
          <a:lstStyle/>
          <a:p>
            <a:r>
              <a:rPr lang="en-US" b="1" u="sng" dirty="0">
                <a:latin typeface="Times New Roman" panose="02020603050405020304" pitchFamily="18" charset="0"/>
                <a:cs typeface="Times New Roman" panose="02020603050405020304" pitchFamily="18" charset="0"/>
              </a:rPr>
              <a:t>SWOT analysis </a:t>
            </a:r>
          </a:p>
        </p:txBody>
      </p:sp>
      <p:sp>
        <p:nvSpPr>
          <p:cNvPr id="3" name="Content Placeholder 2">
            <a:extLst>
              <a:ext uri="{FF2B5EF4-FFF2-40B4-BE49-F238E27FC236}">
                <a16:creationId xmlns:a16="http://schemas.microsoft.com/office/drawing/2014/main" id="{F67717B5-4D41-724E-AE5F-C1371D2512ED}"/>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Strength – active on Facebook Monday-Friday 9:00am – 4:30pm so customers can always be in contact.</a:t>
            </a:r>
          </a:p>
          <a:p>
            <a:r>
              <a:rPr lang="en-US" sz="2000" dirty="0">
                <a:latin typeface="Times New Roman" panose="02020603050405020304" pitchFamily="18" charset="0"/>
                <a:cs typeface="Times New Roman" panose="02020603050405020304" pitchFamily="18" charset="0"/>
              </a:rPr>
              <a:t>Weakness – don’t d</a:t>
            </a:r>
            <a:r>
              <a:rPr lang="en-US" altLang="en-US" sz="2000" dirty="0">
                <a:latin typeface="Times New Roman" panose="02020603050405020304" pitchFamily="18" charset="0"/>
                <a:cs typeface="Times New Roman" panose="02020603050405020304" pitchFamily="18" charset="0"/>
              </a:rPr>
              <a:t>eliver the relevant messages through Twitter and Instagram, resulting in lack of understanding of customer’s needs, especially teenagers.</a:t>
            </a:r>
          </a:p>
          <a:p>
            <a:r>
              <a:rPr lang="en-US" altLang="en-US"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Opportunities – to target teenagers they could add something to their social media platforms to inspire them.</a:t>
            </a:r>
          </a:p>
          <a:p>
            <a:r>
              <a:rPr lang="en-US" sz="2000" dirty="0">
                <a:latin typeface="Times New Roman" panose="02020603050405020304" pitchFamily="18" charset="0"/>
                <a:cs typeface="Times New Roman" panose="02020603050405020304" pitchFamily="18" charset="0"/>
              </a:rPr>
              <a:t>Threats – their competition, as they are rated 8</a:t>
            </a:r>
            <a:r>
              <a:rPr lang="en-US" sz="2000" baseline="30000" dirty="0">
                <a:latin typeface="Times New Roman" panose="02020603050405020304" pitchFamily="18" charset="0"/>
                <a:cs typeface="Times New Roman" panose="02020603050405020304" pitchFamily="18" charset="0"/>
              </a:rPr>
              <a:t>th</a:t>
            </a:r>
            <a:r>
              <a:rPr lang="en-US" sz="2000" dirty="0">
                <a:latin typeface="Times New Roman" panose="02020603050405020304" pitchFamily="18" charset="0"/>
                <a:cs typeface="Times New Roman" panose="02020603050405020304" pitchFamily="18" charset="0"/>
              </a:rPr>
              <a:t> best museum in Swansea they clearly have 7 stronger museums in competition with them, so when will the time come that people just stop coming anymore. Their main competitors have their own websites so the Glynn having their own could be a start. </a:t>
            </a:r>
          </a:p>
        </p:txBody>
      </p:sp>
    </p:spTree>
    <p:extLst>
      <p:ext uri="{BB962C8B-B14F-4D97-AF65-F5344CB8AC3E}">
        <p14:creationId xmlns:p14="http://schemas.microsoft.com/office/powerpoint/2010/main" val="1804463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68142-96E4-7D42-A650-339C0AFC826C}"/>
              </a:ext>
            </a:extLst>
          </p:cNvPr>
          <p:cNvSpPr>
            <a:spLocks noGrp="1"/>
          </p:cNvSpPr>
          <p:nvPr>
            <p:ph type="title"/>
          </p:nvPr>
        </p:nvSpPr>
        <p:spPr>
          <a:xfrm>
            <a:off x="677334" y="609600"/>
            <a:ext cx="5390957" cy="981694"/>
          </a:xfrm>
        </p:spPr>
        <p:txBody>
          <a:bodyPr/>
          <a:lstStyle/>
          <a:p>
            <a:r>
              <a:rPr lang="en-US" b="1" u="sng" dirty="0">
                <a:latin typeface="Times New Roman" panose="02020603050405020304" pitchFamily="18" charset="0"/>
                <a:cs typeface="Times New Roman" panose="02020603050405020304" pitchFamily="18" charset="0"/>
              </a:rPr>
              <a:t>Digital marketing audit </a:t>
            </a:r>
          </a:p>
        </p:txBody>
      </p:sp>
      <p:sp>
        <p:nvSpPr>
          <p:cNvPr id="3" name="Content Placeholder 2">
            <a:extLst>
              <a:ext uri="{FF2B5EF4-FFF2-40B4-BE49-F238E27FC236}">
                <a16:creationId xmlns:a16="http://schemas.microsoft.com/office/drawing/2014/main" id="{F63E76B1-7985-684E-9CA1-530A9781AB4B}"/>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Does the Glynn Vivian have a presence on social media channels relevant to them? Do they measure potential reach via followers, interactions, likes? – every time they have an event they put it on Facebook with links to book to go.</a:t>
            </a:r>
          </a:p>
          <a:p>
            <a:r>
              <a:rPr lang="en-US" sz="2000" dirty="0">
                <a:latin typeface="Times New Roman" panose="02020603050405020304" pitchFamily="18" charset="0"/>
                <a:cs typeface="Times New Roman" panose="02020603050405020304" pitchFamily="18" charset="0"/>
              </a:rPr>
              <a:t>How well are their social media channels set up? – the use Facebook, Instagram, and Twitter. They all are updated regularly but the posts are copied and pasted on all three pages. </a:t>
            </a:r>
          </a:p>
          <a:p>
            <a:r>
              <a:rPr lang="en-US" sz="2000" dirty="0">
                <a:latin typeface="Times New Roman" panose="02020603050405020304" pitchFamily="18" charset="0"/>
                <a:cs typeface="Times New Roman" panose="02020603050405020304" pitchFamily="18" charset="0"/>
              </a:rPr>
              <a:t>How strong are their content assets? What formats do they use? – they use photos taken by their photographer who comes to their evening events, although, the same image with the same text is used on all of their platforms meaning no social media page is different to their audience. </a:t>
            </a:r>
          </a:p>
        </p:txBody>
      </p:sp>
    </p:spTree>
    <p:extLst>
      <p:ext uri="{BB962C8B-B14F-4D97-AF65-F5344CB8AC3E}">
        <p14:creationId xmlns:p14="http://schemas.microsoft.com/office/powerpoint/2010/main" val="423975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2FEF12-D15E-894C-82C5-6EED7A3BC313}"/>
              </a:ext>
            </a:extLst>
          </p:cNvPr>
          <p:cNvSpPr>
            <a:spLocks noGrp="1"/>
          </p:cNvSpPr>
          <p:nvPr>
            <p:ph idx="1"/>
          </p:nvPr>
        </p:nvSpPr>
        <p:spPr>
          <a:xfrm>
            <a:off x="677334" y="2588101"/>
            <a:ext cx="8596668" cy="3880773"/>
          </a:xfrm>
        </p:spPr>
        <p:txBody>
          <a:bodyPr>
            <a:normAutofit lnSpcReduction="10000"/>
          </a:bodyPr>
          <a:lstStyle/>
          <a:p>
            <a:r>
              <a:rPr lang="en-US" sz="2000" dirty="0">
                <a:latin typeface="Times New Roman" panose="02020603050405020304" pitchFamily="18" charset="0"/>
                <a:cs typeface="Times New Roman" panose="02020603050405020304" pitchFamily="18" charset="0"/>
              </a:rPr>
              <a:t>Do they have any forms on their social media platforms? Do they have clear calls to action on the platforms? – they don’t display any forms, you have to actually attend the gallery to fill in forms. </a:t>
            </a:r>
          </a:p>
          <a:p>
            <a:r>
              <a:rPr lang="en-US" sz="2000" dirty="0">
                <a:latin typeface="Times New Roman" panose="02020603050405020304" pitchFamily="18" charset="0"/>
                <a:cs typeface="Times New Roman" panose="02020603050405020304" pitchFamily="18" charset="0"/>
              </a:rPr>
              <a:t>Are they cross linking from one social media channel to another? Are they linking back to their website from the social media channels? – they always do a Facebook post linking Instagram in the description but not vice versa, they also don’t involve their Twitter page. </a:t>
            </a:r>
          </a:p>
          <a:p>
            <a:r>
              <a:rPr lang="en-US" sz="2000" dirty="0">
                <a:latin typeface="Times New Roman" panose="02020603050405020304" pitchFamily="18" charset="0"/>
                <a:cs typeface="Times New Roman" panose="02020603050405020304" pitchFamily="18" charset="0"/>
              </a:rPr>
              <a:t>Do they have objectives in place for awareness, influence, engagement, and action? What metrics are they using to gauge performance? – they get notifications on Facebook to see how many people are looking at their page and posts, and whether or not it has increased or decreased from previous months.</a:t>
            </a:r>
          </a:p>
        </p:txBody>
      </p:sp>
      <p:pic>
        <p:nvPicPr>
          <p:cNvPr id="7" name="Picture 6">
            <a:extLst>
              <a:ext uri="{FF2B5EF4-FFF2-40B4-BE49-F238E27FC236}">
                <a16:creationId xmlns:a16="http://schemas.microsoft.com/office/drawing/2014/main" id="{87D530DD-F6C3-3247-96C5-31979E029DB2}"/>
              </a:ext>
            </a:extLst>
          </p:cNvPr>
          <p:cNvPicPr>
            <a:picLocks noChangeAspect="1"/>
          </p:cNvPicPr>
          <p:nvPr/>
        </p:nvPicPr>
        <p:blipFill>
          <a:blip r:embed="rId2"/>
          <a:stretch>
            <a:fillRect/>
          </a:stretch>
        </p:blipFill>
        <p:spPr>
          <a:xfrm>
            <a:off x="2956862" y="310169"/>
            <a:ext cx="4548342" cy="2052301"/>
          </a:xfrm>
          <a:prstGeom prst="rect">
            <a:avLst/>
          </a:prstGeom>
        </p:spPr>
      </p:pic>
      <p:sp>
        <p:nvSpPr>
          <p:cNvPr id="10" name="Left Arrow 9">
            <a:extLst>
              <a:ext uri="{FF2B5EF4-FFF2-40B4-BE49-F238E27FC236}">
                <a16:creationId xmlns:a16="http://schemas.microsoft.com/office/drawing/2014/main" id="{3EA4CE71-1603-9D47-BEDC-DAFC8F967DB4}"/>
              </a:ext>
            </a:extLst>
          </p:cNvPr>
          <p:cNvSpPr/>
          <p:nvPr/>
        </p:nvSpPr>
        <p:spPr>
          <a:xfrm>
            <a:off x="5913911" y="1900052"/>
            <a:ext cx="890649" cy="2375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94077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{0D2A38B8-F859-7F43-895D-B9F7DC449E21}tf10001060</Template>
  <TotalTime>514</TotalTime>
  <Words>974</Words>
  <Application>Microsoft Macintosh PowerPoint</Application>
  <PresentationFormat>Widescreen</PresentationFormat>
  <Paragraphs>66</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Digital Marketing  Assignment 1 Glynn Vivian Art Gallery </vt:lpstr>
      <vt:lpstr>Type of organisation </vt:lpstr>
      <vt:lpstr>Size of organisation </vt:lpstr>
      <vt:lpstr>Range of products and services </vt:lpstr>
      <vt:lpstr>Customer base </vt:lpstr>
      <vt:lpstr>Main competitor </vt:lpstr>
      <vt:lpstr>Second main competitor </vt:lpstr>
      <vt:lpstr>Mission statement </vt:lpstr>
      <vt:lpstr>Vision statement </vt:lpstr>
      <vt:lpstr>SWOT analysis </vt:lpstr>
      <vt:lpstr>Digital marketing audit </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Glynn Vivian Art Gallery </dc:title>
  <dc:creator>Nia James (1705762)</dc:creator>
  <cp:lastModifiedBy>Nia James (1705762)</cp:lastModifiedBy>
  <cp:revision>21</cp:revision>
  <dcterms:created xsi:type="dcterms:W3CDTF">2019-03-04T13:11:23Z</dcterms:created>
  <dcterms:modified xsi:type="dcterms:W3CDTF">2019-03-18T15:07:53Z</dcterms:modified>
</cp:coreProperties>
</file>