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6" r:id="rId10"/>
    <p:sldId id="265" r:id="rId11"/>
  </p:sldIdLst>
  <p:sldSz cx="18288000" cy="10287000"/>
  <p:notesSz cx="6858000" cy="9144000"/>
  <p:embeddedFontLst>
    <p:embeddedFont>
      <p:font typeface="Lato 1" panose="020B0604020202020204" charset="0"/>
      <p:regular r:id="rId12"/>
    </p:embeddedFont>
    <p:embeddedFont>
      <p:font typeface="Lato 1 Bold" panose="020B0604020202020204" charset="0"/>
      <p:regular r:id="rId13"/>
    </p:embeddedFont>
    <p:embeddedFont>
      <p:font typeface="Lato 2 Bold" panose="020B0604020202020204" charset="0"/>
      <p:regular r:id="rId14"/>
    </p:embeddedFont>
    <p:embeddedFont>
      <p:font typeface="Open Sans Bold" panose="020B0604020202020204" charset="0"/>
      <p:regular r:id="rId15"/>
    </p:embeddedFont>
    <p:embeddedFont>
      <p:font typeface="Open Sans Extra Bold" panose="020B0604020202020204" charset="0"/>
      <p:regular r:id="rId16"/>
    </p:embeddedFont>
    <p:embeddedFont>
      <p:font typeface="Open Sans Light" panose="020B0306030504020204" pitchFamily="3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1" d="100"/>
          <a:sy n="51" d="100"/>
        </p:scale>
        <p:origin x="898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13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71997" y="0"/>
            <a:ext cx="9516003" cy="10287000"/>
          </a:xfrm>
          <a:custGeom>
            <a:avLst/>
            <a:gdLst/>
            <a:ahLst/>
            <a:cxnLst/>
            <a:rect l="l" t="t" r="r" b="b"/>
            <a:pathLst>
              <a:path w="9516003" h="10287000">
                <a:moveTo>
                  <a:pt x="0" y="0"/>
                </a:moveTo>
                <a:lnTo>
                  <a:pt x="9516003" y="0"/>
                </a:lnTo>
                <a:lnTo>
                  <a:pt x="951600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7796" r="-14154"/>
            </a:stretch>
          </a:blipFill>
        </p:spPr>
      </p:sp>
      <p:sp>
        <p:nvSpPr>
          <p:cNvPr id="3" name="AutoShape 3"/>
          <p:cNvSpPr/>
          <p:nvPr/>
        </p:nvSpPr>
        <p:spPr>
          <a:xfrm rot="5400000">
            <a:off x="-2283498" y="7955877"/>
            <a:ext cx="4614620" cy="0"/>
          </a:xfrm>
          <a:prstGeom prst="line">
            <a:avLst/>
          </a:prstGeom>
          <a:ln w="47625" cap="flat">
            <a:solidFill>
              <a:srgbClr val="F98A1E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4" name="Group 4"/>
          <p:cNvGrpSpPr/>
          <p:nvPr/>
        </p:nvGrpSpPr>
        <p:grpSpPr>
          <a:xfrm>
            <a:off x="-356876" y="3797670"/>
            <a:ext cx="4289303" cy="664490"/>
            <a:chOff x="0" y="0"/>
            <a:chExt cx="1129693" cy="17501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129693" cy="175010"/>
            </a:xfrm>
            <a:custGeom>
              <a:avLst/>
              <a:gdLst/>
              <a:ahLst/>
              <a:cxnLst/>
              <a:rect l="l" t="t" r="r" b="b"/>
              <a:pathLst>
                <a:path w="1129693" h="175010">
                  <a:moveTo>
                    <a:pt x="0" y="0"/>
                  </a:moveTo>
                  <a:lnTo>
                    <a:pt x="1129693" y="0"/>
                  </a:lnTo>
                  <a:lnTo>
                    <a:pt x="1129693" y="175010"/>
                  </a:lnTo>
                  <a:lnTo>
                    <a:pt x="0" y="175010"/>
                  </a:lnTo>
                  <a:close/>
                </a:path>
              </a:pathLst>
            </a:custGeom>
            <a:solidFill>
              <a:srgbClr val="F98A1E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129693" cy="2131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8771997" y="0"/>
            <a:ext cx="10713153" cy="10287000"/>
          </a:xfrm>
          <a:custGeom>
            <a:avLst/>
            <a:gdLst/>
            <a:ahLst/>
            <a:cxnLst/>
            <a:rect l="l" t="t" r="r" b="b"/>
            <a:pathLst>
              <a:path w="10713153" h="10287000">
                <a:moveTo>
                  <a:pt x="0" y="0"/>
                </a:moveTo>
                <a:lnTo>
                  <a:pt x="10713153" y="0"/>
                </a:lnTo>
                <a:lnTo>
                  <a:pt x="10713153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9710" r="-14412"/>
            </a:stretch>
          </a:blipFill>
        </p:spPr>
      </p:sp>
      <p:grpSp>
        <p:nvGrpSpPr>
          <p:cNvPr id="8" name="Group 8"/>
          <p:cNvGrpSpPr/>
          <p:nvPr/>
        </p:nvGrpSpPr>
        <p:grpSpPr>
          <a:xfrm>
            <a:off x="6201142" y="0"/>
            <a:ext cx="5141710" cy="1300116"/>
            <a:chOff x="0" y="0"/>
            <a:chExt cx="1354195" cy="34241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54195" cy="342417"/>
            </a:xfrm>
            <a:custGeom>
              <a:avLst/>
              <a:gdLst/>
              <a:ahLst/>
              <a:cxnLst/>
              <a:rect l="l" t="t" r="r" b="b"/>
              <a:pathLst>
                <a:path w="1354195" h="342417">
                  <a:moveTo>
                    <a:pt x="0" y="0"/>
                  </a:moveTo>
                  <a:lnTo>
                    <a:pt x="1354195" y="0"/>
                  </a:lnTo>
                  <a:lnTo>
                    <a:pt x="1354195" y="342417"/>
                  </a:lnTo>
                  <a:lnTo>
                    <a:pt x="0" y="342417"/>
                  </a:lnTo>
                  <a:close/>
                </a:path>
              </a:pathLst>
            </a:custGeom>
            <a:solidFill>
              <a:srgbClr val="F98A1E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354195" cy="3805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648145" y="6309440"/>
            <a:ext cx="3610848" cy="2948860"/>
          </a:xfrm>
          <a:custGeom>
            <a:avLst/>
            <a:gdLst/>
            <a:ahLst/>
            <a:cxnLst/>
            <a:rect l="l" t="t" r="r" b="b"/>
            <a:pathLst>
              <a:path w="3610848" h="2948860">
                <a:moveTo>
                  <a:pt x="0" y="0"/>
                </a:moveTo>
                <a:lnTo>
                  <a:pt x="3610849" y="0"/>
                </a:lnTo>
                <a:lnTo>
                  <a:pt x="3610849" y="2948860"/>
                </a:lnTo>
                <a:lnTo>
                  <a:pt x="0" y="294886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1446739" y="2832790"/>
            <a:ext cx="6013661" cy="755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900"/>
              </a:lnSpc>
            </a:pPr>
            <a:r>
              <a:rPr lang="en-US" sz="5000">
                <a:solidFill>
                  <a:srgbClr val="FFFFFF"/>
                </a:solidFill>
                <a:latin typeface="Open Sans Extra Bold"/>
              </a:rPr>
              <a:t>HOTEL FACILITIES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54394" y="427045"/>
            <a:ext cx="4235207" cy="45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58"/>
              </a:lnSpc>
            </a:pPr>
            <a:r>
              <a:rPr lang="en-US" sz="3100">
                <a:solidFill>
                  <a:srgbClr val="121325"/>
                </a:solidFill>
                <a:latin typeface="Open Sans Extra Bold"/>
              </a:rPr>
              <a:t>CLEANING SERVICE.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46739" y="1748209"/>
            <a:ext cx="4971376" cy="969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670"/>
              </a:lnSpc>
            </a:pPr>
            <a:r>
              <a:rPr lang="en-US" sz="6500">
                <a:solidFill>
                  <a:srgbClr val="F98A1E"/>
                </a:solidFill>
                <a:latin typeface="Open Sans Extra Bold"/>
              </a:rPr>
              <a:t>OPERATING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46739" y="4681235"/>
            <a:ext cx="6013661" cy="562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484"/>
              </a:lnSpc>
            </a:pPr>
            <a:r>
              <a:rPr lang="en-US" sz="3800">
                <a:solidFill>
                  <a:srgbClr val="FFFFFF"/>
                </a:solidFill>
                <a:latin typeface="Open Sans Extra Bold"/>
              </a:rPr>
              <a:t>BY: MORYOM QURESHI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130095" y="0"/>
            <a:ext cx="6157905" cy="10287000"/>
            <a:chOff x="0" y="0"/>
            <a:chExt cx="1621835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1835" cy="2709333"/>
            </a:xfrm>
            <a:custGeom>
              <a:avLst/>
              <a:gdLst/>
              <a:ahLst/>
              <a:cxnLst/>
              <a:rect l="l" t="t" r="r" b="b"/>
              <a:pathLst>
                <a:path w="1621835" h="2709333">
                  <a:moveTo>
                    <a:pt x="0" y="0"/>
                  </a:moveTo>
                  <a:lnTo>
                    <a:pt x="1621835" y="0"/>
                  </a:lnTo>
                  <a:lnTo>
                    <a:pt x="162183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2132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621835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157905" y="0"/>
            <a:ext cx="5972191" cy="10287000"/>
          </a:xfrm>
          <a:custGeom>
            <a:avLst/>
            <a:gdLst/>
            <a:ahLst/>
            <a:cxnLst/>
            <a:rect l="l" t="t" r="r" b="b"/>
            <a:pathLst>
              <a:path w="5972191" h="10287000">
                <a:moveTo>
                  <a:pt x="0" y="0"/>
                </a:moveTo>
                <a:lnTo>
                  <a:pt x="5972190" y="0"/>
                </a:lnTo>
                <a:lnTo>
                  <a:pt x="597219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4760"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2875214" y="4165494"/>
            <a:ext cx="91760" cy="3086100"/>
            <a:chOff x="0" y="0"/>
            <a:chExt cx="24167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167" cy="812800"/>
            </a:xfrm>
            <a:custGeom>
              <a:avLst/>
              <a:gdLst/>
              <a:ahLst/>
              <a:cxnLst/>
              <a:rect l="l" t="t" r="r" b="b"/>
              <a:pathLst>
                <a:path w="24167" h="812800">
                  <a:moveTo>
                    <a:pt x="0" y="0"/>
                  </a:moveTo>
                  <a:lnTo>
                    <a:pt x="24167" y="0"/>
                  </a:lnTo>
                  <a:lnTo>
                    <a:pt x="2416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98A1E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4167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190296" y="3835294"/>
            <a:ext cx="91760" cy="3746500"/>
            <a:chOff x="0" y="0"/>
            <a:chExt cx="24167" cy="98673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4167" cy="986733"/>
            </a:xfrm>
            <a:custGeom>
              <a:avLst/>
              <a:gdLst/>
              <a:ahLst/>
              <a:cxnLst/>
              <a:rect l="l" t="t" r="r" b="b"/>
              <a:pathLst>
                <a:path w="24167" h="986733">
                  <a:moveTo>
                    <a:pt x="0" y="0"/>
                  </a:moveTo>
                  <a:lnTo>
                    <a:pt x="24167" y="0"/>
                  </a:lnTo>
                  <a:lnTo>
                    <a:pt x="24167" y="986733"/>
                  </a:lnTo>
                  <a:lnTo>
                    <a:pt x="0" y="986733"/>
                  </a:lnTo>
                  <a:close/>
                </a:path>
              </a:pathLst>
            </a:custGeom>
            <a:solidFill>
              <a:srgbClr val="121325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24167" cy="10248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05377" y="4165494"/>
            <a:ext cx="91760" cy="3086100"/>
            <a:chOff x="0" y="0"/>
            <a:chExt cx="24167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4167" cy="812800"/>
            </a:xfrm>
            <a:custGeom>
              <a:avLst/>
              <a:gdLst/>
              <a:ahLst/>
              <a:cxnLst/>
              <a:rect l="l" t="t" r="r" b="b"/>
              <a:pathLst>
                <a:path w="24167" h="812800">
                  <a:moveTo>
                    <a:pt x="0" y="0"/>
                  </a:moveTo>
                  <a:lnTo>
                    <a:pt x="24167" y="0"/>
                  </a:lnTo>
                  <a:lnTo>
                    <a:pt x="24167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98A1E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4167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0" y="7581794"/>
            <a:ext cx="3282056" cy="2705206"/>
            <a:chOff x="0" y="0"/>
            <a:chExt cx="864410" cy="712482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64410" cy="712482"/>
            </a:xfrm>
            <a:custGeom>
              <a:avLst/>
              <a:gdLst/>
              <a:ahLst/>
              <a:cxnLst/>
              <a:rect l="l" t="t" r="r" b="b"/>
              <a:pathLst>
                <a:path w="864410" h="712482">
                  <a:moveTo>
                    <a:pt x="0" y="0"/>
                  </a:moveTo>
                  <a:lnTo>
                    <a:pt x="864410" y="0"/>
                  </a:lnTo>
                  <a:lnTo>
                    <a:pt x="864410" y="712482"/>
                  </a:lnTo>
                  <a:lnTo>
                    <a:pt x="0" y="712482"/>
                  </a:lnTo>
                  <a:close/>
                </a:path>
              </a:pathLst>
            </a:custGeom>
            <a:solidFill>
              <a:srgbClr val="121325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864410" cy="7505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737616" y="8037555"/>
            <a:ext cx="1806824" cy="1793684"/>
          </a:xfrm>
          <a:custGeom>
            <a:avLst/>
            <a:gdLst/>
            <a:ahLst/>
            <a:cxnLst/>
            <a:rect l="l" t="t" r="r" b="b"/>
            <a:pathLst>
              <a:path w="1806824" h="1793684">
                <a:moveTo>
                  <a:pt x="0" y="0"/>
                </a:moveTo>
                <a:lnTo>
                  <a:pt x="1806824" y="0"/>
                </a:lnTo>
                <a:lnTo>
                  <a:pt x="1806824" y="1793684"/>
                </a:lnTo>
                <a:lnTo>
                  <a:pt x="0" y="179368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1590514" y="1310740"/>
            <a:ext cx="5769973" cy="18668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500"/>
              </a:lnSpc>
            </a:pPr>
            <a:r>
              <a:rPr lang="en-US" sz="5000" dirty="0">
                <a:solidFill>
                  <a:srgbClr val="000000"/>
                </a:solidFill>
                <a:latin typeface="Open Sans Extra Bold"/>
              </a:rPr>
              <a:t>About Company</a:t>
            </a:r>
          </a:p>
          <a:p>
            <a:pPr>
              <a:lnSpc>
                <a:spcPts val="7500"/>
              </a:lnSpc>
            </a:pPr>
            <a:r>
              <a:rPr lang="en-US" sz="5000" dirty="0">
                <a:solidFill>
                  <a:srgbClr val="000000"/>
                </a:solidFill>
                <a:latin typeface="Open Sans Extra Bold"/>
              </a:rPr>
              <a:t>Cleaning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607619" y="2263240"/>
            <a:ext cx="2752868" cy="914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500"/>
              </a:lnSpc>
            </a:pPr>
            <a:r>
              <a:rPr lang="en-US" sz="5000">
                <a:solidFill>
                  <a:srgbClr val="D17318"/>
                </a:solidFill>
                <a:latin typeface="Open Sans Extra Bold"/>
              </a:rPr>
              <a:t>Service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785592" y="1590105"/>
            <a:ext cx="4714491" cy="36626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60"/>
              </a:lnSpc>
            </a:pPr>
            <a:r>
              <a:rPr lang="en-US" sz="2000">
                <a:solidFill>
                  <a:srgbClr val="FFFFFF"/>
                </a:solidFill>
                <a:latin typeface="Lato 1"/>
              </a:rPr>
              <a:t>The objective of this training is to underscore the pivotal role of health and safety practices in the housekeeping department. Recognizing potential risks and fostering a commitment to staff well-being are integral components of our collective responsibility (Gusti, Nyoman, Kadek, &amp; Gede, 2021).</a:t>
            </a:r>
          </a:p>
          <a:p>
            <a:pPr>
              <a:lnSpc>
                <a:spcPts val="3260"/>
              </a:lnSpc>
            </a:pPr>
            <a:endParaRPr lang="en-US" sz="2000">
              <a:solidFill>
                <a:srgbClr val="FFFFFF"/>
              </a:solidFill>
              <a:latin typeface="Lato 1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3964156" y="735975"/>
            <a:ext cx="3012852" cy="469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12"/>
              </a:lnSpc>
            </a:pPr>
            <a:r>
              <a:rPr lang="en-US" sz="2400">
                <a:solidFill>
                  <a:srgbClr val="FFFFFF"/>
                </a:solidFill>
                <a:latin typeface="Lato 1 Bold"/>
              </a:rPr>
              <a:t>Introduction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785592" y="4939836"/>
            <a:ext cx="4846912" cy="4891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60"/>
              </a:lnSpc>
            </a:pPr>
            <a:r>
              <a:rPr lang="en-US" sz="2000">
                <a:solidFill>
                  <a:srgbClr val="FFFFFF"/>
                </a:solidFill>
                <a:latin typeface="Lato 1"/>
              </a:rPr>
              <a:t>Significance of a Safe Workplace:  Emphasizing the direct link between a safe working environment and overall well-being.</a:t>
            </a:r>
          </a:p>
          <a:p>
            <a:pPr>
              <a:lnSpc>
                <a:spcPts val="3260"/>
              </a:lnSpc>
            </a:pPr>
            <a:r>
              <a:rPr lang="en-US" sz="2000">
                <a:solidFill>
                  <a:srgbClr val="FFFFFF"/>
                </a:solidFill>
                <a:latin typeface="Lato 1"/>
              </a:rPr>
              <a:t>Overview of Risks: Providing an insight into potential hazards inherent in room cleaning.</a:t>
            </a:r>
          </a:p>
          <a:p>
            <a:pPr>
              <a:lnSpc>
                <a:spcPts val="3260"/>
              </a:lnSpc>
            </a:pPr>
            <a:r>
              <a:rPr lang="en-US" sz="2000">
                <a:solidFill>
                  <a:srgbClr val="FFFFFF"/>
                </a:solidFill>
                <a:latin typeface="Lato 1"/>
              </a:rPr>
              <a:t>Commitment to Staff Well-being: Affirming the hotel's commitment to prioritizing the health and safety of its housekeeping team (Ni-Made &amp; Komang, 2021).</a:t>
            </a:r>
          </a:p>
          <a:p>
            <a:pPr>
              <a:lnSpc>
                <a:spcPts val="3260"/>
              </a:lnSpc>
            </a:pPr>
            <a:endParaRPr lang="en-US" sz="2000">
              <a:solidFill>
                <a:srgbClr val="FFFFFF"/>
              </a:solidFill>
              <a:latin typeface="Lato 1"/>
            </a:endParaRPr>
          </a:p>
        </p:txBody>
      </p:sp>
      <p:sp>
        <p:nvSpPr>
          <p:cNvPr id="24" name="AutoShape 24"/>
          <p:cNvSpPr/>
          <p:nvPr/>
        </p:nvSpPr>
        <p:spPr>
          <a:xfrm rot="5400000">
            <a:off x="7010408" y="5119688"/>
            <a:ext cx="10287000" cy="0"/>
          </a:xfrm>
          <a:prstGeom prst="line">
            <a:avLst/>
          </a:prstGeom>
          <a:ln w="47625" cap="flat">
            <a:solidFill>
              <a:srgbClr val="F98A1E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668197" y="0"/>
            <a:ext cx="7619803" cy="10287000"/>
            <a:chOff x="0" y="0"/>
            <a:chExt cx="2006862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06862" cy="2709333"/>
            </a:xfrm>
            <a:custGeom>
              <a:avLst/>
              <a:gdLst/>
              <a:ahLst/>
              <a:cxnLst/>
              <a:rect l="l" t="t" r="r" b="b"/>
              <a:pathLst>
                <a:path w="2006862" h="2709333">
                  <a:moveTo>
                    <a:pt x="0" y="0"/>
                  </a:moveTo>
                  <a:lnTo>
                    <a:pt x="2006862" y="0"/>
                  </a:lnTo>
                  <a:lnTo>
                    <a:pt x="200686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21325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06862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646722" y="5143500"/>
            <a:ext cx="7641278" cy="5143500"/>
          </a:xfrm>
          <a:custGeom>
            <a:avLst/>
            <a:gdLst/>
            <a:ahLst/>
            <a:cxnLst/>
            <a:rect l="l" t="t" r="r" b="b"/>
            <a:pathLst>
              <a:path w="7641278" h="5143500">
                <a:moveTo>
                  <a:pt x="0" y="0"/>
                </a:moveTo>
                <a:lnTo>
                  <a:pt x="7641278" y="0"/>
                </a:lnTo>
                <a:lnTo>
                  <a:pt x="7641278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15" r="-515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028700" y="722381"/>
            <a:ext cx="6597857" cy="812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774"/>
              </a:lnSpc>
            </a:pPr>
            <a:r>
              <a:rPr lang="en-US" sz="4516">
                <a:solidFill>
                  <a:srgbClr val="000000"/>
                </a:solidFill>
                <a:latin typeface="Open Sans Extra Bold"/>
              </a:rPr>
              <a:t>Precautions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1639778"/>
            <a:ext cx="6597857" cy="1957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75"/>
              </a:lnSpc>
            </a:pPr>
            <a:r>
              <a:rPr lang="en-US" sz="2438">
                <a:solidFill>
                  <a:srgbClr val="000000"/>
                </a:solidFill>
                <a:latin typeface="Lato 1"/>
              </a:rPr>
              <a:t>To instill an understanding of specific precautions that can prevent accidents and ensure a secure working environment.</a:t>
            </a:r>
          </a:p>
          <a:p>
            <a:pPr algn="just">
              <a:lnSpc>
                <a:spcPts val="3975"/>
              </a:lnSpc>
            </a:pPr>
            <a:endParaRPr lang="en-US" sz="2438">
              <a:solidFill>
                <a:srgbClr val="000000"/>
              </a:solidFill>
              <a:latin typeface="Lato 1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2960935" y="994677"/>
            <a:ext cx="3012852" cy="469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12"/>
              </a:lnSpc>
            </a:pPr>
            <a:r>
              <a:rPr lang="en-US" sz="2400">
                <a:solidFill>
                  <a:srgbClr val="FFFFFF"/>
                </a:solidFill>
                <a:latin typeface="Lato 1 Bold"/>
              </a:rPr>
              <a:t>Specialized Cleaning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54643" y="1798180"/>
            <a:ext cx="4846912" cy="24339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60"/>
              </a:lnSpc>
            </a:pPr>
            <a:r>
              <a:rPr lang="en-US" sz="2000">
                <a:solidFill>
                  <a:srgbClr val="FFFFFF"/>
                </a:solidFill>
                <a:latin typeface="Lato 1"/>
              </a:rPr>
              <a:t>Several places need a cleaning service team, such as offices, hotels, apartments, hospitals, and other public homes. a cleaning service must have been trained and reliable in doing their job because they are attached to a company.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3683496"/>
            <a:ext cx="6597857" cy="7537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324"/>
              </a:lnSpc>
            </a:pPr>
            <a:r>
              <a:rPr lang="en-US" sz="4216">
                <a:solidFill>
                  <a:srgbClr val="000000"/>
                </a:solidFill>
                <a:latin typeface="Open Sans Extra Bold"/>
              </a:rPr>
              <a:t>Key Points: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4651708"/>
            <a:ext cx="8582138" cy="49518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75"/>
              </a:lnSpc>
            </a:pPr>
            <a:r>
              <a:rPr lang="en-US" sz="2438">
                <a:solidFill>
                  <a:srgbClr val="000000"/>
                </a:solidFill>
                <a:latin typeface="Lato 1"/>
              </a:rPr>
              <a:t>Proper Chemical Handling: Training on the correct handling and use of cleaning chemicals, including the use of personal protective equipment (PPE).</a:t>
            </a:r>
          </a:p>
          <a:p>
            <a:pPr algn="just">
              <a:lnSpc>
                <a:spcPts val="3975"/>
              </a:lnSpc>
            </a:pPr>
            <a:r>
              <a:rPr lang="en-US" sz="2438">
                <a:solidFill>
                  <a:srgbClr val="000000"/>
                </a:solidFill>
                <a:latin typeface="Lato 1"/>
              </a:rPr>
              <a:t>Slip and Trip Hazards: Identifying and addressing common causes of slips and trips in the workplace (Morishima, 2000).</a:t>
            </a:r>
          </a:p>
          <a:p>
            <a:pPr algn="just">
              <a:lnSpc>
                <a:spcPts val="3975"/>
              </a:lnSpc>
            </a:pPr>
            <a:r>
              <a:rPr lang="en-US" sz="2438">
                <a:solidFill>
                  <a:srgbClr val="000000"/>
                </a:solidFill>
                <a:latin typeface="Lato 1"/>
              </a:rPr>
              <a:t>Safe Manual Handling: Promoting techniques for safe lifting and handling of objects.</a:t>
            </a:r>
          </a:p>
          <a:p>
            <a:pPr algn="just">
              <a:lnSpc>
                <a:spcPts val="3975"/>
              </a:lnSpc>
            </a:pPr>
            <a:r>
              <a:rPr lang="en-US" sz="2438">
                <a:solidFill>
                  <a:srgbClr val="000000"/>
                </a:solidFill>
                <a:latin typeface="Lato 1"/>
              </a:rPr>
              <a:t>Adherence to Electrical Safety Guidelines: Understanding and implementing guidelines to ensure electrical safety.</a:t>
            </a:r>
          </a:p>
          <a:p>
            <a:pPr algn="just">
              <a:lnSpc>
                <a:spcPts val="3975"/>
              </a:lnSpc>
            </a:pPr>
            <a:endParaRPr lang="en-US" sz="2438">
              <a:solidFill>
                <a:srgbClr val="000000"/>
              </a:solidFill>
              <a:latin typeface="Lato 1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154649" y="0"/>
            <a:ext cx="10133351" cy="4192636"/>
          </a:xfrm>
          <a:custGeom>
            <a:avLst/>
            <a:gdLst/>
            <a:ahLst/>
            <a:cxnLst/>
            <a:rect l="l" t="t" r="r" b="b"/>
            <a:pathLst>
              <a:path w="10133351" h="4192636">
                <a:moveTo>
                  <a:pt x="0" y="0"/>
                </a:moveTo>
                <a:lnTo>
                  <a:pt x="10133351" y="0"/>
                </a:lnTo>
                <a:lnTo>
                  <a:pt x="10133351" y="4192636"/>
                </a:lnTo>
                <a:lnTo>
                  <a:pt x="0" y="419263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2847" b="-8181"/>
            </a:stretch>
          </a:blipFill>
        </p:spPr>
      </p:sp>
      <p:sp>
        <p:nvSpPr>
          <p:cNvPr id="3" name="AutoShape 3"/>
          <p:cNvSpPr/>
          <p:nvPr/>
        </p:nvSpPr>
        <p:spPr>
          <a:xfrm>
            <a:off x="10688480" y="9111772"/>
            <a:ext cx="989351" cy="0"/>
          </a:xfrm>
          <a:prstGeom prst="line">
            <a:avLst/>
          </a:prstGeom>
          <a:ln w="10477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11677831" y="9111772"/>
            <a:ext cx="989351" cy="0"/>
          </a:xfrm>
          <a:prstGeom prst="line">
            <a:avLst/>
          </a:prstGeom>
          <a:ln w="104775" cap="flat">
            <a:solidFill>
              <a:srgbClr val="F98A1E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0"/>
            <a:ext cx="8154649" cy="10287000"/>
            <a:chOff x="0" y="0"/>
            <a:chExt cx="2147727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47727" cy="2709333"/>
            </a:xfrm>
            <a:custGeom>
              <a:avLst/>
              <a:gdLst/>
              <a:ahLst/>
              <a:cxnLst/>
              <a:rect l="l" t="t" r="r" b="b"/>
              <a:pathLst>
                <a:path w="2147727" h="2709333">
                  <a:moveTo>
                    <a:pt x="0" y="0"/>
                  </a:moveTo>
                  <a:lnTo>
                    <a:pt x="2147727" y="0"/>
                  </a:lnTo>
                  <a:lnTo>
                    <a:pt x="214772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21325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147727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688480" y="5010150"/>
            <a:ext cx="5691242" cy="1642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600"/>
              </a:lnSpc>
            </a:pPr>
            <a:r>
              <a:rPr lang="en-US" sz="4400">
                <a:solidFill>
                  <a:srgbClr val="000000"/>
                </a:solidFill>
                <a:latin typeface="Open Sans Extra Bold"/>
              </a:rPr>
              <a:t>Chemical Handling</a:t>
            </a:r>
          </a:p>
          <a:p>
            <a:pPr>
              <a:lnSpc>
                <a:spcPts val="6600"/>
              </a:lnSpc>
            </a:pPr>
            <a:endParaRPr lang="en-US" sz="4400">
              <a:solidFill>
                <a:srgbClr val="000000"/>
              </a:solidFill>
              <a:latin typeface="Open Sans Extra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02360" y="6088861"/>
            <a:ext cx="6463483" cy="1853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52"/>
              </a:lnSpc>
            </a:pPr>
            <a:r>
              <a:rPr lang="en-US" sz="3038">
                <a:solidFill>
                  <a:srgbClr val="000000"/>
                </a:solidFill>
                <a:latin typeface="Lato 1"/>
              </a:rPr>
              <a:t>Ensuring the safe and responsible management and use of cleaning chemicals (Baum &amp; Peter, 2001).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66328" y="876640"/>
            <a:ext cx="6621994" cy="8381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43"/>
              </a:lnSpc>
              <a:spcBef>
                <a:spcPct val="0"/>
              </a:spcBef>
            </a:pPr>
            <a:r>
              <a:rPr lang="en-US" sz="3388">
                <a:solidFill>
                  <a:srgbClr val="FFFFFF"/>
                </a:solidFill>
                <a:latin typeface="Open Sans Bold"/>
              </a:rPr>
              <a:t>Appropriate PPE: </a:t>
            </a:r>
          </a:p>
          <a:p>
            <a:pPr algn="ctr">
              <a:lnSpc>
                <a:spcPts val="4743"/>
              </a:lnSpc>
              <a:spcBef>
                <a:spcPct val="0"/>
              </a:spcBef>
            </a:pPr>
            <a:r>
              <a:rPr lang="en-US" sz="3388">
                <a:solidFill>
                  <a:srgbClr val="FFFFFF"/>
                </a:solidFill>
                <a:latin typeface="Open Sans Light"/>
              </a:rPr>
              <a:t>Emphasizing the necessity of wearing the right personal protective equipment.</a:t>
            </a:r>
          </a:p>
          <a:p>
            <a:pPr algn="ctr">
              <a:lnSpc>
                <a:spcPts val="4743"/>
              </a:lnSpc>
              <a:spcBef>
                <a:spcPct val="0"/>
              </a:spcBef>
            </a:pPr>
            <a:endParaRPr lang="en-US" sz="3388">
              <a:solidFill>
                <a:srgbClr val="FFFFFF"/>
              </a:solidFill>
              <a:latin typeface="Open Sans Light"/>
            </a:endParaRPr>
          </a:p>
          <a:p>
            <a:pPr algn="ctr">
              <a:lnSpc>
                <a:spcPts val="4743"/>
              </a:lnSpc>
              <a:spcBef>
                <a:spcPct val="0"/>
              </a:spcBef>
            </a:pPr>
            <a:r>
              <a:rPr lang="en-US" sz="3388">
                <a:solidFill>
                  <a:srgbClr val="FFFFFF"/>
                </a:solidFill>
                <a:latin typeface="Open Sans Bold"/>
              </a:rPr>
              <a:t>Adequate Ventilation:</a:t>
            </a:r>
            <a:r>
              <a:rPr lang="en-US" sz="3388">
                <a:solidFill>
                  <a:srgbClr val="FFFFFF"/>
                </a:solidFill>
                <a:latin typeface="Open Sans Light"/>
              </a:rPr>
              <a:t> Highlighting the importance of well-ventilated spaces when using cleaning chemicals.</a:t>
            </a:r>
          </a:p>
          <a:p>
            <a:pPr algn="ctr">
              <a:lnSpc>
                <a:spcPts val="4743"/>
              </a:lnSpc>
              <a:spcBef>
                <a:spcPct val="0"/>
              </a:spcBef>
            </a:pPr>
            <a:endParaRPr lang="en-US" sz="3388">
              <a:solidFill>
                <a:srgbClr val="FFFFFF"/>
              </a:solidFill>
              <a:latin typeface="Open Sans Light"/>
            </a:endParaRPr>
          </a:p>
          <a:p>
            <a:pPr algn="ctr">
              <a:lnSpc>
                <a:spcPts val="4743"/>
              </a:lnSpc>
              <a:spcBef>
                <a:spcPct val="0"/>
              </a:spcBef>
            </a:pPr>
            <a:r>
              <a:rPr lang="en-US" sz="3388">
                <a:solidFill>
                  <a:srgbClr val="FFFFFF"/>
                </a:solidFill>
                <a:latin typeface="Open Sans Bold"/>
              </a:rPr>
              <a:t>Reading and Following Labels: </a:t>
            </a:r>
            <a:r>
              <a:rPr lang="en-US" sz="3388">
                <a:solidFill>
                  <a:srgbClr val="FFFFFF"/>
                </a:solidFill>
                <a:latin typeface="Open Sans Light"/>
              </a:rPr>
              <a:t>Stressing the significance of reading and adhering to the instructions on chemical labels.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81192" y="1098018"/>
            <a:ext cx="7188951" cy="1495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00"/>
              </a:lnSpc>
            </a:pPr>
            <a:r>
              <a:rPr lang="en-US" sz="4000">
                <a:solidFill>
                  <a:srgbClr val="000000"/>
                </a:solidFill>
                <a:latin typeface="Open Sans Extra Bold"/>
              </a:rPr>
              <a:t>Duties at a Hotel for housekeeping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9703618" y="0"/>
            <a:ext cx="8588650" cy="10287000"/>
            <a:chOff x="0" y="0"/>
            <a:chExt cx="2262031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262031" cy="2709333"/>
            </a:xfrm>
            <a:custGeom>
              <a:avLst/>
              <a:gdLst/>
              <a:ahLst/>
              <a:cxnLst/>
              <a:rect l="l" t="t" r="r" b="b"/>
              <a:pathLst>
                <a:path w="2262031" h="2709333">
                  <a:moveTo>
                    <a:pt x="0" y="0"/>
                  </a:moveTo>
                  <a:lnTo>
                    <a:pt x="2262031" y="0"/>
                  </a:lnTo>
                  <a:lnTo>
                    <a:pt x="2262031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121325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262031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900341" y="3450679"/>
            <a:ext cx="6195205" cy="5579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49"/>
              </a:lnSpc>
            </a:pPr>
            <a:r>
              <a:rPr lang="en-US" sz="2300">
                <a:solidFill>
                  <a:srgbClr val="FFFFFF"/>
                </a:solidFill>
                <a:latin typeface="Lato 1"/>
              </a:rPr>
              <a:t>I</a:t>
            </a:r>
            <a:r>
              <a:rPr lang="en-US" sz="2300">
                <a:solidFill>
                  <a:srgbClr val="FFFFFF"/>
                </a:solidFill>
                <a:latin typeface="Lato 1 Bold"/>
              </a:rPr>
              <a:t>nitial Room Assessment: </a:t>
            </a:r>
          </a:p>
          <a:p>
            <a:pPr algn="just">
              <a:lnSpc>
                <a:spcPts val="3749"/>
              </a:lnSpc>
            </a:pPr>
            <a:r>
              <a:rPr lang="en-US" sz="2300">
                <a:solidFill>
                  <a:srgbClr val="FFFFFF"/>
                </a:solidFill>
                <a:latin typeface="Lato 1"/>
              </a:rPr>
              <a:t>Conducting an initial assessment for visible hazards before commencing floor cleaning (Yablonsky, 1995).</a:t>
            </a:r>
          </a:p>
          <a:p>
            <a:pPr algn="just">
              <a:lnSpc>
                <a:spcPts val="3749"/>
              </a:lnSpc>
            </a:pPr>
            <a:r>
              <a:rPr lang="en-US" sz="2300">
                <a:solidFill>
                  <a:srgbClr val="FFFFFF"/>
                </a:solidFill>
                <a:latin typeface="Lato 1 Bold"/>
              </a:rPr>
              <a:t>Proper Ventilation:</a:t>
            </a:r>
            <a:r>
              <a:rPr lang="en-US" sz="2300">
                <a:solidFill>
                  <a:srgbClr val="FFFFFF"/>
                </a:solidFill>
                <a:latin typeface="Lato 1"/>
              </a:rPr>
              <a:t> </a:t>
            </a:r>
          </a:p>
          <a:p>
            <a:pPr algn="just">
              <a:lnSpc>
                <a:spcPts val="3749"/>
              </a:lnSpc>
            </a:pPr>
            <a:r>
              <a:rPr lang="en-US" sz="2300">
                <a:solidFill>
                  <a:srgbClr val="FFFFFF"/>
                </a:solidFill>
                <a:latin typeface="Lato 1"/>
              </a:rPr>
              <a:t>Ensuring adequate ventilation during the cleaning process.</a:t>
            </a:r>
          </a:p>
          <a:p>
            <a:pPr algn="just">
              <a:lnSpc>
                <a:spcPts val="3749"/>
              </a:lnSpc>
            </a:pPr>
            <a:r>
              <a:rPr lang="en-US" sz="2300">
                <a:solidFill>
                  <a:srgbClr val="FFFFFF"/>
                </a:solidFill>
                <a:latin typeface="Lato 1 Bold"/>
              </a:rPr>
              <a:t>Systematic Cleaning Approach: </a:t>
            </a:r>
          </a:p>
          <a:p>
            <a:pPr algn="just">
              <a:lnSpc>
                <a:spcPts val="3749"/>
              </a:lnSpc>
            </a:pPr>
            <a:r>
              <a:rPr lang="en-US" sz="2300">
                <a:solidFill>
                  <a:srgbClr val="FFFFFF"/>
                </a:solidFill>
                <a:latin typeface="Lato 1"/>
              </a:rPr>
              <a:t>Adopting a systematic approach, starting from the farthest corner and progressing towards the exit.</a:t>
            </a:r>
          </a:p>
          <a:p>
            <a:pPr algn="just">
              <a:lnSpc>
                <a:spcPts val="3749"/>
              </a:lnSpc>
            </a:pPr>
            <a:endParaRPr lang="en-US" sz="2300">
              <a:solidFill>
                <a:srgbClr val="FFFFFF"/>
              </a:solidFill>
              <a:latin typeface="Lato 1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900341" y="1615627"/>
            <a:ext cx="2530865" cy="469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12"/>
              </a:lnSpc>
            </a:pPr>
            <a:r>
              <a:rPr lang="en-US" sz="2400">
                <a:solidFill>
                  <a:srgbClr val="FFFFFF"/>
                </a:solidFill>
                <a:latin typeface="Lato 1 Bold"/>
              </a:rPr>
              <a:t>Floor washing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00341" y="2301418"/>
            <a:ext cx="2530865" cy="469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12"/>
              </a:lnSpc>
            </a:pPr>
            <a:r>
              <a:rPr lang="en-US" sz="2400">
                <a:solidFill>
                  <a:srgbClr val="FFFFFF"/>
                </a:solidFill>
                <a:latin typeface="Lato 1 Bold"/>
              </a:rPr>
              <a:t>Dry buffing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564681" y="1615627"/>
            <a:ext cx="2530865" cy="469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12"/>
              </a:lnSpc>
            </a:pPr>
            <a:r>
              <a:rPr lang="en-US" sz="2400">
                <a:solidFill>
                  <a:srgbClr val="FFFFFF"/>
                </a:solidFill>
                <a:latin typeface="Lato 1 Bold"/>
              </a:rPr>
              <a:t>Floor polishing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64681" y="2301418"/>
            <a:ext cx="2530865" cy="469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12"/>
              </a:lnSpc>
            </a:pPr>
            <a:r>
              <a:rPr lang="en-US" sz="2400">
                <a:solidFill>
                  <a:srgbClr val="FFFFFF"/>
                </a:solidFill>
                <a:latin typeface="Lato 1 Bold"/>
              </a:rPr>
              <a:t>Clean the toilet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0900341" y="8908998"/>
            <a:ext cx="2530865" cy="0"/>
          </a:xfrm>
          <a:prstGeom prst="line">
            <a:avLst/>
          </a:prstGeom>
          <a:ln w="47625" cap="flat">
            <a:solidFill>
              <a:srgbClr val="F98A1E"/>
            </a:solidFill>
            <a:prstDash val="solid"/>
            <a:headEnd type="none" w="sm" len="sm"/>
            <a:tailEnd type="none" w="sm" len="sm"/>
          </a:ln>
        </p:spPr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817" y="2858079"/>
            <a:ext cx="8368501" cy="6748294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11388273" y="565253"/>
            <a:ext cx="4747022" cy="656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FFFFF"/>
                </a:solidFill>
                <a:latin typeface="Open Sans Bold"/>
              </a:rPr>
              <a:t>Implementing safe procedures for cleaning floors within hotel rooms.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900341" y="3204973"/>
            <a:ext cx="2530865" cy="0"/>
          </a:xfrm>
          <a:prstGeom prst="line">
            <a:avLst/>
          </a:prstGeom>
          <a:ln w="47625" cap="flat">
            <a:solidFill>
              <a:srgbClr val="F98A1E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846" y="5464425"/>
            <a:ext cx="8722727" cy="4822575"/>
          </a:xfrm>
          <a:custGeom>
            <a:avLst/>
            <a:gdLst/>
            <a:ahLst/>
            <a:cxnLst/>
            <a:rect l="l" t="t" r="r" b="b"/>
            <a:pathLst>
              <a:path w="8722727" h="4822575">
                <a:moveTo>
                  <a:pt x="0" y="0"/>
                </a:moveTo>
                <a:lnTo>
                  <a:pt x="8722727" y="0"/>
                </a:lnTo>
                <a:lnTo>
                  <a:pt x="8722727" y="4822575"/>
                </a:lnTo>
                <a:lnTo>
                  <a:pt x="0" y="482257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836" b="-34044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8711881" y="0"/>
            <a:ext cx="9576119" cy="5464425"/>
          </a:xfrm>
          <a:custGeom>
            <a:avLst/>
            <a:gdLst/>
            <a:ahLst/>
            <a:cxnLst/>
            <a:rect l="l" t="t" r="r" b="b"/>
            <a:pathLst>
              <a:path w="9576119" h="5464425">
                <a:moveTo>
                  <a:pt x="0" y="0"/>
                </a:moveTo>
                <a:lnTo>
                  <a:pt x="9576119" y="0"/>
                </a:lnTo>
                <a:lnTo>
                  <a:pt x="9576119" y="5464425"/>
                </a:lnTo>
                <a:lnTo>
                  <a:pt x="0" y="546442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378" b="-8378"/>
            </a:stretch>
          </a:blipFill>
        </p:spPr>
      </p:sp>
      <p:sp>
        <p:nvSpPr>
          <p:cNvPr id="4" name="AutoShape 4"/>
          <p:cNvSpPr/>
          <p:nvPr/>
        </p:nvSpPr>
        <p:spPr>
          <a:xfrm>
            <a:off x="1119266" y="4582784"/>
            <a:ext cx="1477034" cy="0"/>
          </a:xfrm>
          <a:prstGeom prst="line">
            <a:avLst/>
          </a:prstGeom>
          <a:ln w="95250" cap="flat">
            <a:solidFill>
              <a:srgbClr val="121325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8711881" y="5464425"/>
            <a:ext cx="9576119" cy="4822575"/>
            <a:chOff x="0" y="0"/>
            <a:chExt cx="2522106" cy="127014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522106" cy="1270143"/>
            </a:xfrm>
            <a:custGeom>
              <a:avLst/>
              <a:gdLst/>
              <a:ahLst/>
              <a:cxnLst/>
              <a:rect l="l" t="t" r="r" b="b"/>
              <a:pathLst>
                <a:path w="2522106" h="1270143">
                  <a:moveTo>
                    <a:pt x="0" y="0"/>
                  </a:moveTo>
                  <a:lnTo>
                    <a:pt x="2522106" y="0"/>
                  </a:lnTo>
                  <a:lnTo>
                    <a:pt x="2522106" y="1270143"/>
                  </a:lnTo>
                  <a:lnTo>
                    <a:pt x="0" y="1270143"/>
                  </a:lnTo>
                  <a:close/>
                </a:path>
              </a:pathLst>
            </a:custGeom>
            <a:solidFill>
              <a:srgbClr val="121325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522106" cy="13082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119266" y="1058235"/>
            <a:ext cx="7440215" cy="1642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600"/>
              </a:lnSpc>
            </a:pPr>
            <a:r>
              <a:rPr lang="en-US" sz="4400">
                <a:solidFill>
                  <a:srgbClr val="000000"/>
                </a:solidFill>
                <a:latin typeface="Open Sans Extra Bold"/>
              </a:rPr>
              <a:t>Cleaning Service Tasks </a:t>
            </a:r>
          </a:p>
          <a:p>
            <a:pPr>
              <a:lnSpc>
                <a:spcPts val="6600"/>
              </a:lnSpc>
            </a:pPr>
            <a:r>
              <a:rPr lang="en-US" sz="4400">
                <a:solidFill>
                  <a:srgbClr val="000000"/>
                </a:solidFill>
                <a:latin typeface="Open Sans Extra Bold"/>
              </a:rPr>
              <a:t>Linen Handling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19266" y="3167035"/>
            <a:ext cx="6756008" cy="795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60"/>
              </a:lnSpc>
            </a:pPr>
            <a:r>
              <a:rPr lang="en-US" sz="2000">
                <a:solidFill>
                  <a:srgbClr val="000000"/>
                </a:solidFill>
                <a:latin typeface="Lato 1"/>
              </a:rPr>
              <a:t>Ensuring the safe handling and disposal of linens to maintain hygiene standards.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510814" y="7493526"/>
            <a:ext cx="3609594" cy="1764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9"/>
              </a:lnSpc>
            </a:pPr>
            <a:r>
              <a:rPr lang="en-US" sz="2183">
                <a:solidFill>
                  <a:srgbClr val="FFFFFF"/>
                </a:solidFill>
                <a:latin typeface="Lato 1"/>
              </a:rPr>
              <a:t>Demonstrating the correct method of bagging used linens for safe disposal.</a:t>
            </a:r>
          </a:p>
          <a:p>
            <a:pPr algn="just">
              <a:lnSpc>
                <a:spcPts val="3559"/>
              </a:lnSpc>
            </a:pPr>
            <a:endParaRPr lang="en-US" sz="2183">
              <a:solidFill>
                <a:srgbClr val="FFFFFF"/>
              </a:solidFill>
              <a:latin typeface="Lato 1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3920509" y="7493526"/>
            <a:ext cx="3686825" cy="17647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9"/>
              </a:lnSpc>
            </a:pPr>
            <a:r>
              <a:rPr lang="en-US" sz="2183">
                <a:solidFill>
                  <a:srgbClr val="FFFFFF"/>
                </a:solidFill>
                <a:latin typeface="Lato 1"/>
              </a:rPr>
              <a:t>Emphasizing the necessity of wearing gloves when handling soiled linens (Shkuda, 2013).</a:t>
            </a:r>
          </a:p>
          <a:p>
            <a:pPr algn="just">
              <a:lnSpc>
                <a:spcPts val="3559"/>
              </a:lnSpc>
            </a:pPr>
            <a:endParaRPr lang="en-US" sz="2183">
              <a:solidFill>
                <a:srgbClr val="FFFFFF"/>
              </a:solidFill>
              <a:latin typeface="Lato 1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144000" y="6726682"/>
            <a:ext cx="4212841" cy="455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21"/>
              </a:lnSpc>
            </a:pPr>
            <a:r>
              <a:rPr lang="en-US" sz="2344">
                <a:solidFill>
                  <a:srgbClr val="FFFFFF"/>
                </a:solidFill>
                <a:latin typeface="Lato 1 Bold"/>
              </a:rPr>
              <a:t>Proper Bagging of Used Linens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517908" y="6726682"/>
            <a:ext cx="2747131" cy="4678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45"/>
              </a:lnSpc>
            </a:pPr>
            <a:r>
              <a:rPr lang="en-US" sz="2420">
                <a:solidFill>
                  <a:srgbClr val="FFFFFF"/>
                </a:solidFill>
                <a:latin typeface="Lato 1 Bold"/>
              </a:rPr>
              <a:t>Use of Gloves: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132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71997" y="0"/>
            <a:ext cx="12352120" cy="10287000"/>
          </a:xfrm>
          <a:custGeom>
            <a:avLst/>
            <a:gdLst/>
            <a:ahLst/>
            <a:cxnLst/>
            <a:rect l="l" t="t" r="r" b="b"/>
            <a:pathLst>
              <a:path w="12352120" h="10287000">
                <a:moveTo>
                  <a:pt x="0" y="0"/>
                </a:moveTo>
                <a:lnTo>
                  <a:pt x="12352120" y="0"/>
                </a:lnTo>
                <a:lnTo>
                  <a:pt x="1235212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500" r="-12500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201142" y="-271416"/>
            <a:ext cx="5141710" cy="1300116"/>
            <a:chOff x="0" y="0"/>
            <a:chExt cx="1354195" cy="34241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354195" cy="342417"/>
            </a:xfrm>
            <a:custGeom>
              <a:avLst/>
              <a:gdLst/>
              <a:ahLst/>
              <a:cxnLst/>
              <a:rect l="l" t="t" r="r" b="b"/>
              <a:pathLst>
                <a:path w="1354195" h="342417">
                  <a:moveTo>
                    <a:pt x="0" y="0"/>
                  </a:moveTo>
                  <a:lnTo>
                    <a:pt x="1354195" y="0"/>
                  </a:lnTo>
                  <a:lnTo>
                    <a:pt x="1354195" y="342417"/>
                  </a:lnTo>
                  <a:lnTo>
                    <a:pt x="0" y="342417"/>
                  </a:lnTo>
                  <a:close/>
                </a:path>
              </a:pathLst>
            </a:custGeom>
            <a:solidFill>
              <a:srgbClr val="F98A1E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354195" cy="3805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654394" y="388167"/>
            <a:ext cx="4235207" cy="45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58"/>
              </a:lnSpc>
            </a:pPr>
            <a:r>
              <a:rPr lang="en-US" sz="3100">
                <a:solidFill>
                  <a:srgbClr val="121325"/>
                </a:solidFill>
                <a:latin typeface="Open Sans Extra Bold"/>
              </a:rPr>
              <a:t>CLEANING SERVICE.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6039" y="1418850"/>
            <a:ext cx="7302324" cy="7839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9"/>
              </a:lnSpc>
              <a:spcBef>
                <a:spcPct val="0"/>
              </a:spcBef>
            </a:pPr>
            <a:r>
              <a:rPr lang="en-US" sz="2985">
                <a:solidFill>
                  <a:srgbClr val="FFFFFF"/>
                </a:solidFill>
                <a:latin typeface="Open Sans Bold"/>
              </a:rPr>
              <a:t>Equipment and PPE Objective: </a:t>
            </a:r>
          </a:p>
          <a:p>
            <a:pPr algn="ctr">
              <a:lnSpc>
                <a:spcPts val="4179"/>
              </a:lnSpc>
              <a:spcBef>
                <a:spcPct val="0"/>
              </a:spcBef>
            </a:pPr>
            <a:r>
              <a:rPr lang="en-US" sz="2985">
                <a:solidFill>
                  <a:srgbClr val="FFFFFF"/>
                </a:solidFill>
                <a:latin typeface="Open Sans Light"/>
              </a:rPr>
              <a:t>Understanding the importance of using proper equipment and personal protective gear (Ball &amp; Taleb, 2011).</a:t>
            </a:r>
          </a:p>
          <a:p>
            <a:pPr algn="ctr">
              <a:lnSpc>
                <a:spcPts val="4179"/>
              </a:lnSpc>
              <a:spcBef>
                <a:spcPct val="0"/>
              </a:spcBef>
            </a:pPr>
            <a:endParaRPr lang="en-US" sz="2985">
              <a:solidFill>
                <a:srgbClr val="FFFFFF"/>
              </a:solidFill>
              <a:latin typeface="Open Sans Light"/>
            </a:endParaRPr>
          </a:p>
          <a:p>
            <a:pPr algn="ctr">
              <a:lnSpc>
                <a:spcPts val="4179"/>
              </a:lnSpc>
              <a:spcBef>
                <a:spcPct val="0"/>
              </a:spcBef>
            </a:pPr>
            <a:r>
              <a:rPr lang="en-US" sz="2985">
                <a:solidFill>
                  <a:srgbClr val="FFFFFF"/>
                </a:solidFill>
                <a:latin typeface="Open Sans Bold"/>
              </a:rPr>
              <a:t>Essential</a:t>
            </a:r>
            <a:r>
              <a:rPr lang="en-US" sz="2985">
                <a:solidFill>
                  <a:srgbClr val="FFFFFF"/>
                </a:solidFill>
                <a:latin typeface="Open Sans Light"/>
              </a:rPr>
              <a:t> </a:t>
            </a:r>
            <a:r>
              <a:rPr lang="en-US" sz="2985">
                <a:solidFill>
                  <a:srgbClr val="FFFFFF"/>
                </a:solidFill>
                <a:latin typeface="Open Sans Bold"/>
              </a:rPr>
              <a:t>PPE:</a:t>
            </a:r>
          </a:p>
          <a:p>
            <a:pPr algn="ctr">
              <a:lnSpc>
                <a:spcPts val="4179"/>
              </a:lnSpc>
              <a:spcBef>
                <a:spcPct val="0"/>
              </a:spcBef>
            </a:pPr>
            <a:r>
              <a:rPr lang="en-US" sz="2985">
                <a:solidFill>
                  <a:srgbClr val="FFFFFF"/>
                </a:solidFill>
                <a:latin typeface="Open Sans Light"/>
              </a:rPr>
              <a:t> Identifying and using essential personal protective equipment during housekeeping tasks.</a:t>
            </a:r>
          </a:p>
          <a:p>
            <a:pPr algn="ctr">
              <a:lnSpc>
                <a:spcPts val="4179"/>
              </a:lnSpc>
              <a:spcBef>
                <a:spcPct val="0"/>
              </a:spcBef>
            </a:pPr>
            <a:endParaRPr lang="en-US" sz="2985">
              <a:solidFill>
                <a:srgbClr val="FFFFFF"/>
              </a:solidFill>
              <a:latin typeface="Open Sans Light"/>
            </a:endParaRPr>
          </a:p>
          <a:p>
            <a:pPr algn="ctr">
              <a:lnSpc>
                <a:spcPts val="4179"/>
              </a:lnSpc>
              <a:spcBef>
                <a:spcPct val="0"/>
              </a:spcBef>
            </a:pPr>
            <a:r>
              <a:rPr lang="en-US" sz="2985">
                <a:solidFill>
                  <a:srgbClr val="FFFFFF"/>
                </a:solidFill>
                <a:latin typeface="Open Sans Bold"/>
              </a:rPr>
              <a:t>Proper Use of Cleaning Tools:</a:t>
            </a:r>
          </a:p>
          <a:p>
            <a:pPr algn="ctr">
              <a:lnSpc>
                <a:spcPts val="4179"/>
              </a:lnSpc>
              <a:spcBef>
                <a:spcPct val="0"/>
              </a:spcBef>
            </a:pPr>
            <a:r>
              <a:rPr lang="en-US" sz="2985">
                <a:solidFill>
                  <a:srgbClr val="FFFFFF"/>
                </a:solidFill>
                <a:latin typeface="Open Sans Light"/>
              </a:rPr>
              <a:t> Ensuring the correct use of various cleaning tools and equipment (Branson &amp; Joan, 1988).</a:t>
            </a:r>
          </a:p>
          <a:p>
            <a:pPr algn="ctr">
              <a:lnSpc>
                <a:spcPts val="4179"/>
              </a:lnSpc>
              <a:spcBef>
                <a:spcPct val="0"/>
              </a:spcBef>
            </a:pPr>
            <a:endParaRPr lang="en-US" sz="2985">
              <a:solidFill>
                <a:srgbClr val="FFFFFF"/>
              </a:solidFill>
              <a:latin typeface="Open Sans Ligh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602951" y="1028700"/>
            <a:ext cx="9656349" cy="8229600"/>
          </a:xfrm>
          <a:custGeom>
            <a:avLst/>
            <a:gdLst/>
            <a:ahLst/>
            <a:cxnLst/>
            <a:rect l="l" t="t" r="r" b="b"/>
            <a:pathLst>
              <a:path w="9656349" h="8229600">
                <a:moveTo>
                  <a:pt x="0" y="0"/>
                </a:moveTo>
                <a:lnTo>
                  <a:pt x="9656349" y="0"/>
                </a:lnTo>
                <a:lnTo>
                  <a:pt x="965634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791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14223" y="793526"/>
            <a:ext cx="6285082" cy="1432694"/>
            <a:chOff x="0" y="0"/>
            <a:chExt cx="1655330" cy="37733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655330" cy="377335"/>
            </a:xfrm>
            <a:custGeom>
              <a:avLst/>
              <a:gdLst/>
              <a:ahLst/>
              <a:cxnLst/>
              <a:rect l="l" t="t" r="r" b="b"/>
              <a:pathLst>
                <a:path w="1655330" h="377335">
                  <a:moveTo>
                    <a:pt x="0" y="0"/>
                  </a:moveTo>
                  <a:lnTo>
                    <a:pt x="1655330" y="0"/>
                  </a:lnTo>
                  <a:lnTo>
                    <a:pt x="1655330" y="377335"/>
                  </a:lnTo>
                  <a:lnTo>
                    <a:pt x="0" y="377335"/>
                  </a:lnTo>
                  <a:close/>
                </a:path>
              </a:pathLst>
            </a:custGeom>
            <a:solidFill>
              <a:srgbClr val="D17318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655330" cy="4154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2677320"/>
            <a:ext cx="5456129" cy="65809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68"/>
              </a:lnSpc>
            </a:pPr>
            <a:r>
              <a:rPr lang="en-US" sz="3406" dirty="0">
                <a:solidFill>
                  <a:srgbClr val="000000"/>
                </a:solidFill>
                <a:latin typeface="Lato 2 Bold"/>
              </a:rPr>
              <a:t>In conclusion, our commitment to health &amp; and safety is a foundation for success. By understanding and implementing these guidelines presented, each member of the housekeeping team plays a crucial role in </a:t>
            </a:r>
            <a:r>
              <a:rPr lang="en-US" sz="3406" dirty="0" err="1">
                <a:solidFill>
                  <a:srgbClr val="000000"/>
                </a:solidFill>
                <a:latin typeface="Lato 2 Bold"/>
              </a:rPr>
              <a:t>maintainng</a:t>
            </a:r>
            <a:r>
              <a:rPr lang="en-US" sz="3406" dirty="0">
                <a:solidFill>
                  <a:srgbClr val="000000"/>
                </a:solidFill>
                <a:latin typeface="Lato 2 Bold"/>
              </a:rPr>
              <a:t> </a:t>
            </a:r>
            <a:r>
              <a:rPr lang="en-US" sz="3406" dirty="0" err="1">
                <a:solidFill>
                  <a:srgbClr val="000000"/>
                </a:solidFill>
                <a:latin typeface="Lato 2 Bold"/>
              </a:rPr>
              <a:t>asecure</a:t>
            </a:r>
            <a:r>
              <a:rPr lang="en-US" sz="3406" dirty="0">
                <a:solidFill>
                  <a:srgbClr val="000000"/>
                </a:solidFill>
                <a:latin typeface="Lato 2 Bold"/>
              </a:rPr>
              <a:t> workplace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32143" y="895350"/>
            <a:ext cx="4649242" cy="10956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07"/>
              </a:lnSpc>
              <a:spcBef>
                <a:spcPct val="0"/>
              </a:spcBef>
            </a:pPr>
            <a:r>
              <a:rPr lang="en-US" sz="6362">
                <a:solidFill>
                  <a:srgbClr val="FFFFFF"/>
                </a:solidFill>
                <a:latin typeface="Open Sans Bold"/>
              </a:rPr>
              <a:t>Conclusion: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9">
            <a:extLst>
              <a:ext uri="{FF2B5EF4-FFF2-40B4-BE49-F238E27FC236}">
                <a16:creationId xmlns:a16="http://schemas.microsoft.com/office/drawing/2014/main" id="{33A2DB34-747A-4F5C-96D8-F48A70CA718F}"/>
              </a:ext>
            </a:extLst>
          </p:cNvPr>
          <p:cNvSpPr txBox="1"/>
          <p:nvPr/>
        </p:nvSpPr>
        <p:spPr>
          <a:xfrm>
            <a:off x="2959775" y="495300"/>
            <a:ext cx="12368450" cy="184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sz="5000" dirty="0">
                <a:solidFill>
                  <a:srgbClr val="000000"/>
                </a:solidFill>
                <a:latin typeface="Open Sans Extra Bold"/>
              </a:rPr>
              <a:t>Steps For Cleaning A Room Of The Hotel</a:t>
            </a:r>
          </a:p>
        </p:txBody>
      </p:sp>
      <p:sp>
        <p:nvSpPr>
          <p:cNvPr id="4" name="TextBox 6">
            <a:extLst>
              <a:ext uri="{FF2B5EF4-FFF2-40B4-BE49-F238E27FC236}">
                <a16:creationId xmlns:a16="http://schemas.microsoft.com/office/drawing/2014/main" id="{2FDE31D2-18A3-4604-892A-5A61E3F5595F}"/>
              </a:ext>
            </a:extLst>
          </p:cNvPr>
          <p:cNvSpPr txBox="1"/>
          <p:nvPr/>
        </p:nvSpPr>
        <p:spPr>
          <a:xfrm>
            <a:off x="1028700" y="2542112"/>
            <a:ext cx="15278100" cy="73257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Pre-Inspection:</a:t>
            </a: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Assess room condition and gather cleaning supplies.</a:t>
            </a:r>
          </a:p>
          <a:p>
            <a:pPr marL="457200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Surface Preparation:</a:t>
            </a: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Open windows for ventilation and clear surfaces of personal items.</a:t>
            </a:r>
          </a:p>
          <a:p>
            <a:pPr marL="457200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Triple S System:</a:t>
            </a:r>
          </a:p>
          <a:p>
            <a:pPr marL="914400" lvl="1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Strip:</a:t>
            </a: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Remove used bedding and towels.</a:t>
            </a:r>
          </a:p>
          <a:p>
            <a:pPr marL="914400" lvl="1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Sweep:</a:t>
            </a: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Clean floors of debris.</a:t>
            </a:r>
          </a:p>
          <a:p>
            <a:pPr marL="914400" lvl="1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Sanitize:</a:t>
            </a: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Wipe down high-touch surfaces with disinfectant.</a:t>
            </a:r>
          </a:p>
          <a:p>
            <a:pPr marL="457200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Bathroom Detailing:</a:t>
            </a: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Clean and disinfect toilet, sink, shower, and fixtures.</a:t>
            </a:r>
          </a:p>
          <a:p>
            <a:pPr marL="457200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Dusting:</a:t>
            </a: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Remove dust from furniture, shelves, and decor.</a:t>
            </a:r>
          </a:p>
          <a:p>
            <a:pPr marL="457200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Vacuuming:</a:t>
            </a: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Thoroughly vacuum carpets, rugs, and upholstery.</a:t>
            </a:r>
          </a:p>
          <a:p>
            <a:pPr marL="457200" indent="-457200" algn="just">
              <a:lnSpc>
                <a:spcPts val="4768"/>
              </a:lnSpc>
              <a:buFont typeface="Wingdings" panose="05000000000000000000" pitchFamily="2" charset="2"/>
              <a:buChar char="q"/>
            </a:pPr>
            <a:r>
              <a:rPr lang="en-US" sz="3406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Room Presentation:</a:t>
            </a:r>
            <a:r>
              <a:rPr lang="en-US" sz="340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Arrange furniture, make beds, and add final touches for guest comfort.</a:t>
            </a:r>
          </a:p>
        </p:txBody>
      </p:sp>
    </p:spTree>
    <p:extLst>
      <p:ext uri="{BB962C8B-B14F-4D97-AF65-F5344CB8AC3E}">
        <p14:creationId xmlns:p14="http://schemas.microsoft.com/office/powerpoint/2010/main" val="1147325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46804" y="529598"/>
            <a:ext cx="10194392" cy="880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50"/>
              </a:lnSpc>
            </a:pPr>
            <a:r>
              <a:rPr lang="en-US" sz="4900">
                <a:solidFill>
                  <a:srgbClr val="000000"/>
                </a:solidFill>
                <a:latin typeface="Open Sans Extra Bold"/>
              </a:rPr>
              <a:t>References: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8357" y="1635376"/>
            <a:ext cx="16731285" cy="7772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Ball, S., &amp; Taleb, M. (2011). Benchmarking Waste Disposal in the Egyptian Hotel Industry. Tourism and Hospitality Research, 1–18.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Baum, T., &amp; Peter, O. (2001). Benchmarking Best Practice in Hotel Front Office. Journal of Quality Assurance in Hospitality &amp; Tourism 2, 93–109.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Branson, &amp; Joan, C. (1988). Hotel, hostel and hospital housekeeping. London: book power.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Filotto, U., &amp; Francesco, S. (1997). Customer needs and front‐office technology adoption. International Journal of Bank Marketing 15, 13–21.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Gusti, P., Nyoman, K., Kadek, S., &amp; Gede, B. (2021). Developing English for Front Office Learning Materials. Art of Teaching English as a Foreign Language 2, 52–62.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Hofacre, Susan, &amp; Scott, B. (1995). Baseball Front Office Careers: Expectations and Realities. Journal of Sport Management 9, no. 2, 173–81.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Kharismayana, &amp; Yudi, K. (2021). Analisis Kebutuhan Tenaga Kerja Front Office Departmen di The Astari Villa and Residence Jimbaran Bali. Jurnal Kepariwisataan dan Hospitalitas 5, 35.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Kusumarini, I. (2021). Kualitas Pelayanan Staf Front Office Hotel Di Bali. Jurnal Bisnis Hospitaliti 10, 103–14.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Melián-González, Santiago, &amp; Jacques, B.-G. (2017). Information technology and front office employees’ performance. International Journal of Contemporary Hospitality Management 29, 2159–77.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Morishima, S. (2000). The Expanding Front of Office Design Now. JOURNAL OF THE ILLUMINATING ENGINEERING INSTITUTE OF JAPAN 84, 880–84.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Ni-Made, D., &amp; Komang, M. (2021). DEVELOPING ENGLISH LEARNING MATERIALS FOR FRONT OFFICE STUDENTS IN TOURISM FACULTY OF TRIATMA MULYA UNIVERSITY. Journal of Tourism and Interdiciplinary Studies 1, 114–20.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Ni-Nyoman, Lien, D., Ketut, S., &amp; Tyas, R.-P. (2021). Analysis of service quality by front office department at Alila Villas Uluwatu. International Journal of Green Tourism Research and Applications, 9–14.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Nugraha, I., &amp; Gede, S.-D. (2021). Communication Strategy Applied by Front Office Staff. Jurnal Pendidikan Bahasa Inggris undiksha 9, 264.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Pratiwi, Putu, D.-A., &amp; Gusti, A.-P. (2021). Klasifikasi Keluhan Tamu Mengenai Pelayanan Front Office di The Westin Resort Nusa Dua Bali Berdasarkan Ulasan pada Tripadvisor. Jurnal Bisnis Hospitaliti 10, 72–83.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Putra, G.-A., Agung, S.-S., &amp; Nyoman, T.-S. (2020). Analisis daya saing tenaga kerja pada front office dan housekeeping department di prama sanur beach hotel bali. Jurnal Kepariwisataan dan Hospitalitas 4, 117.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Shkuda, A. (2013). Housing the “Front Office to the World". Journal of Planning History 13,, 234–46.</a:t>
            </a:r>
          </a:p>
          <a:p>
            <a:pPr marL="401551" lvl="1" indent="-200776">
              <a:lnSpc>
                <a:spcPts val="2603"/>
              </a:lnSpc>
              <a:buFont typeface="Arial"/>
              <a:buChar char="•"/>
            </a:pPr>
            <a:r>
              <a:rPr lang="en-US" sz="1859">
                <a:solidFill>
                  <a:srgbClr val="000000"/>
                </a:solidFill>
                <a:latin typeface="Open Sans Light"/>
              </a:rPr>
              <a:t>Yablonsky, T. (1995). From the Bench to the Front Office. Laboratory Medicine 26, 759–60.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1243</Words>
  <Application>Microsoft Office PowerPoint</Application>
  <PresentationFormat>Custom</PresentationFormat>
  <Paragraphs>88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Lato 1</vt:lpstr>
      <vt:lpstr>Arial</vt:lpstr>
      <vt:lpstr>Lato 1 Bold</vt:lpstr>
      <vt:lpstr>Lato 2 Bold</vt:lpstr>
      <vt:lpstr>Open Sans Bold</vt:lpstr>
      <vt:lpstr>Open Sans Extra Bold</vt:lpstr>
      <vt:lpstr>Wingdings</vt:lpstr>
      <vt:lpstr>Open Sans Light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Black and Orange Elegant Cleaning Service Presentation</dc:title>
  <cp:lastModifiedBy>Moryom Qureshi</cp:lastModifiedBy>
  <cp:revision>5</cp:revision>
  <dcterms:created xsi:type="dcterms:W3CDTF">2006-08-16T00:00:00Z</dcterms:created>
  <dcterms:modified xsi:type="dcterms:W3CDTF">2024-02-19T18:23:40Z</dcterms:modified>
  <dc:identifier>DAF9LGvR9uo</dc:identifier>
</cp:coreProperties>
</file>