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76" r:id="rId4"/>
    <p:sldId id="258" r:id="rId5"/>
    <p:sldId id="270" r:id="rId6"/>
    <p:sldId id="259" r:id="rId7"/>
    <p:sldId id="260" r:id="rId8"/>
    <p:sldId id="271" r:id="rId9"/>
    <p:sldId id="261" r:id="rId10"/>
    <p:sldId id="275" r:id="rId11"/>
    <p:sldId id="273" r:id="rId12"/>
    <p:sldId id="263" r:id="rId13"/>
    <p:sldId id="274" r:id="rId14"/>
    <p:sldId id="264" r:id="rId15"/>
    <p:sldId id="265" r:id="rId16"/>
    <p:sldId id="266" r:id="rId17"/>
    <p:sldId id="267" r:id="rId18"/>
    <p:sldId id="268" r:id="rId19"/>
    <p:sldId id="269"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08DCC0-CD97-6043-A52C-7789B1EDE84A}" v="217" dt="2019-12-20T10:38:19.284"/>
    <p1510:client id="{5455BA2B-F07D-2B85-8329-4E825B93CE76}" v="7" dt="2019-12-20T11:06:17.377"/>
    <p1510:client id="{5C57EEF0-B701-63F7-91F5-C68EE3DE4525}" v="50" dt="2019-12-19T20:46:13.891"/>
    <p1510:client id="{5CF7397F-67F2-4583-B7C3-8861220D3C14}" v="876" dt="2019-12-20T10:11:46.786"/>
    <p1510:client id="{814F3702-98B0-E948-8EE3-010B1F57C44C}" v="1" dt="2019-12-18T20:45:46.7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2029A3F-2BAC-884D-99FD-ECE6036DAAAE}" type="doc">
      <dgm:prSet loTypeId="urn:microsoft.com/office/officeart/2005/8/layout/radial4" loCatId="relationship" qsTypeId="urn:microsoft.com/office/officeart/2005/8/quickstyle/3d1" qsCatId="3D" csTypeId="urn:microsoft.com/office/officeart/2005/8/colors/colorful2" csCatId="colorful" phldr="1"/>
      <dgm:spPr/>
      <dgm:t>
        <a:bodyPr/>
        <a:lstStyle/>
        <a:p>
          <a:endParaRPr lang="en-US"/>
        </a:p>
      </dgm:t>
    </dgm:pt>
    <dgm:pt modelId="{A7BED5AB-40C2-FE4A-9F9E-479E54E8ED38}">
      <dgm:prSet phldrT="[Text]" phldr="0" custT="1"/>
      <dgm:spPr/>
      <dgm:t>
        <a:bodyPr/>
        <a:lstStyle/>
        <a:p>
          <a:r>
            <a:rPr lang="en-US" sz="1400" b="1"/>
            <a:t>The Hair Cut Shop</a:t>
          </a:r>
        </a:p>
      </dgm:t>
    </dgm:pt>
    <dgm:pt modelId="{6D5B2AF9-9BF4-8A45-8521-0739CB8EF421}" type="parTrans" cxnId="{018677F3-5349-6E4C-8514-2D5210F2DE22}">
      <dgm:prSet/>
      <dgm:spPr/>
      <dgm:t>
        <a:bodyPr/>
        <a:lstStyle/>
        <a:p>
          <a:endParaRPr lang="en-US"/>
        </a:p>
      </dgm:t>
    </dgm:pt>
    <dgm:pt modelId="{ABDDBF20-1D3B-B04F-802F-5D5D938547C5}" type="sibTrans" cxnId="{018677F3-5349-6E4C-8514-2D5210F2DE22}">
      <dgm:prSet/>
      <dgm:spPr/>
      <dgm:t>
        <a:bodyPr/>
        <a:lstStyle/>
        <a:p>
          <a:endParaRPr lang="en-US"/>
        </a:p>
      </dgm:t>
    </dgm:pt>
    <dgm:pt modelId="{9CC53D5E-33CF-CA43-8AD4-D98AA4DABEF8}">
      <dgm:prSet phldrT="[Text]" phldr="0" custT="1"/>
      <dgm:spPr/>
      <dgm:t>
        <a:bodyPr/>
        <a:lstStyle/>
        <a:p>
          <a:r>
            <a:rPr lang="en-US" sz="1400" b="1"/>
            <a:t>Suppliers</a:t>
          </a:r>
        </a:p>
      </dgm:t>
    </dgm:pt>
    <dgm:pt modelId="{3823D008-5E7E-4347-B667-249A2201C438}" type="parTrans" cxnId="{8943E4F3-43E4-7D43-BBD1-3A9C3BEC8AC0}">
      <dgm:prSet/>
      <dgm:spPr/>
      <dgm:t>
        <a:bodyPr/>
        <a:lstStyle/>
        <a:p>
          <a:endParaRPr lang="en-US"/>
        </a:p>
      </dgm:t>
    </dgm:pt>
    <dgm:pt modelId="{7086F8DA-1DC6-2C43-BD5B-1092068365B3}" type="sibTrans" cxnId="{8943E4F3-43E4-7D43-BBD1-3A9C3BEC8AC0}">
      <dgm:prSet/>
      <dgm:spPr/>
      <dgm:t>
        <a:bodyPr/>
        <a:lstStyle/>
        <a:p>
          <a:endParaRPr lang="en-US"/>
        </a:p>
      </dgm:t>
    </dgm:pt>
    <dgm:pt modelId="{493B3014-7879-844D-B08E-45CA2BA31247}">
      <dgm:prSet phldrT="[Text]" phldr="0" custT="1"/>
      <dgm:spPr/>
      <dgm:t>
        <a:bodyPr/>
        <a:lstStyle/>
        <a:p>
          <a:r>
            <a:rPr lang="en-US" sz="1400" b="1">
              <a:latin typeface="Century Gothic" panose="020B0502020202020204"/>
            </a:rPr>
            <a:t>Government</a:t>
          </a:r>
          <a:endParaRPr lang="en-US" sz="1400" b="1"/>
        </a:p>
      </dgm:t>
    </dgm:pt>
    <dgm:pt modelId="{87ECAE11-EAB0-9E48-9799-5ABDB795FFF3}" type="parTrans" cxnId="{978DFC09-5681-294A-A192-8D06D8FB48A5}">
      <dgm:prSet/>
      <dgm:spPr/>
      <dgm:t>
        <a:bodyPr/>
        <a:lstStyle/>
        <a:p>
          <a:endParaRPr lang="en-US"/>
        </a:p>
      </dgm:t>
    </dgm:pt>
    <dgm:pt modelId="{0055A1E5-79D9-B442-8098-A8434335C255}" type="sibTrans" cxnId="{978DFC09-5681-294A-A192-8D06D8FB48A5}">
      <dgm:prSet/>
      <dgm:spPr/>
      <dgm:t>
        <a:bodyPr/>
        <a:lstStyle/>
        <a:p>
          <a:endParaRPr lang="en-US"/>
        </a:p>
      </dgm:t>
    </dgm:pt>
    <dgm:pt modelId="{104DD5EA-E911-464C-A04D-2AA618CCB9C4}">
      <dgm:prSet phldrT="[Text]" phldr="0" custT="1"/>
      <dgm:spPr/>
      <dgm:t>
        <a:bodyPr/>
        <a:lstStyle/>
        <a:p>
          <a:r>
            <a:rPr lang="en-US" sz="1400" b="1"/>
            <a:t>Sponsorships</a:t>
          </a:r>
        </a:p>
      </dgm:t>
    </dgm:pt>
    <dgm:pt modelId="{7DCAA67B-F74C-0542-9F37-B70DF4F8A813}" type="parTrans" cxnId="{A3EE89E6-7623-EA43-82B6-2A3599410546}">
      <dgm:prSet/>
      <dgm:spPr/>
      <dgm:t>
        <a:bodyPr/>
        <a:lstStyle/>
        <a:p>
          <a:endParaRPr lang="en-US"/>
        </a:p>
      </dgm:t>
    </dgm:pt>
    <dgm:pt modelId="{9831C8D2-ED84-F54B-AE3B-AD9ABC8E7EAE}" type="sibTrans" cxnId="{A3EE89E6-7623-EA43-82B6-2A3599410546}">
      <dgm:prSet/>
      <dgm:spPr/>
      <dgm:t>
        <a:bodyPr/>
        <a:lstStyle/>
        <a:p>
          <a:endParaRPr lang="en-US"/>
        </a:p>
      </dgm:t>
    </dgm:pt>
    <dgm:pt modelId="{B5566DB8-45D7-8643-B207-21EC963105A7}">
      <dgm:prSet phldrT="[Text]" phldr="0" custT="1"/>
      <dgm:spPr/>
      <dgm:t>
        <a:bodyPr/>
        <a:lstStyle/>
        <a:p>
          <a:r>
            <a:rPr lang="en-US" sz="1400" b="1"/>
            <a:t>Advertising companies</a:t>
          </a:r>
        </a:p>
      </dgm:t>
    </dgm:pt>
    <dgm:pt modelId="{E2436745-A4FB-1342-BD26-DC2C0FF1CA2E}" type="parTrans" cxnId="{38869EC8-626E-2A47-B7A3-9813A2CFB70F}">
      <dgm:prSet/>
      <dgm:spPr/>
      <dgm:t>
        <a:bodyPr/>
        <a:lstStyle/>
        <a:p>
          <a:endParaRPr lang="en-US"/>
        </a:p>
      </dgm:t>
    </dgm:pt>
    <dgm:pt modelId="{81A7F4D5-4DCA-D24B-BF2D-4D1C135D433B}" type="sibTrans" cxnId="{38869EC8-626E-2A47-B7A3-9813A2CFB70F}">
      <dgm:prSet/>
      <dgm:spPr/>
      <dgm:t>
        <a:bodyPr/>
        <a:lstStyle/>
        <a:p>
          <a:endParaRPr lang="en-US"/>
        </a:p>
      </dgm:t>
    </dgm:pt>
    <dgm:pt modelId="{84CF5B50-F1E7-9643-A257-45FE9A7EBD6D}">
      <dgm:prSet custT="1"/>
      <dgm:spPr/>
      <dgm:t>
        <a:bodyPr/>
        <a:lstStyle/>
        <a:p>
          <a:r>
            <a:rPr lang="en-US" sz="1400" b="1"/>
            <a:t>Local communities</a:t>
          </a:r>
        </a:p>
      </dgm:t>
    </dgm:pt>
    <dgm:pt modelId="{23C78CFE-C9E3-2340-8F7F-C0EB6976D69D}" type="parTrans" cxnId="{65961522-D2B0-104D-BCC6-AA0502214ACE}">
      <dgm:prSet/>
      <dgm:spPr/>
      <dgm:t>
        <a:bodyPr/>
        <a:lstStyle/>
        <a:p>
          <a:endParaRPr lang="en-US"/>
        </a:p>
      </dgm:t>
    </dgm:pt>
    <dgm:pt modelId="{9CE1C7D1-ACE9-5041-AB67-85DB20352C8A}" type="sibTrans" cxnId="{65961522-D2B0-104D-BCC6-AA0502214ACE}">
      <dgm:prSet/>
      <dgm:spPr/>
      <dgm:t>
        <a:bodyPr/>
        <a:lstStyle/>
        <a:p>
          <a:endParaRPr lang="en-US"/>
        </a:p>
      </dgm:t>
    </dgm:pt>
    <dgm:pt modelId="{BB09EBE3-E478-CF48-B7E7-0C6E55E012E9}">
      <dgm:prSet custT="1"/>
      <dgm:spPr/>
      <dgm:t>
        <a:bodyPr/>
        <a:lstStyle/>
        <a:p>
          <a:r>
            <a:rPr lang="en-US" sz="1400" b="1"/>
            <a:t>Employees</a:t>
          </a:r>
        </a:p>
      </dgm:t>
    </dgm:pt>
    <dgm:pt modelId="{ABA23470-49EB-0B43-9216-48C6782D81BA}" type="parTrans" cxnId="{50D01720-8B10-7446-A20C-E7B418A15B69}">
      <dgm:prSet/>
      <dgm:spPr/>
      <dgm:t>
        <a:bodyPr/>
        <a:lstStyle/>
        <a:p>
          <a:endParaRPr lang="en-US"/>
        </a:p>
      </dgm:t>
    </dgm:pt>
    <dgm:pt modelId="{EB61A942-920B-CD48-A69C-FD73A0C4ED47}" type="sibTrans" cxnId="{50D01720-8B10-7446-A20C-E7B418A15B69}">
      <dgm:prSet/>
      <dgm:spPr/>
      <dgm:t>
        <a:bodyPr/>
        <a:lstStyle/>
        <a:p>
          <a:endParaRPr lang="en-US"/>
        </a:p>
      </dgm:t>
    </dgm:pt>
    <dgm:pt modelId="{1AD80407-0971-D84F-8D1A-A278938546A4}">
      <dgm:prSet custT="1"/>
      <dgm:spPr/>
      <dgm:t>
        <a:bodyPr/>
        <a:lstStyle/>
        <a:p>
          <a:r>
            <a:rPr lang="en-US" sz="1400" b="1"/>
            <a:t>Managers</a:t>
          </a:r>
        </a:p>
      </dgm:t>
    </dgm:pt>
    <dgm:pt modelId="{85232F5A-932C-DB42-A0F7-BAF9D679F139}" type="parTrans" cxnId="{28BF8AA2-01C3-814D-A9A3-702DB8AA08B4}">
      <dgm:prSet/>
      <dgm:spPr/>
      <dgm:t>
        <a:bodyPr/>
        <a:lstStyle/>
        <a:p>
          <a:endParaRPr lang="en-US"/>
        </a:p>
      </dgm:t>
    </dgm:pt>
    <dgm:pt modelId="{51C5D528-9C38-2147-9BB4-4F1863431214}" type="sibTrans" cxnId="{28BF8AA2-01C3-814D-A9A3-702DB8AA08B4}">
      <dgm:prSet/>
      <dgm:spPr/>
      <dgm:t>
        <a:bodyPr/>
        <a:lstStyle/>
        <a:p>
          <a:endParaRPr lang="en-US"/>
        </a:p>
      </dgm:t>
    </dgm:pt>
    <dgm:pt modelId="{B7A5EC14-4F56-1348-8509-A5F50092195D}">
      <dgm:prSet custT="1"/>
      <dgm:spPr/>
      <dgm:t>
        <a:bodyPr/>
        <a:lstStyle/>
        <a:p>
          <a:r>
            <a:rPr lang="en-US" sz="1400" b="1"/>
            <a:t>Buyers</a:t>
          </a:r>
        </a:p>
      </dgm:t>
    </dgm:pt>
    <dgm:pt modelId="{FF25D96C-96B3-BC46-BF98-1BEF8272C113}" type="parTrans" cxnId="{B029F7D6-0B32-3544-83F8-2A85DF20785E}">
      <dgm:prSet/>
      <dgm:spPr/>
      <dgm:t>
        <a:bodyPr/>
        <a:lstStyle/>
        <a:p>
          <a:endParaRPr lang="en-US"/>
        </a:p>
      </dgm:t>
    </dgm:pt>
    <dgm:pt modelId="{8D3FBF88-686A-404B-B38A-2A00BB8B6CCB}" type="sibTrans" cxnId="{B029F7D6-0B32-3544-83F8-2A85DF20785E}">
      <dgm:prSet/>
      <dgm:spPr/>
      <dgm:t>
        <a:bodyPr/>
        <a:lstStyle/>
        <a:p>
          <a:endParaRPr lang="en-US"/>
        </a:p>
      </dgm:t>
    </dgm:pt>
    <dgm:pt modelId="{B83ABD6D-130E-7A48-8375-CDCA88C8B74C}">
      <dgm:prSet custT="1"/>
      <dgm:spPr/>
      <dgm:t>
        <a:bodyPr/>
        <a:lstStyle/>
        <a:p>
          <a:r>
            <a:rPr lang="en-US" sz="1400" b="1"/>
            <a:t>Unions</a:t>
          </a:r>
        </a:p>
      </dgm:t>
    </dgm:pt>
    <dgm:pt modelId="{A80555E2-D4AB-FD4B-A860-F2DA3DD91078}" type="parTrans" cxnId="{EFF60F66-A9C8-2E4D-83ED-C008DD4A4DB7}">
      <dgm:prSet/>
      <dgm:spPr/>
      <dgm:t>
        <a:bodyPr/>
        <a:lstStyle/>
        <a:p>
          <a:endParaRPr lang="en-US"/>
        </a:p>
      </dgm:t>
    </dgm:pt>
    <dgm:pt modelId="{0835E0D8-5550-394E-BEA3-104CBA7D4FAE}" type="sibTrans" cxnId="{EFF60F66-A9C8-2E4D-83ED-C008DD4A4DB7}">
      <dgm:prSet/>
      <dgm:spPr/>
      <dgm:t>
        <a:bodyPr/>
        <a:lstStyle/>
        <a:p>
          <a:endParaRPr lang="en-US"/>
        </a:p>
      </dgm:t>
    </dgm:pt>
    <dgm:pt modelId="{4FA748FB-023C-3647-AE50-761EA6A74253}" type="pres">
      <dgm:prSet presAssocID="{F2029A3F-2BAC-884D-99FD-ECE6036DAAAE}" presName="cycle" presStyleCnt="0">
        <dgm:presLayoutVars>
          <dgm:chMax val="1"/>
          <dgm:dir/>
          <dgm:animLvl val="ctr"/>
          <dgm:resizeHandles val="exact"/>
        </dgm:presLayoutVars>
      </dgm:prSet>
      <dgm:spPr/>
    </dgm:pt>
    <dgm:pt modelId="{B13C401A-B12F-F140-A0B7-3ECB59592F11}" type="pres">
      <dgm:prSet presAssocID="{A7BED5AB-40C2-FE4A-9F9E-479E54E8ED38}" presName="centerShape" presStyleLbl="node0" presStyleIdx="0" presStyleCnt="1"/>
      <dgm:spPr/>
    </dgm:pt>
    <dgm:pt modelId="{E31B9358-85B7-384C-B78E-0358CCF446FB}" type="pres">
      <dgm:prSet presAssocID="{3823D008-5E7E-4347-B667-249A2201C438}" presName="parTrans" presStyleLbl="bgSibTrans2D1" presStyleIdx="0" presStyleCnt="9"/>
      <dgm:spPr/>
    </dgm:pt>
    <dgm:pt modelId="{5EBE5563-BE57-C048-942B-9FF531792070}" type="pres">
      <dgm:prSet presAssocID="{9CC53D5E-33CF-CA43-8AD4-D98AA4DABEF8}" presName="node" presStyleLbl="node1" presStyleIdx="0" presStyleCnt="9">
        <dgm:presLayoutVars>
          <dgm:bulletEnabled val="1"/>
        </dgm:presLayoutVars>
      </dgm:prSet>
      <dgm:spPr/>
    </dgm:pt>
    <dgm:pt modelId="{585F4109-515D-AA43-97E3-F46C88D9D306}" type="pres">
      <dgm:prSet presAssocID="{ABA23470-49EB-0B43-9216-48C6782D81BA}" presName="parTrans" presStyleLbl="bgSibTrans2D1" presStyleIdx="1" presStyleCnt="9"/>
      <dgm:spPr/>
    </dgm:pt>
    <dgm:pt modelId="{29608FE6-D76D-144A-8337-7B82C84FFD9F}" type="pres">
      <dgm:prSet presAssocID="{BB09EBE3-E478-CF48-B7E7-0C6E55E012E9}" presName="node" presStyleLbl="node1" presStyleIdx="1" presStyleCnt="9">
        <dgm:presLayoutVars>
          <dgm:bulletEnabled val="1"/>
        </dgm:presLayoutVars>
      </dgm:prSet>
      <dgm:spPr/>
    </dgm:pt>
    <dgm:pt modelId="{2F671E84-67F9-EE4B-9062-9CC12F286766}" type="pres">
      <dgm:prSet presAssocID="{85232F5A-932C-DB42-A0F7-BAF9D679F139}" presName="parTrans" presStyleLbl="bgSibTrans2D1" presStyleIdx="2" presStyleCnt="9"/>
      <dgm:spPr/>
    </dgm:pt>
    <dgm:pt modelId="{3FFF957D-7113-BC41-988E-8548F3173AC1}" type="pres">
      <dgm:prSet presAssocID="{1AD80407-0971-D84F-8D1A-A278938546A4}" presName="node" presStyleLbl="node1" presStyleIdx="2" presStyleCnt="9">
        <dgm:presLayoutVars>
          <dgm:bulletEnabled val="1"/>
        </dgm:presLayoutVars>
      </dgm:prSet>
      <dgm:spPr/>
    </dgm:pt>
    <dgm:pt modelId="{86BDCA43-58AB-5B4C-A110-6FE216385F88}" type="pres">
      <dgm:prSet presAssocID="{FF25D96C-96B3-BC46-BF98-1BEF8272C113}" presName="parTrans" presStyleLbl="bgSibTrans2D1" presStyleIdx="3" presStyleCnt="9"/>
      <dgm:spPr/>
    </dgm:pt>
    <dgm:pt modelId="{8080CF6E-7661-E94F-8E91-4D901CFC9E4A}" type="pres">
      <dgm:prSet presAssocID="{B7A5EC14-4F56-1348-8509-A5F50092195D}" presName="node" presStyleLbl="node1" presStyleIdx="3" presStyleCnt="9">
        <dgm:presLayoutVars>
          <dgm:bulletEnabled val="1"/>
        </dgm:presLayoutVars>
      </dgm:prSet>
      <dgm:spPr/>
    </dgm:pt>
    <dgm:pt modelId="{9DABFCEB-67B0-AB4B-BE32-C92E138E50E1}" type="pres">
      <dgm:prSet presAssocID="{A80555E2-D4AB-FD4B-A860-F2DA3DD91078}" presName="parTrans" presStyleLbl="bgSibTrans2D1" presStyleIdx="4" presStyleCnt="9"/>
      <dgm:spPr/>
    </dgm:pt>
    <dgm:pt modelId="{5793646E-1F43-B249-AB52-87C3799E97B9}" type="pres">
      <dgm:prSet presAssocID="{B83ABD6D-130E-7A48-8375-CDCA88C8B74C}" presName="node" presStyleLbl="node1" presStyleIdx="4" presStyleCnt="9">
        <dgm:presLayoutVars>
          <dgm:bulletEnabled val="1"/>
        </dgm:presLayoutVars>
      </dgm:prSet>
      <dgm:spPr/>
    </dgm:pt>
    <dgm:pt modelId="{8A65CFAB-A38B-6B41-9FB9-74063E8762BA}" type="pres">
      <dgm:prSet presAssocID="{87ECAE11-EAB0-9E48-9799-5ABDB795FFF3}" presName="parTrans" presStyleLbl="bgSibTrans2D1" presStyleIdx="5" presStyleCnt="9"/>
      <dgm:spPr/>
    </dgm:pt>
    <dgm:pt modelId="{0482672E-AED9-7B44-ABEE-31AEB455441D}" type="pres">
      <dgm:prSet presAssocID="{493B3014-7879-844D-B08E-45CA2BA31247}" presName="node" presStyleLbl="node1" presStyleIdx="5" presStyleCnt="9">
        <dgm:presLayoutVars>
          <dgm:bulletEnabled val="1"/>
        </dgm:presLayoutVars>
      </dgm:prSet>
      <dgm:spPr/>
    </dgm:pt>
    <dgm:pt modelId="{877DD5E4-1AC5-154F-A18D-EE59D79A6827}" type="pres">
      <dgm:prSet presAssocID="{7DCAA67B-F74C-0542-9F37-B70DF4F8A813}" presName="parTrans" presStyleLbl="bgSibTrans2D1" presStyleIdx="6" presStyleCnt="9"/>
      <dgm:spPr/>
    </dgm:pt>
    <dgm:pt modelId="{6D124FDB-2DE8-AB45-9614-9A8151A55C9C}" type="pres">
      <dgm:prSet presAssocID="{104DD5EA-E911-464C-A04D-2AA618CCB9C4}" presName="node" presStyleLbl="node1" presStyleIdx="6" presStyleCnt="9">
        <dgm:presLayoutVars>
          <dgm:bulletEnabled val="1"/>
        </dgm:presLayoutVars>
      </dgm:prSet>
      <dgm:spPr/>
    </dgm:pt>
    <dgm:pt modelId="{E6A17349-139E-9D42-879A-CD448721D4CE}" type="pres">
      <dgm:prSet presAssocID="{E2436745-A4FB-1342-BD26-DC2C0FF1CA2E}" presName="parTrans" presStyleLbl="bgSibTrans2D1" presStyleIdx="7" presStyleCnt="9"/>
      <dgm:spPr/>
    </dgm:pt>
    <dgm:pt modelId="{1238027B-A086-594A-8C4D-80EBA3D75114}" type="pres">
      <dgm:prSet presAssocID="{B5566DB8-45D7-8643-B207-21EC963105A7}" presName="node" presStyleLbl="node1" presStyleIdx="7" presStyleCnt="9">
        <dgm:presLayoutVars>
          <dgm:bulletEnabled val="1"/>
        </dgm:presLayoutVars>
      </dgm:prSet>
      <dgm:spPr/>
    </dgm:pt>
    <dgm:pt modelId="{DB9D7C86-BA60-5943-9B05-AC9595076383}" type="pres">
      <dgm:prSet presAssocID="{23C78CFE-C9E3-2340-8F7F-C0EB6976D69D}" presName="parTrans" presStyleLbl="bgSibTrans2D1" presStyleIdx="8" presStyleCnt="9"/>
      <dgm:spPr/>
    </dgm:pt>
    <dgm:pt modelId="{5F319EE5-9D93-E94C-968B-57FE29472E7E}" type="pres">
      <dgm:prSet presAssocID="{84CF5B50-F1E7-9643-A257-45FE9A7EBD6D}" presName="node" presStyleLbl="node1" presStyleIdx="8" presStyleCnt="9">
        <dgm:presLayoutVars>
          <dgm:bulletEnabled val="1"/>
        </dgm:presLayoutVars>
      </dgm:prSet>
      <dgm:spPr/>
    </dgm:pt>
  </dgm:ptLst>
  <dgm:cxnLst>
    <dgm:cxn modelId="{978DFC09-5681-294A-A192-8D06D8FB48A5}" srcId="{A7BED5AB-40C2-FE4A-9F9E-479E54E8ED38}" destId="{493B3014-7879-844D-B08E-45CA2BA31247}" srcOrd="5" destOrd="0" parTransId="{87ECAE11-EAB0-9E48-9799-5ABDB795FFF3}" sibTransId="{0055A1E5-79D9-B442-8098-A8434335C255}"/>
    <dgm:cxn modelId="{50D01720-8B10-7446-A20C-E7B418A15B69}" srcId="{A7BED5AB-40C2-FE4A-9F9E-479E54E8ED38}" destId="{BB09EBE3-E478-CF48-B7E7-0C6E55E012E9}" srcOrd="1" destOrd="0" parTransId="{ABA23470-49EB-0B43-9216-48C6782D81BA}" sibTransId="{EB61A942-920B-CD48-A69C-FD73A0C4ED47}"/>
    <dgm:cxn modelId="{65961522-D2B0-104D-BCC6-AA0502214ACE}" srcId="{A7BED5AB-40C2-FE4A-9F9E-479E54E8ED38}" destId="{84CF5B50-F1E7-9643-A257-45FE9A7EBD6D}" srcOrd="8" destOrd="0" parTransId="{23C78CFE-C9E3-2340-8F7F-C0EB6976D69D}" sibTransId="{9CE1C7D1-ACE9-5041-AB67-85DB20352C8A}"/>
    <dgm:cxn modelId="{485D9328-43C6-A249-AE46-7AB4B6AE7C41}" type="presOf" srcId="{3823D008-5E7E-4347-B667-249A2201C438}" destId="{E31B9358-85B7-384C-B78E-0358CCF446FB}" srcOrd="0" destOrd="0" presId="urn:microsoft.com/office/officeart/2005/8/layout/radial4"/>
    <dgm:cxn modelId="{62B4672B-1E0A-C249-855C-A52A28483EB7}" type="presOf" srcId="{23C78CFE-C9E3-2340-8F7F-C0EB6976D69D}" destId="{DB9D7C86-BA60-5943-9B05-AC9595076383}" srcOrd="0" destOrd="0" presId="urn:microsoft.com/office/officeart/2005/8/layout/radial4"/>
    <dgm:cxn modelId="{C1981C32-5AD9-CF48-B008-D023929B7C1F}" type="presOf" srcId="{B5566DB8-45D7-8643-B207-21EC963105A7}" destId="{1238027B-A086-594A-8C4D-80EBA3D75114}" srcOrd="0" destOrd="0" presId="urn:microsoft.com/office/officeart/2005/8/layout/radial4"/>
    <dgm:cxn modelId="{79090239-49BA-C341-AAB3-74779D960145}" type="presOf" srcId="{7DCAA67B-F74C-0542-9F37-B70DF4F8A813}" destId="{877DD5E4-1AC5-154F-A18D-EE59D79A6827}" srcOrd="0" destOrd="0" presId="urn:microsoft.com/office/officeart/2005/8/layout/radial4"/>
    <dgm:cxn modelId="{EFF60F66-A9C8-2E4D-83ED-C008DD4A4DB7}" srcId="{A7BED5AB-40C2-FE4A-9F9E-479E54E8ED38}" destId="{B83ABD6D-130E-7A48-8375-CDCA88C8B74C}" srcOrd="4" destOrd="0" parTransId="{A80555E2-D4AB-FD4B-A860-F2DA3DD91078}" sibTransId="{0835E0D8-5550-394E-BEA3-104CBA7D4FAE}"/>
    <dgm:cxn modelId="{909F2C46-4E5D-2A4F-B4CB-E43C07F043FD}" type="presOf" srcId="{F2029A3F-2BAC-884D-99FD-ECE6036DAAAE}" destId="{4FA748FB-023C-3647-AE50-761EA6A74253}" srcOrd="0" destOrd="0" presId="urn:microsoft.com/office/officeart/2005/8/layout/radial4"/>
    <dgm:cxn modelId="{119C014C-7CB4-754E-9DD4-05700569AC9B}" type="presOf" srcId="{B7A5EC14-4F56-1348-8509-A5F50092195D}" destId="{8080CF6E-7661-E94F-8E91-4D901CFC9E4A}" srcOrd="0" destOrd="0" presId="urn:microsoft.com/office/officeart/2005/8/layout/radial4"/>
    <dgm:cxn modelId="{B4B4826F-9919-3F47-901B-06DC7E338C44}" type="presOf" srcId="{E2436745-A4FB-1342-BD26-DC2C0FF1CA2E}" destId="{E6A17349-139E-9D42-879A-CD448721D4CE}" srcOrd="0" destOrd="0" presId="urn:microsoft.com/office/officeart/2005/8/layout/radial4"/>
    <dgm:cxn modelId="{6656BD74-30ED-EF46-AC3B-CBC228CA1FA2}" type="presOf" srcId="{493B3014-7879-844D-B08E-45CA2BA31247}" destId="{0482672E-AED9-7B44-ABEE-31AEB455441D}" srcOrd="0" destOrd="0" presId="urn:microsoft.com/office/officeart/2005/8/layout/radial4"/>
    <dgm:cxn modelId="{BD72DB95-517C-CE42-8A92-81990E87C420}" type="presOf" srcId="{9CC53D5E-33CF-CA43-8AD4-D98AA4DABEF8}" destId="{5EBE5563-BE57-C048-942B-9FF531792070}" srcOrd="0" destOrd="0" presId="urn:microsoft.com/office/officeart/2005/8/layout/radial4"/>
    <dgm:cxn modelId="{B03366A0-75AA-284C-A5A1-C663955DAFA2}" type="presOf" srcId="{104DD5EA-E911-464C-A04D-2AA618CCB9C4}" destId="{6D124FDB-2DE8-AB45-9614-9A8151A55C9C}" srcOrd="0" destOrd="0" presId="urn:microsoft.com/office/officeart/2005/8/layout/radial4"/>
    <dgm:cxn modelId="{28BF8AA2-01C3-814D-A9A3-702DB8AA08B4}" srcId="{A7BED5AB-40C2-FE4A-9F9E-479E54E8ED38}" destId="{1AD80407-0971-D84F-8D1A-A278938546A4}" srcOrd="2" destOrd="0" parTransId="{85232F5A-932C-DB42-A0F7-BAF9D679F139}" sibTransId="{51C5D528-9C38-2147-9BB4-4F1863431214}"/>
    <dgm:cxn modelId="{CF1650AC-312A-9F4D-BBEB-A5E62C2861F5}" type="presOf" srcId="{85232F5A-932C-DB42-A0F7-BAF9D679F139}" destId="{2F671E84-67F9-EE4B-9062-9CC12F286766}" srcOrd="0" destOrd="0" presId="urn:microsoft.com/office/officeart/2005/8/layout/radial4"/>
    <dgm:cxn modelId="{7B9605B8-B12F-6B4B-94A5-A0FF63AFB4D4}" type="presOf" srcId="{A80555E2-D4AB-FD4B-A860-F2DA3DD91078}" destId="{9DABFCEB-67B0-AB4B-BE32-C92E138E50E1}" srcOrd="0" destOrd="0" presId="urn:microsoft.com/office/officeart/2005/8/layout/radial4"/>
    <dgm:cxn modelId="{F48279B8-5405-AA4A-845E-AF1CB32FFCE4}" type="presOf" srcId="{87ECAE11-EAB0-9E48-9799-5ABDB795FFF3}" destId="{8A65CFAB-A38B-6B41-9FB9-74063E8762BA}" srcOrd="0" destOrd="0" presId="urn:microsoft.com/office/officeart/2005/8/layout/radial4"/>
    <dgm:cxn modelId="{10BC35B9-C723-324C-BDB9-B41D6CDBCEA8}" type="presOf" srcId="{84CF5B50-F1E7-9643-A257-45FE9A7EBD6D}" destId="{5F319EE5-9D93-E94C-968B-57FE29472E7E}" srcOrd="0" destOrd="0" presId="urn:microsoft.com/office/officeart/2005/8/layout/radial4"/>
    <dgm:cxn modelId="{B9BB15BB-9A3E-504E-AA67-A20A7A6D7F50}" type="presOf" srcId="{FF25D96C-96B3-BC46-BF98-1BEF8272C113}" destId="{86BDCA43-58AB-5B4C-A110-6FE216385F88}" srcOrd="0" destOrd="0" presId="urn:microsoft.com/office/officeart/2005/8/layout/radial4"/>
    <dgm:cxn modelId="{FC060BC5-4447-864C-B44B-7EC5013FA1BC}" type="presOf" srcId="{BB09EBE3-E478-CF48-B7E7-0C6E55E012E9}" destId="{29608FE6-D76D-144A-8337-7B82C84FFD9F}" srcOrd="0" destOrd="0" presId="urn:microsoft.com/office/officeart/2005/8/layout/radial4"/>
    <dgm:cxn modelId="{38869EC8-626E-2A47-B7A3-9813A2CFB70F}" srcId="{A7BED5AB-40C2-FE4A-9F9E-479E54E8ED38}" destId="{B5566DB8-45D7-8643-B207-21EC963105A7}" srcOrd="7" destOrd="0" parTransId="{E2436745-A4FB-1342-BD26-DC2C0FF1CA2E}" sibTransId="{81A7F4D5-4DCA-D24B-BF2D-4D1C135D433B}"/>
    <dgm:cxn modelId="{B029F7D6-0B32-3544-83F8-2A85DF20785E}" srcId="{A7BED5AB-40C2-FE4A-9F9E-479E54E8ED38}" destId="{B7A5EC14-4F56-1348-8509-A5F50092195D}" srcOrd="3" destOrd="0" parTransId="{FF25D96C-96B3-BC46-BF98-1BEF8272C113}" sibTransId="{8D3FBF88-686A-404B-B38A-2A00BB8B6CCB}"/>
    <dgm:cxn modelId="{9B3062E2-1F0F-4940-98CC-9B5D7527A166}" type="presOf" srcId="{ABA23470-49EB-0B43-9216-48C6782D81BA}" destId="{585F4109-515D-AA43-97E3-F46C88D9D306}" srcOrd="0" destOrd="0" presId="urn:microsoft.com/office/officeart/2005/8/layout/radial4"/>
    <dgm:cxn modelId="{A3EE89E6-7623-EA43-82B6-2A3599410546}" srcId="{A7BED5AB-40C2-FE4A-9F9E-479E54E8ED38}" destId="{104DD5EA-E911-464C-A04D-2AA618CCB9C4}" srcOrd="6" destOrd="0" parTransId="{7DCAA67B-F74C-0542-9F37-B70DF4F8A813}" sibTransId="{9831C8D2-ED84-F54B-AE3B-AD9ABC8E7EAE}"/>
    <dgm:cxn modelId="{74B4F2E7-C2D2-AD47-A2C1-41FDEDDAC9B6}" type="presOf" srcId="{A7BED5AB-40C2-FE4A-9F9E-479E54E8ED38}" destId="{B13C401A-B12F-F140-A0B7-3ECB59592F11}" srcOrd="0" destOrd="0" presId="urn:microsoft.com/office/officeart/2005/8/layout/radial4"/>
    <dgm:cxn modelId="{076375F0-2A01-D64B-9FDF-B8835A6A3D7B}" type="presOf" srcId="{1AD80407-0971-D84F-8D1A-A278938546A4}" destId="{3FFF957D-7113-BC41-988E-8548F3173AC1}" srcOrd="0" destOrd="0" presId="urn:microsoft.com/office/officeart/2005/8/layout/radial4"/>
    <dgm:cxn modelId="{018677F3-5349-6E4C-8514-2D5210F2DE22}" srcId="{F2029A3F-2BAC-884D-99FD-ECE6036DAAAE}" destId="{A7BED5AB-40C2-FE4A-9F9E-479E54E8ED38}" srcOrd="0" destOrd="0" parTransId="{6D5B2AF9-9BF4-8A45-8521-0739CB8EF421}" sibTransId="{ABDDBF20-1D3B-B04F-802F-5D5D938547C5}"/>
    <dgm:cxn modelId="{8943E4F3-43E4-7D43-BBD1-3A9C3BEC8AC0}" srcId="{A7BED5AB-40C2-FE4A-9F9E-479E54E8ED38}" destId="{9CC53D5E-33CF-CA43-8AD4-D98AA4DABEF8}" srcOrd="0" destOrd="0" parTransId="{3823D008-5E7E-4347-B667-249A2201C438}" sibTransId="{7086F8DA-1DC6-2C43-BD5B-1092068365B3}"/>
    <dgm:cxn modelId="{7580FEF7-E65E-9848-B0CC-1D191AA7C199}" type="presOf" srcId="{B83ABD6D-130E-7A48-8375-CDCA88C8B74C}" destId="{5793646E-1F43-B249-AB52-87C3799E97B9}" srcOrd="0" destOrd="0" presId="urn:microsoft.com/office/officeart/2005/8/layout/radial4"/>
    <dgm:cxn modelId="{8E27B954-68E4-9148-9D0D-43FBDAF9FEE4}" type="presParOf" srcId="{4FA748FB-023C-3647-AE50-761EA6A74253}" destId="{B13C401A-B12F-F140-A0B7-3ECB59592F11}" srcOrd="0" destOrd="0" presId="urn:microsoft.com/office/officeart/2005/8/layout/radial4"/>
    <dgm:cxn modelId="{49EDB271-4DEF-1142-837B-AD022DCFBCC9}" type="presParOf" srcId="{4FA748FB-023C-3647-AE50-761EA6A74253}" destId="{E31B9358-85B7-384C-B78E-0358CCF446FB}" srcOrd="1" destOrd="0" presId="urn:microsoft.com/office/officeart/2005/8/layout/radial4"/>
    <dgm:cxn modelId="{B7925B04-622C-D242-A133-7B1E9874D44C}" type="presParOf" srcId="{4FA748FB-023C-3647-AE50-761EA6A74253}" destId="{5EBE5563-BE57-C048-942B-9FF531792070}" srcOrd="2" destOrd="0" presId="urn:microsoft.com/office/officeart/2005/8/layout/radial4"/>
    <dgm:cxn modelId="{7A7F2B1F-EF85-8643-8B3C-C23270863F5D}" type="presParOf" srcId="{4FA748FB-023C-3647-AE50-761EA6A74253}" destId="{585F4109-515D-AA43-97E3-F46C88D9D306}" srcOrd="3" destOrd="0" presId="urn:microsoft.com/office/officeart/2005/8/layout/radial4"/>
    <dgm:cxn modelId="{F4FF5930-F5C1-1342-BE44-06B9C48E6BAC}" type="presParOf" srcId="{4FA748FB-023C-3647-AE50-761EA6A74253}" destId="{29608FE6-D76D-144A-8337-7B82C84FFD9F}" srcOrd="4" destOrd="0" presId="urn:microsoft.com/office/officeart/2005/8/layout/radial4"/>
    <dgm:cxn modelId="{C0944427-68DD-FD47-A360-270CA9AE4C9D}" type="presParOf" srcId="{4FA748FB-023C-3647-AE50-761EA6A74253}" destId="{2F671E84-67F9-EE4B-9062-9CC12F286766}" srcOrd="5" destOrd="0" presId="urn:microsoft.com/office/officeart/2005/8/layout/radial4"/>
    <dgm:cxn modelId="{15A065DA-10AB-FC42-A7CC-5DDEC10D6294}" type="presParOf" srcId="{4FA748FB-023C-3647-AE50-761EA6A74253}" destId="{3FFF957D-7113-BC41-988E-8548F3173AC1}" srcOrd="6" destOrd="0" presId="urn:microsoft.com/office/officeart/2005/8/layout/radial4"/>
    <dgm:cxn modelId="{05C20DEC-952C-024C-B35F-32D6EE622BEC}" type="presParOf" srcId="{4FA748FB-023C-3647-AE50-761EA6A74253}" destId="{86BDCA43-58AB-5B4C-A110-6FE216385F88}" srcOrd="7" destOrd="0" presId="urn:microsoft.com/office/officeart/2005/8/layout/radial4"/>
    <dgm:cxn modelId="{87F6A8CF-81B3-1642-8A05-9AB7F48B8CE2}" type="presParOf" srcId="{4FA748FB-023C-3647-AE50-761EA6A74253}" destId="{8080CF6E-7661-E94F-8E91-4D901CFC9E4A}" srcOrd="8" destOrd="0" presId="urn:microsoft.com/office/officeart/2005/8/layout/radial4"/>
    <dgm:cxn modelId="{65F8BA84-7AD8-5244-B4D7-CF92886BEBFF}" type="presParOf" srcId="{4FA748FB-023C-3647-AE50-761EA6A74253}" destId="{9DABFCEB-67B0-AB4B-BE32-C92E138E50E1}" srcOrd="9" destOrd="0" presId="urn:microsoft.com/office/officeart/2005/8/layout/radial4"/>
    <dgm:cxn modelId="{615E74BE-19E4-DA43-9C3B-9631F7CBD2C7}" type="presParOf" srcId="{4FA748FB-023C-3647-AE50-761EA6A74253}" destId="{5793646E-1F43-B249-AB52-87C3799E97B9}" srcOrd="10" destOrd="0" presId="urn:microsoft.com/office/officeart/2005/8/layout/radial4"/>
    <dgm:cxn modelId="{0DEDF97D-C2AE-034B-A7DA-1036E66BE792}" type="presParOf" srcId="{4FA748FB-023C-3647-AE50-761EA6A74253}" destId="{8A65CFAB-A38B-6B41-9FB9-74063E8762BA}" srcOrd="11" destOrd="0" presId="urn:microsoft.com/office/officeart/2005/8/layout/radial4"/>
    <dgm:cxn modelId="{F34E466C-6BFD-FF43-8EBE-24C4A3AAFE52}" type="presParOf" srcId="{4FA748FB-023C-3647-AE50-761EA6A74253}" destId="{0482672E-AED9-7B44-ABEE-31AEB455441D}" srcOrd="12" destOrd="0" presId="urn:microsoft.com/office/officeart/2005/8/layout/radial4"/>
    <dgm:cxn modelId="{77A89958-3BE7-8F45-ADC1-79C6328ADD2B}" type="presParOf" srcId="{4FA748FB-023C-3647-AE50-761EA6A74253}" destId="{877DD5E4-1AC5-154F-A18D-EE59D79A6827}" srcOrd="13" destOrd="0" presId="urn:microsoft.com/office/officeart/2005/8/layout/radial4"/>
    <dgm:cxn modelId="{717844EE-0DF9-584B-83FB-54E85A790613}" type="presParOf" srcId="{4FA748FB-023C-3647-AE50-761EA6A74253}" destId="{6D124FDB-2DE8-AB45-9614-9A8151A55C9C}" srcOrd="14" destOrd="0" presId="urn:microsoft.com/office/officeart/2005/8/layout/radial4"/>
    <dgm:cxn modelId="{6E0CFE22-AE1A-F642-A93E-166D6CCEFF76}" type="presParOf" srcId="{4FA748FB-023C-3647-AE50-761EA6A74253}" destId="{E6A17349-139E-9D42-879A-CD448721D4CE}" srcOrd="15" destOrd="0" presId="urn:microsoft.com/office/officeart/2005/8/layout/radial4"/>
    <dgm:cxn modelId="{A6D6CD0D-4835-064F-B539-0F80CEFC255C}" type="presParOf" srcId="{4FA748FB-023C-3647-AE50-761EA6A74253}" destId="{1238027B-A086-594A-8C4D-80EBA3D75114}" srcOrd="16" destOrd="0" presId="urn:microsoft.com/office/officeart/2005/8/layout/radial4"/>
    <dgm:cxn modelId="{C9A4E296-CF93-B240-9897-6C351A522201}" type="presParOf" srcId="{4FA748FB-023C-3647-AE50-761EA6A74253}" destId="{DB9D7C86-BA60-5943-9B05-AC9595076383}" srcOrd="17" destOrd="0" presId="urn:microsoft.com/office/officeart/2005/8/layout/radial4"/>
    <dgm:cxn modelId="{AC0951D3-CE48-5E46-9DDB-9FC2BA22139B}" type="presParOf" srcId="{4FA748FB-023C-3647-AE50-761EA6A74253}" destId="{5F319EE5-9D93-E94C-968B-57FE29472E7E}" srcOrd="18" destOrd="0" presId="urn:microsoft.com/office/officeart/2005/8/layout/radial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BF3A91-44E9-C549-B199-460D9AA119B7}"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95B8538E-C72D-C343-BE4B-7B2A6201502D}">
      <dgm:prSet phldrT="[Text]" phldr="0" custT="1"/>
      <dgm:spPr/>
      <dgm:t>
        <a:bodyPr/>
        <a:lstStyle/>
        <a:p>
          <a:r>
            <a:rPr lang="en-US" sz="1800"/>
            <a:t>Owner</a:t>
          </a:r>
          <a:br>
            <a:rPr lang="en-US" sz="1800"/>
          </a:br>
          <a:r>
            <a:rPr lang="en-US" sz="1800"/>
            <a:t>Abdul Qayum</a:t>
          </a:r>
        </a:p>
      </dgm:t>
    </dgm:pt>
    <dgm:pt modelId="{633D511E-BDD1-B74D-B655-984CF0635050}" type="parTrans" cxnId="{F0EAF0DE-83F5-A444-B6E8-32442168C615}">
      <dgm:prSet/>
      <dgm:spPr/>
      <dgm:t>
        <a:bodyPr/>
        <a:lstStyle/>
        <a:p>
          <a:endParaRPr lang="en-US"/>
        </a:p>
      </dgm:t>
    </dgm:pt>
    <dgm:pt modelId="{DE3FC9E2-4B53-EA4D-AAF1-3EEA95970CC2}" type="sibTrans" cxnId="{F0EAF0DE-83F5-A444-B6E8-32442168C615}">
      <dgm:prSet/>
      <dgm:spPr/>
      <dgm:t>
        <a:bodyPr/>
        <a:lstStyle/>
        <a:p>
          <a:endParaRPr lang="en-US"/>
        </a:p>
      </dgm:t>
    </dgm:pt>
    <dgm:pt modelId="{A0F0B340-453F-044E-80B8-02188EFF8E81}">
      <dgm:prSet phldrT="[Text]" phldr="0" custT="1"/>
      <dgm:spPr/>
      <dgm:t>
        <a:bodyPr/>
        <a:lstStyle/>
        <a:p>
          <a:r>
            <a:rPr lang="en-US" sz="1800"/>
            <a:t>IT/HR Manager</a:t>
          </a:r>
        </a:p>
        <a:p>
          <a:r>
            <a:rPr lang="en-US" sz="1800"/>
            <a:t>Azizul Hoque</a:t>
          </a:r>
        </a:p>
      </dgm:t>
    </dgm:pt>
    <dgm:pt modelId="{ACD46801-B915-9541-8C2D-D8D72A3EF3BB}" type="parTrans" cxnId="{19E2A3D1-CFD7-2D4A-A2C3-FD96CA492688}">
      <dgm:prSet/>
      <dgm:spPr/>
      <dgm:t>
        <a:bodyPr/>
        <a:lstStyle/>
        <a:p>
          <a:endParaRPr lang="en-US"/>
        </a:p>
      </dgm:t>
    </dgm:pt>
    <dgm:pt modelId="{A1EAE843-EA15-7140-A57C-5E65328CDB5E}" type="sibTrans" cxnId="{19E2A3D1-CFD7-2D4A-A2C3-FD96CA492688}">
      <dgm:prSet/>
      <dgm:spPr/>
      <dgm:t>
        <a:bodyPr/>
        <a:lstStyle/>
        <a:p>
          <a:endParaRPr lang="en-US"/>
        </a:p>
      </dgm:t>
    </dgm:pt>
    <dgm:pt modelId="{6057ADDF-20CE-0246-BAE6-BC2E1D31C288}">
      <dgm:prSet phldrT="[Text]" phldr="0" custT="1"/>
      <dgm:spPr/>
      <dgm:t>
        <a:bodyPr/>
        <a:lstStyle/>
        <a:p>
          <a:r>
            <a:rPr lang="en-US" sz="1800"/>
            <a:t>Marketing Manager</a:t>
          </a:r>
        </a:p>
        <a:p>
          <a:r>
            <a:rPr lang="en-US" sz="1800"/>
            <a:t>Nipha Begum</a:t>
          </a:r>
        </a:p>
      </dgm:t>
    </dgm:pt>
    <dgm:pt modelId="{22517DD1-EDB0-B74D-BF20-45E095593660}" type="parTrans" cxnId="{BA8B5935-7FCB-7A47-8272-D98A066CFB28}">
      <dgm:prSet/>
      <dgm:spPr/>
      <dgm:t>
        <a:bodyPr/>
        <a:lstStyle/>
        <a:p>
          <a:endParaRPr lang="en-US"/>
        </a:p>
      </dgm:t>
    </dgm:pt>
    <dgm:pt modelId="{AED4FFF5-02FB-8240-9C14-3CEE1148B0DB}" type="sibTrans" cxnId="{BA8B5935-7FCB-7A47-8272-D98A066CFB28}">
      <dgm:prSet/>
      <dgm:spPr/>
      <dgm:t>
        <a:bodyPr/>
        <a:lstStyle/>
        <a:p>
          <a:endParaRPr lang="en-US"/>
        </a:p>
      </dgm:t>
    </dgm:pt>
    <dgm:pt modelId="{EFD99E11-6ACB-3142-864D-5EAB81531F45}">
      <dgm:prSet phldrT="[Text]" phldr="0" custT="1"/>
      <dgm:spPr/>
      <dgm:t>
        <a:bodyPr/>
        <a:lstStyle/>
        <a:p>
          <a:r>
            <a:rPr lang="en-US" sz="1800"/>
            <a:t>Customer Service Manager</a:t>
          </a:r>
        </a:p>
        <a:p>
          <a:r>
            <a:rPr lang="en-US" sz="1800"/>
            <a:t>Nipha Begum</a:t>
          </a:r>
        </a:p>
      </dgm:t>
    </dgm:pt>
    <dgm:pt modelId="{76919845-8F09-A14A-AC3D-8BAD5CDBDF98}" type="parTrans" cxnId="{28862982-B9C0-7147-84D8-FA4150D94A15}">
      <dgm:prSet/>
      <dgm:spPr/>
      <dgm:t>
        <a:bodyPr/>
        <a:lstStyle/>
        <a:p>
          <a:endParaRPr lang="en-US"/>
        </a:p>
      </dgm:t>
    </dgm:pt>
    <dgm:pt modelId="{9AA7EA44-516B-4942-89E7-625274688CBD}" type="sibTrans" cxnId="{28862982-B9C0-7147-84D8-FA4150D94A15}">
      <dgm:prSet/>
      <dgm:spPr/>
      <dgm:t>
        <a:bodyPr/>
        <a:lstStyle/>
        <a:p>
          <a:endParaRPr lang="en-US"/>
        </a:p>
      </dgm:t>
    </dgm:pt>
    <dgm:pt modelId="{0AD04676-30AB-3B43-977E-94D51A1844BA}">
      <dgm:prSet phldrT="[Text]" phldr="0" custT="1"/>
      <dgm:spPr/>
      <dgm:t>
        <a:bodyPr/>
        <a:lstStyle/>
        <a:p>
          <a:r>
            <a:rPr lang="en-US" sz="1800"/>
            <a:t>Operational Manager</a:t>
          </a:r>
          <a:br>
            <a:rPr lang="en-US" sz="1800"/>
          </a:br>
          <a:r>
            <a:rPr lang="en-US" sz="1800"/>
            <a:t>Nazmila Ghanti</a:t>
          </a:r>
        </a:p>
      </dgm:t>
    </dgm:pt>
    <dgm:pt modelId="{C4016F3B-0353-CB48-BB46-553E55355D4E}" type="parTrans" cxnId="{124E312F-4600-4847-A989-72220A0BF39E}">
      <dgm:prSet/>
      <dgm:spPr/>
      <dgm:t>
        <a:bodyPr/>
        <a:lstStyle/>
        <a:p>
          <a:endParaRPr lang="en-US"/>
        </a:p>
      </dgm:t>
    </dgm:pt>
    <dgm:pt modelId="{D4BD827C-30C8-344C-8234-DEEAC8D184F9}" type="sibTrans" cxnId="{124E312F-4600-4847-A989-72220A0BF39E}">
      <dgm:prSet/>
      <dgm:spPr/>
      <dgm:t>
        <a:bodyPr/>
        <a:lstStyle/>
        <a:p>
          <a:endParaRPr lang="en-US"/>
        </a:p>
      </dgm:t>
    </dgm:pt>
    <dgm:pt modelId="{03B7F588-D545-724F-8AFE-59FF6F9B7AA4}">
      <dgm:prSet/>
      <dgm:spPr/>
      <dgm:t>
        <a:bodyPr/>
        <a:lstStyle/>
        <a:p>
          <a:pPr rtl="0"/>
          <a:r>
            <a:rPr lang="en-US"/>
            <a:t>Financial</a:t>
          </a:r>
          <a:br>
            <a:rPr lang="en-US"/>
          </a:br>
          <a:r>
            <a:rPr lang="en-US"/>
            <a:t>Manager</a:t>
          </a:r>
          <a:br>
            <a:rPr lang="en-US"/>
          </a:br>
          <a:r>
            <a:rPr lang="en-US"/>
            <a:t>Nazmila Ghanti</a:t>
          </a:r>
        </a:p>
      </dgm:t>
    </dgm:pt>
    <dgm:pt modelId="{0ED482C7-16C3-5C42-A271-CBA8D20FC552}" type="parTrans" cxnId="{1F995C29-C523-D14A-8AEA-373712F44E84}">
      <dgm:prSet/>
      <dgm:spPr/>
      <dgm:t>
        <a:bodyPr/>
        <a:lstStyle/>
        <a:p>
          <a:endParaRPr lang="en-US"/>
        </a:p>
      </dgm:t>
    </dgm:pt>
    <dgm:pt modelId="{B3F8DE4A-E225-FB4C-9CC4-8425D94D0194}" type="sibTrans" cxnId="{1F995C29-C523-D14A-8AEA-373712F44E84}">
      <dgm:prSet/>
      <dgm:spPr/>
      <dgm:t>
        <a:bodyPr/>
        <a:lstStyle/>
        <a:p>
          <a:endParaRPr lang="en-US"/>
        </a:p>
      </dgm:t>
    </dgm:pt>
    <dgm:pt modelId="{884A06EC-C4A2-5247-A5FC-633C4D61724D}" type="pres">
      <dgm:prSet presAssocID="{DABF3A91-44E9-C549-B199-460D9AA119B7}" presName="hierChild1" presStyleCnt="0">
        <dgm:presLayoutVars>
          <dgm:chPref val="1"/>
          <dgm:dir/>
          <dgm:animOne val="branch"/>
          <dgm:animLvl val="lvl"/>
          <dgm:resizeHandles/>
        </dgm:presLayoutVars>
      </dgm:prSet>
      <dgm:spPr/>
    </dgm:pt>
    <dgm:pt modelId="{1778BC44-05A1-6E41-8BCB-9D217BD3E49F}" type="pres">
      <dgm:prSet presAssocID="{95B8538E-C72D-C343-BE4B-7B2A6201502D}" presName="hierRoot1" presStyleCnt="0"/>
      <dgm:spPr/>
    </dgm:pt>
    <dgm:pt modelId="{D592E6A4-B49A-9D48-A254-217222791B3C}" type="pres">
      <dgm:prSet presAssocID="{95B8538E-C72D-C343-BE4B-7B2A6201502D}" presName="composite" presStyleCnt="0"/>
      <dgm:spPr/>
    </dgm:pt>
    <dgm:pt modelId="{361F3EBD-46EC-3749-B8E3-172C4F338342}" type="pres">
      <dgm:prSet presAssocID="{95B8538E-C72D-C343-BE4B-7B2A6201502D}" presName="background" presStyleLbl="node0" presStyleIdx="0" presStyleCnt="1"/>
      <dgm:spPr/>
    </dgm:pt>
    <dgm:pt modelId="{F4F1713F-A422-9540-8E3F-816252522562}" type="pres">
      <dgm:prSet presAssocID="{95B8538E-C72D-C343-BE4B-7B2A6201502D}" presName="text" presStyleLbl="fgAcc0" presStyleIdx="0" presStyleCnt="1">
        <dgm:presLayoutVars>
          <dgm:chPref val="3"/>
        </dgm:presLayoutVars>
      </dgm:prSet>
      <dgm:spPr/>
    </dgm:pt>
    <dgm:pt modelId="{9A3FD36D-916E-A543-8AAA-F2D9F8F73298}" type="pres">
      <dgm:prSet presAssocID="{95B8538E-C72D-C343-BE4B-7B2A6201502D}" presName="hierChild2" presStyleCnt="0"/>
      <dgm:spPr/>
    </dgm:pt>
    <dgm:pt modelId="{5742BFB1-02EF-844E-B196-01AD25D55D14}" type="pres">
      <dgm:prSet presAssocID="{ACD46801-B915-9541-8C2D-D8D72A3EF3BB}" presName="Name10" presStyleLbl="parChTrans1D2" presStyleIdx="0" presStyleCnt="2"/>
      <dgm:spPr/>
    </dgm:pt>
    <dgm:pt modelId="{2A688225-B061-6149-9F2D-199D202F0AFC}" type="pres">
      <dgm:prSet presAssocID="{A0F0B340-453F-044E-80B8-02188EFF8E81}" presName="hierRoot2" presStyleCnt="0"/>
      <dgm:spPr/>
    </dgm:pt>
    <dgm:pt modelId="{EEE3725B-E561-364B-B5C1-610BB425B8B9}" type="pres">
      <dgm:prSet presAssocID="{A0F0B340-453F-044E-80B8-02188EFF8E81}" presName="composite2" presStyleCnt="0"/>
      <dgm:spPr/>
    </dgm:pt>
    <dgm:pt modelId="{C16B98E9-9D85-DE4C-8F9D-123DF7711E8D}" type="pres">
      <dgm:prSet presAssocID="{A0F0B340-453F-044E-80B8-02188EFF8E81}" presName="background2" presStyleLbl="node2" presStyleIdx="0" presStyleCnt="2"/>
      <dgm:spPr/>
    </dgm:pt>
    <dgm:pt modelId="{3AC821F2-A861-F64A-9A31-30C540EB70CA}" type="pres">
      <dgm:prSet presAssocID="{A0F0B340-453F-044E-80B8-02188EFF8E81}" presName="text2" presStyleLbl="fgAcc2" presStyleIdx="0" presStyleCnt="2">
        <dgm:presLayoutVars>
          <dgm:chPref val="3"/>
        </dgm:presLayoutVars>
      </dgm:prSet>
      <dgm:spPr/>
    </dgm:pt>
    <dgm:pt modelId="{C3499DFF-F1C4-B94C-9483-775DC53382BF}" type="pres">
      <dgm:prSet presAssocID="{A0F0B340-453F-044E-80B8-02188EFF8E81}" presName="hierChild3" presStyleCnt="0"/>
      <dgm:spPr/>
    </dgm:pt>
    <dgm:pt modelId="{F54E4B18-3650-A341-9724-A6B1EB17F4D6}" type="pres">
      <dgm:prSet presAssocID="{22517DD1-EDB0-B74D-BF20-45E095593660}" presName="Name17" presStyleLbl="parChTrans1D3" presStyleIdx="0" presStyleCnt="3"/>
      <dgm:spPr/>
    </dgm:pt>
    <dgm:pt modelId="{DBF43C84-B13E-BF4C-8CDE-6C12D7800044}" type="pres">
      <dgm:prSet presAssocID="{6057ADDF-20CE-0246-BAE6-BC2E1D31C288}" presName="hierRoot3" presStyleCnt="0"/>
      <dgm:spPr/>
    </dgm:pt>
    <dgm:pt modelId="{44D624D7-0A6B-2742-B724-CEA2E8183B01}" type="pres">
      <dgm:prSet presAssocID="{6057ADDF-20CE-0246-BAE6-BC2E1D31C288}" presName="composite3" presStyleCnt="0"/>
      <dgm:spPr/>
    </dgm:pt>
    <dgm:pt modelId="{FD55E422-EF23-C643-B933-E7ED6C2D282F}" type="pres">
      <dgm:prSet presAssocID="{6057ADDF-20CE-0246-BAE6-BC2E1D31C288}" presName="background3" presStyleLbl="node3" presStyleIdx="0" presStyleCnt="3"/>
      <dgm:spPr/>
    </dgm:pt>
    <dgm:pt modelId="{0A1F3D0E-C812-D14D-9AD1-95D0C613AAD6}" type="pres">
      <dgm:prSet presAssocID="{6057ADDF-20CE-0246-BAE6-BC2E1D31C288}" presName="text3" presStyleLbl="fgAcc3" presStyleIdx="0" presStyleCnt="3">
        <dgm:presLayoutVars>
          <dgm:chPref val="3"/>
        </dgm:presLayoutVars>
      </dgm:prSet>
      <dgm:spPr/>
    </dgm:pt>
    <dgm:pt modelId="{563187EF-3D01-E14C-9658-CC2FED23C4AD}" type="pres">
      <dgm:prSet presAssocID="{6057ADDF-20CE-0246-BAE6-BC2E1D31C288}" presName="hierChild4" presStyleCnt="0"/>
      <dgm:spPr/>
    </dgm:pt>
    <dgm:pt modelId="{1167FB48-CBAA-7C40-BEEE-BFD33E9D7146}" type="pres">
      <dgm:prSet presAssocID="{76919845-8F09-A14A-AC3D-8BAD5CDBDF98}" presName="Name17" presStyleLbl="parChTrans1D3" presStyleIdx="1" presStyleCnt="3"/>
      <dgm:spPr/>
    </dgm:pt>
    <dgm:pt modelId="{40FBB37B-7BED-3741-AE3B-F1F215675211}" type="pres">
      <dgm:prSet presAssocID="{EFD99E11-6ACB-3142-864D-5EAB81531F45}" presName="hierRoot3" presStyleCnt="0"/>
      <dgm:spPr/>
    </dgm:pt>
    <dgm:pt modelId="{362668A0-71A5-404D-910D-B92F1A0C8049}" type="pres">
      <dgm:prSet presAssocID="{EFD99E11-6ACB-3142-864D-5EAB81531F45}" presName="composite3" presStyleCnt="0"/>
      <dgm:spPr/>
    </dgm:pt>
    <dgm:pt modelId="{6FA8C46A-422D-534D-918A-27A27753AF24}" type="pres">
      <dgm:prSet presAssocID="{EFD99E11-6ACB-3142-864D-5EAB81531F45}" presName="background3" presStyleLbl="node3" presStyleIdx="1" presStyleCnt="3"/>
      <dgm:spPr/>
    </dgm:pt>
    <dgm:pt modelId="{06898450-39D0-F348-BEB6-FC8C5433A48E}" type="pres">
      <dgm:prSet presAssocID="{EFD99E11-6ACB-3142-864D-5EAB81531F45}" presName="text3" presStyleLbl="fgAcc3" presStyleIdx="1" presStyleCnt="3">
        <dgm:presLayoutVars>
          <dgm:chPref val="3"/>
        </dgm:presLayoutVars>
      </dgm:prSet>
      <dgm:spPr/>
    </dgm:pt>
    <dgm:pt modelId="{080A36DF-9D67-FA4D-91E5-0D6CED373CCC}" type="pres">
      <dgm:prSet presAssocID="{EFD99E11-6ACB-3142-864D-5EAB81531F45}" presName="hierChild4" presStyleCnt="0"/>
      <dgm:spPr/>
    </dgm:pt>
    <dgm:pt modelId="{B2EF44EB-2AB6-874C-A29F-34BEA2D75F56}" type="pres">
      <dgm:prSet presAssocID="{C4016F3B-0353-CB48-BB46-553E55355D4E}" presName="Name10" presStyleLbl="parChTrans1D2" presStyleIdx="1" presStyleCnt="2"/>
      <dgm:spPr/>
    </dgm:pt>
    <dgm:pt modelId="{6327458D-FEE8-C744-873D-878E8882764C}" type="pres">
      <dgm:prSet presAssocID="{0AD04676-30AB-3B43-977E-94D51A1844BA}" presName="hierRoot2" presStyleCnt="0"/>
      <dgm:spPr/>
    </dgm:pt>
    <dgm:pt modelId="{206A9C5C-9C64-AF4E-8080-68732C5C8DAB}" type="pres">
      <dgm:prSet presAssocID="{0AD04676-30AB-3B43-977E-94D51A1844BA}" presName="composite2" presStyleCnt="0"/>
      <dgm:spPr/>
    </dgm:pt>
    <dgm:pt modelId="{A47C12B9-0BBD-0745-96E3-9B562CC146F3}" type="pres">
      <dgm:prSet presAssocID="{0AD04676-30AB-3B43-977E-94D51A1844BA}" presName="background2" presStyleLbl="node2" presStyleIdx="1" presStyleCnt="2"/>
      <dgm:spPr/>
    </dgm:pt>
    <dgm:pt modelId="{913BE9F8-465A-3E4F-AED5-15F8EBBDD666}" type="pres">
      <dgm:prSet presAssocID="{0AD04676-30AB-3B43-977E-94D51A1844BA}" presName="text2" presStyleLbl="fgAcc2" presStyleIdx="1" presStyleCnt="2">
        <dgm:presLayoutVars>
          <dgm:chPref val="3"/>
        </dgm:presLayoutVars>
      </dgm:prSet>
      <dgm:spPr/>
    </dgm:pt>
    <dgm:pt modelId="{D58818D4-81D7-374E-BC47-FCCE6654E2D6}" type="pres">
      <dgm:prSet presAssocID="{0AD04676-30AB-3B43-977E-94D51A1844BA}" presName="hierChild3" presStyleCnt="0"/>
      <dgm:spPr/>
    </dgm:pt>
    <dgm:pt modelId="{A1A33E08-87AA-FF44-AD5E-EE4E7F63417B}" type="pres">
      <dgm:prSet presAssocID="{0ED482C7-16C3-5C42-A271-CBA8D20FC552}" presName="Name17" presStyleLbl="parChTrans1D3" presStyleIdx="2" presStyleCnt="3"/>
      <dgm:spPr/>
    </dgm:pt>
    <dgm:pt modelId="{FB740A25-447D-A54D-984E-1E34BBADB95D}" type="pres">
      <dgm:prSet presAssocID="{03B7F588-D545-724F-8AFE-59FF6F9B7AA4}" presName="hierRoot3" presStyleCnt="0"/>
      <dgm:spPr/>
    </dgm:pt>
    <dgm:pt modelId="{815013B9-DAD2-0A49-86EE-524C20EBC9DE}" type="pres">
      <dgm:prSet presAssocID="{03B7F588-D545-724F-8AFE-59FF6F9B7AA4}" presName="composite3" presStyleCnt="0"/>
      <dgm:spPr/>
    </dgm:pt>
    <dgm:pt modelId="{B3804735-7FF3-7A4D-83B7-5258ED6A0D89}" type="pres">
      <dgm:prSet presAssocID="{03B7F588-D545-724F-8AFE-59FF6F9B7AA4}" presName="background3" presStyleLbl="node3" presStyleIdx="2" presStyleCnt="3"/>
      <dgm:spPr/>
    </dgm:pt>
    <dgm:pt modelId="{FD083D75-D912-AA44-912F-D38C3C620C9F}" type="pres">
      <dgm:prSet presAssocID="{03B7F588-D545-724F-8AFE-59FF6F9B7AA4}" presName="text3" presStyleLbl="fgAcc3" presStyleIdx="2" presStyleCnt="3">
        <dgm:presLayoutVars>
          <dgm:chPref val="3"/>
        </dgm:presLayoutVars>
      </dgm:prSet>
      <dgm:spPr/>
    </dgm:pt>
    <dgm:pt modelId="{79DE9767-3EF3-F747-9E5F-DD360B35CDBF}" type="pres">
      <dgm:prSet presAssocID="{03B7F588-D545-724F-8AFE-59FF6F9B7AA4}" presName="hierChild4" presStyleCnt="0"/>
      <dgm:spPr/>
    </dgm:pt>
  </dgm:ptLst>
  <dgm:cxnLst>
    <dgm:cxn modelId="{F1754805-1990-6A47-873B-E7EF25A8AA34}" type="presOf" srcId="{76919845-8F09-A14A-AC3D-8BAD5CDBDF98}" destId="{1167FB48-CBAA-7C40-BEEE-BFD33E9D7146}" srcOrd="0" destOrd="0" presId="urn:microsoft.com/office/officeart/2005/8/layout/hierarchy1"/>
    <dgm:cxn modelId="{40583611-9D64-864F-B660-CD12E46DDCF8}" type="presOf" srcId="{EFD99E11-6ACB-3142-864D-5EAB81531F45}" destId="{06898450-39D0-F348-BEB6-FC8C5433A48E}" srcOrd="0" destOrd="0" presId="urn:microsoft.com/office/officeart/2005/8/layout/hierarchy1"/>
    <dgm:cxn modelId="{1F995C29-C523-D14A-8AEA-373712F44E84}" srcId="{0AD04676-30AB-3B43-977E-94D51A1844BA}" destId="{03B7F588-D545-724F-8AFE-59FF6F9B7AA4}" srcOrd="0" destOrd="0" parTransId="{0ED482C7-16C3-5C42-A271-CBA8D20FC552}" sibTransId="{B3F8DE4A-E225-FB4C-9CC4-8425D94D0194}"/>
    <dgm:cxn modelId="{124E312F-4600-4847-A989-72220A0BF39E}" srcId="{95B8538E-C72D-C343-BE4B-7B2A6201502D}" destId="{0AD04676-30AB-3B43-977E-94D51A1844BA}" srcOrd="1" destOrd="0" parTransId="{C4016F3B-0353-CB48-BB46-553E55355D4E}" sibTransId="{D4BD827C-30C8-344C-8234-DEEAC8D184F9}"/>
    <dgm:cxn modelId="{BA8B5935-7FCB-7A47-8272-D98A066CFB28}" srcId="{A0F0B340-453F-044E-80B8-02188EFF8E81}" destId="{6057ADDF-20CE-0246-BAE6-BC2E1D31C288}" srcOrd="0" destOrd="0" parTransId="{22517DD1-EDB0-B74D-BF20-45E095593660}" sibTransId="{AED4FFF5-02FB-8240-9C14-3CEE1148B0DB}"/>
    <dgm:cxn modelId="{0ED29F41-A8CF-3045-85E6-A7F20E6E16CF}" type="presOf" srcId="{95B8538E-C72D-C343-BE4B-7B2A6201502D}" destId="{F4F1713F-A422-9540-8E3F-816252522562}" srcOrd="0" destOrd="0" presId="urn:microsoft.com/office/officeart/2005/8/layout/hierarchy1"/>
    <dgm:cxn modelId="{23C39047-B8FE-204C-81BC-4FBB95ED0DE5}" type="presOf" srcId="{22517DD1-EDB0-B74D-BF20-45E095593660}" destId="{F54E4B18-3650-A341-9724-A6B1EB17F4D6}" srcOrd="0" destOrd="0" presId="urn:microsoft.com/office/officeart/2005/8/layout/hierarchy1"/>
    <dgm:cxn modelId="{7D2F9553-40DB-9C4C-A73D-DD2DB5E2099F}" type="presOf" srcId="{C4016F3B-0353-CB48-BB46-553E55355D4E}" destId="{B2EF44EB-2AB6-874C-A29F-34BEA2D75F56}" srcOrd="0" destOrd="0" presId="urn:microsoft.com/office/officeart/2005/8/layout/hierarchy1"/>
    <dgm:cxn modelId="{7ECF7774-5DD2-2948-A4E5-4226453BDBA9}" type="presOf" srcId="{0AD04676-30AB-3B43-977E-94D51A1844BA}" destId="{913BE9F8-465A-3E4F-AED5-15F8EBBDD666}" srcOrd="0" destOrd="0" presId="urn:microsoft.com/office/officeart/2005/8/layout/hierarchy1"/>
    <dgm:cxn modelId="{25D48854-5115-FF4A-9458-2C7EDBBF23CE}" type="presOf" srcId="{DABF3A91-44E9-C549-B199-460D9AA119B7}" destId="{884A06EC-C4A2-5247-A5FC-633C4D61724D}" srcOrd="0" destOrd="0" presId="urn:microsoft.com/office/officeart/2005/8/layout/hierarchy1"/>
    <dgm:cxn modelId="{6AC48658-0EB1-204F-8DAE-3B411FBCD1BF}" type="presOf" srcId="{6057ADDF-20CE-0246-BAE6-BC2E1D31C288}" destId="{0A1F3D0E-C812-D14D-9AD1-95D0C613AAD6}" srcOrd="0" destOrd="0" presId="urn:microsoft.com/office/officeart/2005/8/layout/hierarchy1"/>
    <dgm:cxn modelId="{28862982-B9C0-7147-84D8-FA4150D94A15}" srcId="{A0F0B340-453F-044E-80B8-02188EFF8E81}" destId="{EFD99E11-6ACB-3142-864D-5EAB81531F45}" srcOrd="1" destOrd="0" parTransId="{76919845-8F09-A14A-AC3D-8BAD5CDBDF98}" sibTransId="{9AA7EA44-516B-4942-89E7-625274688CBD}"/>
    <dgm:cxn modelId="{37608093-1633-C545-9FEB-5FC89AD30EFB}" type="presOf" srcId="{ACD46801-B915-9541-8C2D-D8D72A3EF3BB}" destId="{5742BFB1-02EF-844E-B196-01AD25D55D14}" srcOrd="0" destOrd="0" presId="urn:microsoft.com/office/officeart/2005/8/layout/hierarchy1"/>
    <dgm:cxn modelId="{19E2A3D1-CFD7-2D4A-A2C3-FD96CA492688}" srcId="{95B8538E-C72D-C343-BE4B-7B2A6201502D}" destId="{A0F0B340-453F-044E-80B8-02188EFF8E81}" srcOrd="0" destOrd="0" parTransId="{ACD46801-B915-9541-8C2D-D8D72A3EF3BB}" sibTransId="{A1EAE843-EA15-7140-A57C-5E65328CDB5E}"/>
    <dgm:cxn modelId="{F0EAF0DE-83F5-A444-B6E8-32442168C615}" srcId="{DABF3A91-44E9-C549-B199-460D9AA119B7}" destId="{95B8538E-C72D-C343-BE4B-7B2A6201502D}" srcOrd="0" destOrd="0" parTransId="{633D511E-BDD1-B74D-B655-984CF0635050}" sibTransId="{DE3FC9E2-4B53-EA4D-AAF1-3EEA95970CC2}"/>
    <dgm:cxn modelId="{902939F3-25F8-B44B-B469-0DA75C180C08}" type="presOf" srcId="{03B7F588-D545-724F-8AFE-59FF6F9B7AA4}" destId="{FD083D75-D912-AA44-912F-D38C3C620C9F}" srcOrd="0" destOrd="0" presId="urn:microsoft.com/office/officeart/2005/8/layout/hierarchy1"/>
    <dgm:cxn modelId="{65410DF5-4C2F-9543-890A-736787F24235}" type="presOf" srcId="{0ED482C7-16C3-5C42-A271-CBA8D20FC552}" destId="{A1A33E08-87AA-FF44-AD5E-EE4E7F63417B}" srcOrd="0" destOrd="0" presId="urn:microsoft.com/office/officeart/2005/8/layout/hierarchy1"/>
    <dgm:cxn modelId="{318269FB-6F15-8C44-A3D1-50827396D3EE}" type="presOf" srcId="{A0F0B340-453F-044E-80B8-02188EFF8E81}" destId="{3AC821F2-A861-F64A-9A31-30C540EB70CA}" srcOrd="0" destOrd="0" presId="urn:microsoft.com/office/officeart/2005/8/layout/hierarchy1"/>
    <dgm:cxn modelId="{2FC9B4CB-CF23-ED42-A503-F1020AE5DD49}" type="presParOf" srcId="{884A06EC-C4A2-5247-A5FC-633C4D61724D}" destId="{1778BC44-05A1-6E41-8BCB-9D217BD3E49F}" srcOrd="0" destOrd="0" presId="urn:microsoft.com/office/officeart/2005/8/layout/hierarchy1"/>
    <dgm:cxn modelId="{C69C1E9B-5512-7F4D-B046-1FF7E70CC6CE}" type="presParOf" srcId="{1778BC44-05A1-6E41-8BCB-9D217BD3E49F}" destId="{D592E6A4-B49A-9D48-A254-217222791B3C}" srcOrd="0" destOrd="0" presId="urn:microsoft.com/office/officeart/2005/8/layout/hierarchy1"/>
    <dgm:cxn modelId="{5DB88861-A26E-3948-B15E-718DDDC7A253}" type="presParOf" srcId="{D592E6A4-B49A-9D48-A254-217222791B3C}" destId="{361F3EBD-46EC-3749-B8E3-172C4F338342}" srcOrd="0" destOrd="0" presId="urn:microsoft.com/office/officeart/2005/8/layout/hierarchy1"/>
    <dgm:cxn modelId="{9DA55E4F-A382-304A-B4F0-E86680CA3A04}" type="presParOf" srcId="{D592E6A4-B49A-9D48-A254-217222791B3C}" destId="{F4F1713F-A422-9540-8E3F-816252522562}" srcOrd="1" destOrd="0" presId="urn:microsoft.com/office/officeart/2005/8/layout/hierarchy1"/>
    <dgm:cxn modelId="{0E0CD14E-737E-4242-A28D-D2C182985F72}" type="presParOf" srcId="{1778BC44-05A1-6E41-8BCB-9D217BD3E49F}" destId="{9A3FD36D-916E-A543-8AAA-F2D9F8F73298}" srcOrd="1" destOrd="0" presId="urn:microsoft.com/office/officeart/2005/8/layout/hierarchy1"/>
    <dgm:cxn modelId="{A5CEA385-CA1F-A04D-94AF-6CC2EC9C9F66}" type="presParOf" srcId="{9A3FD36D-916E-A543-8AAA-F2D9F8F73298}" destId="{5742BFB1-02EF-844E-B196-01AD25D55D14}" srcOrd="0" destOrd="0" presId="urn:microsoft.com/office/officeart/2005/8/layout/hierarchy1"/>
    <dgm:cxn modelId="{F53D28E2-2EE6-5549-9608-67A1DFB32FF0}" type="presParOf" srcId="{9A3FD36D-916E-A543-8AAA-F2D9F8F73298}" destId="{2A688225-B061-6149-9F2D-199D202F0AFC}" srcOrd="1" destOrd="0" presId="urn:microsoft.com/office/officeart/2005/8/layout/hierarchy1"/>
    <dgm:cxn modelId="{28F11735-109E-9B4F-8ADD-80F5D03260B2}" type="presParOf" srcId="{2A688225-B061-6149-9F2D-199D202F0AFC}" destId="{EEE3725B-E561-364B-B5C1-610BB425B8B9}" srcOrd="0" destOrd="0" presId="urn:microsoft.com/office/officeart/2005/8/layout/hierarchy1"/>
    <dgm:cxn modelId="{2F1D29C2-2A1D-504E-8B45-FB26491B318C}" type="presParOf" srcId="{EEE3725B-E561-364B-B5C1-610BB425B8B9}" destId="{C16B98E9-9D85-DE4C-8F9D-123DF7711E8D}" srcOrd="0" destOrd="0" presId="urn:microsoft.com/office/officeart/2005/8/layout/hierarchy1"/>
    <dgm:cxn modelId="{4857224D-54C8-E34E-B478-5E09E3F730E7}" type="presParOf" srcId="{EEE3725B-E561-364B-B5C1-610BB425B8B9}" destId="{3AC821F2-A861-F64A-9A31-30C540EB70CA}" srcOrd="1" destOrd="0" presId="urn:microsoft.com/office/officeart/2005/8/layout/hierarchy1"/>
    <dgm:cxn modelId="{837B021F-1639-E949-A6EE-4DA44C260820}" type="presParOf" srcId="{2A688225-B061-6149-9F2D-199D202F0AFC}" destId="{C3499DFF-F1C4-B94C-9483-775DC53382BF}" srcOrd="1" destOrd="0" presId="urn:microsoft.com/office/officeart/2005/8/layout/hierarchy1"/>
    <dgm:cxn modelId="{F83B59A7-9767-AC4D-92EA-30510C1AB83E}" type="presParOf" srcId="{C3499DFF-F1C4-B94C-9483-775DC53382BF}" destId="{F54E4B18-3650-A341-9724-A6B1EB17F4D6}" srcOrd="0" destOrd="0" presId="urn:microsoft.com/office/officeart/2005/8/layout/hierarchy1"/>
    <dgm:cxn modelId="{BDAA8C7C-1799-A046-8167-90B4818F5928}" type="presParOf" srcId="{C3499DFF-F1C4-B94C-9483-775DC53382BF}" destId="{DBF43C84-B13E-BF4C-8CDE-6C12D7800044}" srcOrd="1" destOrd="0" presId="urn:microsoft.com/office/officeart/2005/8/layout/hierarchy1"/>
    <dgm:cxn modelId="{695D9E77-A4CD-9B49-A399-F6923873076E}" type="presParOf" srcId="{DBF43C84-B13E-BF4C-8CDE-6C12D7800044}" destId="{44D624D7-0A6B-2742-B724-CEA2E8183B01}" srcOrd="0" destOrd="0" presId="urn:microsoft.com/office/officeart/2005/8/layout/hierarchy1"/>
    <dgm:cxn modelId="{42594AAE-5490-3B42-80BD-0B1EC8904B33}" type="presParOf" srcId="{44D624D7-0A6B-2742-B724-CEA2E8183B01}" destId="{FD55E422-EF23-C643-B933-E7ED6C2D282F}" srcOrd="0" destOrd="0" presId="urn:microsoft.com/office/officeart/2005/8/layout/hierarchy1"/>
    <dgm:cxn modelId="{636BE771-F4F9-604C-A7AB-120276F5D7D5}" type="presParOf" srcId="{44D624D7-0A6B-2742-B724-CEA2E8183B01}" destId="{0A1F3D0E-C812-D14D-9AD1-95D0C613AAD6}" srcOrd="1" destOrd="0" presId="urn:microsoft.com/office/officeart/2005/8/layout/hierarchy1"/>
    <dgm:cxn modelId="{98743F67-9F4D-4B46-9E46-2479827ED22B}" type="presParOf" srcId="{DBF43C84-B13E-BF4C-8CDE-6C12D7800044}" destId="{563187EF-3D01-E14C-9658-CC2FED23C4AD}" srcOrd="1" destOrd="0" presId="urn:microsoft.com/office/officeart/2005/8/layout/hierarchy1"/>
    <dgm:cxn modelId="{8A5304E9-9BAC-0441-8495-F2912CE06D88}" type="presParOf" srcId="{C3499DFF-F1C4-B94C-9483-775DC53382BF}" destId="{1167FB48-CBAA-7C40-BEEE-BFD33E9D7146}" srcOrd="2" destOrd="0" presId="urn:microsoft.com/office/officeart/2005/8/layout/hierarchy1"/>
    <dgm:cxn modelId="{0E03B09F-D712-314F-8584-720A4E73745A}" type="presParOf" srcId="{C3499DFF-F1C4-B94C-9483-775DC53382BF}" destId="{40FBB37B-7BED-3741-AE3B-F1F215675211}" srcOrd="3" destOrd="0" presId="urn:microsoft.com/office/officeart/2005/8/layout/hierarchy1"/>
    <dgm:cxn modelId="{D3A517CA-9072-AD4A-B05F-68DC44AB2184}" type="presParOf" srcId="{40FBB37B-7BED-3741-AE3B-F1F215675211}" destId="{362668A0-71A5-404D-910D-B92F1A0C8049}" srcOrd="0" destOrd="0" presId="urn:microsoft.com/office/officeart/2005/8/layout/hierarchy1"/>
    <dgm:cxn modelId="{30EE8CD8-14DB-8545-ABBE-EFC8D341B078}" type="presParOf" srcId="{362668A0-71A5-404D-910D-B92F1A0C8049}" destId="{6FA8C46A-422D-534D-918A-27A27753AF24}" srcOrd="0" destOrd="0" presId="urn:microsoft.com/office/officeart/2005/8/layout/hierarchy1"/>
    <dgm:cxn modelId="{B7F24490-9591-D94D-AF83-113069F7038A}" type="presParOf" srcId="{362668A0-71A5-404D-910D-B92F1A0C8049}" destId="{06898450-39D0-F348-BEB6-FC8C5433A48E}" srcOrd="1" destOrd="0" presId="urn:microsoft.com/office/officeart/2005/8/layout/hierarchy1"/>
    <dgm:cxn modelId="{DF3226DE-8862-B143-926C-76CB75653EAE}" type="presParOf" srcId="{40FBB37B-7BED-3741-AE3B-F1F215675211}" destId="{080A36DF-9D67-FA4D-91E5-0D6CED373CCC}" srcOrd="1" destOrd="0" presId="urn:microsoft.com/office/officeart/2005/8/layout/hierarchy1"/>
    <dgm:cxn modelId="{A05F7285-8A62-C146-A6E4-149C67D935CB}" type="presParOf" srcId="{9A3FD36D-916E-A543-8AAA-F2D9F8F73298}" destId="{B2EF44EB-2AB6-874C-A29F-34BEA2D75F56}" srcOrd="2" destOrd="0" presId="urn:microsoft.com/office/officeart/2005/8/layout/hierarchy1"/>
    <dgm:cxn modelId="{A93DCF1C-09CA-004A-A249-AD84D35CA774}" type="presParOf" srcId="{9A3FD36D-916E-A543-8AAA-F2D9F8F73298}" destId="{6327458D-FEE8-C744-873D-878E8882764C}" srcOrd="3" destOrd="0" presId="urn:microsoft.com/office/officeart/2005/8/layout/hierarchy1"/>
    <dgm:cxn modelId="{1883ABAD-AAD9-8140-8125-B96F1A687E7D}" type="presParOf" srcId="{6327458D-FEE8-C744-873D-878E8882764C}" destId="{206A9C5C-9C64-AF4E-8080-68732C5C8DAB}" srcOrd="0" destOrd="0" presId="urn:microsoft.com/office/officeart/2005/8/layout/hierarchy1"/>
    <dgm:cxn modelId="{58094EA5-80AE-C64A-88CC-27A5E776E0D3}" type="presParOf" srcId="{206A9C5C-9C64-AF4E-8080-68732C5C8DAB}" destId="{A47C12B9-0BBD-0745-96E3-9B562CC146F3}" srcOrd="0" destOrd="0" presId="urn:microsoft.com/office/officeart/2005/8/layout/hierarchy1"/>
    <dgm:cxn modelId="{35BF832D-5E55-6840-80C6-303C7E31F96A}" type="presParOf" srcId="{206A9C5C-9C64-AF4E-8080-68732C5C8DAB}" destId="{913BE9F8-465A-3E4F-AED5-15F8EBBDD666}" srcOrd="1" destOrd="0" presId="urn:microsoft.com/office/officeart/2005/8/layout/hierarchy1"/>
    <dgm:cxn modelId="{55F901F1-B2A2-714B-9081-67368382C44B}" type="presParOf" srcId="{6327458D-FEE8-C744-873D-878E8882764C}" destId="{D58818D4-81D7-374E-BC47-FCCE6654E2D6}" srcOrd="1" destOrd="0" presId="urn:microsoft.com/office/officeart/2005/8/layout/hierarchy1"/>
    <dgm:cxn modelId="{5AB5B1C8-8AAD-3B4E-8BB0-239294B53884}" type="presParOf" srcId="{D58818D4-81D7-374E-BC47-FCCE6654E2D6}" destId="{A1A33E08-87AA-FF44-AD5E-EE4E7F63417B}" srcOrd="0" destOrd="0" presId="urn:microsoft.com/office/officeart/2005/8/layout/hierarchy1"/>
    <dgm:cxn modelId="{89D19645-6E2C-A744-B80D-4C6149C1BD5D}" type="presParOf" srcId="{D58818D4-81D7-374E-BC47-FCCE6654E2D6}" destId="{FB740A25-447D-A54D-984E-1E34BBADB95D}" srcOrd="1" destOrd="0" presId="urn:microsoft.com/office/officeart/2005/8/layout/hierarchy1"/>
    <dgm:cxn modelId="{D0A8F6B7-324E-8E40-9705-F0CCB835B2B0}" type="presParOf" srcId="{FB740A25-447D-A54D-984E-1E34BBADB95D}" destId="{815013B9-DAD2-0A49-86EE-524C20EBC9DE}" srcOrd="0" destOrd="0" presId="urn:microsoft.com/office/officeart/2005/8/layout/hierarchy1"/>
    <dgm:cxn modelId="{F7322E6A-77BB-CC46-925D-9E6669B3CA19}" type="presParOf" srcId="{815013B9-DAD2-0A49-86EE-524C20EBC9DE}" destId="{B3804735-7FF3-7A4D-83B7-5258ED6A0D89}" srcOrd="0" destOrd="0" presId="urn:microsoft.com/office/officeart/2005/8/layout/hierarchy1"/>
    <dgm:cxn modelId="{1F1A5253-068F-694A-A608-D51117FE88F0}" type="presParOf" srcId="{815013B9-DAD2-0A49-86EE-524C20EBC9DE}" destId="{FD083D75-D912-AA44-912F-D38C3C620C9F}" srcOrd="1" destOrd="0" presId="urn:microsoft.com/office/officeart/2005/8/layout/hierarchy1"/>
    <dgm:cxn modelId="{A52EE21D-2057-294B-B462-17C98EF960F2}" type="presParOf" srcId="{FB740A25-447D-A54D-984E-1E34BBADB95D}" destId="{79DE9767-3EF3-F747-9E5F-DD360B35CDB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F7AC489-E4C9-6944-B15B-D387801833A2}" type="doc">
      <dgm:prSet loTypeId="urn:microsoft.com/office/officeart/2005/8/layout/bProcess3" loCatId="process" qsTypeId="urn:microsoft.com/office/officeart/2005/8/quickstyle/simple1" qsCatId="simple" csTypeId="urn:microsoft.com/office/officeart/2005/8/colors/accent1_2" csCatId="accent1" phldr="1"/>
      <dgm:spPr/>
      <dgm:t>
        <a:bodyPr/>
        <a:lstStyle/>
        <a:p>
          <a:endParaRPr lang="en-US"/>
        </a:p>
      </dgm:t>
    </dgm:pt>
    <dgm:pt modelId="{1521A3E5-A42C-0544-9F41-83E91821D9AC}">
      <dgm:prSet phldrT="[Text]"/>
      <dgm:spPr/>
      <dgm:t>
        <a:bodyPr/>
        <a:lstStyle/>
        <a:p>
          <a:pPr rtl="0"/>
          <a:r>
            <a:rPr lang="en-US" b="1" i="0" u="none" strike="noStrike" cap="none" baseline="0" noProof="0">
              <a:solidFill>
                <a:schemeClr val="bg1"/>
              </a:solidFill>
              <a:latin typeface="Century Gothic"/>
            </a:rPr>
            <a:t>Year 1 -</a:t>
          </a:r>
          <a:r>
            <a:rPr lang="en-US" b="0" i="0" u="none" strike="noStrike" cap="none" baseline="0" noProof="0">
              <a:solidFill>
                <a:schemeClr val="bg1"/>
              </a:solidFill>
              <a:latin typeface="Century Gothic"/>
            </a:rPr>
            <a:t> Build customer base to targets we have aimed for.</a:t>
          </a:r>
        </a:p>
      </dgm:t>
    </dgm:pt>
    <dgm:pt modelId="{760F20BF-A207-6345-88A2-087715E5F20B}" type="parTrans" cxnId="{B43601CE-3F7C-8341-8E04-EA075A9BF889}">
      <dgm:prSet/>
      <dgm:spPr/>
      <dgm:t>
        <a:bodyPr/>
        <a:lstStyle/>
        <a:p>
          <a:endParaRPr lang="en-US"/>
        </a:p>
      </dgm:t>
    </dgm:pt>
    <dgm:pt modelId="{5B89EE3A-A270-8C41-B0B7-F7D78E66725A}" type="sibTrans" cxnId="{B43601CE-3F7C-8341-8E04-EA075A9BF889}">
      <dgm:prSet/>
      <dgm:spPr/>
      <dgm:t>
        <a:bodyPr/>
        <a:lstStyle/>
        <a:p>
          <a:endParaRPr lang="en-US"/>
        </a:p>
      </dgm:t>
    </dgm:pt>
    <dgm:pt modelId="{656D99A1-F964-3448-8CDD-881A1596EC99}">
      <dgm:prSet phldrT="[Text]" phldr="0"/>
      <dgm:spPr/>
      <dgm:t>
        <a:bodyPr/>
        <a:lstStyle/>
        <a:p>
          <a:pPr rtl="0"/>
          <a:r>
            <a:rPr lang="en-US" b="1"/>
            <a:t>Year 2 - </a:t>
          </a:r>
          <a:r>
            <a:rPr lang="en-US" b="0"/>
            <a:t>Begin training for female clients</a:t>
          </a:r>
          <a:r>
            <a:rPr lang="en-US" b="1">
              <a:latin typeface="Century Gothic" panose="020B0502020202020204"/>
            </a:rPr>
            <a:t>  </a:t>
          </a:r>
          <a:endParaRPr lang="en-US" b="1"/>
        </a:p>
      </dgm:t>
    </dgm:pt>
    <dgm:pt modelId="{6CC0CC99-4BDF-4740-A426-98DB08A751D0}" type="parTrans" cxnId="{4E9900C0-556F-EF47-A71F-34ED53003F87}">
      <dgm:prSet/>
      <dgm:spPr/>
      <dgm:t>
        <a:bodyPr/>
        <a:lstStyle/>
        <a:p>
          <a:endParaRPr lang="en-US"/>
        </a:p>
      </dgm:t>
    </dgm:pt>
    <dgm:pt modelId="{BDF3198F-700F-FE47-8512-894DC9A49D8A}" type="sibTrans" cxnId="{4E9900C0-556F-EF47-A71F-34ED53003F87}">
      <dgm:prSet/>
      <dgm:spPr/>
      <dgm:t>
        <a:bodyPr/>
        <a:lstStyle/>
        <a:p>
          <a:endParaRPr lang="en-US"/>
        </a:p>
      </dgm:t>
    </dgm:pt>
    <dgm:pt modelId="{C42A6978-3334-0241-A05C-B11CE4BD51EE}">
      <dgm:prSet phldrT="[Text]" phldr="0"/>
      <dgm:spPr/>
      <dgm:t>
        <a:bodyPr/>
        <a:lstStyle/>
        <a:p>
          <a:pPr rtl="0"/>
          <a:r>
            <a:rPr lang="en-US" b="1"/>
            <a:t>Year 3 - </a:t>
          </a:r>
          <a:r>
            <a:rPr lang="en-US" b="0"/>
            <a:t>Add in-house training</a:t>
          </a:r>
          <a:r>
            <a:rPr lang="en-US" b="1">
              <a:latin typeface="Century Gothic" panose="020B0502020202020204"/>
            </a:rPr>
            <a:t>  </a:t>
          </a:r>
          <a:endParaRPr lang="en-US" b="1"/>
        </a:p>
      </dgm:t>
    </dgm:pt>
    <dgm:pt modelId="{3388BDDA-964D-B048-8450-FC9E3EC46C03}" type="parTrans" cxnId="{81968F6C-FC95-D64E-89AA-2B671C9A0EFD}">
      <dgm:prSet/>
      <dgm:spPr/>
      <dgm:t>
        <a:bodyPr/>
        <a:lstStyle/>
        <a:p>
          <a:endParaRPr lang="en-US"/>
        </a:p>
      </dgm:t>
    </dgm:pt>
    <dgm:pt modelId="{F3B09DC0-DEEF-BA4D-94C7-595A68318867}" type="sibTrans" cxnId="{81968F6C-FC95-D64E-89AA-2B671C9A0EFD}">
      <dgm:prSet/>
      <dgm:spPr/>
      <dgm:t>
        <a:bodyPr/>
        <a:lstStyle/>
        <a:p>
          <a:endParaRPr lang="en-US"/>
        </a:p>
      </dgm:t>
    </dgm:pt>
    <dgm:pt modelId="{2AC451AF-83FF-5546-A3ED-CDB29A8314E9}">
      <dgm:prSet phldrT="[Text]" phldr="0"/>
      <dgm:spPr/>
      <dgm:t>
        <a:bodyPr/>
        <a:lstStyle/>
        <a:p>
          <a:r>
            <a:rPr lang="en-US" b="1"/>
            <a:t>Year 4</a:t>
          </a:r>
          <a:r>
            <a:rPr lang="en-US"/>
            <a:t> – Design and build our own store</a:t>
          </a:r>
        </a:p>
      </dgm:t>
    </dgm:pt>
    <dgm:pt modelId="{759A025F-2B47-8242-93F8-939E8862CFE0}" type="parTrans" cxnId="{A6573AD3-0DC9-8E4A-AB8F-EC5ADE503DBD}">
      <dgm:prSet/>
      <dgm:spPr/>
      <dgm:t>
        <a:bodyPr/>
        <a:lstStyle/>
        <a:p>
          <a:endParaRPr lang="en-US"/>
        </a:p>
      </dgm:t>
    </dgm:pt>
    <dgm:pt modelId="{F5544697-D325-C049-84CD-7AAA3084EFD0}" type="sibTrans" cxnId="{A6573AD3-0DC9-8E4A-AB8F-EC5ADE503DBD}">
      <dgm:prSet/>
      <dgm:spPr/>
      <dgm:t>
        <a:bodyPr/>
        <a:lstStyle/>
        <a:p>
          <a:endParaRPr lang="en-US"/>
        </a:p>
      </dgm:t>
    </dgm:pt>
    <dgm:pt modelId="{A4E3A65C-FF08-8544-8476-6F2D2552B544}">
      <dgm:prSet phldrT="[Text]" phldr="0"/>
      <dgm:spPr/>
      <dgm:t>
        <a:bodyPr/>
        <a:lstStyle/>
        <a:p>
          <a:pPr rtl="0"/>
          <a:r>
            <a:rPr lang="en-US" b="1"/>
            <a:t>Year 5</a:t>
          </a:r>
          <a:r>
            <a:rPr lang="en-US"/>
            <a:t> - Launch</a:t>
          </a:r>
          <a:r>
            <a:rPr lang="en-US">
              <a:latin typeface="Century Gothic" panose="020B0502020202020204"/>
            </a:rPr>
            <a:t> </a:t>
          </a:r>
          <a:r>
            <a:rPr lang="en-US"/>
            <a:t> The Hair Cut Shop</a:t>
          </a:r>
        </a:p>
      </dgm:t>
    </dgm:pt>
    <dgm:pt modelId="{9143356D-C03F-DB4F-A96D-77157D306B0C}" type="parTrans" cxnId="{EEEE3052-5F69-604B-B8C1-66DEF7B7587D}">
      <dgm:prSet/>
      <dgm:spPr/>
      <dgm:t>
        <a:bodyPr/>
        <a:lstStyle/>
        <a:p>
          <a:endParaRPr lang="en-US"/>
        </a:p>
      </dgm:t>
    </dgm:pt>
    <dgm:pt modelId="{51B5895C-82E9-2346-9D13-F120364EB498}" type="sibTrans" cxnId="{EEEE3052-5F69-604B-B8C1-66DEF7B7587D}">
      <dgm:prSet/>
      <dgm:spPr/>
      <dgm:t>
        <a:bodyPr/>
        <a:lstStyle/>
        <a:p>
          <a:endParaRPr lang="en-US"/>
        </a:p>
      </dgm:t>
    </dgm:pt>
    <dgm:pt modelId="{A9A23E87-C2AF-EE40-88EE-81AF1B41F099}" type="pres">
      <dgm:prSet presAssocID="{4F7AC489-E4C9-6944-B15B-D387801833A2}" presName="Name0" presStyleCnt="0">
        <dgm:presLayoutVars>
          <dgm:dir/>
          <dgm:resizeHandles val="exact"/>
        </dgm:presLayoutVars>
      </dgm:prSet>
      <dgm:spPr/>
    </dgm:pt>
    <dgm:pt modelId="{51E66A11-BCD3-2043-A996-0260B1DE86E9}" type="pres">
      <dgm:prSet presAssocID="{1521A3E5-A42C-0544-9F41-83E91821D9AC}" presName="node" presStyleLbl="node1" presStyleIdx="0" presStyleCnt="5">
        <dgm:presLayoutVars>
          <dgm:bulletEnabled val="1"/>
        </dgm:presLayoutVars>
      </dgm:prSet>
      <dgm:spPr/>
    </dgm:pt>
    <dgm:pt modelId="{A988E197-A8C6-F64A-873C-81CF153621C0}" type="pres">
      <dgm:prSet presAssocID="{5B89EE3A-A270-8C41-B0B7-F7D78E66725A}" presName="sibTrans" presStyleLbl="sibTrans1D1" presStyleIdx="0" presStyleCnt="4"/>
      <dgm:spPr/>
    </dgm:pt>
    <dgm:pt modelId="{D46A226D-78B6-8647-A401-098431720D9B}" type="pres">
      <dgm:prSet presAssocID="{5B89EE3A-A270-8C41-B0B7-F7D78E66725A}" presName="connectorText" presStyleLbl="sibTrans1D1" presStyleIdx="0" presStyleCnt="4"/>
      <dgm:spPr/>
    </dgm:pt>
    <dgm:pt modelId="{0F2CE96F-0F37-EF4F-AB3E-B88FD1D13CAA}" type="pres">
      <dgm:prSet presAssocID="{656D99A1-F964-3448-8CDD-881A1596EC99}" presName="node" presStyleLbl="node1" presStyleIdx="1" presStyleCnt="5">
        <dgm:presLayoutVars>
          <dgm:bulletEnabled val="1"/>
        </dgm:presLayoutVars>
      </dgm:prSet>
      <dgm:spPr/>
    </dgm:pt>
    <dgm:pt modelId="{E18F22F4-0375-FE48-A426-C325835625FC}" type="pres">
      <dgm:prSet presAssocID="{BDF3198F-700F-FE47-8512-894DC9A49D8A}" presName="sibTrans" presStyleLbl="sibTrans1D1" presStyleIdx="1" presStyleCnt="4"/>
      <dgm:spPr/>
    </dgm:pt>
    <dgm:pt modelId="{5A088944-E42C-154A-BD20-414EF38E1BA7}" type="pres">
      <dgm:prSet presAssocID="{BDF3198F-700F-FE47-8512-894DC9A49D8A}" presName="connectorText" presStyleLbl="sibTrans1D1" presStyleIdx="1" presStyleCnt="4"/>
      <dgm:spPr/>
    </dgm:pt>
    <dgm:pt modelId="{52DE9986-F5A6-6C4D-B015-2BC486A515C5}" type="pres">
      <dgm:prSet presAssocID="{C42A6978-3334-0241-A05C-B11CE4BD51EE}" presName="node" presStyleLbl="node1" presStyleIdx="2" presStyleCnt="5">
        <dgm:presLayoutVars>
          <dgm:bulletEnabled val="1"/>
        </dgm:presLayoutVars>
      </dgm:prSet>
      <dgm:spPr/>
    </dgm:pt>
    <dgm:pt modelId="{B154CBB5-CC46-044D-B38E-E7ADE417807B}" type="pres">
      <dgm:prSet presAssocID="{F3B09DC0-DEEF-BA4D-94C7-595A68318867}" presName="sibTrans" presStyleLbl="sibTrans1D1" presStyleIdx="2" presStyleCnt="4"/>
      <dgm:spPr/>
    </dgm:pt>
    <dgm:pt modelId="{02DD4897-5229-FA4E-883B-17484F864629}" type="pres">
      <dgm:prSet presAssocID="{F3B09DC0-DEEF-BA4D-94C7-595A68318867}" presName="connectorText" presStyleLbl="sibTrans1D1" presStyleIdx="2" presStyleCnt="4"/>
      <dgm:spPr/>
    </dgm:pt>
    <dgm:pt modelId="{B887BC7B-2C04-A345-87F8-8BB7BF2851A2}" type="pres">
      <dgm:prSet presAssocID="{2AC451AF-83FF-5546-A3ED-CDB29A8314E9}" presName="node" presStyleLbl="node1" presStyleIdx="3" presStyleCnt="5">
        <dgm:presLayoutVars>
          <dgm:bulletEnabled val="1"/>
        </dgm:presLayoutVars>
      </dgm:prSet>
      <dgm:spPr/>
    </dgm:pt>
    <dgm:pt modelId="{2CBA3832-D02F-934D-8130-E4752CB79267}" type="pres">
      <dgm:prSet presAssocID="{F5544697-D325-C049-84CD-7AAA3084EFD0}" presName="sibTrans" presStyleLbl="sibTrans1D1" presStyleIdx="3" presStyleCnt="4"/>
      <dgm:spPr/>
    </dgm:pt>
    <dgm:pt modelId="{DAEDE98C-4BB3-524C-9493-E9388222F56A}" type="pres">
      <dgm:prSet presAssocID="{F5544697-D325-C049-84CD-7AAA3084EFD0}" presName="connectorText" presStyleLbl="sibTrans1D1" presStyleIdx="3" presStyleCnt="4"/>
      <dgm:spPr/>
    </dgm:pt>
    <dgm:pt modelId="{A2F83B66-FA3E-6648-88F5-4EBAA24D2116}" type="pres">
      <dgm:prSet presAssocID="{A4E3A65C-FF08-8544-8476-6F2D2552B544}" presName="node" presStyleLbl="node1" presStyleIdx="4" presStyleCnt="5">
        <dgm:presLayoutVars>
          <dgm:bulletEnabled val="1"/>
        </dgm:presLayoutVars>
      </dgm:prSet>
      <dgm:spPr/>
    </dgm:pt>
  </dgm:ptLst>
  <dgm:cxnLst>
    <dgm:cxn modelId="{EE3C0101-5399-294E-9B0E-BEF999DAE934}" type="presOf" srcId="{A4E3A65C-FF08-8544-8476-6F2D2552B544}" destId="{A2F83B66-FA3E-6648-88F5-4EBAA24D2116}" srcOrd="0" destOrd="0" presId="urn:microsoft.com/office/officeart/2005/8/layout/bProcess3"/>
    <dgm:cxn modelId="{2996A011-1D90-FD40-9637-6C410E3BE56B}" type="presOf" srcId="{F3B09DC0-DEEF-BA4D-94C7-595A68318867}" destId="{02DD4897-5229-FA4E-883B-17484F864629}" srcOrd="1" destOrd="0" presId="urn:microsoft.com/office/officeart/2005/8/layout/bProcess3"/>
    <dgm:cxn modelId="{7F9E9A1F-EBB2-C54B-B926-2708A5FC9664}" type="presOf" srcId="{1521A3E5-A42C-0544-9F41-83E91821D9AC}" destId="{51E66A11-BCD3-2043-A996-0260B1DE86E9}" srcOrd="0" destOrd="0" presId="urn:microsoft.com/office/officeart/2005/8/layout/bProcess3"/>
    <dgm:cxn modelId="{A05AED21-7ACE-8A49-BADB-71C55A7A00D2}" type="presOf" srcId="{2AC451AF-83FF-5546-A3ED-CDB29A8314E9}" destId="{B887BC7B-2C04-A345-87F8-8BB7BF2851A2}" srcOrd="0" destOrd="0" presId="urn:microsoft.com/office/officeart/2005/8/layout/bProcess3"/>
    <dgm:cxn modelId="{ACFA133E-71D2-D144-ACD1-86C158979DC4}" type="presOf" srcId="{BDF3198F-700F-FE47-8512-894DC9A49D8A}" destId="{E18F22F4-0375-FE48-A426-C325835625FC}" srcOrd="0" destOrd="0" presId="urn:microsoft.com/office/officeart/2005/8/layout/bProcess3"/>
    <dgm:cxn modelId="{D9BB9A44-6393-9D45-A01C-7B80557BADC4}" type="presOf" srcId="{C42A6978-3334-0241-A05C-B11CE4BD51EE}" destId="{52DE9986-F5A6-6C4D-B015-2BC486A515C5}" srcOrd="0" destOrd="0" presId="urn:microsoft.com/office/officeart/2005/8/layout/bProcess3"/>
    <dgm:cxn modelId="{81968F6C-FC95-D64E-89AA-2B671C9A0EFD}" srcId="{4F7AC489-E4C9-6944-B15B-D387801833A2}" destId="{C42A6978-3334-0241-A05C-B11CE4BD51EE}" srcOrd="2" destOrd="0" parTransId="{3388BDDA-964D-B048-8450-FC9E3EC46C03}" sibTransId="{F3B09DC0-DEEF-BA4D-94C7-595A68318867}"/>
    <dgm:cxn modelId="{EEEE3052-5F69-604B-B8C1-66DEF7B7587D}" srcId="{4F7AC489-E4C9-6944-B15B-D387801833A2}" destId="{A4E3A65C-FF08-8544-8476-6F2D2552B544}" srcOrd="4" destOrd="0" parTransId="{9143356D-C03F-DB4F-A96D-77157D306B0C}" sibTransId="{51B5895C-82E9-2346-9D13-F120364EB498}"/>
    <dgm:cxn modelId="{ED67B286-FE6E-644E-A3C2-36C6F47942D1}" type="presOf" srcId="{F3B09DC0-DEEF-BA4D-94C7-595A68318867}" destId="{B154CBB5-CC46-044D-B38E-E7ADE417807B}" srcOrd="0" destOrd="0" presId="urn:microsoft.com/office/officeart/2005/8/layout/bProcess3"/>
    <dgm:cxn modelId="{ECAEFF88-1106-7540-995E-8E559379A471}" type="presOf" srcId="{5B89EE3A-A270-8C41-B0B7-F7D78E66725A}" destId="{D46A226D-78B6-8647-A401-098431720D9B}" srcOrd="1" destOrd="0" presId="urn:microsoft.com/office/officeart/2005/8/layout/bProcess3"/>
    <dgm:cxn modelId="{6E512194-5067-9140-B166-3256F0B805C8}" type="presOf" srcId="{F5544697-D325-C049-84CD-7AAA3084EFD0}" destId="{DAEDE98C-4BB3-524C-9493-E9388222F56A}" srcOrd="1" destOrd="0" presId="urn:microsoft.com/office/officeart/2005/8/layout/bProcess3"/>
    <dgm:cxn modelId="{827EA495-C8B2-0042-8A13-793ABE3E9B04}" type="presOf" srcId="{F5544697-D325-C049-84CD-7AAA3084EFD0}" destId="{2CBA3832-D02F-934D-8130-E4752CB79267}" srcOrd="0" destOrd="0" presId="urn:microsoft.com/office/officeart/2005/8/layout/bProcess3"/>
    <dgm:cxn modelId="{A4C4C8A1-EC44-0642-8D0B-D3C4D3E8079F}" type="presOf" srcId="{4F7AC489-E4C9-6944-B15B-D387801833A2}" destId="{A9A23E87-C2AF-EE40-88EE-81AF1B41F099}" srcOrd="0" destOrd="0" presId="urn:microsoft.com/office/officeart/2005/8/layout/bProcess3"/>
    <dgm:cxn modelId="{028545B4-3B82-4E44-953C-558A65BC2FA7}" type="presOf" srcId="{BDF3198F-700F-FE47-8512-894DC9A49D8A}" destId="{5A088944-E42C-154A-BD20-414EF38E1BA7}" srcOrd="1" destOrd="0" presId="urn:microsoft.com/office/officeart/2005/8/layout/bProcess3"/>
    <dgm:cxn modelId="{4E9900C0-556F-EF47-A71F-34ED53003F87}" srcId="{4F7AC489-E4C9-6944-B15B-D387801833A2}" destId="{656D99A1-F964-3448-8CDD-881A1596EC99}" srcOrd="1" destOrd="0" parTransId="{6CC0CC99-4BDF-4740-A426-98DB08A751D0}" sibTransId="{BDF3198F-700F-FE47-8512-894DC9A49D8A}"/>
    <dgm:cxn modelId="{857D98C1-0D3B-284D-8BFB-425EC01519A3}" type="presOf" srcId="{656D99A1-F964-3448-8CDD-881A1596EC99}" destId="{0F2CE96F-0F37-EF4F-AB3E-B88FD1D13CAA}" srcOrd="0" destOrd="0" presId="urn:microsoft.com/office/officeart/2005/8/layout/bProcess3"/>
    <dgm:cxn modelId="{B43601CE-3F7C-8341-8E04-EA075A9BF889}" srcId="{4F7AC489-E4C9-6944-B15B-D387801833A2}" destId="{1521A3E5-A42C-0544-9F41-83E91821D9AC}" srcOrd="0" destOrd="0" parTransId="{760F20BF-A207-6345-88A2-087715E5F20B}" sibTransId="{5B89EE3A-A270-8C41-B0B7-F7D78E66725A}"/>
    <dgm:cxn modelId="{A6573AD3-0DC9-8E4A-AB8F-EC5ADE503DBD}" srcId="{4F7AC489-E4C9-6944-B15B-D387801833A2}" destId="{2AC451AF-83FF-5546-A3ED-CDB29A8314E9}" srcOrd="3" destOrd="0" parTransId="{759A025F-2B47-8242-93F8-939E8862CFE0}" sibTransId="{F5544697-D325-C049-84CD-7AAA3084EFD0}"/>
    <dgm:cxn modelId="{A8D30BF8-55EA-7D4C-B7A4-41A7C4A741E6}" type="presOf" srcId="{5B89EE3A-A270-8C41-B0B7-F7D78E66725A}" destId="{A988E197-A8C6-F64A-873C-81CF153621C0}" srcOrd="0" destOrd="0" presId="urn:microsoft.com/office/officeart/2005/8/layout/bProcess3"/>
    <dgm:cxn modelId="{6F7BE4F6-7D39-BF42-89E9-03440B66412B}" type="presParOf" srcId="{A9A23E87-C2AF-EE40-88EE-81AF1B41F099}" destId="{51E66A11-BCD3-2043-A996-0260B1DE86E9}" srcOrd="0" destOrd="0" presId="urn:microsoft.com/office/officeart/2005/8/layout/bProcess3"/>
    <dgm:cxn modelId="{C3B35EC4-26B4-2F4C-89AD-B5F11FA56102}" type="presParOf" srcId="{A9A23E87-C2AF-EE40-88EE-81AF1B41F099}" destId="{A988E197-A8C6-F64A-873C-81CF153621C0}" srcOrd="1" destOrd="0" presId="urn:microsoft.com/office/officeart/2005/8/layout/bProcess3"/>
    <dgm:cxn modelId="{B7789A13-D8D9-2641-B9FF-EACE4BF49F49}" type="presParOf" srcId="{A988E197-A8C6-F64A-873C-81CF153621C0}" destId="{D46A226D-78B6-8647-A401-098431720D9B}" srcOrd="0" destOrd="0" presId="urn:microsoft.com/office/officeart/2005/8/layout/bProcess3"/>
    <dgm:cxn modelId="{689DBBD9-B22F-E744-AE5B-C950C80212F4}" type="presParOf" srcId="{A9A23E87-C2AF-EE40-88EE-81AF1B41F099}" destId="{0F2CE96F-0F37-EF4F-AB3E-B88FD1D13CAA}" srcOrd="2" destOrd="0" presId="urn:microsoft.com/office/officeart/2005/8/layout/bProcess3"/>
    <dgm:cxn modelId="{240C32FE-08D5-2949-BCE6-C198FAA7AFF0}" type="presParOf" srcId="{A9A23E87-C2AF-EE40-88EE-81AF1B41F099}" destId="{E18F22F4-0375-FE48-A426-C325835625FC}" srcOrd="3" destOrd="0" presId="urn:microsoft.com/office/officeart/2005/8/layout/bProcess3"/>
    <dgm:cxn modelId="{9B54E87C-CD1D-A343-85C2-521F3AC16605}" type="presParOf" srcId="{E18F22F4-0375-FE48-A426-C325835625FC}" destId="{5A088944-E42C-154A-BD20-414EF38E1BA7}" srcOrd="0" destOrd="0" presId="urn:microsoft.com/office/officeart/2005/8/layout/bProcess3"/>
    <dgm:cxn modelId="{9FA6D3FD-5EE7-3446-B63B-190813BB73BA}" type="presParOf" srcId="{A9A23E87-C2AF-EE40-88EE-81AF1B41F099}" destId="{52DE9986-F5A6-6C4D-B015-2BC486A515C5}" srcOrd="4" destOrd="0" presId="urn:microsoft.com/office/officeart/2005/8/layout/bProcess3"/>
    <dgm:cxn modelId="{F54C4A7E-5341-F042-8576-551DCC3BD6C4}" type="presParOf" srcId="{A9A23E87-C2AF-EE40-88EE-81AF1B41F099}" destId="{B154CBB5-CC46-044D-B38E-E7ADE417807B}" srcOrd="5" destOrd="0" presId="urn:microsoft.com/office/officeart/2005/8/layout/bProcess3"/>
    <dgm:cxn modelId="{C3741D09-4F41-CA4A-BA7C-45AD96F462DC}" type="presParOf" srcId="{B154CBB5-CC46-044D-B38E-E7ADE417807B}" destId="{02DD4897-5229-FA4E-883B-17484F864629}" srcOrd="0" destOrd="0" presId="urn:microsoft.com/office/officeart/2005/8/layout/bProcess3"/>
    <dgm:cxn modelId="{76C6DF9F-3CC6-DD4C-B256-A2088EEC3A3C}" type="presParOf" srcId="{A9A23E87-C2AF-EE40-88EE-81AF1B41F099}" destId="{B887BC7B-2C04-A345-87F8-8BB7BF2851A2}" srcOrd="6" destOrd="0" presId="urn:microsoft.com/office/officeart/2005/8/layout/bProcess3"/>
    <dgm:cxn modelId="{8BD06B31-2380-7C41-B8E7-EEC532BDDDA4}" type="presParOf" srcId="{A9A23E87-C2AF-EE40-88EE-81AF1B41F099}" destId="{2CBA3832-D02F-934D-8130-E4752CB79267}" srcOrd="7" destOrd="0" presId="urn:microsoft.com/office/officeart/2005/8/layout/bProcess3"/>
    <dgm:cxn modelId="{2A1D2CFB-8198-B74C-899C-A85DA82BE095}" type="presParOf" srcId="{2CBA3832-D02F-934D-8130-E4752CB79267}" destId="{DAEDE98C-4BB3-524C-9493-E9388222F56A}" srcOrd="0" destOrd="0" presId="urn:microsoft.com/office/officeart/2005/8/layout/bProcess3"/>
    <dgm:cxn modelId="{51B85FCE-0BBA-0243-AA93-8590F0DFD3C7}" type="presParOf" srcId="{A9A23E87-C2AF-EE40-88EE-81AF1B41F099}" destId="{A2F83B66-FA3E-6648-88F5-4EBAA24D2116}" srcOrd="8"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3C401A-B12F-F140-A0B7-3ECB59592F11}">
      <dsp:nvSpPr>
        <dsp:cNvPr id="0" name=""/>
        <dsp:cNvSpPr/>
      </dsp:nvSpPr>
      <dsp:spPr>
        <a:xfrm>
          <a:off x="5095960" y="3985600"/>
          <a:ext cx="1877614" cy="1877614"/>
        </a:xfrm>
        <a:prstGeom prst="ellipse">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a:t>The Hair Cut Shop</a:t>
          </a:r>
        </a:p>
      </dsp:txBody>
      <dsp:txXfrm>
        <a:off x="5370930" y="4260570"/>
        <a:ext cx="1327674" cy="1327674"/>
      </dsp:txXfrm>
    </dsp:sp>
    <dsp:sp modelId="{E31B9358-85B7-384C-B78E-0358CCF446FB}">
      <dsp:nvSpPr>
        <dsp:cNvPr id="0" name=""/>
        <dsp:cNvSpPr/>
      </dsp:nvSpPr>
      <dsp:spPr>
        <a:xfrm rot="10800000">
          <a:off x="1637556" y="4656847"/>
          <a:ext cx="3268191" cy="535120"/>
        </a:xfrm>
        <a:prstGeom prst="leftArrow">
          <a:avLst>
            <a:gd name="adj1" fmla="val 60000"/>
            <a:gd name="adj2" fmla="val 5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5EBE5563-BE57-C048-942B-9FF531792070}">
      <dsp:nvSpPr>
        <dsp:cNvPr id="0" name=""/>
        <dsp:cNvSpPr/>
      </dsp:nvSpPr>
      <dsp:spPr>
        <a:xfrm>
          <a:off x="980391" y="4398675"/>
          <a:ext cx="1314329" cy="1051463"/>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622300">
            <a:lnSpc>
              <a:spcPct val="90000"/>
            </a:lnSpc>
            <a:spcBef>
              <a:spcPct val="0"/>
            </a:spcBef>
            <a:spcAft>
              <a:spcPct val="35000"/>
            </a:spcAft>
            <a:buNone/>
          </a:pPr>
          <a:r>
            <a:rPr lang="en-US" sz="1400" b="1" kern="1200"/>
            <a:t>Suppliers</a:t>
          </a:r>
        </a:p>
      </dsp:txBody>
      <dsp:txXfrm>
        <a:off x="1011187" y="4429471"/>
        <a:ext cx="1252737" cy="989871"/>
      </dsp:txXfrm>
    </dsp:sp>
    <dsp:sp modelId="{585F4109-515D-AA43-97E3-F46C88D9D306}">
      <dsp:nvSpPr>
        <dsp:cNvPr id="0" name=""/>
        <dsp:cNvSpPr/>
      </dsp:nvSpPr>
      <dsp:spPr>
        <a:xfrm rot="12150000">
          <a:off x="1847885" y="3599449"/>
          <a:ext cx="3268191" cy="535120"/>
        </a:xfrm>
        <a:prstGeom prst="leftArrow">
          <a:avLst>
            <a:gd name="adj1" fmla="val 60000"/>
            <a:gd name="adj2" fmla="val 50000"/>
          </a:avLst>
        </a:prstGeom>
        <a:gradFill rotWithShape="0">
          <a:gsLst>
            <a:gs pos="0">
              <a:schemeClr val="accent2">
                <a:hueOff val="56646"/>
                <a:satOff val="-5999"/>
                <a:lumOff val="-147"/>
                <a:alphaOff val="0"/>
                <a:tint val="96000"/>
                <a:lumMod val="104000"/>
              </a:schemeClr>
            </a:gs>
            <a:gs pos="100000">
              <a:schemeClr val="accent2">
                <a:hueOff val="56646"/>
                <a:satOff val="-5999"/>
                <a:lumOff val="-147"/>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29608FE6-D76D-144A-8337-7B82C84FFD9F}">
      <dsp:nvSpPr>
        <dsp:cNvPr id="0" name=""/>
        <dsp:cNvSpPr/>
      </dsp:nvSpPr>
      <dsp:spPr>
        <a:xfrm>
          <a:off x="1315109" y="2715935"/>
          <a:ext cx="1314329" cy="1051463"/>
        </a:xfrm>
        <a:prstGeom prst="roundRect">
          <a:avLst>
            <a:gd name="adj" fmla="val 10000"/>
          </a:avLst>
        </a:prstGeom>
        <a:gradFill rotWithShape="0">
          <a:gsLst>
            <a:gs pos="0">
              <a:schemeClr val="accent2">
                <a:hueOff val="56646"/>
                <a:satOff val="-5999"/>
                <a:lumOff val="-147"/>
                <a:alphaOff val="0"/>
                <a:tint val="96000"/>
                <a:lumMod val="104000"/>
              </a:schemeClr>
            </a:gs>
            <a:gs pos="100000">
              <a:schemeClr val="accent2">
                <a:hueOff val="56646"/>
                <a:satOff val="-5999"/>
                <a:lumOff val="-147"/>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622300">
            <a:lnSpc>
              <a:spcPct val="90000"/>
            </a:lnSpc>
            <a:spcBef>
              <a:spcPct val="0"/>
            </a:spcBef>
            <a:spcAft>
              <a:spcPct val="35000"/>
            </a:spcAft>
            <a:buNone/>
          </a:pPr>
          <a:r>
            <a:rPr lang="en-US" sz="1400" b="1" kern="1200"/>
            <a:t>Employees</a:t>
          </a:r>
        </a:p>
      </dsp:txBody>
      <dsp:txXfrm>
        <a:off x="1345905" y="2746731"/>
        <a:ext cx="1252737" cy="989871"/>
      </dsp:txXfrm>
    </dsp:sp>
    <dsp:sp modelId="{2F671E84-67F9-EE4B-9062-9CC12F286766}">
      <dsp:nvSpPr>
        <dsp:cNvPr id="0" name=""/>
        <dsp:cNvSpPr/>
      </dsp:nvSpPr>
      <dsp:spPr>
        <a:xfrm rot="13500000">
          <a:off x="2446854" y="2703029"/>
          <a:ext cx="3268191" cy="535120"/>
        </a:xfrm>
        <a:prstGeom prst="leftArrow">
          <a:avLst>
            <a:gd name="adj1" fmla="val 60000"/>
            <a:gd name="adj2" fmla="val 50000"/>
          </a:avLst>
        </a:prstGeom>
        <a:gradFill rotWithShape="0">
          <a:gsLst>
            <a:gs pos="0">
              <a:schemeClr val="accent2">
                <a:hueOff val="113291"/>
                <a:satOff val="-11998"/>
                <a:lumOff val="-294"/>
                <a:alphaOff val="0"/>
                <a:tint val="96000"/>
                <a:lumMod val="104000"/>
              </a:schemeClr>
            </a:gs>
            <a:gs pos="100000">
              <a:schemeClr val="accent2">
                <a:hueOff val="113291"/>
                <a:satOff val="-11998"/>
                <a:lumOff val="-294"/>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3FFF957D-7113-BC41-988E-8548F3173AC1}">
      <dsp:nvSpPr>
        <dsp:cNvPr id="0" name=""/>
        <dsp:cNvSpPr/>
      </dsp:nvSpPr>
      <dsp:spPr>
        <a:xfrm>
          <a:off x="2268304" y="1289377"/>
          <a:ext cx="1314329" cy="1051463"/>
        </a:xfrm>
        <a:prstGeom prst="roundRect">
          <a:avLst>
            <a:gd name="adj" fmla="val 10000"/>
          </a:avLst>
        </a:prstGeom>
        <a:gradFill rotWithShape="0">
          <a:gsLst>
            <a:gs pos="0">
              <a:schemeClr val="accent2">
                <a:hueOff val="113291"/>
                <a:satOff val="-11998"/>
                <a:lumOff val="-294"/>
                <a:alphaOff val="0"/>
                <a:tint val="96000"/>
                <a:lumMod val="104000"/>
              </a:schemeClr>
            </a:gs>
            <a:gs pos="100000">
              <a:schemeClr val="accent2">
                <a:hueOff val="113291"/>
                <a:satOff val="-11998"/>
                <a:lumOff val="-294"/>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622300">
            <a:lnSpc>
              <a:spcPct val="90000"/>
            </a:lnSpc>
            <a:spcBef>
              <a:spcPct val="0"/>
            </a:spcBef>
            <a:spcAft>
              <a:spcPct val="35000"/>
            </a:spcAft>
            <a:buNone/>
          </a:pPr>
          <a:r>
            <a:rPr lang="en-US" sz="1400" b="1" kern="1200"/>
            <a:t>Managers</a:t>
          </a:r>
        </a:p>
      </dsp:txBody>
      <dsp:txXfrm>
        <a:off x="2299100" y="1320173"/>
        <a:ext cx="1252737" cy="989871"/>
      </dsp:txXfrm>
    </dsp:sp>
    <dsp:sp modelId="{86BDCA43-58AB-5B4C-A110-6FE216385F88}">
      <dsp:nvSpPr>
        <dsp:cNvPr id="0" name=""/>
        <dsp:cNvSpPr/>
      </dsp:nvSpPr>
      <dsp:spPr>
        <a:xfrm rot="14850000">
          <a:off x="3343273" y="2104061"/>
          <a:ext cx="3268191" cy="535120"/>
        </a:xfrm>
        <a:prstGeom prst="leftArrow">
          <a:avLst>
            <a:gd name="adj1" fmla="val 60000"/>
            <a:gd name="adj2" fmla="val 50000"/>
          </a:avLst>
        </a:prstGeom>
        <a:gradFill rotWithShape="0">
          <a:gsLst>
            <a:gs pos="0">
              <a:schemeClr val="accent2">
                <a:hueOff val="169937"/>
                <a:satOff val="-17997"/>
                <a:lumOff val="-441"/>
                <a:alphaOff val="0"/>
                <a:tint val="96000"/>
                <a:lumMod val="104000"/>
              </a:schemeClr>
            </a:gs>
            <a:gs pos="100000">
              <a:schemeClr val="accent2">
                <a:hueOff val="169937"/>
                <a:satOff val="-17997"/>
                <a:lumOff val="-441"/>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8080CF6E-7661-E94F-8E91-4D901CFC9E4A}">
      <dsp:nvSpPr>
        <dsp:cNvPr id="0" name=""/>
        <dsp:cNvSpPr/>
      </dsp:nvSpPr>
      <dsp:spPr>
        <a:xfrm>
          <a:off x="3694862" y="336182"/>
          <a:ext cx="1314329" cy="1051463"/>
        </a:xfrm>
        <a:prstGeom prst="roundRect">
          <a:avLst>
            <a:gd name="adj" fmla="val 10000"/>
          </a:avLst>
        </a:prstGeom>
        <a:gradFill rotWithShape="0">
          <a:gsLst>
            <a:gs pos="0">
              <a:schemeClr val="accent2">
                <a:hueOff val="169937"/>
                <a:satOff val="-17997"/>
                <a:lumOff val="-441"/>
                <a:alphaOff val="0"/>
                <a:tint val="96000"/>
                <a:lumMod val="104000"/>
              </a:schemeClr>
            </a:gs>
            <a:gs pos="100000">
              <a:schemeClr val="accent2">
                <a:hueOff val="169937"/>
                <a:satOff val="-17997"/>
                <a:lumOff val="-441"/>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622300">
            <a:lnSpc>
              <a:spcPct val="90000"/>
            </a:lnSpc>
            <a:spcBef>
              <a:spcPct val="0"/>
            </a:spcBef>
            <a:spcAft>
              <a:spcPct val="35000"/>
            </a:spcAft>
            <a:buNone/>
          </a:pPr>
          <a:r>
            <a:rPr lang="en-US" sz="1400" b="1" kern="1200"/>
            <a:t>Buyers</a:t>
          </a:r>
        </a:p>
      </dsp:txBody>
      <dsp:txXfrm>
        <a:off x="3725658" y="366978"/>
        <a:ext cx="1252737" cy="989871"/>
      </dsp:txXfrm>
    </dsp:sp>
    <dsp:sp modelId="{9DABFCEB-67B0-AB4B-BE32-C92E138E50E1}">
      <dsp:nvSpPr>
        <dsp:cNvPr id="0" name=""/>
        <dsp:cNvSpPr/>
      </dsp:nvSpPr>
      <dsp:spPr>
        <a:xfrm rot="16200000">
          <a:off x="4400671" y="1893732"/>
          <a:ext cx="3268191" cy="535120"/>
        </a:xfrm>
        <a:prstGeom prst="leftArrow">
          <a:avLst>
            <a:gd name="adj1" fmla="val 60000"/>
            <a:gd name="adj2" fmla="val 50000"/>
          </a:avLst>
        </a:prstGeom>
        <a:gradFill rotWithShape="0">
          <a:gsLst>
            <a:gs pos="0">
              <a:schemeClr val="accent2">
                <a:hueOff val="226582"/>
                <a:satOff val="-23996"/>
                <a:lumOff val="-588"/>
                <a:alphaOff val="0"/>
                <a:tint val="96000"/>
                <a:lumMod val="104000"/>
              </a:schemeClr>
            </a:gs>
            <a:gs pos="100000">
              <a:schemeClr val="accent2">
                <a:hueOff val="226582"/>
                <a:satOff val="-23996"/>
                <a:lumOff val="-588"/>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5793646E-1F43-B249-AB52-87C3799E97B9}">
      <dsp:nvSpPr>
        <dsp:cNvPr id="0" name=""/>
        <dsp:cNvSpPr/>
      </dsp:nvSpPr>
      <dsp:spPr>
        <a:xfrm>
          <a:off x="5377602" y="1464"/>
          <a:ext cx="1314329" cy="1051463"/>
        </a:xfrm>
        <a:prstGeom prst="roundRect">
          <a:avLst>
            <a:gd name="adj" fmla="val 10000"/>
          </a:avLst>
        </a:prstGeom>
        <a:gradFill rotWithShape="0">
          <a:gsLst>
            <a:gs pos="0">
              <a:schemeClr val="accent2">
                <a:hueOff val="226582"/>
                <a:satOff val="-23996"/>
                <a:lumOff val="-588"/>
                <a:alphaOff val="0"/>
                <a:tint val="96000"/>
                <a:lumMod val="104000"/>
              </a:schemeClr>
            </a:gs>
            <a:gs pos="100000">
              <a:schemeClr val="accent2">
                <a:hueOff val="226582"/>
                <a:satOff val="-23996"/>
                <a:lumOff val="-588"/>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622300">
            <a:lnSpc>
              <a:spcPct val="90000"/>
            </a:lnSpc>
            <a:spcBef>
              <a:spcPct val="0"/>
            </a:spcBef>
            <a:spcAft>
              <a:spcPct val="35000"/>
            </a:spcAft>
            <a:buNone/>
          </a:pPr>
          <a:r>
            <a:rPr lang="en-US" sz="1400" b="1" kern="1200"/>
            <a:t>Unions</a:t>
          </a:r>
        </a:p>
      </dsp:txBody>
      <dsp:txXfrm>
        <a:off x="5408398" y="32260"/>
        <a:ext cx="1252737" cy="989871"/>
      </dsp:txXfrm>
    </dsp:sp>
    <dsp:sp modelId="{8A65CFAB-A38B-6B41-9FB9-74063E8762BA}">
      <dsp:nvSpPr>
        <dsp:cNvPr id="0" name=""/>
        <dsp:cNvSpPr/>
      </dsp:nvSpPr>
      <dsp:spPr>
        <a:xfrm rot="17550000">
          <a:off x="5458069" y="2104061"/>
          <a:ext cx="3268191" cy="535120"/>
        </a:xfrm>
        <a:prstGeom prst="leftArrow">
          <a:avLst>
            <a:gd name="adj1" fmla="val 60000"/>
            <a:gd name="adj2" fmla="val 50000"/>
          </a:avLst>
        </a:prstGeom>
        <a:gradFill rotWithShape="0">
          <a:gsLst>
            <a:gs pos="0">
              <a:schemeClr val="accent2">
                <a:hueOff val="283228"/>
                <a:satOff val="-29996"/>
                <a:lumOff val="-735"/>
                <a:alphaOff val="0"/>
                <a:tint val="96000"/>
                <a:lumMod val="104000"/>
              </a:schemeClr>
            </a:gs>
            <a:gs pos="100000">
              <a:schemeClr val="accent2">
                <a:hueOff val="283228"/>
                <a:satOff val="-29996"/>
                <a:lumOff val="-735"/>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0482672E-AED9-7B44-ABEE-31AEB455441D}">
      <dsp:nvSpPr>
        <dsp:cNvPr id="0" name=""/>
        <dsp:cNvSpPr/>
      </dsp:nvSpPr>
      <dsp:spPr>
        <a:xfrm>
          <a:off x="7060342" y="336182"/>
          <a:ext cx="1314329" cy="1051463"/>
        </a:xfrm>
        <a:prstGeom prst="roundRect">
          <a:avLst>
            <a:gd name="adj" fmla="val 10000"/>
          </a:avLst>
        </a:prstGeom>
        <a:gradFill rotWithShape="0">
          <a:gsLst>
            <a:gs pos="0">
              <a:schemeClr val="accent2">
                <a:hueOff val="283228"/>
                <a:satOff val="-29996"/>
                <a:lumOff val="-735"/>
                <a:alphaOff val="0"/>
                <a:tint val="96000"/>
                <a:lumMod val="104000"/>
              </a:schemeClr>
            </a:gs>
            <a:gs pos="100000">
              <a:schemeClr val="accent2">
                <a:hueOff val="283228"/>
                <a:satOff val="-29996"/>
                <a:lumOff val="-735"/>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622300">
            <a:lnSpc>
              <a:spcPct val="90000"/>
            </a:lnSpc>
            <a:spcBef>
              <a:spcPct val="0"/>
            </a:spcBef>
            <a:spcAft>
              <a:spcPct val="35000"/>
            </a:spcAft>
            <a:buNone/>
          </a:pPr>
          <a:r>
            <a:rPr lang="en-US" sz="1400" b="1" kern="1200">
              <a:latin typeface="Century Gothic" panose="020B0502020202020204"/>
            </a:rPr>
            <a:t>Government</a:t>
          </a:r>
          <a:endParaRPr lang="en-US" sz="1400" b="1" kern="1200"/>
        </a:p>
      </dsp:txBody>
      <dsp:txXfrm>
        <a:off x="7091138" y="366978"/>
        <a:ext cx="1252737" cy="989871"/>
      </dsp:txXfrm>
    </dsp:sp>
    <dsp:sp modelId="{877DD5E4-1AC5-154F-A18D-EE59D79A6827}">
      <dsp:nvSpPr>
        <dsp:cNvPr id="0" name=""/>
        <dsp:cNvSpPr/>
      </dsp:nvSpPr>
      <dsp:spPr>
        <a:xfrm rot="18900000">
          <a:off x="6354489" y="2703029"/>
          <a:ext cx="3268191" cy="535120"/>
        </a:xfrm>
        <a:prstGeom prst="leftArrow">
          <a:avLst>
            <a:gd name="adj1" fmla="val 60000"/>
            <a:gd name="adj2" fmla="val 50000"/>
          </a:avLst>
        </a:prstGeom>
        <a:gradFill rotWithShape="0">
          <a:gsLst>
            <a:gs pos="0">
              <a:schemeClr val="accent2">
                <a:hueOff val="339874"/>
                <a:satOff val="-35995"/>
                <a:lumOff val="-882"/>
                <a:alphaOff val="0"/>
                <a:tint val="96000"/>
                <a:lumMod val="104000"/>
              </a:schemeClr>
            </a:gs>
            <a:gs pos="100000">
              <a:schemeClr val="accent2">
                <a:hueOff val="339874"/>
                <a:satOff val="-35995"/>
                <a:lumOff val="-882"/>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6D124FDB-2DE8-AB45-9614-9A8151A55C9C}">
      <dsp:nvSpPr>
        <dsp:cNvPr id="0" name=""/>
        <dsp:cNvSpPr/>
      </dsp:nvSpPr>
      <dsp:spPr>
        <a:xfrm>
          <a:off x="8486900" y="1289377"/>
          <a:ext cx="1314329" cy="1051463"/>
        </a:xfrm>
        <a:prstGeom prst="roundRect">
          <a:avLst>
            <a:gd name="adj" fmla="val 10000"/>
          </a:avLst>
        </a:prstGeom>
        <a:gradFill rotWithShape="0">
          <a:gsLst>
            <a:gs pos="0">
              <a:schemeClr val="accent2">
                <a:hueOff val="339874"/>
                <a:satOff val="-35995"/>
                <a:lumOff val="-882"/>
                <a:alphaOff val="0"/>
                <a:tint val="96000"/>
                <a:lumMod val="104000"/>
              </a:schemeClr>
            </a:gs>
            <a:gs pos="100000">
              <a:schemeClr val="accent2">
                <a:hueOff val="339874"/>
                <a:satOff val="-35995"/>
                <a:lumOff val="-882"/>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622300">
            <a:lnSpc>
              <a:spcPct val="90000"/>
            </a:lnSpc>
            <a:spcBef>
              <a:spcPct val="0"/>
            </a:spcBef>
            <a:spcAft>
              <a:spcPct val="35000"/>
            </a:spcAft>
            <a:buNone/>
          </a:pPr>
          <a:r>
            <a:rPr lang="en-US" sz="1400" b="1" kern="1200"/>
            <a:t>Sponsorships</a:t>
          </a:r>
        </a:p>
      </dsp:txBody>
      <dsp:txXfrm>
        <a:off x="8517696" y="1320173"/>
        <a:ext cx="1252737" cy="989871"/>
      </dsp:txXfrm>
    </dsp:sp>
    <dsp:sp modelId="{E6A17349-139E-9D42-879A-CD448721D4CE}">
      <dsp:nvSpPr>
        <dsp:cNvPr id="0" name=""/>
        <dsp:cNvSpPr/>
      </dsp:nvSpPr>
      <dsp:spPr>
        <a:xfrm rot="20250000">
          <a:off x="6953457" y="3599449"/>
          <a:ext cx="3268191" cy="535120"/>
        </a:xfrm>
        <a:prstGeom prst="leftArrow">
          <a:avLst>
            <a:gd name="adj1" fmla="val 60000"/>
            <a:gd name="adj2" fmla="val 50000"/>
          </a:avLst>
        </a:prstGeom>
        <a:gradFill rotWithShape="0">
          <a:gsLst>
            <a:gs pos="0">
              <a:schemeClr val="accent2">
                <a:hueOff val="396519"/>
                <a:satOff val="-41994"/>
                <a:lumOff val="-1029"/>
                <a:alphaOff val="0"/>
                <a:tint val="96000"/>
                <a:lumMod val="104000"/>
              </a:schemeClr>
            </a:gs>
            <a:gs pos="100000">
              <a:schemeClr val="accent2">
                <a:hueOff val="396519"/>
                <a:satOff val="-41994"/>
                <a:lumOff val="-1029"/>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1238027B-A086-594A-8C4D-80EBA3D75114}">
      <dsp:nvSpPr>
        <dsp:cNvPr id="0" name=""/>
        <dsp:cNvSpPr/>
      </dsp:nvSpPr>
      <dsp:spPr>
        <a:xfrm>
          <a:off x="9440095" y="2715935"/>
          <a:ext cx="1314329" cy="1051463"/>
        </a:xfrm>
        <a:prstGeom prst="roundRect">
          <a:avLst>
            <a:gd name="adj" fmla="val 10000"/>
          </a:avLst>
        </a:prstGeom>
        <a:gradFill rotWithShape="0">
          <a:gsLst>
            <a:gs pos="0">
              <a:schemeClr val="accent2">
                <a:hueOff val="396519"/>
                <a:satOff val="-41994"/>
                <a:lumOff val="-1029"/>
                <a:alphaOff val="0"/>
                <a:tint val="96000"/>
                <a:lumMod val="104000"/>
              </a:schemeClr>
            </a:gs>
            <a:gs pos="100000">
              <a:schemeClr val="accent2">
                <a:hueOff val="396519"/>
                <a:satOff val="-41994"/>
                <a:lumOff val="-1029"/>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622300">
            <a:lnSpc>
              <a:spcPct val="90000"/>
            </a:lnSpc>
            <a:spcBef>
              <a:spcPct val="0"/>
            </a:spcBef>
            <a:spcAft>
              <a:spcPct val="35000"/>
            </a:spcAft>
            <a:buNone/>
          </a:pPr>
          <a:r>
            <a:rPr lang="en-US" sz="1400" b="1" kern="1200"/>
            <a:t>Advertising companies</a:t>
          </a:r>
        </a:p>
      </dsp:txBody>
      <dsp:txXfrm>
        <a:off x="9470891" y="2746731"/>
        <a:ext cx="1252737" cy="989871"/>
      </dsp:txXfrm>
    </dsp:sp>
    <dsp:sp modelId="{DB9D7C86-BA60-5943-9B05-AC9595076383}">
      <dsp:nvSpPr>
        <dsp:cNvPr id="0" name=""/>
        <dsp:cNvSpPr/>
      </dsp:nvSpPr>
      <dsp:spPr>
        <a:xfrm>
          <a:off x="7163786" y="4656847"/>
          <a:ext cx="3268191" cy="535120"/>
        </a:xfrm>
        <a:prstGeom prst="leftArrow">
          <a:avLst>
            <a:gd name="adj1" fmla="val 60000"/>
            <a:gd name="adj2" fmla="val 50000"/>
          </a:avLst>
        </a:prstGeom>
        <a:gradFill rotWithShape="0">
          <a:gsLst>
            <a:gs pos="0">
              <a:schemeClr val="accent2">
                <a:hueOff val="453165"/>
                <a:satOff val="-47993"/>
                <a:lumOff val="-1176"/>
                <a:alphaOff val="0"/>
                <a:tint val="96000"/>
                <a:lumMod val="104000"/>
              </a:schemeClr>
            </a:gs>
            <a:gs pos="100000">
              <a:schemeClr val="accent2">
                <a:hueOff val="453165"/>
                <a:satOff val="-47993"/>
                <a:lumOff val="-1176"/>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5F319EE5-9D93-E94C-968B-57FE29472E7E}">
      <dsp:nvSpPr>
        <dsp:cNvPr id="0" name=""/>
        <dsp:cNvSpPr/>
      </dsp:nvSpPr>
      <dsp:spPr>
        <a:xfrm>
          <a:off x="9774813" y="4398675"/>
          <a:ext cx="1314329" cy="1051463"/>
        </a:xfrm>
        <a:prstGeom prst="roundRect">
          <a:avLst>
            <a:gd name="adj" fmla="val 10000"/>
          </a:avLst>
        </a:prstGeom>
        <a:gradFill rotWithShape="0">
          <a:gsLst>
            <a:gs pos="0">
              <a:schemeClr val="accent2">
                <a:hueOff val="453165"/>
                <a:satOff val="-47993"/>
                <a:lumOff val="-1176"/>
                <a:alphaOff val="0"/>
                <a:tint val="96000"/>
                <a:lumMod val="104000"/>
              </a:schemeClr>
            </a:gs>
            <a:gs pos="100000">
              <a:schemeClr val="accent2">
                <a:hueOff val="453165"/>
                <a:satOff val="-47993"/>
                <a:lumOff val="-1176"/>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622300">
            <a:lnSpc>
              <a:spcPct val="90000"/>
            </a:lnSpc>
            <a:spcBef>
              <a:spcPct val="0"/>
            </a:spcBef>
            <a:spcAft>
              <a:spcPct val="35000"/>
            </a:spcAft>
            <a:buNone/>
          </a:pPr>
          <a:r>
            <a:rPr lang="en-US" sz="1400" b="1" kern="1200"/>
            <a:t>Local communities</a:t>
          </a:r>
        </a:p>
      </dsp:txBody>
      <dsp:txXfrm>
        <a:off x="9805609" y="4429471"/>
        <a:ext cx="1252737" cy="9898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A33E08-87AA-FF44-AD5E-EE4E7F63417B}">
      <dsp:nvSpPr>
        <dsp:cNvPr id="0" name=""/>
        <dsp:cNvSpPr/>
      </dsp:nvSpPr>
      <dsp:spPr>
        <a:xfrm>
          <a:off x="5830731" y="2695350"/>
          <a:ext cx="91440" cy="502049"/>
        </a:xfrm>
        <a:custGeom>
          <a:avLst/>
          <a:gdLst/>
          <a:ahLst/>
          <a:cxnLst/>
          <a:rect l="0" t="0" r="0" b="0"/>
          <a:pathLst>
            <a:path>
              <a:moveTo>
                <a:pt x="45720" y="0"/>
              </a:moveTo>
              <a:lnTo>
                <a:pt x="45720" y="502049"/>
              </a:lnTo>
            </a:path>
          </a:pathLst>
        </a:custGeom>
        <a:noFill/>
        <a:ln w="15875"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2EF44EB-2AB6-874C-A29F-34BEA2D75F56}">
      <dsp:nvSpPr>
        <dsp:cNvPr id="0" name=""/>
        <dsp:cNvSpPr/>
      </dsp:nvSpPr>
      <dsp:spPr>
        <a:xfrm>
          <a:off x="4294061" y="1097136"/>
          <a:ext cx="1582389" cy="502049"/>
        </a:xfrm>
        <a:custGeom>
          <a:avLst/>
          <a:gdLst/>
          <a:ahLst/>
          <a:cxnLst/>
          <a:rect l="0" t="0" r="0" b="0"/>
          <a:pathLst>
            <a:path>
              <a:moveTo>
                <a:pt x="0" y="0"/>
              </a:moveTo>
              <a:lnTo>
                <a:pt x="0" y="342131"/>
              </a:lnTo>
              <a:lnTo>
                <a:pt x="1582389" y="342131"/>
              </a:lnTo>
              <a:lnTo>
                <a:pt x="1582389" y="502049"/>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167FB48-CBAA-7C40-BEEE-BFD33E9D7146}">
      <dsp:nvSpPr>
        <dsp:cNvPr id="0" name=""/>
        <dsp:cNvSpPr/>
      </dsp:nvSpPr>
      <dsp:spPr>
        <a:xfrm>
          <a:off x="2711671" y="2695350"/>
          <a:ext cx="1054926" cy="502049"/>
        </a:xfrm>
        <a:custGeom>
          <a:avLst/>
          <a:gdLst/>
          <a:ahLst/>
          <a:cxnLst/>
          <a:rect l="0" t="0" r="0" b="0"/>
          <a:pathLst>
            <a:path>
              <a:moveTo>
                <a:pt x="0" y="0"/>
              </a:moveTo>
              <a:lnTo>
                <a:pt x="0" y="342131"/>
              </a:lnTo>
              <a:lnTo>
                <a:pt x="1054926" y="342131"/>
              </a:lnTo>
              <a:lnTo>
                <a:pt x="1054926" y="502049"/>
              </a:lnTo>
            </a:path>
          </a:pathLst>
        </a:custGeom>
        <a:noFill/>
        <a:ln w="15875"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54E4B18-3650-A341-9724-A6B1EB17F4D6}">
      <dsp:nvSpPr>
        <dsp:cNvPr id="0" name=""/>
        <dsp:cNvSpPr/>
      </dsp:nvSpPr>
      <dsp:spPr>
        <a:xfrm>
          <a:off x="1656744" y="2695350"/>
          <a:ext cx="1054926" cy="502049"/>
        </a:xfrm>
        <a:custGeom>
          <a:avLst/>
          <a:gdLst/>
          <a:ahLst/>
          <a:cxnLst/>
          <a:rect l="0" t="0" r="0" b="0"/>
          <a:pathLst>
            <a:path>
              <a:moveTo>
                <a:pt x="1054926" y="0"/>
              </a:moveTo>
              <a:lnTo>
                <a:pt x="1054926" y="342131"/>
              </a:lnTo>
              <a:lnTo>
                <a:pt x="0" y="342131"/>
              </a:lnTo>
              <a:lnTo>
                <a:pt x="0" y="502049"/>
              </a:lnTo>
            </a:path>
          </a:pathLst>
        </a:custGeom>
        <a:noFill/>
        <a:ln w="15875"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742BFB1-02EF-844E-B196-01AD25D55D14}">
      <dsp:nvSpPr>
        <dsp:cNvPr id="0" name=""/>
        <dsp:cNvSpPr/>
      </dsp:nvSpPr>
      <dsp:spPr>
        <a:xfrm>
          <a:off x="2711671" y="1097136"/>
          <a:ext cx="1582389" cy="502049"/>
        </a:xfrm>
        <a:custGeom>
          <a:avLst/>
          <a:gdLst/>
          <a:ahLst/>
          <a:cxnLst/>
          <a:rect l="0" t="0" r="0" b="0"/>
          <a:pathLst>
            <a:path>
              <a:moveTo>
                <a:pt x="1582389" y="0"/>
              </a:moveTo>
              <a:lnTo>
                <a:pt x="1582389" y="342131"/>
              </a:lnTo>
              <a:lnTo>
                <a:pt x="0" y="342131"/>
              </a:lnTo>
              <a:lnTo>
                <a:pt x="0" y="502049"/>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61F3EBD-46EC-3749-B8E3-172C4F338342}">
      <dsp:nvSpPr>
        <dsp:cNvPr id="0" name=""/>
        <dsp:cNvSpPr/>
      </dsp:nvSpPr>
      <dsp:spPr>
        <a:xfrm>
          <a:off x="3430939" y="971"/>
          <a:ext cx="1726243" cy="109616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F1713F-A422-9540-8E3F-816252522562}">
      <dsp:nvSpPr>
        <dsp:cNvPr id="0" name=""/>
        <dsp:cNvSpPr/>
      </dsp:nvSpPr>
      <dsp:spPr>
        <a:xfrm>
          <a:off x="3622744" y="183186"/>
          <a:ext cx="1726243" cy="1096164"/>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Owner</a:t>
          </a:r>
          <a:br>
            <a:rPr lang="en-US" sz="1800" kern="1200"/>
          </a:br>
          <a:r>
            <a:rPr lang="en-US" sz="1800" kern="1200"/>
            <a:t>Abdul Qayum</a:t>
          </a:r>
        </a:p>
      </dsp:txBody>
      <dsp:txXfrm>
        <a:off x="3654850" y="215292"/>
        <a:ext cx="1662031" cy="1031952"/>
      </dsp:txXfrm>
    </dsp:sp>
    <dsp:sp modelId="{C16B98E9-9D85-DE4C-8F9D-123DF7711E8D}">
      <dsp:nvSpPr>
        <dsp:cNvPr id="0" name=""/>
        <dsp:cNvSpPr/>
      </dsp:nvSpPr>
      <dsp:spPr>
        <a:xfrm>
          <a:off x="1848549" y="1599185"/>
          <a:ext cx="1726243" cy="109616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C821F2-A861-F64A-9A31-30C540EB70CA}">
      <dsp:nvSpPr>
        <dsp:cNvPr id="0" name=""/>
        <dsp:cNvSpPr/>
      </dsp:nvSpPr>
      <dsp:spPr>
        <a:xfrm>
          <a:off x="2040354" y="1781399"/>
          <a:ext cx="1726243" cy="1096164"/>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IT/HR Manager</a:t>
          </a:r>
        </a:p>
        <a:p>
          <a:pPr marL="0" lvl="0" indent="0" algn="ctr" defTabSz="800100">
            <a:lnSpc>
              <a:spcPct val="90000"/>
            </a:lnSpc>
            <a:spcBef>
              <a:spcPct val="0"/>
            </a:spcBef>
            <a:spcAft>
              <a:spcPct val="35000"/>
            </a:spcAft>
            <a:buNone/>
          </a:pPr>
          <a:r>
            <a:rPr lang="en-US" sz="1800" kern="1200"/>
            <a:t>Azizul Hoque</a:t>
          </a:r>
        </a:p>
      </dsp:txBody>
      <dsp:txXfrm>
        <a:off x="2072460" y="1813505"/>
        <a:ext cx="1662031" cy="1031952"/>
      </dsp:txXfrm>
    </dsp:sp>
    <dsp:sp modelId="{FD55E422-EF23-C643-B933-E7ED6C2D282F}">
      <dsp:nvSpPr>
        <dsp:cNvPr id="0" name=""/>
        <dsp:cNvSpPr/>
      </dsp:nvSpPr>
      <dsp:spPr>
        <a:xfrm>
          <a:off x="793623" y="3197399"/>
          <a:ext cx="1726243" cy="109616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1F3D0E-C812-D14D-9AD1-95D0C613AAD6}">
      <dsp:nvSpPr>
        <dsp:cNvPr id="0" name=""/>
        <dsp:cNvSpPr/>
      </dsp:nvSpPr>
      <dsp:spPr>
        <a:xfrm>
          <a:off x="985427" y="3379613"/>
          <a:ext cx="1726243" cy="1096164"/>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Marketing Manager</a:t>
          </a:r>
        </a:p>
        <a:p>
          <a:pPr marL="0" lvl="0" indent="0" algn="ctr" defTabSz="800100">
            <a:lnSpc>
              <a:spcPct val="90000"/>
            </a:lnSpc>
            <a:spcBef>
              <a:spcPct val="0"/>
            </a:spcBef>
            <a:spcAft>
              <a:spcPct val="35000"/>
            </a:spcAft>
            <a:buNone/>
          </a:pPr>
          <a:r>
            <a:rPr lang="en-US" sz="1800" kern="1200"/>
            <a:t>Nipha Begum</a:t>
          </a:r>
        </a:p>
      </dsp:txBody>
      <dsp:txXfrm>
        <a:off x="1017533" y="3411719"/>
        <a:ext cx="1662031" cy="1031952"/>
      </dsp:txXfrm>
    </dsp:sp>
    <dsp:sp modelId="{6FA8C46A-422D-534D-918A-27A27753AF24}">
      <dsp:nvSpPr>
        <dsp:cNvPr id="0" name=""/>
        <dsp:cNvSpPr/>
      </dsp:nvSpPr>
      <dsp:spPr>
        <a:xfrm>
          <a:off x="2903476" y="3197399"/>
          <a:ext cx="1726243" cy="109616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898450-39D0-F348-BEB6-FC8C5433A48E}">
      <dsp:nvSpPr>
        <dsp:cNvPr id="0" name=""/>
        <dsp:cNvSpPr/>
      </dsp:nvSpPr>
      <dsp:spPr>
        <a:xfrm>
          <a:off x="3095281" y="3379613"/>
          <a:ext cx="1726243" cy="1096164"/>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Customer Service Manager</a:t>
          </a:r>
        </a:p>
        <a:p>
          <a:pPr marL="0" lvl="0" indent="0" algn="ctr" defTabSz="800100">
            <a:lnSpc>
              <a:spcPct val="90000"/>
            </a:lnSpc>
            <a:spcBef>
              <a:spcPct val="0"/>
            </a:spcBef>
            <a:spcAft>
              <a:spcPct val="35000"/>
            </a:spcAft>
            <a:buNone/>
          </a:pPr>
          <a:r>
            <a:rPr lang="en-US" sz="1800" kern="1200"/>
            <a:t>Nipha Begum</a:t>
          </a:r>
        </a:p>
      </dsp:txBody>
      <dsp:txXfrm>
        <a:off x="3127387" y="3411719"/>
        <a:ext cx="1662031" cy="1031952"/>
      </dsp:txXfrm>
    </dsp:sp>
    <dsp:sp modelId="{A47C12B9-0BBD-0745-96E3-9B562CC146F3}">
      <dsp:nvSpPr>
        <dsp:cNvPr id="0" name=""/>
        <dsp:cNvSpPr/>
      </dsp:nvSpPr>
      <dsp:spPr>
        <a:xfrm>
          <a:off x="5013329" y="1599185"/>
          <a:ext cx="1726243" cy="109616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3BE9F8-465A-3E4F-AED5-15F8EBBDD666}">
      <dsp:nvSpPr>
        <dsp:cNvPr id="0" name=""/>
        <dsp:cNvSpPr/>
      </dsp:nvSpPr>
      <dsp:spPr>
        <a:xfrm>
          <a:off x="5205134" y="1781399"/>
          <a:ext cx="1726243" cy="1096164"/>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t>Operational Manager</a:t>
          </a:r>
          <a:br>
            <a:rPr lang="en-US" sz="1800" kern="1200"/>
          </a:br>
          <a:r>
            <a:rPr lang="en-US" sz="1800" kern="1200"/>
            <a:t>Nazmila Ghanti</a:t>
          </a:r>
        </a:p>
      </dsp:txBody>
      <dsp:txXfrm>
        <a:off x="5237240" y="1813505"/>
        <a:ext cx="1662031" cy="1031952"/>
      </dsp:txXfrm>
    </dsp:sp>
    <dsp:sp modelId="{B3804735-7FF3-7A4D-83B7-5258ED6A0D89}">
      <dsp:nvSpPr>
        <dsp:cNvPr id="0" name=""/>
        <dsp:cNvSpPr/>
      </dsp:nvSpPr>
      <dsp:spPr>
        <a:xfrm>
          <a:off x="5013329" y="3197399"/>
          <a:ext cx="1726243" cy="1096164"/>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083D75-D912-AA44-912F-D38C3C620C9F}">
      <dsp:nvSpPr>
        <dsp:cNvPr id="0" name=""/>
        <dsp:cNvSpPr/>
      </dsp:nvSpPr>
      <dsp:spPr>
        <a:xfrm>
          <a:off x="5205134" y="3379613"/>
          <a:ext cx="1726243" cy="1096164"/>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t>Financial</a:t>
          </a:r>
          <a:br>
            <a:rPr lang="en-US" sz="1600" kern="1200"/>
          </a:br>
          <a:r>
            <a:rPr lang="en-US" sz="1600" kern="1200"/>
            <a:t>Manager</a:t>
          </a:r>
          <a:br>
            <a:rPr lang="en-US" sz="1600" kern="1200"/>
          </a:br>
          <a:r>
            <a:rPr lang="en-US" sz="1600" kern="1200"/>
            <a:t>Nazmila Ghanti</a:t>
          </a:r>
        </a:p>
      </dsp:txBody>
      <dsp:txXfrm>
        <a:off x="5237240" y="3411719"/>
        <a:ext cx="1662031" cy="10319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88E197-A8C6-F64A-873C-81CF153621C0}">
      <dsp:nvSpPr>
        <dsp:cNvPr id="0" name=""/>
        <dsp:cNvSpPr/>
      </dsp:nvSpPr>
      <dsp:spPr>
        <a:xfrm>
          <a:off x="2349962" y="1179194"/>
          <a:ext cx="508872" cy="91440"/>
        </a:xfrm>
        <a:custGeom>
          <a:avLst/>
          <a:gdLst/>
          <a:ahLst/>
          <a:cxnLst/>
          <a:rect l="0" t="0" r="0" b="0"/>
          <a:pathLst>
            <a:path>
              <a:moveTo>
                <a:pt x="0" y="45720"/>
              </a:moveTo>
              <a:lnTo>
                <a:pt x="508872"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90911" y="1222216"/>
        <a:ext cx="26973" cy="5394"/>
      </dsp:txXfrm>
    </dsp:sp>
    <dsp:sp modelId="{51E66A11-BCD3-2043-A996-0260B1DE86E9}">
      <dsp:nvSpPr>
        <dsp:cNvPr id="0" name=""/>
        <dsp:cNvSpPr/>
      </dsp:nvSpPr>
      <dsp:spPr>
        <a:xfrm>
          <a:off x="6230" y="521254"/>
          <a:ext cx="2345531" cy="140731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US" sz="1800" b="1" i="0" u="none" strike="noStrike" kern="1200" cap="none" baseline="0" noProof="0">
              <a:solidFill>
                <a:schemeClr val="bg1"/>
              </a:solidFill>
              <a:latin typeface="Century Gothic"/>
            </a:rPr>
            <a:t>Year 1 -</a:t>
          </a:r>
          <a:r>
            <a:rPr lang="en-US" sz="1800" b="0" i="0" u="none" strike="noStrike" kern="1200" cap="none" baseline="0" noProof="0">
              <a:solidFill>
                <a:schemeClr val="bg1"/>
              </a:solidFill>
              <a:latin typeface="Century Gothic"/>
            </a:rPr>
            <a:t> Build customer base to targets we have aimed for.</a:t>
          </a:r>
        </a:p>
      </dsp:txBody>
      <dsp:txXfrm>
        <a:off x="6230" y="521254"/>
        <a:ext cx="2345531" cy="1407318"/>
      </dsp:txXfrm>
    </dsp:sp>
    <dsp:sp modelId="{E18F22F4-0375-FE48-A426-C325835625FC}">
      <dsp:nvSpPr>
        <dsp:cNvPr id="0" name=""/>
        <dsp:cNvSpPr/>
      </dsp:nvSpPr>
      <dsp:spPr>
        <a:xfrm>
          <a:off x="5234965" y="1179194"/>
          <a:ext cx="508872" cy="91440"/>
        </a:xfrm>
        <a:custGeom>
          <a:avLst/>
          <a:gdLst/>
          <a:ahLst/>
          <a:cxnLst/>
          <a:rect l="0" t="0" r="0" b="0"/>
          <a:pathLst>
            <a:path>
              <a:moveTo>
                <a:pt x="0" y="45720"/>
              </a:moveTo>
              <a:lnTo>
                <a:pt x="508872"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75914" y="1222216"/>
        <a:ext cx="26973" cy="5394"/>
      </dsp:txXfrm>
    </dsp:sp>
    <dsp:sp modelId="{0F2CE96F-0F37-EF4F-AB3E-B88FD1D13CAA}">
      <dsp:nvSpPr>
        <dsp:cNvPr id="0" name=""/>
        <dsp:cNvSpPr/>
      </dsp:nvSpPr>
      <dsp:spPr>
        <a:xfrm>
          <a:off x="2891234" y="521254"/>
          <a:ext cx="2345531" cy="140731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US" sz="1800" b="1" kern="1200"/>
            <a:t>Year 2 - </a:t>
          </a:r>
          <a:r>
            <a:rPr lang="en-US" sz="1800" b="0" kern="1200"/>
            <a:t>Begin training for female clients</a:t>
          </a:r>
          <a:r>
            <a:rPr lang="en-US" sz="1800" b="1" kern="1200">
              <a:latin typeface="Century Gothic" panose="020B0502020202020204"/>
            </a:rPr>
            <a:t>  </a:t>
          </a:r>
          <a:endParaRPr lang="en-US" sz="1800" b="1" kern="1200"/>
        </a:p>
      </dsp:txBody>
      <dsp:txXfrm>
        <a:off x="2891234" y="521254"/>
        <a:ext cx="2345531" cy="1407318"/>
      </dsp:txXfrm>
    </dsp:sp>
    <dsp:sp modelId="{B154CBB5-CC46-044D-B38E-E7ADE417807B}">
      <dsp:nvSpPr>
        <dsp:cNvPr id="0" name=""/>
        <dsp:cNvSpPr/>
      </dsp:nvSpPr>
      <dsp:spPr>
        <a:xfrm>
          <a:off x="1178996" y="1926773"/>
          <a:ext cx="5770006" cy="508872"/>
        </a:xfrm>
        <a:custGeom>
          <a:avLst/>
          <a:gdLst/>
          <a:ahLst/>
          <a:cxnLst/>
          <a:rect l="0" t="0" r="0" b="0"/>
          <a:pathLst>
            <a:path>
              <a:moveTo>
                <a:pt x="5770006" y="0"/>
              </a:moveTo>
              <a:lnTo>
                <a:pt x="5770006" y="271536"/>
              </a:lnTo>
              <a:lnTo>
                <a:pt x="0" y="271536"/>
              </a:lnTo>
              <a:lnTo>
                <a:pt x="0" y="508872"/>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19120" y="2178512"/>
        <a:ext cx="289758" cy="5394"/>
      </dsp:txXfrm>
    </dsp:sp>
    <dsp:sp modelId="{52DE9986-F5A6-6C4D-B015-2BC486A515C5}">
      <dsp:nvSpPr>
        <dsp:cNvPr id="0" name=""/>
        <dsp:cNvSpPr/>
      </dsp:nvSpPr>
      <dsp:spPr>
        <a:xfrm>
          <a:off x="5776237" y="521254"/>
          <a:ext cx="2345531" cy="140731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US" sz="1800" b="1" kern="1200"/>
            <a:t>Year 3 - </a:t>
          </a:r>
          <a:r>
            <a:rPr lang="en-US" sz="1800" b="0" kern="1200"/>
            <a:t>Add in-house training</a:t>
          </a:r>
          <a:r>
            <a:rPr lang="en-US" sz="1800" b="1" kern="1200">
              <a:latin typeface="Century Gothic" panose="020B0502020202020204"/>
            </a:rPr>
            <a:t>  </a:t>
          </a:r>
          <a:endParaRPr lang="en-US" sz="1800" b="1" kern="1200"/>
        </a:p>
      </dsp:txBody>
      <dsp:txXfrm>
        <a:off x="5776237" y="521254"/>
        <a:ext cx="2345531" cy="1407318"/>
      </dsp:txXfrm>
    </dsp:sp>
    <dsp:sp modelId="{2CBA3832-D02F-934D-8130-E4752CB79267}">
      <dsp:nvSpPr>
        <dsp:cNvPr id="0" name=""/>
        <dsp:cNvSpPr/>
      </dsp:nvSpPr>
      <dsp:spPr>
        <a:xfrm>
          <a:off x="2349962" y="3125984"/>
          <a:ext cx="508872" cy="91440"/>
        </a:xfrm>
        <a:custGeom>
          <a:avLst/>
          <a:gdLst/>
          <a:ahLst/>
          <a:cxnLst/>
          <a:rect l="0" t="0" r="0" b="0"/>
          <a:pathLst>
            <a:path>
              <a:moveTo>
                <a:pt x="0" y="45720"/>
              </a:moveTo>
              <a:lnTo>
                <a:pt x="508872"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90911" y="3169007"/>
        <a:ext cx="26973" cy="5394"/>
      </dsp:txXfrm>
    </dsp:sp>
    <dsp:sp modelId="{B887BC7B-2C04-A345-87F8-8BB7BF2851A2}">
      <dsp:nvSpPr>
        <dsp:cNvPr id="0" name=""/>
        <dsp:cNvSpPr/>
      </dsp:nvSpPr>
      <dsp:spPr>
        <a:xfrm>
          <a:off x="6230" y="2468045"/>
          <a:ext cx="2345531" cy="140731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b="1" kern="1200"/>
            <a:t>Year 4</a:t>
          </a:r>
          <a:r>
            <a:rPr lang="en-US" sz="1800" kern="1200"/>
            <a:t> – Design and build our own store</a:t>
          </a:r>
        </a:p>
      </dsp:txBody>
      <dsp:txXfrm>
        <a:off x="6230" y="2468045"/>
        <a:ext cx="2345531" cy="1407318"/>
      </dsp:txXfrm>
    </dsp:sp>
    <dsp:sp modelId="{A2F83B66-FA3E-6648-88F5-4EBAA24D2116}">
      <dsp:nvSpPr>
        <dsp:cNvPr id="0" name=""/>
        <dsp:cNvSpPr/>
      </dsp:nvSpPr>
      <dsp:spPr>
        <a:xfrm>
          <a:off x="2891234" y="2468045"/>
          <a:ext cx="2345531" cy="1407318"/>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US" sz="1800" b="1" kern="1200"/>
            <a:t>Year 5</a:t>
          </a:r>
          <a:r>
            <a:rPr lang="en-US" sz="1800" kern="1200"/>
            <a:t> - Launch</a:t>
          </a:r>
          <a:r>
            <a:rPr lang="en-US" sz="1800" kern="1200">
              <a:latin typeface="Century Gothic" panose="020B0502020202020204"/>
            </a:rPr>
            <a:t> </a:t>
          </a:r>
          <a:r>
            <a:rPr lang="en-US" sz="1800" kern="1200"/>
            <a:t> The Hair Cut Shop</a:t>
          </a:r>
        </a:p>
      </dsp:txBody>
      <dsp:txXfrm>
        <a:off x="2891234" y="2468045"/>
        <a:ext cx="2345531" cy="1407318"/>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12/20/2019</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12/20/2019</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12/20/2019</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12/20/2019</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12/20/2019</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12/20/2019</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12/20/2019</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12/20/2019</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12/20/2019</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12/20/2019</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12/20/2019</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12/20/2019</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12/20/2019</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12/20/2019</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12/20/2019</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12/20/2019</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12/20/2019</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gov.uk/write-business-plan" TargetMode="External"/><Relationship Id="rId2" Type="http://schemas.openxmlformats.org/officeDocument/2006/relationships/hyperlink" Target="https://www.startuploans.co.uk/business-plan-templat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AF2F7-4552-4845-AD19-9490FDFEB74D}"/>
              </a:ext>
            </a:extLst>
          </p:cNvPr>
          <p:cNvSpPr>
            <a:spLocks noGrp="1"/>
          </p:cNvSpPr>
          <p:nvPr>
            <p:ph type="ctrTitle"/>
          </p:nvPr>
        </p:nvSpPr>
        <p:spPr>
          <a:xfrm>
            <a:off x="7905750" y="484995"/>
            <a:ext cx="3598862" cy="957362"/>
          </a:xfrm>
        </p:spPr>
        <p:txBody>
          <a:bodyPr>
            <a:normAutofit/>
          </a:bodyPr>
          <a:lstStyle/>
          <a:p>
            <a:pPr algn="ctr"/>
            <a:r>
              <a:rPr lang="en-US" sz="2400" b="1"/>
              <a:t>The Haircut Shop LTD</a:t>
            </a:r>
            <a:br>
              <a:rPr lang="en-US" sz="2400" b="1"/>
            </a:br>
            <a:endParaRPr lang="en-US" sz="2400" b="1"/>
          </a:p>
        </p:txBody>
      </p:sp>
      <p:sp>
        <p:nvSpPr>
          <p:cNvPr id="3" name="Subtitle 2">
            <a:extLst>
              <a:ext uri="{FF2B5EF4-FFF2-40B4-BE49-F238E27FC236}">
                <a16:creationId xmlns:a16="http://schemas.microsoft.com/office/drawing/2014/main" id="{AF83340A-E08C-C84D-A70D-C0BE43766B86}"/>
              </a:ext>
            </a:extLst>
          </p:cNvPr>
          <p:cNvSpPr>
            <a:spLocks noGrp="1"/>
          </p:cNvSpPr>
          <p:nvPr>
            <p:ph type="subTitle" idx="1"/>
          </p:nvPr>
        </p:nvSpPr>
        <p:spPr>
          <a:xfrm>
            <a:off x="7905750" y="3160246"/>
            <a:ext cx="3598862" cy="2547800"/>
          </a:xfrm>
        </p:spPr>
        <p:txBody>
          <a:bodyPr>
            <a:normAutofit lnSpcReduction="10000"/>
          </a:bodyPr>
          <a:lstStyle/>
          <a:p>
            <a:r>
              <a:rPr lang="en-US" b="1" err="1">
                <a:solidFill>
                  <a:schemeClr val="tx1"/>
                </a:solidFill>
                <a:ea typeface="+mn-lt"/>
                <a:cs typeface="+mn-lt"/>
              </a:rPr>
              <a:t>Nipha</a:t>
            </a:r>
            <a:r>
              <a:rPr lang="en-US" b="1">
                <a:solidFill>
                  <a:schemeClr val="tx1"/>
                </a:solidFill>
                <a:ea typeface="+mn-lt"/>
                <a:cs typeface="+mn-lt"/>
              </a:rPr>
              <a:t> Begum</a:t>
            </a:r>
            <a:r>
              <a:rPr lang="en-US">
                <a:solidFill>
                  <a:schemeClr val="tx1"/>
                </a:solidFill>
                <a:ea typeface="+mn-lt"/>
                <a:cs typeface="+mn-lt"/>
              </a:rPr>
              <a:t>: 1818766</a:t>
            </a:r>
            <a:br>
              <a:rPr lang="en-US">
                <a:solidFill>
                  <a:schemeClr val="tx1"/>
                </a:solidFill>
                <a:ea typeface="+mn-lt"/>
                <a:cs typeface="+mn-lt"/>
              </a:rPr>
            </a:br>
            <a:r>
              <a:rPr lang="en-US">
                <a:solidFill>
                  <a:schemeClr val="tx1"/>
                </a:solidFill>
                <a:ea typeface="+mn-lt"/>
                <a:cs typeface="+mn-lt"/>
              </a:rPr>
              <a:t>Slides</a:t>
            </a:r>
            <a:r>
              <a:rPr lang="en-US">
                <a:solidFill>
                  <a:schemeClr val="tx1"/>
                </a:solidFill>
              </a:rPr>
              <a:t> 1- 5</a:t>
            </a:r>
          </a:p>
          <a:p>
            <a:r>
              <a:rPr lang="en-US" b="1">
                <a:solidFill>
                  <a:schemeClr val="tx1"/>
                </a:solidFill>
              </a:rPr>
              <a:t>Abdul Qayum</a:t>
            </a:r>
            <a:r>
              <a:rPr lang="en-US">
                <a:solidFill>
                  <a:schemeClr val="tx1"/>
                </a:solidFill>
              </a:rPr>
              <a:t>: 1818477</a:t>
            </a:r>
            <a:br>
              <a:rPr lang="en-US">
                <a:solidFill>
                  <a:schemeClr val="tx1"/>
                </a:solidFill>
              </a:rPr>
            </a:br>
            <a:r>
              <a:rPr lang="en-US">
                <a:solidFill>
                  <a:schemeClr val="tx1"/>
                </a:solidFill>
              </a:rPr>
              <a:t>Slides 6 -10</a:t>
            </a:r>
          </a:p>
          <a:p>
            <a:r>
              <a:rPr lang="en-US" b="1" err="1">
                <a:solidFill>
                  <a:schemeClr val="tx1"/>
                </a:solidFill>
                <a:ea typeface="+mn-lt"/>
                <a:cs typeface="+mn-lt"/>
              </a:rPr>
              <a:t>Azizul</a:t>
            </a:r>
            <a:r>
              <a:rPr lang="en-US" b="1">
                <a:solidFill>
                  <a:schemeClr val="tx1"/>
                </a:solidFill>
                <a:ea typeface="+mn-lt"/>
                <a:cs typeface="+mn-lt"/>
              </a:rPr>
              <a:t> Hoque</a:t>
            </a:r>
            <a:r>
              <a:rPr lang="en-US">
                <a:solidFill>
                  <a:schemeClr val="tx1"/>
                </a:solidFill>
                <a:ea typeface="+mn-lt"/>
                <a:cs typeface="+mn-lt"/>
              </a:rPr>
              <a:t>: 1818767</a:t>
            </a:r>
            <a:br>
              <a:rPr lang="en-US">
                <a:solidFill>
                  <a:schemeClr val="tx1"/>
                </a:solidFill>
                <a:ea typeface="+mn-lt"/>
                <a:cs typeface="+mn-lt"/>
              </a:rPr>
            </a:br>
            <a:r>
              <a:rPr lang="en-US">
                <a:solidFill>
                  <a:schemeClr val="tx1"/>
                </a:solidFill>
                <a:ea typeface="+mn-lt"/>
                <a:cs typeface="+mn-lt"/>
              </a:rPr>
              <a:t>Slides 11-14</a:t>
            </a:r>
          </a:p>
          <a:p>
            <a:r>
              <a:rPr lang="en-US" b="1" err="1">
                <a:solidFill>
                  <a:schemeClr val="tx1"/>
                </a:solidFill>
              </a:rPr>
              <a:t>Nazmila</a:t>
            </a:r>
            <a:r>
              <a:rPr lang="en-US" b="1">
                <a:solidFill>
                  <a:schemeClr val="tx1"/>
                </a:solidFill>
              </a:rPr>
              <a:t> </a:t>
            </a:r>
            <a:r>
              <a:rPr lang="en-US" b="1" err="1">
                <a:solidFill>
                  <a:schemeClr val="tx1"/>
                </a:solidFill>
              </a:rPr>
              <a:t>Ghanti</a:t>
            </a:r>
            <a:r>
              <a:rPr lang="en-US">
                <a:solidFill>
                  <a:schemeClr val="tx1"/>
                </a:solidFill>
              </a:rPr>
              <a:t>: 1817894</a:t>
            </a:r>
            <a:br>
              <a:rPr lang="en-US">
                <a:solidFill>
                  <a:schemeClr val="tx1"/>
                </a:solidFill>
              </a:rPr>
            </a:br>
            <a:r>
              <a:rPr lang="en-US">
                <a:solidFill>
                  <a:schemeClr val="tx1"/>
                </a:solidFill>
              </a:rPr>
              <a:t>Slides 15 -18</a:t>
            </a:r>
          </a:p>
          <a:p>
            <a:endParaRPr lang="en-US">
              <a:solidFill>
                <a:schemeClr val="tx1"/>
              </a:solidFill>
            </a:endParaRPr>
          </a:p>
        </p:txBody>
      </p:sp>
      <p:pic>
        <p:nvPicPr>
          <p:cNvPr id="6" name="Picture 6">
            <a:extLst>
              <a:ext uri="{FF2B5EF4-FFF2-40B4-BE49-F238E27FC236}">
                <a16:creationId xmlns:a16="http://schemas.microsoft.com/office/drawing/2014/main" id="{4E0E6220-AB1E-BD4A-80CE-9AE0D74724F3}"/>
              </a:ext>
            </a:extLst>
          </p:cNvPr>
          <p:cNvPicPr>
            <a:picLocks noChangeAspect="1"/>
          </p:cNvPicPr>
          <p:nvPr/>
        </p:nvPicPr>
        <p:blipFill>
          <a:blip r:embed="rId2"/>
          <a:stretch>
            <a:fillRect/>
          </a:stretch>
        </p:blipFill>
        <p:spPr>
          <a:xfrm>
            <a:off x="2072669" y="484995"/>
            <a:ext cx="5597375" cy="5951184"/>
          </a:xfrm>
          <a:prstGeom prst="rect">
            <a:avLst/>
          </a:prstGeom>
        </p:spPr>
      </p:pic>
      <p:sp>
        <p:nvSpPr>
          <p:cNvPr id="4" name="TextBox 3">
            <a:extLst>
              <a:ext uri="{FF2B5EF4-FFF2-40B4-BE49-F238E27FC236}">
                <a16:creationId xmlns:a16="http://schemas.microsoft.com/office/drawing/2014/main" id="{408AB6D2-B65A-41C0-9873-5611503521DD}"/>
              </a:ext>
            </a:extLst>
          </p:cNvPr>
          <p:cNvSpPr txBox="1"/>
          <p:nvPr/>
        </p:nvSpPr>
        <p:spPr>
          <a:xfrm>
            <a:off x="7907868" y="2082800"/>
            <a:ext cx="3124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b="1"/>
              <a:t>BMSW4006</a:t>
            </a:r>
          </a:p>
          <a:p>
            <a:r>
              <a:rPr lang="en-GB" b="1">
                <a:ea typeface="+mn-lt"/>
                <a:cs typeface="+mn-lt"/>
              </a:rPr>
              <a:t>Lecturer</a:t>
            </a:r>
            <a:r>
              <a:rPr lang="en-GB">
                <a:ea typeface="+mn-lt"/>
                <a:cs typeface="+mn-lt"/>
              </a:rPr>
              <a:t>: HOSSEIN SHOKRI</a:t>
            </a:r>
            <a:endParaRPr lang="en-GB"/>
          </a:p>
        </p:txBody>
      </p:sp>
    </p:spTree>
    <p:extLst>
      <p:ext uri="{BB962C8B-B14F-4D97-AF65-F5344CB8AC3E}">
        <p14:creationId xmlns:p14="http://schemas.microsoft.com/office/powerpoint/2010/main" val="9671000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5B976-4E96-854D-9021-9706A5D2B58F}"/>
              </a:ext>
            </a:extLst>
          </p:cNvPr>
          <p:cNvSpPr>
            <a:spLocks noGrp="1"/>
          </p:cNvSpPr>
          <p:nvPr>
            <p:ph type="title"/>
          </p:nvPr>
        </p:nvSpPr>
        <p:spPr>
          <a:xfrm>
            <a:off x="4310440" y="553055"/>
            <a:ext cx="4316489" cy="870312"/>
          </a:xfrm>
        </p:spPr>
        <p:txBody>
          <a:bodyPr>
            <a:normAutofit fontScale="90000"/>
          </a:bodyPr>
          <a:lstStyle/>
          <a:p>
            <a:r>
              <a:rPr lang="en-US" sz="4000" b="1"/>
              <a:t>Mission statement </a:t>
            </a:r>
            <a:br>
              <a:rPr lang="en-US"/>
            </a:br>
            <a:endParaRPr lang="en-US"/>
          </a:p>
        </p:txBody>
      </p:sp>
      <p:sp>
        <p:nvSpPr>
          <p:cNvPr id="3" name="Content Placeholder 2">
            <a:extLst>
              <a:ext uri="{FF2B5EF4-FFF2-40B4-BE49-F238E27FC236}">
                <a16:creationId xmlns:a16="http://schemas.microsoft.com/office/drawing/2014/main" id="{D950BEE2-592B-454F-AB9C-4D1C3B8E7207}"/>
              </a:ext>
            </a:extLst>
          </p:cNvPr>
          <p:cNvSpPr>
            <a:spLocks noGrp="1"/>
          </p:cNvSpPr>
          <p:nvPr>
            <p:ph idx="1"/>
          </p:nvPr>
        </p:nvSpPr>
        <p:spPr>
          <a:xfrm>
            <a:off x="3320446" y="2572592"/>
            <a:ext cx="8915400" cy="1712187"/>
          </a:xfrm>
        </p:spPr>
        <p:txBody>
          <a:bodyPr vert="horz" lIns="91440" tIns="45720" rIns="91440" bIns="45720" rtlCol="0" anchor="t">
            <a:normAutofit/>
          </a:bodyPr>
          <a:lstStyle/>
          <a:p>
            <a:pPr marL="0" indent="0">
              <a:buNone/>
            </a:pPr>
            <a:r>
              <a:rPr lang="en-US" sz="4000">
                <a:solidFill>
                  <a:schemeClr val="tx1"/>
                </a:solidFill>
              </a:rPr>
              <a:t>“Where quality meets hair”</a:t>
            </a:r>
            <a:r>
              <a:rPr lang="en-US" sz="4000"/>
              <a:t> </a:t>
            </a:r>
            <a:endParaRPr lang="en-US"/>
          </a:p>
          <a:p>
            <a:pPr marL="0" indent="0">
              <a:buNone/>
            </a:pPr>
            <a:r>
              <a:rPr lang="en-US" sz="4000" b="1" i="1">
                <a:solidFill>
                  <a:schemeClr val="tx1"/>
                </a:solidFill>
              </a:rPr>
              <a:t>THE HAIRCUT SHOP</a:t>
            </a:r>
            <a:endParaRPr lang="en-US">
              <a:solidFill>
                <a:schemeClr val="tx1"/>
              </a:solidFill>
            </a:endParaRPr>
          </a:p>
        </p:txBody>
      </p:sp>
    </p:spTree>
    <p:extLst>
      <p:ext uri="{BB962C8B-B14F-4D97-AF65-F5344CB8AC3E}">
        <p14:creationId xmlns:p14="http://schemas.microsoft.com/office/powerpoint/2010/main" val="41236096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7F1E7-749E-41B3-992E-CA19E4A89BA5}"/>
              </a:ext>
            </a:extLst>
          </p:cNvPr>
          <p:cNvSpPr>
            <a:spLocks noGrp="1"/>
          </p:cNvSpPr>
          <p:nvPr>
            <p:ph type="title"/>
          </p:nvPr>
        </p:nvSpPr>
        <p:spPr>
          <a:xfrm>
            <a:off x="3515792" y="564843"/>
            <a:ext cx="8911687" cy="1280890"/>
          </a:xfrm>
        </p:spPr>
        <p:txBody>
          <a:bodyPr/>
          <a:lstStyle/>
          <a:p>
            <a:r>
              <a:rPr lang="en-US" b="1" u="none" strike="noStrike">
                <a:solidFill>
                  <a:srgbClr val="000000"/>
                </a:solidFill>
                <a:latin typeface="Century Gothic"/>
              </a:rPr>
              <a:t>Organizational objectives</a:t>
            </a:r>
            <a:endParaRPr lang="en-GB"/>
          </a:p>
        </p:txBody>
      </p:sp>
      <p:sp>
        <p:nvSpPr>
          <p:cNvPr id="3" name="Content Placeholder 2">
            <a:extLst>
              <a:ext uri="{FF2B5EF4-FFF2-40B4-BE49-F238E27FC236}">
                <a16:creationId xmlns:a16="http://schemas.microsoft.com/office/drawing/2014/main" id="{9E3F972C-D5BB-49A0-A806-439D0323E0D4}"/>
              </a:ext>
            </a:extLst>
          </p:cNvPr>
          <p:cNvSpPr>
            <a:spLocks noGrp="1"/>
          </p:cNvSpPr>
          <p:nvPr>
            <p:ph idx="1"/>
          </p:nvPr>
        </p:nvSpPr>
        <p:spPr>
          <a:xfrm>
            <a:off x="2631545" y="1591733"/>
            <a:ext cx="8915400" cy="3777622"/>
          </a:xfrm>
        </p:spPr>
        <p:txBody>
          <a:bodyPr vert="horz" lIns="91440" tIns="45720" rIns="91440" bIns="45720" rtlCol="0" anchor="t">
            <a:noAutofit/>
          </a:bodyPr>
          <a:lstStyle/>
          <a:p>
            <a:r>
              <a:rPr lang="en-US">
                <a:solidFill>
                  <a:schemeClr val="tx1"/>
                </a:solidFill>
                <a:ea typeface="+mn-lt"/>
                <a:cs typeface="+mn-lt"/>
              </a:rPr>
              <a:t>Open a shop/base within 5 years</a:t>
            </a:r>
            <a:br>
              <a:rPr lang="en-US">
                <a:ea typeface="+mn-lt"/>
                <a:cs typeface="+mn-lt"/>
              </a:rPr>
            </a:br>
            <a:endParaRPr lang="en-US">
              <a:solidFill>
                <a:schemeClr val="tx1"/>
              </a:solidFill>
              <a:ea typeface="+mn-lt"/>
              <a:cs typeface="+mn-lt"/>
            </a:endParaRPr>
          </a:p>
          <a:p>
            <a:r>
              <a:rPr lang="en-US">
                <a:solidFill>
                  <a:schemeClr val="tx1"/>
                </a:solidFill>
                <a:ea typeface="+mn-lt"/>
                <a:cs typeface="+mn-lt"/>
              </a:rPr>
              <a:t>Employ 2 people within 3 years for customer needs and business needs</a:t>
            </a:r>
            <a:br>
              <a:rPr lang="en-US">
                <a:ea typeface="+mn-lt"/>
                <a:cs typeface="+mn-lt"/>
              </a:rPr>
            </a:br>
            <a:endParaRPr lang="en-US">
              <a:solidFill>
                <a:schemeClr val="tx1"/>
              </a:solidFill>
              <a:ea typeface="+mn-lt"/>
              <a:cs typeface="+mn-lt"/>
            </a:endParaRPr>
          </a:p>
          <a:p>
            <a:r>
              <a:rPr lang="en-US">
                <a:solidFill>
                  <a:schemeClr val="tx1"/>
                </a:solidFill>
                <a:ea typeface="+mn-lt"/>
                <a:cs typeface="+mn-lt"/>
              </a:rPr>
              <a:t>Achieve a revenue of at least £80k in year 1 and double for year 2</a:t>
            </a:r>
            <a:br>
              <a:rPr lang="en-US">
                <a:ea typeface="+mn-lt"/>
                <a:cs typeface="+mn-lt"/>
              </a:rPr>
            </a:br>
            <a:endParaRPr lang="en-US">
              <a:solidFill>
                <a:schemeClr val="tx1"/>
              </a:solidFill>
              <a:ea typeface="+mn-lt"/>
              <a:cs typeface="+mn-lt"/>
            </a:endParaRPr>
          </a:p>
          <a:p>
            <a:r>
              <a:rPr lang="en-US">
                <a:solidFill>
                  <a:schemeClr val="tx1"/>
                </a:solidFill>
                <a:ea typeface="+mn-lt"/>
                <a:cs typeface="+mn-lt"/>
              </a:rPr>
              <a:t>Build the business into a brand with the possibility to franchise in year 5+</a:t>
            </a:r>
            <a:br>
              <a:rPr lang="en-US">
                <a:ea typeface="+mn-lt"/>
                <a:cs typeface="+mn-lt"/>
              </a:rPr>
            </a:br>
            <a:endParaRPr lang="en-US">
              <a:solidFill>
                <a:schemeClr val="tx1"/>
              </a:solidFill>
              <a:ea typeface="+mn-lt"/>
              <a:cs typeface="+mn-lt"/>
            </a:endParaRPr>
          </a:p>
          <a:p>
            <a:r>
              <a:rPr lang="en-US">
                <a:solidFill>
                  <a:schemeClr val="tx1"/>
                </a:solidFill>
                <a:ea typeface="+mn-lt"/>
                <a:cs typeface="+mn-lt"/>
              </a:rPr>
              <a:t>Add an in-house training facility for ongoing training and apprenticeship</a:t>
            </a:r>
            <a:br>
              <a:rPr lang="en-US">
                <a:ea typeface="+mn-lt"/>
                <a:cs typeface="+mn-lt"/>
              </a:rPr>
            </a:br>
            <a:r>
              <a:rPr lang="en-US">
                <a:solidFill>
                  <a:schemeClr val="tx1"/>
                </a:solidFill>
                <a:ea typeface="+mn-lt"/>
                <a:cs typeface="+mn-lt"/>
              </a:rPr>
              <a:t> opportunities year 3+</a:t>
            </a:r>
            <a:br>
              <a:rPr lang="en-US">
                <a:ea typeface="+mn-lt"/>
                <a:cs typeface="+mn-lt"/>
              </a:rPr>
            </a:br>
            <a:endParaRPr lang="en-US">
              <a:solidFill>
                <a:schemeClr val="tx1"/>
              </a:solidFill>
              <a:ea typeface="+mn-lt"/>
              <a:cs typeface="+mn-lt"/>
            </a:endParaRPr>
          </a:p>
          <a:p>
            <a:r>
              <a:rPr lang="en-US">
                <a:solidFill>
                  <a:schemeClr val="tx1"/>
                </a:solidFill>
                <a:ea typeface="+mn-lt"/>
                <a:cs typeface="+mn-lt"/>
              </a:rPr>
              <a:t>Be able to cater for female clients within a 1-2year period using mobile transportable instruments </a:t>
            </a:r>
            <a:endParaRPr lang="en-GB">
              <a:solidFill>
                <a:schemeClr val="tx1"/>
              </a:solidFill>
            </a:endParaRPr>
          </a:p>
        </p:txBody>
      </p:sp>
    </p:spTree>
    <p:extLst>
      <p:ext uri="{BB962C8B-B14F-4D97-AF65-F5344CB8AC3E}">
        <p14:creationId xmlns:p14="http://schemas.microsoft.com/office/powerpoint/2010/main" val="1381296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BFE1D-8B99-6E48-99C7-3CA8A7CEB52F}"/>
              </a:ext>
            </a:extLst>
          </p:cNvPr>
          <p:cNvSpPr>
            <a:spLocks noGrp="1"/>
          </p:cNvSpPr>
          <p:nvPr>
            <p:ph type="title"/>
          </p:nvPr>
        </p:nvSpPr>
        <p:spPr>
          <a:xfrm>
            <a:off x="4054929" y="624110"/>
            <a:ext cx="7449683" cy="1280890"/>
          </a:xfrm>
        </p:spPr>
        <p:txBody>
          <a:bodyPr/>
          <a:lstStyle/>
          <a:p>
            <a:r>
              <a:rPr lang="en-US" b="1"/>
              <a:t>Product Description</a:t>
            </a:r>
          </a:p>
        </p:txBody>
      </p:sp>
      <p:sp>
        <p:nvSpPr>
          <p:cNvPr id="4" name="Content Placeholder 3">
            <a:extLst>
              <a:ext uri="{FF2B5EF4-FFF2-40B4-BE49-F238E27FC236}">
                <a16:creationId xmlns:a16="http://schemas.microsoft.com/office/drawing/2014/main" id="{14206FF0-F2C3-0244-BDD9-2086D496069F}"/>
              </a:ext>
            </a:extLst>
          </p:cNvPr>
          <p:cNvSpPr>
            <a:spLocks noGrp="1"/>
          </p:cNvSpPr>
          <p:nvPr>
            <p:ph idx="1"/>
          </p:nvPr>
        </p:nvSpPr>
        <p:spPr>
          <a:xfrm>
            <a:off x="2589212" y="1374321"/>
            <a:ext cx="8915400" cy="4859569"/>
          </a:xfrm>
        </p:spPr>
        <p:txBody>
          <a:bodyPr vert="horz" lIns="91440" tIns="45720" rIns="91440" bIns="45720" rtlCol="0" anchor="t">
            <a:normAutofit fontScale="25000" lnSpcReduction="20000"/>
          </a:bodyPr>
          <a:lstStyle/>
          <a:p>
            <a:pPr marL="0" indent="0">
              <a:buNone/>
            </a:pPr>
            <a:r>
              <a:rPr lang="en-US" sz="8000">
                <a:solidFill>
                  <a:srgbClr val="000000"/>
                </a:solidFill>
                <a:effectLst/>
                <a:ea typeface="Times New Roman" panose="02020603050405020304" pitchFamily="18" charset="0"/>
                <a:cs typeface="Times New Roman"/>
              </a:rPr>
              <a:t>The Haircut shop is a new modern </a:t>
            </a:r>
            <a:r>
              <a:rPr lang="en-US" sz="8000">
                <a:solidFill>
                  <a:srgbClr val="000000"/>
                </a:solidFill>
                <a:ea typeface="Times New Roman" panose="02020603050405020304" pitchFamily="18" charset="0"/>
                <a:cs typeface="Times New Roman"/>
              </a:rPr>
              <a:t>mobile</a:t>
            </a:r>
            <a:r>
              <a:rPr lang="en-US" sz="8000">
                <a:solidFill>
                  <a:srgbClr val="000000"/>
                </a:solidFill>
                <a:effectLst/>
                <a:ea typeface="Times New Roman" panose="02020603050405020304" pitchFamily="18" charset="0"/>
                <a:cs typeface="Times New Roman"/>
              </a:rPr>
              <a:t> business that offers a full barber shop </a:t>
            </a:r>
            <a:r>
              <a:rPr lang="en-US" sz="8000">
                <a:solidFill>
                  <a:srgbClr val="000000"/>
                </a:solidFill>
                <a:ea typeface="Times New Roman" panose="02020603050405020304" pitchFamily="18" charset="0"/>
                <a:cs typeface="Times New Roman"/>
              </a:rPr>
              <a:t>experience </a:t>
            </a:r>
            <a:r>
              <a:rPr lang="en-US" sz="8000">
                <a:solidFill>
                  <a:srgbClr val="000000"/>
                </a:solidFill>
                <a:effectLst/>
                <a:ea typeface="Times New Roman" panose="02020603050405020304" pitchFamily="18" charset="0"/>
                <a:cs typeface="Times New Roman"/>
              </a:rPr>
              <a:t>all within your own </a:t>
            </a:r>
            <a:r>
              <a:rPr lang="en-US" sz="8000">
                <a:solidFill>
                  <a:srgbClr val="000000"/>
                </a:solidFill>
                <a:ea typeface="Times New Roman" panose="02020603050405020304" pitchFamily="18" charset="0"/>
                <a:cs typeface="Times New Roman"/>
              </a:rPr>
              <a:t>location of choice </a:t>
            </a:r>
            <a:r>
              <a:rPr lang="en-US" sz="8000">
                <a:solidFill>
                  <a:srgbClr val="000000"/>
                </a:solidFill>
                <a:effectLst/>
                <a:ea typeface="Times New Roman" panose="02020603050405020304" pitchFamily="18" charset="0"/>
                <a:cs typeface="Times New Roman"/>
              </a:rPr>
              <a:t>without compromising on the quality or experience.</a:t>
            </a:r>
            <a:r>
              <a:rPr lang="en-US" sz="8000">
                <a:solidFill>
                  <a:srgbClr val="000000"/>
                </a:solidFill>
                <a:ea typeface="Times New Roman" panose="02020603050405020304" pitchFamily="18" charset="0"/>
                <a:cs typeface="Times New Roman"/>
              </a:rPr>
              <a:t> </a:t>
            </a:r>
            <a:endParaRPr lang="en-US" sz="8000">
              <a:solidFill>
                <a:srgbClr val="000000"/>
              </a:solidFill>
              <a:effectLst/>
              <a:ea typeface="Times New Roman" panose="02020603050405020304" pitchFamily="18" charset="0"/>
              <a:cs typeface="Times New Roman" panose="02020603050405020304" pitchFamily="18" charset="0"/>
            </a:endParaRPr>
          </a:p>
          <a:p>
            <a:pPr marL="0" indent="0">
              <a:buNone/>
            </a:pPr>
            <a:br>
              <a:rPr lang="en-US" sz="8000" b="1">
                <a:ea typeface="Times New Roman" panose="02020603050405020304" pitchFamily="18" charset="0"/>
                <a:cs typeface="Times New Roman"/>
              </a:rPr>
            </a:br>
            <a:r>
              <a:rPr lang="en-US" sz="8000" b="1">
                <a:solidFill>
                  <a:srgbClr val="000000"/>
                </a:solidFill>
                <a:effectLst/>
                <a:ea typeface="Times New Roman" panose="02020603050405020304" pitchFamily="18" charset="0"/>
                <a:cs typeface="Times New Roman"/>
              </a:rPr>
              <a:t>Products and services, we offer:</a:t>
            </a:r>
            <a:endParaRPr lang="en-US" sz="8000">
              <a:effectLst/>
              <a:ea typeface="Times New Roman" panose="02020603050405020304" pitchFamily="18" charset="0"/>
              <a:cs typeface="Times New Roman"/>
            </a:endParaRPr>
          </a:p>
          <a:p>
            <a:pPr lvl="0"/>
            <a:r>
              <a:rPr lang="en-US" sz="8000" b="1">
                <a:solidFill>
                  <a:srgbClr val="000000"/>
                </a:solidFill>
                <a:effectLst/>
                <a:ea typeface="Times New Roman" panose="02020603050405020304" pitchFamily="18" charset="0"/>
                <a:cs typeface="Times New Roman"/>
              </a:rPr>
              <a:t>Hair</a:t>
            </a:r>
            <a:r>
              <a:rPr lang="en-US" sz="8000">
                <a:solidFill>
                  <a:srgbClr val="000000"/>
                </a:solidFill>
                <a:effectLst/>
                <a:ea typeface="Times New Roman" panose="02020603050405020304" pitchFamily="18" charset="0"/>
                <a:cs typeface="Times New Roman"/>
              </a:rPr>
              <a:t>: Wash, cut and styling (Modern and traditional styling). Hair and scalp treatments.</a:t>
            </a:r>
            <a:endParaRPr lang="en-US" sz="8000">
              <a:effectLst/>
              <a:ea typeface="Times New Roman" panose="02020603050405020304" pitchFamily="18" charset="0"/>
              <a:cs typeface="Times New Roman"/>
            </a:endParaRPr>
          </a:p>
          <a:p>
            <a:pPr lvl="0"/>
            <a:r>
              <a:rPr lang="en-US" sz="8000" b="1">
                <a:solidFill>
                  <a:srgbClr val="000000"/>
                </a:solidFill>
                <a:effectLst/>
                <a:ea typeface="Times New Roman" panose="02020603050405020304" pitchFamily="18" charset="0"/>
                <a:cs typeface="Times New Roman"/>
              </a:rPr>
              <a:t>Shaving</a:t>
            </a:r>
            <a:r>
              <a:rPr lang="en-US" sz="8000">
                <a:solidFill>
                  <a:srgbClr val="000000"/>
                </a:solidFill>
                <a:effectLst/>
                <a:ea typeface="Times New Roman" panose="02020603050405020304" pitchFamily="18" charset="0"/>
                <a:cs typeface="Times New Roman"/>
              </a:rPr>
              <a:t>: Traditional razor shaves, facials, steaming and Egyptian hot towels and balm treatments</a:t>
            </a:r>
            <a:endParaRPr lang="en-US" sz="8000">
              <a:effectLst/>
              <a:ea typeface="Times New Roman" panose="02020603050405020304" pitchFamily="18" charset="0"/>
              <a:cs typeface="Times New Roman"/>
            </a:endParaRPr>
          </a:p>
          <a:p>
            <a:pPr lvl="0"/>
            <a:r>
              <a:rPr lang="en-US" sz="8000" b="1">
                <a:solidFill>
                  <a:srgbClr val="000000"/>
                </a:solidFill>
                <a:effectLst/>
                <a:ea typeface="Times New Roman" panose="02020603050405020304" pitchFamily="18" charset="0"/>
                <a:cs typeface="Times New Roman"/>
              </a:rPr>
              <a:t>Branded organic products: </a:t>
            </a:r>
            <a:r>
              <a:rPr lang="en-US" sz="8000">
                <a:solidFill>
                  <a:srgbClr val="000000"/>
                </a:solidFill>
                <a:effectLst/>
                <a:ea typeface="Times New Roman" panose="02020603050405020304" pitchFamily="18" charset="0"/>
                <a:cs typeface="Times New Roman"/>
              </a:rPr>
              <a:t>Organic </a:t>
            </a:r>
            <a:r>
              <a:rPr lang="en-US" sz="8000">
                <a:solidFill>
                  <a:srgbClr val="000000"/>
                </a:solidFill>
                <a:ea typeface="Times New Roman" panose="02020603050405020304" pitchFamily="18" charset="0"/>
                <a:cs typeface="Times New Roman"/>
              </a:rPr>
              <a:t>Proactive</a:t>
            </a:r>
            <a:r>
              <a:rPr lang="en-US" sz="8000">
                <a:solidFill>
                  <a:srgbClr val="000000"/>
                </a:solidFill>
                <a:effectLst/>
                <a:ea typeface="Times New Roman" panose="02020603050405020304" pitchFamily="18" charset="0"/>
                <a:cs typeface="Times New Roman"/>
              </a:rPr>
              <a:t>, Dr Organic and Face theory products.</a:t>
            </a:r>
            <a:endParaRPr lang="en-US" sz="8000">
              <a:effectLst/>
              <a:ea typeface="Times New Roman" panose="02020603050405020304" pitchFamily="18" charset="0"/>
              <a:cs typeface="Times New Roman"/>
            </a:endParaRPr>
          </a:p>
          <a:p>
            <a:pPr lvl="0"/>
            <a:r>
              <a:rPr lang="en-US" sz="8000">
                <a:solidFill>
                  <a:srgbClr val="000000"/>
                </a:solidFill>
                <a:effectLst/>
                <a:ea typeface="Times New Roman" panose="02020603050405020304" pitchFamily="18" charset="0"/>
                <a:cs typeface="Times New Roman"/>
              </a:rPr>
              <a:t>Light massages</a:t>
            </a:r>
            <a:endParaRPr lang="en-US" sz="8000">
              <a:effectLst/>
              <a:ea typeface="Times New Roman" panose="02020603050405020304" pitchFamily="18" charset="0"/>
              <a:cs typeface="Times New Roman"/>
            </a:endParaRPr>
          </a:p>
          <a:p>
            <a:r>
              <a:rPr lang="en-US" sz="8000">
                <a:solidFill>
                  <a:srgbClr val="000000"/>
                </a:solidFill>
                <a:effectLst/>
                <a:ea typeface="Times New Roman" panose="02020603050405020304" pitchFamily="18" charset="0"/>
                <a:cs typeface="Times New Roman"/>
              </a:rPr>
              <a:t>Blood circulation foot massage</a:t>
            </a:r>
            <a:r>
              <a:rPr lang="en-US" sz="8000">
                <a:solidFill>
                  <a:srgbClr val="000000"/>
                </a:solidFill>
                <a:ea typeface="Times New Roman" panose="02020603050405020304" pitchFamily="18" charset="0"/>
                <a:cs typeface="Times New Roman"/>
              </a:rPr>
              <a:t> footstool</a:t>
            </a:r>
            <a:endParaRPr lang="en-US" sz="8000">
              <a:effectLst/>
              <a:ea typeface="Times New Roman" panose="02020603050405020304" pitchFamily="18" charset="0"/>
              <a:cs typeface="Times New Roman" panose="02020603050405020304" pitchFamily="18" charset="0"/>
            </a:endParaRPr>
          </a:p>
          <a:p>
            <a:pPr lvl="0"/>
            <a:r>
              <a:rPr lang="en-US" sz="8000">
                <a:solidFill>
                  <a:srgbClr val="000000"/>
                </a:solidFill>
                <a:effectLst/>
                <a:ea typeface="Times New Roman" panose="02020603050405020304" pitchFamily="18" charset="0"/>
                <a:cs typeface="Times New Roman"/>
              </a:rPr>
              <a:t>Complementary light refreshments</a:t>
            </a:r>
            <a:endParaRPr lang="en-US" sz="8000">
              <a:effectLst/>
              <a:ea typeface="Times New Roman" panose="02020603050405020304" pitchFamily="18" charset="0"/>
              <a:cs typeface="Times New Roman"/>
            </a:endParaRPr>
          </a:p>
          <a:p>
            <a:pPr lvl="0"/>
            <a:r>
              <a:rPr lang="en-US" sz="8000">
                <a:solidFill>
                  <a:srgbClr val="000000"/>
                </a:solidFill>
                <a:effectLst/>
                <a:ea typeface="Times New Roman" panose="02020603050405020304" pitchFamily="18" charset="0"/>
                <a:cs typeface="Times New Roman"/>
              </a:rPr>
              <a:t>A unique mobile service for clients</a:t>
            </a:r>
            <a:endParaRPr lang="en-US" sz="8000">
              <a:effectLst/>
              <a:ea typeface="Times New Roman" panose="02020603050405020304" pitchFamily="18" charset="0"/>
              <a:cs typeface="Times New Roman"/>
            </a:endParaRPr>
          </a:p>
          <a:p>
            <a:pPr marL="0" indent="0">
              <a:buNone/>
            </a:pPr>
            <a:endParaRPr lang="en-US" sz="1800">
              <a:effectLst/>
              <a:ea typeface="Times New Roman" panose="02020603050405020304" pitchFamily="18" charset="0"/>
              <a:cs typeface="Times New Roman" panose="02020603050405020304" pitchFamily="18" charset="0"/>
            </a:endParaRPr>
          </a:p>
          <a:p>
            <a:pPr marL="0" indent="0">
              <a:buNone/>
            </a:pPr>
            <a:endParaRPr lang="en-US"/>
          </a:p>
        </p:txBody>
      </p:sp>
    </p:spTree>
    <p:extLst>
      <p:ext uri="{BB962C8B-B14F-4D97-AF65-F5344CB8AC3E}">
        <p14:creationId xmlns:p14="http://schemas.microsoft.com/office/powerpoint/2010/main" val="13467711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1C8EF4-4D20-914B-A920-516F5D9F5F0E}"/>
              </a:ext>
            </a:extLst>
          </p:cNvPr>
          <p:cNvSpPr>
            <a:spLocks noGrp="1"/>
          </p:cNvSpPr>
          <p:nvPr>
            <p:ph type="title"/>
          </p:nvPr>
        </p:nvSpPr>
        <p:spPr>
          <a:xfrm>
            <a:off x="1687669" y="231321"/>
            <a:ext cx="4137059" cy="715457"/>
          </a:xfrm>
        </p:spPr>
        <p:txBody>
          <a:bodyPr>
            <a:normAutofit/>
          </a:bodyPr>
          <a:lstStyle/>
          <a:p>
            <a:r>
              <a:rPr lang="en-US" sz="3200" b="1">
                <a:ea typeface="+mj-lt"/>
                <a:cs typeface="+mj-lt"/>
              </a:rPr>
              <a:t>Product Description</a:t>
            </a:r>
            <a:endParaRPr lang="en-US" sz="3200"/>
          </a:p>
        </p:txBody>
      </p:sp>
      <p:sp>
        <p:nvSpPr>
          <p:cNvPr id="3" name="Content Placeholder 2">
            <a:extLst>
              <a:ext uri="{FF2B5EF4-FFF2-40B4-BE49-F238E27FC236}">
                <a16:creationId xmlns:a16="http://schemas.microsoft.com/office/drawing/2014/main" id="{BCA1A2FC-6D47-BB4A-8863-7492EBA94CAC}"/>
              </a:ext>
            </a:extLst>
          </p:cNvPr>
          <p:cNvSpPr>
            <a:spLocks noGrp="1"/>
          </p:cNvSpPr>
          <p:nvPr>
            <p:ph idx="1"/>
          </p:nvPr>
        </p:nvSpPr>
        <p:spPr>
          <a:xfrm>
            <a:off x="1810956" y="1905000"/>
            <a:ext cx="4140772" cy="4006222"/>
          </a:xfrm>
        </p:spPr>
        <p:txBody>
          <a:bodyPr vert="horz" lIns="91440" tIns="45720" rIns="91440" bIns="45720" rtlCol="0" anchor="t">
            <a:normAutofit fontScale="92500" lnSpcReduction="10000"/>
          </a:bodyPr>
          <a:lstStyle/>
          <a:p>
            <a:r>
              <a:rPr lang="en-US" sz="2000" b="1">
                <a:solidFill>
                  <a:schemeClr val="tx1"/>
                </a:solidFill>
              </a:rPr>
              <a:t>Location: </a:t>
            </a:r>
            <a:r>
              <a:rPr lang="en-US" sz="2000">
                <a:solidFill>
                  <a:schemeClr val="tx1"/>
                </a:solidFill>
              </a:rPr>
              <a:t>Saves you time and money because we come out to you</a:t>
            </a:r>
          </a:p>
          <a:p>
            <a:r>
              <a:rPr lang="en-US" sz="2000" b="1">
                <a:solidFill>
                  <a:schemeClr val="tx1"/>
                </a:solidFill>
              </a:rPr>
              <a:t>Convenience</a:t>
            </a:r>
            <a:r>
              <a:rPr lang="en-US" sz="2000">
                <a:solidFill>
                  <a:schemeClr val="tx1"/>
                </a:solidFill>
              </a:rPr>
              <a:t>: No more waiting time as all haircuts are pre booked to your convenience</a:t>
            </a:r>
          </a:p>
          <a:p>
            <a:r>
              <a:rPr lang="en-US" sz="2000" b="1">
                <a:solidFill>
                  <a:schemeClr val="tx1"/>
                </a:solidFill>
              </a:rPr>
              <a:t>Products: </a:t>
            </a:r>
            <a:r>
              <a:rPr lang="en-US" sz="2000">
                <a:solidFill>
                  <a:schemeClr val="tx1"/>
                </a:solidFill>
              </a:rPr>
              <a:t>Carefully researched men's organic grooming products</a:t>
            </a:r>
          </a:p>
          <a:p>
            <a:r>
              <a:rPr lang="en-US" sz="2000" b="1">
                <a:solidFill>
                  <a:schemeClr val="tx1"/>
                </a:solidFill>
              </a:rPr>
              <a:t>Technology:</a:t>
            </a:r>
            <a:r>
              <a:rPr lang="en-US" sz="2000">
                <a:solidFill>
                  <a:schemeClr val="tx1"/>
                </a:solidFill>
              </a:rPr>
              <a:t> In-house app will be available to download via both android and app store</a:t>
            </a:r>
          </a:p>
          <a:p>
            <a:endParaRPr lang="en-US" sz="1600">
              <a:solidFill>
                <a:schemeClr val="tx1"/>
              </a:solidFill>
            </a:endParaRPr>
          </a:p>
          <a:p>
            <a:endParaRPr lang="en-US" sz="1600">
              <a:solidFill>
                <a:schemeClr val="tx1"/>
              </a:solidFill>
            </a:endParaRPr>
          </a:p>
          <a:p>
            <a:endParaRPr lang="en-US" sz="1600">
              <a:solidFill>
                <a:schemeClr val="tx1"/>
              </a:solidFill>
            </a:endParaRPr>
          </a:p>
        </p:txBody>
      </p:sp>
      <p:pic>
        <p:nvPicPr>
          <p:cNvPr id="8" name="Picture 7">
            <a:extLst>
              <a:ext uri="{FF2B5EF4-FFF2-40B4-BE49-F238E27FC236}">
                <a16:creationId xmlns:a16="http://schemas.microsoft.com/office/drawing/2014/main" id="{34406EFB-D70D-4704-A4B7-4D135F52DA4C}"/>
              </a:ext>
            </a:extLst>
          </p:cNvPr>
          <p:cNvPicPr>
            <a:picLocks noChangeAspect="1"/>
          </p:cNvPicPr>
          <p:nvPr/>
        </p:nvPicPr>
        <p:blipFill rotWithShape="1">
          <a:blip r:embed="rId2"/>
          <a:srcRect t="3878" r="6" b="6"/>
          <a:stretch/>
        </p:blipFill>
        <p:spPr>
          <a:xfrm>
            <a:off x="6106666" y="623190"/>
            <a:ext cx="2647024" cy="2563582"/>
          </a:xfrm>
          <a:prstGeom prst="rect">
            <a:avLst/>
          </a:prstGeom>
        </p:spPr>
      </p:pic>
      <p:pic>
        <p:nvPicPr>
          <p:cNvPr id="4" name="Picture 3">
            <a:extLst>
              <a:ext uri="{FF2B5EF4-FFF2-40B4-BE49-F238E27FC236}">
                <a16:creationId xmlns:a16="http://schemas.microsoft.com/office/drawing/2014/main" id="{F4328CB0-0FEA-4598-B6A7-273184731596}"/>
              </a:ext>
            </a:extLst>
          </p:cNvPr>
          <p:cNvPicPr>
            <a:picLocks noChangeAspect="1"/>
          </p:cNvPicPr>
          <p:nvPr/>
        </p:nvPicPr>
        <p:blipFill rotWithShape="1">
          <a:blip r:embed="rId3"/>
          <a:srcRect l="12909" r="25140" b="4"/>
          <a:stretch/>
        </p:blipFill>
        <p:spPr>
          <a:xfrm>
            <a:off x="8896519" y="623190"/>
            <a:ext cx="2647024" cy="2563582"/>
          </a:xfrm>
          <a:prstGeom prst="rect">
            <a:avLst/>
          </a:prstGeom>
        </p:spPr>
      </p:pic>
      <p:pic>
        <p:nvPicPr>
          <p:cNvPr id="6" name="Picture 5">
            <a:extLst>
              <a:ext uri="{FF2B5EF4-FFF2-40B4-BE49-F238E27FC236}">
                <a16:creationId xmlns:a16="http://schemas.microsoft.com/office/drawing/2014/main" id="{B170BCDF-4DEE-4974-9571-B10877AF81F4}"/>
              </a:ext>
            </a:extLst>
          </p:cNvPr>
          <p:cNvPicPr>
            <a:picLocks noChangeAspect="1"/>
          </p:cNvPicPr>
          <p:nvPr/>
        </p:nvPicPr>
        <p:blipFill rotWithShape="1">
          <a:blip r:embed="rId4"/>
          <a:srcRect l="4279" r="27060" b="5"/>
          <a:stretch/>
        </p:blipFill>
        <p:spPr>
          <a:xfrm>
            <a:off x="6106666" y="3328978"/>
            <a:ext cx="2647024" cy="2563582"/>
          </a:xfrm>
          <a:prstGeom prst="rect">
            <a:avLst/>
          </a:prstGeom>
        </p:spPr>
      </p:pic>
      <p:pic>
        <p:nvPicPr>
          <p:cNvPr id="7" name="Picture 6">
            <a:extLst>
              <a:ext uri="{FF2B5EF4-FFF2-40B4-BE49-F238E27FC236}">
                <a16:creationId xmlns:a16="http://schemas.microsoft.com/office/drawing/2014/main" id="{7FA45089-F317-48CF-89C7-D44DBD436102}"/>
              </a:ext>
            </a:extLst>
          </p:cNvPr>
          <p:cNvPicPr>
            <a:picLocks noChangeAspect="1"/>
          </p:cNvPicPr>
          <p:nvPr/>
        </p:nvPicPr>
        <p:blipFill rotWithShape="1">
          <a:blip r:embed="rId5"/>
          <a:srcRect l="8854" r="26609" b="-3"/>
          <a:stretch/>
        </p:blipFill>
        <p:spPr>
          <a:xfrm>
            <a:off x="8896519" y="3328978"/>
            <a:ext cx="2647024" cy="2563582"/>
          </a:xfrm>
          <a:prstGeom prst="rect">
            <a:avLst/>
          </a:prstGeom>
        </p:spPr>
      </p:pic>
      <p:sp>
        <p:nvSpPr>
          <p:cNvPr id="5" name="TextBox 4">
            <a:extLst>
              <a:ext uri="{FF2B5EF4-FFF2-40B4-BE49-F238E27FC236}">
                <a16:creationId xmlns:a16="http://schemas.microsoft.com/office/drawing/2014/main" id="{B83AD835-615C-B540-9B3B-BA334CD126D3}"/>
              </a:ext>
            </a:extLst>
          </p:cNvPr>
          <p:cNvSpPr txBox="1"/>
          <p:nvPr/>
        </p:nvSpPr>
        <p:spPr>
          <a:xfrm rot="10800000" flipV="1">
            <a:off x="2109106" y="1300189"/>
            <a:ext cx="3537857" cy="369332"/>
          </a:xfrm>
          <a:prstGeom prst="rect">
            <a:avLst/>
          </a:prstGeom>
          <a:noFill/>
        </p:spPr>
        <p:txBody>
          <a:bodyPr wrap="square" rtlCol="0">
            <a:spAutoFit/>
          </a:bodyPr>
          <a:lstStyle/>
          <a:p>
            <a:pPr algn="l"/>
            <a:r>
              <a:rPr lang="en-US" b="1"/>
              <a:t>Advantages of the business:</a:t>
            </a:r>
          </a:p>
        </p:txBody>
      </p:sp>
    </p:spTree>
    <p:extLst>
      <p:ext uri="{BB962C8B-B14F-4D97-AF65-F5344CB8AC3E}">
        <p14:creationId xmlns:p14="http://schemas.microsoft.com/office/powerpoint/2010/main" val="33346490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621B8-53D8-C74A-94AF-28346C352FB7}"/>
              </a:ext>
            </a:extLst>
          </p:cNvPr>
          <p:cNvSpPr>
            <a:spLocks noGrp="1"/>
          </p:cNvSpPr>
          <p:nvPr>
            <p:ph type="title"/>
          </p:nvPr>
        </p:nvSpPr>
        <p:spPr>
          <a:xfrm>
            <a:off x="2632001" y="149679"/>
            <a:ext cx="7690534" cy="898072"/>
          </a:xfrm>
        </p:spPr>
        <p:txBody>
          <a:bodyPr/>
          <a:lstStyle/>
          <a:p>
            <a:pPr algn="ctr"/>
            <a:r>
              <a:rPr lang="en-US" b="1"/>
              <a:t>Stakeholder Map</a:t>
            </a:r>
          </a:p>
        </p:txBody>
      </p:sp>
      <p:graphicFrame>
        <p:nvGraphicFramePr>
          <p:cNvPr id="4" name="Diagram 4">
            <a:extLst>
              <a:ext uri="{FF2B5EF4-FFF2-40B4-BE49-F238E27FC236}">
                <a16:creationId xmlns:a16="http://schemas.microsoft.com/office/drawing/2014/main" id="{C86A0DC1-BF73-5844-9A99-5161846548C5}"/>
              </a:ext>
            </a:extLst>
          </p:cNvPr>
          <p:cNvGraphicFramePr>
            <a:graphicFrameLocks noGrp="1"/>
          </p:cNvGraphicFramePr>
          <p:nvPr>
            <p:ph idx="1"/>
            <p:extLst>
              <p:ext uri="{D42A27DB-BD31-4B8C-83A1-F6EECF244321}">
                <p14:modId xmlns:p14="http://schemas.microsoft.com/office/powerpoint/2010/main" val="3631626755"/>
              </p:ext>
            </p:extLst>
          </p:nvPr>
        </p:nvGraphicFramePr>
        <p:xfrm>
          <a:off x="258536" y="843642"/>
          <a:ext cx="12069535" cy="58646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71330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4D1D2-9994-5F43-8C34-FCF74ACDE07E}"/>
              </a:ext>
            </a:extLst>
          </p:cNvPr>
          <p:cNvSpPr>
            <a:spLocks noGrp="1"/>
          </p:cNvSpPr>
          <p:nvPr>
            <p:ph type="title"/>
          </p:nvPr>
        </p:nvSpPr>
        <p:spPr>
          <a:xfrm>
            <a:off x="4476749" y="272143"/>
            <a:ext cx="3469821" cy="585107"/>
          </a:xfrm>
        </p:spPr>
        <p:txBody>
          <a:bodyPr anchor="ctr">
            <a:normAutofit fontScale="90000"/>
          </a:bodyPr>
          <a:lstStyle/>
          <a:p>
            <a:r>
              <a:rPr lang="en-US" b="1"/>
              <a:t>Pestle analysis</a:t>
            </a:r>
          </a:p>
        </p:txBody>
      </p:sp>
      <p:sp>
        <p:nvSpPr>
          <p:cNvPr id="3" name="Content Placeholder 2">
            <a:extLst>
              <a:ext uri="{FF2B5EF4-FFF2-40B4-BE49-F238E27FC236}">
                <a16:creationId xmlns:a16="http://schemas.microsoft.com/office/drawing/2014/main" id="{1B5816F3-71A1-B14F-B05B-E02F6FE70F81}"/>
              </a:ext>
            </a:extLst>
          </p:cNvPr>
          <p:cNvSpPr>
            <a:spLocks noGrp="1"/>
          </p:cNvSpPr>
          <p:nvPr>
            <p:ph idx="1"/>
          </p:nvPr>
        </p:nvSpPr>
        <p:spPr>
          <a:xfrm>
            <a:off x="1863348" y="1115787"/>
            <a:ext cx="8915400" cy="5118104"/>
          </a:xfrm>
        </p:spPr>
        <p:txBody>
          <a:bodyPr vert="horz" lIns="91440" tIns="45720" rIns="91440" bIns="45720" rtlCol="0" anchor="t">
            <a:normAutofit fontScale="25000" lnSpcReduction="20000"/>
          </a:bodyPr>
          <a:lstStyle/>
          <a:p>
            <a:pPr marL="0" indent="0">
              <a:buNone/>
            </a:pPr>
            <a:r>
              <a:rPr lang="en-US" sz="7200" b="1" i="0">
                <a:solidFill>
                  <a:schemeClr val="tx1"/>
                </a:solidFill>
                <a:effectLst/>
                <a:latin typeface="Century Gothic"/>
              </a:rPr>
              <a:t>Political</a:t>
            </a:r>
            <a:endParaRPr lang="en-US" sz="7200" b="0" i="0">
              <a:solidFill>
                <a:schemeClr val="tx1"/>
              </a:solidFill>
              <a:effectLst/>
              <a:latin typeface="Century Gothic"/>
            </a:endParaRPr>
          </a:p>
          <a:p>
            <a:r>
              <a:rPr lang="en-US" sz="7200" b="0" i="0">
                <a:solidFill>
                  <a:schemeClr val="tx1"/>
                </a:solidFill>
                <a:effectLst/>
                <a:latin typeface="Century Gothic"/>
              </a:rPr>
              <a:t>External factors to consider - Government Policies, Political stability, Industry regulation's and global trade agreements/ restrictions.</a:t>
            </a:r>
          </a:p>
          <a:p>
            <a:r>
              <a:rPr lang="en-US" sz="7200" b="0" i="0">
                <a:solidFill>
                  <a:schemeClr val="tx1"/>
                </a:solidFill>
                <a:effectLst/>
                <a:latin typeface="Century Gothic"/>
              </a:rPr>
              <a:t>Factors affecting my industry - Pound is weaker due to UK deciding to leave EU, Uncertainty with future trade restrictions in Europe, Profit margins are most likely to be affected by this move, Government tax levies on products.</a:t>
            </a:r>
            <a:r>
              <a:rPr lang="en-US" sz="7200">
                <a:solidFill>
                  <a:schemeClr val="tx1"/>
                </a:solidFill>
                <a:latin typeface="Century Gothic"/>
              </a:rPr>
              <a:t> </a:t>
            </a:r>
            <a:endParaRPr lang="en-US" sz="7200">
              <a:solidFill>
                <a:schemeClr val="tx1"/>
              </a:solidFill>
              <a:latin typeface="Roboto"/>
            </a:endParaRPr>
          </a:p>
          <a:p>
            <a:pPr marL="0" indent="0">
              <a:buNone/>
            </a:pPr>
            <a:r>
              <a:rPr lang="en-US" sz="7200" b="1" i="0">
                <a:solidFill>
                  <a:schemeClr val="tx1"/>
                </a:solidFill>
                <a:effectLst/>
                <a:latin typeface="Century Gothic"/>
              </a:rPr>
              <a:t>Economic</a:t>
            </a:r>
            <a:r>
              <a:rPr lang="en-US" sz="7200" b="1">
                <a:solidFill>
                  <a:schemeClr val="tx1"/>
                </a:solidFill>
                <a:latin typeface="Century Gothic"/>
              </a:rPr>
              <a:t> </a:t>
            </a:r>
            <a:endParaRPr lang="en-US" sz="7200" b="0" i="0">
              <a:solidFill>
                <a:schemeClr val="tx1"/>
              </a:solidFill>
              <a:effectLst/>
              <a:latin typeface="Roboto"/>
            </a:endParaRPr>
          </a:p>
          <a:p>
            <a:r>
              <a:rPr lang="en-US" sz="7200" b="0" i="0">
                <a:solidFill>
                  <a:schemeClr val="tx1"/>
                </a:solidFill>
                <a:effectLst/>
                <a:latin typeface="Century Gothic"/>
              </a:rPr>
              <a:t>External factors to consider - Exchange rates, Inflation, interest rates, cost of living, labor </a:t>
            </a:r>
            <a:r>
              <a:rPr lang="en-US" sz="7200">
                <a:solidFill>
                  <a:schemeClr val="tx1"/>
                </a:solidFill>
                <a:latin typeface="Century Gothic"/>
              </a:rPr>
              <a:t>costs</a:t>
            </a:r>
            <a:r>
              <a:rPr lang="en-US" sz="7200" b="0" i="0">
                <a:solidFill>
                  <a:schemeClr val="tx1"/>
                </a:solidFill>
                <a:effectLst/>
                <a:latin typeface="Century Gothic"/>
              </a:rPr>
              <a:t> and consumer spending habits.</a:t>
            </a:r>
          </a:p>
          <a:p>
            <a:r>
              <a:rPr lang="en-US" sz="7200" b="0" i="0">
                <a:solidFill>
                  <a:schemeClr val="tx1"/>
                </a:solidFill>
                <a:effectLst/>
                <a:latin typeface="Century Gothic"/>
              </a:rPr>
              <a:t>Factors affecting my industry – Affects with supplier negotiations due to exchange rates, Uncertainty with markets and investors due to UK leaving EU</a:t>
            </a:r>
          </a:p>
          <a:p>
            <a:pPr marL="0" indent="0">
              <a:buNone/>
            </a:pPr>
            <a:r>
              <a:rPr lang="en-US" sz="7200" b="1" i="0">
                <a:solidFill>
                  <a:schemeClr val="tx1"/>
                </a:solidFill>
                <a:effectLst/>
                <a:latin typeface="Century Gothic"/>
              </a:rPr>
              <a:t>Social</a:t>
            </a:r>
            <a:endParaRPr lang="en-US" sz="7200" b="0" i="0">
              <a:solidFill>
                <a:schemeClr val="tx1"/>
              </a:solidFill>
              <a:effectLst/>
              <a:latin typeface="Century Gothic"/>
            </a:endParaRPr>
          </a:p>
          <a:p>
            <a:r>
              <a:rPr lang="en-US" sz="7200" b="0" i="0">
                <a:solidFill>
                  <a:schemeClr val="tx1"/>
                </a:solidFill>
                <a:effectLst/>
                <a:latin typeface="Century Gothic"/>
              </a:rPr>
              <a:t>External factors to consider – Consumer trends/tastes/fashions, consumer buying habits, lifestyle factor’s, population demographic.</a:t>
            </a:r>
          </a:p>
          <a:p>
            <a:r>
              <a:rPr lang="en-US" sz="7200" b="0" i="0">
                <a:solidFill>
                  <a:schemeClr val="tx1"/>
                </a:solidFill>
                <a:effectLst/>
                <a:latin typeface="Century Gothic"/>
              </a:rPr>
              <a:t>Factors affecting my industry – cultural diversity and preferences, demographic of most disposable income, investments for market research to move in line with new trends/ technology/ comforts.</a:t>
            </a:r>
          </a:p>
          <a:p>
            <a:endParaRPr lang="en-US"/>
          </a:p>
        </p:txBody>
      </p:sp>
    </p:spTree>
    <p:extLst>
      <p:ext uri="{BB962C8B-B14F-4D97-AF65-F5344CB8AC3E}">
        <p14:creationId xmlns:p14="http://schemas.microsoft.com/office/powerpoint/2010/main" val="21158103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A7AA0-7A53-B14D-AA2D-E0DDB088811E}"/>
              </a:ext>
            </a:extLst>
          </p:cNvPr>
          <p:cNvSpPr>
            <a:spLocks noGrp="1"/>
          </p:cNvSpPr>
          <p:nvPr>
            <p:ph type="title"/>
          </p:nvPr>
        </p:nvSpPr>
        <p:spPr>
          <a:xfrm>
            <a:off x="4272644" y="408214"/>
            <a:ext cx="3714750" cy="1496786"/>
          </a:xfrm>
        </p:spPr>
        <p:txBody>
          <a:bodyPr/>
          <a:lstStyle/>
          <a:p>
            <a:r>
              <a:rPr lang="en-US" b="1"/>
              <a:t>Pestle analysis</a:t>
            </a:r>
          </a:p>
        </p:txBody>
      </p:sp>
      <p:sp>
        <p:nvSpPr>
          <p:cNvPr id="3" name="Content Placeholder 2">
            <a:extLst>
              <a:ext uri="{FF2B5EF4-FFF2-40B4-BE49-F238E27FC236}">
                <a16:creationId xmlns:a16="http://schemas.microsoft.com/office/drawing/2014/main" id="{98973D97-5819-BD47-B28A-570C7F6CE37F}"/>
              </a:ext>
            </a:extLst>
          </p:cNvPr>
          <p:cNvSpPr>
            <a:spLocks noGrp="1"/>
          </p:cNvSpPr>
          <p:nvPr>
            <p:ph idx="1"/>
          </p:nvPr>
        </p:nvSpPr>
        <p:spPr>
          <a:xfrm>
            <a:off x="1791093" y="1385739"/>
            <a:ext cx="9628678" cy="5194169"/>
          </a:xfrm>
        </p:spPr>
        <p:txBody>
          <a:bodyPr vert="horz" lIns="91440" tIns="45720" rIns="91440" bIns="45720" rtlCol="0" anchor="t">
            <a:normAutofit lnSpcReduction="10000"/>
          </a:bodyPr>
          <a:lstStyle/>
          <a:p>
            <a:pPr marL="0" indent="0">
              <a:buNone/>
            </a:pPr>
            <a:r>
              <a:rPr lang="en-US" b="1">
                <a:solidFill>
                  <a:schemeClr val="tx1"/>
                </a:solidFill>
              </a:rPr>
              <a:t>Technology</a:t>
            </a:r>
          </a:p>
          <a:p>
            <a:r>
              <a:rPr lang="en-US">
                <a:solidFill>
                  <a:schemeClr val="tx1"/>
                </a:solidFill>
              </a:rPr>
              <a:t>External factors to consider – Security, innovations, social networking and disruptive technology.</a:t>
            </a:r>
          </a:p>
          <a:p>
            <a:r>
              <a:rPr lang="en-US">
                <a:solidFill>
                  <a:schemeClr val="tx1"/>
                </a:solidFill>
              </a:rPr>
              <a:t>Factors affecting my industry – easy to use apps and website for clients, fit for purpose technology for now and the future and data protection due to cyber-crime.</a:t>
            </a:r>
          </a:p>
          <a:p>
            <a:pPr marL="0" indent="0">
              <a:buNone/>
            </a:pPr>
            <a:r>
              <a:rPr lang="en-US" b="1">
                <a:solidFill>
                  <a:schemeClr val="tx1"/>
                </a:solidFill>
              </a:rPr>
              <a:t>Legal </a:t>
            </a:r>
          </a:p>
          <a:p>
            <a:r>
              <a:rPr lang="en-US" b="0" i="0">
                <a:solidFill>
                  <a:srgbClr val="000000"/>
                </a:solidFill>
                <a:effectLst/>
                <a:latin typeface="Century Gothic"/>
              </a:rPr>
              <a:t>External factors to consider – employment law, common law, local labor law, Health and Safety Regulations.</a:t>
            </a:r>
          </a:p>
          <a:p>
            <a:r>
              <a:rPr lang="en-US" b="0" i="0">
                <a:solidFill>
                  <a:srgbClr val="000000"/>
                </a:solidFill>
                <a:effectLst/>
                <a:latin typeface="Century Gothic"/>
              </a:rPr>
              <a:t>Factors affecting my industry </a:t>
            </a:r>
            <a:r>
              <a:rPr lang="en-US" b="0" i="0">
                <a:solidFill>
                  <a:srgbClr val="3F3F3F"/>
                </a:solidFill>
                <a:effectLst/>
                <a:latin typeface="Century Gothic"/>
              </a:rPr>
              <a:t>– </a:t>
            </a:r>
            <a:r>
              <a:rPr lang="en-US" b="0" i="0">
                <a:solidFill>
                  <a:schemeClr val="tx1"/>
                </a:solidFill>
                <a:effectLst/>
                <a:latin typeface="Century Gothic"/>
              </a:rPr>
              <a:t>Modern slavery act compliant, national wage increases annually and employment statuses.</a:t>
            </a:r>
            <a:r>
              <a:rPr lang="en-US">
                <a:solidFill>
                  <a:schemeClr val="tx1"/>
                </a:solidFill>
                <a:latin typeface="Century Gothic"/>
              </a:rPr>
              <a:t> </a:t>
            </a:r>
            <a:endParaRPr lang="en-US" b="0" i="0">
              <a:solidFill>
                <a:schemeClr val="tx1"/>
              </a:solidFill>
              <a:effectLst/>
              <a:latin typeface="Century Gothic" panose="020B0502020202020204" pitchFamily="34" charset="0"/>
            </a:endParaRPr>
          </a:p>
          <a:p>
            <a:pPr marL="0" indent="0">
              <a:buNone/>
            </a:pPr>
            <a:r>
              <a:rPr lang="en-US" b="1">
                <a:solidFill>
                  <a:schemeClr val="tx1"/>
                </a:solidFill>
                <a:latin typeface="Century Gothic"/>
              </a:rPr>
              <a:t>Environmental</a:t>
            </a:r>
          </a:p>
          <a:p>
            <a:r>
              <a:rPr lang="en-US">
                <a:solidFill>
                  <a:srgbClr val="000000"/>
                </a:solidFill>
                <a:latin typeface="Century Gothic"/>
              </a:rPr>
              <a:t>External factors to consider – Environmental restrictions imposed by the government, transportation and ethical sourcing.</a:t>
            </a:r>
          </a:p>
          <a:p>
            <a:r>
              <a:rPr lang="en-US">
                <a:solidFill>
                  <a:srgbClr val="000000"/>
                </a:solidFill>
                <a:latin typeface="Century Gothic"/>
              </a:rPr>
              <a:t>Factors affecting my industry – environmentally conscious clients, cultures and belief systems</a:t>
            </a:r>
            <a:endParaRPr lang="en-US">
              <a:solidFill>
                <a:schemeClr val="tx1"/>
              </a:solidFill>
              <a:latin typeface="Century Gothic"/>
            </a:endParaRPr>
          </a:p>
          <a:p>
            <a:endParaRPr lang="en-US" sz="1600">
              <a:solidFill>
                <a:srgbClr val="000000"/>
              </a:solidFill>
              <a:latin typeface="Century Gothic" panose="020B0502020202020204" pitchFamily="34" charset="0"/>
            </a:endParaRPr>
          </a:p>
        </p:txBody>
      </p:sp>
    </p:spTree>
    <p:extLst>
      <p:ext uri="{BB962C8B-B14F-4D97-AF65-F5344CB8AC3E}">
        <p14:creationId xmlns:p14="http://schemas.microsoft.com/office/powerpoint/2010/main" val="36188241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5773E-ADD5-E346-8FB1-CAE44959A487}"/>
              </a:ext>
            </a:extLst>
          </p:cNvPr>
          <p:cNvSpPr>
            <a:spLocks noGrp="1"/>
          </p:cNvSpPr>
          <p:nvPr>
            <p:ph type="title"/>
          </p:nvPr>
        </p:nvSpPr>
        <p:spPr>
          <a:xfrm>
            <a:off x="4653643" y="624110"/>
            <a:ext cx="6850969" cy="1226461"/>
          </a:xfrm>
        </p:spPr>
        <p:txBody>
          <a:bodyPr/>
          <a:lstStyle/>
          <a:p>
            <a:r>
              <a:rPr lang="en-US" b="1"/>
              <a:t>SWOT Analysis</a:t>
            </a:r>
          </a:p>
        </p:txBody>
      </p:sp>
      <p:graphicFrame>
        <p:nvGraphicFramePr>
          <p:cNvPr id="10" name="Table 10">
            <a:extLst>
              <a:ext uri="{FF2B5EF4-FFF2-40B4-BE49-F238E27FC236}">
                <a16:creationId xmlns:a16="http://schemas.microsoft.com/office/drawing/2014/main" id="{8CB5B1ED-7A66-D24A-B279-E9448219CC91}"/>
              </a:ext>
            </a:extLst>
          </p:cNvPr>
          <p:cNvGraphicFramePr>
            <a:graphicFrameLocks noGrp="1"/>
          </p:cNvGraphicFramePr>
          <p:nvPr>
            <p:ph idx="1"/>
            <p:extLst>
              <p:ext uri="{D42A27DB-BD31-4B8C-83A1-F6EECF244321}">
                <p14:modId xmlns:p14="http://schemas.microsoft.com/office/powerpoint/2010/main" val="1635143579"/>
              </p:ext>
            </p:extLst>
          </p:nvPr>
        </p:nvGraphicFramePr>
        <p:xfrm>
          <a:off x="2491099" y="1673679"/>
          <a:ext cx="8956070" cy="4560211"/>
        </p:xfrm>
        <a:graphic>
          <a:graphicData uri="http://schemas.openxmlformats.org/drawingml/2006/table">
            <a:tbl>
              <a:tblPr bandRow="1">
                <a:tableStyleId>{125E5076-3810-47DD-B79F-674D7AD40C01}</a:tableStyleId>
              </a:tblPr>
              <a:tblGrid>
                <a:gridCol w="4445000">
                  <a:extLst>
                    <a:ext uri="{9D8B030D-6E8A-4147-A177-3AD203B41FA5}">
                      <a16:colId xmlns:a16="http://schemas.microsoft.com/office/drawing/2014/main" val="793724792"/>
                    </a:ext>
                  </a:extLst>
                </a:gridCol>
                <a:gridCol w="4511070">
                  <a:extLst>
                    <a:ext uri="{9D8B030D-6E8A-4147-A177-3AD203B41FA5}">
                      <a16:colId xmlns:a16="http://schemas.microsoft.com/office/drawing/2014/main" val="2459896984"/>
                    </a:ext>
                  </a:extLst>
                </a:gridCol>
              </a:tblGrid>
              <a:tr h="650031">
                <a:tc>
                  <a:txBody>
                    <a:bodyPr/>
                    <a:lstStyle/>
                    <a:p>
                      <a:pPr algn="ctr"/>
                      <a:r>
                        <a:rPr lang="en-US" sz="1800" b="1"/>
                        <a:t>Strengths</a:t>
                      </a:r>
                    </a:p>
                  </a:txBody>
                  <a:tcPr anchor="ctr">
                    <a:solidFill>
                      <a:schemeClr val="accent1"/>
                    </a:solidFill>
                  </a:tcPr>
                </a:tc>
                <a:tc>
                  <a:txBody>
                    <a:bodyPr/>
                    <a:lstStyle/>
                    <a:p>
                      <a:pPr algn="ctr"/>
                      <a:r>
                        <a:rPr lang="en-US" sz="1800" b="1"/>
                        <a:t>Weaknesses</a:t>
                      </a:r>
                    </a:p>
                  </a:txBody>
                  <a:tcPr anchor="ctr">
                    <a:solidFill>
                      <a:schemeClr val="accent1"/>
                    </a:solidFill>
                  </a:tcPr>
                </a:tc>
                <a:extLst>
                  <a:ext uri="{0D108BD9-81ED-4DB2-BD59-A6C34878D82A}">
                    <a16:rowId xmlns:a16="http://schemas.microsoft.com/office/drawing/2014/main" val="2116018426"/>
                  </a:ext>
                </a:extLst>
              </a:tr>
              <a:tr h="1500518">
                <a:tc>
                  <a:txBody>
                    <a:bodyPr/>
                    <a:lstStyle/>
                    <a:p>
                      <a:pPr marL="342900" marR="0" lvl="0" indent="-342900" algn="l">
                        <a:lnSpc>
                          <a:spcPct val="107000"/>
                        </a:lnSpc>
                        <a:spcBef>
                          <a:spcPts val="0"/>
                        </a:spcBef>
                        <a:spcAft>
                          <a:spcPts val="0"/>
                        </a:spcAft>
                        <a:buFont typeface="Symbol" pitchFamily="2" charset="2"/>
                        <a:buChar char=""/>
                      </a:pPr>
                      <a:r>
                        <a:rPr lang="en-US" sz="1800">
                          <a:solidFill>
                            <a:schemeClr val="tx1"/>
                          </a:solidFill>
                          <a:effectLst/>
                        </a:rPr>
                        <a:t>Mobile service (Within the client’s home or at the shop)</a:t>
                      </a:r>
                    </a:p>
                    <a:p>
                      <a:pPr marL="342900" marR="0" lvl="0" indent="-342900" algn="l">
                        <a:lnSpc>
                          <a:spcPct val="107000"/>
                        </a:lnSpc>
                        <a:spcBef>
                          <a:spcPts val="0"/>
                        </a:spcBef>
                        <a:spcAft>
                          <a:spcPts val="0"/>
                        </a:spcAft>
                        <a:buFont typeface="Symbol" pitchFamily="2" charset="2"/>
                        <a:buChar char=""/>
                      </a:pPr>
                      <a:r>
                        <a:rPr lang="en-US" sz="1800">
                          <a:solidFill>
                            <a:schemeClr val="tx1"/>
                          </a:solidFill>
                          <a:effectLst/>
                        </a:rPr>
                        <a:t>Location</a:t>
                      </a:r>
                    </a:p>
                    <a:p>
                      <a:pPr marL="342900" marR="0" lvl="0" indent="-342900" algn="l">
                        <a:lnSpc>
                          <a:spcPct val="107000"/>
                        </a:lnSpc>
                        <a:spcBef>
                          <a:spcPts val="0"/>
                        </a:spcBef>
                        <a:spcAft>
                          <a:spcPts val="0"/>
                        </a:spcAft>
                        <a:buFont typeface="Symbol" pitchFamily="2" charset="2"/>
                        <a:buChar char=""/>
                      </a:pPr>
                      <a:r>
                        <a:rPr lang="en-US" sz="1800">
                          <a:solidFill>
                            <a:schemeClr val="tx1"/>
                          </a:solidFill>
                          <a:effectLst/>
                        </a:rPr>
                        <a:t>Range of services offered</a:t>
                      </a:r>
                    </a:p>
                    <a:p>
                      <a:pPr marL="342900" marR="0" lvl="0" indent="-342900" algn="l">
                        <a:lnSpc>
                          <a:spcPct val="107000"/>
                        </a:lnSpc>
                        <a:spcBef>
                          <a:spcPts val="0"/>
                        </a:spcBef>
                        <a:spcAft>
                          <a:spcPts val="800"/>
                        </a:spcAft>
                        <a:buFont typeface="Symbol" pitchFamily="2" charset="2"/>
                        <a:buChar char=""/>
                      </a:pPr>
                      <a:r>
                        <a:rPr lang="en-US" sz="1800">
                          <a:solidFill>
                            <a:schemeClr val="tx1"/>
                          </a:solidFill>
                          <a:effectLst/>
                        </a:rPr>
                        <a:t>Inclusive package deals</a:t>
                      </a:r>
                      <a:endParaRPr lang="en-US" sz="1800" kern="1200">
                        <a:solidFill>
                          <a:schemeClr val="tx1"/>
                        </a:solidFill>
                        <a:effectLst/>
                      </a:endParaRPr>
                    </a:p>
                  </a:txBody>
                  <a:tcPr marL="114300" marR="114300" marT="0" marB="0">
                    <a:solidFill>
                      <a:schemeClr val="bg1"/>
                    </a:solidFill>
                  </a:tcPr>
                </a:tc>
                <a:tc>
                  <a:txBody>
                    <a:bodyPr/>
                    <a:lstStyle/>
                    <a:p>
                      <a:pPr marL="342900" marR="0" lvl="0" indent="-342900" algn="l">
                        <a:lnSpc>
                          <a:spcPct val="107000"/>
                        </a:lnSpc>
                        <a:spcBef>
                          <a:spcPts val="0"/>
                        </a:spcBef>
                        <a:spcAft>
                          <a:spcPts val="0"/>
                        </a:spcAft>
                        <a:buFont typeface="Symbol" pitchFamily="2" charset="2"/>
                        <a:buChar char=""/>
                      </a:pPr>
                      <a:r>
                        <a:rPr lang="en-US" sz="1800">
                          <a:solidFill>
                            <a:schemeClr val="tx1"/>
                          </a:solidFill>
                          <a:effectLst/>
                        </a:rPr>
                        <a:t>Already established barbers </a:t>
                      </a:r>
                    </a:p>
                    <a:p>
                      <a:pPr marL="342900" marR="0" lvl="0" indent="-342900" algn="l">
                        <a:lnSpc>
                          <a:spcPct val="107000"/>
                        </a:lnSpc>
                        <a:spcBef>
                          <a:spcPts val="0"/>
                        </a:spcBef>
                        <a:spcAft>
                          <a:spcPts val="0"/>
                        </a:spcAft>
                        <a:buFont typeface="Symbol" pitchFamily="2" charset="2"/>
                        <a:buChar char=""/>
                      </a:pPr>
                      <a:r>
                        <a:rPr lang="en-US" sz="1800">
                          <a:solidFill>
                            <a:schemeClr val="tx1"/>
                          </a:solidFill>
                          <a:effectLst/>
                        </a:rPr>
                        <a:t>Not a chain or branded name</a:t>
                      </a:r>
                    </a:p>
                    <a:p>
                      <a:pPr marL="342900" marR="0" lvl="0" indent="-342900" algn="l">
                        <a:lnSpc>
                          <a:spcPct val="107000"/>
                        </a:lnSpc>
                        <a:spcBef>
                          <a:spcPts val="0"/>
                        </a:spcBef>
                        <a:spcAft>
                          <a:spcPts val="800"/>
                        </a:spcAft>
                        <a:buFont typeface="Symbol" pitchFamily="2" charset="2"/>
                        <a:buChar char=""/>
                      </a:pPr>
                      <a:r>
                        <a:rPr lang="en-US" sz="1800">
                          <a:solidFill>
                            <a:schemeClr val="tx1"/>
                          </a:solidFill>
                          <a:effectLst/>
                        </a:rPr>
                        <a:t>Public transport could change schedules </a:t>
                      </a:r>
                      <a:endParaRPr lang="en-US" sz="1800" kern="1200">
                        <a:solidFill>
                          <a:schemeClr val="tx1"/>
                        </a:solidFill>
                        <a:effectLst/>
                      </a:endParaRPr>
                    </a:p>
                  </a:txBody>
                  <a:tcPr marL="114300" marR="114300" marT="0" marB="0">
                    <a:solidFill>
                      <a:schemeClr val="bg1"/>
                    </a:solidFill>
                  </a:tcPr>
                </a:tc>
                <a:extLst>
                  <a:ext uri="{0D108BD9-81ED-4DB2-BD59-A6C34878D82A}">
                    <a16:rowId xmlns:a16="http://schemas.microsoft.com/office/drawing/2014/main" val="2138569681"/>
                  </a:ext>
                </a:extLst>
              </a:tr>
              <a:tr h="604345">
                <a:tc>
                  <a:txBody>
                    <a:bodyPr/>
                    <a:lstStyle/>
                    <a:p>
                      <a:pPr marL="0" marR="0" algn="ctr" defTabSz="457200" rtl="0" eaLnBrk="1" latinLnBrk="0" hangingPunct="1">
                        <a:lnSpc>
                          <a:spcPct val="107000"/>
                        </a:lnSpc>
                        <a:spcBef>
                          <a:spcPts val="0"/>
                        </a:spcBef>
                        <a:spcAft>
                          <a:spcPts val="800"/>
                        </a:spcAft>
                      </a:pPr>
                      <a:r>
                        <a:rPr lang="en-US" sz="1800" b="1" kern="1200">
                          <a:effectLst/>
                        </a:rPr>
                        <a:t>Current/Future Opportunities</a:t>
                      </a:r>
                      <a:endParaRPr lang="en-US" sz="1800" b="1" kern="1200">
                        <a:solidFill>
                          <a:schemeClr val="dk1"/>
                        </a:solidFill>
                        <a:effectLst/>
                      </a:endParaRPr>
                    </a:p>
                  </a:txBody>
                  <a:tcPr marL="114300" marR="114300" marT="0" marB="0" anchor="ctr">
                    <a:solidFill>
                      <a:schemeClr val="accent1"/>
                    </a:solidFill>
                  </a:tcPr>
                </a:tc>
                <a:tc>
                  <a:txBody>
                    <a:bodyPr/>
                    <a:lstStyle/>
                    <a:p>
                      <a:pPr algn="ctr"/>
                      <a:r>
                        <a:rPr lang="en-US" sz="1800" b="1"/>
                        <a:t>Current/Future Threats</a:t>
                      </a:r>
                    </a:p>
                  </a:txBody>
                  <a:tcPr anchor="ctr">
                    <a:solidFill>
                      <a:schemeClr val="accent1"/>
                    </a:solidFill>
                  </a:tcPr>
                </a:tc>
                <a:extLst>
                  <a:ext uri="{0D108BD9-81ED-4DB2-BD59-A6C34878D82A}">
                    <a16:rowId xmlns:a16="http://schemas.microsoft.com/office/drawing/2014/main" val="1494617236"/>
                  </a:ext>
                </a:extLst>
              </a:tr>
              <a:tr h="1805317">
                <a:tc>
                  <a:txBody>
                    <a:bodyPr/>
                    <a:lstStyle/>
                    <a:p>
                      <a:pPr marL="342900" marR="0" lvl="0" indent="-342900" algn="l">
                        <a:lnSpc>
                          <a:spcPct val="107000"/>
                        </a:lnSpc>
                        <a:spcBef>
                          <a:spcPts val="0"/>
                        </a:spcBef>
                        <a:spcAft>
                          <a:spcPts val="0"/>
                        </a:spcAft>
                        <a:buFont typeface="Symbol" pitchFamily="2" charset="2"/>
                        <a:buChar char=""/>
                      </a:pPr>
                      <a:r>
                        <a:rPr lang="en-US" sz="1800">
                          <a:solidFill>
                            <a:schemeClr val="tx1"/>
                          </a:solidFill>
                          <a:effectLst/>
                        </a:rPr>
                        <a:t>Prospect of new business start-up</a:t>
                      </a:r>
                    </a:p>
                    <a:p>
                      <a:pPr marL="342900" marR="0" lvl="0" indent="-342900" algn="l">
                        <a:lnSpc>
                          <a:spcPct val="107000"/>
                        </a:lnSpc>
                        <a:spcBef>
                          <a:spcPts val="0"/>
                        </a:spcBef>
                        <a:spcAft>
                          <a:spcPts val="0"/>
                        </a:spcAft>
                        <a:buFont typeface="Symbol" pitchFamily="2" charset="2"/>
                        <a:buChar char=""/>
                      </a:pPr>
                      <a:r>
                        <a:rPr lang="en-US" sz="1800">
                          <a:solidFill>
                            <a:schemeClr val="tx1"/>
                          </a:solidFill>
                          <a:effectLst/>
                        </a:rPr>
                        <a:t>Need for quality and convenient haircuts for men</a:t>
                      </a:r>
                    </a:p>
                    <a:p>
                      <a:pPr marL="342900" marR="0" lvl="0" indent="-342900" algn="l">
                        <a:lnSpc>
                          <a:spcPct val="107000"/>
                        </a:lnSpc>
                        <a:spcBef>
                          <a:spcPts val="0"/>
                        </a:spcBef>
                        <a:spcAft>
                          <a:spcPts val="0"/>
                        </a:spcAft>
                        <a:buFont typeface="Symbol" pitchFamily="2" charset="2"/>
                        <a:buChar char=""/>
                      </a:pPr>
                      <a:r>
                        <a:rPr lang="en-US" sz="1800">
                          <a:solidFill>
                            <a:schemeClr val="tx1"/>
                          </a:solidFill>
                          <a:effectLst/>
                        </a:rPr>
                        <a:t>Multiple services provided</a:t>
                      </a:r>
                    </a:p>
                    <a:p>
                      <a:pPr marL="342900" marR="0" lvl="0" indent="-342900" algn="l">
                        <a:lnSpc>
                          <a:spcPct val="107000"/>
                        </a:lnSpc>
                        <a:spcBef>
                          <a:spcPts val="0"/>
                        </a:spcBef>
                        <a:spcAft>
                          <a:spcPts val="0"/>
                        </a:spcAft>
                        <a:buFont typeface="Symbol" pitchFamily="2" charset="2"/>
                        <a:buChar char=""/>
                      </a:pPr>
                      <a:r>
                        <a:rPr lang="en-US" sz="1800">
                          <a:solidFill>
                            <a:schemeClr val="tx1"/>
                          </a:solidFill>
                          <a:effectLst/>
                        </a:rPr>
                        <a:t>Shop opening</a:t>
                      </a:r>
                    </a:p>
                    <a:p>
                      <a:pPr marL="342900" marR="0" lvl="0" indent="-342900" algn="l">
                        <a:lnSpc>
                          <a:spcPct val="107000"/>
                        </a:lnSpc>
                        <a:spcBef>
                          <a:spcPts val="0"/>
                        </a:spcBef>
                        <a:spcAft>
                          <a:spcPts val="800"/>
                        </a:spcAft>
                        <a:buFont typeface="Symbol" pitchFamily="2" charset="2"/>
                        <a:buChar char=""/>
                      </a:pPr>
                      <a:r>
                        <a:rPr lang="en-US" sz="1800">
                          <a:solidFill>
                            <a:schemeClr val="tx1"/>
                          </a:solidFill>
                          <a:effectLst/>
                        </a:rPr>
                        <a:t>Work vehicle </a:t>
                      </a:r>
                      <a:endParaRPr lang="en-US" sz="1800" kern="1200">
                        <a:solidFill>
                          <a:schemeClr val="tx1"/>
                        </a:solidFill>
                        <a:effectLst/>
                      </a:endParaRPr>
                    </a:p>
                  </a:txBody>
                  <a:tcPr marL="114300" marR="114300" marT="0" marB="0">
                    <a:solidFill>
                      <a:schemeClr val="bg1"/>
                    </a:solidFill>
                  </a:tcPr>
                </a:tc>
                <a:tc>
                  <a:txBody>
                    <a:bodyPr/>
                    <a:lstStyle/>
                    <a:p>
                      <a:pPr marL="342900" marR="0" lvl="0" indent="-342900" algn="l">
                        <a:lnSpc>
                          <a:spcPct val="107000"/>
                        </a:lnSpc>
                        <a:spcBef>
                          <a:spcPts val="0"/>
                        </a:spcBef>
                        <a:spcAft>
                          <a:spcPts val="0"/>
                        </a:spcAft>
                        <a:buFont typeface="Symbol" pitchFamily="2" charset="2"/>
                        <a:buChar char=""/>
                      </a:pPr>
                      <a:r>
                        <a:rPr lang="en-US" sz="1800">
                          <a:solidFill>
                            <a:schemeClr val="tx1"/>
                          </a:solidFill>
                          <a:effectLst/>
                        </a:rPr>
                        <a:t>Small existing customer base</a:t>
                      </a:r>
                    </a:p>
                    <a:p>
                      <a:pPr marL="342900" marR="0" lvl="0" indent="-342900" algn="l">
                        <a:lnSpc>
                          <a:spcPct val="107000"/>
                        </a:lnSpc>
                        <a:spcBef>
                          <a:spcPts val="0"/>
                        </a:spcBef>
                        <a:spcAft>
                          <a:spcPts val="0"/>
                        </a:spcAft>
                        <a:buFont typeface="Symbol" pitchFamily="2" charset="2"/>
                        <a:buChar char=""/>
                      </a:pPr>
                      <a:r>
                        <a:rPr lang="en-US" sz="1800">
                          <a:solidFill>
                            <a:schemeClr val="tx1"/>
                          </a:solidFill>
                          <a:effectLst/>
                        </a:rPr>
                        <a:t>No financial backing</a:t>
                      </a:r>
                    </a:p>
                    <a:p>
                      <a:pPr marL="342900" marR="0" lvl="0" indent="-342900" algn="l">
                        <a:lnSpc>
                          <a:spcPct val="107000"/>
                        </a:lnSpc>
                        <a:spcBef>
                          <a:spcPts val="0"/>
                        </a:spcBef>
                        <a:spcAft>
                          <a:spcPts val="800"/>
                        </a:spcAft>
                        <a:buFont typeface="Symbol" pitchFamily="2" charset="2"/>
                        <a:buChar char=""/>
                      </a:pPr>
                      <a:r>
                        <a:rPr lang="en-US" sz="1800">
                          <a:solidFill>
                            <a:schemeClr val="tx1"/>
                          </a:solidFill>
                          <a:effectLst/>
                        </a:rPr>
                        <a:t>Not the cheapest prices</a:t>
                      </a:r>
                      <a:endParaRPr lang="en-US" sz="1800" kern="1200">
                        <a:solidFill>
                          <a:schemeClr val="tx1"/>
                        </a:solidFill>
                        <a:effectLst/>
                      </a:endParaRPr>
                    </a:p>
                  </a:txBody>
                  <a:tcPr marL="114300" marR="114300" marT="0" marB="0">
                    <a:solidFill>
                      <a:schemeClr val="bg1"/>
                    </a:solidFill>
                  </a:tcPr>
                </a:tc>
                <a:extLst>
                  <a:ext uri="{0D108BD9-81ED-4DB2-BD59-A6C34878D82A}">
                    <a16:rowId xmlns:a16="http://schemas.microsoft.com/office/drawing/2014/main" val="87721518"/>
                  </a:ext>
                </a:extLst>
              </a:tr>
            </a:tbl>
          </a:graphicData>
        </a:graphic>
      </p:graphicFrame>
    </p:spTree>
    <p:extLst>
      <p:ext uri="{BB962C8B-B14F-4D97-AF65-F5344CB8AC3E}">
        <p14:creationId xmlns:p14="http://schemas.microsoft.com/office/powerpoint/2010/main" val="2619746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CE83B-E593-5948-BE42-307D1DB09A8C}"/>
              </a:ext>
            </a:extLst>
          </p:cNvPr>
          <p:cNvSpPr>
            <a:spLocks noGrp="1"/>
          </p:cNvSpPr>
          <p:nvPr>
            <p:ph type="title"/>
          </p:nvPr>
        </p:nvSpPr>
        <p:spPr>
          <a:xfrm>
            <a:off x="4355321" y="624110"/>
            <a:ext cx="7149291" cy="1280890"/>
          </a:xfrm>
        </p:spPr>
        <p:txBody>
          <a:bodyPr/>
          <a:lstStyle/>
          <a:p>
            <a:r>
              <a:rPr lang="en-US" b="1"/>
              <a:t>Industry Life Cycle</a:t>
            </a:r>
            <a:endParaRPr lang="en-US"/>
          </a:p>
        </p:txBody>
      </p:sp>
      <p:sp>
        <p:nvSpPr>
          <p:cNvPr id="5" name="Content Placeholder 2053">
            <a:extLst>
              <a:ext uri="{FF2B5EF4-FFF2-40B4-BE49-F238E27FC236}">
                <a16:creationId xmlns:a16="http://schemas.microsoft.com/office/drawing/2014/main" id="{E694D596-E1B3-5241-B8EA-873F2B1787EF}"/>
              </a:ext>
            </a:extLst>
          </p:cNvPr>
          <p:cNvSpPr>
            <a:spLocks noGrp="1"/>
          </p:cNvSpPr>
          <p:nvPr>
            <p:ph idx="1"/>
          </p:nvPr>
        </p:nvSpPr>
        <p:spPr>
          <a:xfrm>
            <a:off x="892649" y="2133600"/>
            <a:ext cx="3462672" cy="3727914"/>
          </a:xfrm>
        </p:spPr>
        <p:txBody>
          <a:bodyPr vert="horz" lIns="91440" tIns="45720" rIns="91440" bIns="45720" rtlCol="0" anchor="t">
            <a:normAutofit lnSpcReduction="10000"/>
          </a:bodyPr>
          <a:lstStyle/>
          <a:p>
            <a:pPr marL="0" indent="0">
              <a:buNone/>
            </a:pPr>
            <a:r>
              <a:rPr lang="en-US" sz="1400" b="1">
                <a:solidFill>
                  <a:srgbClr val="000000"/>
                </a:solidFill>
              </a:rPr>
              <a:t>Introduction- </a:t>
            </a:r>
            <a:r>
              <a:rPr lang="en-US" sz="1400">
                <a:solidFill>
                  <a:srgbClr val="000000"/>
                </a:solidFill>
              </a:rPr>
              <a:t>Low sales, High costs for customers, Financial losses, Innovative customers, few competitors.</a:t>
            </a:r>
            <a:endParaRPr lang="en-US" sz="1400"/>
          </a:p>
          <a:p>
            <a:pPr marL="0" indent="0">
              <a:buNone/>
            </a:pPr>
            <a:r>
              <a:rPr lang="en-US" sz="1400" b="1">
                <a:solidFill>
                  <a:srgbClr val="000000"/>
                </a:solidFill>
              </a:rPr>
              <a:t>Growth- </a:t>
            </a:r>
            <a:r>
              <a:rPr lang="en-US" sz="1400">
                <a:solidFill>
                  <a:srgbClr val="000000"/>
                </a:solidFill>
              </a:rPr>
              <a:t>Increasing sales, cost for customer falls, rise in profits and more competitors</a:t>
            </a:r>
          </a:p>
          <a:p>
            <a:pPr marL="0" indent="0">
              <a:buNone/>
            </a:pPr>
            <a:r>
              <a:rPr lang="en-US" sz="1400" b="1">
                <a:solidFill>
                  <a:srgbClr val="000000"/>
                </a:solidFill>
              </a:rPr>
              <a:t>Maturity- </a:t>
            </a:r>
            <a:r>
              <a:rPr lang="en-US" sz="1400">
                <a:solidFill>
                  <a:srgbClr val="000000"/>
                </a:solidFill>
              </a:rPr>
              <a:t>Peak in sales, Lowest cost for customers, highest profits and stable number of competitors.</a:t>
            </a:r>
          </a:p>
          <a:p>
            <a:pPr marL="0" indent="0">
              <a:buNone/>
            </a:pPr>
            <a:r>
              <a:rPr lang="en-US" sz="1400" b="1">
                <a:solidFill>
                  <a:srgbClr val="000000"/>
                </a:solidFill>
              </a:rPr>
              <a:t>Decline- </a:t>
            </a:r>
            <a:r>
              <a:rPr lang="en-US" sz="1400">
                <a:solidFill>
                  <a:srgbClr val="000000"/>
                </a:solidFill>
              </a:rPr>
              <a:t>Fall in sales, profits fall, customer base depreciates, number of competitors fall and  cost per customer low.</a:t>
            </a:r>
          </a:p>
          <a:p>
            <a:pPr marL="0" indent="0">
              <a:buNone/>
            </a:pPr>
            <a:r>
              <a:rPr lang="en-US" sz="1400" b="1">
                <a:solidFill>
                  <a:srgbClr val="000000"/>
                </a:solidFill>
              </a:rPr>
              <a:t>The Haircut Shop is on the growth to maturity step and on our way to our goal of full maturity.</a:t>
            </a:r>
            <a:endParaRPr lang="en-US" sz="1400">
              <a:solidFill>
                <a:srgbClr val="000000"/>
              </a:solidFill>
            </a:endParaRPr>
          </a:p>
          <a:p>
            <a:pPr marL="0" indent="0">
              <a:buNone/>
            </a:pPr>
            <a:endParaRPr lang="en-US" sz="1100">
              <a:solidFill>
                <a:srgbClr val="000000"/>
              </a:solidFill>
            </a:endParaRPr>
          </a:p>
          <a:p>
            <a:pPr marL="0" indent="0">
              <a:buNone/>
            </a:pPr>
            <a:endParaRPr lang="en-US" sz="1100">
              <a:solidFill>
                <a:srgbClr val="000000"/>
              </a:solidFill>
            </a:endParaRPr>
          </a:p>
        </p:txBody>
      </p:sp>
      <p:pic>
        <p:nvPicPr>
          <p:cNvPr id="7" name="Picture 5" descr="A close up of text on a black background&#10;&#10;Description generated with high confidence">
            <a:extLst>
              <a:ext uri="{FF2B5EF4-FFF2-40B4-BE49-F238E27FC236}">
                <a16:creationId xmlns:a16="http://schemas.microsoft.com/office/drawing/2014/main" id="{5AD76DDA-8CD9-5D4A-8F60-EC1FCC01A0B7}"/>
              </a:ext>
            </a:extLst>
          </p:cNvPr>
          <p:cNvPicPr>
            <a:picLocks noChangeAspect="1"/>
          </p:cNvPicPr>
          <p:nvPr/>
        </p:nvPicPr>
        <p:blipFill>
          <a:blip r:embed="rId2"/>
          <a:stretch>
            <a:fillRect/>
          </a:stretch>
        </p:blipFill>
        <p:spPr>
          <a:xfrm>
            <a:off x="4475685" y="2074760"/>
            <a:ext cx="7429320" cy="3993753"/>
          </a:xfrm>
          <a:prstGeom prst="rect">
            <a:avLst/>
          </a:prstGeom>
          <a:ln>
            <a:noFill/>
          </a:ln>
          <a:effectLst>
            <a:softEdge rad="112500"/>
          </a:effectLst>
        </p:spPr>
      </p:pic>
    </p:spTree>
    <p:extLst>
      <p:ext uri="{BB962C8B-B14F-4D97-AF65-F5344CB8AC3E}">
        <p14:creationId xmlns:p14="http://schemas.microsoft.com/office/powerpoint/2010/main" val="36093325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 name="Straight Arrow Connector 3">
            <a:extLst>
              <a:ext uri="{FF2B5EF4-FFF2-40B4-BE49-F238E27FC236}">
                <a16:creationId xmlns:a16="http://schemas.microsoft.com/office/drawing/2014/main" id="{0987E23C-4611-8043-B5B5-E1AD37176014}"/>
              </a:ext>
            </a:extLst>
          </p:cNvPr>
          <p:cNvCxnSpPr>
            <a:cxnSpLocks/>
          </p:cNvCxnSpPr>
          <p:nvPr/>
        </p:nvCxnSpPr>
        <p:spPr>
          <a:xfrm>
            <a:off x="6558643" y="1673679"/>
            <a:ext cx="0" cy="41229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966837AD-4216-6F4A-BF74-BAE50153F0AC}"/>
              </a:ext>
            </a:extLst>
          </p:cNvPr>
          <p:cNvCxnSpPr>
            <a:cxnSpLocks/>
          </p:cNvCxnSpPr>
          <p:nvPr/>
        </p:nvCxnSpPr>
        <p:spPr>
          <a:xfrm>
            <a:off x="4016301" y="3384095"/>
            <a:ext cx="5701393"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20" name="Picture 6">
            <a:extLst>
              <a:ext uri="{FF2B5EF4-FFF2-40B4-BE49-F238E27FC236}">
                <a16:creationId xmlns:a16="http://schemas.microsoft.com/office/drawing/2014/main" id="{04B4E2AE-D435-414A-BF57-3875E163F161}"/>
              </a:ext>
            </a:extLst>
          </p:cNvPr>
          <p:cNvPicPr>
            <a:picLocks noChangeAspect="1"/>
          </p:cNvPicPr>
          <p:nvPr/>
        </p:nvPicPr>
        <p:blipFill>
          <a:blip r:embed="rId2"/>
          <a:stretch>
            <a:fillRect/>
          </a:stretch>
        </p:blipFill>
        <p:spPr>
          <a:xfrm>
            <a:off x="7712000" y="4774218"/>
            <a:ext cx="1135564" cy="1207343"/>
          </a:xfrm>
          <a:prstGeom prst="rect">
            <a:avLst/>
          </a:prstGeom>
        </p:spPr>
      </p:pic>
      <p:sp>
        <p:nvSpPr>
          <p:cNvPr id="21" name="TextBox 20">
            <a:extLst>
              <a:ext uri="{FF2B5EF4-FFF2-40B4-BE49-F238E27FC236}">
                <a16:creationId xmlns:a16="http://schemas.microsoft.com/office/drawing/2014/main" id="{0401595E-D53A-1543-9151-0F2757A84555}"/>
              </a:ext>
            </a:extLst>
          </p:cNvPr>
          <p:cNvSpPr txBox="1"/>
          <p:nvPr/>
        </p:nvSpPr>
        <p:spPr>
          <a:xfrm>
            <a:off x="6021993" y="1254142"/>
            <a:ext cx="1594732" cy="369332"/>
          </a:xfrm>
          <a:prstGeom prst="rect">
            <a:avLst/>
          </a:prstGeom>
          <a:noFill/>
        </p:spPr>
        <p:txBody>
          <a:bodyPr wrap="square" rtlCol="0">
            <a:spAutoFit/>
          </a:bodyPr>
          <a:lstStyle/>
          <a:p>
            <a:pPr algn="l"/>
            <a:r>
              <a:rPr lang="en-US" b="1"/>
              <a:t>High Price</a:t>
            </a:r>
          </a:p>
        </p:txBody>
      </p:sp>
      <p:sp>
        <p:nvSpPr>
          <p:cNvPr id="24" name="TextBox 23">
            <a:extLst>
              <a:ext uri="{FF2B5EF4-FFF2-40B4-BE49-F238E27FC236}">
                <a16:creationId xmlns:a16="http://schemas.microsoft.com/office/drawing/2014/main" id="{C10A5E69-6AF4-3340-B3DA-E75E4AB47AA4}"/>
              </a:ext>
            </a:extLst>
          </p:cNvPr>
          <p:cNvSpPr txBox="1"/>
          <p:nvPr/>
        </p:nvSpPr>
        <p:spPr>
          <a:xfrm>
            <a:off x="9910706" y="3199429"/>
            <a:ext cx="1594714" cy="369332"/>
          </a:xfrm>
          <a:prstGeom prst="rect">
            <a:avLst/>
          </a:prstGeom>
          <a:noFill/>
        </p:spPr>
        <p:txBody>
          <a:bodyPr wrap="square" rtlCol="0">
            <a:spAutoFit/>
          </a:bodyPr>
          <a:lstStyle/>
          <a:p>
            <a:pPr algn="l"/>
            <a:r>
              <a:rPr lang="en-US" b="1"/>
              <a:t>High quality</a:t>
            </a:r>
          </a:p>
        </p:txBody>
      </p:sp>
      <p:sp>
        <p:nvSpPr>
          <p:cNvPr id="25" name="TextBox 24">
            <a:extLst>
              <a:ext uri="{FF2B5EF4-FFF2-40B4-BE49-F238E27FC236}">
                <a16:creationId xmlns:a16="http://schemas.microsoft.com/office/drawing/2014/main" id="{A32436B2-4836-C44D-B725-49D25F39646F}"/>
              </a:ext>
            </a:extLst>
          </p:cNvPr>
          <p:cNvSpPr txBox="1"/>
          <p:nvPr/>
        </p:nvSpPr>
        <p:spPr>
          <a:xfrm>
            <a:off x="5181600" y="2521403"/>
            <a:ext cx="1812449" cy="394602"/>
          </a:xfrm>
          <a:prstGeom prst="rect">
            <a:avLst/>
          </a:prstGeom>
          <a:noFill/>
        </p:spPr>
        <p:txBody>
          <a:bodyPr wrap="square" rtlCol="0">
            <a:spAutoFit/>
          </a:bodyPr>
          <a:lstStyle/>
          <a:p>
            <a:pPr algn="l"/>
            <a:endParaRPr lang="en-US"/>
          </a:p>
        </p:txBody>
      </p:sp>
      <p:sp>
        <p:nvSpPr>
          <p:cNvPr id="30" name="TextBox 29">
            <a:extLst>
              <a:ext uri="{FF2B5EF4-FFF2-40B4-BE49-F238E27FC236}">
                <a16:creationId xmlns:a16="http://schemas.microsoft.com/office/drawing/2014/main" id="{52CEE6B0-E91D-724E-9FB6-932458CDF25F}"/>
              </a:ext>
            </a:extLst>
          </p:cNvPr>
          <p:cNvSpPr txBox="1"/>
          <p:nvPr/>
        </p:nvSpPr>
        <p:spPr>
          <a:xfrm>
            <a:off x="6021993" y="5882865"/>
            <a:ext cx="1690007" cy="369332"/>
          </a:xfrm>
          <a:prstGeom prst="rect">
            <a:avLst/>
          </a:prstGeom>
          <a:noFill/>
        </p:spPr>
        <p:txBody>
          <a:bodyPr wrap="square" rtlCol="0">
            <a:spAutoFit/>
          </a:bodyPr>
          <a:lstStyle/>
          <a:p>
            <a:pPr algn="l"/>
            <a:r>
              <a:rPr lang="en-US" b="1"/>
              <a:t>Low price</a:t>
            </a:r>
          </a:p>
        </p:txBody>
      </p:sp>
      <p:sp>
        <p:nvSpPr>
          <p:cNvPr id="31" name="TextBox 30">
            <a:extLst>
              <a:ext uri="{FF2B5EF4-FFF2-40B4-BE49-F238E27FC236}">
                <a16:creationId xmlns:a16="http://schemas.microsoft.com/office/drawing/2014/main" id="{540C53D5-D6F4-0F4F-817D-70E73F5C7731}"/>
              </a:ext>
            </a:extLst>
          </p:cNvPr>
          <p:cNvSpPr txBox="1"/>
          <p:nvPr/>
        </p:nvSpPr>
        <p:spPr>
          <a:xfrm>
            <a:off x="2351215" y="3199429"/>
            <a:ext cx="1472074" cy="369332"/>
          </a:xfrm>
          <a:prstGeom prst="rect">
            <a:avLst/>
          </a:prstGeom>
          <a:noFill/>
        </p:spPr>
        <p:txBody>
          <a:bodyPr wrap="square" rtlCol="0">
            <a:spAutoFit/>
          </a:bodyPr>
          <a:lstStyle/>
          <a:p>
            <a:pPr algn="l"/>
            <a:r>
              <a:rPr lang="en-US" b="1"/>
              <a:t>Low quality</a:t>
            </a:r>
          </a:p>
        </p:txBody>
      </p:sp>
      <p:sp>
        <p:nvSpPr>
          <p:cNvPr id="2" name="TextBox 1">
            <a:extLst>
              <a:ext uri="{FF2B5EF4-FFF2-40B4-BE49-F238E27FC236}">
                <a16:creationId xmlns:a16="http://schemas.microsoft.com/office/drawing/2014/main" id="{99D2CAA6-6885-DC4A-959F-D75E13501A0D}"/>
              </a:ext>
            </a:extLst>
          </p:cNvPr>
          <p:cNvSpPr txBox="1"/>
          <p:nvPr/>
        </p:nvSpPr>
        <p:spPr>
          <a:xfrm>
            <a:off x="4422321" y="244930"/>
            <a:ext cx="5488385" cy="923329"/>
          </a:xfrm>
          <a:prstGeom prst="rect">
            <a:avLst/>
          </a:prstGeom>
          <a:noFill/>
        </p:spPr>
        <p:txBody>
          <a:bodyPr wrap="square" rtlCol="0">
            <a:spAutoFit/>
          </a:bodyPr>
          <a:lstStyle/>
          <a:p>
            <a:r>
              <a:rPr lang="en-US" sz="3600" b="1"/>
              <a:t>Industry analysis</a:t>
            </a:r>
          </a:p>
          <a:p>
            <a:pPr algn="l"/>
            <a:endParaRPr lang="en-US"/>
          </a:p>
        </p:txBody>
      </p:sp>
      <p:pic>
        <p:nvPicPr>
          <p:cNvPr id="1026" name="Picture 2" descr="Image result for supercuts">
            <a:extLst>
              <a:ext uri="{FF2B5EF4-FFF2-40B4-BE49-F238E27FC236}">
                <a16:creationId xmlns:a16="http://schemas.microsoft.com/office/drawing/2014/main" id="{17F6D661-6FD6-4854-819A-66DE8D49C1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86922" y="3691739"/>
            <a:ext cx="1690003" cy="1135222"/>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54131786-9297-4014-8255-1403E6AACCF7}"/>
              </a:ext>
            </a:extLst>
          </p:cNvPr>
          <p:cNvPicPr>
            <a:picLocks noChangeAspect="1"/>
          </p:cNvPicPr>
          <p:nvPr/>
        </p:nvPicPr>
        <p:blipFill>
          <a:blip r:embed="rId4"/>
          <a:stretch>
            <a:fillRect/>
          </a:stretch>
        </p:blipFill>
        <p:spPr>
          <a:xfrm>
            <a:off x="7080455" y="3493438"/>
            <a:ext cx="2213543" cy="1195313"/>
          </a:xfrm>
          <a:prstGeom prst="rect">
            <a:avLst/>
          </a:prstGeom>
        </p:spPr>
      </p:pic>
      <p:pic>
        <p:nvPicPr>
          <p:cNvPr id="1028" name="Picture 4" descr="get groomed logo">
            <a:extLst>
              <a:ext uri="{FF2B5EF4-FFF2-40B4-BE49-F238E27FC236}">
                <a16:creationId xmlns:a16="http://schemas.microsoft.com/office/drawing/2014/main" id="{8E29DAF4-D765-4006-A16F-BBF281385C3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81397" y="2125587"/>
            <a:ext cx="1140756" cy="114075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301178E3-A2F4-475D-B037-1F4BD1E83AFF}"/>
              </a:ext>
            </a:extLst>
          </p:cNvPr>
          <p:cNvSpPr/>
          <p:nvPr/>
        </p:nvSpPr>
        <p:spPr>
          <a:xfrm>
            <a:off x="3830410" y="3482362"/>
            <a:ext cx="2686954" cy="369332"/>
          </a:xfrm>
          <a:prstGeom prst="rect">
            <a:avLst/>
          </a:prstGeom>
        </p:spPr>
        <p:txBody>
          <a:bodyPr wrap="none">
            <a:spAutoFit/>
          </a:bodyPr>
          <a:lstStyle/>
          <a:p>
            <a:r>
              <a:rPr lang="en-GB"/>
              <a:t>BARBERS-ON-DEMAND</a:t>
            </a:r>
          </a:p>
        </p:txBody>
      </p:sp>
      <p:pic>
        <p:nvPicPr>
          <p:cNvPr id="5" name="Picture 4">
            <a:extLst>
              <a:ext uri="{FF2B5EF4-FFF2-40B4-BE49-F238E27FC236}">
                <a16:creationId xmlns:a16="http://schemas.microsoft.com/office/drawing/2014/main" id="{BCADAC45-64F9-4E42-BFEF-E503A7445AD1}"/>
              </a:ext>
            </a:extLst>
          </p:cNvPr>
          <p:cNvPicPr>
            <a:picLocks noChangeAspect="1"/>
          </p:cNvPicPr>
          <p:nvPr/>
        </p:nvPicPr>
        <p:blipFill>
          <a:blip r:embed="rId6"/>
          <a:stretch>
            <a:fillRect/>
          </a:stretch>
        </p:blipFill>
        <p:spPr>
          <a:xfrm>
            <a:off x="6819359" y="1905660"/>
            <a:ext cx="1525406" cy="1230567"/>
          </a:xfrm>
          <a:prstGeom prst="rect">
            <a:avLst/>
          </a:prstGeom>
        </p:spPr>
      </p:pic>
    </p:spTree>
    <p:extLst>
      <p:ext uri="{BB962C8B-B14F-4D97-AF65-F5344CB8AC3E}">
        <p14:creationId xmlns:p14="http://schemas.microsoft.com/office/powerpoint/2010/main" val="37782516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C0D8C-3954-1A43-A47C-3EE63222A442}"/>
              </a:ext>
            </a:extLst>
          </p:cNvPr>
          <p:cNvSpPr>
            <a:spLocks noGrp="1"/>
          </p:cNvSpPr>
          <p:nvPr>
            <p:ph type="title"/>
          </p:nvPr>
        </p:nvSpPr>
        <p:spPr>
          <a:xfrm>
            <a:off x="3265714" y="0"/>
            <a:ext cx="9604984" cy="946777"/>
          </a:xfrm>
        </p:spPr>
        <p:txBody>
          <a:bodyPr>
            <a:normAutofit/>
          </a:bodyPr>
          <a:lstStyle/>
          <a:p>
            <a:r>
              <a:rPr lang="en-US" b="1"/>
              <a:t>Market analysis – The marketing mix</a:t>
            </a:r>
          </a:p>
        </p:txBody>
      </p:sp>
      <p:graphicFrame>
        <p:nvGraphicFramePr>
          <p:cNvPr id="8" name="Table 8">
            <a:extLst>
              <a:ext uri="{FF2B5EF4-FFF2-40B4-BE49-F238E27FC236}">
                <a16:creationId xmlns:a16="http://schemas.microsoft.com/office/drawing/2014/main" id="{CBC71CCE-5816-4403-AE0E-2BEA6BB525A9}"/>
              </a:ext>
            </a:extLst>
          </p:cNvPr>
          <p:cNvGraphicFramePr>
            <a:graphicFrameLocks noGrp="1"/>
          </p:cNvGraphicFramePr>
          <p:nvPr>
            <p:extLst>
              <p:ext uri="{D42A27DB-BD31-4B8C-83A1-F6EECF244321}">
                <p14:modId xmlns:p14="http://schemas.microsoft.com/office/powerpoint/2010/main" val="3822303330"/>
              </p:ext>
            </p:extLst>
          </p:nvPr>
        </p:nvGraphicFramePr>
        <p:xfrm>
          <a:off x="1605641" y="3061607"/>
          <a:ext cx="10392624" cy="3718560"/>
        </p:xfrm>
        <a:graphic>
          <a:graphicData uri="http://schemas.openxmlformats.org/drawingml/2006/table">
            <a:tbl>
              <a:tblPr firstRow="1" bandRow="1">
                <a:tableStyleId>{69012ECD-51FC-41F1-AA8D-1B2483CD663E}</a:tableStyleId>
              </a:tblPr>
              <a:tblGrid>
                <a:gridCol w="3346894">
                  <a:extLst>
                    <a:ext uri="{9D8B030D-6E8A-4147-A177-3AD203B41FA5}">
                      <a16:colId xmlns:a16="http://schemas.microsoft.com/office/drawing/2014/main" val="574183666"/>
                    </a:ext>
                  </a:extLst>
                </a:gridCol>
                <a:gridCol w="3346894">
                  <a:extLst>
                    <a:ext uri="{9D8B030D-6E8A-4147-A177-3AD203B41FA5}">
                      <a16:colId xmlns:a16="http://schemas.microsoft.com/office/drawing/2014/main" val="4126752036"/>
                    </a:ext>
                  </a:extLst>
                </a:gridCol>
                <a:gridCol w="3698836">
                  <a:extLst>
                    <a:ext uri="{9D8B030D-6E8A-4147-A177-3AD203B41FA5}">
                      <a16:colId xmlns:a16="http://schemas.microsoft.com/office/drawing/2014/main" val="4047070094"/>
                    </a:ext>
                  </a:extLst>
                </a:gridCol>
              </a:tblGrid>
              <a:tr h="361370">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t>Service</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t>Price</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t>Discounts</a:t>
                      </a:r>
                    </a:p>
                  </a:txBody>
                  <a:tcPr/>
                </a:tc>
                <a:extLst>
                  <a:ext uri="{0D108BD9-81ED-4DB2-BD59-A6C34878D82A}">
                    <a16:rowId xmlns:a16="http://schemas.microsoft.com/office/drawing/2014/main" val="901647264"/>
                  </a:ext>
                </a:extLst>
              </a:tr>
              <a:tr h="511941">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a:t>Haircut</a:t>
                      </a:r>
                    </a:p>
                  </a:txBody>
                  <a:tcPr/>
                </a:tc>
                <a:tc>
                  <a:txBody>
                    <a:bodyPr/>
                    <a:lstStyle/>
                    <a:p>
                      <a:r>
                        <a:rPr lang="en-GB" sz="1400"/>
                        <a:t>£22    (plus £3 if destination is over 2-mile  radius)</a:t>
                      </a:r>
                      <a:endParaRPr lang="en-GB" sz="1400" b="1"/>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a:t>10% discount if booked in advance and paid for via the app</a:t>
                      </a:r>
                    </a:p>
                  </a:txBody>
                  <a:tcPr/>
                </a:tc>
                <a:extLst>
                  <a:ext uri="{0D108BD9-81ED-4DB2-BD59-A6C34878D82A}">
                    <a16:rowId xmlns:a16="http://schemas.microsoft.com/office/drawing/2014/main" val="1904557113"/>
                  </a:ext>
                </a:extLst>
              </a:tr>
              <a:tr h="511941">
                <a:tc>
                  <a:txBody>
                    <a:bodyPr/>
                    <a:lstStyle/>
                    <a:p>
                      <a:r>
                        <a:rPr lang="en-GB" sz="1600"/>
                        <a:t>Beard Trim</a:t>
                      </a:r>
                    </a:p>
                  </a:txBody>
                  <a:tcPr/>
                </a:tc>
                <a:tc>
                  <a:txBody>
                    <a:bodyPr/>
                    <a:lstStyle/>
                    <a:p>
                      <a:r>
                        <a:rPr lang="en-GB" sz="1400"/>
                        <a:t>£15   (plus £3 if destination is over 2-mile  radius)</a:t>
                      </a:r>
                    </a:p>
                  </a:txBody>
                  <a:tcPr/>
                </a:tc>
                <a:tc>
                  <a:txBody>
                    <a:bodyPr/>
                    <a:lstStyle/>
                    <a:p>
                      <a:r>
                        <a:rPr lang="en-GB" sz="1400"/>
                        <a:t>N/A</a:t>
                      </a:r>
                    </a:p>
                  </a:txBody>
                  <a:tcPr/>
                </a:tc>
                <a:extLst>
                  <a:ext uri="{0D108BD9-81ED-4DB2-BD59-A6C34878D82A}">
                    <a16:rowId xmlns:a16="http://schemas.microsoft.com/office/drawing/2014/main" val="2255939858"/>
                  </a:ext>
                </a:extLst>
              </a:tr>
              <a:tr h="511941">
                <a:tc>
                  <a:txBody>
                    <a:bodyPr/>
                    <a:lstStyle/>
                    <a:p>
                      <a:r>
                        <a:rPr lang="en-GB" sz="1600"/>
                        <a:t>Haircut &amp; Beard Trim</a:t>
                      </a:r>
                    </a:p>
                  </a:txBody>
                  <a:tcPr/>
                </a:tc>
                <a:tc>
                  <a:txBody>
                    <a:bodyPr/>
                    <a:lstStyle/>
                    <a:p>
                      <a:r>
                        <a:rPr lang="en-GB" sz="1400"/>
                        <a:t>£33</a:t>
                      </a: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a:t>10% discount if booked in advance and paid for via the app</a:t>
                      </a:r>
                    </a:p>
                  </a:txBody>
                  <a:tcPr/>
                </a:tc>
                <a:extLst>
                  <a:ext uri="{0D108BD9-81ED-4DB2-BD59-A6C34878D82A}">
                    <a16:rowId xmlns:a16="http://schemas.microsoft.com/office/drawing/2014/main" val="579764951"/>
                  </a:ext>
                </a:extLst>
              </a:tr>
              <a:tr h="722740">
                <a:tc>
                  <a:txBody>
                    <a:bodyPr/>
                    <a:lstStyle/>
                    <a:p>
                      <a:r>
                        <a:rPr lang="en-GB" sz="1600"/>
                        <a:t>Haircut, Beard trim, Styling, Light massage, Facial</a:t>
                      </a:r>
                      <a:r>
                        <a:rPr lang="en-US" sz="1600"/>
                        <a:t>s</a:t>
                      </a:r>
                      <a:endParaRPr lang="en-GB" sz="1600"/>
                    </a:p>
                  </a:txBody>
                  <a:tcPr/>
                </a:tc>
                <a:tc>
                  <a:txBody>
                    <a:bodyPr/>
                    <a:lstStyle/>
                    <a:p>
                      <a:r>
                        <a:rPr lang="en-GB" sz="1400"/>
                        <a:t>£36  </a:t>
                      </a:r>
                      <a:r>
                        <a:rPr kumimoji="0" lang="en-GB" sz="1400" u="none" strike="noStrike" kern="1200" cap="none" spc="0" normalizeH="0" baseline="0" noProof="0">
                          <a:ln>
                            <a:noFill/>
                          </a:ln>
                          <a:effectLst/>
                          <a:uLnTx/>
                          <a:uFillTx/>
                        </a:rPr>
                        <a:t>(plus £3 if destination is over </a:t>
                      </a:r>
                      <a:r>
                        <a:rPr lang="en-GB" sz="1400" u="none" strike="noStrike" kern="1200" cap="none" spc="0" normalizeH="0" baseline="0" noProof="0">
                          <a:ln>
                            <a:noFill/>
                          </a:ln>
                          <a:effectLst/>
                          <a:uLnTx/>
                          <a:uFillTx/>
                        </a:rPr>
                        <a:t>2-mile </a:t>
                      </a:r>
                      <a:r>
                        <a:rPr kumimoji="0" lang="en-GB" sz="1400" u="none" strike="noStrike" kern="1200" cap="none" spc="0" normalizeH="0" baseline="0" noProof="0">
                          <a:ln>
                            <a:noFill/>
                          </a:ln>
                          <a:effectLst/>
                          <a:uLnTx/>
                          <a:uFillTx/>
                        </a:rPr>
                        <a:t> radius)</a:t>
                      </a:r>
                      <a:endParaRPr lang="en-GB" sz="140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400"/>
                        <a:t>15% discount if booked in advance and paid for via the app</a:t>
                      </a:r>
                    </a:p>
                    <a:p>
                      <a:endParaRPr lang="en-GB" sz="1400"/>
                    </a:p>
                  </a:txBody>
                  <a:tcPr/>
                </a:tc>
                <a:extLst>
                  <a:ext uri="{0D108BD9-81ED-4DB2-BD59-A6C34878D82A}">
                    <a16:rowId xmlns:a16="http://schemas.microsoft.com/office/drawing/2014/main" val="1002045616"/>
                  </a:ext>
                </a:extLst>
              </a:tr>
              <a:tr h="1053995">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600"/>
                        <a:t>It's My Day Package - </a:t>
                      </a:r>
                      <a:r>
                        <a:rPr lang="en-GB" sz="1200"/>
                        <a:t>Haircut, Beard trim, Styling, Light massage, Facial, face , ear and nose wax, Hot towels, Various organic products, Blood circulation footstool and light refreshments</a:t>
                      </a:r>
                    </a:p>
                  </a:txBody>
                  <a:tcPr/>
                </a:tc>
                <a:tc>
                  <a:txBody>
                    <a:bodyPr/>
                    <a:lstStyle/>
                    <a:p>
                      <a:r>
                        <a:rPr lang="en-GB" sz="1400"/>
                        <a:t>£48   </a:t>
                      </a:r>
                      <a:r>
                        <a:rPr kumimoji="0" lang="en-GB" sz="1400" u="none" strike="noStrike" kern="1200" cap="none" spc="0" normalizeH="0" baseline="0" noProof="0">
                          <a:ln>
                            <a:noFill/>
                          </a:ln>
                          <a:effectLst/>
                          <a:uLnTx/>
                          <a:uFillTx/>
                        </a:rPr>
                        <a:t>(plus £5 if destination is over </a:t>
                      </a:r>
                      <a:r>
                        <a:rPr lang="en-GB" sz="1400" u="none" strike="noStrike" kern="1200" cap="none" spc="0" normalizeH="0" baseline="0" noProof="0">
                          <a:ln>
                            <a:noFill/>
                          </a:ln>
                          <a:effectLst/>
                          <a:uLnTx/>
                          <a:uFillTx/>
                        </a:rPr>
                        <a:t>2-mile </a:t>
                      </a:r>
                      <a:r>
                        <a:rPr kumimoji="0" lang="en-GB" sz="1400" u="none" strike="noStrike" kern="1200" cap="none" spc="0" normalizeH="0" baseline="0" noProof="0">
                          <a:ln>
                            <a:noFill/>
                          </a:ln>
                          <a:effectLst/>
                          <a:uLnTx/>
                          <a:uFillTx/>
                        </a:rPr>
                        <a:t> radius)</a:t>
                      </a:r>
                      <a:endParaRPr lang="en-GB" sz="1400"/>
                    </a:p>
                  </a:txBody>
                  <a:tcPr/>
                </a:tc>
                <a:tc>
                  <a:txBody>
                    <a:bodyPr/>
                    <a:lstStyle/>
                    <a:p>
                      <a:r>
                        <a:rPr lang="en-GB" sz="1400"/>
                        <a:t>N/A</a:t>
                      </a:r>
                    </a:p>
                  </a:txBody>
                  <a:tcPr/>
                </a:tc>
                <a:extLst>
                  <a:ext uri="{0D108BD9-81ED-4DB2-BD59-A6C34878D82A}">
                    <a16:rowId xmlns:a16="http://schemas.microsoft.com/office/drawing/2014/main" val="301539787"/>
                  </a:ext>
                </a:extLst>
              </a:tr>
            </a:tbl>
          </a:graphicData>
        </a:graphic>
      </p:graphicFrame>
      <p:graphicFrame>
        <p:nvGraphicFramePr>
          <p:cNvPr id="4" name="Table 4">
            <a:extLst>
              <a:ext uri="{FF2B5EF4-FFF2-40B4-BE49-F238E27FC236}">
                <a16:creationId xmlns:a16="http://schemas.microsoft.com/office/drawing/2014/main" id="{EAF04ABF-B2B2-4221-806A-2617CA417C16}"/>
              </a:ext>
            </a:extLst>
          </p:cNvPr>
          <p:cNvGraphicFramePr>
            <a:graphicFrameLocks noGrp="1"/>
          </p:cNvGraphicFramePr>
          <p:nvPr>
            <p:extLst>
              <p:ext uri="{D42A27DB-BD31-4B8C-83A1-F6EECF244321}">
                <p14:modId xmlns:p14="http://schemas.microsoft.com/office/powerpoint/2010/main" val="3871900580"/>
              </p:ext>
            </p:extLst>
          </p:nvPr>
        </p:nvGraphicFramePr>
        <p:xfrm>
          <a:off x="1605643" y="571500"/>
          <a:ext cx="10392624" cy="2490107"/>
        </p:xfrm>
        <a:graphic>
          <a:graphicData uri="http://schemas.openxmlformats.org/drawingml/2006/table">
            <a:tbl>
              <a:tblPr firstRow="1" bandRow="1">
                <a:tableStyleId>{69012ECD-51FC-41F1-AA8D-1B2483CD663E}</a:tableStyleId>
              </a:tblPr>
              <a:tblGrid>
                <a:gridCol w="2392855">
                  <a:extLst>
                    <a:ext uri="{9D8B030D-6E8A-4147-A177-3AD203B41FA5}">
                      <a16:colId xmlns:a16="http://schemas.microsoft.com/office/drawing/2014/main" val="3263725958"/>
                    </a:ext>
                  </a:extLst>
                </a:gridCol>
                <a:gridCol w="7999769">
                  <a:extLst>
                    <a:ext uri="{9D8B030D-6E8A-4147-A177-3AD203B41FA5}">
                      <a16:colId xmlns:a16="http://schemas.microsoft.com/office/drawing/2014/main" val="1233033253"/>
                    </a:ext>
                  </a:extLst>
                </a:gridCol>
              </a:tblGrid>
              <a:tr h="426410">
                <a:tc>
                  <a:txBody>
                    <a:bodyPr/>
                    <a:lstStyle/>
                    <a:p>
                      <a:r>
                        <a:rPr lang="en-GB"/>
                        <a:t>Products</a:t>
                      </a:r>
                    </a:p>
                  </a:txBody>
                  <a:tcPr/>
                </a:tc>
                <a:tc>
                  <a:txBody>
                    <a:bodyPr/>
                    <a:lstStyle/>
                    <a:p>
                      <a:endParaRPr lang="en-GB"/>
                    </a:p>
                  </a:txBody>
                  <a:tcPr/>
                </a:tc>
                <a:extLst>
                  <a:ext uri="{0D108BD9-81ED-4DB2-BD59-A6C34878D82A}">
                    <a16:rowId xmlns:a16="http://schemas.microsoft.com/office/drawing/2014/main" val="147599796"/>
                  </a:ext>
                </a:extLst>
              </a:tr>
              <a:tr h="784467">
                <a:tc>
                  <a:txBody>
                    <a:bodyPr/>
                    <a:lstStyle/>
                    <a:p>
                      <a:r>
                        <a:rPr lang="en-US"/>
                        <a:t>Quality</a:t>
                      </a:r>
                      <a:endParaRPr lang="en-GB"/>
                    </a:p>
                  </a:txBody>
                  <a:tcPr/>
                </a:tc>
                <a:tc>
                  <a:txBody>
                    <a:bodyPr/>
                    <a:lstStyle/>
                    <a:p>
                      <a:r>
                        <a:rPr lang="en-GB" sz="1400"/>
                        <a:t>Immaculate uniforms and appearance from staff together with top of the range products for your haircut experience, highly qualified staff from some of London’s renowned barbering schools and all staff are CRB checked. </a:t>
                      </a:r>
                    </a:p>
                  </a:txBody>
                  <a:tcPr/>
                </a:tc>
                <a:extLst>
                  <a:ext uri="{0D108BD9-81ED-4DB2-BD59-A6C34878D82A}">
                    <a16:rowId xmlns:a16="http://schemas.microsoft.com/office/drawing/2014/main" val="3476201650"/>
                  </a:ext>
                </a:extLst>
              </a:tr>
              <a:tr h="426410">
                <a:tc>
                  <a:txBody>
                    <a:bodyPr/>
                    <a:lstStyle/>
                    <a:p>
                      <a:r>
                        <a:rPr lang="en-US"/>
                        <a:t>Packaging</a:t>
                      </a:r>
                      <a:endParaRPr lang="en-GB"/>
                    </a:p>
                  </a:txBody>
                  <a:tcPr/>
                </a:tc>
                <a:tc>
                  <a:txBody>
                    <a:bodyPr/>
                    <a:lstStyle/>
                    <a:p>
                      <a:r>
                        <a:rPr lang="en-US" sz="1400"/>
                        <a:t>packaging will be considered as most of the products for sale will be from sponsorships </a:t>
                      </a:r>
                      <a:endParaRPr lang="en-GB" sz="1400"/>
                    </a:p>
                  </a:txBody>
                  <a:tcPr/>
                </a:tc>
                <a:extLst>
                  <a:ext uri="{0D108BD9-81ED-4DB2-BD59-A6C34878D82A}">
                    <a16:rowId xmlns:a16="http://schemas.microsoft.com/office/drawing/2014/main" val="1109854328"/>
                  </a:ext>
                </a:extLst>
              </a:tr>
              <a:tr h="426410">
                <a:tc>
                  <a:txBody>
                    <a:bodyPr/>
                    <a:lstStyle/>
                    <a:p>
                      <a:r>
                        <a:rPr lang="en-GB"/>
                        <a:t>Design</a:t>
                      </a:r>
                    </a:p>
                  </a:txBody>
                  <a:tcPr/>
                </a:tc>
                <a:tc>
                  <a:txBody>
                    <a:bodyPr/>
                    <a:lstStyle/>
                    <a:p>
                      <a:r>
                        <a:rPr lang="en-US" sz="1400"/>
                        <a:t>design will be of modern style with a hint of classic </a:t>
                      </a:r>
                      <a:endParaRPr lang="en-GB" sz="1400"/>
                    </a:p>
                  </a:txBody>
                  <a:tcPr/>
                </a:tc>
                <a:extLst>
                  <a:ext uri="{0D108BD9-81ED-4DB2-BD59-A6C34878D82A}">
                    <a16:rowId xmlns:a16="http://schemas.microsoft.com/office/drawing/2014/main" val="1290396246"/>
                  </a:ext>
                </a:extLst>
              </a:tr>
              <a:tr h="426410">
                <a:tc>
                  <a:txBody>
                    <a:bodyPr/>
                    <a:lstStyle/>
                    <a:p>
                      <a:r>
                        <a:rPr lang="en-GB"/>
                        <a:t>Brand</a:t>
                      </a:r>
                    </a:p>
                  </a:txBody>
                  <a:tcPr/>
                </a:tc>
                <a:tc>
                  <a:txBody>
                    <a:bodyPr/>
                    <a:lstStyle/>
                    <a:p>
                      <a:r>
                        <a:rPr lang="en-GB" sz="1400"/>
                        <a:t>Easy to remember as soon as you think of having your haircut from prior experience</a:t>
                      </a:r>
                    </a:p>
                  </a:txBody>
                  <a:tcPr/>
                </a:tc>
                <a:extLst>
                  <a:ext uri="{0D108BD9-81ED-4DB2-BD59-A6C34878D82A}">
                    <a16:rowId xmlns:a16="http://schemas.microsoft.com/office/drawing/2014/main" val="3116897180"/>
                  </a:ext>
                </a:extLst>
              </a:tr>
            </a:tbl>
          </a:graphicData>
        </a:graphic>
      </p:graphicFrame>
    </p:spTree>
    <p:extLst>
      <p:ext uri="{BB962C8B-B14F-4D97-AF65-F5344CB8AC3E}">
        <p14:creationId xmlns:p14="http://schemas.microsoft.com/office/powerpoint/2010/main" val="15958566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6BD1CB7C-F39C-4DFA-B6B0-04DF7F6A846D}"/>
              </a:ext>
            </a:extLst>
          </p:cNvPr>
          <p:cNvGraphicFramePr>
            <a:graphicFrameLocks noGrp="1"/>
          </p:cNvGraphicFramePr>
          <p:nvPr>
            <p:extLst>
              <p:ext uri="{D42A27DB-BD31-4B8C-83A1-F6EECF244321}">
                <p14:modId xmlns:p14="http://schemas.microsoft.com/office/powerpoint/2010/main" val="2853825292"/>
              </p:ext>
            </p:extLst>
          </p:nvPr>
        </p:nvGraphicFramePr>
        <p:xfrm>
          <a:off x="1303505" y="1566802"/>
          <a:ext cx="9523379" cy="1630680"/>
        </p:xfrm>
        <a:graphic>
          <a:graphicData uri="http://schemas.openxmlformats.org/drawingml/2006/table">
            <a:tbl>
              <a:tblPr firstRow="1" bandRow="1">
                <a:tableStyleId>{69012ECD-51FC-41F1-AA8D-1B2483CD663E}</a:tableStyleId>
              </a:tblPr>
              <a:tblGrid>
                <a:gridCol w="2599933">
                  <a:extLst>
                    <a:ext uri="{9D8B030D-6E8A-4147-A177-3AD203B41FA5}">
                      <a16:colId xmlns:a16="http://schemas.microsoft.com/office/drawing/2014/main" val="2467182427"/>
                    </a:ext>
                  </a:extLst>
                </a:gridCol>
                <a:gridCol w="6923446">
                  <a:extLst>
                    <a:ext uri="{9D8B030D-6E8A-4147-A177-3AD203B41FA5}">
                      <a16:colId xmlns:a16="http://schemas.microsoft.com/office/drawing/2014/main" val="217852900"/>
                    </a:ext>
                  </a:extLst>
                </a:gridCol>
              </a:tblGrid>
              <a:tr h="370840">
                <a:tc>
                  <a:txBody>
                    <a:bodyPr/>
                    <a:lstStyle/>
                    <a:p>
                      <a:r>
                        <a:rPr lang="en-GB"/>
                        <a:t>Promotion</a:t>
                      </a:r>
                    </a:p>
                  </a:txBody>
                  <a:tcPr/>
                </a:tc>
                <a:tc>
                  <a:txBody>
                    <a:bodyPr/>
                    <a:lstStyle/>
                    <a:p>
                      <a:endParaRPr lang="en-GB">
                        <a:solidFill>
                          <a:schemeClr val="accent1"/>
                        </a:solidFill>
                      </a:endParaRPr>
                    </a:p>
                  </a:txBody>
                  <a:tcPr/>
                </a:tc>
                <a:extLst>
                  <a:ext uri="{0D108BD9-81ED-4DB2-BD59-A6C34878D82A}">
                    <a16:rowId xmlns:a16="http://schemas.microsoft.com/office/drawing/2014/main" val="3282672526"/>
                  </a:ext>
                </a:extLst>
              </a:tr>
              <a:tr h="370840">
                <a:tc>
                  <a:txBody>
                    <a:bodyPr/>
                    <a:lstStyle/>
                    <a:p>
                      <a:r>
                        <a:rPr lang="en-GB"/>
                        <a:t>Advertising</a:t>
                      </a:r>
                    </a:p>
                  </a:txBody>
                  <a:tcPr/>
                </a:tc>
                <a:tc>
                  <a:txBody>
                    <a:bodyPr/>
                    <a:lstStyle/>
                    <a:p>
                      <a:r>
                        <a:rPr lang="en-GB" sz="1400"/>
                        <a:t>Social media influencer’s, all social media platforms, leaflets, digital business card</a:t>
                      </a:r>
                    </a:p>
                  </a:txBody>
                  <a:tcPr/>
                </a:tc>
                <a:extLst>
                  <a:ext uri="{0D108BD9-81ED-4DB2-BD59-A6C34878D82A}">
                    <a16:rowId xmlns:a16="http://schemas.microsoft.com/office/drawing/2014/main" val="2298817211"/>
                  </a:ext>
                </a:extLst>
              </a:tr>
              <a:tr h="370840">
                <a:tc>
                  <a:txBody>
                    <a:bodyPr/>
                    <a:lstStyle/>
                    <a:p>
                      <a:r>
                        <a:rPr lang="en-GB"/>
                        <a:t>Personal selling</a:t>
                      </a:r>
                    </a:p>
                  </a:txBody>
                  <a:tcPr/>
                </a:tc>
                <a:tc>
                  <a:txBody>
                    <a:bodyPr/>
                    <a:lstStyle/>
                    <a:p>
                      <a:r>
                        <a:rPr lang="en-GB" sz="1400"/>
                        <a:t>All types of fairs, festivals, stalls, marketplace environments, </a:t>
                      </a:r>
                    </a:p>
                  </a:txBody>
                  <a:tcPr/>
                </a:tc>
                <a:extLst>
                  <a:ext uri="{0D108BD9-81ED-4DB2-BD59-A6C34878D82A}">
                    <a16:rowId xmlns:a16="http://schemas.microsoft.com/office/drawing/2014/main" val="909589897"/>
                  </a:ext>
                </a:extLst>
              </a:tr>
              <a:tr h="370840">
                <a:tc>
                  <a:txBody>
                    <a:bodyPr/>
                    <a:lstStyle/>
                    <a:p>
                      <a:r>
                        <a:rPr lang="en-GB"/>
                        <a:t>Emails</a:t>
                      </a:r>
                    </a:p>
                  </a:txBody>
                  <a:tcPr/>
                </a:tc>
                <a:tc>
                  <a:txBody>
                    <a:bodyPr/>
                    <a:lstStyle/>
                    <a:p>
                      <a:r>
                        <a:rPr lang="en-GB" sz="1400"/>
                        <a:t>Free subscriptions for clients, updates, discounts and news</a:t>
                      </a:r>
                    </a:p>
                  </a:txBody>
                  <a:tcPr/>
                </a:tc>
                <a:extLst>
                  <a:ext uri="{0D108BD9-81ED-4DB2-BD59-A6C34878D82A}">
                    <a16:rowId xmlns:a16="http://schemas.microsoft.com/office/drawing/2014/main" val="2588065694"/>
                  </a:ext>
                </a:extLst>
              </a:tr>
            </a:tbl>
          </a:graphicData>
        </a:graphic>
      </p:graphicFrame>
      <p:graphicFrame>
        <p:nvGraphicFramePr>
          <p:cNvPr id="6" name="Table 6">
            <a:extLst>
              <a:ext uri="{FF2B5EF4-FFF2-40B4-BE49-F238E27FC236}">
                <a16:creationId xmlns:a16="http://schemas.microsoft.com/office/drawing/2014/main" id="{27E78F39-CCBD-4A74-89A3-FADED62E4790}"/>
              </a:ext>
            </a:extLst>
          </p:cNvPr>
          <p:cNvGraphicFramePr>
            <a:graphicFrameLocks noGrp="1"/>
          </p:cNvGraphicFramePr>
          <p:nvPr>
            <p:extLst>
              <p:ext uri="{D42A27DB-BD31-4B8C-83A1-F6EECF244321}">
                <p14:modId xmlns:p14="http://schemas.microsoft.com/office/powerpoint/2010/main" val="3974482655"/>
              </p:ext>
            </p:extLst>
          </p:nvPr>
        </p:nvGraphicFramePr>
        <p:xfrm>
          <a:off x="1303506" y="3429000"/>
          <a:ext cx="9523378" cy="1862198"/>
        </p:xfrm>
        <a:graphic>
          <a:graphicData uri="http://schemas.openxmlformats.org/drawingml/2006/table">
            <a:tbl>
              <a:tblPr firstRow="1" bandRow="1">
                <a:tableStyleId>{69012ECD-51FC-41F1-AA8D-1B2483CD663E}</a:tableStyleId>
              </a:tblPr>
              <a:tblGrid>
                <a:gridCol w="2597285">
                  <a:extLst>
                    <a:ext uri="{9D8B030D-6E8A-4147-A177-3AD203B41FA5}">
                      <a16:colId xmlns:a16="http://schemas.microsoft.com/office/drawing/2014/main" val="2580613353"/>
                    </a:ext>
                  </a:extLst>
                </a:gridCol>
                <a:gridCol w="6926093">
                  <a:extLst>
                    <a:ext uri="{9D8B030D-6E8A-4147-A177-3AD203B41FA5}">
                      <a16:colId xmlns:a16="http://schemas.microsoft.com/office/drawing/2014/main" val="293320152"/>
                    </a:ext>
                  </a:extLst>
                </a:gridCol>
              </a:tblGrid>
              <a:tr h="537314">
                <a:tc>
                  <a:txBody>
                    <a:bodyPr/>
                    <a:lstStyle/>
                    <a:p>
                      <a:r>
                        <a:rPr lang="en-GB"/>
                        <a:t>Place</a:t>
                      </a:r>
                    </a:p>
                  </a:txBody>
                  <a:tcPr/>
                </a:tc>
                <a:tc>
                  <a:txBody>
                    <a:bodyPr/>
                    <a:lstStyle/>
                    <a:p>
                      <a:endParaRPr lang="en-GB"/>
                    </a:p>
                  </a:txBody>
                  <a:tcPr/>
                </a:tc>
                <a:extLst>
                  <a:ext uri="{0D108BD9-81ED-4DB2-BD59-A6C34878D82A}">
                    <a16:rowId xmlns:a16="http://schemas.microsoft.com/office/drawing/2014/main" val="1130209064"/>
                  </a:ext>
                </a:extLst>
              </a:tr>
              <a:tr h="662442">
                <a:tc>
                  <a:txBody>
                    <a:bodyPr/>
                    <a:lstStyle/>
                    <a:p>
                      <a:r>
                        <a:rPr lang="en-GB"/>
                        <a:t>Retail location</a:t>
                      </a:r>
                    </a:p>
                  </a:txBody>
                  <a:tcPr/>
                </a:tc>
                <a:tc>
                  <a:txBody>
                    <a:bodyPr/>
                    <a:lstStyle/>
                    <a:p>
                      <a:r>
                        <a:rPr lang="en-GB" sz="1400"/>
                        <a:t>A stones through away from Mile end station near exciting mixture of food restaurants, bustling busy high street and with exceptional transport links.</a:t>
                      </a:r>
                    </a:p>
                  </a:txBody>
                  <a:tcPr/>
                </a:tc>
                <a:extLst>
                  <a:ext uri="{0D108BD9-81ED-4DB2-BD59-A6C34878D82A}">
                    <a16:rowId xmlns:a16="http://schemas.microsoft.com/office/drawing/2014/main" val="3498255780"/>
                  </a:ext>
                </a:extLst>
              </a:tr>
              <a:tr h="662442">
                <a:tc>
                  <a:txBody>
                    <a:bodyPr/>
                    <a:lstStyle/>
                    <a:p>
                      <a:r>
                        <a:rPr lang="en-GB"/>
                        <a:t>Mobile outcall </a:t>
                      </a:r>
                    </a:p>
                  </a:txBody>
                  <a:tcPr/>
                </a:tc>
                <a:tc>
                  <a:txBody>
                    <a:bodyPr/>
                    <a:lstStyle/>
                    <a:p>
                      <a:r>
                        <a:rPr lang="en-GB" sz="1400"/>
                        <a:t>Available to customers choice of location within a 5 mile radius and further with prior booked knowledge.</a:t>
                      </a:r>
                    </a:p>
                  </a:txBody>
                  <a:tcPr/>
                </a:tc>
                <a:extLst>
                  <a:ext uri="{0D108BD9-81ED-4DB2-BD59-A6C34878D82A}">
                    <a16:rowId xmlns:a16="http://schemas.microsoft.com/office/drawing/2014/main" val="2094738419"/>
                  </a:ext>
                </a:extLst>
              </a:tr>
            </a:tbl>
          </a:graphicData>
        </a:graphic>
      </p:graphicFrame>
      <p:sp>
        <p:nvSpPr>
          <p:cNvPr id="8" name="TextBox 7">
            <a:extLst>
              <a:ext uri="{FF2B5EF4-FFF2-40B4-BE49-F238E27FC236}">
                <a16:creationId xmlns:a16="http://schemas.microsoft.com/office/drawing/2014/main" id="{9AEBF426-7C65-6740-9D09-9F80B7CBFDEE}"/>
              </a:ext>
            </a:extLst>
          </p:cNvPr>
          <p:cNvSpPr txBox="1"/>
          <p:nvPr/>
        </p:nvSpPr>
        <p:spPr>
          <a:xfrm>
            <a:off x="2911929" y="707570"/>
            <a:ext cx="7415892" cy="584775"/>
          </a:xfrm>
          <a:prstGeom prst="rect">
            <a:avLst/>
          </a:prstGeom>
          <a:noFill/>
        </p:spPr>
        <p:txBody>
          <a:bodyPr wrap="square">
            <a:spAutoFit/>
          </a:bodyPr>
          <a:lstStyle/>
          <a:p>
            <a:r>
              <a:rPr lang="en-US" sz="3200" b="1"/>
              <a:t>Market analysis – The marketing mix</a:t>
            </a:r>
          </a:p>
        </p:txBody>
      </p:sp>
    </p:spTree>
    <p:extLst>
      <p:ext uri="{BB962C8B-B14F-4D97-AF65-F5344CB8AC3E}">
        <p14:creationId xmlns:p14="http://schemas.microsoft.com/office/powerpoint/2010/main" val="42911523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4F9E2-508C-824B-B5CF-6F3A01E2E92B}"/>
              </a:ext>
            </a:extLst>
          </p:cNvPr>
          <p:cNvSpPr>
            <a:spLocks noGrp="1"/>
          </p:cNvSpPr>
          <p:nvPr>
            <p:ph type="title"/>
          </p:nvPr>
        </p:nvSpPr>
        <p:spPr/>
        <p:txBody>
          <a:bodyPr/>
          <a:lstStyle/>
          <a:p>
            <a:r>
              <a:rPr lang="en-US" b="1"/>
              <a:t>Marketing plan and strategy</a:t>
            </a:r>
          </a:p>
        </p:txBody>
      </p:sp>
      <p:sp>
        <p:nvSpPr>
          <p:cNvPr id="3" name="Content Placeholder 2">
            <a:extLst>
              <a:ext uri="{FF2B5EF4-FFF2-40B4-BE49-F238E27FC236}">
                <a16:creationId xmlns:a16="http://schemas.microsoft.com/office/drawing/2014/main" id="{E5D15DB6-9970-0B42-8D5B-12CB429FC269}"/>
              </a:ext>
            </a:extLst>
          </p:cNvPr>
          <p:cNvSpPr>
            <a:spLocks noGrp="1"/>
          </p:cNvSpPr>
          <p:nvPr>
            <p:ph idx="1"/>
          </p:nvPr>
        </p:nvSpPr>
        <p:spPr>
          <a:xfrm>
            <a:off x="2592925" y="2922121"/>
            <a:ext cx="8915400" cy="3311770"/>
          </a:xfrm>
        </p:spPr>
        <p:txBody>
          <a:bodyPr/>
          <a:lstStyle/>
          <a:p>
            <a:r>
              <a:rPr lang="en-US" sz="1800" b="1">
                <a:solidFill>
                  <a:srgbClr val="000000"/>
                </a:solidFill>
                <a:effectLst/>
                <a:ea typeface="Times New Roman" panose="02020603050405020304" pitchFamily="18" charset="0"/>
              </a:rPr>
              <a:t>Social media famous influencers</a:t>
            </a:r>
          </a:p>
          <a:p>
            <a:r>
              <a:rPr lang="en-US" sz="1800" b="1">
                <a:solidFill>
                  <a:srgbClr val="000000"/>
                </a:solidFill>
                <a:effectLst/>
                <a:ea typeface="Times New Roman" panose="02020603050405020304" pitchFamily="18" charset="0"/>
              </a:rPr>
              <a:t>Advertising on social media via Instagram, Facebook and Twitter</a:t>
            </a:r>
            <a:endParaRPr lang="en-US" b="1">
              <a:solidFill>
                <a:srgbClr val="000000"/>
              </a:solidFill>
              <a:ea typeface="Times New Roman" panose="02020603050405020304" pitchFamily="18" charset="0"/>
            </a:endParaRPr>
          </a:p>
          <a:p>
            <a:r>
              <a:rPr lang="en-US" sz="1800" b="1">
                <a:solidFill>
                  <a:srgbClr val="000000"/>
                </a:solidFill>
                <a:effectLst/>
                <a:ea typeface="Times New Roman" panose="02020603050405020304" pitchFamily="18" charset="0"/>
              </a:rPr>
              <a:t>Referrals</a:t>
            </a:r>
          </a:p>
          <a:p>
            <a:r>
              <a:rPr lang="en-US" sz="1800" b="1">
                <a:solidFill>
                  <a:srgbClr val="000000"/>
                </a:solidFill>
                <a:effectLst/>
                <a:ea typeface="Times New Roman" panose="02020603050405020304" pitchFamily="18" charset="0"/>
              </a:rPr>
              <a:t>Services</a:t>
            </a:r>
            <a:endParaRPr lang="en-US" b="1">
              <a:solidFill>
                <a:srgbClr val="000000"/>
              </a:solidFill>
              <a:ea typeface="Times New Roman" panose="02020603050405020304" pitchFamily="18" charset="0"/>
            </a:endParaRPr>
          </a:p>
          <a:p>
            <a:r>
              <a:rPr lang="en-US" sz="1800" b="1">
                <a:solidFill>
                  <a:srgbClr val="000000"/>
                </a:solidFill>
                <a:effectLst/>
                <a:ea typeface="Times New Roman" panose="02020603050405020304" pitchFamily="18" charset="0"/>
              </a:rPr>
              <a:t>Offers/Discounts</a:t>
            </a:r>
          </a:p>
          <a:p>
            <a:r>
              <a:rPr lang="en-US" sz="1800" b="1">
                <a:solidFill>
                  <a:srgbClr val="000000"/>
                </a:solidFill>
                <a:effectLst/>
                <a:ea typeface="Times New Roman" panose="02020603050405020304" pitchFamily="18" charset="0"/>
              </a:rPr>
              <a:t>Convenience</a:t>
            </a:r>
            <a:endParaRPr lang="en-US" b="1">
              <a:solidFill>
                <a:srgbClr val="000000"/>
              </a:solidFill>
              <a:ea typeface="Times New Roman" panose="02020603050405020304" pitchFamily="18" charset="0"/>
            </a:endParaRPr>
          </a:p>
          <a:p>
            <a:endParaRPr lang="en-US"/>
          </a:p>
        </p:txBody>
      </p:sp>
      <p:sp>
        <p:nvSpPr>
          <p:cNvPr id="4" name="TextBox 3">
            <a:extLst>
              <a:ext uri="{FF2B5EF4-FFF2-40B4-BE49-F238E27FC236}">
                <a16:creationId xmlns:a16="http://schemas.microsoft.com/office/drawing/2014/main" id="{96341B5E-0FC6-034B-ACD3-605ECF02650F}"/>
              </a:ext>
            </a:extLst>
          </p:cNvPr>
          <p:cNvSpPr txBox="1"/>
          <p:nvPr/>
        </p:nvSpPr>
        <p:spPr>
          <a:xfrm>
            <a:off x="2495233" y="1641230"/>
            <a:ext cx="8701003" cy="1477328"/>
          </a:xfrm>
          <a:prstGeom prst="rect">
            <a:avLst/>
          </a:prstGeom>
          <a:noFill/>
        </p:spPr>
        <p:txBody>
          <a:bodyPr wrap="square" rtlCol="0" anchor="t">
            <a:spAutoFit/>
          </a:bodyPr>
          <a:lstStyle/>
          <a:p>
            <a:r>
              <a:rPr lang="en-US" sz="1800">
                <a:solidFill>
                  <a:srgbClr val="000000"/>
                </a:solidFill>
                <a:effectLst/>
                <a:ea typeface="Times New Roman" panose="02020603050405020304" pitchFamily="18" charset="0"/>
                <a:cs typeface="Times New Roman"/>
              </a:rPr>
              <a:t>The Haircut Shop’s main customer focus will be </a:t>
            </a:r>
            <a:r>
              <a:rPr lang="en-US">
                <a:solidFill>
                  <a:srgbClr val="000000"/>
                </a:solidFill>
                <a:ea typeface="Times New Roman" panose="02020603050405020304" pitchFamily="18" charset="0"/>
                <a:cs typeface="Times New Roman"/>
              </a:rPr>
              <a:t>for </a:t>
            </a:r>
            <a:r>
              <a:rPr lang="en-US" sz="1800">
                <a:solidFill>
                  <a:srgbClr val="000000"/>
                </a:solidFill>
                <a:effectLst/>
                <a:ea typeface="Times New Roman" panose="02020603050405020304" pitchFamily="18" charset="0"/>
                <a:cs typeface="Times New Roman"/>
              </a:rPr>
              <a:t>male</a:t>
            </a:r>
            <a:r>
              <a:rPr lang="en-US">
                <a:solidFill>
                  <a:srgbClr val="000000"/>
                </a:solidFill>
                <a:ea typeface="Times New Roman" panose="02020603050405020304" pitchFamily="18" charset="0"/>
                <a:cs typeface="Times New Roman"/>
              </a:rPr>
              <a:t> clients</a:t>
            </a:r>
            <a:r>
              <a:rPr lang="en-US" sz="1800">
                <a:solidFill>
                  <a:srgbClr val="000000"/>
                </a:solidFill>
                <a:effectLst/>
                <a:ea typeface="Times New Roman" panose="02020603050405020304" pitchFamily="18" charset="0"/>
                <a:cs typeface="Times New Roman"/>
              </a:rPr>
              <a:t>. Age range will be 12 years+. We will ensure we stand out amongst all our competitors by offering exceptional customer service and a quality service which will exceed the customer’s expectations.</a:t>
            </a:r>
            <a:endParaRPr lang="en-US" sz="1800">
              <a:effectLst/>
              <a:ea typeface="Times New Roman" panose="02020603050405020304" pitchFamily="18" charset="0"/>
              <a:cs typeface="Times New Roman"/>
            </a:endParaRPr>
          </a:p>
          <a:p>
            <a:pPr algn="l"/>
            <a:endParaRPr lang="en-US"/>
          </a:p>
        </p:txBody>
      </p:sp>
    </p:spTree>
    <p:extLst>
      <p:ext uri="{BB962C8B-B14F-4D97-AF65-F5344CB8AC3E}">
        <p14:creationId xmlns:p14="http://schemas.microsoft.com/office/powerpoint/2010/main" val="7358086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584DB-5657-8F46-9207-1602B84EC9AE}"/>
              </a:ext>
            </a:extLst>
          </p:cNvPr>
          <p:cNvSpPr>
            <a:spLocks noGrp="1"/>
          </p:cNvSpPr>
          <p:nvPr>
            <p:ph type="title"/>
          </p:nvPr>
        </p:nvSpPr>
        <p:spPr>
          <a:xfrm>
            <a:off x="3614235" y="667242"/>
            <a:ext cx="5573135" cy="1280890"/>
          </a:xfrm>
        </p:spPr>
        <p:txBody>
          <a:bodyPr>
            <a:normAutofit/>
          </a:bodyPr>
          <a:lstStyle/>
          <a:p>
            <a:pPr>
              <a:lnSpc>
                <a:spcPct val="90000"/>
              </a:lnSpc>
            </a:pPr>
            <a:r>
              <a:rPr lang="en-US" b="1"/>
              <a:t>Operational Strategy</a:t>
            </a:r>
          </a:p>
        </p:txBody>
      </p:sp>
      <p:sp>
        <p:nvSpPr>
          <p:cNvPr id="4" name="TextBox 3">
            <a:extLst>
              <a:ext uri="{FF2B5EF4-FFF2-40B4-BE49-F238E27FC236}">
                <a16:creationId xmlns:a16="http://schemas.microsoft.com/office/drawing/2014/main" id="{DFABAD9D-10F0-4AB8-AC05-0B30F85FB210}"/>
              </a:ext>
            </a:extLst>
          </p:cNvPr>
          <p:cNvSpPr txBox="1"/>
          <p:nvPr/>
        </p:nvSpPr>
        <p:spPr>
          <a:xfrm>
            <a:off x="1439334" y="1964267"/>
            <a:ext cx="10236199" cy="53860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t>Premises</a:t>
            </a:r>
            <a:r>
              <a:rPr lang="en-GB" sz="1600"/>
              <a:t>- our business is based on going to the customer, so our focus will be on achieving the time allocated for them</a:t>
            </a:r>
          </a:p>
          <a:p>
            <a:endParaRPr lang="en-GB" sz="1600"/>
          </a:p>
          <a:p>
            <a:r>
              <a:rPr lang="en-GB" sz="1600" b="1"/>
              <a:t>Equipment</a:t>
            </a:r>
            <a:r>
              <a:rPr lang="en-GB" sz="1600"/>
              <a:t>- haircutting machinery costing us £700 and the first batch off hair and facial product's costing us £300</a:t>
            </a:r>
          </a:p>
          <a:p>
            <a:endParaRPr lang="en-GB" sz="1600"/>
          </a:p>
          <a:p>
            <a:r>
              <a:rPr lang="en-GB" sz="1600" b="1"/>
              <a:t>Staff</a:t>
            </a:r>
            <a:br>
              <a:rPr lang="en-GB" sz="1600" b="1"/>
            </a:br>
            <a:endParaRPr lang="en-GB" sz="1600" b="1"/>
          </a:p>
          <a:p>
            <a:r>
              <a:rPr lang="en-GB" sz="1600" b="1"/>
              <a:t>Barber</a:t>
            </a:r>
            <a:r>
              <a:rPr lang="en-GB" sz="1600"/>
              <a:t>- the person who will be visiting clients and doing the actual haircuts</a:t>
            </a:r>
            <a:endParaRPr lang="en-GB"/>
          </a:p>
          <a:p>
            <a:endParaRPr lang="en-GB" sz="1600"/>
          </a:p>
          <a:p>
            <a:r>
              <a:rPr lang="en-GB" sz="1600" b="1"/>
              <a:t>H.R and I.T</a:t>
            </a:r>
            <a:r>
              <a:rPr lang="en-GB" sz="1600"/>
              <a:t> - the person responsible for updating app software/ daily checks for any viruses and suspicious activity also day to day communication with sponsors and future business recruitment</a:t>
            </a:r>
          </a:p>
          <a:p>
            <a:endParaRPr lang="en-GB" sz="1600"/>
          </a:p>
          <a:p>
            <a:r>
              <a:rPr lang="en-GB" sz="1600" b="1"/>
              <a:t>Customer service manager</a:t>
            </a:r>
            <a:r>
              <a:rPr lang="en-GB" sz="1600"/>
              <a:t>- responsible for improving customer service experience and dealing with customer related issues with resolutions</a:t>
            </a:r>
          </a:p>
          <a:p>
            <a:endParaRPr lang="en-GB" sz="1600"/>
          </a:p>
          <a:p>
            <a:endParaRPr lang="en-GB" sz="1600"/>
          </a:p>
          <a:p>
            <a:endParaRPr lang="en-GB"/>
          </a:p>
          <a:p>
            <a:endParaRPr lang="en-GB"/>
          </a:p>
          <a:p>
            <a:endParaRPr lang="en-GB"/>
          </a:p>
          <a:p>
            <a:endParaRPr lang="en-GB"/>
          </a:p>
        </p:txBody>
      </p:sp>
    </p:spTree>
    <p:extLst>
      <p:ext uri="{BB962C8B-B14F-4D97-AF65-F5344CB8AC3E}">
        <p14:creationId xmlns:p14="http://schemas.microsoft.com/office/powerpoint/2010/main" val="28266843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002BC-2C28-6347-A90F-B3E1418EB07D}"/>
              </a:ext>
            </a:extLst>
          </p:cNvPr>
          <p:cNvSpPr>
            <a:spLocks noGrp="1"/>
          </p:cNvSpPr>
          <p:nvPr>
            <p:ph type="title"/>
          </p:nvPr>
        </p:nvSpPr>
        <p:spPr/>
        <p:txBody>
          <a:bodyPr/>
          <a:lstStyle/>
          <a:p>
            <a:r>
              <a:rPr lang="en-US" b="1"/>
              <a:t>Management team and organizational chart</a:t>
            </a:r>
          </a:p>
        </p:txBody>
      </p:sp>
      <p:graphicFrame>
        <p:nvGraphicFramePr>
          <p:cNvPr id="8" name="Diagram 8">
            <a:extLst>
              <a:ext uri="{FF2B5EF4-FFF2-40B4-BE49-F238E27FC236}">
                <a16:creationId xmlns:a16="http://schemas.microsoft.com/office/drawing/2014/main" id="{C77AA1DD-A7BE-9F49-AC54-F558A924BA9C}"/>
              </a:ext>
            </a:extLst>
          </p:cNvPr>
          <p:cNvGraphicFramePr>
            <a:graphicFrameLocks noGrp="1"/>
          </p:cNvGraphicFramePr>
          <p:nvPr>
            <p:ph idx="1"/>
            <p:extLst>
              <p:ext uri="{D42A27DB-BD31-4B8C-83A1-F6EECF244321}">
                <p14:modId xmlns:p14="http://schemas.microsoft.com/office/powerpoint/2010/main" val="1761884559"/>
              </p:ext>
            </p:extLst>
          </p:nvPr>
        </p:nvGraphicFramePr>
        <p:xfrm>
          <a:off x="2589213" y="1905000"/>
          <a:ext cx="7725001" cy="4476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14515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0C5C1-2C6D-C247-9B78-39E05B38A954}"/>
              </a:ext>
            </a:extLst>
          </p:cNvPr>
          <p:cNvSpPr>
            <a:spLocks noGrp="1"/>
          </p:cNvSpPr>
          <p:nvPr>
            <p:ph type="title"/>
          </p:nvPr>
        </p:nvSpPr>
        <p:spPr/>
        <p:txBody>
          <a:bodyPr/>
          <a:lstStyle/>
          <a:p>
            <a:r>
              <a:rPr lang="en-US" b="1"/>
              <a:t>HR planning</a:t>
            </a:r>
          </a:p>
        </p:txBody>
      </p:sp>
      <p:graphicFrame>
        <p:nvGraphicFramePr>
          <p:cNvPr id="4" name="Diagram 3">
            <a:extLst>
              <a:ext uri="{FF2B5EF4-FFF2-40B4-BE49-F238E27FC236}">
                <a16:creationId xmlns:a16="http://schemas.microsoft.com/office/drawing/2014/main" id="{EF69FDA3-EBD4-A841-ABFA-DDB4496E1E33}"/>
              </a:ext>
            </a:extLst>
          </p:cNvPr>
          <p:cNvGraphicFramePr/>
          <p:nvPr>
            <p:extLst>
              <p:ext uri="{D42A27DB-BD31-4B8C-83A1-F6EECF244321}">
                <p14:modId xmlns:p14="http://schemas.microsoft.com/office/powerpoint/2010/main" val="1685641036"/>
              </p:ext>
            </p:extLst>
          </p:nvPr>
        </p:nvGraphicFramePr>
        <p:xfrm>
          <a:off x="2074333" y="1690914"/>
          <a:ext cx="8128000" cy="43966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76155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EDDFF-0A17-8B40-91B9-69857DEB7F96}"/>
              </a:ext>
            </a:extLst>
          </p:cNvPr>
          <p:cNvSpPr>
            <a:spLocks noGrp="1"/>
          </p:cNvSpPr>
          <p:nvPr>
            <p:ph type="title"/>
          </p:nvPr>
        </p:nvSpPr>
        <p:spPr>
          <a:xfrm>
            <a:off x="3918857" y="190453"/>
            <a:ext cx="7014255" cy="816476"/>
          </a:xfrm>
        </p:spPr>
        <p:txBody>
          <a:bodyPr/>
          <a:lstStyle/>
          <a:p>
            <a:r>
              <a:rPr lang="en-US" b="1"/>
              <a:t>Financial forecast</a:t>
            </a:r>
          </a:p>
        </p:txBody>
      </p:sp>
      <p:graphicFrame>
        <p:nvGraphicFramePr>
          <p:cNvPr id="5" name="Table 5">
            <a:extLst>
              <a:ext uri="{FF2B5EF4-FFF2-40B4-BE49-F238E27FC236}">
                <a16:creationId xmlns:a16="http://schemas.microsoft.com/office/drawing/2014/main" id="{2068B514-CD37-4242-ACF3-7F51E3B5EEAE}"/>
              </a:ext>
            </a:extLst>
          </p:cNvPr>
          <p:cNvGraphicFramePr>
            <a:graphicFrameLocks noGrp="1"/>
          </p:cNvGraphicFramePr>
          <p:nvPr>
            <p:ph idx="1"/>
            <p:extLst>
              <p:ext uri="{D42A27DB-BD31-4B8C-83A1-F6EECF244321}">
                <p14:modId xmlns:p14="http://schemas.microsoft.com/office/powerpoint/2010/main" val="3556586157"/>
              </p:ext>
            </p:extLst>
          </p:nvPr>
        </p:nvGraphicFramePr>
        <p:xfrm>
          <a:off x="1008530" y="1360714"/>
          <a:ext cx="10885919" cy="2068286"/>
        </p:xfrm>
        <a:graphic>
          <a:graphicData uri="http://schemas.openxmlformats.org/drawingml/2006/table">
            <a:tbl>
              <a:tblPr firstRow="1" bandRow="1">
                <a:tableStyleId>{5C22544A-7EE6-4342-B048-85BDC9FD1C3A}</a:tableStyleId>
              </a:tblPr>
              <a:tblGrid>
                <a:gridCol w="1655075">
                  <a:extLst>
                    <a:ext uri="{9D8B030D-6E8A-4147-A177-3AD203B41FA5}">
                      <a16:colId xmlns:a16="http://schemas.microsoft.com/office/drawing/2014/main" val="3966899440"/>
                    </a:ext>
                  </a:extLst>
                </a:gridCol>
                <a:gridCol w="616032">
                  <a:extLst>
                    <a:ext uri="{9D8B030D-6E8A-4147-A177-3AD203B41FA5}">
                      <a16:colId xmlns:a16="http://schemas.microsoft.com/office/drawing/2014/main" val="2150057937"/>
                    </a:ext>
                  </a:extLst>
                </a:gridCol>
                <a:gridCol w="717901">
                  <a:extLst>
                    <a:ext uri="{9D8B030D-6E8A-4147-A177-3AD203B41FA5}">
                      <a16:colId xmlns:a16="http://schemas.microsoft.com/office/drawing/2014/main" val="3363577180"/>
                    </a:ext>
                  </a:extLst>
                </a:gridCol>
                <a:gridCol w="717901">
                  <a:extLst>
                    <a:ext uri="{9D8B030D-6E8A-4147-A177-3AD203B41FA5}">
                      <a16:colId xmlns:a16="http://schemas.microsoft.com/office/drawing/2014/main" val="3900473874"/>
                    </a:ext>
                  </a:extLst>
                </a:gridCol>
                <a:gridCol w="717901">
                  <a:extLst>
                    <a:ext uri="{9D8B030D-6E8A-4147-A177-3AD203B41FA5}">
                      <a16:colId xmlns:a16="http://schemas.microsoft.com/office/drawing/2014/main" val="1448060194"/>
                    </a:ext>
                  </a:extLst>
                </a:gridCol>
                <a:gridCol w="717901">
                  <a:extLst>
                    <a:ext uri="{9D8B030D-6E8A-4147-A177-3AD203B41FA5}">
                      <a16:colId xmlns:a16="http://schemas.microsoft.com/office/drawing/2014/main" val="2522092827"/>
                    </a:ext>
                  </a:extLst>
                </a:gridCol>
                <a:gridCol w="717901">
                  <a:extLst>
                    <a:ext uri="{9D8B030D-6E8A-4147-A177-3AD203B41FA5}">
                      <a16:colId xmlns:a16="http://schemas.microsoft.com/office/drawing/2014/main" val="4212124794"/>
                    </a:ext>
                  </a:extLst>
                </a:gridCol>
                <a:gridCol w="717901">
                  <a:extLst>
                    <a:ext uri="{9D8B030D-6E8A-4147-A177-3AD203B41FA5}">
                      <a16:colId xmlns:a16="http://schemas.microsoft.com/office/drawing/2014/main" val="1164225294"/>
                    </a:ext>
                  </a:extLst>
                </a:gridCol>
                <a:gridCol w="717901">
                  <a:extLst>
                    <a:ext uri="{9D8B030D-6E8A-4147-A177-3AD203B41FA5}">
                      <a16:colId xmlns:a16="http://schemas.microsoft.com/office/drawing/2014/main" val="625469951"/>
                    </a:ext>
                  </a:extLst>
                </a:gridCol>
                <a:gridCol w="717901">
                  <a:extLst>
                    <a:ext uri="{9D8B030D-6E8A-4147-A177-3AD203B41FA5}">
                      <a16:colId xmlns:a16="http://schemas.microsoft.com/office/drawing/2014/main" val="2912268550"/>
                    </a:ext>
                  </a:extLst>
                </a:gridCol>
                <a:gridCol w="717901">
                  <a:extLst>
                    <a:ext uri="{9D8B030D-6E8A-4147-A177-3AD203B41FA5}">
                      <a16:colId xmlns:a16="http://schemas.microsoft.com/office/drawing/2014/main" val="899154806"/>
                    </a:ext>
                  </a:extLst>
                </a:gridCol>
                <a:gridCol w="717901">
                  <a:extLst>
                    <a:ext uri="{9D8B030D-6E8A-4147-A177-3AD203B41FA5}">
                      <a16:colId xmlns:a16="http://schemas.microsoft.com/office/drawing/2014/main" val="3453233940"/>
                    </a:ext>
                  </a:extLst>
                </a:gridCol>
                <a:gridCol w="717901">
                  <a:extLst>
                    <a:ext uri="{9D8B030D-6E8A-4147-A177-3AD203B41FA5}">
                      <a16:colId xmlns:a16="http://schemas.microsoft.com/office/drawing/2014/main" val="2631693770"/>
                    </a:ext>
                  </a:extLst>
                </a:gridCol>
                <a:gridCol w="717901">
                  <a:extLst>
                    <a:ext uri="{9D8B030D-6E8A-4147-A177-3AD203B41FA5}">
                      <a16:colId xmlns:a16="http://schemas.microsoft.com/office/drawing/2014/main" val="3258095642"/>
                    </a:ext>
                  </a:extLst>
                </a:gridCol>
              </a:tblGrid>
              <a:tr h="278567">
                <a:tc>
                  <a:txBody>
                    <a:bodyPr/>
                    <a:lstStyle/>
                    <a:p>
                      <a:pPr lvl="0">
                        <a:buNone/>
                      </a:pPr>
                      <a:r>
                        <a:rPr lang="en-US" sz="1000" b="1" i="0" u="none" strike="noStrike" noProof="0">
                          <a:latin typeface="Century Gothic"/>
                        </a:rPr>
                        <a:t>START-UP </a:t>
                      </a:r>
                      <a:r>
                        <a:rPr lang="en-US" sz="1000" b="1" i="0" u="none" strike="noStrike" kern="1200" noProof="0">
                          <a:solidFill>
                            <a:schemeClr val="lt1"/>
                          </a:solidFill>
                          <a:latin typeface="Century Gothic"/>
                          <a:ea typeface="+mn-ea"/>
                          <a:cs typeface="+mn-cs"/>
                        </a:rPr>
                        <a:t>COSTS</a:t>
                      </a:r>
                      <a:endParaRPr lang="en-US" sz="1000" b="1" i="0" u="none" strike="noStrike" kern="1200">
                        <a:solidFill>
                          <a:schemeClr val="lt1"/>
                        </a:solidFill>
                        <a:latin typeface="Century Gothic"/>
                        <a:ea typeface="+mn-ea"/>
                        <a:cs typeface="+mn-cs"/>
                      </a:endParaRPr>
                    </a:p>
                  </a:txBody>
                  <a:tcPr/>
                </a:tc>
                <a:tc>
                  <a:txBody>
                    <a:bodyPr/>
                    <a:lstStyle/>
                    <a:p>
                      <a:pPr algn="l"/>
                      <a:r>
                        <a:rPr lang="en-US" sz="1100"/>
                        <a:t>Jan</a:t>
                      </a:r>
                    </a:p>
                  </a:txBody>
                  <a:tcPr/>
                </a:tc>
                <a:tc>
                  <a:txBody>
                    <a:bodyPr/>
                    <a:lstStyle/>
                    <a:p>
                      <a:r>
                        <a:rPr lang="en-US" sz="1100"/>
                        <a:t>Feb</a:t>
                      </a:r>
                    </a:p>
                  </a:txBody>
                  <a:tcPr/>
                </a:tc>
                <a:tc>
                  <a:txBody>
                    <a:bodyPr/>
                    <a:lstStyle/>
                    <a:p>
                      <a:r>
                        <a:rPr lang="en-US" sz="1100"/>
                        <a:t>Mar</a:t>
                      </a:r>
                    </a:p>
                  </a:txBody>
                  <a:tcPr/>
                </a:tc>
                <a:tc>
                  <a:txBody>
                    <a:bodyPr/>
                    <a:lstStyle/>
                    <a:p>
                      <a:r>
                        <a:rPr lang="en-US" sz="1100"/>
                        <a:t>April</a:t>
                      </a:r>
                    </a:p>
                  </a:txBody>
                  <a:tcPr/>
                </a:tc>
                <a:tc>
                  <a:txBody>
                    <a:bodyPr/>
                    <a:lstStyle/>
                    <a:p>
                      <a:r>
                        <a:rPr lang="en-US" sz="1100"/>
                        <a:t>May</a:t>
                      </a:r>
                    </a:p>
                  </a:txBody>
                  <a:tcPr/>
                </a:tc>
                <a:tc>
                  <a:txBody>
                    <a:bodyPr/>
                    <a:lstStyle/>
                    <a:p>
                      <a:r>
                        <a:rPr lang="en-US" sz="1100"/>
                        <a:t>June</a:t>
                      </a:r>
                    </a:p>
                  </a:txBody>
                  <a:tcPr/>
                </a:tc>
                <a:tc>
                  <a:txBody>
                    <a:bodyPr/>
                    <a:lstStyle/>
                    <a:p>
                      <a:r>
                        <a:rPr lang="en-US" sz="1100"/>
                        <a:t>July</a:t>
                      </a:r>
                      <a:endParaRPr lang="en-US" sz="1100" err="1"/>
                    </a:p>
                  </a:txBody>
                  <a:tcPr/>
                </a:tc>
                <a:tc>
                  <a:txBody>
                    <a:bodyPr/>
                    <a:lstStyle/>
                    <a:p>
                      <a:r>
                        <a:rPr lang="en-US" sz="1100"/>
                        <a:t>Aug</a:t>
                      </a:r>
                    </a:p>
                  </a:txBody>
                  <a:tcPr/>
                </a:tc>
                <a:tc>
                  <a:txBody>
                    <a:bodyPr/>
                    <a:lstStyle/>
                    <a:p>
                      <a:r>
                        <a:rPr lang="en-US" sz="1100"/>
                        <a:t>Sept</a:t>
                      </a:r>
                    </a:p>
                  </a:txBody>
                  <a:tcPr/>
                </a:tc>
                <a:tc>
                  <a:txBody>
                    <a:bodyPr/>
                    <a:lstStyle/>
                    <a:p>
                      <a:r>
                        <a:rPr lang="en-US" sz="1100"/>
                        <a:t>Oct</a:t>
                      </a:r>
                    </a:p>
                  </a:txBody>
                  <a:tcPr/>
                </a:tc>
                <a:tc>
                  <a:txBody>
                    <a:bodyPr/>
                    <a:lstStyle/>
                    <a:p>
                      <a:pPr lvl="0">
                        <a:buNone/>
                      </a:pPr>
                      <a:r>
                        <a:rPr lang="en-US" sz="1100"/>
                        <a:t>Nov</a:t>
                      </a:r>
                    </a:p>
                  </a:txBody>
                  <a:tcPr/>
                </a:tc>
                <a:tc>
                  <a:txBody>
                    <a:bodyPr/>
                    <a:lstStyle/>
                    <a:p>
                      <a:pPr lvl="0">
                        <a:buNone/>
                      </a:pPr>
                      <a:r>
                        <a:rPr lang="en-US" sz="1100"/>
                        <a:t>Dec</a:t>
                      </a:r>
                    </a:p>
                  </a:txBody>
                  <a:tcPr/>
                </a:tc>
                <a:tc>
                  <a:txBody>
                    <a:bodyPr/>
                    <a:lstStyle/>
                    <a:p>
                      <a:pPr lvl="0">
                        <a:buNone/>
                      </a:pPr>
                      <a:r>
                        <a:rPr lang="en-US" sz="1100"/>
                        <a:t>YTD</a:t>
                      </a:r>
                    </a:p>
                  </a:txBody>
                  <a:tcPr/>
                </a:tc>
                <a:extLst>
                  <a:ext uri="{0D108BD9-81ED-4DB2-BD59-A6C34878D82A}">
                    <a16:rowId xmlns:a16="http://schemas.microsoft.com/office/drawing/2014/main" val="2202843813"/>
                  </a:ext>
                </a:extLst>
              </a:tr>
              <a:tr h="327726">
                <a:tc>
                  <a:txBody>
                    <a:bodyPr/>
                    <a:lstStyle/>
                    <a:p>
                      <a:pPr lvl="0">
                        <a:buNone/>
                      </a:pPr>
                      <a:r>
                        <a:rPr lang="en-US" sz="1400" b="1"/>
                        <a:t>Revenue</a:t>
                      </a:r>
                    </a:p>
                  </a:txBody>
                  <a:tcPr/>
                </a:tc>
                <a:tc>
                  <a:txBody>
                    <a:bodyPr/>
                    <a:lstStyle/>
                    <a:p>
                      <a:endParaRPr lang="en-US" sz="1000"/>
                    </a:p>
                  </a:txBody>
                  <a:tcPr/>
                </a:tc>
                <a:tc>
                  <a:txBody>
                    <a:bodyPr/>
                    <a:lstStyle/>
                    <a:p>
                      <a:endParaRPr lang="en-US" sz="1000"/>
                    </a:p>
                  </a:txBody>
                  <a:tcPr/>
                </a:tc>
                <a:tc>
                  <a:txBody>
                    <a:bodyPr/>
                    <a:lstStyle/>
                    <a:p>
                      <a:endParaRPr lang="en-US" sz="1000"/>
                    </a:p>
                  </a:txBody>
                  <a:tcPr/>
                </a:tc>
                <a:tc>
                  <a:txBody>
                    <a:bodyPr/>
                    <a:lstStyle/>
                    <a:p>
                      <a:endParaRPr lang="en-US" sz="1000"/>
                    </a:p>
                  </a:txBody>
                  <a:tcPr/>
                </a:tc>
                <a:tc>
                  <a:txBody>
                    <a:bodyPr/>
                    <a:lstStyle/>
                    <a:p>
                      <a:endParaRPr lang="en-US" sz="1000"/>
                    </a:p>
                  </a:txBody>
                  <a:tcPr/>
                </a:tc>
                <a:tc>
                  <a:txBody>
                    <a:bodyPr/>
                    <a:lstStyle/>
                    <a:p>
                      <a:endParaRPr lang="en-US" sz="1000"/>
                    </a:p>
                  </a:txBody>
                  <a:tcPr/>
                </a:tc>
                <a:tc>
                  <a:txBody>
                    <a:bodyPr/>
                    <a:lstStyle/>
                    <a:p>
                      <a:endParaRPr lang="en-US" sz="1000"/>
                    </a:p>
                  </a:txBody>
                  <a:tcPr/>
                </a:tc>
                <a:tc>
                  <a:txBody>
                    <a:bodyPr/>
                    <a:lstStyle/>
                    <a:p>
                      <a:endParaRPr lang="en-US" sz="1000"/>
                    </a:p>
                  </a:txBody>
                  <a:tcPr/>
                </a:tc>
                <a:tc>
                  <a:txBody>
                    <a:bodyPr/>
                    <a:lstStyle/>
                    <a:p>
                      <a:endParaRPr lang="en-US" sz="1000"/>
                    </a:p>
                  </a:txBody>
                  <a:tcPr/>
                </a:tc>
                <a:tc>
                  <a:txBody>
                    <a:bodyPr/>
                    <a:lstStyle/>
                    <a:p>
                      <a:endParaRPr lang="en-US" sz="1000"/>
                    </a:p>
                  </a:txBody>
                  <a:tcPr/>
                </a:tc>
                <a:tc>
                  <a:txBody>
                    <a:bodyPr/>
                    <a:lstStyle/>
                    <a:p>
                      <a:pPr lvl="0">
                        <a:buNone/>
                      </a:pPr>
                      <a:endParaRPr lang="en-US" sz="1000"/>
                    </a:p>
                  </a:txBody>
                  <a:tcPr/>
                </a:tc>
                <a:tc>
                  <a:txBody>
                    <a:bodyPr/>
                    <a:lstStyle/>
                    <a:p>
                      <a:pPr lvl="0">
                        <a:buNone/>
                      </a:pPr>
                      <a:endParaRPr lang="en-US" sz="1000"/>
                    </a:p>
                  </a:txBody>
                  <a:tcPr/>
                </a:tc>
                <a:tc>
                  <a:txBody>
                    <a:bodyPr/>
                    <a:lstStyle/>
                    <a:p>
                      <a:pPr lvl="0">
                        <a:buNone/>
                      </a:pPr>
                      <a:endParaRPr lang="en-US" sz="1000"/>
                    </a:p>
                  </a:txBody>
                  <a:tcPr/>
                </a:tc>
                <a:extLst>
                  <a:ext uri="{0D108BD9-81ED-4DB2-BD59-A6C34878D82A}">
                    <a16:rowId xmlns:a16="http://schemas.microsoft.com/office/drawing/2014/main" val="874645192"/>
                  </a:ext>
                </a:extLst>
              </a:tr>
              <a:tr h="278567">
                <a:tc>
                  <a:txBody>
                    <a:bodyPr/>
                    <a:lstStyle/>
                    <a:p>
                      <a:pPr lvl="0">
                        <a:buNone/>
                      </a:pPr>
                      <a:r>
                        <a:rPr lang="en-US" sz="1100" b="1"/>
                        <a:t>Estimated sales</a:t>
                      </a:r>
                      <a:endParaRPr lang="en-US" b="1"/>
                    </a:p>
                  </a:txBody>
                  <a:tcPr/>
                </a:tc>
                <a:tc>
                  <a:txBody>
                    <a:bodyPr/>
                    <a:lstStyle/>
                    <a:p>
                      <a:r>
                        <a:rPr lang="en-US" sz="1100" b="1"/>
                        <a:t>£2500</a:t>
                      </a:r>
                    </a:p>
                  </a:txBody>
                  <a:tcPr/>
                </a:tc>
                <a:tc>
                  <a:txBody>
                    <a:bodyPr/>
                    <a:lstStyle/>
                    <a:p>
                      <a:r>
                        <a:rPr lang="en-US" sz="1100" b="1"/>
                        <a:t>£2500</a:t>
                      </a:r>
                      <a:endParaRPr lang="en-US" b="1"/>
                    </a:p>
                  </a:txBody>
                  <a:tcPr/>
                </a:tc>
                <a:tc>
                  <a:txBody>
                    <a:bodyPr/>
                    <a:lstStyle/>
                    <a:p>
                      <a:r>
                        <a:rPr lang="en-US" sz="1100" b="1"/>
                        <a:t>£2500</a:t>
                      </a:r>
                      <a:endParaRPr lang="en-US" b="1"/>
                    </a:p>
                  </a:txBody>
                  <a:tcPr/>
                </a:tc>
                <a:tc>
                  <a:txBody>
                    <a:bodyPr/>
                    <a:lstStyle/>
                    <a:p>
                      <a:r>
                        <a:rPr lang="en-US" sz="1100" b="1"/>
                        <a:t>£2500</a:t>
                      </a:r>
                    </a:p>
                  </a:txBody>
                  <a:tcPr/>
                </a:tc>
                <a:tc>
                  <a:txBody>
                    <a:bodyPr/>
                    <a:lstStyle/>
                    <a:p>
                      <a:r>
                        <a:rPr lang="en-US" sz="1100" b="1"/>
                        <a:t>£2500</a:t>
                      </a:r>
                      <a:endParaRPr lang="en-US" b="1"/>
                    </a:p>
                  </a:txBody>
                  <a:tcPr/>
                </a:tc>
                <a:tc>
                  <a:txBody>
                    <a:bodyPr/>
                    <a:lstStyle/>
                    <a:p>
                      <a:r>
                        <a:rPr lang="en-US" sz="1100" b="1"/>
                        <a:t>£3000</a:t>
                      </a:r>
                      <a:endParaRPr lang="en-US" b="1"/>
                    </a:p>
                  </a:txBody>
                  <a:tcPr/>
                </a:tc>
                <a:tc>
                  <a:txBody>
                    <a:bodyPr/>
                    <a:lstStyle/>
                    <a:p>
                      <a:r>
                        <a:rPr lang="en-US" sz="1100" b="1"/>
                        <a:t>£3000</a:t>
                      </a:r>
                    </a:p>
                  </a:txBody>
                  <a:tcPr/>
                </a:tc>
                <a:tc>
                  <a:txBody>
                    <a:bodyPr/>
                    <a:lstStyle/>
                    <a:p>
                      <a:r>
                        <a:rPr lang="en-US" sz="1100" b="1"/>
                        <a:t>£3000</a:t>
                      </a:r>
                    </a:p>
                  </a:txBody>
                  <a:tcPr/>
                </a:tc>
                <a:tc>
                  <a:txBody>
                    <a:bodyPr/>
                    <a:lstStyle/>
                    <a:p>
                      <a:r>
                        <a:rPr lang="en-US" sz="1100" b="1"/>
                        <a:t>£7000</a:t>
                      </a:r>
                      <a:endParaRPr lang="en-US" b="1"/>
                    </a:p>
                  </a:txBody>
                  <a:tcPr/>
                </a:tc>
                <a:tc>
                  <a:txBody>
                    <a:bodyPr/>
                    <a:lstStyle/>
                    <a:p>
                      <a:r>
                        <a:rPr lang="en-US" sz="1100" b="1"/>
                        <a:t>£7000</a:t>
                      </a:r>
                      <a:endParaRPr lang="en-US" b="1"/>
                    </a:p>
                  </a:txBody>
                  <a:tcPr/>
                </a:tc>
                <a:tc>
                  <a:txBody>
                    <a:bodyPr/>
                    <a:lstStyle/>
                    <a:p>
                      <a:pPr lvl="0">
                        <a:buNone/>
                      </a:pPr>
                      <a:r>
                        <a:rPr lang="en-US" sz="1100" b="1"/>
                        <a:t>£7000</a:t>
                      </a:r>
                      <a:endParaRPr lang="en-US" b="1"/>
                    </a:p>
                  </a:txBody>
                  <a:tcPr/>
                </a:tc>
                <a:tc>
                  <a:txBody>
                    <a:bodyPr/>
                    <a:lstStyle/>
                    <a:p>
                      <a:pPr lvl="0">
                        <a:buNone/>
                      </a:pPr>
                      <a:r>
                        <a:rPr lang="en-US" sz="1100" b="1"/>
                        <a:t>£7000</a:t>
                      </a:r>
                    </a:p>
                  </a:txBody>
                  <a:tcPr/>
                </a:tc>
                <a:tc>
                  <a:txBody>
                    <a:bodyPr/>
                    <a:lstStyle/>
                    <a:p>
                      <a:pPr lvl="0">
                        <a:buNone/>
                      </a:pPr>
                      <a:r>
                        <a:rPr lang="en-US" sz="1100" b="1"/>
                        <a:t>£59,500</a:t>
                      </a:r>
                    </a:p>
                  </a:txBody>
                  <a:tcPr/>
                </a:tc>
                <a:extLst>
                  <a:ext uri="{0D108BD9-81ED-4DB2-BD59-A6C34878D82A}">
                    <a16:rowId xmlns:a16="http://schemas.microsoft.com/office/drawing/2014/main" val="4162676447"/>
                  </a:ext>
                </a:extLst>
              </a:tr>
              <a:tr h="278567">
                <a:tc>
                  <a:txBody>
                    <a:bodyPr/>
                    <a:lstStyle/>
                    <a:p>
                      <a:pPr lvl="0">
                        <a:buNone/>
                      </a:pPr>
                      <a:r>
                        <a:rPr lang="en-US" sz="1100" b="1"/>
                        <a:t>Sponsorships</a:t>
                      </a:r>
                      <a:endParaRPr lang="en-US" b="1"/>
                    </a:p>
                  </a:txBody>
                  <a:tcPr/>
                </a:tc>
                <a:tc>
                  <a:txBody>
                    <a:bodyPr/>
                    <a:lstStyle/>
                    <a:p>
                      <a:r>
                        <a:rPr lang="en-US" sz="1100" b="1"/>
                        <a:t>£500</a:t>
                      </a:r>
                    </a:p>
                  </a:txBody>
                  <a:tcPr/>
                </a:tc>
                <a:tc>
                  <a:txBody>
                    <a:bodyPr/>
                    <a:lstStyle/>
                    <a:p>
                      <a:pPr lvl="0">
                        <a:buNone/>
                      </a:pPr>
                      <a:r>
                        <a:rPr lang="en-US" sz="1100" b="1" i="0" u="none" strike="noStrike" noProof="0">
                          <a:latin typeface="Century Gothic"/>
                        </a:rPr>
                        <a:t>£500</a:t>
                      </a:r>
                      <a:endParaRPr lang="en-US" sz="1100" b="1"/>
                    </a:p>
                  </a:txBody>
                  <a:tcPr/>
                </a:tc>
                <a:tc>
                  <a:txBody>
                    <a:bodyPr/>
                    <a:lstStyle/>
                    <a:p>
                      <a:pPr lvl="0">
                        <a:buNone/>
                      </a:pPr>
                      <a:r>
                        <a:rPr lang="en-US" sz="1100" b="1" i="0" u="none" strike="noStrike" noProof="0">
                          <a:latin typeface="Century Gothic"/>
                        </a:rPr>
                        <a:t>£500</a:t>
                      </a:r>
                      <a:endParaRPr lang="en-US" sz="1100" b="1"/>
                    </a:p>
                  </a:txBody>
                  <a:tcPr/>
                </a:tc>
                <a:tc>
                  <a:txBody>
                    <a:bodyPr/>
                    <a:lstStyle/>
                    <a:p>
                      <a:pPr lvl="0">
                        <a:buNone/>
                      </a:pPr>
                      <a:r>
                        <a:rPr lang="en-US" sz="1100" b="1" i="0" u="none" strike="noStrike" noProof="0">
                          <a:latin typeface="Century Gothic"/>
                        </a:rPr>
                        <a:t>£500</a:t>
                      </a:r>
                      <a:endParaRPr lang="en-US" sz="1100" b="1"/>
                    </a:p>
                  </a:txBody>
                  <a:tcPr/>
                </a:tc>
                <a:tc>
                  <a:txBody>
                    <a:bodyPr/>
                    <a:lstStyle/>
                    <a:p>
                      <a:pPr lvl="0">
                        <a:buNone/>
                      </a:pPr>
                      <a:r>
                        <a:rPr lang="en-US" sz="1100" b="1" i="0" u="none" strike="noStrike" noProof="0">
                          <a:latin typeface="Century Gothic"/>
                        </a:rPr>
                        <a:t>£500</a:t>
                      </a:r>
                      <a:endParaRPr lang="en-US" sz="1100" b="1"/>
                    </a:p>
                  </a:txBody>
                  <a:tcPr/>
                </a:tc>
                <a:tc>
                  <a:txBody>
                    <a:bodyPr/>
                    <a:lstStyle/>
                    <a:p>
                      <a:pPr lvl="0">
                        <a:buNone/>
                      </a:pPr>
                      <a:r>
                        <a:rPr lang="en-US" sz="1100" b="1" i="0" u="none" strike="noStrike" noProof="0">
                          <a:latin typeface="Century Gothic"/>
                        </a:rPr>
                        <a:t>£500</a:t>
                      </a:r>
                      <a:endParaRPr lang="en-US" sz="1100" b="1"/>
                    </a:p>
                  </a:txBody>
                  <a:tcPr/>
                </a:tc>
                <a:tc>
                  <a:txBody>
                    <a:bodyPr/>
                    <a:lstStyle/>
                    <a:p>
                      <a:pPr lvl="0">
                        <a:buNone/>
                      </a:pPr>
                      <a:r>
                        <a:rPr lang="en-US" sz="1100" b="1" i="0" u="none" strike="noStrike" noProof="0">
                          <a:latin typeface="Century Gothic"/>
                        </a:rPr>
                        <a:t>£500</a:t>
                      </a:r>
                      <a:endParaRPr lang="en-US" sz="1100" b="1"/>
                    </a:p>
                  </a:txBody>
                  <a:tcPr/>
                </a:tc>
                <a:tc>
                  <a:txBody>
                    <a:bodyPr/>
                    <a:lstStyle/>
                    <a:p>
                      <a:pPr lvl="0">
                        <a:buNone/>
                      </a:pPr>
                      <a:r>
                        <a:rPr lang="en-US" sz="1100" b="1" i="0" u="none" strike="noStrike" noProof="0">
                          <a:latin typeface="Century Gothic"/>
                        </a:rPr>
                        <a:t>£500</a:t>
                      </a:r>
                      <a:endParaRPr lang="en-US" sz="1100" b="1"/>
                    </a:p>
                  </a:txBody>
                  <a:tcPr/>
                </a:tc>
                <a:tc>
                  <a:txBody>
                    <a:bodyPr/>
                    <a:lstStyle/>
                    <a:p>
                      <a:pPr lvl="0">
                        <a:buNone/>
                      </a:pPr>
                      <a:r>
                        <a:rPr lang="en-US" sz="1100" b="1" i="0" u="none" strike="noStrike" noProof="0">
                          <a:latin typeface="Century Gothic"/>
                        </a:rPr>
                        <a:t>£500</a:t>
                      </a:r>
                      <a:endParaRPr lang="en-US" sz="1100" b="1"/>
                    </a:p>
                  </a:txBody>
                  <a:tcPr/>
                </a:tc>
                <a:tc>
                  <a:txBody>
                    <a:bodyPr/>
                    <a:lstStyle/>
                    <a:p>
                      <a:pPr lvl="0">
                        <a:buNone/>
                      </a:pPr>
                      <a:r>
                        <a:rPr lang="en-US" sz="1100" b="1" i="0" u="none" strike="noStrike" noProof="0">
                          <a:latin typeface="Century Gothic"/>
                        </a:rPr>
                        <a:t>£500</a:t>
                      </a:r>
                      <a:endParaRPr lang="en-US" sz="1100" b="1"/>
                    </a:p>
                  </a:txBody>
                  <a:tcPr/>
                </a:tc>
                <a:tc>
                  <a:txBody>
                    <a:bodyPr/>
                    <a:lstStyle/>
                    <a:p>
                      <a:pPr lvl="0">
                        <a:buNone/>
                      </a:pPr>
                      <a:r>
                        <a:rPr lang="en-US" sz="1100" b="1" i="0" u="none" strike="noStrike" noProof="0">
                          <a:latin typeface="Century Gothic"/>
                        </a:rPr>
                        <a:t>£500</a:t>
                      </a:r>
                      <a:endParaRPr lang="en-US" sz="1100" b="1"/>
                    </a:p>
                  </a:txBody>
                  <a:tcPr/>
                </a:tc>
                <a:tc>
                  <a:txBody>
                    <a:bodyPr/>
                    <a:lstStyle/>
                    <a:p>
                      <a:pPr lvl="0">
                        <a:buNone/>
                      </a:pPr>
                      <a:r>
                        <a:rPr lang="en-US" sz="1100" b="1" i="0" u="none" strike="noStrike" noProof="0">
                          <a:latin typeface="Century Gothic"/>
                        </a:rPr>
                        <a:t>£500</a:t>
                      </a:r>
                      <a:endParaRPr lang="en-US" sz="1100" b="1"/>
                    </a:p>
                  </a:txBody>
                  <a:tcPr/>
                </a:tc>
                <a:tc>
                  <a:txBody>
                    <a:bodyPr/>
                    <a:lstStyle/>
                    <a:p>
                      <a:pPr lvl="0">
                        <a:buNone/>
                      </a:pPr>
                      <a:r>
                        <a:rPr lang="en-US" sz="1100" b="1" i="0" u="none" strike="noStrike" noProof="0">
                          <a:latin typeface="Century Gothic"/>
                        </a:rPr>
                        <a:t>£6000</a:t>
                      </a:r>
                    </a:p>
                  </a:txBody>
                  <a:tcPr/>
                </a:tc>
                <a:extLst>
                  <a:ext uri="{0D108BD9-81ED-4DB2-BD59-A6C34878D82A}">
                    <a16:rowId xmlns:a16="http://schemas.microsoft.com/office/drawing/2014/main" val="3676350047"/>
                  </a:ext>
                </a:extLst>
              </a:tr>
              <a:tr h="278567">
                <a:tc>
                  <a:txBody>
                    <a:bodyPr/>
                    <a:lstStyle/>
                    <a:p>
                      <a:pPr lvl="0">
                        <a:buNone/>
                      </a:pPr>
                      <a:r>
                        <a:rPr lang="en-US" sz="1100" b="1"/>
                        <a:t>Promotional Revenue</a:t>
                      </a:r>
                    </a:p>
                  </a:txBody>
                  <a:tcPr/>
                </a:tc>
                <a:tc>
                  <a:txBody>
                    <a:bodyPr/>
                    <a:lstStyle/>
                    <a:p>
                      <a:r>
                        <a:rPr lang="en-US" sz="1100" b="1"/>
                        <a:t>£200</a:t>
                      </a:r>
                    </a:p>
                  </a:txBody>
                  <a:tcPr/>
                </a:tc>
                <a:tc>
                  <a:txBody>
                    <a:bodyPr/>
                    <a:lstStyle/>
                    <a:p>
                      <a:pPr lvl="0">
                        <a:buNone/>
                      </a:pPr>
                      <a:r>
                        <a:rPr lang="en-US" sz="1100" b="1" i="0" u="none" strike="noStrike" noProof="0">
                          <a:latin typeface="Century Gothic"/>
                        </a:rPr>
                        <a:t>£200</a:t>
                      </a:r>
                      <a:endParaRPr lang="en-US" sz="1100" b="1"/>
                    </a:p>
                  </a:txBody>
                  <a:tcPr/>
                </a:tc>
                <a:tc>
                  <a:txBody>
                    <a:bodyPr/>
                    <a:lstStyle/>
                    <a:p>
                      <a:pPr lvl="0">
                        <a:buNone/>
                      </a:pPr>
                      <a:r>
                        <a:rPr lang="en-US" sz="1100" b="1" i="0" u="none" strike="noStrike" noProof="0">
                          <a:latin typeface="Century Gothic"/>
                        </a:rPr>
                        <a:t>£200</a:t>
                      </a:r>
                      <a:endParaRPr lang="en-US" sz="1100" b="1"/>
                    </a:p>
                  </a:txBody>
                  <a:tcPr/>
                </a:tc>
                <a:tc>
                  <a:txBody>
                    <a:bodyPr/>
                    <a:lstStyle/>
                    <a:p>
                      <a:pPr lvl="0">
                        <a:buNone/>
                      </a:pPr>
                      <a:r>
                        <a:rPr lang="en-US" sz="1100" b="1" i="0" u="none" strike="noStrike" noProof="0">
                          <a:latin typeface="Century Gothic"/>
                        </a:rPr>
                        <a:t>£200</a:t>
                      </a:r>
                      <a:endParaRPr lang="en-US" sz="1100" b="1"/>
                    </a:p>
                  </a:txBody>
                  <a:tcPr/>
                </a:tc>
                <a:tc>
                  <a:txBody>
                    <a:bodyPr/>
                    <a:lstStyle/>
                    <a:p>
                      <a:pPr lvl="0">
                        <a:buNone/>
                      </a:pPr>
                      <a:r>
                        <a:rPr lang="en-US" sz="1100" b="1" i="0" u="none" strike="noStrike" noProof="0">
                          <a:latin typeface="Century Gothic"/>
                        </a:rPr>
                        <a:t>£200</a:t>
                      </a:r>
                      <a:endParaRPr lang="en-US" sz="1100" b="1"/>
                    </a:p>
                  </a:txBody>
                  <a:tcPr/>
                </a:tc>
                <a:tc>
                  <a:txBody>
                    <a:bodyPr/>
                    <a:lstStyle/>
                    <a:p>
                      <a:pPr lvl="0">
                        <a:buNone/>
                      </a:pPr>
                      <a:r>
                        <a:rPr lang="en-US" sz="1100" b="1" i="0" u="none" strike="noStrike" noProof="0">
                          <a:latin typeface="Century Gothic"/>
                        </a:rPr>
                        <a:t>£200</a:t>
                      </a:r>
                      <a:endParaRPr lang="en-US" sz="1100" b="1"/>
                    </a:p>
                  </a:txBody>
                  <a:tcPr/>
                </a:tc>
                <a:tc>
                  <a:txBody>
                    <a:bodyPr/>
                    <a:lstStyle/>
                    <a:p>
                      <a:pPr lvl="0">
                        <a:buNone/>
                      </a:pPr>
                      <a:r>
                        <a:rPr lang="en-US" sz="1100" b="1" i="0" u="none" strike="noStrike" noProof="0">
                          <a:latin typeface="Century Gothic"/>
                        </a:rPr>
                        <a:t>£200</a:t>
                      </a:r>
                      <a:endParaRPr lang="en-US" sz="1100" b="1"/>
                    </a:p>
                  </a:txBody>
                  <a:tcPr/>
                </a:tc>
                <a:tc>
                  <a:txBody>
                    <a:bodyPr/>
                    <a:lstStyle/>
                    <a:p>
                      <a:pPr lvl="0">
                        <a:buNone/>
                      </a:pPr>
                      <a:r>
                        <a:rPr lang="en-US" sz="1100" b="1" i="0" u="none" strike="noStrike" noProof="0">
                          <a:latin typeface="Century Gothic"/>
                        </a:rPr>
                        <a:t>£200</a:t>
                      </a:r>
                      <a:endParaRPr lang="en-US" sz="1100" b="1"/>
                    </a:p>
                  </a:txBody>
                  <a:tcPr/>
                </a:tc>
                <a:tc>
                  <a:txBody>
                    <a:bodyPr/>
                    <a:lstStyle/>
                    <a:p>
                      <a:pPr lvl="0">
                        <a:buNone/>
                      </a:pPr>
                      <a:r>
                        <a:rPr lang="en-US" sz="1100" b="1" i="0" u="none" strike="noStrike" noProof="0">
                          <a:latin typeface="Century Gothic"/>
                        </a:rPr>
                        <a:t>£200</a:t>
                      </a:r>
                      <a:endParaRPr lang="en-US" sz="1100" b="1"/>
                    </a:p>
                  </a:txBody>
                  <a:tcPr/>
                </a:tc>
                <a:tc>
                  <a:txBody>
                    <a:bodyPr/>
                    <a:lstStyle/>
                    <a:p>
                      <a:pPr lvl="0">
                        <a:buNone/>
                      </a:pPr>
                      <a:r>
                        <a:rPr lang="en-US" sz="1100" b="1" i="0" u="none" strike="noStrike" noProof="0">
                          <a:latin typeface="Century Gothic"/>
                        </a:rPr>
                        <a:t>£200</a:t>
                      </a:r>
                      <a:endParaRPr lang="en-US" sz="1100" b="1"/>
                    </a:p>
                  </a:txBody>
                  <a:tcPr/>
                </a:tc>
                <a:tc>
                  <a:txBody>
                    <a:bodyPr/>
                    <a:lstStyle/>
                    <a:p>
                      <a:pPr lvl="0">
                        <a:buNone/>
                      </a:pPr>
                      <a:r>
                        <a:rPr lang="en-US" sz="1100" b="1" i="0" u="none" strike="noStrike" noProof="0">
                          <a:latin typeface="Century Gothic"/>
                        </a:rPr>
                        <a:t>£200</a:t>
                      </a:r>
                      <a:endParaRPr lang="en-US" sz="1100" b="1"/>
                    </a:p>
                  </a:txBody>
                  <a:tcPr/>
                </a:tc>
                <a:tc>
                  <a:txBody>
                    <a:bodyPr/>
                    <a:lstStyle/>
                    <a:p>
                      <a:pPr lvl="0">
                        <a:buNone/>
                      </a:pPr>
                      <a:r>
                        <a:rPr lang="en-US" sz="1100" b="1" i="0" u="none" strike="noStrike" noProof="0">
                          <a:latin typeface="Century Gothic"/>
                        </a:rPr>
                        <a:t>£200</a:t>
                      </a:r>
                      <a:endParaRPr lang="en-US" sz="1100" b="1"/>
                    </a:p>
                  </a:txBody>
                  <a:tcPr/>
                </a:tc>
                <a:tc>
                  <a:txBody>
                    <a:bodyPr/>
                    <a:lstStyle/>
                    <a:p>
                      <a:pPr lvl="0">
                        <a:buNone/>
                      </a:pPr>
                      <a:r>
                        <a:rPr lang="en-US" sz="1100" b="1" i="0" u="none" strike="noStrike" noProof="0">
                          <a:latin typeface="Century Gothic"/>
                        </a:rPr>
                        <a:t>£2400</a:t>
                      </a:r>
                    </a:p>
                  </a:txBody>
                  <a:tcPr/>
                </a:tc>
                <a:extLst>
                  <a:ext uri="{0D108BD9-81ED-4DB2-BD59-A6C34878D82A}">
                    <a16:rowId xmlns:a16="http://schemas.microsoft.com/office/drawing/2014/main" val="2520401439"/>
                  </a:ext>
                </a:extLst>
              </a:tr>
              <a:tr h="294953">
                <a:tc>
                  <a:txBody>
                    <a:bodyPr/>
                    <a:lstStyle/>
                    <a:p>
                      <a:pPr lvl="0">
                        <a:buNone/>
                      </a:pPr>
                      <a:r>
                        <a:rPr lang="en-US" sz="1200" b="1" i="0" u="none" strike="noStrike" noProof="0">
                          <a:latin typeface="Century Gothic"/>
                        </a:rPr>
                        <a:t>Net Sales</a:t>
                      </a:r>
                      <a:endParaRPr lang="en-US" sz="1200" b="1"/>
                    </a:p>
                  </a:txBody>
                  <a:tcPr/>
                </a:tc>
                <a:tc>
                  <a:txBody>
                    <a:bodyPr/>
                    <a:lstStyle/>
                    <a:p>
                      <a:r>
                        <a:rPr lang="en-US" sz="1100" b="1"/>
                        <a:t>£3200</a:t>
                      </a:r>
                      <a:endParaRPr lang="en-US"/>
                    </a:p>
                  </a:txBody>
                  <a:tcPr/>
                </a:tc>
                <a:tc>
                  <a:txBody>
                    <a:bodyPr/>
                    <a:lstStyle/>
                    <a:p>
                      <a:r>
                        <a:rPr lang="en-US" sz="1100" b="1"/>
                        <a:t>£3200</a:t>
                      </a:r>
                      <a:endParaRPr lang="en-US" b="1"/>
                    </a:p>
                  </a:txBody>
                  <a:tcPr/>
                </a:tc>
                <a:tc>
                  <a:txBody>
                    <a:bodyPr/>
                    <a:lstStyle/>
                    <a:p>
                      <a:r>
                        <a:rPr lang="en-US" sz="1100" b="1"/>
                        <a:t>£3200</a:t>
                      </a:r>
                    </a:p>
                  </a:txBody>
                  <a:tcPr/>
                </a:tc>
                <a:tc>
                  <a:txBody>
                    <a:bodyPr/>
                    <a:lstStyle/>
                    <a:p>
                      <a:r>
                        <a:rPr lang="en-US" sz="1100" b="1"/>
                        <a:t>£3200</a:t>
                      </a:r>
                    </a:p>
                  </a:txBody>
                  <a:tcPr/>
                </a:tc>
                <a:tc>
                  <a:txBody>
                    <a:bodyPr/>
                    <a:lstStyle/>
                    <a:p>
                      <a:r>
                        <a:rPr lang="en-US" sz="1100" b="1"/>
                        <a:t>£3200</a:t>
                      </a:r>
                    </a:p>
                  </a:txBody>
                  <a:tcPr/>
                </a:tc>
                <a:tc>
                  <a:txBody>
                    <a:bodyPr/>
                    <a:lstStyle/>
                    <a:p>
                      <a:r>
                        <a:rPr lang="en-US" sz="1100" b="1"/>
                        <a:t>£3700</a:t>
                      </a:r>
                    </a:p>
                  </a:txBody>
                  <a:tcPr/>
                </a:tc>
                <a:tc>
                  <a:txBody>
                    <a:bodyPr/>
                    <a:lstStyle/>
                    <a:p>
                      <a:r>
                        <a:rPr lang="en-US" sz="1100" b="1"/>
                        <a:t>£3700</a:t>
                      </a:r>
                    </a:p>
                  </a:txBody>
                  <a:tcPr/>
                </a:tc>
                <a:tc>
                  <a:txBody>
                    <a:bodyPr/>
                    <a:lstStyle/>
                    <a:p>
                      <a:r>
                        <a:rPr lang="en-US" sz="1100" b="1"/>
                        <a:t>£3700</a:t>
                      </a:r>
                    </a:p>
                  </a:txBody>
                  <a:tcPr/>
                </a:tc>
                <a:tc>
                  <a:txBody>
                    <a:bodyPr/>
                    <a:lstStyle/>
                    <a:p>
                      <a:r>
                        <a:rPr lang="en-US" sz="1100" b="1"/>
                        <a:t>£7700</a:t>
                      </a:r>
                    </a:p>
                  </a:txBody>
                  <a:tcPr/>
                </a:tc>
                <a:tc>
                  <a:txBody>
                    <a:bodyPr/>
                    <a:lstStyle/>
                    <a:p>
                      <a:r>
                        <a:rPr lang="en-US" sz="1100" b="1"/>
                        <a:t>£7700</a:t>
                      </a:r>
                    </a:p>
                  </a:txBody>
                  <a:tcPr/>
                </a:tc>
                <a:tc>
                  <a:txBody>
                    <a:bodyPr/>
                    <a:lstStyle/>
                    <a:p>
                      <a:pPr lvl="0">
                        <a:buNone/>
                      </a:pPr>
                      <a:r>
                        <a:rPr lang="en-US" sz="1100" b="1"/>
                        <a:t>£7700</a:t>
                      </a:r>
                    </a:p>
                  </a:txBody>
                  <a:tcPr/>
                </a:tc>
                <a:tc>
                  <a:txBody>
                    <a:bodyPr/>
                    <a:lstStyle/>
                    <a:p>
                      <a:pPr lvl="0">
                        <a:buNone/>
                      </a:pPr>
                      <a:r>
                        <a:rPr lang="en-US" sz="1100" b="1"/>
                        <a:t>£7700</a:t>
                      </a:r>
                    </a:p>
                  </a:txBody>
                  <a:tcPr/>
                </a:tc>
                <a:tc>
                  <a:txBody>
                    <a:bodyPr/>
                    <a:lstStyle/>
                    <a:p>
                      <a:pPr lvl="0">
                        <a:buNone/>
                      </a:pPr>
                      <a:r>
                        <a:rPr lang="en-US" sz="1100" b="1"/>
                        <a:t>£67900</a:t>
                      </a:r>
                    </a:p>
                  </a:txBody>
                  <a:tcPr/>
                </a:tc>
                <a:extLst>
                  <a:ext uri="{0D108BD9-81ED-4DB2-BD59-A6C34878D82A}">
                    <a16:rowId xmlns:a16="http://schemas.microsoft.com/office/drawing/2014/main" val="17685523"/>
                  </a:ext>
                </a:extLst>
              </a:tr>
              <a:tr h="331339">
                <a:tc>
                  <a:txBody>
                    <a:bodyPr/>
                    <a:lstStyle/>
                    <a:p>
                      <a:pPr lvl="0">
                        <a:buNone/>
                      </a:pPr>
                      <a:r>
                        <a:rPr lang="en-US" sz="1400" b="1"/>
                        <a:t>Gross Profit</a:t>
                      </a:r>
                    </a:p>
                  </a:txBody>
                  <a:tcPr/>
                </a:tc>
                <a:tc>
                  <a:txBody>
                    <a:bodyPr/>
                    <a:lstStyle/>
                    <a:p>
                      <a:pPr lvl="0">
                        <a:buNone/>
                      </a:pPr>
                      <a:r>
                        <a:rPr lang="en-US" sz="1100" b="1" i="0" u="none" strike="noStrike" noProof="0">
                          <a:latin typeface="Century Gothic"/>
                        </a:rPr>
                        <a:t>£3200</a:t>
                      </a:r>
                    </a:p>
                  </a:txBody>
                  <a:tcPr/>
                </a:tc>
                <a:tc>
                  <a:txBody>
                    <a:bodyPr/>
                    <a:lstStyle/>
                    <a:p>
                      <a:r>
                        <a:rPr lang="en-US" sz="1100" b="1"/>
                        <a:t>£3200</a:t>
                      </a:r>
                    </a:p>
                  </a:txBody>
                  <a:tcPr/>
                </a:tc>
                <a:tc>
                  <a:txBody>
                    <a:bodyPr/>
                    <a:lstStyle/>
                    <a:p>
                      <a:r>
                        <a:rPr lang="en-US" sz="1100" b="1"/>
                        <a:t>£3200</a:t>
                      </a:r>
                    </a:p>
                  </a:txBody>
                  <a:tcPr/>
                </a:tc>
                <a:tc>
                  <a:txBody>
                    <a:bodyPr/>
                    <a:lstStyle/>
                    <a:p>
                      <a:r>
                        <a:rPr lang="en-US" sz="1100" b="1"/>
                        <a:t>£3200</a:t>
                      </a:r>
                    </a:p>
                  </a:txBody>
                  <a:tcPr/>
                </a:tc>
                <a:tc>
                  <a:txBody>
                    <a:bodyPr/>
                    <a:lstStyle/>
                    <a:p>
                      <a:r>
                        <a:rPr lang="en-US" sz="1100" b="1"/>
                        <a:t>£3200</a:t>
                      </a:r>
                    </a:p>
                  </a:txBody>
                  <a:tcPr/>
                </a:tc>
                <a:tc>
                  <a:txBody>
                    <a:bodyPr/>
                    <a:lstStyle/>
                    <a:p>
                      <a:r>
                        <a:rPr lang="en-US" sz="1100" b="1"/>
                        <a:t>£3700</a:t>
                      </a:r>
                    </a:p>
                  </a:txBody>
                  <a:tcPr/>
                </a:tc>
                <a:tc>
                  <a:txBody>
                    <a:bodyPr/>
                    <a:lstStyle/>
                    <a:p>
                      <a:r>
                        <a:rPr lang="en-US" sz="1100" b="1"/>
                        <a:t>£3700</a:t>
                      </a:r>
                    </a:p>
                  </a:txBody>
                  <a:tcPr/>
                </a:tc>
                <a:tc>
                  <a:txBody>
                    <a:bodyPr/>
                    <a:lstStyle/>
                    <a:p>
                      <a:r>
                        <a:rPr lang="en-US" sz="1100" b="1"/>
                        <a:t>£3700</a:t>
                      </a:r>
                    </a:p>
                  </a:txBody>
                  <a:tcPr/>
                </a:tc>
                <a:tc>
                  <a:txBody>
                    <a:bodyPr/>
                    <a:lstStyle/>
                    <a:p>
                      <a:r>
                        <a:rPr lang="en-US" sz="1100" b="1"/>
                        <a:t>£7700</a:t>
                      </a:r>
                    </a:p>
                  </a:txBody>
                  <a:tcPr/>
                </a:tc>
                <a:tc>
                  <a:txBody>
                    <a:bodyPr/>
                    <a:lstStyle/>
                    <a:p>
                      <a:r>
                        <a:rPr lang="en-US" sz="1100" b="1"/>
                        <a:t>£7700</a:t>
                      </a:r>
                    </a:p>
                  </a:txBody>
                  <a:tcPr/>
                </a:tc>
                <a:tc>
                  <a:txBody>
                    <a:bodyPr/>
                    <a:lstStyle/>
                    <a:p>
                      <a:pPr lvl="0">
                        <a:buNone/>
                      </a:pPr>
                      <a:r>
                        <a:rPr lang="en-US" sz="1100" b="1"/>
                        <a:t>£7700</a:t>
                      </a:r>
                    </a:p>
                  </a:txBody>
                  <a:tcPr/>
                </a:tc>
                <a:tc>
                  <a:txBody>
                    <a:bodyPr/>
                    <a:lstStyle/>
                    <a:p>
                      <a:pPr lvl="0">
                        <a:buNone/>
                      </a:pPr>
                      <a:r>
                        <a:rPr lang="en-US" sz="1100" b="1"/>
                        <a:t>£7700</a:t>
                      </a:r>
                    </a:p>
                  </a:txBody>
                  <a:tcPr/>
                </a:tc>
                <a:tc>
                  <a:txBody>
                    <a:bodyPr/>
                    <a:lstStyle/>
                    <a:p>
                      <a:pPr lvl="0">
                        <a:buNone/>
                      </a:pPr>
                      <a:r>
                        <a:rPr lang="en-US" sz="1200" b="1"/>
                        <a:t>£67900</a:t>
                      </a:r>
                    </a:p>
                  </a:txBody>
                  <a:tcPr/>
                </a:tc>
                <a:extLst>
                  <a:ext uri="{0D108BD9-81ED-4DB2-BD59-A6C34878D82A}">
                    <a16:rowId xmlns:a16="http://schemas.microsoft.com/office/drawing/2014/main" val="3926928813"/>
                  </a:ext>
                </a:extLst>
              </a:tr>
            </a:tbl>
          </a:graphicData>
        </a:graphic>
      </p:graphicFrame>
      <p:graphicFrame>
        <p:nvGraphicFramePr>
          <p:cNvPr id="8" name="Table 8">
            <a:extLst>
              <a:ext uri="{FF2B5EF4-FFF2-40B4-BE49-F238E27FC236}">
                <a16:creationId xmlns:a16="http://schemas.microsoft.com/office/drawing/2014/main" id="{1864517A-10E9-43A5-A918-5249D24D810A}"/>
              </a:ext>
            </a:extLst>
          </p:cNvPr>
          <p:cNvGraphicFramePr>
            <a:graphicFrameLocks noGrp="1"/>
          </p:cNvGraphicFramePr>
          <p:nvPr>
            <p:extLst>
              <p:ext uri="{D42A27DB-BD31-4B8C-83A1-F6EECF244321}">
                <p14:modId xmlns:p14="http://schemas.microsoft.com/office/powerpoint/2010/main" val="479366973"/>
              </p:ext>
            </p:extLst>
          </p:nvPr>
        </p:nvGraphicFramePr>
        <p:xfrm>
          <a:off x="1035538" y="3595076"/>
          <a:ext cx="10873964" cy="3072471"/>
        </p:xfrm>
        <a:graphic>
          <a:graphicData uri="http://schemas.openxmlformats.org/drawingml/2006/table">
            <a:tbl>
              <a:tblPr firstRow="1" bandRow="1">
                <a:tableStyleId>{5C22544A-7EE6-4342-B048-85BDC9FD1C3A}</a:tableStyleId>
              </a:tblPr>
              <a:tblGrid>
                <a:gridCol w="1397000">
                  <a:extLst>
                    <a:ext uri="{9D8B030D-6E8A-4147-A177-3AD203B41FA5}">
                      <a16:colId xmlns:a16="http://schemas.microsoft.com/office/drawing/2014/main" val="100179774"/>
                    </a:ext>
                  </a:extLst>
                </a:gridCol>
                <a:gridCol w="602150">
                  <a:extLst>
                    <a:ext uri="{9D8B030D-6E8A-4147-A177-3AD203B41FA5}">
                      <a16:colId xmlns:a16="http://schemas.microsoft.com/office/drawing/2014/main" val="2679084868"/>
                    </a:ext>
                  </a:extLst>
                </a:gridCol>
                <a:gridCol w="739568">
                  <a:extLst>
                    <a:ext uri="{9D8B030D-6E8A-4147-A177-3AD203B41FA5}">
                      <a16:colId xmlns:a16="http://schemas.microsoft.com/office/drawing/2014/main" val="3845222220"/>
                    </a:ext>
                  </a:extLst>
                </a:gridCol>
                <a:gridCol w="739568">
                  <a:extLst>
                    <a:ext uri="{9D8B030D-6E8A-4147-A177-3AD203B41FA5}">
                      <a16:colId xmlns:a16="http://schemas.microsoft.com/office/drawing/2014/main" val="4168684496"/>
                    </a:ext>
                  </a:extLst>
                </a:gridCol>
                <a:gridCol w="739568">
                  <a:extLst>
                    <a:ext uri="{9D8B030D-6E8A-4147-A177-3AD203B41FA5}">
                      <a16:colId xmlns:a16="http://schemas.microsoft.com/office/drawing/2014/main" val="4216064044"/>
                    </a:ext>
                  </a:extLst>
                </a:gridCol>
                <a:gridCol w="739568">
                  <a:extLst>
                    <a:ext uri="{9D8B030D-6E8A-4147-A177-3AD203B41FA5}">
                      <a16:colId xmlns:a16="http://schemas.microsoft.com/office/drawing/2014/main" val="1134548155"/>
                    </a:ext>
                  </a:extLst>
                </a:gridCol>
                <a:gridCol w="739568">
                  <a:extLst>
                    <a:ext uri="{9D8B030D-6E8A-4147-A177-3AD203B41FA5}">
                      <a16:colId xmlns:a16="http://schemas.microsoft.com/office/drawing/2014/main" val="4065721009"/>
                    </a:ext>
                  </a:extLst>
                </a:gridCol>
                <a:gridCol w="752230">
                  <a:extLst>
                    <a:ext uri="{9D8B030D-6E8A-4147-A177-3AD203B41FA5}">
                      <a16:colId xmlns:a16="http://schemas.microsoft.com/office/drawing/2014/main" val="2003598184"/>
                    </a:ext>
                  </a:extLst>
                </a:gridCol>
                <a:gridCol w="726904">
                  <a:extLst>
                    <a:ext uri="{9D8B030D-6E8A-4147-A177-3AD203B41FA5}">
                      <a16:colId xmlns:a16="http://schemas.microsoft.com/office/drawing/2014/main" val="3139344769"/>
                    </a:ext>
                  </a:extLst>
                </a:gridCol>
                <a:gridCol w="739568">
                  <a:extLst>
                    <a:ext uri="{9D8B030D-6E8A-4147-A177-3AD203B41FA5}">
                      <a16:colId xmlns:a16="http://schemas.microsoft.com/office/drawing/2014/main" val="2408459616"/>
                    </a:ext>
                  </a:extLst>
                </a:gridCol>
                <a:gridCol w="739568">
                  <a:extLst>
                    <a:ext uri="{9D8B030D-6E8A-4147-A177-3AD203B41FA5}">
                      <a16:colId xmlns:a16="http://schemas.microsoft.com/office/drawing/2014/main" val="3791449491"/>
                    </a:ext>
                  </a:extLst>
                </a:gridCol>
                <a:gridCol w="739568">
                  <a:extLst>
                    <a:ext uri="{9D8B030D-6E8A-4147-A177-3AD203B41FA5}">
                      <a16:colId xmlns:a16="http://schemas.microsoft.com/office/drawing/2014/main" val="993300849"/>
                    </a:ext>
                  </a:extLst>
                </a:gridCol>
                <a:gridCol w="739568">
                  <a:extLst>
                    <a:ext uri="{9D8B030D-6E8A-4147-A177-3AD203B41FA5}">
                      <a16:colId xmlns:a16="http://schemas.microsoft.com/office/drawing/2014/main" val="4068461342"/>
                    </a:ext>
                  </a:extLst>
                </a:gridCol>
                <a:gridCol w="739568">
                  <a:extLst>
                    <a:ext uri="{9D8B030D-6E8A-4147-A177-3AD203B41FA5}">
                      <a16:colId xmlns:a16="http://schemas.microsoft.com/office/drawing/2014/main" val="2892497576"/>
                    </a:ext>
                  </a:extLst>
                </a:gridCol>
              </a:tblGrid>
              <a:tr h="308951">
                <a:tc>
                  <a:txBody>
                    <a:bodyPr/>
                    <a:lstStyle/>
                    <a:p>
                      <a:r>
                        <a:rPr lang="en-US" sz="1400"/>
                        <a:t>Expenses</a:t>
                      </a:r>
                    </a:p>
                  </a:txBody>
                  <a:tcPr/>
                </a:tc>
                <a:tc>
                  <a:txBody>
                    <a:bodyPr/>
                    <a:lstStyle/>
                    <a:p>
                      <a:r>
                        <a:rPr lang="en-US" sz="1100"/>
                        <a:t>Jan</a:t>
                      </a:r>
                    </a:p>
                  </a:txBody>
                  <a:tcPr/>
                </a:tc>
                <a:tc>
                  <a:txBody>
                    <a:bodyPr/>
                    <a:lstStyle/>
                    <a:p>
                      <a:r>
                        <a:rPr lang="en-US" sz="1100"/>
                        <a:t>Feb</a:t>
                      </a:r>
                    </a:p>
                  </a:txBody>
                  <a:tcPr/>
                </a:tc>
                <a:tc>
                  <a:txBody>
                    <a:bodyPr/>
                    <a:lstStyle/>
                    <a:p>
                      <a:r>
                        <a:rPr lang="en-US" sz="1100"/>
                        <a:t>Mar</a:t>
                      </a:r>
                    </a:p>
                  </a:txBody>
                  <a:tcPr/>
                </a:tc>
                <a:tc>
                  <a:txBody>
                    <a:bodyPr/>
                    <a:lstStyle/>
                    <a:p>
                      <a:r>
                        <a:rPr lang="en-US" sz="1100"/>
                        <a:t>April</a:t>
                      </a:r>
                    </a:p>
                  </a:txBody>
                  <a:tcPr/>
                </a:tc>
                <a:tc>
                  <a:txBody>
                    <a:bodyPr/>
                    <a:lstStyle/>
                    <a:p>
                      <a:r>
                        <a:rPr lang="en-US" sz="1100"/>
                        <a:t>May</a:t>
                      </a:r>
                    </a:p>
                  </a:txBody>
                  <a:tcPr/>
                </a:tc>
                <a:tc>
                  <a:txBody>
                    <a:bodyPr/>
                    <a:lstStyle/>
                    <a:p>
                      <a:r>
                        <a:rPr lang="en-US" sz="1100"/>
                        <a:t>June</a:t>
                      </a:r>
                    </a:p>
                  </a:txBody>
                  <a:tcPr/>
                </a:tc>
                <a:tc>
                  <a:txBody>
                    <a:bodyPr/>
                    <a:lstStyle/>
                    <a:p>
                      <a:r>
                        <a:rPr lang="en-US" sz="1100"/>
                        <a:t>July</a:t>
                      </a:r>
                    </a:p>
                  </a:txBody>
                  <a:tcPr/>
                </a:tc>
                <a:tc>
                  <a:txBody>
                    <a:bodyPr/>
                    <a:lstStyle/>
                    <a:p>
                      <a:r>
                        <a:rPr lang="en-US" sz="1100"/>
                        <a:t>Aug</a:t>
                      </a:r>
                    </a:p>
                  </a:txBody>
                  <a:tcPr/>
                </a:tc>
                <a:tc>
                  <a:txBody>
                    <a:bodyPr/>
                    <a:lstStyle/>
                    <a:p>
                      <a:pPr lvl="0">
                        <a:buNone/>
                      </a:pPr>
                      <a:r>
                        <a:rPr lang="en-US" sz="1100"/>
                        <a:t>Sept</a:t>
                      </a:r>
                    </a:p>
                  </a:txBody>
                  <a:tcPr/>
                </a:tc>
                <a:tc>
                  <a:txBody>
                    <a:bodyPr/>
                    <a:lstStyle/>
                    <a:p>
                      <a:pPr lvl="0">
                        <a:buNone/>
                      </a:pPr>
                      <a:r>
                        <a:rPr lang="en-US" sz="1100"/>
                        <a:t>Oct</a:t>
                      </a:r>
                    </a:p>
                  </a:txBody>
                  <a:tcPr/>
                </a:tc>
                <a:tc>
                  <a:txBody>
                    <a:bodyPr/>
                    <a:lstStyle/>
                    <a:p>
                      <a:pPr lvl="0">
                        <a:buNone/>
                      </a:pPr>
                      <a:r>
                        <a:rPr lang="en-US" sz="1100"/>
                        <a:t>Nov</a:t>
                      </a:r>
                    </a:p>
                  </a:txBody>
                  <a:tcPr/>
                </a:tc>
                <a:tc>
                  <a:txBody>
                    <a:bodyPr/>
                    <a:lstStyle/>
                    <a:p>
                      <a:pPr lvl="0">
                        <a:buNone/>
                      </a:pPr>
                      <a:r>
                        <a:rPr lang="en-US" sz="1100"/>
                        <a:t>Dec</a:t>
                      </a:r>
                    </a:p>
                  </a:txBody>
                  <a:tcPr/>
                </a:tc>
                <a:tc>
                  <a:txBody>
                    <a:bodyPr/>
                    <a:lstStyle/>
                    <a:p>
                      <a:pPr lvl="0">
                        <a:buNone/>
                      </a:pPr>
                      <a:r>
                        <a:rPr lang="en-US" sz="1100"/>
                        <a:t>YTD</a:t>
                      </a:r>
                    </a:p>
                  </a:txBody>
                  <a:tcPr/>
                </a:tc>
                <a:extLst>
                  <a:ext uri="{0D108BD9-81ED-4DB2-BD59-A6C34878D82A}">
                    <a16:rowId xmlns:a16="http://schemas.microsoft.com/office/drawing/2014/main" val="1705646221"/>
                  </a:ext>
                </a:extLst>
              </a:tr>
              <a:tr h="370840">
                <a:tc>
                  <a:txBody>
                    <a:bodyPr/>
                    <a:lstStyle/>
                    <a:p>
                      <a:r>
                        <a:rPr lang="en-US" sz="1100" b="1"/>
                        <a:t>Travelling</a:t>
                      </a:r>
                    </a:p>
                  </a:txBody>
                  <a:tcPr/>
                </a:tc>
                <a:tc>
                  <a:txBody>
                    <a:bodyPr/>
                    <a:lstStyle/>
                    <a:p>
                      <a:r>
                        <a:rPr lang="en-US" sz="1100" b="1"/>
                        <a:t>£100</a:t>
                      </a:r>
                    </a:p>
                  </a:txBody>
                  <a:tcPr/>
                </a:tc>
                <a:tc>
                  <a:txBody>
                    <a:bodyPr/>
                    <a:lstStyle/>
                    <a:p>
                      <a:r>
                        <a:rPr lang="en-US" sz="1100" b="1"/>
                        <a:t>£100</a:t>
                      </a:r>
                    </a:p>
                  </a:txBody>
                  <a:tcPr/>
                </a:tc>
                <a:tc>
                  <a:txBody>
                    <a:bodyPr/>
                    <a:lstStyle/>
                    <a:p>
                      <a:r>
                        <a:rPr lang="en-US" sz="1100" b="1"/>
                        <a:t>£100</a:t>
                      </a:r>
                    </a:p>
                  </a:txBody>
                  <a:tcPr/>
                </a:tc>
                <a:tc>
                  <a:txBody>
                    <a:bodyPr/>
                    <a:lstStyle/>
                    <a:p>
                      <a:r>
                        <a:rPr lang="en-US" sz="1100" b="1"/>
                        <a:t>£100</a:t>
                      </a:r>
                    </a:p>
                  </a:txBody>
                  <a:tcPr/>
                </a:tc>
                <a:tc>
                  <a:txBody>
                    <a:bodyPr/>
                    <a:lstStyle/>
                    <a:p>
                      <a:r>
                        <a:rPr lang="en-US" sz="1100" b="1"/>
                        <a:t>£100</a:t>
                      </a:r>
                    </a:p>
                  </a:txBody>
                  <a:tcPr/>
                </a:tc>
                <a:tc>
                  <a:txBody>
                    <a:bodyPr/>
                    <a:lstStyle/>
                    <a:p>
                      <a:r>
                        <a:rPr lang="en-US" sz="1100" b="1"/>
                        <a:t>£100</a:t>
                      </a:r>
                    </a:p>
                  </a:txBody>
                  <a:tcPr/>
                </a:tc>
                <a:tc>
                  <a:txBody>
                    <a:bodyPr/>
                    <a:lstStyle/>
                    <a:p>
                      <a:r>
                        <a:rPr lang="en-US" sz="1100" b="1"/>
                        <a:t>£100</a:t>
                      </a:r>
                    </a:p>
                  </a:txBody>
                  <a:tcPr/>
                </a:tc>
                <a:tc>
                  <a:txBody>
                    <a:bodyPr/>
                    <a:lstStyle/>
                    <a:p>
                      <a:r>
                        <a:rPr lang="en-US" sz="1100" b="1"/>
                        <a:t>£100</a:t>
                      </a:r>
                    </a:p>
                  </a:txBody>
                  <a:tcPr/>
                </a:tc>
                <a:tc>
                  <a:txBody>
                    <a:bodyPr/>
                    <a:lstStyle/>
                    <a:p>
                      <a:pPr lvl="0">
                        <a:buNone/>
                      </a:pPr>
                      <a:r>
                        <a:rPr lang="en-US" sz="1100" b="1"/>
                        <a:t>£200</a:t>
                      </a:r>
                    </a:p>
                  </a:txBody>
                  <a:tcPr/>
                </a:tc>
                <a:tc>
                  <a:txBody>
                    <a:bodyPr/>
                    <a:lstStyle/>
                    <a:p>
                      <a:pPr lvl="0">
                        <a:buNone/>
                      </a:pPr>
                      <a:r>
                        <a:rPr lang="en-US" sz="1100" b="1"/>
                        <a:t>£200</a:t>
                      </a:r>
                    </a:p>
                  </a:txBody>
                  <a:tcPr/>
                </a:tc>
                <a:tc>
                  <a:txBody>
                    <a:bodyPr/>
                    <a:lstStyle/>
                    <a:p>
                      <a:pPr lvl="0">
                        <a:buNone/>
                      </a:pPr>
                      <a:r>
                        <a:rPr lang="en-US" sz="1100" b="1"/>
                        <a:t>£200</a:t>
                      </a:r>
                    </a:p>
                  </a:txBody>
                  <a:tcPr/>
                </a:tc>
                <a:tc>
                  <a:txBody>
                    <a:bodyPr/>
                    <a:lstStyle/>
                    <a:p>
                      <a:pPr lvl="0">
                        <a:buNone/>
                      </a:pPr>
                      <a:r>
                        <a:rPr lang="en-US" sz="1100" b="1"/>
                        <a:t>£200</a:t>
                      </a:r>
                    </a:p>
                  </a:txBody>
                  <a:tcPr/>
                </a:tc>
                <a:tc>
                  <a:txBody>
                    <a:bodyPr/>
                    <a:lstStyle/>
                    <a:p>
                      <a:pPr lvl="0">
                        <a:buNone/>
                      </a:pPr>
                      <a:r>
                        <a:rPr lang="en-US" sz="1100" b="1"/>
                        <a:t>£1600</a:t>
                      </a:r>
                    </a:p>
                  </a:txBody>
                  <a:tcPr/>
                </a:tc>
                <a:extLst>
                  <a:ext uri="{0D108BD9-81ED-4DB2-BD59-A6C34878D82A}">
                    <a16:rowId xmlns:a16="http://schemas.microsoft.com/office/drawing/2014/main" val="472817280"/>
                  </a:ext>
                </a:extLst>
              </a:tr>
              <a:tr h="370840">
                <a:tc>
                  <a:txBody>
                    <a:bodyPr/>
                    <a:lstStyle/>
                    <a:p>
                      <a:r>
                        <a:rPr lang="en-US" sz="1100" b="1"/>
                        <a:t>Legal</a:t>
                      </a:r>
                    </a:p>
                  </a:txBody>
                  <a:tcPr/>
                </a:tc>
                <a:tc>
                  <a:txBody>
                    <a:bodyPr/>
                    <a:lstStyle/>
                    <a:p>
                      <a:r>
                        <a:rPr lang="en-US" sz="1100" b="1"/>
                        <a:t>£17</a:t>
                      </a:r>
                      <a:endParaRPr lang="en-US"/>
                    </a:p>
                  </a:txBody>
                  <a:tcPr/>
                </a:tc>
                <a:tc>
                  <a:txBody>
                    <a:bodyPr/>
                    <a:lstStyle/>
                    <a:p>
                      <a:r>
                        <a:rPr lang="en-US" sz="1100" b="1"/>
                        <a:t>£17</a:t>
                      </a:r>
                    </a:p>
                  </a:txBody>
                  <a:tcPr/>
                </a:tc>
                <a:tc>
                  <a:txBody>
                    <a:bodyPr/>
                    <a:lstStyle/>
                    <a:p>
                      <a:r>
                        <a:rPr lang="en-US" sz="1100" b="1"/>
                        <a:t>£17</a:t>
                      </a:r>
                    </a:p>
                  </a:txBody>
                  <a:tcPr/>
                </a:tc>
                <a:tc>
                  <a:txBody>
                    <a:bodyPr/>
                    <a:lstStyle/>
                    <a:p>
                      <a:r>
                        <a:rPr lang="en-US" sz="1100" b="1"/>
                        <a:t>$17</a:t>
                      </a:r>
                    </a:p>
                  </a:txBody>
                  <a:tcPr/>
                </a:tc>
                <a:tc>
                  <a:txBody>
                    <a:bodyPr/>
                    <a:lstStyle/>
                    <a:p>
                      <a:r>
                        <a:rPr lang="en-US" sz="1100" b="1"/>
                        <a:t>£17</a:t>
                      </a:r>
                    </a:p>
                  </a:txBody>
                  <a:tcPr/>
                </a:tc>
                <a:tc>
                  <a:txBody>
                    <a:bodyPr/>
                    <a:lstStyle/>
                    <a:p>
                      <a:r>
                        <a:rPr lang="en-US" sz="1100" b="1"/>
                        <a:t>£17</a:t>
                      </a:r>
                    </a:p>
                  </a:txBody>
                  <a:tcPr/>
                </a:tc>
                <a:tc>
                  <a:txBody>
                    <a:bodyPr/>
                    <a:lstStyle/>
                    <a:p>
                      <a:r>
                        <a:rPr lang="en-US" sz="1100" b="1"/>
                        <a:t>£17</a:t>
                      </a:r>
                    </a:p>
                  </a:txBody>
                  <a:tcPr/>
                </a:tc>
                <a:tc>
                  <a:txBody>
                    <a:bodyPr/>
                    <a:lstStyle/>
                    <a:p>
                      <a:pPr lvl="0">
                        <a:buNone/>
                      </a:pPr>
                      <a:r>
                        <a:rPr lang="en-US" sz="1100" b="1" i="0" u="none" strike="noStrike" noProof="0">
                          <a:latin typeface="Century Gothic"/>
                        </a:rPr>
                        <a:t>£17</a:t>
                      </a:r>
                      <a:endParaRPr lang="en-US" sz="1100" b="1"/>
                    </a:p>
                  </a:txBody>
                  <a:tcPr/>
                </a:tc>
                <a:tc>
                  <a:txBody>
                    <a:bodyPr/>
                    <a:lstStyle/>
                    <a:p>
                      <a:pPr lvl="0">
                        <a:buNone/>
                      </a:pPr>
                      <a:r>
                        <a:rPr lang="en-US" sz="1100" b="1" i="0" u="none" strike="noStrike" noProof="0">
                          <a:latin typeface="Century Gothic"/>
                        </a:rPr>
                        <a:t>£17</a:t>
                      </a:r>
                      <a:endParaRPr lang="en-US" sz="1100" b="1"/>
                    </a:p>
                  </a:txBody>
                  <a:tcPr/>
                </a:tc>
                <a:tc>
                  <a:txBody>
                    <a:bodyPr/>
                    <a:lstStyle/>
                    <a:p>
                      <a:pPr lvl="0">
                        <a:buNone/>
                      </a:pPr>
                      <a:r>
                        <a:rPr lang="en-US" sz="1100" b="1" i="0" u="none" strike="noStrike" noProof="0">
                          <a:latin typeface="Century Gothic"/>
                        </a:rPr>
                        <a:t>£17</a:t>
                      </a:r>
                      <a:endParaRPr lang="en-US" sz="1100" b="1"/>
                    </a:p>
                  </a:txBody>
                  <a:tcPr/>
                </a:tc>
                <a:tc>
                  <a:txBody>
                    <a:bodyPr/>
                    <a:lstStyle/>
                    <a:p>
                      <a:pPr lvl="0">
                        <a:buNone/>
                      </a:pPr>
                      <a:r>
                        <a:rPr lang="en-US" sz="1100" b="1" i="0" u="none" strike="noStrike" noProof="0">
                          <a:latin typeface="Century Gothic"/>
                        </a:rPr>
                        <a:t>£17</a:t>
                      </a:r>
                      <a:endParaRPr lang="en-US" sz="1100" b="1"/>
                    </a:p>
                  </a:txBody>
                  <a:tcPr/>
                </a:tc>
                <a:tc>
                  <a:txBody>
                    <a:bodyPr/>
                    <a:lstStyle/>
                    <a:p>
                      <a:pPr lvl="0">
                        <a:buNone/>
                      </a:pPr>
                      <a:r>
                        <a:rPr lang="en-US" sz="1100" b="1" i="0" u="none" strike="noStrike" noProof="0">
                          <a:latin typeface="Century Gothic"/>
                        </a:rPr>
                        <a:t>£17</a:t>
                      </a:r>
                      <a:endParaRPr lang="en-US" sz="1100" b="1"/>
                    </a:p>
                  </a:txBody>
                  <a:tcPr/>
                </a:tc>
                <a:tc>
                  <a:txBody>
                    <a:bodyPr/>
                    <a:lstStyle/>
                    <a:p>
                      <a:pPr lvl="0">
                        <a:buNone/>
                      </a:pPr>
                      <a:r>
                        <a:rPr lang="en-US" sz="1100" b="1"/>
                        <a:t>£204</a:t>
                      </a:r>
                    </a:p>
                  </a:txBody>
                  <a:tcPr/>
                </a:tc>
                <a:extLst>
                  <a:ext uri="{0D108BD9-81ED-4DB2-BD59-A6C34878D82A}">
                    <a16:rowId xmlns:a16="http://schemas.microsoft.com/office/drawing/2014/main" val="4236740977"/>
                  </a:ext>
                </a:extLst>
              </a:tr>
              <a:tr h="370840">
                <a:tc>
                  <a:txBody>
                    <a:bodyPr/>
                    <a:lstStyle/>
                    <a:p>
                      <a:r>
                        <a:rPr lang="en-US" sz="1100" b="1"/>
                        <a:t>Insurance</a:t>
                      </a:r>
                    </a:p>
                  </a:txBody>
                  <a:tcPr/>
                </a:tc>
                <a:tc>
                  <a:txBody>
                    <a:bodyPr/>
                    <a:lstStyle/>
                    <a:p>
                      <a:r>
                        <a:rPr lang="en-US" sz="1100" b="1"/>
                        <a:t>£150</a:t>
                      </a:r>
                    </a:p>
                  </a:txBody>
                  <a:tcPr/>
                </a:tc>
                <a:tc>
                  <a:txBody>
                    <a:bodyPr/>
                    <a:lstStyle/>
                    <a:p>
                      <a:r>
                        <a:rPr lang="en-US" sz="1100" b="1"/>
                        <a:t>£150</a:t>
                      </a:r>
                    </a:p>
                  </a:txBody>
                  <a:tcPr/>
                </a:tc>
                <a:tc>
                  <a:txBody>
                    <a:bodyPr/>
                    <a:lstStyle/>
                    <a:p>
                      <a:r>
                        <a:rPr lang="en-US" sz="1100" b="1"/>
                        <a:t>£150</a:t>
                      </a:r>
                    </a:p>
                  </a:txBody>
                  <a:tcPr/>
                </a:tc>
                <a:tc>
                  <a:txBody>
                    <a:bodyPr/>
                    <a:lstStyle/>
                    <a:p>
                      <a:r>
                        <a:rPr lang="en-US" sz="1100" b="1"/>
                        <a:t>£150</a:t>
                      </a:r>
                    </a:p>
                  </a:txBody>
                  <a:tcPr/>
                </a:tc>
                <a:tc>
                  <a:txBody>
                    <a:bodyPr/>
                    <a:lstStyle/>
                    <a:p>
                      <a:r>
                        <a:rPr lang="en-US" sz="1100" b="1"/>
                        <a:t>£150</a:t>
                      </a:r>
                    </a:p>
                  </a:txBody>
                  <a:tcPr/>
                </a:tc>
                <a:tc>
                  <a:txBody>
                    <a:bodyPr/>
                    <a:lstStyle/>
                    <a:p>
                      <a:r>
                        <a:rPr lang="en-US" sz="1100" b="1"/>
                        <a:t>£150</a:t>
                      </a:r>
                    </a:p>
                  </a:txBody>
                  <a:tcPr/>
                </a:tc>
                <a:tc>
                  <a:txBody>
                    <a:bodyPr/>
                    <a:lstStyle/>
                    <a:p>
                      <a:r>
                        <a:rPr lang="en-US" sz="1100" b="1"/>
                        <a:t>£150</a:t>
                      </a:r>
                    </a:p>
                  </a:txBody>
                  <a:tcPr/>
                </a:tc>
                <a:tc>
                  <a:txBody>
                    <a:bodyPr/>
                    <a:lstStyle/>
                    <a:p>
                      <a:r>
                        <a:rPr lang="en-US" sz="1100" b="1"/>
                        <a:t>£150</a:t>
                      </a:r>
                    </a:p>
                  </a:txBody>
                  <a:tcPr/>
                </a:tc>
                <a:tc>
                  <a:txBody>
                    <a:bodyPr/>
                    <a:lstStyle/>
                    <a:p>
                      <a:pPr lvl="0">
                        <a:buNone/>
                      </a:pPr>
                      <a:r>
                        <a:rPr lang="en-US" sz="1100" b="1"/>
                        <a:t>£150</a:t>
                      </a:r>
                    </a:p>
                  </a:txBody>
                  <a:tcPr/>
                </a:tc>
                <a:tc>
                  <a:txBody>
                    <a:bodyPr/>
                    <a:lstStyle/>
                    <a:p>
                      <a:pPr lvl="0">
                        <a:buNone/>
                      </a:pPr>
                      <a:r>
                        <a:rPr lang="en-US" sz="1100" b="1"/>
                        <a:t>£150</a:t>
                      </a:r>
                    </a:p>
                  </a:txBody>
                  <a:tcPr/>
                </a:tc>
                <a:tc>
                  <a:txBody>
                    <a:bodyPr/>
                    <a:lstStyle/>
                    <a:p>
                      <a:pPr lvl="0">
                        <a:buNone/>
                      </a:pPr>
                      <a:r>
                        <a:rPr lang="en-US" sz="1100" b="1"/>
                        <a:t>£150</a:t>
                      </a:r>
                    </a:p>
                  </a:txBody>
                  <a:tcPr/>
                </a:tc>
                <a:tc>
                  <a:txBody>
                    <a:bodyPr/>
                    <a:lstStyle/>
                    <a:p>
                      <a:pPr lvl="0">
                        <a:buNone/>
                      </a:pPr>
                      <a:r>
                        <a:rPr lang="en-US" sz="1100" b="1"/>
                        <a:t>£150</a:t>
                      </a:r>
                    </a:p>
                  </a:txBody>
                  <a:tcPr/>
                </a:tc>
                <a:tc>
                  <a:txBody>
                    <a:bodyPr/>
                    <a:lstStyle/>
                    <a:p>
                      <a:pPr lvl="0">
                        <a:buNone/>
                      </a:pPr>
                      <a:r>
                        <a:rPr lang="en-US" sz="1100" b="1"/>
                        <a:t>£1800</a:t>
                      </a:r>
                    </a:p>
                  </a:txBody>
                  <a:tcPr/>
                </a:tc>
                <a:extLst>
                  <a:ext uri="{0D108BD9-81ED-4DB2-BD59-A6C34878D82A}">
                    <a16:rowId xmlns:a16="http://schemas.microsoft.com/office/drawing/2014/main" val="71811494"/>
                  </a:ext>
                </a:extLst>
              </a:tr>
              <a:tr h="370840">
                <a:tc>
                  <a:txBody>
                    <a:bodyPr/>
                    <a:lstStyle/>
                    <a:p>
                      <a:r>
                        <a:rPr lang="en-US" sz="1200" b="1"/>
                        <a:t>Total expenses</a:t>
                      </a:r>
                    </a:p>
                  </a:txBody>
                  <a:tcPr/>
                </a:tc>
                <a:tc>
                  <a:txBody>
                    <a:bodyPr/>
                    <a:lstStyle/>
                    <a:p>
                      <a:r>
                        <a:rPr lang="en-US" sz="1100" b="1"/>
                        <a:t>£267</a:t>
                      </a:r>
                    </a:p>
                  </a:txBody>
                  <a:tcPr/>
                </a:tc>
                <a:tc>
                  <a:txBody>
                    <a:bodyPr/>
                    <a:lstStyle/>
                    <a:p>
                      <a:r>
                        <a:rPr lang="en-US" sz="1100" b="1"/>
                        <a:t>£267</a:t>
                      </a:r>
                    </a:p>
                  </a:txBody>
                  <a:tcPr/>
                </a:tc>
                <a:tc>
                  <a:txBody>
                    <a:bodyPr/>
                    <a:lstStyle/>
                    <a:p>
                      <a:r>
                        <a:rPr lang="en-US" sz="1100" b="1"/>
                        <a:t>£267</a:t>
                      </a:r>
                    </a:p>
                  </a:txBody>
                  <a:tcPr/>
                </a:tc>
                <a:tc>
                  <a:txBody>
                    <a:bodyPr/>
                    <a:lstStyle/>
                    <a:p>
                      <a:r>
                        <a:rPr lang="en-US" sz="1100" b="1"/>
                        <a:t>£267</a:t>
                      </a:r>
                    </a:p>
                  </a:txBody>
                  <a:tcPr/>
                </a:tc>
                <a:tc>
                  <a:txBody>
                    <a:bodyPr/>
                    <a:lstStyle/>
                    <a:p>
                      <a:r>
                        <a:rPr lang="en-US" sz="1100" b="1"/>
                        <a:t>£267</a:t>
                      </a:r>
                    </a:p>
                  </a:txBody>
                  <a:tcPr/>
                </a:tc>
                <a:tc>
                  <a:txBody>
                    <a:bodyPr/>
                    <a:lstStyle/>
                    <a:p>
                      <a:r>
                        <a:rPr lang="en-US" sz="1100" b="1"/>
                        <a:t>£267</a:t>
                      </a:r>
                    </a:p>
                  </a:txBody>
                  <a:tcPr/>
                </a:tc>
                <a:tc>
                  <a:txBody>
                    <a:bodyPr/>
                    <a:lstStyle/>
                    <a:p>
                      <a:r>
                        <a:rPr lang="en-US" sz="1100" b="1"/>
                        <a:t>£267</a:t>
                      </a:r>
                    </a:p>
                  </a:txBody>
                  <a:tcPr/>
                </a:tc>
                <a:tc>
                  <a:txBody>
                    <a:bodyPr/>
                    <a:lstStyle/>
                    <a:p>
                      <a:r>
                        <a:rPr lang="en-US" sz="1100" b="1"/>
                        <a:t>£267</a:t>
                      </a:r>
                    </a:p>
                  </a:txBody>
                  <a:tcPr/>
                </a:tc>
                <a:tc>
                  <a:txBody>
                    <a:bodyPr/>
                    <a:lstStyle/>
                    <a:p>
                      <a:pPr lvl="0">
                        <a:buNone/>
                      </a:pPr>
                      <a:r>
                        <a:rPr lang="en-US" sz="1100" b="1"/>
                        <a:t>£367</a:t>
                      </a:r>
                    </a:p>
                  </a:txBody>
                  <a:tcPr/>
                </a:tc>
                <a:tc>
                  <a:txBody>
                    <a:bodyPr/>
                    <a:lstStyle/>
                    <a:p>
                      <a:pPr lvl="0">
                        <a:buNone/>
                      </a:pPr>
                      <a:r>
                        <a:rPr lang="en-US" sz="1100" b="1"/>
                        <a:t>£367</a:t>
                      </a:r>
                    </a:p>
                  </a:txBody>
                  <a:tcPr/>
                </a:tc>
                <a:tc>
                  <a:txBody>
                    <a:bodyPr/>
                    <a:lstStyle/>
                    <a:p>
                      <a:pPr lvl="0">
                        <a:buNone/>
                      </a:pPr>
                      <a:r>
                        <a:rPr lang="en-US" sz="1100" b="1"/>
                        <a:t>£367</a:t>
                      </a:r>
                    </a:p>
                  </a:txBody>
                  <a:tcPr/>
                </a:tc>
                <a:tc>
                  <a:txBody>
                    <a:bodyPr/>
                    <a:lstStyle/>
                    <a:p>
                      <a:pPr lvl="0">
                        <a:buNone/>
                      </a:pPr>
                      <a:r>
                        <a:rPr lang="en-US" sz="1100" b="1"/>
                        <a:t>£367</a:t>
                      </a:r>
                    </a:p>
                  </a:txBody>
                  <a:tcPr/>
                </a:tc>
                <a:tc>
                  <a:txBody>
                    <a:bodyPr/>
                    <a:lstStyle/>
                    <a:p>
                      <a:pPr lvl="0">
                        <a:buNone/>
                      </a:pPr>
                      <a:r>
                        <a:rPr lang="en-US" sz="1100" b="1"/>
                        <a:t>£3604</a:t>
                      </a:r>
                    </a:p>
                  </a:txBody>
                  <a:tcPr/>
                </a:tc>
                <a:extLst>
                  <a:ext uri="{0D108BD9-81ED-4DB2-BD59-A6C34878D82A}">
                    <a16:rowId xmlns:a16="http://schemas.microsoft.com/office/drawing/2014/main" val="3108225471"/>
                  </a:ext>
                </a:extLst>
              </a:tr>
              <a:tr h="456711">
                <a:tc>
                  <a:txBody>
                    <a:bodyPr/>
                    <a:lstStyle/>
                    <a:p>
                      <a:r>
                        <a:rPr lang="en-US" sz="1200" b="1"/>
                        <a:t>Income before tax</a:t>
                      </a:r>
                    </a:p>
                  </a:txBody>
                  <a:tcPr/>
                </a:tc>
                <a:tc>
                  <a:txBody>
                    <a:bodyPr/>
                    <a:lstStyle/>
                    <a:p>
                      <a:r>
                        <a:rPr lang="en-US" sz="1100" b="1"/>
                        <a:t>£2933</a:t>
                      </a:r>
                    </a:p>
                  </a:txBody>
                  <a:tcPr/>
                </a:tc>
                <a:tc>
                  <a:txBody>
                    <a:bodyPr/>
                    <a:lstStyle/>
                    <a:p>
                      <a:r>
                        <a:rPr lang="en-US" sz="1100" b="1"/>
                        <a:t>£2933</a:t>
                      </a:r>
                    </a:p>
                  </a:txBody>
                  <a:tcPr/>
                </a:tc>
                <a:tc>
                  <a:txBody>
                    <a:bodyPr/>
                    <a:lstStyle/>
                    <a:p>
                      <a:r>
                        <a:rPr lang="en-US" sz="1100" b="1"/>
                        <a:t>£2933</a:t>
                      </a:r>
                    </a:p>
                  </a:txBody>
                  <a:tcPr/>
                </a:tc>
                <a:tc>
                  <a:txBody>
                    <a:bodyPr/>
                    <a:lstStyle/>
                    <a:p>
                      <a:r>
                        <a:rPr lang="en-US" sz="1100" b="1"/>
                        <a:t>£2933</a:t>
                      </a:r>
                    </a:p>
                  </a:txBody>
                  <a:tcPr/>
                </a:tc>
                <a:tc>
                  <a:txBody>
                    <a:bodyPr/>
                    <a:lstStyle/>
                    <a:p>
                      <a:r>
                        <a:rPr lang="en-US" sz="1100" b="1"/>
                        <a:t>£2933</a:t>
                      </a:r>
                    </a:p>
                  </a:txBody>
                  <a:tcPr/>
                </a:tc>
                <a:tc>
                  <a:txBody>
                    <a:bodyPr/>
                    <a:lstStyle/>
                    <a:p>
                      <a:r>
                        <a:rPr lang="en-US" sz="1100" b="1"/>
                        <a:t>£2933</a:t>
                      </a:r>
                    </a:p>
                  </a:txBody>
                  <a:tcPr/>
                </a:tc>
                <a:tc>
                  <a:txBody>
                    <a:bodyPr/>
                    <a:lstStyle/>
                    <a:p>
                      <a:r>
                        <a:rPr lang="en-US" sz="1100" b="1"/>
                        <a:t>£3433</a:t>
                      </a:r>
                    </a:p>
                  </a:txBody>
                  <a:tcPr/>
                </a:tc>
                <a:tc>
                  <a:txBody>
                    <a:bodyPr/>
                    <a:lstStyle/>
                    <a:p>
                      <a:r>
                        <a:rPr lang="en-US" sz="1100" b="1"/>
                        <a:t>£3433</a:t>
                      </a:r>
                    </a:p>
                  </a:txBody>
                  <a:tcPr/>
                </a:tc>
                <a:tc>
                  <a:txBody>
                    <a:bodyPr/>
                    <a:lstStyle/>
                    <a:p>
                      <a:pPr lvl="0">
                        <a:buNone/>
                      </a:pPr>
                      <a:r>
                        <a:rPr lang="en-US" sz="1100" b="1"/>
                        <a:t>£7333</a:t>
                      </a:r>
                    </a:p>
                  </a:txBody>
                  <a:tcPr/>
                </a:tc>
                <a:tc>
                  <a:txBody>
                    <a:bodyPr/>
                    <a:lstStyle/>
                    <a:p>
                      <a:pPr lvl="0">
                        <a:buNone/>
                      </a:pPr>
                      <a:r>
                        <a:rPr lang="en-US" sz="1100" b="1"/>
                        <a:t>£7333</a:t>
                      </a:r>
                    </a:p>
                  </a:txBody>
                  <a:tcPr/>
                </a:tc>
                <a:tc>
                  <a:txBody>
                    <a:bodyPr/>
                    <a:lstStyle/>
                    <a:p>
                      <a:pPr lvl="0">
                        <a:buNone/>
                      </a:pPr>
                      <a:r>
                        <a:rPr lang="en-US" sz="1100" b="1"/>
                        <a:t>£7333</a:t>
                      </a:r>
                    </a:p>
                  </a:txBody>
                  <a:tcPr/>
                </a:tc>
                <a:tc>
                  <a:txBody>
                    <a:bodyPr/>
                    <a:lstStyle/>
                    <a:p>
                      <a:pPr lvl="0">
                        <a:buNone/>
                      </a:pPr>
                      <a:r>
                        <a:rPr lang="en-US" sz="1100" b="1"/>
                        <a:t>£7333</a:t>
                      </a:r>
                    </a:p>
                  </a:txBody>
                  <a:tcPr/>
                </a:tc>
                <a:tc>
                  <a:txBody>
                    <a:bodyPr/>
                    <a:lstStyle/>
                    <a:p>
                      <a:pPr lvl="0">
                        <a:buNone/>
                      </a:pPr>
                      <a:r>
                        <a:rPr lang="en-US" sz="1100" b="1"/>
                        <a:t>£53796</a:t>
                      </a:r>
                    </a:p>
                  </a:txBody>
                  <a:tcPr/>
                </a:tc>
                <a:extLst>
                  <a:ext uri="{0D108BD9-81ED-4DB2-BD59-A6C34878D82A}">
                    <a16:rowId xmlns:a16="http://schemas.microsoft.com/office/drawing/2014/main" val="1544832828"/>
                  </a:ext>
                </a:extLst>
              </a:tr>
              <a:tr h="537307">
                <a:tc>
                  <a:txBody>
                    <a:bodyPr/>
                    <a:lstStyle/>
                    <a:p>
                      <a:r>
                        <a:rPr lang="en-US" b="1"/>
                        <a:t>I</a:t>
                      </a:r>
                      <a:r>
                        <a:rPr lang="en-US" sz="1200" b="1"/>
                        <a:t>ncome Tax Expense</a:t>
                      </a:r>
                    </a:p>
                  </a:txBody>
                  <a:tcPr/>
                </a:tc>
                <a:tc>
                  <a:txBody>
                    <a:bodyPr/>
                    <a:lstStyle/>
                    <a:p>
                      <a:r>
                        <a:rPr lang="en-US" sz="1100" b="1"/>
                        <a:t>£586</a:t>
                      </a:r>
                    </a:p>
                  </a:txBody>
                  <a:tcPr/>
                </a:tc>
                <a:tc>
                  <a:txBody>
                    <a:bodyPr/>
                    <a:lstStyle/>
                    <a:p>
                      <a:pPr lvl="0">
                        <a:buNone/>
                      </a:pPr>
                      <a:r>
                        <a:rPr lang="en-US" sz="1100" b="1" i="0" u="none" strike="noStrike" noProof="0">
                          <a:latin typeface="Century Gothic"/>
                        </a:rPr>
                        <a:t>£586</a:t>
                      </a:r>
                      <a:endParaRPr lang="en-US" sz="1100" b="1"/>
                    </a:p>
                  </a:txBody>
                  <a:tcPr/>
                </a:tc>
                <a:tc>
                  <a:txBody>
                    <a:bodyPr/>
                    <a:lstStyle/>
                    <a:p>
                      <a:pPr lvl="0">
                        <a:buNone/>
                      </a:pPr>
                      <a:r>
                        <a:rPr lang="en-US" sz="1100" b="1" i="0" u="none" strike="noStrike" noProof="0"/>
                        <a:t>£586</a:t>
                      </a:r>
                      <a:endParaRPr lang="en-US" sz="1100" b="1"/>
                    </a:p>
                  </a:txBody>
                  <a:tcPr/>
                </a:tc>
                <a:tc>
                  <a:txBody>
                    <a:bodyPr/>
                    <a:lstStyle/>
                    <a:p>
                      <a:pPr lvl="0">
                        <a:buNone/>
                      </a:pPr>
                      <a:r>
                        <a:rPr lang="en-US" sz="1100" b="1" i="0" u="none" strike="noStrike" noProof="0"/>
                        <a:t>£586</a:t>
                      </a:r>
                      <a:endParaRPr lang="en-US" sz="1100" b="1"/>
                    </a:p>
                  </a:txBody>
                  <a:tcPr/>
                </a:tc>
                <a:tc>
                  <a:txBody>
                    <a:bodyPr/>
                    <a:lstStyle/>
                    <a:p>
                      <a:pPr lvl="0">
                        <a:buNone/>
                      </a:pPr>
                      <a:r>
                        <a:rPr lang="en-US" sz="1100" b="1" i="0" u="none" strike="noStrike" noProof="0"/>
                        <a:t>£586</a:t>
                      </a:r>
                      <a:endParaRPr lang="en-US" sz="1100" b="1"/>
                    </a:p>
                  </a:txBody>
                  <a:tcPr/>
                </a:tc>
                <a:tc>
                  <a:txBody>
                    <a:bodyPr/>
                    <a:lstStyle/>
                    <a:p>
                      <a:pPr lvl="0">
                        <a:buNone/>
                      </a:pPr>
                      <a:r>
                        <a:rPr lang="en-US" sz="1100" b="1" i="0" u="none" strike="noStrike" noProof="0"/>
                        <a:t>£586</a:t>
                      </a:r>
                      <a:endParaRPr lang="en-US" sz="1100" b="1"/>
                    </a:p>
                  </a:txBody>
                  <a:tcPr/>
                </a:tc>
                <a:tc>
                  <a:txBody>
                    <a:bodyPr/>
                    <a:lstStyle/>
                    <a:p>
                      <a:r>
                        <a:rPr lang="en-US" sz="1100" b="1"/>
                        <a:t>£686</a:t>
                      </a:r>
                    </a:p>
                  </a:txBody>
                  <a:tcPr/>
                </a:tc>
                <a:tc>
                  <a:txBody>
                    <a:bodyPr/>
                    <a:lstStyle/>
                    <a:p>
                      <a:pPr lvl="0">
                        <a:buNone/>
                      </a:pPr>
                      <a:r>
                        <a:rPr lang="en-US" sz="1100" b="1" i="0" u="none" strike="noStrike" noProof="0">
                          <a:latin typeface="Century Gothic"/>
                        </a:rPr>
                        <a:t>£686</a:t>
                      </a:r>
                      <a:endParaRPr lang="en-US" sz="1100" b="1"/>
                    </a:p>
                  </a:txBody>
                  <a:tcPr/>
                </a:tc>
                <a:tc>
                  <a:txBody>
                    <a:bodyPr/>
                    <a:lstStyle/>
                    <a:p>
                      <a:pPr lvl="0">
                        <a:buNone/>
                      </a:pPr>
                      <a:r>
                        <a:rPr lang="en-US" sz="1100" b="1"/>
                        <a:t>£1466</a:t>
                      </a:r>
                    </a:p>
                  </a:txBody>
                  <a:tcPr/>
                </a:tc>
                <a:tc>
                  <a:txBody>
                    <a:bodyPr/>
                    <a:lstStyle/>
                    <a:p>
                      <a:pPr lvl="0">
                        <a:buNone/>
                      </a:pPr>
                      <a:r>
                        <a:rPr lang="en-US" sz="1100" b="1" i="0" u="none" strike="noStrike" noProof="0">
                          <a:latin typeface="Century Gothic"/>
                        </a:rPr>
                        <a:t>£1466</a:t>
                      </a:r>
                      <a:endParaRPr lang="en-US" sz="1100" b="1"/>
                    </a:p>
                  </a:txBody>
                  <a:tcPr/>
                </a:tc>
                <a:tc>
                  <a:txBody>
                    <a:bodyPr/>
                    <a:lstStyle/>
                    <a:p>
                      <a:pPr lvl="0">
                        <a:buNone/>
                      </a:pPr>
                      <a:r>
                        <a:rPr lang="en-US" sz="1100" b="1" i="0" u="none" strike="noStrike" noProof="0">
                          <a:latin typeface="Century Gothic"/>
                        </a:rPr>
                        <a:t>£1466</a:t>
                      </a:r>
                      <a:endParaRPr lang="en-US" sz="1100" b="1"/>
                    </a:p>
                  </a:txBody>
                  <a:tcPr/>
                </a:tc>
                <a:tc>
                  <a:txBody>
                    <a:bodyPr/>
                    <a:lstStyle/>
                    <a:p>
                      <a:pPr lvl="0">
                        <a:buNone/>
                      </a:pPr>
                      <a:r>
                        <a:rPr lang="en-US" sz="1100" b="1" i="0" u="none" strike="noStrike" noProof="0">
                          <a:latin typeface="Century Gothic"/>
                        </a:rPr>
                        <a:t>£1466</a:t>
                      </a:r>
                      <a:endParaRPr lang="en-US" sz="1100" b="1"/>
                    </a:p>
                  </a:txBody>
                  <a:tcPr/>
                </a:tc>
                <a:tc>
                  <a:txBody>
                    <a:bodyPr/>
                    <a:lstStyle/>
                    <a:p>
                      <a:pPr lvl="0">
                        <a:buNone/>
                      </a:pPr>
                      <a:r>
                        <a:rPr lang="en-US" sz="1100" b="1"/>
                        <a:t>£11338</a:t>
                      </a:r>
                    </a:p>
                  </a:txBody>
                  <a:tcPr/>
                </a:tc>
                <a:extLst>
                  <a:ext uri="{0D108BD9-81ED-4DB2-BD59-A6C34878D82A}">
                    <a16:rowId xmlns:a16="http://schemas.microsoft.com/office/drawing/2014/main" val="522066190"/>
                  </a:ext>
                </a:extLst>
              </a:tr>
              <a:tr h="268653">
                <a:tc>
                  <a:txBody>
                    <a:bodyPr/>
                    <a:lstStyle/>
                    <a:p>
                      <a:pPr lvl="0">
                        <a:buNone/>
                      </a:pPr>
                      <a:r>
                        <a:rPr lang="en-US" sz="1200" b="1"/>
                        <a:t>Net Income</a:t>
                      </a:r>
                    </a:p>
                  </a:txBody>
                  <a:tcPr/>
                </a:tc>
                <a:tc>
                  <a:txBody>
                    <a:bodyPr/>
                    <a:lstStyle/>
                    <a:p>
                      <a:pPr lvl="0">
                        <a:buNone/>
                      </a:pPr>
                      <a:r>
                        <a:rPr lang="en-US" sz="1100" b="1"/>
                        <a:t>£2347</a:t>
                      </a:r>
                    </a:p>
                  </a:txBody>
                  <a:tcPr/>
                </a:tc>
                <a:tc>
                  <a:txBody>
                    <a:bodyPr/>
                    <a:lstStyle/>
                    <a:p>
                      <a:pPr lvl="0">
                        <a:buNone/>
                      </a:pPr>
                      <a:r>
                        <a:rPr lang="en-US" sz="1100" b="1" i="0" u="none" strike="noStrike" noProof="0">
                          <a:latin typeface="Century Gothic"/>
                        </a:rPr>
                        <a:t>£2347</a:t>
                      </a:r>
                      <a:endParaRPr lang="en-US" sz="1100" b="1"/>
                    </a:p>
                  </a:txBody>
                  <a:tcPr/>
                </a:tc>
                <a:tc>
                  <a:txBody>
                    <a:bodyPr/>
                    <a:lstStyle/>
                    <a:p>
                      <a:pPr lvl="0">
                        <a:buNone/>
                      </a:pPr>
                      <a:r>
                        <a:rPr lang="en-US" sz="1100" b="1" i="0" u="none" strike="noStrike" noProof="0">
                          <a:latin typeface="Century Gothic"/>
                        </a:rPr>
                        <a:t>£2347</a:t>
                      </a:r>
                      <a:endParaRPr lang="en-US" sz="1100" b="1"/>
                    </a:p>
                  </a:txBody>
                  <a:tcPr/>
                </a:tc>
                <a:tc>
                  <a:txBody>
                    <a:bodyPr/>
                    <a:lstStyle/>
                    <a:p>
                      <a:pPr lvl="0">
                        <a:buNone/>
                      </a:pPr>
                      <a:r>
                        <a:rPr lang="en-US" sz="1100" b="1" i="0" u="none" strike="noStrike" noProof="0">
                          <a:latin typeface="Century Gothic"/>
                        </a:rPr>
                        <a:t>£2347</a:t>
                      </a:r>
                      <a:endParaRPr lang="en-US" sz="1100" b="1"/>
                    </a:p>
                  </a:txBody>
                  <a:tcPr/>
                </a:tc>
                <a:tc>
                  <a:txBody>
                    <a:bodyPr/>
                    <a:lstStyle/>
                    <a:p>
                      <a:pPr lvl="0">
                        <a:buNone/>
                      </a:pPr>
                      <a:r>
                        <a:rPr lang="en-US" sz="1100" b="1" i="0" u="none" strike="noStrike" noProof="0">
                          <a:latin typeface="Century Gothic"/>
                        </a:rPr>
                        <a:t>£2347</a:t>
                      </a:r>
                      <a:endParaRPr lang="en-US" sz="1100" b="1"/>
                    </a:p>
                  </a:txBody>
                  <a:tcPr/>
                </a:tc>
                <a:tc>
                  <a:txBody>
                    <a:bodyPr/>
                    <a:lstStyle/>
                    <a:p>
                      <a:pPr lvl="0">
                        <a:buNone/>
                      </a:pPr>
                      <a:r>
                        <a:rPr lang="en-US" sz="1100" b="1" i="0" u="none" strike="noStrike" noProof="0">
                          <a:latin typeface="Century Gothic"/>
                        </a:rPr>
                        <a:t>£2347</a:t>
                      </a:r>
                      <a:endParaRPr lang="en-US" sz="1100" b="1"/>
                    </a:p>
                  </a:txBody>
                  <a:tcPr/>
                </a:tc>
                <a:tc>
                  <a:txBody>
                    <a:bodyPr/>
                    <a:lstStyle/>
                    <a:p>
                      <a:pPr lvl="0">
                        <a:buNone/>
                      </a:pPr>
                      <a:r>
                        <a:rPr lang="en-US" sz="1100" b="1"/>
                        <a:t>£2747</a:t>
                      </a:r>
                    </a:p>
                  </a:txBody>
                  <a:tcPr/>
                </a:tc>
                <a:tc>
                  <a:txBody>
                    <a:bodyPr/>
                    <a:lstStyle/>
                    <a:p>
                      <a:pPr lvl="0">
                        <a:buNone/>
                      </a:pPr>
                      <a:r>
                        <a:rPr lang="en-US" sz="1100" b="1"/>
                        <a:t>£2747</a:t>
                      </a:r>
                    </a:p>
                  </a:txBody>
                  <a:tcPr/>
                </a:tc>
                <a:tc>
                  <a:txBody>
                    <a:bodyPr/>
                    <a:lstStyle/>
                    <a:p>
                      <a:pPr lvl="0">
                        <a:buNone/>
                      </a:pPr>
                      <a:r>
                        <a:rPr lang="en-US" sz="1100" b="1"/>
                        <a:t>£5867</a:t>
                      </a:r>
                    </a:p>
                  </a:txBody>
                  <a:tcPr/>
                </a:tc>
                <a:tc>
                  <a:txBody>
                    <a:bodyPr/>
                    <a:lstStyle/>
                    <a:p>
                      <a:pPr lvl="0">
                        <a:buNone/>
                      </a:pPr>
                      <a:r>
                        <a:rPr lang="en-US" sz="1100" b="1" i="0" u="none" strike="noStrike" noProof="0">
                          <a:latin typeface="Century Gothic"/>
                        </a:rPr>
                        <a:t>£5867</a:t>
                      </a:r>
                      <a:endParaRPr lang="en-US" sz="1100" b="1"/>
                    </a:p>
                  </a:txBody>
                  <a:tcPr/>
                </a:tc>
                <a:tc>
                  <a:txBody>
                    <a:bodyPr/>
                    <a:lstStyle/>
                    <a:p>
                      <a:pPr lvl="0">
                        <a:buNone/>
                      </a:pPr>
                      <a:r>
                        <a:rPr lang="en-US" sz="1100" b="1" i="0" u="none" strike="noStrike" noProof="0">
                          <a:latin typeface="Century Gothic"/>
                        </a:rPr>
                        <a:t>£5867</a:t>
                      </a:r>
                      <a:endParaRPr lang="en-US" sz="1100" b="1"/>
                    </a:p>
                  </a:txBody>
                  <a:tcPr/>
                </a:tc>
                <a:tc>
                  <a:txBody>
                    <a:bodyPr/>
                    <a:lstStyle/>
                    <a:p>
                      <a:pPr lvl="0">
                        <a:buNone/>
                      </a:pPr>
                      <a:r>
                        <a:rPr lang="en-US" sz="1100" b="1" i="0" u="none" strike="noStrike" noProof="0">
                          <a:latin typeface="Century Gothic"/>
                        </a:rPr>
                        <a:t>£5867</a:t>
                      </a:r>
                      <a:endParaRPr lang="en-US" sz="1100" b="1"/>
                    </a:p>
                  </a:txBody>
                  <a:tcPr/>
                </a:tc>
                <a:tc>
                  <a:txBody>
                    <a:bodyPr/>
                    <a:lstStyle/>
                    <a:p>
                      <a:pPr lvl="0">
                        <a:buNone/>
                      </a:pPr>
                      <a:r>
                        <a:rPr lang="en-US" sz="1100" b="1"/>
                        <a:t>£43044</a:t>
                      </a:r>
                    </a:p>
                  </a:txBody>
                  <a:tcPr/>
                </a:tc>
                <a:extLst>
                  <a:ext uri="{0D108BD9-81ED-4DB2-BD59-A6C34878D82A}">
                    <a16:rowId xmlns:a16="http://schemas.microsoft.com/office/drawing/2014/main" val="4159987573"/>
                  </a:ext>
                </a:extLst>
              </a:tr>
            </a:tbl>
          </a:graphicData>
        </a:graphic>
      </p:graphicFrame>
    </p:spTree>
    <p:extLst>
      <p:ext uri="{BB962C8B-B14F-4D97-AF65-F5344CB8AC3E}">
        <p14:creationId xmlns:p14="http://schemas.microsoft.com/office/powerpoint/2010/main" val="31209115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29C92-6448-1E48-B4B0-37D587707B8E}"/>
              </a:ext>
            </a:extLst>
          </p:cNvPr>
          <p:cNvSpPr>
            <a:spLocks noGrp="1"/>
          </p:cNvSpPr>
          <p:nvPr>
            <p:ph type="title"/>
          </p:nvPr>
        </p:nvSpPr>
        <p:spPr/>
        <p:txBody>
          <a:bodyPr/>
          <a:lstStyle/>
          <a:p>
            <a:r>
              <a:rPr lang="en-US" b="1"/>
              <a:t>References</a:t>
            </a:r>
          </a:p>
        </p:txBody>
      </p:sp>
      <p:sp>
        <p:nvSpPr>
          <p:cNvPr id="3" name="Content Placeholder 2">
            <a:extLst>
              <a:ext uri="{FF2B5EF4-FFF2-40B4-BE49-F238E27FC236}">
                <a16:creationId xmlns:a16="http://schemas.microsoft.com/office/drawing/2014/main" id="{EF9230ED-EE57-DE46-9EBA-AC9ACF2F7367}"/>
              </a:ext>
            </a:extLst>
          </p:cNvPr>
          <p:cNvSpPr>
            <a:spLocks noGrp="1"/>
          </p:cNvSpPr>
          <p:nvPr>
            <p:ph idx="1"/>
          </p:nvPr>
        </p:nvSpPr>
        <p:spPr>
          <a:xfrm>
            <a:off x="2373923" y="1306285"/>
            <a:ext cx="9130689" cy="5551715"/>
          </a:xfrm>
        </p:spPr>
        <p:txBody>
          <a:bodyPr vert="horz" lIns="91440" tIns="45720" rIns="91440" bIns="45720" rtlCol="0" anchor="t">
            <a:normAutofit/>
          </a:bodyPr>
          <a:lstStyle/>
          <a:p>
            <a:pPr marL="0" indent="0">
              <a:buNone/>
            </a:pPr>
            <a:r>
              <a:rPr lang="en-US" sz="1500">
                <a:solidFill>
                  <a:srgbClr val="000000"/>
                </a:solidFill>
                <a:effectLst/>
                <a:latin typeface="+mj-lt"/>
                <a:ea typeface="Times New Roman" panose="02020603050405020304" pitchFamily="18" charset="0"/>
                <a:cs typeface="Times New Roman"/>
              </a:rPr>
              <a:t> </a:t>
            </a:r>
            <a:r>
              <a:rPr lang="en-US" sz="1500" err="1">
                <a:solidFill>
                  <a:srgbClr val="000000"/>
                </a:solidFill>
                <a:effectLst/>
                <a:latin typeface="+mj-lt"/>
                <a:ea typeface="Times New Roman" panose="02020603050405020304" pitchFamily="18" charset="0"/>
                <a:cs typeface="Times New Roman"/>
              </a:rPr>
              <a:t>Maund</a:t>
            </a:r>
            <a:r>
              <a:rPr lang="en-US" sz="1500">
                <a:solidFill>
                  <a:srgbClr val="000000"/>
                </a:solidFill>
                <a:effectLst/>
                <a:latin typeface="+mj-lt"/>
                <a:ea typeface="Times New Roman" panose="02020603050405020304" pitchFamily="18" charset="0"/>
                <a:cs typeface="Times New Roman"/>
              </a:rPr>
              <a:t>, A. </a:t>
            </a:r>
            <a:r>
              <a:rPr lang="en-US" sz="1500" err="1">
                <a:solidFill>
                  <a:srgbClr val="000000"/>
                </a:solidFill>
                <a:effectLst/>
                <a:latin typeface="+mj-lt"/>
                <a:ea typeface="Times New Roman" panose="02020603050405020304" pitchFamily="18" charset="0"/>
                <a:cs typeface="Times New Roman"/>
              </a:rPr>
              <a:t>Schriek</a:t>
            </a:r>
            <a:r>
              <a:rPr lang="en-US" sz="1500">
                <a:solidFill>
                  <a:srgbClr val="000000"/>
                </a:solidFill>
                <a:effectLst/>
                <a:latin typeface="+mj-lt"/>
                <a:ea typeface="Times New Roman" panose="02020603050405020304" pitchFamily="18" charset="0"/>
                <a:cs typeface="Times New Roman"/>
              </a:rPr>
              <a:t>, M. and </a:t>
            </a:r>
            <a:r>
              <a:rPr lang="en-US" sz="1500" err="1">
                <a:solidFill>
                  <a:srgbClr val="000000"/>
                </a:solidFill>
                <a:effectLst/>
                <a:latin typeface="+mj-lt"/>
                <a:ea typeface="Times New Roman" panose="02020603050405020304" pitchFamily="18" charset="0"/>
                <a:cs typeface="Times New Roman"/>
              </a:rPr>
              <a:t>Tinkler</a:t>
            </a:r>
            <a:r>
              <a:rPr lang="en-US" sz="1500">
                <a:solidFill>
                  <a:srgbClr val="000000"/>
                </a:solidFill>
                <a:effectLst/>
                <a:latin typeface="+mj-lt"/>
                <a:ea typeface="Times New Roman" panose="02020603050405020304" pitchFamily="18" charset="0"/>
                <a:cs typeface="Times New Roman"/>
              </a:rPr>
              <a:t>, P. (2017). </a:t>
            </a:r>
            <a:r>
              <a:rPr lang="en-US" sz="1500" i="1">
                <a:solidFill>
                  <a:srgbClr val="000000"/>
                </a:solidFill>
                <a:effectLst/>
                <a:latin typeface="+mj-lt"/>
                <a:ea typeface="Times New Roman" panose="02020603050405020304" pitchFamily="18" charset="0"/>
                <a:cs typeface="Times New Roman"/>
              </a:rPr>
              <a:t>Certificate in Higher Education: Skills for the Workplace Student Yearbook</a:t>
            </a:r>
            <a:r>
              <a:rPr lang="en-US" sz="1500">
                <a:solidFill>
                  <a:srgbClr val="000000"/>
                </a:solidFill>
                <a:effectLst/>
                <a:latin typeface="+mj-lt"/>
                <a:ea typeface="Times New Roman" panose="02020603050405020304" pitchFamily="18" charset="0"/>
                <a:cs typeface="Times New Roman"/>
              </a:rPr>
              <a:t>. London. Sage Publications.</a:t>
            </a:r>
            <a:endParaRPr lang="en-US" sz="1500">
              <a:effectLst/>
              <a:latin typeface="+mj-lt"/>
              <a:ea typeface="Times New Roman" panose="02020603050405020304" pitchFamily="18" charset="0"/>
              <a:cs typeface="Times New Roman"/>
            </a:endParaRPr>
          </a:p>
          <a:p>
            <a:pPr marL="0" indent="0">
              <a:buNone/>
            </a:pPr>
            <a:r>
              <a:rPr lang="en-US" sz="1500">
                <a:solidFill>
                  <a:srgbClr val="000000"/>
                </a:solidFill>
                <a:effectLst/>
                <a:latin typeface="+mj-lt"/>
                <a:ea typeface="Times New Roman" panose="02020603050405020304" pitchFamily="18" charset="0"/>
                <a:cs typeface="Times New Roman"/>
              </a:rPr>
              <a:t>Morgan, P. (2017) </a:t>
            </a:r>
            <a:r>
              <a:rPr lang="en-US" sz="1500" i="1">
                <a:solidFill>
                  <a:srgbClr val="000000"/>
                </a:solidFill>
                <a:effectLst/>
                <a:latin typeface="+mj-lt"/>
                <a:ea typeface="Times New Roman" panose="02020603050405020304" pitchFamily="18" charset="0"/>
                <a:cs typeface="Times New Roman"/>
              </a:rPr>
              <a:t>The business student’s guides to study and employability.</a:t>
            </a:r>
            <a:r>
              <a:rPr lang="en-US" sz="1500">
                <a:solidFill>
                  <a:srgbClr val="000000"/>
                </a:solidFill>
                <a:effectLst/>
                <a:latin typeface="+mj-lt"/>
                <a:ea typeface="Times New Roman" panose="02020603050405020304" pitchFamily="18" charset="0"/>
                <a:cs typeface="Times New Roman"/>
              </a:rPr>
              <a:t> 1</a:t>
            </a:r>
            <a:r>
              <a:rPr lang="en-US" sz="1500" baseline="30000">
                <a:solidFill>
                  <a:srgbClr val="000000"/>
                </a:solidFill>
                <a:effectLst/>
                <a:latin typeface="+mj-lt"/>
                <a:ea typeface="Times New Roman" panose="02020603050405020304" pitchFamily="18" charset="0"/>
                <a:cs typeface="Times New Roman"/>
              </a:rPr>
              <a:t>st</a:t>
            </a:r>
            <a:r>
              <a:rPr lang="en-US" sz="1500">
                <a:solidFill>
                  <a:srgbClr val="000000"/>
                </a:solidFill>
                <a:effectLst/>
                <a:latin typeface="+mj-lt"/>
                <a:ea typeface="Times New Roman" panose="02020603050405020304" pitchFamily="18" charset="0"/>
                <a:cs typeface="Times New Roman"/>
              </a:rPr>
              <a:t> edition. London. Sage publications.</a:t>
            </a:r>
            <a:endParaRPr lang="en-US" sz="1500">
              <a:solidFill>
                <a:srgbClr val="000000"/>
              </a:solidFill>
              <a:latin typeface="+mj-lt"/>
              <a:cs typeface="Times New Roman"/>
            </a:endParaRPr>
          </a:p>
          <a:p>
            <a:pPr marL="0" indent="0">
              <a:buNone/>
            </a:pPr>
            <a:r>
              <a:rPr lang="en-US" sz="1500">
                <a:solidFill>
                  <a:srgbClr val="000000"/>
                </a:solidFill>
                <a:latin typeface="+mj-lt"/>
                <a:ea typeface="Times New Roman" panose="02020603050405020304" pitchFamily="18" charset="0"/>
                <a:cs typeface="Times New Roman"/>
              </a:rPr>
              <a:t>Start up</a:t>
            </a:r>
            <a:r>
              <a:rPr lang="en-US" sz="1500">
                <a:solidFill>
                  <a:srgbClr val="000000"/>
                </a:solidFill>
                <a:effectLst/>
                <a:latin typeface="+mj-lt"/>
                <a:ea typeface="Times New Roman" panose="02020603050405020304" pitchFamily="18" charset="0"/>
                <a:cs typeface="Times New Roman"/>
              </a:rPr>
              <a:t> loans (2019)</a:t>
            </a:r>
            <a:r>
              <a:rPr lang="en-US" sz="1500" i="1">
                <a:solidFill>
                  <a:srgbClr val="000000"/>
                </a:solidFill>
                <a:effectLst/>
                <a:latin typeface="+mj-lt"/>
                <a:ea typeface="Times New Roman" panose="02020603050405020304" pitchFamily="18" charset="0"/>
                <a:cs typeface="Times New Roman"/>
              </a:rPr>
              <a:t> Business plan template. </a:t>
            </a:r>
            <a:br>
              <a:rPr lang="en-US" sz="1500" i="1">
                <a:effectLst/>
                <a:latin typeface="+mj-lt"/>
                <a:ea typeface="Times New Roman" panose="02020603050405020304" pitchFamily="18" charset="0"/>
                <a:cs typeface="Times New Roman" panose="02020603050405020304" pitchFamily="18" charset="0"/>
              </a:rPr>
            </a:br>
            <a:r>
              <a:rPr lang="en-US" sz="1500">
                <a:solidFill>
                  <a:srgbClr val="000000"/>
                </a:solidFill>
                <a:effectLst/>
                <a:latin typeface="+mj-lt"/>
                <a:ea typeface="Times New Roman" panose="02020603050405020304" pitchFamily="18" charset="0"/>
                <a:cs typeface="Times New Roman"/>
              </a:rPr>
              <a:t>Available at </a:t>
            </a:r>
            <a:r>
              <a:rPr lang="en-US" sz="1500">
                <a:latin typeface="+mj-lt"/>
                <a:hlinkClick r:id="rId2"/>
              </a:rPr>
              <a:t>https://www.startuploans.co.uk/business-plan-template/</a:t>
            </a:r>
            <a:r>
              <a:rPr lang="en-US" sz="1500">
                <a:latin typeface="+mj-lt"/>
              </a:rPr>
              <a:t> </a:t>
            </a:r>
            <a:r>
              <a:rPr lang="en-US" sz="1500">
                <a:solidFill>
                  <a:schemeClr val="tx1"/>
                </a:solidFill>
                <a:latin typeface="+mj-lt"/>
              </a:rPr>
              <a:t>(Accessed: 6 December 2019)</a:t>
            </a:r>
            <a:endParaRPr lang="en-US" sz="1500">
              <a:solidFill>
                <a:schemeClr val="tx1"/>
              </a:solidFill>
              <a:effectLst/>
              <a:latin typeface="+mj-lt"/>
              <a:ea typeface="Times New Roman" panose="02020603050405020304" pitchFamily="18" charset="0"/>
              <a:cs typeface="Times New Roman" panose="02020603050405020304" pitchFamily="18" charset="0"/>
            </a:endParaRPr>
          </a:p>
          <a:p>
            <a:pPr marL="0" indent="0">
              <a:buNone/>
            </a:pPr>
            <a:r>
              <a:rPr lang="en-US" sz="1500">
                <a:solidFill>
                  <a:schemeClr val="tx1"/>
                </a:solidFill>
                <a:latin typeface="+mj-lt"/>
              </a:rPr>
              <a:t>Gov.uk (2019) </a:t>
            </a:r>
            <a:r>
              <a:rPr lang="en-US" sz="1500" i="1">
                <a:solidFill>
                  <a:schemeClr val="tx1"/>
                </a:solidFill>
                <a:latin typeface="+mj-lt"/>
              </a:rPr>
              <a:t>Write a business plan. </a:t>
            </a:r>
            <a:r>
              <a:rPr lang="en-US" sz="1500">
                <a:solidFill>
                  <a:schemeClr val="tx1"/>
                </a:solidFill>
                <a:latin typeface="+mj-lt"/>
              </a:rPr>
              <a:t>Available at </a:t>
            </a:r>
            <a:r>
              <a:rPr lang="en-US" sz="1500">
                <a:latin typeface="+mj-lt"/>
                <a:hlinkClick r:id="rId3"/>
              </a:rPr>
              <a:t>https://www.gov.uk/write-business-plan</a:t>
            </a:r>
            <a:r>
              <a:rPr lang="en-US" sz="1500">
                <a:latin typeface="+mj-lt"/>
              </a:rPr>
              <a:t> </a:t>
            </a:r>
            <a:br>
              <a:rPr lang="en-US" sz="1500">
                <a:latin typeface="+mj-lt"/>
              </a:rPr>
            </a:br>
            <a:r>
              <a:rPr lang="en-US" sz="1500">
                <a:solidFill>
                  <a:schemeClr val="tx1"/>
                </a:solidFill>
                <a:latin typeface="+mj-lt"/>
              </a:rPr>
              <a:t>(Accessed: 6 December 2019)</a:t>
            </a:r>
          </a:p>
          <a:p>
            <a:pPr marL="0" indent="0">
              <a:buNone/>
            </a:pPr>
            <a:r>
              <a:rPr lang="en-GB" sz="1500">
                <a:solidFill>
                  <a:schemeClr val="tx1"/>
                </a:solidFill>
              </a:rPr>
              <a:t>Porter, M. E. (1996). What is strategy? Harvard Business Review, 74(6), 61-78.</a:t>
            </a:r>
          </a:p>
          <a:p>
            <a:pPr marL="0" indent="0">
              <a:buNone/>
            </a:pPr>
            <a:r>
              <a:rPr lang="en-GB" sz="1500" err="1">
                <a:solidFill>
                  <a:schemeClr val="tx1"/>
                </a:solidFill>
              </a:rPr>
              <a:t>Ries</a:t>
            </a:r>
            <a:r>
              <a:rPr lang="en-GB" sz="1500">
                <a:solidFill>
                  <a:schemeClr val="tx1"/>
                </a:solidFill>
              </a:rPr>
              <a:t>, E. (2011). The lean </a:t>
            </a:r>
            <a:r>
              <a:rPr lang="en-GB" sz="1500" err="1">
                <a:solidFill>
                  <a:schemeClr val="tx1"/>
                </a:solidFill>
              </a:rPr>
              <a:t>startup</a:t>
            </a:r>
            <a:r>
              <a:rPr lang="en-GB" sz="1500">
                <a:solidFill>
                  <a:schemeClr val="tx1"/>
                </a:solidFill>
              </a:rPr>
              <a:t>: How today’s entrepreneurs use continuous innovation to create radically successful businesses. New York: Crown Business.</a:t>
            </a:r>
          </a:p>
          <a:p>
            <a:pPr marL="0" indent="0">
              <a:buNone/>
            </a:pPr>
            <a:r>
              <a:rPr lang="en-GB" sz="1500">
                <a:solidFill>
                  <a:schemeClr val="tx1"/>
                </a:solidFill>
                <a:latin typeface="+mj-lt"/>
              </a:rPr>
              <a:t>Berry, T. (2015). What is a Business Plan?. [online] Articles.bplans.co.uk. Available at: http://articles.bplans.co.uk/writing-a-business-plan/what-is-a-business-plan/384 [Accessed 23 Feb. 2015].</a:t>
            </a:r>
          </a:p>
          <a:p>
            <a:pPr marL="0" indent="0">
              <a:buNone/>
            </a:pPr>
            <a:r>
              <a:rPr lang="en-GB" sz="1500" err="1">
                <a:solidFill>
                  <a:schemeClr val="tx1"/>
                </a:solidFill>
                <a:latin typeface="+mj-lt"/>
              </a:rPr>
              <a:t>Antoncic</a:t>
            </a:r>
            <a:r>
              <a:rPr lang="en-GB" sz="1500">
                <a:solidFill>
                  <a:schemeClr val="tx1"/>
                </a:solidFill>
                <a:latin typeface="+mj-lt"/>
              </a:rPr>
              <a:t>, B. and </a:t>
            </a:r>
            <a:r>
              <a:rPr lang="en-GB" sz="1500" err="1">
                <a:solidFill>
                  <a:schemeClr val="tx1"/>
                </a:solidFill>
                <a:latin typeface="+mj-lt"/>
              </a:rPr>
              <a:t>Hisrich</a:t>
            </a:r>
            <a:r>
              <a:rPr lang="en-GB" sz="1500">
                <a:solidFill>
                  <a:schemeClr val="tx1"/>
                </a:solidFill>
                <a:latin typeface="+mj-lt"/>
              </a:rPr>
              <a:t>, R.D., 2003. Clarifying the intrapreneurship concept. Journal of Small Business and Enterprise Development: Bingley. </a:t>
            </a:r>
          </a:p>
          <a:p>
            <a:pPr marL="0" indent="0">
              <a:buNone/>
            </a:pPr>
            <a:r>
              <a:rPr lang="en-GB" sz="1500" err="1">
                <a:solidFill>
                  <a:schemeClr val="tx1"/>
                </a:solidFill>
                <a:latin typeface="+mj-lt"/>
              </a:rPr>
              <a:t>Antoncic</a:t>
            </a:r>
            <a:r>
              <a:rPr lang="en-GB" sz="1500">
                <a:solidFill>
                  <a:schemeClr val="tx1"/>
                </a:solidFill>
                <a:latin typeface="+mj-lt"/>
              </a:rPr>
              <a:t>, J.A. and </a:t>
            </a:r>
            <a:r>
              <a:rPr lang="en-GB" sz="1500" err="1">
                <a:solidFill>
                  <a:schemeClr val="tx1"/>
                </a:solidFill>
                <a:latin typeface="+mj-lt"/>
              </a:rPr>
              <a:t>Antoncic</a:t>
            </a:r>
            <a:r>
              <a:rPr lang="en-GB" sz="1500">
                <a:solidFill>
                  <a:schemeClr val="tx1"/>
                </a:solidFill>
                <a:latin typeface="+mj-lt"/>
              </a:rPr>
              <a:t>, B., 2011. Employee satisfaction, intrapreneurship and firm growth: a model. Industrial Management &amp; Data Systems: Bingley. </a:t>
            </a:r>
          </a:p>
          <a:p>
            <a:pPr marL="0" indent="0">
              <a:buNone/>
            </a:pPr>
            <a:endParaRPr lang="en-US">
              <a:solidFill>
                <a:schemeClr val="tx1"/>
              </a:solidFill>
              <a:latin typeface="+mj-lt"/>
            </a:endParaRPr>
          </a:p>
        </p:txBody>
      </p:sp>
    </p:spTree>
    <p:extLst>
      <p:ext uri="{BB962C8B-B14F-4D97-AF65-F5344CB8AC3E}">
        <p14:creationId xmlns:p14="http://schemas.microsoft.com/office/powerpoint/2010/main" val="279542539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Wisp</vt:lpstr>
      <vt:lpstr>The Haircut Shop LTD </vt:lpstr>
      <vt:lpstr>Mission statement  </vt:lpstr>
      <vt:lpstr>Organizational objectives</vt:lpstr>
      <vt:lpstr>Product Description</vt:lpstr>
      <vt:lpstr>Product Description</vt:lpstr>
      <vt:lpstr>Stakeholder Map</vt:lpstr>
      <vt:lpstr>Pestle analysis</vt:lpstr>
      <vt:lpstr>Pestle analysis</vt:lpstr>
      <vt:lpstr>SWOT Analysis</vt:lpstr>
      <vt:lpstr>Industry Life Cycle</vt:lpstr>
      <vt:lpstr>PowerPoint Presentation</vt:lpstr>
      <vt:lpstr>Market analysis – The marketing mix</vt:lpstr>
      <vt:lpstr>PowerPoint Presentation</vt:lpstr>
      <vt:lpstr>Marketing plan and strategy</vt:lpstr>
      <vt:lpstr>Operational Strategy</vt:lpstr>
      <vt:lpstr>Management team and organizational chart</vt:lpstr>
      <vt:lpstr>HR planning</vt:lpstr>
      <vt:lpstr>Financial forecast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Haircut Shop </dc:title>
  <dc:creator>Nipha Begum (1818766)</dc:creator>
  <cp:revision>2</cp:revision>
  <dcterms:created xsi:type="dcterms:W3CDTF">2019-11-20T11:50:49Z</dcterms:created>
  <dcterms:modified xsi:type="dcterms:W3CDTF">2019-12-20T13:16:03Z</dcterms:modified>
</cp:coreProperties>
</file>