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8"/>
  </p:notesMasterIdLst>
  <p:handoutMasterIdLst>
    <p:handoutMasterId r:id="rId49"/>
  </p:handoutMasterIdLst>
  <p:sldIdLst>
    <p:sldId id="277" r:id="rId2"/>
    <p:sldId id="278" r:id="rId3"/>
    <p:sldId id="279" r:id="rId4"/>
    <p:sldId id="280" r:id="rId5"/>
    <p:sldId id="281" r:id="rId6"/>
    <p:sldId id="282" r:id="rId7"/>
    <p:sldId id="283" r:id="rId8"/>
    <p:sldId id="284" r:id="rId9"/>
    <p:sldId id="285" r:id="rId10"/>
    <p:sldId id="286" r:id="rId11"/>
    <p:sldId id="287" r:id="rId12"/>
    <p:sldId id="288" r:id="rId13"/>
    <p:sldId id="289" r:id="rId14"/>
    <p:sldId id="290" r:id="rId15"/>
    <p:sldId id="291" r:id="rId16"/>
    <p:sldId id="292" r:id="rId17"/>
    <p:sldId id="293" r:id="rId18"/>
    <p:sldId id="294" r:id="rId19"/>
    <p:sldId id="295" r:id="rId20"/>
    <p:sldId id="296" r:id="rId21"/>
    <p:sldId id="297" r:id="rId22"/>
    <p:sldId id="298" r:id="rId23"/>
    <p:sldId id="299" r:id="rId24"/>
    <p:sldId id="311" r:id="rId25"/>
    <p:sldId id="315" r:id="rId26"/>
    <p:sldId id="316" r:id="rId27"/>
    <p:sldId id="312" r:id="rId28"/>
    <p:sldId id="313" r:id="rId29"/>
    <p:sldId id="314" r:id="rId30"/>
    <p:sldId id="300" r:id="rId31"/>
    <p:sldId id="301" r:id="rId32"/>
    <p:sldId id="302" r:id="rId33"/>
    <p:sldId id="303" r:id="rId34"/>
    <p:sldId id="304" r:id="rId35"/>
    <p:sldId id="317" r:id="rId36"/>
    <p:sldId id="318" r:id="rId37"/>
    <p:sldId id="319" r:id="rId38"/>
    <p:sldId id="321" r:id="rId39"/>
    <p:sldId id="322" r:id="rId40"/>
    <p:sldId id="320" r:id="rId41"/>
    <p:sldId id="305" r:id="rId42"/>
    <p:sldId id="306" r:id="rId43"/>
    <p:sldId id="307" r:id="rId44"/>
    <p:sldId id="308" r:id="rId45"/>
    <p:sldId id="309" r:id="rId46"/>
    <p:sldId id="310" r:id="rId4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500" autoAdjust="0"/>
    <p:restoredTop sz="94576" autoAdjust="0"/>
  </p:normalViewPr>
  <p:slideViewPr>
    <p:cSldViewPr>
      <p:cViewPr varScale="1">
        <p:scale>
          <a:sx n="73" d="100"/>
          <a:sy n="73" d="100"/>
        </p:scale>
        <p:origin x="1200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viewProps" Target="viewProps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29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zh-CN" altLang="en-US"/>
          </a:p>
        </p:txBody>
      </p:sp>
      <p:sp>
        <p:nvSpPr>
          <p:cNvPr id="7171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14425" y="703263"/>
            <a:ext cx="4629150" cy="3473450"/>
          </a:xfrm>
          <a:ln cap="flat"/>
        </p:spPr>
      </p:sp>
    </p:spTree>
    <p:extLst>
      <p:ext uri="{BB962C8B-B14F-4D97-AF65-F5344CB8AC3E}">
        <p14:creationId xmlns:p14="http://schemas.microsoft.com/office/powerpoint/2010/main" val="24074897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zh-CN" altLang="en-US"/>
          </a:p>
        </p:txBody>
      </p:sp>
      <p:sp>
        <p:nvSpPr>
          <p:cNvPr id="9219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14425" y="703263"/>
            <a:ext cx="4629150" cy="3473450"/>
          </a:xfrm>
          <a:ln cap="flat"/>
        </p:spPr>
      </p:sp>
    </p:spTree>
    <p:extLst>
      <p:ext uri="{BB962C8B-B14F-4D97-AF65-F5344CB8AC3E}">
        <p14:creationId xmlns:p14="http://schemas.microsoft.com/office/powerpoint/2010/main" val="41189791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9066E8D-2815-48E7-9830-A9411CCABB5E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2048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01758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zh-CN" altLang="en-US"/>
          </a:p>
        </p:txBody>
      </p:sp>
      <p:sp>
        <p:nvSpPr>
          <p:cNvPr id="1126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14425" y="703263"/>
            <a:ext cx="4629150" cy="3473450"/>
          </a:xfrm>
          <a:ln cap="flat"/>
        </p:spPr>
      </p:sp>
    </p:spTree>
    <p:extLst>
      <p:ext uri="{BB962C8B-B14F-4D97-AF65-F5344CB8AC3E}">
        <p14:creationId xmlns:p14="http://schemas.microsoft.com/office/powerpoint/2010/main" val="29736202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51BA8F9-B1A0-41CA-858F-8F810658FDEA}" type="slidenum">
              <a:rPr lang="en-US" altLang="en-US"/>
              <a:pPr/>
              <a:t>8</a:t>
            </a:fld>
            <a:endParaRPr lang="en-US" altLang="en-US"/>
          </a:p>
        </p:txBody>
      </p:sp>
      <p:sp>
        <p:nvSpPr>
          <p:cNvPr id="1146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46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27507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40B1ECD-512E-4C0C-9654-8AC75D725821}" type="slidenum">
              <a:rPr lang="en-US" altLang="en-US"/>
              <a:pPr/>
              <a:t>9</a:t>
            </a:fld>
            <a:endParaRPr lang="en-US" altLang="en-US"/>
          </a:p>
        </p:txBody>
      </p:sp>
      <p:sp>
        <p:nvSpPr>
          <p:cNvPr id="1157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57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021041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1A2C949-0B7B-482B-8EC0-4762EE121378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1167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67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624795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7FCB1D8-71D9-475E-A2D8-71DA2C2FE8B5}" type="slidenum">
              <a:rPr lang="en-US" altLang="en-US"/>
              <a:pPr/>
              <a:t>11</a:t>
            </a:fld>
            <a:endParaRPr lang="en-US" altLang="en-US"/>
          </a:p>
        </p:txBody>
      </p:sp>
      <p:sp>
        <p:nvSpPr>
          <p:cNvPr id="1177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77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425910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16F68B6-FC41-4B6F-AB62-57DAAB4A711B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205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5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654865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F63BEB8-3721-4B05-870D-10701F5365E3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206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68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1371576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16DC721-2AAD-406B-AD7B-9402181EF447}" type="slidenum">
              <a:rPr lang="en-US" altLang="en-US"/>
              <a:pPr/>
              <a:t>16</a:t>
            </a:fld>
            <a:endParaRPr lang="en-US" altLang="en-US"/>
          </a:p>
        </p:txBody>
      </p:sp>
      <p:sp>
        <p:nvSpPr>
          <p:cNvPr id="2078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78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5411817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F2A95D0-8B92-404D-80BC-C9F89766B2AF}" type="slidenum">
              <a:rPr lang="en-US" altLang="en-US"/>
              <a:pPr/>
              <a:t>17</a:t>
            </a:fld>
            <a:endParaRPr lang="en-US" altLang="en-US"/>
          </a:p>
        </p:txBody>
      </p:sp>
      <p:sp>
        <p:nvSpPr>
          <p:cNvPr id="2088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88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6389320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743F126-A34F-4AB7-A265-2D8B7CEA7FB6}" type="slidenum">
              <a:rPr lang="en-US" altLang="en-US"/>
              <a:pPr/>
              <a:t>18</a:t>
            </a:fld>
            <a:endParaRPr lang="en-US" altLang="en-US"/>
          </a:p>
        </p:txBody>
      </p:sp>
      <p:sp>
        <p:nvSpPr>
          <p:cNvPr id="2099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99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5090534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152C7B1-E7DF-4159-89DC-ACBAC391053C}" type="slidenum">
              <a:rPr lang="en-US" altLang="en-US"/>
              <a:pPr/>
              <a:t>19</a:t>
            </a:fld>
            <a:endParaRPr lang="en-US" altLang="en-US"/>
          </a:p>
        </p:txBody>
      </p:sp>
      <p:sp>
        <p:nvSpPr>
          <p:cNvPr id="2109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09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4770592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A4593BA-F5CD-481E-8954-A272B0B9DCDC}" type="slidenum">
              <a:rPr lang="en-US" altLang="en-US"/>
              <a:pPr/>
              <a:t>20</a:t>
            </a:fld>
            <a:endParaRPr lang="en-US" altLang="en-US"/>
          </a:p>
        </p:txBody>
      </p:sp>
      <p:sp>
        <p:nvSpPr>
          <p:cNvPr id="1249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49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1874700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zh-CN" altLang="en-US"/>
          </a:p>
        </p:txBody>
      </p:sp>
      <p:sp>
        <p:nvSpPr>
          <p:cNvPr id="1536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14425" y="703263"/>
            <a:ext cx="4629150" cy="3473450"/>
          </a:xfrm>
          <a:ln cap="flat"/>
        </p:spPr>
      </p:sp>
    </p:spTree>
    <p:extLst>
      <p:ext uri="{BB962C8B-B14F-4D97-AF65-F5344CB8AC3E}">
        <p14:creationId xmlns:p14="http://schemas.microsoft.com/office/powerpoint/2010/main" val="261063303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zh-CN" altLang="en-US"/>
          </a:p>
        </p:txBody>
      </p:sp>
      <p:sp>
        <p:nvSpPr>
          <p:cNvPr id="2560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14425" y="703263"/>
            <a:ext cx="4629150" cy="3473450"/>
          </a:xfrm>
          <a:ln cap="flat"/>
        </p:spPr>
      </p:sp>
    </p:spTree>
    <p:extLst>
      <p:ext uri="{BB962C8B-B14F-4D97-AF65-F5344CB8AC3E}">
        <p14:creationId xmlns:p14="http://schemas.microsoft.com/office/powerpoint/2010/main" val="163847834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zh-CN" altLang="en-US"/>
          </a:p>
        </p:txBody>
      </p:sp>
      <p:sp>
        <p:nvSpPr>
          <p:cNvPr id="2150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14425" y="703263"/>
            <a:ext cx="4629150" cy="3473450"/>
          </a:xfrm>
          <a:ln cap="flat"/>
        </p:spPr>
      </p:sp>
    </p:spTree>
    <p:extLst>
      <p:ext uri="{BB962C8B-B14F-4D97-AF65-F5344CB8AC3E}">
        <p14:creationId xmlns:p14="http://schemas.microsoft.com/office/powerpoint/2010/main" val="405029810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zh-CN" altLang="en-US"/>
          </a:p>
        </p:txBody>
      </p:sp>
      <p:sp>
        <p:nvSpPr>
          <p:cNvPr id="27651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14425" y="703263"/>
            <a:ext cx="4629150" cy="3473450"/>
          </a:xfrm>
          <a:ln cap="flat"/>
        </p:spPr>
      </p:sp>
    </p:spTree>
    <p:extLst>
      <p:ext uri="{BB962C8B-B14F-4D97-AF65-F5344CB8AC3E}">
        <p14:creationId xmlns:p14="http://schemas.microsoft.com/office/powerpoint/2010/main" val="58304053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14425" y="703263"/>
            <a:ext cx="4629150" cy="3473450"/>
          </a:xfrm>
          <a:ln cap="flat"/>
        </p:spPr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9427890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zh-CN" altLang="en-US"/>
          </a:p>
        </p:txBody>
      </p:sp>
      <p:sp>
        <p:nvSpPr>
          <p:cNvPr id="3584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14425" y="703263"/>
            <a:ext cx="4629150" cy="3473450"/>
          </a:xfrm>
          <a:ln cap="flat"/>
        </p:spPr>
      </p:sp>
    </p:spTree>
    <p:extLst>
      <p:ext uri="{BB962C8B-B14F-4D97-AF65-F5344CB8AC3E}">
        <p14:creationId xmlns:p14="http://schemas.microsoft.com/office/powerpoint/2010/main" val="89938584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90B501D-B4D9-4509-BA4A-12E5981E8561}" type="slidenum">
              <a:rPr lang="en-US" altLang="en-US"/>
              <a:pPr/>
              <a:t>41</a:t>
            </a:fld>
            <a:endParaRPr lang="en-US" altLang="en-US"/>
          </a:p>
        </p:txBody>
      </p:sp>
      <p:sp>
        <p:nvSpPr>
          <p:cNvPr id="2119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19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931500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A3B91B1-E654-4354-A9EF-0D4026843112}" type="slidenum">
              <a:rPr lang="en-US" altLang="en-US"/>
              <a:pPr/>
              <a:t>42</a:t>
            </a:fld>
            <a:endParaRPr lang="en-US" altLang="en-US"/>
          </a:p>
        </p:txBody>
      </p:sp>
      <p:sp>
        <p:nvSpPr>
          <p:cNvPr id="2129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29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7823523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B69B3E4-6515-47C8-950F-B190B77C6D86}" type="slidenum">
              <a:rPr lang="en-US" altLang="en-US"/>
              <a:pPr/>
              <a:t>43</a:t>
            </a:fld>
            <a:endParaRPr lang="en-US" altLang="en-US"/>
          </a:p>
        </p:txBody>
      </p:sp>
      <p:sp>
        <p:nvSpPr>
          <p:cNvPr id="2140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40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8585818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FAB3861-7616-4118-AE13-26422804F245}" type="slidenum">
              <a:rPr lang="en-US" altLang="en-US"/>
              <a:pPr/>
              <a:t>44</a:t>
            </a:fld>
            <a:endParaRPr lang="en-US" altLang="en-US"/>
          </a:p>
        </p:txBody>
      </p:sp>
      <p:sp>
        <p:nvSpPr>
          <p:cNvPr id="2150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5893650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3182004-F786-452F-BAA4-FD5AFC4F18C7}" type="slidenum">
              <a:rPr lang="en-US" altLang="en-US"/>
              <a:pPr/>
              <a:t>45</a:t>
            </a:fld>
            <a:endParaRPr lang="en-US" altLang="en-US"/>
          </a:p>
        </p:txBody>
      </p:sp>
      <p:sp>
        <p:nvSpPr>
          <p:cNvPr id="2160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60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2051091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BB32AD6-D144-4204-A7D8-3AC1E658FA9D}" type="slidenum">
              <a:rPr lang="en-US" altLang="en-US"/>
              <a:pPr/>
              <a:t>46</a:t>
            </a:fld>
            <a:endParaRPr lang="en-US" altLang="en-US"/>
          </a:p>
        </p:txBody>
      </p:sp>
      <p:sp>
        <p:nvSpPr>
          <p:cNvPr id="1259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59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104295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13/08/2018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13/08/2018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13/08/2018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13/08/2018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13/08/2018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13/08/2018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13/08/2018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13/08/2018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13/08/2018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13/08/2018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13/08/2018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13/08/2018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wmf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3.wmf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25550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Module Code: BMSK 5002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79512" y="2133600"/>
            <a:ext cx="8795146" cy="3815680"/>
          </a:xfrm>
        </p:spPr>
        <p:txBody>
          <a:bodyPr/>
          <a:lstStyle/>
          <a:p>
            <a:pPr eaLnBrk="1" hangingPunct="1"/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Developing Relationships and Workplace Experience.</a:t>
            </a:r>
          </a:p>
          <a:p>
            <a:pPr eaLnBrk="1" hangingPunct="1"/>
            <a:r>
              <a:rPr lang="en-US" altLang="en-US" dirty="0">
                <a:solidFill>
                  <a:srgbClr val="92D050"/>
                </a:solidFill>
              </a:rPr>
              <a:t>Global Human Resource Management</a:t>
            </a:r>
            <a:r>
              <a:rPr lang="en-GB" altLang="en-US" dirty="0" smtClean="0">
                <a:solidFill>
                  <a:srgbClr val="92D050"/>
                </a:solidFill>
              </a:rPr>
              <a:t>.</a:t>
            </a:r>
          </a:p>
          <a:p>
            <a:pPr eaLnBrk="1" hangingPunct="1"/>
            <a:r>
              <a:rPr lang="en-US" altLang="en-US" dirty="0" smtClean="0"/>
              <a:t>.</a:t>
            </a:r>
          </a:p>
          <a:p>
            <a:pPr eaLnBrk="1" hangingPunct="1"/>
            <a:endParaRPr lang="en-US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US" altLang="en-US" dirty="0" err="1" smtClean="0">
                <a:solidFill>
                  <a:schemeClr val="tx1"/>
                </a:solidFill>
              </a:rPr>
              <a:t>Rexon</a:t>
            </a:r>
            <a:r>
              <a:rPr lang="en-US" altLang="en-US" dirty="0" smtClean="0">
                <a:solidFill>
                  <a:schemeClr val="tx1"/>
                </a:solidFill>
              </a:rPr>
              <a:t> </a:t>
            </a:r>
            <a:r>
              <a:rPr lang="en-US" altLang="en-US" dirty="0" err="1" smtClean="0">
                <a:solidFill>
                  <a:schemeClr val="tx1"/>
                </a:solidFill>
              </a:rPr>
              <a:t>Nting</a:t>
            </a:r>
            <a:r>
              <a:rPr lang="en-US" altLang="en-US" dirty="0" smtClean="0">
                <a:solidFill>
                  <a:schemeClr val="tx1"/>
                </a:solidFill>
              </a:rPr>
              <a:t>, PhD</a:t>
            </a:r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304800"/>
            <a:ext cx="8686800" cy="1447800"/>
          </a:xfrm>
        </p:spPr>
        <p:txBody>
          <a:bodyPr/>
          <a:lstStyle/>
          <a:p>
            <a:r>
              <a:rPr lang="en-US" altLang="en-US" sz="4000" dirty="0"/>
              <a:t>Global Human Resource Management </a:t>
            </a:r>
            <a:endParaRPr lang="en-US" altLang="en-US" dirty="0"/>
          </a:p>
        </p:txBody>
      </p:sp>
      <p:grpSp>
        <p:nvGrpSpPr>
          <p:cNvPr id="2051" name="Group 3"/>
          <p:cNvGrpSpPr>
            <a:grpSpLocks/>
          </p:cNvGrpSpPr>
          <p:nvPr/>
        </p:nvGrpSpPr>
        <p:grpSpPr bwMode="auto">
          <a:xfrm>
            <a:off x="990600" y="1905000"/>
            <a:ext cx="7543800" cy="4205288"/>
            <a:chOff x="1269" y="1200"/>
            <a:chExt cx="4444" cy="2649"/>
          </a:xfrm>
        </p:grpSpPr>
        <p:sp>
          <p:nvSpPr>
            <p:cNvPr id="2052" name="Freeform 4"/>
            <p:cNvSpPr>
              <a:spLocks/>
            </p:cNvSpPr>
            <p:nvPr/>
          </p:nvSpPr>
          <p:spPr bwMode="auto">
            <a:xfrm>
              <a:off x="3506" y="1945"/>
              <a:ext cx="25" cy="35"/>
            </a:xfrm>
            <a:custGeom>
              <a:avLst/>
              <a:gdLst>
                <a:gd name="T0" fmla="*/ 24 w 25"/>
                <a:gd name="T1" fmla="*/ 2 h 35"/>
                <a:gd name="T2" fmla="*/ 24 w 25"/>
                <a:gd name="T3" fmla="*/ 32 h 35"/>
                <a:gd name="T4" fmla="*/ 16 w 25"/>
                <a:gd name="T5" fmla="*/ 34 h 35"/>
                <a:gd name="T6" fmla="*/ 0 w 25"/>
                <a:gd name="T7" fmla="*/ 7 h 35"/>
                <a:gd name="T8" fmla="*/ 10 w 25"/>
                <a:gd name="T9" fmla="*/ 0 h 35"/>
                <a:gd name="T10" fmla="*/ 24 w 25"/>
                <a:gd name="T11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5" h="35">
                  <a:moveTo>
                    <a:pt x="24" y="2"/>
                  </a:moveTo>
                  <a:lnTo>
                    <a:pt x="24" y="32"/>
                  </a:lnTo>
                  <a:lnTo>
                    <a:pt x="16" y="34"/>
                  </a:lnTo>
                  <a:lnTo>
                    <a:pt x="0" y="7"/>
                  </a:lnTo>
                  <a:lnTo>
                    <a:pt x="10" y="0"/>
                  </a:lnTo>
                  <a:lnTo>
                    <a:pt x="24" y="2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53" name="Freeform 5"/>
            <p:cNvSpPr>
              <a:spLocks/>
            </p:cNvSpPr>
            <p:nvPr/>
          </p:nvSpPr>
          <p:spPr bwMode="auto">
            <a:xfrm>
              <a:off x="3463" y="1887"/>
              <a:ext cx="20" cy="50"/>
            </a:xfrm>
            <a:custGeom>
              <a:avLst/>
              <a:gdLst>
                <a:gd name="T0" fmla="*/ 19 w 20"/>
                <a:gd name="T1" fmla="*/ 0 h 50"/>
                <a:gd name="T2" fmla="*/ 0 w 20"/>
                <a:gd name="T3" fmla="*/ 9 h 50"/>
                <a:gd name="T4" fmla="*/ 3 w 20"/>
                <a:gd name="T5" fmla="*/ 49 h 50"/>
                <a:gd name="T6" fmla="*/ 16 w 20"/>
                <a:gd name="T7" fmla="*/ 45 h 50"/>
                <a:gd name="T8" fmla="*/ 19 w 20"/>
                <a:gd name="T9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" h="50">
                  <a:moveTo>
                    <a:pt x="19" y="0"/>
                  </a:moveTo>
                  <a:lnTo>
                    <a:pt x="0" y="9"/>
                  </a:lnTo>
                  <a:lnTo>
                    <a:pt x="3" y="49"/>
                  </a:lnTo>
                  <a:lnTo>
                    <a:pt x="16" y="45"/>
                  </a:lnTo>
                  <a:lnTo>
                    <a:pt x="19" y="0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2054" name="Group 6"/>
            <p:cNvGrpSpPr>
              <a:grpSpLocks/>
            </p:cNvGrpSpPr>
            <p:nvPr/>
          </p:nvGrpSpPr>
          <p:grpSpPr bwMode="auto">
            <a:xfrm>
              <a:off x="5320" y="3396"/>
              <a:ext cx="393" cy="269"/>
              <a:chOff x="5320" y="3396"/>
              <a:chExt cx="393" cy="269"/>
            </a:xfrm>
          </p:grpSpPr>
          <p:sp>
            <p:nvSpPr>
              <p:cNvPr id="2055" name="Freeform 7"/>
              <p:cNvSpPr>
                <a:spLocks/>
              </p:cNvSpPr>
              <p:nvPr/>
            </p:nvSpPr>
            <p:spPr bwMode="auto">
              <a:xfrm>
                <a:off x="5650" y="3396"/>
                <a:ext cx="63" cy="166"/>
              </a:xfrm>
              <a:custGeom>
                <a:avLst/>
                <a:gdLst>
                  <a:gd name="T0" fmla="*/ 20 w 63"/>
                  <a:gd name="T1" fmla="*/ 2 h 166"/>
                  <a:gd name="T2" fmla="*/ 26 w 63"/>
                  <a:gd name="T3" fmla="*/ 0 h 166"/>
                  <a:gd name="T4" fmla="*/ 37 w 63"/>
                  <a:gd name="T5" fmla="*/ 18 h 166"/>
                  <a:gd name="T6" fmla="*/ 36 w 63"/>
                  <a:gd name="T7" fmla="*/ 69 h 166"/>
                  <a:gd name="T8" fmla="*/ 43 w 63"/>
                  <a:gd name="T9" fmla="*/ 69 h 166"/>
                  <a:gd name="T10" fmla="*/ 45 w 63"/>
                  <a:gd name="T11" fmla="*/ 76 h 166"/>
                  <a:gd name="T12" fmla="*/ 48 w 63"/>
                  <a:gd name="T13" fmla="*/ 87 h 166"/>
                  <a:gd name="T14" fmla="*/ 50 w 63"/>
                  <a:gd name="T15" fmla="*/ 94 h 166"/>
                  <a:gd name="T16" fmla="*/ 56 w 63"/>
                  <a:gd name="T17" fmla="*/ 91 h 166"/>
                  <a:gd name="T18" fmla="*/ 60 w 63"/>
                  <a:gd name="T19" fmla="*/ 80 h 166"/>
                  <a:gd name="T20" fmla="*/ 62 w 63"/>
                  <a:gd name="T21" fmla="*/ 87 h 166"/>
                  <a:gd name="T22" fmla="*/ 59 w 63"/>
                  <a:gd name="T23" fmla="*/ 96 h 166"/>
                  <a:gd name="T24" fmla="*/ 56 w 63"/>
                  <a:gd name="T25" fmla="*/ 103 h 166"/>
                  <a:gd name="T26" fmla="*/ 54 w 63"/>
                  <a:gd name="T27" fmla="*/ 116 h 166"/>
                  <a:gd name="T28" fmla="*/ 47 w 63"/>
                  <a:gd name="T29" fmla="*/ 123 h 166"/>
                  <a:gd name="T30" fmla="*/ 42 w 63"/>
                  <a:gd name="T31" fmla="*/ 125 h 166"/>
                  <a:gd name="T32" fmla="*/ 36 w 63"/>
                  <a:gd name="T33" fmla="*/ 132 h 166"/>
                  <a:gd name="T34" fmla="*/ 34 w 63"/>
                  <a:gd name="T35" fmla="*/ 138 h 166"/>
                  <a:gd name="T36" fmla="*/ 36 w 63"/>
                  <a:gd name="T37" fmla="*/ 145 h 166"/>
                  <a:gd name="T38" fmla="*/ 37 w 63"/>
                  <a:gd name="T39" fmla="*/ 156 h 166"/>
                  <a:gd name="T40" fmla="*/ 29 w 63"/>
                  <a:gd name="T41" fmla="*/ 161 h 166"/>
                  <a:gd name="T42" fmla="*/ 25 w 63"/>
                  <a:gd name="T43" fmla="*/ 163 h 166"/>
                  <a:gd name="T44" fmla="*/ 20 w 63"/>
                  <a:gd name="T45" fmla="*/ 165 h 166"/>
                  <a:gd name="T46" fmla="*/ 17 w 63"/>
                  <a:gd name="T47" fmla="*/ 163 h 166"/>
                  <a:gd name="T48" fmla="*/ 9 w 63"/>
                  <a:gd name="T49" fmla="*/ 161 h 166"/>
                  <a:gd name="T50" fmla="*/ 6 w 63"/>
                  <a:gd name="T51" fmla="*/ 156 h 166"/>
                  <a:gd name="T52" fmla="*/ 9 w 63"/>
                  <a:gd name="T53" fmla="*/ 147 h 166"/>
                  <a:gd name="T54" fmla="*/ 16 w 63"/>
                  <a:gd name="T55" fmla="*/ 145 h 166"/>
                  <a:gd name="T56" fmla="*/ 20 w 63"/>
                  <a:gd name="T57" fmla="*/ 134 h 166"/>
                  <a:gd name="T58" fmla="*/ 20 w 63"/>
                  <a:gd name="T59" fmla="*/ 129 h 166"/>
                  <a:gd name="T60" fmla="*/ 16 w 63"/>
                  <a:gd name="T61" fmla="*/ 125 h 166"/>
                  <a:gd name="T62" fmla="*/ 9 w 63"/>
                  <a:gd name="T63" fmla="*/ 118 h 166"/>
                  <a:gd name="T64" fmla="*/ 5 w 63"/>
                  <a:gd name="T65" fmla="*/ 118 h 166"/>
                  <a:gd name="T66" fmla="*/ 2 w 63"/>
                  <a:gd name="T67" fmla="*/ 116 h 166"/>
                  <a:gd name="T68" fmla="*/ 0 w 63"/>
                  <a:gd name="T69" fmla="*/ 109 h 166"/>
                  <a:gd name="T70" fmla="*/ 2 w 63"/>
                  <a:gd name="T71" fmla="*/ 105 h 166"/>
                  <a:gd name="T72" fmla="*/ 5 w 63"/>
                  <a:gd name="T73" fmla="*/ 105 h 166"/>
                  <a:gd name="T74" fmla="*/ 9 w 63"/>
                  <a:gd name="T75" fmla="*/ 103 h 166"/>
                  <a:gd name="T76" fmla="*/ 16 w 63"/>
                  <a:gd name="T77" fmla="*/ 96 h 166"/>
                  <a:gd name="T78" fmla="*/ 19 w 63"/>
                  <a:gd name="T79" fmla="*/ 94 h 166"/>
                  <a:gd name="T80" fmla="*/ 22 w 63"/>
                  <a:gd name="T81" fmla="*/ 69 h 166"/>
                  <a:gd name="T82" fmla="*/ 19 w 63"/>
                  <a:gd name="T83" fmla="*/ 62 h 166"/>
                  <a:gd name="T84" fmla="*/ 14 w 63"/>
                  <a:gd name="T85" fmla="*/ 58 h 166"/>
                  <a:gd name="T86" fmla="*/ 12 w 63"/>
                  <a:gd name="T87" fmla="*/ 45 h 166"/>
                  <a:gd name="T88" fmla="*/ 14 w 63"/>
                  <a:gd name="T89" fmla="*/ 31 h 166"/>
                  <a:gd name="T90" fmla="*/ 16 w 63"/>
                  <a:gd name="T91" fmla="*/ 22 h 166"/>
                  <a:gd name="T92" fmla="*/ 20 w 63"/>
                  <a:gd name="T93" fmla="*/ 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63" h="166">
                    <a:moveTo>
                      <a:pt x="20" y="2"/>
                    </a:moveTo>
                    <a:lnTo>
                      <a:pt x="26" y="0"/>
                    </a:lnTo>
                    <a:lnTo>
                      <a:pt x="37" y="18"/>
                    </a:lnTo>
                    <a:lnTo>
                      <a:pt x="36" y="69"/>
                    </a:lnTo>
                    <a:lnTo>
                      <a:pt x="43" y="69"/>
                    </a:lnTo>
                    <a:lnTo>
                      <a:pt x="45" y="76"/>
                    </a:lnTo>
                    <a:lnTo>
                      <a:pt x="48" y="87"/>
                    </a:lnTo>
                    <a:lnTo>
                      <a:pt x="50" y="94"/>
                    </a:lnTo>
                    <a:lnTo>
                      <a:pt x="56" y="91"/>
                    </a:lnTo>
                    <a:lnTo>
                      <a:pt x="60" y="80"/>
                    </a:lnTo>
                    <a:lnTo>
                      <a:pt x="62" y="87"/>
                    </a:lnTo>
                    <a:lnTo>
                      <a:pt x="59" y="96"/>
                    </a:lnTo>
                    <a:lnTo>
                      <a:pt x="56" y="103"/>
                    </a:lnTo>
                    <a:lnTo>
                      <a:pt x="54" y="116"/>
                    </a:lnTo>
                    <a:lnTo>
                      <a:pt x="47" y="123"/>
                    </a:lnTo>
                    <a:lnTo>
                      <a:pt x="42" y="125"/>
                    </a:lnTo>
                    <a:lnTo>
                      <a:pt x="36" y="132"/>
                    </a:lnTo>
                    <a:lnTo>
                      <a:pt x="34" y="138"/>
                    </a:lnTo>
                    <a:lnTo>
                      <a:pt x="36" y="145"/>
                    </a:lnTo>
                    <a:lnTo>
                      <a:pt x="37" y="156"/>
                    </a:lnTo>
                    <a:lnTo>
                      <a:pt x="29" y="161"/>
                    </a:lnTo>
                    <a:lnTo>
                      <a:pt x="25" y="163"/>
                    </a:lnTo>
                    <a:lnTo>
                      <a:pt x="20" y="165"/>
                    </a:lnTo>
                    <a:lnTo>
                      <a:pt x="17" y="163"/>
                    </a:lnTo>
                    <a:lnTo>
                      <a:pt x="9" y="161"/>
                    </a:lnTo>
                    <a:lnTo>
                      <a:pt x="6" y="156"/>
                    </a:lnTo>
                    <a:lnTo>
                      <a:pt x="9" y="147"/>
                    </a:lnTo>
                    <a:lnTo>
                      <a:pt x="16" y="145"/>
                    </a:lnTo>
                    <a:lnTo>
                      <a:pt x="20" y="134"/>
                    </a:lnTo>
                    <a:lnTo>
                      <a:pt x="20" y="129"/>
                    </a:lnTo>
                    <a:lnTo>
                      <a:pt x="16" y="125"/>
                    </a:lnTo>
                    <a:lnTo>
                      <a:pt x="9" y="118"/>
                    </a:lnTo>
                    <a:lnTo>
                      <a:pt x="5" y="118"/>
                    </a:lnTo>
                    <a:lnTo>
                      <a:pt x="2" y="116"/>
                    </a:lnTo>
                    <a:lnTo>
                      <a:pt x="0" y="109"/>
                    </a:lnTo>
                    <a:lnTo>
                      <a:pt x="2" y="105"/>
                    </a:lnTo>
                    <a:lnTo>
                      <a:pt x="5" y="105"/>
                    </a:lnTo>
                    <a:lnTo>
                      <a:pt x="9" y="103"/>
                    </a:lnTo>
                    <a:lnTo>
                      <a:pt x="16" y="96"/>
                    </a:lnTo>
                    <a:lnTo>
                      <a:pt x="19" y="94"/>
                    </a:lnTo>
                    <a:lnTo>
                      <a:pt x="22" y="69"/>
                    </a:lnTo>
                    <a:lnTo>
                      <a:pt x="19" y="62"/>
                    </a:lnTo>
                    <a:lnTo>
                      <a:pt x="14" y="58"/>
                    </a:lnTo>
                    <a:lnTo>
                      <a:pt x="12" y="45"/>
                    </a:lnTo>
                    <a:lnTo>
                      <a:pt x="14" y="31"/>
                    </a:lnTo>
                    <a:lnTo>
                      <a:pt x="16" y="22"/>
                    </a:lnTo>
                    <a:lnTo>
                      <a:pt x="20" y="2"/>
                    </a:lnTo>
                  </a:path>
                </a:pathLst>
              </a:custGeom>
              <a:solidFill>
                <a:schemeClr val="bg1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6" name="Freeform 8"/>
              <p:cNvSpPr>
                <a:spLocks/>
              </p:cNvSpPr>
              <p:nvPr/>
            </p:nvSpPr>
            <p:spPr bwMode="auto">
              <a:xfrm>
                <a:off x="5530" y="3525"/>
                <a:ext cx="116" cy="140"/>
              </a:xfrm>
              <a:custGeom>
                <a:avLst/>
                <a:gdLst>
                  <a:gd name="T0" fmla="*/ 81 w 116"/>
                  <a:gd name="T1" fmla="*/ 0 h 140"/>
                  <a:gd name="T2" fmla="*/ 95 w 116"/>
                  <a:gd name="T3" fmla="*/ 0 h 140"/>
                  <a:gd name="T4" fmla="*/ 115 w 116"/>
                  <a:gd name="T5" fmla="*/ 40 h 140"/>
                  <a:gd name="T6" fmla="*/ 93 w 116"/>
                  <a:gd name="T7" fmla="*/ 71 h 140"/>
                  <a:gd name="T8" fmla="*/ 93 w 116"/>
                  <a:gd name="T9" fmla="*/ 84 h 140"/>
                  <a:gd name="T10" fmla="*/ 89 w 116"/>
                  <a:gd name="T11" fmla="*/ 88 h 140"/>
                  <a:gd name="T12" fmla="*/ 76 w 116"/>
                  <a:gd name="T13" fmla="*/ 88 h 140"/>
                  <a:gd name="T14" fmla="*/ 61 w 116"/>
                  <a:gd name="T15" fmla="*/ 106 h 140"/>
                  <a:gd name="T16" fmla="*/ 47 w 116"/>
                  <a:gd name="T17" fmla="*/ 124 h 140"/>
                  <a:gd name="T18" fmla="*/ 37 w 116"/>
                  <a:gd name="T19" fmla="*/ 139 h 140"/>
                  <a:gd name="T20" fmla="*/ 37 w 116"/>
                  <a:gd name="T21" fmla="*/ 126 h 140"/>
                  <a:gd name="T22" fmla="*/ 20 w 116"/>
                  <a:gd name="T23" fmla="*/ 128 h 140"/>
                  <a:gd name="T24" fmla="*/ 12 w 116"/>
                  <a:gd name="T25" fmla="*/ 128 h 140"/>
                  <a:gd name="T26" fmla="*/ 0 w 116"/>
                  <a:gd name="T27" fmla="*/ 128 h 140"/>
                  <a:gd name="T28" fmla="*/ 17 w 116"/>
                  <a:gd name="T29" fmla="*/ 106 h 140"/>
                  <a:gd name="T30" fmla="*/ 23 w 116"/>
                  <a:gd name="T31" fmla="*/ 95 h 140"/>
                  <a:gd name="T32" fmla="*/ 30 w 116"/>
                  <a:gd name="T33" fmla="*/ 95 h 140"/>
                  <a:gd name="T34" fmla="*/ 42 w 116"/>
                  <a:gd name="T35" fmla="*/ 77 h 140"/>
                  <a:gd name="T36" fmla="*/ 47 w 116"/>
                  <a:gd name="T37" fmla="*/ 77 h 140"/>
                  <a:gd name="T38" fmla="*/ 47 w 116"/>
                  <a:gd name="T39" fmla="*/ 75 h 140"/>
                  <a:gd name="T40" fmla="*/ 53 w 116"/>
                  <a:gd name="T41" fmla="*/ 68 h 140"/>
                  <a:gd name="T42" fmla="*/ 61 w 116"/>
                  <a:gd name="T43" fmla="*/ 68 h 140"/>
                  <a:gd name="T44" fmla="*/ 58 w 116"/>
                  <a:gd name="T45" fmla="*/ 49 h 140"/>
                  <a:gd name="T46" fmla="*/ 59 w 116"/>
                  <a:gd name="T47" fmla="*/ 49 h 140"/>
                  <a:gd name="T48" fmla="*/ 67 w 116"/>
                  <a:gd name="T49" fmla="*/ 38 h 140"/>
                  <a:gd name="T50" fmla="*/ 70 w 116"/>
                  <a:gd name="T51" fmla="*/ 46 h 140"/>
                  <a:gd name="T52" fmla="*/ 82 w 116"/>
                  <a:gd name="T53" fmla="*/ 31 h 140"/>
                  <a:gd name="T54" fmla="*/ 81 w 116"/>
                  <a:gd name="T55" fmla="*/ 0 h 1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16" h="140">
                    <a:moveTo>
                      <a:pt x="81" y="0"/>
                    </a:moveTo>
                    <a:lnTo>
                      <a:pt x="95" y="0"/>
                    </a:lnTo>
                    <a:lnTo>
                      <a:pt x="115" y="40"/>
                    </a:lnTo>
                    <a:lnTo>
                      <a:pt x="93" y="71"/>
                    </a:lnTo>
                    <a:lnTo>
                      <a:pt x="93" y="84"/>
                    </a:lnTo>
                    <a:lnTo>
                      <a:pt x="89" y="88"/>
                    </a:lnTo>
                    <a:lnTo>
                      <a:pt x="76" y="88"/>
                    </a:lnTo>
                    <a:lnTo>
                      <a:pt x="61" y="106"/>
                    </a:lnTo>
                    <a:lnTo>
                      <a:pt x="47" y="124"/>
                    </a:lnTo>
                    <a:lnTo>
                      <a:pt x="37" y="139"/>
                    </a:lnTo>
                    <a:lnTo>
                      <a:pt x="37" y="126"/>
                    </a:lnTo>
                    <a:lnTo>
                      <a:pt x="20" y="128"/>
                    </a:lnTo>
                    <a:lnTo>
                      <a:pt x="12" y="128"/>
                    </a:lnTo>
                    <a:lnTo>
                      <a:pt x="0" y="128"/>
                    </a:lnTo>
                    <a:lnTo>
                      <a:pt x="17" y="106"/>
                    </a:lnTo>
                    <a:lnTo>
                      <a:pt x="23" y="95"/>
                    </a:lnTo>
                    <a:lnTo>
                      <a:pt x="30" y="95"/>
                    </a:lnTo>
                    <a:lnTo>
                      <a:pt x="42" y="77"/>
                    </a:lnTo>
                    <a:lnTo>
                      <a:pt x="47" y="77"/>
                    </a:lnTo>
                    <a:lnTo>
                      <a:pt x="47" y="75"/>
                    </a:lnTo>
                    <a:lnTo>
                      <a:pt x="53" y="68"/>
                    </a:lnTo>
                    <a:lnTo>
                      <a:pt x="61" y="68"/>
                    </a:lnTo>
                    <a:lnTo>
                      <a:pt x="58" y="49"/>
                    </a:lnTo>
                    <a:lnTo>
                      <a:pt x="59" y="49"/>
                    </a:lnTo>
                    <a:lnTo>
                      <a:pt x="67" y="38"/>
                    </a:lnTo>
                    <a:lnTo>
                      <a:pt x="70" y="46"/>
                    </a:lnTo>
                    <a:lnTo>
                      <a:pt x="82" y="31"/>
                    </a:lnTo>
                    <a:lnTo>
                      <a:pt x="81" y="0"/>
                    </a:lnTo>
                  </a:path>
                </a:pathLst>
              </a:custGeom>
              <a:solidFill>
                <a:schemeClr val="bg1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7" name="Freeform 9"/>
              <p:cNvSpPr>
                <a:spLocks/>
              </p:cNvSpPr>
              <p:nvPr/>
            </p:nvSpPr>
            <p:spPr bwMode="auto">
              <a:xfrm>
                <a:off x="5320" y="3535"/>
                <a:ext cx="44" cy="75"/>
              </a:xfrm>
              <a:custGeom>
                <a:avLst/>
                <a:gdLst>
                  <a:gd name="T0" fmla="*/ 0 w 44"/>
                  <a:gd name="T1" fmla="*/ 0 h 75"/>
                  <a:gd name="T2" fmla="*/ 9 w 44"/>
                  <a:gd name="T3" fmla="*/ 0 h 75"/>
                  <a:gd name="T4" fmla="*/ 20 w 44"/>
                  <a:gd name="T5" fmla="*/ 9 h 75"/>
                  <a:gd name="T6" fmla="*/ 43 w 44"/>
                  <a:gd name="T7" fmla="*/ 9 h 75"/>
                  <a:gd name="T8" fmla="*/ 40 w 44"/>
                  <a:gd name="T9" fmla="*/ 24 h 75"/>
                  <a:gd name="T10" fmla="*/ 43 w 44"/>
                  <a:gd name="T11" fmla="*/ 37 h 75"/>
                  <a:gd name="T12" fmla="*/ 35 w 44"/>
                  <a:gd name="T13" fmla="*/ 37 h 75"/>
                  <a:gd name="T14" fmla="*/ 34 w 44"/>
                  <a:gd name="T15" fmla="*/ 39 h 75"/>
                  <a:gd name="T16" fmla="*/ 29 w 44"/>
                  <a:gd name="T17" fmla="*/ 41 h 75"/>
                  <a:gd name="T18" fmla="*/ 34 w 44"/>
                  <a:gd name="T19" fmla="*/ 74 h 75"/>
                  <a:gd name="T20" fmla="*/ 20 w 44"/>
                  <a:gd name="T21" fmla="*/ 72 h 75"/>
                  <a:gd name="T22" fmla="*/ 8 w 44"/>
                  <a:gd name="T23" fmla="*/ 61 h 75"/>
                  <a:gd name="T24" fmla="*/ 8 w 44"/>
                  <a:gd name="T25" fmla="*/ 39 h 75"/>
                  <a:gd name="T26" fmla="*/ 8 w 44"/>
                  <a:gd name="T27" fmla="*/ 30 h 75"/>
                  <a:gd name="T28" fmla="*/ 0 w 44"/>
                  <a:gd name="T29" fmla="*/ 24 h 75"/>
                  <a:gd name="T30" fmla="*/ 0 w 44"/>
                  <a:gd name="T31" fmla="*/ 0 h 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44" h="75">
                    <a:moveTo>
                      <a:pt x="0" y="0"/>
                    </a:moveTo>
                    <a:lnTo>
                      <a:pt x="9" y="0"/>
                    </a:lnTo>
                    <a:lnTo>
                      <a:pt x="20" y="9"/>
                    </a:lnTo>
                    <a:lnTo>
                      <a:pt x="43" y="9"/>
                    </a:lnTo>
                    <a:lnTo>
                      <a:pt x="40" y="24"/>
                    </a:lnTo>
                    <a:lnTo>
                      <a:pt x="43" y="37"/>
                    </a:lnTo>
                    <a:lnTo>
                      <a:pt x="35" y="37"/>
                    </a:lnTo>
                    <a:lnTo>
                      <a:pt x="34" y="39"/>
                    </a:lnTo>
                    <a:lnTo>
                      <a:pt x="29" y="41"/>
                    </a:lnTo>
                    <a:lnTo>
                      <a:pt x="34" y="74"/>
                    </a:lnTo>
                    <a:lnTo>
                      <a:pt x="20" y="72"/>
                    </a:lnTo>
                    <a:lnTo>
                      <a:pt x="8" y="61"/>
                    </a:lnTo>
                    <a:lnTo>
                      <a:pt x="8" y="39"/>
                    </a:lnTo>
                    <a:lnTo>
                      <a:pt x="8" y="30"/>
                    </a:lnTo>
                    <a:lnTo>
                      <a:pt x="0" y="24"/>
                    </a:lnTo>
                    <a:lnTo>
                      <a:pt x="0" y="0"/>
                    </a:lnTo>
                  </a:path>
                </a:pathLst>
              </a:custGeom>
              <a:solidFill>
                <a:schemeClr val="bg1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058" name="Freeform 10"/>
            <p:cNvSpPr>
              <a:spLocks/>
            </p:cNvSpPr>
            <p:nvPr/>
          </p:nvSpPr>
          <p:spPr bwMode="auto">
            <a:xfrm>
              <a:off x="5399" y="2767"/>
              <a:ext cx="72" cy="79"/>
            </a:xfrm>
            <a:custGeom>
              <a:avLst/>
              <a:gdLst>
                <a:gd name="T0" fmla="*/ 12 w 72"/>
                <a:gd name="T1" fmla="*/ 29 h 79"/>
                <a:gd name="T2" fmla="*/ 0 w 72"/>
                <a:gd name="T3" fmla="*/ 62 h 79"/>
                <a:gd name="T4" fmla="*/ 5 w 72"/>
                <a:gd name="T5" fmla="*/ 76 h 79"/>
                <a:gd name="T6" fmla="*/ 25 w 72"/>
                <a:gd name="T7" fmla="*/ 78 h 79"/>
                <a:gd name="T8" fmla="*/ 42 w 72"/>
                <a:gd name="T9" fmla="*/ 78 h 79"/>
                <a:gd name="T10" fmla="*/ 48 w 72"/>
                <a:gd name="T11" fmla="*/ 65 h 79"/>
                <a:gd name="T12" fmla="*/ 52 w 72"/>
                <a:gd name="T13" fmla="*/ 51 h 79"/>
                <a:gd name="T14" fmla="*/ 71 w 72"/>
                <a:gd name="T15" fmla="*/ 51 h 79"/>
                <a:gd name="T16" fmla="*/ 68 w 72"/>
                <a:gd name="T17" fmla="*/ 31 h 79"/>
                <a:gd name="T18" fmla="*/ 68 w 72"/>
                <a:gd name="T19" fmla="*/ 11 h 79"/>
                <a:gd name="T20" fmla="*/ 49 w 72"/>
                <a:gd name="T21" fmla="*/ 0 h 79"/>
                <a:gd name="T22" fmla="*/ 46 w 72"/>
                <a:gd name="T23" fmla="*/ 22 h 79"/>
                <a:gd name="T24" fmla="*/ 59 w 72"/>
                <a:gd name="T25" fmla="*/ 36 h 79"/>
                <a:gd name="T26" fmla="*/ 40 w 72"/>
                <a:gd name="T27" fmla="*/ 36 h 79"/>
                <a:gd name="T28" fmla="*/ 34 w 72"/>
                <a:gd name="T29" fmla="*/ 45 h 79"/>
                <a:gd name="T30" fmla="*/ 12 w 72"/>
                <a:gd name="T31" fmla="*/ 29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72" h="79">
                  <a:moveTo>
                    <a:pt x="12" y="29"/>
                  </a:moveTo>
                  <a:lnTo>
                    <a:pt x="0" y="62"/>
                  </a:lnTo>
                  <a:lnTo>
                    <a:pt x="5" y="76"/>
                  </a:lnTo>
                  <a:lnTo>
                    <a:pt x="25" y="78"/>
                  </a:lnTo>
                  <a:lnTo>
                    <a:pt x="42" y="78"/>
                  </a:lnTo>
                  <a:lnTo>
                    <a:pt x="48" y="65"/>
                  </a:lnTo>
                  <a:lnTo>
                    <a:pt x="52" y="51"/>
                  </a:lnTo>
                  <a:lnTo>
                    <a:pt x="71" y="51"/>
                  </a:lnTo>
                  <a:lnTo>
                    <a:pt x="68" y="31"/>
                  </a:lnTo>
                  <a:lnTo>
                    <a:pt x="68" y="11"/>
                  </a:lnTo>
                  <a:lnTo>
                    <a:pt x="49" y="0"/>
                  </a:lnTo>
                  <a:lnTo>
                    <a:pt x="46" y="22"/>
                  </a:lnTo>
                  <a:lnTo>
                    <a:pt x="59" y="36"/>
                  </a:lnTo>
                  <a:lnTo>
                    <a:pt x="40" y="36"/>
                  </a:lnTo>
                  <a:lnTo>
                    <a:pt x="34" y="45"/>
                  </a:lnTo>
                  <a:lnTo>
                    <a:pt x="12" y="29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2059" name="Group 11"/>
            <p:cNvGrpSpPr>
              <a:grpSpLocks/>
            </p:cNvGrpSpPr>
            <p:nvPr/>
          </p:nvGrpSpPr>
          <p:grpSpPr bwMode="auto">
            <a:xfrm>
              <a:off x="4757" y="1787"/>
              <a:ext cx="185" cy="576"/>
              <a:chOff x="4757" y="1787"/>
              <a:chExt cx="185" cy="576"/>
            </a:xfrm>
          </p:grpSpPr>
          <p:sp>
            <p:nvSpPr>
              <p:cNvPr id="2060" name="Freeform 12"/>
              <p:cNvSpPr>
                <a:spLocks/>
              </p:cNvSpPr>
              <p:nvPr/>
            </p:nvSpPr>
            <p:spPr bwMode="auto">
              <a:xfrm>
                <a:off x="4757" y="2304"/>
                <a:ext cx="44" cy="59"/>
              </a:xfrm>
              <a:custGeom>
                <a:avLst/>
                <a:gdLst>
                  <a:gd name="T0" fmla="*/ 0 w 44"/>
                  <a:gd name="T1" fmla="*/ 45 h 59"/>
                  <a:gd name="T2" fmla="*/ 8 w 44"/>
                  <a:gd name="T3" fmla="*/ 56 h 59"/>
                  <a:gd name="T4" fmla="*/ 17 w 44"/>
                  <a:gd name="T5" fmla="*/ 54 h 59"/>
                  <a:gd name="T6" fmla="*/ 31 w 44"/>
                  <a:gd name="T7" fmla="*/ 58 h 59"/>
                  <a:gd name="T8" fmla="*/ 41 w 44"/>
                  <a:gd name="T9" fmla="*/ 58 h 59"/>
                  <a:gd name="T10" fmla="*/ 43 w 44"/>
                  <a:gd name="T11" fmla="*/ 38 h 59"/>
                  <a:gd name="T12" fmla="*/ 40 w 44"/>
                  <a:gd name="T13" fmla="*/ 25 h 59"/>
                  <a:gd name="T14" fmla="*/ 32 w 44"/>
                  <a:gd name="T15" fmla="*/ 9 h 59"/>
                  <a:gd name="T16" fmla="*/ 25 w 44"/>
                  <a:gd name="T17" fmla="*/ 9 h 59"/>
                  <a:gd name="T18" fmla="*/ 22 w 44"/>
                  <a:gd name="T19" fmla="*/ 0 h 59"/>
                  <a:gd name="T20" fmla="*/ 11 w 44"/>
                  <a:gd name="T21" fmla="*/ 0 h 59"/>
                  <a:gd name="T22" fmla="*/ 11 w 44"/>
                  <a:gd name="T23" fmla="*/ 18 h 59"/>
                  <a:gd name="T24" fmla="*/ 0 w 44"/>
                  <a:gd name="T25" fmla="*/ 45 h 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44" h="59">
                    <a:moveTo>
                      <a:pt x="0" y="45"/>
                    </a:moveTo>
                    <a:lnTo>
                      <a:pt x="8" y="56"/>
                    </a:lnTo>
                    <a:lnTo>
                      <a:pt x="17" y="54"/>
                    </a:lnTo>
                    <a:lnTo>
                      <a:pt x="31" y="58"/>
                    </a:lnTo>
                    <a:lnTo>
                      <a:pt x="41" y="58"/>
                    </a:lnTo>
                    <a:lnTo>
                      <a:pt x="43" y="38"/>
                    </a:lnTo>
                    <a:lnTo>
                      <a:pt x="40" y="25"/>
                    </a:lnTo>
                    <a:lnTo>
                      <a:pt x="32" y="9"/>
                    </a:lnTo>
                    <a:lnTo>
                      <a:pt x="25" y="9"/>
                    </a:lnTo>
                    <a:lnTo>
                      <a:pt x="22" y="0"/>
                    </a:lnTo>
                    <a:lnTo>
                      <a:pt x="11" y="0"/>
                    </a:lnTo>
                    <a:lnTo>
                      <a:pt x="11" y="18"/>
                    </a:lnTo>
                    <a:lnTo>
                      <a:pt x="0" y="45"/>
                    </a:lnTo>
                  </a:path>
                </a:pathLst>
              </a:custGeom>
              <a:solidFill>
                <a:schemeClr val="bg1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61" name="Freeform 13"/>
              <p:cNvSpPr>
                <a:spLocks/>
              </p:cNvSpPr>
              <p:nvPr/>
            </p:nvSpPr>
            <p:spPr bwMode="auto">
              <a:xfrm>
                <a:off x="4874" y="2203"/>
                <a:ext cx="43" cy="73"/>
              </a:xfrm>
              <a:custGeom>
                <a:avLst/>
                <a:gdLst>
                  <a:gd name="T0" fmla="*/ 9 w 43"/>
                  <a:gd name="T1" fmla="*/ 0 h 73"/>
                  <a:gd name="T2" fmla="*/ 28 w 43"/>
                  <a:gd name="T3" fmla="*/ 2 h 73"/>
                  <a:gd name="T4" fmla="*/ 34 w 43"/>
                  <a:gd name="T5" fmla="*/ 22 h 73"/>
                  <a:gd name="T6" fmla="*/ 42 w 43"/>
                  <a:gd name="T7" fmla="*/ 33 h 73"/>
                  <a:gd name="T8" fmla="*/ 36 w 43"/>
                  <a:gd name="T9" fmla="*/ 41 h 73"/>
                  <a:gd name="T10" fmla="*/ 42 w 43"/>
                  <a:gd name="T11" fmla="*/ 52 h 73"/>
                  <a:gd name="T12" fmla="*/ 39 w 43"/>
                  <a:gd name="T13" fmla="*/ 65 h 73"/>
                  <a:gd name="T14" fmla="*/ 33 w 43"/>
                  <a:gd name="T15" fmla="*/ 72 h 73"/>
                  <a:gd name="T16" fmla="*/ 20 w 43"/>
                  <a:gd name="T17" fmla="*/ 70 h 73"/>
                  <a:gd name="T18" fmla="*/ 12 w 43"/>
                  <a:gd name="T19" fmla="*/ 70 h 73"/>
                  <a:gd name="T20" fmla="*/ 8 w 43"/>
                  <a:gd name="T21" fmla="*/ 61 h 73"/>
                  <a:gd name="T22" fmla="*/ 3 w 43"/>
                  <a:gd name="T23" fmla="*/ 50 h 73"/>
                  <a:gd name="T24" fmla="*/ 3 w 43"/>
                  <a:gd name="T25" fmla="*/ 39 h 73"/>
                  <a:gd name="T26" fmla="*/ 0 w 43"/>
                  <a:gd name="T27" fmla="*/ 24 h 73"/>
                  <a:gd name="T28" fmla="*/ 9 w 43"/>
                  <a:gd name="T29" fmla="*/ 0 h 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43" h="73">
                    <a:moveTo>
                      <a:pt x="9" y="0"/>
                    </a:moveTo>
                    <a:lnTo>
                      <a:pt x="28" y="2"/>
                    </a:lnTo>
                    <a:lnTo>
                      <a:pt x="34" y="22"/>
                    </a:lnTo>
                    <a:lnTo>
                      <a:pt x="42" y="33"/>
                    </a:lnTo>
                    <a:lnTo>
                      <a:pt x="36" y="41"/>
                    </a:lnTo>
                    <a:lnTo>
                      <a:pt x="42" y="52"/>
                    </a:lnTo>
                    <a:lnTo>
                      <a:pt x="39" y="65"/>
                    </a:lnTo>
                    <a:lnTo>
                      <a:pt x="33" y="72"/>
                    </a:lnTo>
                    <a:lnTo>
                      <a:pt x="20" y="70"/>
                    </a:lnTo>
                    <a:lnTo>
                      <a:pt x="12" y="70"/>
                    </a:lnTo>
                    <a:lnTo>
                      <a:pt x="8" y="61"/>
                    </a:lnTo>
                    <a:lnTo>
                      <a:pt x="3" y="50"/>
                    </a:lnTo>
                    <a:lnTo>
                      <a:pt x="3" y="39"/>
                    </a:lnTo>
                    <a:lnTo>
                      <a:pt x="0" y="24"/>
                    </a:lnTo>
                    <a:lnTo>
                      <a:pt x="9" y="0"/>
                    </a:lnTo>
                  </a:path>
                </a:pathLst>
              </a:custGeom>
              <a:solidFill>
                <a:schemeClr val="bg1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62" name="Freeform 14"/>
              <p:cNvSpPr>
                <a:spLocks/>
              </p:cNvSpPr>
              <p:nvPr/>
            </p:nvSpPr>
            <p:spPr bwMode="auto">
              <a:xfrm>
                <a:off x="4867" y="1787"/>
                <a:ext cx="75" cy="70"/>
              </a:xfrm>
              <a:custGeom>
                <a:avLst/>
                <a:gdLst>
                  <a:gd name="T0" fmla="*/ 11 w 75"/>
                  <a:gd name="T1" fmla="*/ 0 h 70"/>
                  <a:gd name="T2" fmla="*/ 20 w 75"/>
                  <a:gd name="T3" fmla="*/ 11 h 70"/>
                  <a:gd name="T4" fmla="*/ 29 w 75"/>
                  <a:gd name="T5" fmla="*/ 9 h 70"/>
                  <a:gd name="T6" fmla="*/ 43 w 75"/>
                  <a:gd name="T7" fmla="*/ 11 h 70"/>
                  <a:gd name="T8" fmla="*/ 56 w 75"/>
                  <a:gd name="T9" fmla="*/ 11 h 70"/>
                  <a:gd name="T10" fmla="*/ 62 w 75"/>
                  <a:gd name="T11" fmla="*/ 18 h 70"/>
                  <a:gd name="T12" fmla="*/ 69 w 75"/>
                  <a:gd name="T13" fmla="*/ 33 h 70"/>
                  <a:gd name="T14" fmla="*/ 74 w 75"/>
                  <a:gd name="T15" fmla="*/ 40 h 70"/>
                  <a:gd name="T16" fmla="*/ 57 w 75"/>
                  <a:gd name="T17" fmla="*/ 45 h 70"/>
                  <a:gd name="T18" fmla="*/ 52 w 75"/>
                  <a:gd name="T19" fmla="*/ 49 h 70"/>
                  <a:gd name="T20" fmla="*/ 57 w 75"/>
                  <a:gd name="T21" fmla="*/ 58 h 70"/>
                  <a:gd name="T22" fmla="*/ 57 w 75"/>
                  <a:gd name="T23" fmla="*/ 67 h 70"/>
                  <a:gd name="T24" fmla="*/ 40 w 75"/>
                  <a:gd name="T25" fmla="*/ 58 h 70"/>
                  <a:gd name="T26" fmla="*/ 26 w 75"/>
                  <a:gd name="T27" fmla="*/ 51 h 70"/>
                  <a:gd name="T28" fmla="*/ 20 w 75"/>
                  <a:gd name="T29" fmla="*/ 53 h 70"/>
                  <a:gd name="T30" fmla="*/ 20 w 75"/>
                  <a:gd name="T31" fmla="*/ 67 h 70"/>
                  <a:gd name="T32" fmla="*/ 11 w 75"/>
                  <a:gd name="T33" fmla="*/ 69 h 70"/>
                  <a:gd name="T34" fmla="*/ 6 w 75"/>
                  <a:gd name="T35" fmla="*/ 58 h 70"/>
                  <a:gd name="T36" fmla="*/ 5 w 75"/>
                  <a:gd name="T37" fmla="*/ 45 h 70"/>
                  <a:gd name="T38" fmla="*/ 0 w 75"/>
                  <a:gd name="T39" fmla="*/ 42 h 70"/>
                  <a:gd name="T40" fmla="*/ 5 w 75"/>
                  <a:gd name="T41" fmla="*/ 29 h 70"/>
                  <a:gd name="T42" fmla="*/ 12 w 75"/>
                  <a:gd name="T43" fmla="*/ 24 h 70"/>
                  <a:gd name="T44" fmla="*/ 11 w 75"/>
                  <a:gd name="T45" fmla="*/ 0 h 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75" h="70">
                    <a:moveTo>
                      <a:pt x="11" y="0"/>
                    </a:moveTo>
                    <a:lnTo>
                      <a:pt x="20" y="11"/>
                    </a:lnTo>
                    <a:lnTo>
                      <a:pt x="29" y="9"/>
                    </a:lnTo>
                    <a:lnTo>
                      <a:pt x="43" y="11"/>
                    </a:lnTo>
                    <a:lnTo>
                      <a:pt x="56" y="11"/>
                    </a:lnTo>
                    <a:lnTo>
                      <a:pt x="62" y="18"/>
                    </a:lnTo>
                    <a:lnTo>
                      <a:pt x="69" y="33"/>
                    </a:lnTo>
                    <a:lnTo>
                      <a:pt x="74" y="40"/>
                    </a:lnTo>
                    <a:lnTo>
                      <a:pt x="57" y="45"/>
                    </a:lnTo>
                    <a:lnTo>
                      <a:pt x="52" y="49"/>
                    </a:lnTo>
                    <a:lnTo>
                      <a:pt x="57" y="58"/>
                    </a:lnTo>
                    <a:lnTo>
                      <a:pt x="57" y="67"/>
                    </a:lnTo>
                    <a:lnTo>
                      <a:pt x="40" y="58"/>
                    </a:lnTo>
                    <a:lnTo>
                      <a:pt x="26" y="51"/>
                    </a:lnTo>
                    <a:lnTo>
                      <a:pt x="20" y="53"/>
                    </a:lnTo>
                    <a:lnTo>
                      <a:pt x="20" y="67"/>
                    </a:lnTo>
                    <a:lnTo>
                      <a:pt x="11" y="69"/>
                    </a:lnTo>
                    <a:lnTo>
                      <a:pt x="6" y="58"/>
                    </a:lnTo>
                    <a:lnTo>
                      <a:pt x="5" y="45"/>
                    </a:lnTo>
                    <a:lnTo>
                      <a:pt x="0" y="42"/>
                    </a:lnTo>
                    <a:lnTo>
                      <a:pt x="5" y="29"/>
                    </a:lnTo>
                    <a:lnTo>
                      <a:pt x="12" y="24"/>
                    </a:lnTo>
                    <a:lnTo>
                      <a:pt x="11" y="0"/>
                    </a:lnTo>
                  </a:path>
                </a:pathLst>
              </a:custGeom>
              <a:solidFill>
                <a:schemeClr val="bg1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063" name="Freeform 15"/>
            <p:cNvSpPr>
              <a:spLocks/>
            </p:cNvSpPr>
            <p:nvPr/>
          </p:nvSpPr>
          <p:spPr bwMode="auto">
            <a:xfrm>
              <a:off x="4930" y="2947"/>
              <a:ext cx="523" cy="555"/>
            </a:xfrm>
            <a:custGeom>
              <a:avLst/>
              <a:gdLst>
                <a:gd name="T0" fmla="*/ 403 w 523"/>
                <a:gd name="T1" fmla="*/ 44 h 555"/>
                <a:gd name="T2" fmla="*/ 423 w 523"/>
                <a:gd name="T3" fmla="*/ 64 h 555"/>
                <a:gd name="T4" fmla="*/ 445 w 523"/>
                <a:gd name="T5" fmla="*/ 146 h 555"/>
                <a:gd name="T6" fmla="*/ 493 w 523"/>
                <a:gd name="T7" fmla="*/ 230 h 555"/>
                <a:gd name="T8" fmla="*/ 522 w 523"/>
                <a:gd name="T9" fmla="*/ 317 h 555"/>
                <a:gd name="T10" fmla="*/ 500 w 523"/>
                <a:gd name="T11" fmla="*/ 397 h 555"/>
                <a:gd name="T12" fmla="*/ 480 w 523"/>
                <a:gd name="T13" fmla="*/ 448 h 555"/>
                <a:gd name="T14" fmla="*/ 468 w 523"/>
                <a:gd name="T15" fmla="*/ 496 h 555"/>
                <a:gd name="T16" fmla="*/ 455 w 523"/>
                <a:gd name="T17" fmla="*/ 525 h 555"/>
                <a:gd name="T18" fmla="*/ 431 w 523"/>
                <a:gd name="T19" fmla="*/ 545 h 555"/>
                <a:gd name="T20" fmla="*/ 390 w 523"/>
                <a:gd name="T21" fmla="*/ 538 h 555"/>
                <a:gd name="T22" fmla="*/ 350 w 523"/>
                <a:gd name="T23" fmla="*/ 525 h 555"/>
                <a:gd name="T24" fmla="*/ 328 w 523"/>
                <a:gd name="T25" fmla="*/ 494 h 555"/>
                <a:gd name="T26" fmla="*/ 322 w 523"/>
                <a:gd name="T27" fmla="*/ 454 h 555"/>
                <a:gd name="T28" fmla="*/ 308 w 523"/>
                <a:gd name="T29" fmla="*/ 437 h 555"/>
                <a:gd name="T30" fmla="*/ 287 w 523"/>
                <a:gd name="T31" fmla="*/ 439 h 555"/>
                <a:gd name="T32" fmla="*/ 266 w 523"/>
                <a:gd name="T33" fmla="*/ 408 h 555"/>
                <a:gd name="T34" fmla="*/ 249 w 523"/>
                <a:gd name="T35" fmla="*/ 403 h 555"/>
                <a:gd name="T36" fmla="*/ 222 w 523"/>
                <a:gd name="T37" fmla="*/ 408 h 555"/>
                <a:gd name="T38" fmla="*/ 198 w 523"/>
                <a:gd name="T39" fmla="*/ 412 h 555"/>
                <a:gd name="T40" fmla="*/ 178 w 523"/>
                <a:gd name="T41" fmla="*/ 430 h 555"/>
                <a:gd name="T42" fmla="*/ 149 w 523"/>
                <a:gd name="T43" fmla="*/ 443 h 555"/>
                <a:gd name="T44" fmla="*/ 119 w 523"/>
                <a:gd name="T45" fmla="*/ 463 h 555"/>
                <a:gd name="T46" fmla="*/ 104 w 523"/>
                <a:gd name="T47" fmla="*/ 472 h 555"/>
                <a:gd name="T48" fmla="*/ 60 w 523"/>
                <a:gd name="T49" fmla="*/ 468 h 555"/>
                <a:gd name="T50" fmla="*/ 51 w 523"/>
                <a:gd name="T51" fmla="*/ 456 h 555"/>
                <a:gd name="T52" fmla="*/ 51 w 523"/>
                <a:gd name="T53" fmla="*/ 397 h 555"/>
                <a:gd name="T54" fmla="*/ 37 w 523"/>
                <a:gd name="T55" fmla="*/ 361 h 555"/>
                <a:gd name="T56" fmla="*/ 23 w 523"/>
                <a:gd name="T57" fmla="*/ 332 h 555"/>
                <a:gd name="T58" fmla="*/ 5 w 523"/>
                <a:gd name="T59" fmla="*/ 230 h 555"/>
                <a:gd name="T60" fmla="*/ 6 w 523"/>
                <a:gd name="T61" fmla="*/ 197 h 555"/>
                <a:gd name="T62" fmla="*/ 43 w 523"/>
                <a:gd name="T63" fmla="*/ 179 h 555"/>
                <a:gd name="T64" fmla="*/ 71 w 523"/>
                <a:gd name="T65" fmla="*/ 175 h 555"/>
                <a:gd name="T66" fmla="*/ 87 w 523"/>
                <a:gd name="T67" fmla="*/ 166 h 555"/>
                <a:gd name="T68" fmla="*/ 96 w 523"/>
                <a:gd name="T69" fmla="*/ 137 h 555"/>
                <a:gd name="T70" fmla="*/ 93 w 523"/>
                <a:gd name="T71" fmla="*/ 122 h 555"/>
                <a:gd name="T72" fmla="*/ 130 w 523"/>
                <a:gd name="T73" fmla="*/ 82 h 555"/>
                <a:gd name="T74" fmla="*/ 160 w 523"/>
                <a:gd name="T75" fmla="*/ 51 h 555"/>
                <a:gd name="T76" fmla="*/ 186 w 523"/>
                <a:gd name="T77" fmla="*/ 73 h 555"/>
                <a:gd name="T78" fmla="*/ 206 w 523"/>
                <a:gd name="T79" fmla="*/ 49 h 555"/>
                <a:gd name="T80" fmla="*/ 226 w 523"/>
                <a:gd name="T81" fmla="*/ 22 h 555"/>
                <a:gd name="T82" fmla="*/ 248 w 523"/>
                <a:gd name="T83" fmla="*/ 7 h 555"/>
                <a:gd name="T84" fmla="*/ 282 w 523"/>
                <a:gd name="T85" fmla="*/ 11 h 555"/>
                <a:gd name="T86" fmla="*/ 294 w 523"/>
                <a:gd name="T87" fmla="*/ 31 h 555"/>
                <a:gd name="T88" fmla="*/ 294 w 523"/>
                <a:gd name="T89" fmla="*/ 58 h 555"/>
                <a:gd name="T90" fmla="*/ 324 w 523"/>
                <a:gd name="T91" fmla="*/ 102 h 555"/>
                <a:gd name="T92" fmla="*/ 349 w 523"/>
                <a:gd name="T93" fmla="*/ 115 h 555"/>
                <a:gd name="T94" fmla="*/ 369 w 523"/>
                <a:gd name="T95" fmla="*/ 73 h 555"/>
                <a:gd name="T96" fmla="*/ 375 w 523"/>
                <a:gd name="T97" fmla="*/ 0 h 5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523" h="555">
                  <a:moveTo>
                    <a:pt x="375" y="0"/>
                  </a:moveTo>
                  <a:lnTo>
                    <a:pt x="403" y="0"/>
                  </a:lnTo>
                  <a:lnTo>
                    <a:pt x="403" y="44"/>
                  </a:lnTo>
                  <a:lnTo>
                    <a:pt x="414" y="58"/>
                  </a:lnTo>
                  <a:lnTo>
                    <a:pt x="417" y="64"/>
                  </a:lnTo>
                  <a:lnTo>
                    <a:pt x="423" y="64"/>
                  </a:lnTo>
                  <a:lnTo>
                    <a:pt x="426" y="73"/>
                  </a:lnTo>
                  <a:lnTo>
                    <a:pt x="429" y="117"/>
                  </a:lnTo>
                  <a:lnTo>
                    <a:pt x="445" y="146"/>
                  </a:lnTo>
                  <a:lnTo>
                    <a:pt x="468" y="188"/>
                  </a:lnTo>
                  <a:lnTo>
                    <a:pt x="468" y="195"/>
                  </a:lnTo>
                  <a:lnTo>
                    <a:pt x="493" y="230"/>
                  </a:lnTo>
                  <a:lnTo>
                    <a:pt x="493" y="237"/>
                  </a:lnTo>
                  <a:lnTo>
                    <a:pt x="517" y="266"/>
                  </a:lnTo>
                  <a:lnTo>
                    <a:pt x="522" y="317"/>
                  </a:lnTo>
                  <a:lnTo>
                    <a:pt x="517" y="363"/>
                  </a:lnTo>
                  <a:lnTo>
                    <a:pt x="510" y="386"/>
                  </a:lnTo>
                  <a:lnTo>
                    <a:pt x="500" y="397"/>
                  </a:lnTo>
                  <a:lnTo>
                    <a:pt x="497" y="419"/>
                  </a:lnTo>
                  <a:lnTo>
                    <a:pt x="488" y="439"/>
                  </a:lnTo>
                  <a:lnTo>
                    <a:pt x="480" y="448"/>
                  </a:lnTo>
                  <a:lnTo>
                    <a:pt x="482" y="454"/>
                  </a:lnTo>
                  <a:lnTo>
                    <a:pt x="472" y="468"/>
                  </a:lnTo>
                  <a:lnTo>
                    <a:pt x="468" y="496"/>
                  </a:lnTo>
                  <a:lnTo>
                    <a:pt x="466" y="512"/>
                  </a:lnTo>
                  <a:lnTo>
                    <a:pt x="457" y="519"/>
                  </a:lnTo>
                  <a:lnTo>
                    <a:pt x="455" y="525"/>
                  </a:lnTo>
                  <a:lnTo>
                    <a:pt x="449" y="538"/>
                  </a:lnTo>
                  <a:lnTo>
                    <a:pt x="438" y="541"/>
                  </a:lnTo>
                  <a:lnTo>
                    <a:pt x="431" y="545"/>
                  </a:lnTo>
                  <a:lnTo>
                    <a:pt x="420" y="554"/>
                  </a:lnTo>
                  <a:lnTo>
                    <a:pt x="406" y="536"/>
                  </a:lnTo>
                  <a:lnTo>
                    <a:pt x="390" y="538"/>
                  </a:lnTo>
                  <a:lnTo>
                    <a:pt x="386" y="538"/>
                  </a:lnTo>
                  <a:lnTo>
                    <a:pt x="364" y="543"/>
                  </a:lnTo>
                  <a:lnTo>
                    <a:pt x="350" y="525"/>
                  </a:lnTo>
                  <a:lnTo>
                    <a:pt x="341" y="507"/>
                  </a:lnTo>
                  <a:lnTo>
                    <a:pt x="335" y="510"/>
                  </a:lnTo>
                  <a:lnTo>
                    <a:pt x="328" y="494"/>
                  </a:lnTo>
                  <a:lnTo>
                    <a:pt x="325" y="481"/>
                  </a:lnTo>
                  <a:lnTo>
                    <a:pt x="322" y="476"/>
                  </a:lnTo>
                  <a:lnTo>
                    <a:pt x="322" y="454"/>
                  </a:lnTo>
                  <a:lnTo>
                    <a:pt x="324" y="441"/>
                  </a:lnTo>
                  <a:lnTo>
                    <a:pt x="321" y="432"/>
                  </a:lnTo>
                  <a:lnTo>
                    <a:pt x="308" y="437"/>
                  </a:lnTo>
                  <a:lnTo>
                    <a:pt x="302" y="439"/>
                  </a:lnTo>
                  <a:lnTo>
                    <a:pt x="291" y="439"/>
                  </a:lnTo>
                  <a:lnTo>
                    <a:pt x="287" y="439"/>
                  </a:lnTo>
                  <a:lnTo>
                    <a:pt x="282" y="439"/>
                  </a:lnTo>
                  <a:lnTo>
                    <a:pt x="274" y="425"/>
                  </a:lnTo>
                  <a:lnTo>
                    <a:pt x="266" y="408"/>
                  </a:lnTo>
                  <a:lnTo>
                    <a:pt x="265" y="410"/>
                  </a:lnTo>
                  <a:lnTo>
                    <a:pt x="251" y="410"/>
                  </a:lnTo>
                  <a:lnTo>
                    <a:pt x="249" y="403"/>
                  </a:lnTo>
                  <a:lnTo>
                    <a:pt x="242" y="410"/>
                  </a:lnTo>
                  <a:lnTo>
                    <a:pt x="234" y="408"/>
                  </a:lnTo>
                  <a:lnTo>
                    <a:pt x="222" y="408"/>
                  </a:lnTo>
                  <a:lnTo>
                    <a:pt x="214" y="403"/>
                  </a:lnTo>
                  <a:lnTo>
                    <a:pt x="211" y="410"/>
                  </a:lnTo>
                  <a:lnTo>
                    <a:pt x="198" y="412"/>
                  </a:lnTo>
                  <a:lnTo>
                    <a:pt x="195" y="408"/>
                  </a:lnTo>
                  <a:lnTo>
                    <a:pt x="187" y="419"/>
                  </a:lnTo>
                  <a:lnTo>
                    <a:pt x="178" y="430"/>
                  </a:lnTo>
                  <a:lnTo>
                    <a:pt x="172" y="430"/>
                  </a:lnTo>
                  <a:lnTo>
                    <a:pt x="163" y="443"/>
                  </a:lnTo>
                  <a:lnTo>
                    <a:pt x="149" y="443"/>
                  </a:lnTo>
                  <a:lnTo>
                    <a:pt x="138" y="448"/>
                  </a:lnTo>
                  <a:lnTo>
                    <a:pt x="125" y="454"/>
                  </a:lnTo>
                  <a:lnTo>
                    <a:pt x="119" y="463"/>
                  </a:lnTo>
                  <a:lnTo>
                    <a:pt x="115" y="461"/>
                  </a:lnTo>
                  <a:lnTo>
                    <a:pt x="110" y="470"/>
                  </a:lnTo>
                  <a:lnTo>
                    <a:pt x="104" y="472"/>
                  </a:lnTo>
                  <a:lnTo>
                    <a:pt x="96" y="483"/>
                  </a:lnTo>
                  <a:lnTo>
                    <a:pt x="71" y="483"/>
                  </a:lnTo>
                  <a:lnTo>
                    <a:pt x="60" y="468"/>
                  </a:lnTo>
                  <a:lnTo>
                    <a:pt x="59" y="461"/>
                  </a:lnTo>
                  <a:lnTo>
                    <a:pt x="56" y="468"/>
                  </a:lnTo>
                  <a:lnTo>
                    <a:pt x="51" y="456"/>
                  </a:lnTo>
                  <a:lnTo>
                    <a:pt x="53" y="428"/>
                  </a:lnTo>
                  <a:lnTo>
                    <a:pt x="56" y="410"/>
                  </a:lnTo>
                  <a:lnTo>
                    <a:pt x="51" y="397"/>
                  </a:lnTo>
                  <a:lnTo>
                    <a:pt x="46" y="383"/>
                  </a:lnTo>
                  <a:lnTo>
                    <a:pt x="45" y="368"/>
                  </a:lnTo>
                  <a:lnTo>
                    <a:pt x="37" y="361"/>
                  </a:lnTo>
                  <a:lnTo>
                    <a:pt x="36" y="359"/>
                  </a:lnTo>
                  <a:lnTo>
                    <a:pt x="34" y="352"/>
                  </a:lnTo>
                  <a:lnTo>
                    <a:pt x="23" y="332"/>
                  </a:lnTo>
                  <a:lnTo>
                    <a:pt x="9" y="284"/>
                  </a:lnTo>
                  <a:lnTo>
                    <a:pt x="5" y="250"/>
                  </a:lnTo>
                  <a:lnTo>
                    <a:pt x="5" y="230"/>
                  </a:lnTo>
                  <a:lnTo>
                    <a:pt x="0" y="224"/>
                  </a:lnTo>
                  <a:lnTo>
                    <a:pt x="2" y="206"/>
                  </a:lnTo>
                  <a:lnTo>
                    <a:pt x="6" y="197"/>
                  </a:lnTo>
                  <a:lnTo>
                    <a:pt x="23" y="173"/>
                  </a:lnTo>
                  <a:lnTo>
                    <a:pt x="40" y="175"/>
                  </a:lnTo>
                  <a:lnTo>
                    <a:pt x="43" y="179"/>
                  </a:lnTo>
                  <a:lnTo>
                    <a:pt x="65" y="179"/>
                  </a:lnTo>
                  <a:lnTo>
                    <a:pt x="67" y="173"/>
                  </a:lnTo>
                  <a:lnTo>
                    <a:pt x="71" y="175"/>
                  </a:lnTo>
                  <a:lnTo>
                    <a:pt x="77" y="168"/>
                  </a:lnTo>
                  <a:lnTo>
                    <a:pt x="82" y="171"/>
                  </a:lnTo>
                  <a:lnTo>
                    <a:pt x="87" y="166"/>
                  </a:lnTo>
                  <a:lnTo>
                    <a:pt x="85" y="160"/>
                  </a:lnTo>
                  <a:lnTo>
                    <a:pt x="90" y="144"/>
                  </a:lnTo>
                  <a:lnTo>
                    <a:pt x="96" y="137"/>
                  </a:lnTo>
                  <a:lnTo>
                    <a:pt x="93" y="133"/>
                  </a:lnTo>
                  <a:lnTo>
                    <a:pt x="96" y="129"/>
                  </a:lnTo>
                  <a:lnTo>
                    <a:pt x="93" y="122"/>
                  </a:lnTo>
                  <a:lnTo>
                    <a:pt x="102" y="111"/>
                  </a:lnTo>
                  <a:lnTo>
                    <a:pt x="116" y="109"/>
                  </a:lnTo>
                  <a:lnTo>
                    <a:pt x="130" y="82"/>
                  </a:lnTo>
                  <a:lnTo>
                    <a:pt x="147" y="60"/>
                  </a:lnTo>
                  <a:lnTo>
                    <a:pt x="155" y="58"/>
                  </a:lnTo>
                  <a:lnTo>
                    <a:pt x="160" y="51"/>
                  </a:lnTo>
                  <a:lnTo>
                    <a:pt x="167" y="51"/>
                  </a:lnTo>
                  <a:lnTo>
                    <a:pt x="181" y="71"/>
                  </a:lnTo>
                  <a:lnTo>
                    <a:pt x="186" y="73"/>
                  </a:lnTo>
                  <a:lnTo>
                    <a:pt x="191" y="64"/>
                  </a:lnTo>
                  <a:lnTo>
                    <a:pt x="200" y="51"/>
                  </a:lnTo>
                  <a:lnTo>
                    <a:pt x="206" y="49"/>
                  </a:lnTo>
                  <a:lnTo>
                    <a:pt x="212" y="31"/>
                  </a:lnTo>
                  <a:lnTo>
                    <a:pt x="218" y="29"/>
                  </a:lnTo>
                  <a:lnTo>
                    <a:pt x="226" y="22"/>
                  </a:lnTo>
                  <a:lnTo>
                    <a:pt x="234" y="16"/>
                  </a:lnTo>
                  <a:lnTo>
                    <a:pt x="242" y="16"/>
                  </a:lnTo>
                  <a:lnTo>
                    <a:pt x="248" y="7"/>
                  </a:lnTo>
                  <a:lnTo>
                    <a:pt x="257" y="7"/>
                  </a:lnTo>
                  <a:lnTo>
                    <a:pt x="268" y="7"/>
                  </a:lnTo>
                  <a:lnTo>
                    <a:pt x="282" y="11"/>
                  </a:lnTo>
                  <a:lnTo>
                    <a:pt x="291" y="20"/>
                  </a:lnTo>
                  <a:lnTo>
                    <a:pt x="293" y="27"/>
                  </a:lnTo>
                  <a:lnTo>
                    <a:pt x="294" y="31"/>
                  </a:lnTo>
                  <a:lnTo>
                    <a:pt x="296" y="42"/>
                  </a:lnTo>
                  <a:lnTo>
                    <a:pt x="294" y="47"/>
                  </a:lnTo>
                  <a:lnTo>
                    <a:pt x="294" y="58"/>
                  </a:lnTo>
                  <a:lnTo>
                    <a:pt x="293" y="64"/>
                  </a:lnTo>
                  <a:lnTo>
                    <a:pt x="316" y="89"/>
                  </a:lnTo>
                  <a:lnTo>
                    <a:pt x="324" y="102"/>
                  </a:lnTo>
                  <a:lnTo>
                    <a:pt x="333" y="106"/>
                  </a:lnTo>
                  <a:lnTo>
                    <a:pt x="342" y="113"/>
                  </a:lnTo>
                  <a:lnTo>
                    <a:pt x="349" y="115"/>
                  </a:lnTo>
                  <a:lnTo>
                    <a:pt x="358" y="109"/>
                  </a:lnTo>
                  <a:lnTo>
                    <a:pt x="366" y="89"/>
                  </a:lnTo>
                  <a:lnTo>
                    <a:pt x="369" y="73"/>
                  </a:lnTo>
                  <a:lnTo>
                    <a:pt x="372" y="42"/>
                  </a:lnTo>
                  <a:lnTo>
                    <a:pt x="375" y="29"/>
                  </a:lnTo>
                  <a:lnTo>
                    <a:pt x="375" y="0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64" name="Freeform 16"/>
            <p:cNvSpPr>
              <a:spLocks/>
            </p:cNvSpPr>
            <p:nvPr/>
          </p:nvSpPr>
          <p:spPr bwMode="auto">
            <a:xfrm>
              <a:off x="4808" y="2830"/>
              <a:ext cx="289" cy="75"/>
            </a:xfrm>
            <a:custGeom>
              <a:avLst/>
              <a:gdLst>
                <a:gd name="T0" fmla="*/ 22 w 289"/>
                <a:gd name="T1" fmla="*/ 11 h 75"/>
                <a:gd name="T2" fmla="*/ 57 w 289"/>
                <a:gd name="T3" fmla="*/ 11 h 75"/>
                <a:gd name="T4" fmla="*/ 79 w 289"/>
                <a:gd name="T5" fmla="*/ 13 h 75"/>
                <a:gd name="T6" fmla="*/ 98 w 289"/>
                <a:gd name="T7" fmla="*/ 35 h 75"/>
                <a:gd name="T8" fmla="*/ 115 w 289"/>
                <a:gd name="T9" fmla="*/ 39 h 75"/>
                <a:gd name="T10" fmla="*/ 141 w 289"/>
                <a:gd name="T11" fmla="*/ 48 h 75"/>
                <a:gd name="T12" fmla="*/ 156 w 289"/>
                <a:gd name="T13" fmla="*/ 52 h 75"/>
                <a:gd name="T14" fmla="*/ 163 w 289"/>
                <a:gd name="T15" fmla="*/ 35 h 75"/>
                <a:gd name="T16" fmla="*/ 197 w 289"/>
                <a:gd name="T17" fmla="*/ 39 h 75"/>
                <a:gd name="T18" fmla="*/ 221 w 289"/>
                <a:gd name="T19" fmla="*/ 46 h 75"/>
                <a:gd name="T20" fmla="*/ 238 w 289"/>
                <a:gd name="T21" fmla="*/ 48 h 75"/>
                <a:gd name="T22" fmla="*/ 251 w 289"/>
                <a:gd name="T23" fmla="*/ 39 h 75"/>
                <a:gd name="T24" fmla="*/ 271 w 289"/>
                <a:gd name="T25" fmla="*/ 35 h 75"/>
                <a:gd name="T26" fmla="*/ 288 w 289"/>
                <a:gd name="T27" fmla="*/ 30 h 75"/>
                <a:gd name="T28" fmla="*/ 283 w 289"/>
                <a:gd name="T29" fmla="*/ 52 h 75"/>
                <a:gd name="T30" fmla="*/ 271 w 289"/>
                <a:gd name="T31" fmla="*/ 59 h 75"/>
                <a:gd name="T32" fmla="*/ 262 w 289"/>
                <a:gd name="T33" fmla="*/ 61 h 75"/>
                <a:gd name="T34" fmla="*/ 249 w 289"/>
                <a:gd name="T35" fmla="*/ 67 h 75"/>
                <a:gd name="T36" fmla="*/ 237 w 289"/>
                <a:gd name="T37" fmla="*/ 67 h 75"/>
                <a:gd name="T38" fmla="*/ 226 w 289"/>
                <a:gd name="T39" fmla="*/ 70 h 75"/>
                <a:gd name="T40" fmla="*/ 209 w 289"/>
                <a:gd name="T41" fmla="*/ 74 h 75"/>
                <a:gd name="T42" fmla="*/ 198 w 289"/>
                <a:gd name="T43" fmla="*/ 59 h 75"/>
                <a:gd name="T44" fmla="*/ 186 w 289"/>
                <a:gd name="T45" fmla="*/ 74 h 75"/>
                <a:gd name="T46" fmla="*/ 169 w 289"/>
                <a:gd name="T47" fmla="*/ 59 h 75"/>
                <a:gd name="T48" fmla="*/ 159 w 289"/>
                <a:gd name="T49" fmla="*/ 61 h 75"/>
                <a:gd name="T50" fmla="*/ 146 w 289"/>
                <a:gd name="T51" fmla="*/ 67 h 75"/>
                <a:gd name="T52" fmla="*/ 132 w 289"/>
                <a:gd name="T53" fmla="*/ 63 h 75"/>
                <a:gd name="T54" fmla="*/ 116 w 289"/>
                <a:gd name="T55" fmla="*/ 61 h 75"/>
                <a:gd name="T56" fmla="*/ 101 w 289"/>
                <a:gd name="T57" fmla="*/ 67 h 75"/>
                <a:gd name="T58" fmla="*/ 81 w 289"/>
                <a:gd name="T59" fmla="*/ 57 h 75"/>
                <a:gd name="T60" fmla="*/ 53 w 289"/>
                <a:gd name="T61" fmla="*/ 50 h 75"/>
                <a:gd name="T62" fmla="*/ 33 w 289"/>
                <a:gd name="T63" fmla="*/ 44 h 75"/>
                <a:gd name="T64" fmla="*/ 12 w 289"/>
                <a:gd name="T65" fmla="*/ 33 h 75"/>
                <a:gd name="T66" fmla="*/ 2 w 289"/>
                <a:gd name="T67" fmla="*/ 28 h 75"/>
                <a:gd name="T68" fmla="*/ 0 w 289"/>
                <a:gd name="T69" fmla="*/ 0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289" h="75">
                  <a:moveTo>
                    <a:pt x="0" y="0"/>
                  </a:moveTo>
                  <a:lnTo>
                    <a:pt x="22" y="11"/>
                  </a:lnTo>
                  <a:lnTo>
                    <a:pt x="40" y="11"/>
                  </a:lnTo>
                  <a:lnTo>
                    <a:pt x="57" y="11"/>
                  </a:lnTo>
                  <a:lnTo>
                    <a:pt x="70" y="11"/>
                  </a:lnTo>
                  <a:lnTo>
                    <a:pt x="79" y="13"/>
                  </a:lnTo>
                  <a:lnTo>
                    <a:pt x="91" y="20"/>
                  </a:lnTo>
                  <a:lnTo>
                    <a:pt x="98" y="35"/>
                  </a:lnTo>
                  <a:lnTo>
                    <a:pt x="104" y="41"/>
                  </a:lnTo>
                  <a:lnTo>
                    <a:pt x="115" y="39"/>
                  </a:lnTo>
                  <a:lnTo>
                    <a:pt x="127" y="39"/>
                  </a:lnTo>
                  <a:lnTo>
                    <a:pt x="141" y="48"/>
                  </a:lnTo>
                  <a:lnTo>
                    <a:pt x="150" y="52"/>
                  </a:lnTo>
                  <a:lnTo>
                    <a:pt x="156" y="52"/>
                  </a:lnTo>
                  <a:lnTo>
                    <a:pt x="158" y="41"/>
                  </a:lnTo>
                  <a:lnTo>
                    <a:pt x="163" y="35"/>
                  </a:lnTo>
                  <a:lnTo>
                    <a:pt x="181" y="39"/>
                  </a:lnTo>
                  <a:lnTo>
                    <a:pt x="197" y="39"/>
                  </a:lnTo>
                  <a:lnTo>
                    <a:pt x="211" y="39"/>
                  </a:lnTo>
                  <a:lnTo>
                    <a:pt x="221" y="46"/>
                  </a:lnTo>
                  <a:lnTo>
                    <a:pt x="228" y="50"/>
                  </a:lnTo>
                  <a:lnTo>
                    <a:pt x="238" y="48"/>
                  </a:lnTo>
                  <a:lnTo>
                    <a:pt x="246" y="44"/>
                  </a:lnTo>
                  <a:lnTo>
                    <a:pt x="251" y="39"/>
                  </a:lnTo>
                  <a:lnTo>
                    <a:pt x="263" y="39"/>
                  </a:lnTo>
                  <a:lnTo>
                    <a:pt x="271" y="35"/>
                  </a:lnTo>
                  <a:lnTo>
                    <a:pt x="282" y="30"/>
                  </a:lnTo>
                  <a:lnTo>
                    <a:pt x="288" y="30"/>
                  </a:lnTo>
                  <a:lnTo>
                    <a:pt x="286" y="46"/>
                  </a:lnTo>
                  <a:lnTo>
                    <a:pt x="283" y="52"/>
                  </a:lnTo>
                  <a:lnTo>
                    <a:pt x="277" y="59"/>
                  </a:lnTo>
                  <a:lnTo>
                    <a:pt x="271" y="59"/>
                  </a:lnTo>
                  <a:lnTo>
                    <a:pt x="269" y="59"/>
                  </a:lnTo>
                  <a:lnTo>
                    <a:pt x="262" y="61"/>
                  </a:lnTo>
                  <a:lnTo>
                    <a:pt x="255" y="70"/>
                  </a:lnTo>
                  <a:lnTo>
                    <a:pt x="249" y="67"/>
                  </a:lnTo>
                  <a:lnTo>
                    <a:pt x="243" y="63"/>
                  </a:lnTo>
                  <a:lnTo>
                    <a:pt x="237" y="67"/>
                  </a:lnTo>
                  <a:lnTo>
                    <a:pt x="231" y="70"/>
                  </a:lnTo>
                  <a:lnTo>
                    <a:pt x="226" y="70"/>
                  </a:lnTo>
                  <a:lnTo>
                    <a:pt x="221" y="74"/>
                  </a:lnTo>
                  <a:lnTo>
                    <a:pt x="209" y="74"/>
                  </a:lnTo>
                  <a:lnTo>
                    <a:pt x="204" y="67"/>
                  </a:lnTo>
                  <a:lnTo>
                    <a:pt x="198" y="59"/>
                  </a:lnTo>
                  <a:lnTo>
                    <a:pt x="190" y="67"/>
                  </a:lnTo>
                  <a:lnTo>
                    <a:pt x="186" y="74"/>
                  </a:lnTo>
                  <a:lnTo>
                    <a:pt x="180" y="74"/>
                  </a:lnTo>
                  <a:lnTo>
                    <a:pt x="169" y="59"/>
                  </a:lnTo>
                  <a:lnTo>
                    <a:pt x="166" y="61"/>
                  </a:lnTo>
                  <a:lnTo>
                    <a:pt x="159" y="61"/>
                  </a:lnTo>
                  <a:lnTo>
                    <a:pt x="155" y="70"/>
                  </a:lnTo>
                  <a:lnTo>
                    <a:pt x="146" y="67"/>
                  </a:lnTo>
                  <a:lnTo>
                    <a:pt x="136" y="67"/>
                  </a:lnTo>
                  <a:lnTo>
                    <a:pt x="132" y="63"/>
                  </a:lnTo>
                  <a:lnTo>
                    <a:pt x="125" y="59"/>
                  </a:lnTo>
                  <a:lnTo>
                    <a:pt x="116" y="61"/>
                  </a:lnTo>
                  <a:lnTo>
                    <a:pt x="107" y="70"/>
                  </a:lnTo>
                  <a:lnTo>
                    <a:pt x="101" y="67"/>
                  </a:lnTo>
                  <a:lnTo>
                    <a:pt x="91" y="63"/>
                  </a:lnTo>
                  <a:lnTo>
                    <a:pt x="81" y="57"/>
                  </a:lnTo>
                  <a:lnTo>
                    <a:pt x="71" y="57"/>
                  </a:lnTo>
                  <a:lnTo>
                    <a:pt x="53" y="50"/>
                  </a:lnTo>
                  <a:lnTo>
                    <a:pt x="40" y="46"/>
                  </a:lnTo>
                  <a:lnTo>
                    <a:pt x="33" y="44"/>
                  </a:lnTo>
                  <a:lnTo>
                    <a:pt x="20" y="41"/>
                  </a:lnTo>
                  <a:lnTo>
                    <a:pt x="12" y="33"/>
                  </a:lnTo>
                  <a:lnTo>
                    <a:pt x="5" y="30"/>
                  </a:lnTo>
                  <a:lnTo>
                    <a:pt x="2" y="28"/>
                  </a:lnTo>
                  <a:lnTo>
                    <a:pt x="0" y="24"/>
                  </a:lnTo>
                  <a:lnTo>
                    <a:pt x="0" y="0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65" name="Freeform 17"/>
            <p:cNvSpPr>
              <a:spLocks/>
            </p:cNvSpPr>
            <p:nvPr/>
          </p:nvSpPr>
          <p:spPr bwMode="auto">
            <a:xfrm>
              <a:off x="4966" y="2684"/>
              <a:ext cx="131" cy="142"/>
            </a:xfrm>
            <a:custGeom>
              <a:avLst/>
              <a:gdLst>
                <a:gd name="T0" fmla="*/ 63 w 131"/>
                <a:gd name="T1" fmla="*/ 2 h 142"/>
                <a:gd name="T2" fmla="*/ 108 w 131"/>
                <a:gd name="T3" fmla="*/ 0 h 142"/>
                <a:gd name="T4" fmla="*/ 116 w 131"/>
                <a:gd name="T5" fmla="*/ 18 h 142"/>
                <a:gd name="T6" fmla="*/ 104 w 131"/>
                <a:gd name="T7" fmla="*/ 29 h 142"/>
                <a:gd name="T8" fmla="*/ 101 w 131"/>
                <a:gd name="T9" fmla="*/ 37 h 142"/>
                <a:gd name="T10" fmla="*/ 91 w 131"/>
                <a:gd name="T11" fmla="*/ 46 h 142"/>
                <a:gd name="T12" fmla="*/ 80 w 131"/>
                <a:gd name="T13" fmla="*/ 48 h 142"/>
                <a:gd name="T14" fmla="*/ 70 w 131"/>
                <a:gd name="T15" fmla="*/ 44 h 142"/>
                <a:gd name="T16" fmla="*/ 57 w 131"/>
                <a:gd name="T17" fmla="*/ 29 h 142"/>
                <a:gd name="T18" fmla="*/ 42 w 131"/>
                <a:gd name="T19" fmla="*/ 29 h 142"/>
                <a:gd name="T20" fmla="*/ 40 w 131"/>
                <a:gd name="T21" fmla="*/ 48 h 142"/>
                <a:gd name="T22" fmla="*/ 42 w 131"/>
                <a:gd name="T23" fmla="*/ 62 h 142"/>
                <a:gd name="T24" fmla="*/ 57 w 131"/>
                <a:gd name="T25" fmla="*/ 53 h 142"/>
                <a:gd name="T26" fmla="*/ 68 w 131"/>
                <a:gd name="T27" fmla="*/ 57 h 142"/>
                <a:gd name="T28" fmla="*/ 65 w 131"/>
                <a:gd name="T29" fmla="*/ 71 h 142"/>
                <a:gd name="T30" fmla="*/ 63 w 131"/>
                <a:gd name="T31" fmla="*/ 79 h 142"/>
                <a:gd name="T32" fmla="*/ 65 w 131"/>
                <a:gd name="T33" fmla="*/ 93 h 142"/>
                <a:gd name="T34" fmla="*/ 73 w 131"/>
                <a:gd name="T35" fmla="*/ 99 h 142"/>
                <a:gd name="T36" fmla="*/ 70 w 131"/>
                <a:gd name="T37" fmla="*/ 115 h 142"/>
                <a:gd name="T38" fmla="*/ 65 w 131"/>
                <a:gd name="T39" fmla="*/ 132 h 142"/>
                <a:gd name="T40" fmla="*/ 54 w 131"/>
                <a:gd name="T41" fmla="*/ 137 h 142"/>
                <a:gd name="T42" fmla="*/ 50 w 131"/>
                <a:gd name="T43" fmla="*/ 128 h 142"/>
                <a:gd name="T44" fmla="*/ 43 w 131"/>
                <a:gd name="T45" fmla="*/ 108 h 142"/>
                <a:gd name="T46" fmla="*/ 43 w 131"/>
                <a:gd name="T47" fmla="*/ 88 h 142"/>
                <a:gd name="T48" fmla="*/ 28 w 131"/>
                <a:gd name="T49" fmla="*/ 88 h 142"/>
                <a:gd name="T50" fmla="*/ 19 w 131"/>
                <a:gd name="T51" fmla="*/ 90 h 142"/>
                <a:gd name="T52" fmla="*/ 31 w 131"/>
                <a:gd name="T53" fmla="*/ 99 h 142"/>
                <a:gd name="T54" fmla="*/ 37 w 131"/>
                <a:gd name="T55" fmla="*/ 112 h 142"/>
                <a:gd name="T56" fmla="*/ 33 w 131"/>
                <a:gd name="T57" fmla="*/ 130 h 142"/>
                <a:gd name="T58" fmla="*/ 23 w 131"/>
                <a:gd name="T59" fmla="*/ 141 h 142"/>
                <a:gd name="T60" fmla="*/ 23 w 131"/>
                <a:gd name="T61" fmla="*/ 128 h 142"/>
                <a:gd name="T62" fmla="*/ 17 w 131"/>
                <a:gd name="T63" fmla="*/ 112 h 142"/>
                <a:gd name="T64" fmla="*/ 8 w 131"/>
                <a:gd name="T65" fmla="*/ 99 h 142"/>
                <a:gd name="T66" fmla="*/ 2 w 131"/>
                <a:gd name="T67" fmla="*/ 84 h 142"/>
                <a:gd name="T68" fmla="*/ 12 w 131"/>
                <a:gd name="T69" fmla="*/ 66 h 142"/>
                <a:gd name="T70" fmla="*/ 19 w 131"/>
                <a:gd name="T71" fmla="*/ 44 h 142"/>
                <a:gd name="T72" fmla="*/ 20 w 131"/>
                <a:gd name="T73" fmla="*/ 31 h 142"/>
                <a:gd name="T74" fmla="*/ 19 w 131"/>
                <a:gd name="T75" fmla="*/ 18 h 1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31" h="142">
                  <a:moveTo>
                    <a:pt x="33" y="0"/>
                  </a:moveTo>
                  <a:lnTo>
                    <a:pt x="63" y="2"/>
                  </a:lnTo>
                  <a:lnTo>
                    <a:pt x="93" y="2"/>
                  </a:lnTo>
                  <a:lnTo>
                    <a:pt x="108" y="0"/>
                  </a:lnTo>
                  <a:lnTo>
                    <a:pt x="130" y="13"/>
                  </a:lnTo>
                  <a:lnTo>
                    <a:pt x="116" y="18"/>
                  </a:lnTo>
                  <a:lnTo>
                    <a:pt x="108" y="24"/>
                  </a:lnTo>
                  <a:lnTo>
                    <a:pt x="104" y="29"/>
                  </a:lnTo>
                  <a:lnTo>
                    <a:pt x="101" y="33"/>
                  </a:lnTo>
                  <a:lnTo>
                    <a:pt x="101" y="37"/>
                  </a:lnTo>
                  <a:lnTo>
                    <a:pt x="101" y="44"/>
                  </a:lnTo>
                  <a:lnTo>
                    <a:pt x="91" y="46"/>
                  </a:lnTo>
                  <a:lnTo>
                    <a:pt x="84" y="46"/>
                  </a:lnTo>
                  <a:lnTo>
                    <a:pt x="80" y="48"/>
                  </a:lnTo>
                  <a:lnTo>
                    <a:pt x="73" y="48"/>
                  </a:lnTo>
                  <a:lnTo>
                    <a:pt x="70" y="44"/>
                  </a:lnTo>
                  <a:lnTo>
                    <a:pt x="63" y="35"/>
                  </a:lnTo>
                  <a:lnTo>
                    <a:pt x="57" y="29"/>
                  </a:lnTo>
                  <a:lnTo>
                    <a:pt x="45" y="29"/>
                  </a:lnTo>
                  <a:lnTo>
                    <a:pt x="42" y="29"/>
                  </a:lnTo>
                  <a:lnTo>
                    <a:pt x="39" y="40"/>
                  </a:lnTo>
                  <a:lnTo>
                    <a:pt x="40" y="48"/>
                  </a:lnTo>
                  <a:lnTo>
                    <a:pt x="40" y="55"/>
                  </a:lnTo>
                  <a:lnTo>
                    <a:pt x="42" y="62"/>
                  </a:lnTo>
                  <a:lnTo>
                    <a:pt x="48" y="59"/>
                  </a:lnTo>
                  <a:lnTo>
                    <a:pt x="57" y="53"/>
                  </a:lnTo>
                  <a:lnTo>
                    <a:pt x="63" y="53"/>
                  </a:lnTo>
                  <a:lnTo>
                    <a:pt x="68" y="57"/>
                  </a:lnTo>
                  <a:lnTo>
                    <a:pt x="68" y="62"/>
                  </a:lnTo>
                  <a:lnTo>
                    <a:pt x="65" y="71"/>
                  </a:lnTo>
                  <a:lnTo>
                    <a:pt x="63" y="75"/>
                  </a:lnTo>
                  <a:lnTo>
                    <a:pt x="63" y="79"/>
                  </a:lnTo>
                  <a:lnTo>
                    <a:pt x="62" y="86"/>
                  </a:lnTo>
                  <a:lnTo>
                    <a:pt x="65" y="93"/>
                  </a:lnTo>
                  <a:lnTo>
                    <a:pt x="71" y="101"/>
                  </a:lnTo>
                  <a:lnTo>
                    <a:pt x="73" y="99"/>
                  </a:lnTo>
                  <a:lnTo>
                    <a:pt x="73" y="108"/>
                  </a:lnTo>
                  <a:lnTo>
                    <a:pt x="70" y="115"/>
                  </a:lnTo>
                  <a:lnTo>
                    <a:pt x="67" y="121"/>
                  </a:lnTo>
                  <a:lnTo>
                    <a:pt x="65" y="132"/>
                  </a:lnTo>
                  <a:lnTo>
                    <a:pt x="59" y="137"/>
                  </a:lnTo>
                  <a:lnTo>
                    <a:pt x="54" y="137"/>
                  </a:lnTo>
                  <a:lnTo>
                    <a:pt x="50" y="137"/>
                  </a:lnTo>
                  <a:lnTo>
                    <a:pt x="50" y="128"/>
                  </a:lnTo>
                  <a:lnTo>
                    <a:pt x="48" y="112"/>
                  </a:lnTo>
                  <a:lnTo>
                    <a:pt x="43" y="108"/>
                  </a:lnTo>
                  <a:lnTo>
                    <a:pt x="42" y="101"/>
                  </a:lnTo>
                  <a:lnTo>
                    <a:pt x="43" y="88"/>
                  </a:lnTo>
                  <a:lnTo>
                    <a:pt x="39" y="84"/>
                  </a:lnTo>
                  <a:lnTo>
                    <a:pt x="28" y="88"/>
                  </a:lnTo>
                  <a:lnTo>
                    <a:pt x="23" y="84"/>
                  </a:lnTo>
                  <a:lnTo>
                    <a:pt x="19" y="90"/>
                  </a:lnTo>
                  <a:lnTo>
                    <a:pt x="23" y="95"/>
                  </a:lnTo>
                  <a:lnTo>
                    <a:pt x="31" y="99"/>
                  </a:lnTo>
                  <a:lnTo>
                    <a:pt x="33" y="104"/>
                  </a:lnTo>
                  <a:lnTo>
                    <a:pt x="37" y="112"/>
                  </a:lnTo>
                  <a:lnTo>
                    <a:pt x="37" y="119"/>
                  </a:lnTo>
                  <a:lnTo>
                    <a:pt x="33" y="130"/>
                  </a:lnTo>
                  <a:lnTo>
                    <a:pt x="26" y="139"/>
                  </a:lnTo>
                  <a:lnTo>
                    <a:pt x="23" y="141"/>
                  </a:lnTo>
                  <a:lnTo>
                    <a:pt x="23" y="134"/>
                  </a:lnTo>
                  <a:lnTo>
                    <a:pt x="23" y="128"/>
                  </a:lnTo>
                  <a:lnTo>
                    <a:pt x="25" y="119"/>
                  </a:lnTo>
                  <a:lnTo>
                    <a:pt x="17" y="112"/>
                  </a:lnTo>
                  <a:lnTo>
                    <a:pt x="9" y="106"/>
                  </a:lnTo>
                  <a:lnTo>
                    <a:pt x="8" y="99"/>
                  </a:lnTo>
                  <a:lnTo>
                    <a:pt x="0" y="95"/>
                  </a:lnTo>
                  <a:lnTo>
                    <a:pt x="2" y="84"/>
                  </a:lnTo>
                  <a:lnTo>
                    <a:pt x="8" y="77"/>
                  </a:lnTo>
                  <a:lnTo>
                    <a:pt x="12" y="66"/>
                  </a:lnTo>
                  <a:lnTo>
                    <a:pt x="17" y="55"/>
                  </a:lnTo>
                  <a:lnTo>
                    <a:pt x="19" y="44"/>
                  </a:lnTo>
                  <a:lnTo>
                    <a:pt x="17" y="35"/>
                  </a:lnTo>
                  <a:lnTo>
                    <a:pt x="20" y="31"/>
                  </a:lnTo>
                  <a:lnTo>
                    <a:pt x="23" y="26"/>
                  </a:lnTo>
                  <a:lnTo>
                    <a:pt x="19" y="18"/>
                  </a:lnTo>
                  <a:lnTo>
                    <a:pt x="33" y="0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66" name="Freeform 18"/>
            <p:cNvSpPr>
              <a:spLocks/>
            </p:cNvSpPr>
            <p:nvPr/>
          </p:nvSpPr>
          <p:spPr bwMode="auto">
            <a:xfrm>
              <a:off x="4829" y="2618"/>
              <a:ext cx="144" cy="198"/>
            </a:xfrm>
            <a:custGeom>
              <a:avLst/>
              <a:gdLst>
                <a:gd name="T0" fmla="*/ 0 w 144"/>
                <a:gd name="T1" fmla="*/ 66 h 198"/>
                <a:gd name="T2" fmla="*/ 29 w 144"/>
                <a:gd name="T3" fmla="*/ 35 h 198"/>
                <a:gd name="T4" fmla="*/ 45 w 144"/>
                <a:gd name="T5" fmla="*/ 22 h 198"/>
                <a:gd name="T6" fmla="*/ 52 w 144"/>
                <a:gd name="T7" fmla="*/ 11 h 198"/>
                <a:gd name="T8" fmla="*/ 75 w 144"/>
                <a:gd name="T9" fmla="*/ 0 h 198"/>
                <a:gd name="T10" fmla="*/ 88 w 144"/>
                <a:gd name="T11" fmla="*/ 24 h 198"/>
                <a:gd name="T12" fmla="*/ 100 w 144"/>
                <a:gd name="T13" fmla="*/ 13 h 198"/>
                <a:gd name="T14" fmla="*/ 105 w 144"/>
                <a:gd name="T15" fmla="*/ 7 h 198"/>
                <a:gd name="T16" fmla="*/ 115 w 144"/>
                <a:gd name="T17" fmla="*/ 0 h 198"/>
                <a:gd name="T18" fmla="*/ 121 w 144"/>
                <a:gd name="T19" fmla="*/ 0 h 198"/>
                <a:gd name="T20" fmla="*/ 123 w 144"/>
                <a:gd name="T21" fmla="*/ 9 h 198"/>
                <a:gd name="T22" fmla="*/ 123 w 144"/>
                <a:gd name="T23" fmla="*/ 15 h 198"/>
                <a:gd name="T24" fmla="*/ 117 w 144"/>
                <a:gd name="T25" fmla="*/ 27 h 198"/>
                <a:gd name="T26" fmla="*/ 117 w 144"/>
                <a:gd name="T27" fmla="*/ 33 h 198"/>
                <a:gd name="T28" fmla="*/ 134 w 144"/>
                <a:gd name="T29" fmla="*/ 62 h 198"/>
                <a:gd name="T30" fmla="*/ 137 w 144"/>
                <a:gd name="T31" fmla="*/ 80 h 198"/>
                <a:gd name="T32" fmla="*/ 141 w 144"/>
                <a:gd name="T33" fmla="*/ 80 h 198"/>
                <a:gd name="T34" fmla="*/ 143 w 144"/>
                <a:gd name="T35" fmla="*/ 89 h 198"/>
                <a:gd name="T36" fmla="*/ 137 w 144"/>
                <a:gd name="T37" fmla="*/ 97 h 198"/>
                <a:gd name="T38" fmla="*/ 132 w 144"/>
                <a:gd name="T39" fmla="*/ 93 h 198"/>
                <a:gd name="T40" fmla="*/ 121 w 144"/>
                <a:gd name="T41" fmla="*/ 100 h 198"/>
                <a:gd name="T42" fmla="*/ 123 w 144"/>
                <a:gd name="T43" fmla="*/ 115 h 198"/>
                <a:gd name="T44" fmla="*/ 111 w 144"/>
                <a:gd name="T45" fmla="*/ 126 h 198"/>
                <a:gd name="T46" fmla="*/ 111 w 144"/>
                <a:gd name="T47" fmla="*/ 155 h 198"/>
                <a:gd name="T48" fmla="*/ 111 w 144"/>
                <a:gd name="T49" fmla="*/ 175 h 198"/>
                <a:gd name="T50" fmla="*/ 105 w 144"/>
                <a:gd name="T51" fmla="*/ 184 h 198"/>
                <a:gd name="T52" fmla="*/ 100 w 144"/>
                <a:gd name="T53" fmla="*/ 197 h 198"/>
                <a:gd name="T54" fmla="*/ 94 w 144"/>
                <a:gd name="T55" fmla="*/ 195 h 198"/>
                <a:gd name="T56" fmla="*/ 85 w 144"/>
                <a:gd name="T57" fmla="*/ 188 h 198"/>
                <a:gd name="T58" fmla="*/ 77 w 144"/>
                <a:gd name="T59" fmla="*/ 182 h 198"/>
                <a:gd name="T60" fmla="*/ 71 w 144"/>
                <a:gd name="T61" fmla="*/ 170 h 198"/>
                <a:gd name="T62" fmla="*/ 49 w 144"/>
                <a:gd name="T63" fmla="*/ 173 h 198"/>
                <a:gd name="T64" fmla="*/ 31 w 144"/>
                <a:gd name="T65" fmla="*/ 166 h 198"/>
                <a:gd name="T66" fmla="*/ 18 w 144"/>
                <a:gd name="T67" fmla="*/ 148 h 198"/>
                <a:gd name="T68" fmla="*/ 11 w 144"/>
                <a:gd name="T69" fmla="*/ 135 h 198"/>
                <a:gd name="T70" fmla="*/ 5 w 144"/>
                <a:gd name="T71" fmla="*/ 124 h 198"/>
                <a:gd name="T72" fmla="*/ 5 w 144"/>
                <a:gd name="T73" fmla="*/ 104 h 198"/>
                <a:gd name="T74" fmla="*/ 0 w 144"/>
                <a:gd name="T75" fmla="*/ 66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44" h="198">
                  <a:moveTo>
                    <a:pt x="0" y="66"/>
                  </a:moveTo>
                  <a:lnTo>
                    <a:pt x="29" y="35"/>
                  </a:lnTo>
                  <a:lnTo>
                    <a:pt x="45" y="22"/>
                  </a:lnTo>
                  <a:lnTo>
                    <a:pt x="52" y="11"/>
                  </a:lnTo>
                  <a:lnTo>
                    <a:pt x="75" y="0"/>
                  </a:lnTo>
                  <a:lnTo>
                    <a:pt x="88" y="24"/>
                  </a:lnTo>
                  <a:lnTo>
                    <a:pt x="100" y="13"/>
                  </a:lnTo>
                  <a:lnTo>
                    <a:pt x="105" y="7"/>
                  </a:lnTo>
                  <a:lnTo>
                    <a:pt x="115" y="0"/>
                  </a:lnTo>
                  <a:lnTo>
                    <a:pt x="121" y="0"/>
                  </a:lnTo>
                  <a:lnTo>
                    <a:pt x="123" y="9"/>
                  </a:lnTo>
                  <a:lnTo>
                    <a:pt x="123" y="15"/>
                  </a:lnTo>
                  <a:lnTo>
                    <a:pt x="117" y="27"/>
                  </a:lnTo>
                  <a:lnTo>
                    <a:pt x="117" y="33"/>
                  </a:lnTo>
                  <a:lnTo>
                    <a:pt x="134" y="62"/>
                  </a:lnTo>
                  <a:lnTo>
                    <a:pt x="137" y="80"/>
                  </a:lnTo>
                  <a:lnTo>
                    <a:pt x="141" y="80"/>
                  </a:lnTo>
                  <a:lnTo>
                    <a:pt x="143" y="89"/>
                  </a:lnTo>
                  <a:lnTo>
                    <a:pt x="137" y="97"/>
                  </a:lnTo>
                  <a:lnTo>
                    <a:pt x="132" y="93"/>
                  </a:lnTo>
                  <a:lnTo>
                    <a:pt x="121" y="100"/>
                  </a:lnTo>
                  <a:lnTo>
                    <a:pt x="123" y="115"/>
                  </a:lnTo>
                  <a:lnTo>
                    <a:pt x="111" y="126"/>
                  </a:lnTo>
                  <a:lnTo>
                    <a:pt x="111" y="155"/>
                  </a:lnTo>
                  <a:lnTo>
                    <a:pt x="111" y="175"/>
                  </a:lnTo>
                  <a:lnTo>
                    <a:pt x="105" y="184"/>
                  </a:lnTo>
                  <a:lnTo>
                    <a:pt x="100" y="197"/>
                  </a:lnTo>
                  <a:lnTo>
                    <a:pt x="94" y="195"/>
                  </a:lnTo>
                  <a:lnTo>
                    <a:pt x="85" y="188"/>
                  </a:lnTo>
                  <a:lnTo>
                    <a:pt x="77" y="182"/>
                  </a:lnTo>
                  <a:lnTo>
                    <a:pt x="71" y="170"/>
                  </a:lnTo>
                  <a:lnTo>
                    <a:pt x="49" y="173"/>
                  </a:lnTo>
                  <a:lnTo>
                    <a:pt x="31" y="166"/>
                  </a:lnTo>
                  <a:lnTo>
                    <a:pt x="18" y="148"/>
                  </a:lnTo>
                  <a:lnTo>
                    <a:pt x="11" y="135"/>
                  </a:lnTo>
                  <a:lnTo>
                    <a:pt x="5" y="124"/>
                  </a:lnTo>
                  <a:lnTo>
                    <a:pt x="5" y="104"/>
                  </a:lnTo>
                  <a:lnTo>
                    <a:pt x="0" y="66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67" name="Freeform 19"/>
            <p:cNvSpPr>
              <a:spLocks/>
            </p:cNvSpPr>
            <p:nvPr/>
          </p:nvSpPr>
          <p:spPr bwMode="auto">
            <a:xfrm>
              <a:off x="5134" y="2729"/>
              <a:ext cx="277" cy="188"/>
            </a:xfrm>
            <a:custGeom>
              <a:avLst/>
              <a:gdLst>
                <a:gd name="T0" fmla="*/ 25 w 277"/>
                <a:gd name="T1" fmla="*/ 2 h 188"/>
                <a:gd name="T2" fmla="*/ 54 w 277"/>
                <a:gd name="T3" fmla="*/ 31 h 188"/>
                <a:gd name="T4" fmla="*/ 59 w 277"/>
                <a:gd name="T5" fmla="*/ 45 h 188"/>
                <a:gd name="T6" fmla="*/ 76 w 277"/>
                <a:gd name="T7" fmla="*/ 38 h 188"/>
                <a:gd name="T8" fmla="*/ 85 w 277"/>
                <a:gd name="T9" fmla="*/ 42 h 188"/>
                <a:gd name="T10" fmla="*/ 96 w 277"/>
                <a:gd name="T11" fmla="*/ 31 h 188"/>
                <a:gd name="T12" fmla="*/ 112 w 277"/>
                <a:gd name="T13" fmla="*/ 24 h 188"/>
                <a:gd name="T14" fmla="*/ 147 w 277"/>
                <a:gd name="T15" fmla="*/ 38 h 188"/>
                <a:gd name="T16" fmla="*/ 169 w 277"/>
                <a:gd name="T17" fmla="*/ 53 h 188"/>
                <a:gd name="T18" fmla="*/ 186 w 277"/>
                <a:gd name="T19" fmla="*/ 65 h 188"/>
                <a:gd name="T20" fmla="*/ 216 w 277"/>
                <a:gd name="T21" fmla="*/ 89 h 188"/>
                <a:gd name="T22" fmla="*/ 219 w 277"/>
                <a:gd name="T23" fmla="*/ 102 h 188"/>
                <a:gd name="T24" fmla="*/ 233 w 277"/>
                <a:gd name="T25" fmla="*/ 114 h 188"/>
                <a:gd name="T26" fmla="*/ 243 w 277"/>
                <a:gd name="T27" fmla="*/ 118 h 188"/>
                <a:gd name="T28" fmla="*/ 256 w 277"/>
                <a:gd name="T29" fmla="*/ 140 h 188"/>
                <a:gd name="T30" fmla="*/ 265 w 277"/>
                <a:gd name="T31" fmla="*/ 154 h 188"/>
                <a:gd name="T32" fmla="*/ 267 w 277"/>
                <a:gd name="T33" fmla="*/ 187 h 188"/>
                <a:gd name="T34" fmla="*/ 254 w 277"/>
                <a:gd name="T35" fmla="*/ 187 h 188"/>
                <a:gd name="T36" fmla="*/ 247 w 277"/>
                <a:gd name="T37" fmla="*/ 180 h 188"/>
                <a:gd name="T38" fmla="*/ 219 w 277"/>
                <a:gd name="T39" fmla="*/ 147 h 188"/>
                <a:gd name="T40" fmla="*/ 191 w 277"/>
                <a:gd name="T41" fmla="*/ 147 h 188"/>
                <a:gd name="T42" fmla="*/ 181 w 277"/>
                <a:gd name="T43" fmla="*/ 158 h 188"/>
                <a:gd name="T44" fmla="*/ 174 w 277"/>
                <a:gd name="T45" fmla="*/ 165 h 188"/>
                <a:gd name="T46" fmla="*/ 157 w 277"/>
                <a:gd name="T47" fmla="*/ 174 h 188"/>
                <a:gd name="T48" fmla="*/ 141 w 277"/>
                <a:gd name="T49" fmla="*/ 169 h 188"/>
                <a:gd name="T50" fmla="*/ 127 w 277"/>
                <a:gd name="T51" fmla="*/ 169 h 188"/>
                <a:gd name="T52" fmla="*/ 110 w 277"/>
                <a:gd name="T53" fmla="*/ 127 h 188"/>
                <a:gd name="T54" fmla="*/ 90 w 277"/>
                <a:gd name="T55" fmla="*/ 89 h 188"/>
                <a:gd name="T56" fmla="*/ 65 w 277"/>
                <a:gd name="T57" fmla="*/ 76 h 188"/>
                <a:gd name="T58" fmla="*/ 42 w 277"/>
                <a:gd name="T59" fmla="*/ 73 h 188"/>
                <a:gd name="T60" fmla="*/ 19 w 277"/>
                <a:gd name="T61" fmla="*/ 60 h 188"/>
                <a:gd name="T62" fmla="*/ 20 w 277"/>
                <a:gd name="T63" fmla="*/ 20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77" h="188">
                  <a:moveTo>
                    <a:pt x="0" y="0"/>
                  </a:moveTo>
                  <a:lnTo>
                    <a:pt x="25" y="2"/>
                  </a:lnTo>
                  <a:lnTo>
                    <a:pt x="45" y="4"/>
                  </a:lnTo>
                  <a:lnTo>
                    <a:pt x="54" y="31"/>
                  </a:lnTo>
                  <a:lnTo>
                    <a:pt x="56" y="40"/>
                  </a:lnTo>
                  <a:lnTo>
                    <a:pt x="59" y="45"/>
                  </a:lnTo>
                  <a:lnTo>
                    <a:pt x="65" y="38"/>
                  </a:lnTo>
                  <a:lnTo>
                    <a:pt x="76" y="38"/>
                  </a:lnTo>
                  <a:lnTo>
                    <a:pt x="82" y="45"/>
                  </a:lnTo>
                  <a:lnTo>
                    <a:pt x="85" y="42"/>
                  </a:lnTo>
                  <a:lnTo>
                    <a:pt x="95" y="31"/>
                  </a:lnTo>
                  <a:lnTo>
                    <a:pt x="96" y="31"/>
                  </a:lnTo>
                  <a:lnTo>
                    <a:pt x="104" y="24"/>
                  </a:lnTo>
                  <a:lnTo>
                    <a:pt x="112" y="24"/>
                  </a:lnTo>
                  <a:lnTo>
                    <a:pt x="136" y="38"/>
                  </a:lnTo>
                  <a:lnTo>
                    <a:pt x="147" y="38"/>
                  </a:lnTo>
                  <a:lnTo>
                    <a:pt x="158" y="49"/>
                  </a:lnTo>
                  <a:lnTo>
                    <a:pt x="169" y="53"/>
                  </a:lnTo>
                  <a:lnTo>
                    <a:pt x="178" y="62"/>
                  </a:lnTo>
                  <a:lnTo>
                    <a:pt x="186" y="65"/>
                  </a:lnTo>
                  <a:lnTo>
                    <a:pt x="206" y="73"/>
                  </a:lnTo>
                  <a:lnTo>
                    <a:pt x="216" y="89"/>
                  </a:lnTo>
                  <a:lnTo>
                    <a:pt x="220" y="98"/>
                  </a:lnTo>
                  <a:lnTo>
                    <a:pt x="219" y="102"/>
                  </a:lnTo>
                  <a:lnTo>
                    <a:pt x="226" y="111"/>
                  </a:lnTo>
                  <a:lnTo>
                    <a:pt x="233" y="114"/>
                  </a:lnTo>
                  <a:lnTo>
                    <a:pt x="236" y="116"/>
                  </a:lnTo>
                  <a:lnTo>
                    <a:pt x="243" y="118"/>
                  </a:lnTo>
                  <a:lnTo>
                    <a:pt x="256" y="131"/>
                  </a:lnTo>
                  <a:lnTo>
                    <a:pt x="256" y="140"/>
                  </a:lnTo>
                  <a:lnTo>
                    <a:pt x="264" y="149"/>
                  </a:lnTo>
                  <a:lnTo>
                    <a:pt x="265" y="154"/>
                  </a:lnTo>
                  <a:lnTo>
                    <a:pt x="276" y="171"/>
                  </a:lnTo>
                  <a:lnTo>
                    <a:pt x="267" y="187"/>
                  </a:lnTo>
                  <a:lnTo>
                    <a:pt x="264" y="187"/>
                  </a:lnTo>
                  <a:lnTo>
                    <a:pt x="254" y="187"/>
                  </a:lnTo>
                  <a:lnTo>
                    <a:pt x="251" y="180"/>
                  </a:lnTo>
                  <a:lnTo>
                    <a:pt x="247" y="180"/>
                  </a:lnTo>
                  <a:lnTo>
                    <a:pt x="242" y="183"/>
                  </a:lnTo>
                  <a:lnTo>
                    <a:pt x="219" y="147"/>
                  </a:lnTo>
                  <a:lnTo>
                    <a:pt x="205" y="149"/>
                  </a:lnTo>
                  <a:lnTo>
                    <a:pt x="191" y="147"/>
                  </a:lnTo>
                  <a:lnTo>
                    <a:pt x="186" y="151"/>
                  </a:lnTo>
                  <a:lnTo>
                    <a:pt x="181" y="158"/>
                  </a:lnTo>
                  <a:lnTo>
                    <a:pt x="180" y="154"/>
                  </a:lnTo>
                  <a:lnTo>
                    <a:pt x="174" y="165"/>
                  </a:lnTo>
                  <a:lnTo>
                    <a:pt x="164" y="180"/>
                  </a:lnTo>
                  <a:lnTo>
                    <a:pt x="157" y="174"/>
                  </a:lnTo>
                  <a:lnTo>
                    <a:pt x="147" y="169"/>
                  </a:lnTo>
                  <a:lnTo>
                    <a:pt x="141" y="169"/>
                  </a:lnTo>
                  <a:lnTo>
                    <a:pt x="132" y="165"/>
                  </a:lnTo>
                  <a:lnTo>
                    <a:pt x="127" y="169"/>
                  </a:lnTo>
                  <a:lnTo>
                    <a:pt x="121" y="147"/>
                  </a:lnTo>
                  <a:lnTo>
                    <a:pt x="110" y="127"/>
                  </a:lnTo>
                  <a:lnTo>
                    <a:pt x="99" y="102"/>
                  </a:lnTo>
                  <a:lnTo>
                    <a:pt x="90" y="89"/>
                  </a:lnTo>
                  <a:lnTo>
                    <a:pt x="82" y="76"/>
                  </a:lnTo>
                  <a:lnTo>
                    <a:pt x="65" y="76"/>
                  </a:lnTo>
                  <a:lnTo>
                    <a:pt x="50" y="82"/>
                  </a:lnTo>
                  <a:lnTo>
                    <a:pt x="42" y="73"/>
                  </a:lnTo>
                  <a:lnTo>
                    <a:pt x="26" y="67"/>
                  </a:lnTo>
                  <a:lnTo>
                    <a:pt x="19" y="60"/>
                  </a:lnTo>
                  <a:lnTo>
                    <a:pt x="19" y="33"/>
                  </a:lnTo>
                  <a:lnTo>
                    <a:pt x="20" y="20"/>
                  </a:lnTo>
                  <a:lnTo>
                    <a:pt x="0" y="0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68" name="Freeform 20"/>
            <p:cNvSpPr>
              <a:spLocks/>
            </p:cNvSpPr>
            <p:nvPr/>
          </p:nvSpPr>
          <p:spPr bwMode="auto">
            <a:xfrm>
              <a:off x="4624" y="2598"/>
              <a:ext cx="168" cy="246"/>
            </a:xfrm>
            <a:custGeom>
              <a:avLst/>
              <a:gdLst>
                <a:gd name="T0" fmla="*/ 0 w 168"/>
                <a:gd name="T1" fmla="*/ 7 h 246"/>
                <a:gd name="T2" fmla="*/ 17 w 168"/>
                <a:gd name="T3" fmla="*/ 0 h 246"/>
                <a:gd name="T4" fmla="*/ 37 w 168"/>
                <a:gd name="T5" fmla="*/ 11 h 246"/>
                <a:gd name="T6" fmla="*/ 40 w 168"/>
                <a:gd name="T7" fmla="*/ 22 h 246"/>
                <a:gd name="T8" fmla="*/ 40 w 168"/>
                <a:gd name="T9" fmla="*/ 27 h 246"/>
                <a:gd name="T10" fmla="*/ 45 w 168"/>
                <a:gd name="T11" fmla="*/ 29 h 246"/>
                <a:gd name="T12" fmla="*/ 45 w 168"/>
                <a:gd name="T13" fmla="*/ 33 h 246"/>
                <a:gd name="T14" fmla="*/ 51 w 168"/>
                <a:gd name="T15" fmla="*/ 36 h 246"/>
                <a:gd name="T16" fmla="*/ 51 w 168"/>
                <a:gd name="T17" fmla="*/ 45 h 246"/>
                <a:gd name="T18" fmla="*/ 71 w 168"/>
                <a:gd name="T19" fmla="*/ 71 h 246"/>
                <a:gd name="T20" fmla="*/ 74 w 168"/>
                <a:gd name="T21" fmla="*/ 71 h 246"/>
                <a:gd name="T22" fmla="*/ 77 w 168"/>
                <a:gd name="T23" fmla="*/ 78 h 246"/>
                <a:gd name="T24" fmla="*/ 80 w 168"/>
                <a:gd name="T25" fmla="*/ 85 h 246"/>
                <a:gd name="T26" fmla="*/ 84 w 168"/>
                <a:gd name="T27" fmla="*/ 85 h 246"/>
                <a:gd name="T28" fmla="*/ 97 w 168"/>
                <a:gd name="T29" fmla="*/ 94 h 246"/>
                <a:gd name="T30" fmla="*/ 124 w 168"/>
                <a:gd name="T31" fmla="*/ 98 h 246"/>
                <a:gd name="T32" fmla="*/ 125 w 168"/>
                <a:gd name="T33" fmla="*/ 129 h 246"/>
                <a:gd name="T34" fmla="*/ 131 w 168"/>
                <a:gd name="T35" fmla="*/ 131 h 246"/>
                <a:gd name="T36" fmla="*/ 130 w 168"/>
                <a:gd name="T37" fmla="*/ 143 h 246"/>
                <a:gd name="T38" fmla="*/ 145 w 168"/>
                <a:gd name="T39" fmla="*/ 158 h 246"/>
                <a:gd name="T40" fmla="*/ 159 w 168"/>
                <a:gd name="T41" fmla="*/ 165 h 246"/>
                <a:gd name="T42" fmla="*/ 159 w 168"/>
                <a:gd name="T43" fmla="*/ 216 h 246"/>
                <a:gd name="T44" fmla="*/ 167 w 168"/>
                <a:gd name="T45" fmla="*/ 236 h 246"/>
                <a:gd name="T46" fmla="*/ 162 w 168"/>
                <a:gd name="T47" fmla="*/ 243 h 246"/>
                <a:gd name="T48" fmla="*/ 153 w 168"/>
                <a:gd name="T49" fmla="*/ 245 h 246"/>
                <a:gd name="T50" fmla="*/ 152 w 168"/>
                <a:gd name="T51" fmla="*/ 227 h 246"/>
                <a:gd name="T52" fmla="*/ 136 w 168"/>
                <a:gd name="T53" fmla="*/ 245 h 246"/>
                <a:gd name="T54" fmla="*/ 125 w 168"/>
                <a:gd name="T55" fmla="*/ 218 h 246"/>
                <a:gd name="T56" fmla="*/ 119 w 168"/>
                <a:gd name="T57" fmla="*/ 200 h 246"/>
                <a:gd name="T58" fmla="*/ 101 w 168"/>
                <a:gd name="T59" fmla="*/ 176 h 246"/>
                <a:gd name="T60" fmla="*/ 96 w 168"/>
                <a:gd name="T61" fmla="*/ 176 h 246"/>
                <a:gd name="T62" fmla="*/ 79 w 168"/>
                <a:gd name="T63" fmla="*/ 163 h 246"/>
                <a:gd name="T64" fmla="*/ 76 w 168"/>
                <a:gd name="T65" fmla="*/ 149 h 246"/>
                <a:gd name="T66" fmla="*/ 76 w 168"/>
                <a:gd name="T67" fmla="*/ 140 h 246"/>
                <a:gd name="T68" fmla="*/ 62 w 168"/>
                <a:gd name="T69" fmla="*/ 107 h 246"/>
                <a:gd name="T70" fmla="*/ 56 w 168"/>
                <a:gd name="T71" fmla="*/ 85 h 246"/>
                <a:gd name="T72" fmla="*/ 39 w 168"/>
                <a:gd name="T73" fmla="*/ 65 h 246"/>
                <a:gd name="T74" fmla="*/ 15 w 168"/>
                <a:gd name="T75" fmla="*/ 33 h 246"/>
                <a:gd name="T76" fmla="*/ 0 w 168"/>
                <a:gd name="T77" fmla="*/ 7 h 2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168" h="246">
                  <a:moveTo>
                    <a:pt x="0" y="7"/>
                  </a:moveTo>
                  <a:lnTo>
                    <a:pt x="17" y="0"/>
                  </a:lnTo>
                  <a:lnTo>
                    <a:pt x="37" y="11"/>
                  </a:lnTo>
                  <a:lnTo>
                    <a:pt x="40" y="22"/>
                  </a:lnTo>
                  <a:lnTo>
                    <a:pt x="40" y="27"/>
                  </a:lnTo>
                  <a:lnTo>
                    <a:pt x="45" y="29"/>
                  </a:lnTo>
                  <a:lnTo>
                    <a:pt x="45" y="33"/>
                  </a:lnTo>
                  <a:lnTo>
                    <a:pt x="51" y="36"/>
                  </a:lnTo>
                  <a:lnTo>
                    <a:pt x="51" y="45"/>
                  </a:lnTo>
                  <a:lnTo>
                    <a:pt x="71" y="71"/>
                  </a:lnTo>
                  <a:lnTo>
                    <a:pt x="74" y="71"/>
                  </a:lnTo>
                  <a:lnTo>
                    <a:pt x="77" y="78"/>
                  </a:lnTo>
                  <a:lnTo>
                    <a:pt x="80" y="85"/>
                  </a:lnTo>
                  <a:lnTo>
                    <a:pt x="84" y="85"/>
                  </a:lnTo>
                  <a:lnTo>
                    <a:pt x="97" y="94"/>
                  </a:lnTo>
                  <a:lnTo>
                    <a:pt x="124" y="98"/>
                  </a:lnTo>
                  <a:lnTo>
                    <a:pt x="125" y="129"/>
                  </a:lnTo>
                  <a:lnTo>
                    <a:pt x="131" y="131"/>
                  </a:lnTo>
                  <a:lnTo>
                    <a:pt x="130" y="143"/>
                  </a:lnTo>
                  <a:lnTo>
                    <a:pt x="145" y="158"/>
                  </a:lnTo>
                  <a:lnTo>
                    <a:pt x="159" y="165"/>
                  </a:lnTo>
                  <a:lnTo>
                    <a:pt x="159" y="216"/>
                  </a:lnTo>
                  <a:lnTo>
                    <a:pt x="167" y="236"/>
                  </a:lnTo>
                  <a:lnTo>
                    <a:pt x="162" y="243"/>
                  </a:lnTo>
                  <a:lnTo>
                    <a:pt x="153" y="245"/>
                  </a:lnTo>
                  <a:lnTo>
                    <a:pt x="152" y="227"/>
                  </a:lnTo>
                  <a:lnTo>
                    <a:pt x="136" y="245"/>
                  </a:lnTo>
                  <a:lnTo>
                    <a:pt x="125" y="218"/>
                  </a:lnTo>
                  <a:lnTo>
                    <a:pt x="119" y="200"/>
                  </a:lnTo>
                  <a:lnTo>
                    <a:pt x="101" y="176"/>
                  </a:lnTo>
                  <a:lnTo>
                    <a:pt x="96" y="176"/>
                  </a:lnTo>
                  <a:lnTo>
                    <a:pt x="79" y="163"/>
                  </a:lnTo>
                  <a:lnTo>
                    <a:pt x="76" y="149"/>
                  </a:lnTo>
                  <a:lnTo>
                    <a:pt x="76" y="140"/>
                  </a:lnTo>
                  <a:lnTo>
                    <a:pt x="62" y="107"/>
                  </a:lnTo>
                  <a:lnTo>
                    <a:pt x="56" y="85"/>
                  </a:lnTo>
                  <a:lnTo>
                    <a:pt x="39" y="65"/>
                  </a:lnTo>
                  <a:lnTo>
                    <a:pt x="15" y="33"/>
                  </a:lnTo>
                  <a:lnTo>
                    <a:pt x="0" y="7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69" name="Freeform 21"/>
            <p:cNvSpPr>
              <a:spLocks/>
            </p:cNvSpPr>
            <p:nvPr/>
          </p:nvSpPr>
          <p:spPr bwMode="auto">
            <a:xfrm>
              <a:off x="4922" y="2334"/>
              <a:ext cx="161" cy="272"/>
            </a:xfrm>
            <a:custGeom>
              <a:avLst/>
              <a:gdLst>
                <a:gd name="T0" fmla="*/ 11 w 161"/>
                <a:gd name="T1" fmla="*/ 0 h 272"/>
                <a:gd name="T2" fmla="*/ 25 w 161"/>
                <a:gd name="T3" fmla="*/ 0 h 272"/>
                <a:gd name="T4" fmla="*/ 40 w 161"/>
                <a:gd name="T5" fmla="*/ 29 h 272"/>
                <a:gd name="T6" fmla="*/ 37 w 161"/>
                <a:gd name="T7" fmla="*/ 55 h 272"/>
                <a:gd name="T8" fmla="*/ 46 w 161"/>
                <a:gd name="T9" fmla="*/ 64 h 272"/>
                <a:gd name="T10" fmla="*/ 51 w 161"/>
                <a:gd name="T11" fmla="*/ 82 h 272"/>
                <a:gd name="T12" fmla="*/ 62 w 161"/>
                <a:gd name="T13" fmla="*/ 90 h 272"/>
                <a:gd name="T14" fmla="*/ 74 w 161"/>
                <a:gd name="T15" fmla="*/ 93 h 272"/>
                <a:gd name="T16" fmla="*/ 92 w 161"/>
                <a:gd name="T17" fmla="*/ 106 h 272"/>
                <a:gd name="T18" fmla="*/ 105 w 161"/>
                <a:gd name="T19" fmla="*/ 123 h 272"/>
                <a:gd name="T20" fmla="*/ 108 w 161"/>
                <a:gd name="T21" fmla="*/ 123 h 272"/>
                <a:gd name="T22" fmla="*/ 123 w 161"/>
                <a:gd name="T23" fmla="*/ 137 h 272"/>
                <a:gd name="T24" fmla="*/ 123 w 161"/>
                <a:gd name="T25" fmla="*/ 170 h 272"/>
                <a:gd name="T26" fmla="*/ 128 w 161"/>
                <a:gd name="T27" fmla="*/ 185 h 272"/>
                <a:gd name="T28" fmla="*/ 132 w 161"/>
                <a:gd name="T29" fmla="*/ 194 h 272"/>
                <a:gd name="T30" fmla="*/ 138 w 161"/>
                <a:gd name="T31" fmla="*/ 203 h 272"/>
                <a:gd name="T32" fmla="*/ 145 w 161"/>
                <a:gd name="T33" fmla="*/ 214 h 272"/>
                <a:gd name="T34" fmla="*/ 148 w 161"/>
                <a:gd name="T35" fmla="*/ 227 h 272"/>
                <a:gd name="T36" fmla="*/ 160 w 161"/>
                <a:gd name="T37" fmla="*/ 238 h 272"/>
                <a:gd name="T38" fmla="*/ 158 w 161"/>
                <a:gd name="T39" fmla="*/ 251 h 272"/>
                <a:gd name="T40" fmla="*/ 146 w 161"/>
                <a:gd name="T41" fmla="*/ 253 h 272"/>
                <a:gd name="T42" fmla="*/ 142 w 161"/>
                <a:gd name="T43" fmla="*/ 242 h 272"/>
                <a:gd name="T44" fmla="*/ 132 w 161"/>
                <a:gd name="T45" fmla="*/ 242 h 272"/>
                <a:gd name="T46" fmla="*/ 132 w 161"/>
                <a:gd name="T47" fmla="*/ 271 h 272"/>
                <a:gd name="T48" fmla="*/ 125 w 161"/>
                <a:gd name="T49" fmla="*/ 271 h 272"/>
                <a:gd name="T50" fmla="*/ 115 w 161"/>
                <a:gd name="T51" fmla="*/ 258 h 272"/>
                <a:gd name="T52" fmla="*/ 109 w 161"/>
                <a:gd name="T53" fmla="*/ 251 h 272"/>
                <a:gd name="T54" fmla="*/ 109 w 161"/>
                <a:gd name="T55" fmla="*/ 236 h 272"/>
                <a:gd name="T56" fmla="*/ 95 w 161"/>
                <a:gd name="T57" fmla="*/ 236 h 272"/>
                <a:gd name="T58" fmla="*/ 91 w 161"/>
                <a:gd name="T59" fmla="*/ 251 h 272"/>
                <a:gd name="T60" fmla="*/ 86 w 161"/>
                <a:gd name="T61" fmla="*/ 236 h 272"/>
                <a:gd name="T62" fmla="*/ 85 w 161"/>
                <a:gd name="T63" fmla="*/ 220 h 272"/>
                <a:gd name="T64" fmla="*/ 102 w 161"/>
                <a:gd name="T65" fmla="*/ 214 h 272"/>
                <a:gd name="T66" fmla="*/ 111 w 161"/>
                <a:gd name="T67" fmla="*/ 218 h 272"/>
                <a:gd name="T68" fmla="*/ 112 w 161"/>
                <a:gd name="T69" fmla="*/ 192 h 272"/>
                <a:gd name="T70" fmla="*/ 103 w 161"/>
                <a:gd name="T71" fmla="*/ 183 h 272"/>
                <a:gd name="T72" fmla="*/ 97 w 161"/>
                <a:gd name="T73" fmla="*/ 161 h 272"/>
                <a:gd name="T74" fmla="*/ 92 w 161"/>
                <a:gd name="T75" fmla="*/ 134 h 272"/>
                <a:gd name="T76" fmla="*/ 75 w 161"/>
                <a:gd name="T77" fmla="*/ 126 h 272"/>
                <a:gd name="T78" fmla="*/ 68 w 161"/>
                <a:gd name="T79" fmla="*/ 112 h 272"/>
                <a:gd name="T80" fmla="*/ 54 w 161"/>
                <a:gd name="T81" fmla="*/ 106 h 272"/>
                <a:gd name="T82" fmla="*/ 62 w 161"/>
                <a:gd name="T83" fmla="*/ 132 h 272"/>
                <a:gd name="T84" fmla="*/ 46 w 161"/>
                <a:gd name="T85" fmla="*/ 143 h 272"/>
                <a:gd name="T86" fmla="*/ 37 w 161"/>
                <a:gd name="T87" fmla="*/ 115 h 272"/>
                <a:gd name="T88" fmla="*/ 29 w 161"/>
                <a:gd name="T89" fmla="*/ 108 h 272"/>
                <a:gd name="T90" fmla="*/ 29 w 161"/>
                <a:gd name="T91" fmla="*/ 93 h 272"/>
                <a:gd name="T92" fmla="*/ 18 w 161"/>
                <a:gd name="T93" fmla="*/ 75 h 272"/>
                <a:gd name="T94" fmla="*/ 6 w 161"/>
                <a:gd name="T95" fmla="*/ 64 h 272"/>
                <a:gd name="T96" fmla="*/ 0 w 161"/>
                <a:gd name="T97" fmla="*/ 53 h 272"/>
                <a:gd name="T98" fmla="*/ 3 w 161"/>
                <a:gd name="T99" fmla="*/ 44 h 272"/>
                <a:gd name="T100" fmla="*/ 12 w 161"/>
                <a:gd name="T101" fmla="*/ 48 h 272"/>
                <a:gd name="T102" fmla="*/ 15 w 161"/>
                <a:gd name="T103" fmla="*/ 37 h 272"/>
                <a:gd name="T104" fmla="*/ 12 w 161"/>
                <a:gd name="T105" fmla="*/ 22 h 272"/>
                <a:gd name="T106" fmla="*/ 11 w 161"/>
                <a:gd name="T107" fmla="*/ 0 h 2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61" h="272">
                  <a:moveTo>
                    <a:pt x="11" y="0"/>
                  </a:moveTo>
                  <a:lnTo>
                    <a:pt x="25" y="0"/>
                  </a:lnTo>
                  <a:lnTo>
                    <a:pt x="40" y="29"/>
                  </a:lnTo>
                  <a:lnTo>
                    <a:pt x="37" y="55"/>
                  </a:lnTo>
                  <a:lnTo>
                    <a:pt x="46" y="64"/>
                  </a:lnTo>
                  <a:lnTo>
                    <a:pt x="51" y="82"/>
                  </a:lnTo>
                  <a:lnTo>
                    <a:pt x="62" y="90"/>
                  </a:lnTo>
                  <a:lnTo>
                    <a:pt x="74" y="93"/>
                  </a:lnTo>
                  <a:lnTo>
                    <a:pt x="92" y="106"/>
                  </a:lnTo>
                  <a:lnTo>
                    <a:pt x="105" y="123"/>
                  </a:lnTo>
                  <a:lnTo>
                    <a:pt x="108" y="123"/>
                  </a:lnTo>
                  <a:lnTo>
                    <a:pt x="123" y="137"/>
                  </a:lnTo>
                  <a:lnTo>
                    <a:pt x="123" y="170"/>
                  </a:lnTo>
                  <a:lnTo>
                    <a:pt x="128" y="185"/>
                  </a:lnTo>
                  <a:lnTo>
                    <a:pt x="132" y="194"/>
                  </a:lnTo>
                  <a:lnTo>
                    <a:pt x="138" y="203"/>
                  </a:lnTo>
                  <a:lnTo>
                    <a:pt x="145" y="214"/>
                  </a:lnTo>
                  <a:lnTo>
                    <a:pt x="148" y="227"/>
                  </a:lnTo>
                  <a:lnTo>
                    <a:pt x="160" y="238"/>
                  </a:lnTo>
                  <a:lnTo>
                    <a:pt x="158" y="251"/>
                  </a:lnTo>
                  <a:lnTo>
                    <a:pt x="146" y="253"/>
                  </a:lnTo>
                  <a:lnTo>
                    <a:pt x="142" y="242"/>
                  </a:lnTo>
                  <a:lnTo>
                    <a:pt x="132" y="242"/>
                  </a:lnTo>
                  <a:lnTo>
                    <a:pt x="132" y="271"/>
                  </a:lnTo>
                  <a:lnTo>
                    <a:pt x="125" y="271"/>
                  </a:lnTo>
                  <a:lnTo>
                    <a:pt x="115" y="258"/>
                  </a:lnTo>
                  <a:lnTo>
                    <a:pt x="109" y="251"/>
                  </a:lnTo>
                  <a:lnTo>
                    <a:pt x="109" y="236"/>
                  </a:lnTo>
                  <a:lnTo>
                    <a:pt x="95" y="236"/>
                  </a:lnTo>
                  <a:lnTo>
                    <a:pt x="91" y="251"/>
                  </a:lnTo>
                  <a:lnTo>
                    <a:pt x="86" y="236"/>
                  </a:lnTo>
                  <a:lnTo>
                    <a:pt x="85" y="220"/>
                  </a:lnTo>
                  <a:lnTo>
                    <a:pt x="102" y="214"/>
                  </a:lnTo>
                  <a:lnTo>
                    <a:pt x="111" y="218"/>
                  </a:lnTo>
                  <a:lnTo>
                    <a:pt x="112" y="192"/>
                  </a:lnTo>
                  <a:lnTo>
                    <a:pt x="103" y="183"/>
                  </a:lnTo>
                  <a:lnTo>
                    <a:pt x="97" y="161"/>
                  </a:lnTo>
                  <a:lnTo>
                    <a:pt x="92" y="134"/>
                  </a:lnTo>
                  <a:lnTo>
                    <a:pt x="75" y="126"/>
                  </a:lnTo>
                  <a:lnTo>
                    <a:pt x="68" y="112"/>
                  </a:lnTo>
                  <a:lnTo>
                    <a:pt x="54" y="106"/>
                  </a:lnTo>
                  <a:lnTo>
                    <a:pt x="62" y="132"/>
                  </a:lnTo>
                  <a:lnTo>
                    <a:pt x="46" y="143"/>
                  </a:lnTo>
                  <a:lnTo>
                    <a:pt x="37" y="115"/>
                  </a:lnTo>
                  <a:lnTo>
                    <a:pt x="29" y="108"/>
                  </a:lnTo>
                  <a:lnTo>
                    <a:pt x="29" y="93"/>
                  </a:lnTo>
                  <a:lnTo>
                    <a:pt x="18" y="75"/>
                  </a:lnTo>
                  <a:lnTo>
                    <a:pt x="6" y="64"/>
                  </a:lnTo>
                  <a:lnTo>
                    <a:pt x="0" y="53"/>
                  </a:lnTo>
                  <a:lnTo>
                    <a:pt x="3" y="44"/>
                  </a:lnTo>
                  <a:lnTo>
                    <a:pt x="12" y="48"/>
                  </a:lnTo>
                  <a:lnTo>
                    <a:pt x="15" y="37"/>
                  </a:lnTo>
                  <a:lnTo>
                    <a:pt x="12" y="22"/>
                  </a:lnTo>
                  <a:lnTo>
                    <a:pt x="11" y="0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70" name="Freeform 22"/>
            <p:cNvSpPr>
              <a:spLocks/>
            </p:cNvSpPr>
            <p:nvPr/>
          </p:nvSpPr>
          <p:spPr bwMode="auto">
            <a:xfrm>
              <a:off x="4884" y="1869"/>
              <a:ext cx="120" cy="233"/>
            </a:xfrm>
            <a:custGeom>
              <a:avLst/>
              <a:gdLst>
                <a:gd name="T0" fmla="*/ 25 w 120"/>
                <a:gd name="T1" fmla="*/ 0 h 233"/>
                <a:gd name="T2" fmla="*/ 48 w 120"/>
                <a:gd name="T3" fmla="*/ 15 h 233"/>
                <a:gd name="T4" fmla="*/ 62 w 120"/>
                <a:gd name="T5" fmla="*/ 33 h 233"/>
                <a:gd name="T6" fmla="*/ 71 w 120"/>
                <a:gd name="T7" fmla="*/ 53 h 233"/>
                <a:gd name="T8" fmla="*/ 79 w 120"/>
                <a:gd name="T9" fmla="*/ 53 h 233"/>
                <a:gd name="T10" fmla="*/ 77 w 120"/>
                <a:gd name="T11" fmla="*/ 66 h 233"/>
                <a:gd name="T12" fmla="*/ 87 w 120"/>
                <a:gd name="T13" fmla="*/ 75 h 233"/>
                <a:gd name="T14" fmla="*/ 93 w 120"/>
                <a:gd name="T15" fmla="*/ 88 h 233"/>
                <a:gd name="T16" fmla="*/ 108 w 120"/>
                <a:gd name="T17" fmla="*/ 115 h 233"/>
                <a:gd name="T18" fmla="*/ 119 w 120"/>
                <a:gd name="T19" fmla="*/ 146 h 233"/>
                <a:gd name="T20" fmla="*/ 99 w 120"/>
                <a:gd name="T21" fmla="*/ 144 h 233"/>
                <a:gd name="T22" fmla="*/ 83 w 120"/>
                <a:gd name="T23" fmla="*/ 139 h 233"/>
                <a:gd name="T24" fmla="*/ 94 w 120"/>
                <a:gd name="T25" fmla="*/ 161 h 233"/>
                <a:gd name="T26" fmla="*/ 94 w 120"/>
                <a:gd name="T27" fmla="*/ 175 h 233"/>
                <a:gd name="T28" fmla="*/ 94 w 120"/>
                <a:gd name="T29" fmla="*/ 188 h 233"/>
                <a:gd name="T30" fmla="*/ 88 w 120"/>
                <a:gd name="T31" fmla="*/ 181 h 233"/>
                <a:gd name="T32" fmla="*/ 80 w 120"/>
                <a:gd name="T33" fmla="*/ 170 h 233"/>
                <a:gd name="T34" fmla="*/ 66 w 120"/>
                <a:gd name="T35" fmla="*/ 157 h 233"/>
                <a:gd name="T36" fmla="*/ 59 w 120"/>
                <a:gd name="T37" fmla="*/ 150 h 233"/>
                <a:gd name="T38" fmla="*/ 46 w 120"/>
                <a:gd name="T39" fmla="*/ 157 h 233"/>
                <a:gd name="T40" fmla="*/ 39 w 120"/>
                <a:gd name="T41" fmla="*/ 161 h 233"/>
                <a:gd name="T42" fmla="*/ 43 w 120"/>
                <a:gd name="T43" fmla="*/ 172 h 233"/>
                <a:gd name="T44" fmla="*/ 56 w 120"/>
                <a:gd name="T45" fmla="*/ 181 h 233"/>
                <a:gd name="T46" fmla="*/ 68 w 120"/>
                <a:gd name="T47" fmla="*/ 190 h 233"/>
                <a:gd name="T48" fmla="*/ 73 w 120"/>
                <a:gd name="T49" fmla="*/ 205 h 233"/>
                <a:gd name="T50" fmla="*/ 71 w 120"/>
                <a:gd name="T51" fmla="*/ 225 h 233"/>
                <a:gd name="T52" fmla="*/ 71 w 120"/>
                <a:gd name="T53" fmla="*/ 232 h 233"/>
                <a:gd name="T54" fmla="*/ 66 w 120"/>
                <a:gd name="T55" fmla="*/ 232 h 233"/>
                <a:gd name="T56" fmla="*/ 59 w 120"/>
                <a:gd name="T57" fmla="*/ 225 h 233"/>
                <a:gd name="T58" fmla="*/ 56 w 120"/>
                <a:gd name="T59" fmla="*/ 223 h 233"/>
                <a:gd name="T60" fmla="*/ 51 w 120"/>
                <a:gd name="T61" fmla="*/ 219 h 233"/>
                <a:gd name="T62" fmla="*/ 46 w 120"/>
                <a:gd name="T63" fmla="*/ 230 h 233"/>
                <a:gd name="T64" fmla="*/ 39 w 120"/>
                <a:gd name="T65" fmla="*/ 232 h 233"/>
                <a:gd name="T66" fmla="*/ 32 w 120"/>
                <a:gd name="T67" fmla="*/ 223 h 233"/>
                <a:gd name="T68" fmla="*/ 32 w 120"/>
                <a:gd name="T69" fmla="*/ 203 h 233"/>
                <a:gd name="T70" fmla="*/ 31 w 120"/>
                <a:gd name="T71" fmla="*/ 192 h 233"/>
                <a:gd name="T72" fmla="*/ 23 w 120"/>
                <a:gd name="T73" fmla="*/ 186 h 233"/>
                <a:gd name="T74" fmla="*/ 15 w 120"/>
                <a:gd name="T75" fmla="*/ 197 h 233"/>
                <a:gd name="T76" fmla="*/ 3 w 120"/>
                <a:gd name="T77" fmla="*/ 197 h 233"/>
                <a:gd name="T78" fmla="*/ 0 w 120"/>
                <a:gd name="T79" fmla="*/ 188 h 233"/>
                <a:gd name="T80" fmla="*/ 3 w 120"/>
                <a:gd name="T81" fmla="*/ 166 h 233"/>
                <a:gd name="T82" fmla="*/ 12 w 120"/>
                <a:gd name="T83" fmla="*/ 152 h 233"/>
                <a:gd name="T84" fmla="*/ 11 w 120"/>
                <a:gd name="T85" fmla="*/ 117 h 233"/>
                <a:gd name="T86" fmla="*/ 11 w 120"/>
                <a:gd name="T87" fmla="*/ 108 h 233"/>
                <a:gd name="T88" fmla="*/ 20 w 120"/>
                <a:gd name="T89" fmla="*/ 106 h 233"/>
                <a:gd name="T90" fmla="*/ 28 w 120"/>
                <a:gd name="T91" fmla="*/ 115 h 233"/>
                <a:gd name="T92" fmla="*/ 42 w 120"/>
                <a:gd name="T93" fmla="*/ 119 h 233"/>
                <a:gd name="T94" fmla="*/ 42 w 120"/>
                <a:gd name="T95" fmla="*/ 104 h 233"/>
                <a:gd name="T96" fmla="*/ 36 w 120"/>
                <a:gd name="T97" fmla="*/ 95 h 233"/>
                <a:gd name="T98" fmla="*/ 32 w 120"/>
                <a:gd name="T99" fmla="*/ 88 h 233"/>
                <a:gd name="T100" fmla="*/ 37 w 120"/>
                <a:gd name="T101" fmla="*/ 88 h 233"/>
                <a:gd name="T102" fmla="*/ 40 w 120"/>
                <a:gd name="T103" fmla="*/ 88 h 233"/>
                <a:gd name="T104" fmla="*/ 43 w 120"/>
                <a:gd name="T105" fmla="*/ 88 h 233"/>
                <a:gd name="T106" fmla="*/ 46 w 120"/>
                <a:gd name="T107" fmla="*/ 88 h 233"/>
                <a:gd name="T108" fmla="*/ 51 w 120"/>
                <a:gd name="T109" fmla="*/ 82 h 233"/>
                <a:gd name="T110" fmla="*/ 49 w 120"/>
                <a:gd name="T111" fmla="*/ 75 h 233"/>
                <a:gd name="T112" fmla="*/ 45 w 120"/>
                <a:gd name="T113" fmla="*/ 60 h 233"/>
                <a:gd name="T114" fmla="*/ 36 w 120"/>
                <a:gd name="T115" fmla="*/ 44 h 233"/>
                <a:gd name="T116" fmla="*/ 23 w 120"/>
                <a:gd name="T117" fmla="*/ 35 h 233"/>
                <a:gd name="T118" fmla="*/ 19 w 120"/>
                <a:gd name="T119" fmla="*/ 22 h 233"/>
                <a:gd name="T120" fmla="*/ 25 w 120"/>
                <a:gd name="T121" fmla="*/ 0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20" h="233">
                  <a:moveTo>
                    <a:pt x="25" y="0"/>
                  </a:moveTo>
                  <a:lnTo>
                    <a:pt x="48" y="15"/>
                  </a:lnTo>
                  <a:lnTo>
                    <a:pt x="62" y="33"/>
                  </a:lnTo>
                  <a:lnTo>
                    <a:pt x="71" y="53"/>
                  </a:lnTo>
                  <a:lnTo>
                    <a:pt x="79" y="53"/>
                  </a:lnTo>
                  <a:lnTo>
                    <a:pt x="77" y="66"/>
                  </a:lnTo>
                  <a:lnTo>
                    <a:pt x="87" y="75"/>
                  </a:lnTo>
                  <a:lnTo>
                    <a:pt x="93" y="88"/>
                  </a:lnTo>
                  <a:lnTo>
                    <a:pt x="108" y="115"/>
                  </a:lnTo>
                  <a:lnTo>
                    <a:pt x="119" y="146"/>
                  </a:lnTo>
                  <a:lnTo>
                    <a:pt x="99" y="144"/>
                  </a:lnTo>
                  <a:lnTo>
                    <a:pt x="83" y="139"/>
                  </a:lnTo>
                  <a:lnTo>
                    <a:pt x="94" y="161"/>
                  </a:lnTo>
                  <a:lnTo>
                    <a:pt x="94" y="175"/>
                  </a:lnTo>
                  <a:lnTo>
                    <a:pt x="94" y="188"/>
                  </a:lnTo>
                  <a:lnTo>
                    <a:pt x="88" y="181"/>
                  </a:lnTo>
                  <a:lnTo>
                    <a:pt x="80" y="170"/>
                  </a:lnTo>
                  <a:lnTo>
                    <a:pt x="66" y="157"/>
                  </a:lnTo>
                  <a:lnTo>
                    <a:pt x="59" y="150"/>
                  </a:lnTo>
                  <a:lnTo>
                    <a:pt x="46" y="157"/>
                  </a:lnTo>
                  <a:lnTo>
                    <a:pt x="39" y="161"/>
                  </a:lnTo>
                  <a:lnTo>
                    <a:pt x="43" y="172"/>
                  </a:lnTo>
                  <a:lnTo>
                    <a:pt x="56" y="181"/>
                  </a:lnTo>
                  <a:lnTo>
                    <a:pt x="68" y="190"/>
                  </a:lnTo>
                  <a:lnTo>
                    <a:pt x="73" y="205"/>
                  </a:lnTo>
                  <a:lnTo>
                    <a:pt x="71" y="225"/>
                  </a:lnTo>
                  <a:lnTo>
                    <a:pt x="71" y="232"/>
                  </a:lnTo>
                  <a:lnTo>
                    <a:pt x="66" y="232"/>
                  </a:lnTo>
                  <a:lnTo>
                    <a:pt x="59" y="225"/>
                  </a:lnTo>
                  <a:lnTo>
                    <a:pt x="56" y="223"/>
                  </a:lnTo>
                  <a:lnTo>
                    <a:pt x="51" y="219"/>
                  </a:lnTo>
                  <a:lnTo>
                    <a:pt x="46" y="230"/>
                  </a:lnTo>
                  <a:lnTo>
                    <a:pt x="39" y="232"/>
                  </a:lnTo>
                  <a:lnTo>
                    <a:pt x="32" y="223"/>
                  </a:lnTo>
                  <a:lnTo>
                    <a:pt x="32" y="203"/>
                  </a:lnTo>
                  <a:lnTo>
                    <a:pt x="31" y="192"/>
                  </a:lnTo>
                  <a:lnTo>
                    <a:pt x="23" y="186"/>
                  </a:lnTo>
                  <a:lnTo>
                    <a:pt x="15" y="197"/>
                  </a:lnTo>
                  <a:lnTo>
                    <a:pt x="3" y="197"/>
                  </a:lnTo>
                  <a:lnTo>
                    <a:pt x="0" y="188"/>
                  </a:lnTo>
                  <a:lnTo>
                    <a:pt x="3" y="166"/>
                  </a:lnTo>
                  <a:lnTo>
                    <a:pt x="12" y="152"/>
                  </a:lnTo>
                  <a:lnTo>
                    <a:pt x="11" y="117"/>
                  </a:lnTo>
                  <a:lnTo>
                    <a:pt x="11" y="108"/>
                  </a:lnTo>
                  <a:lnTo>
                    <a:pt x="20" y="106"/>
                  </a:lnTo>
                  <a:lnTo>
                    <a:pt x="28" y="115"/>
                  </a:lnTo>
                  <a:lnTo>
                    <a:pt x="42" y="119"/>
                  </a:lnTo>
                  <a:lnTo>
                    <a:pt x="42" y="104"/>
                  </a:lnTo>
                  <a:lnTo>
                    <a:pt x="36" y="95"/>
                  </a:lnTo>
                  <a:lnTo>
                    <a:pt x="32" y="88"/>
                  </a:lnTo>
                  <a:lnTo>
                    <a:pt x="37" y="88"/>
                  </a:lnTo>
                  <a:lnTo>
                    <a:pt x="40" y="88"/>
                  </a:lnTo>
                  <a:lnTo>
                    <a:pt x="43" y="88"/>
                  </a:lnTo>
                  <a:lnTo>
                    <a:pt x="46" y="88"/>
                  </a:lnTo>
                  <a:lnTo>
                    <a:pt x="51" y="82"/>
                  </a:lnTo>
                  <a:lnTo>
                    <a:pt x="49" y="75"/>
                  </a:lnTo>
                  <a:lnTo>
                    <a:pt x="45" y="60"/>
                  </a:lnTo>
                  <a:lnTo>
                    <a:pt x="36" y="44"/>
                  </a:lnTo>
                  <a:lnTo>
                    <a:pt x="23" y="35"/>
                  </a:lnTo>
                  <a:lnTo>
                    <a:pt x="19" y="22"/>
                  </a:lnTo>
                  <a:lnTo>
                    <a:pt x="25" y="0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71" name="Freeform 23"/>
            <p:cNvSpPr>
              <a:spLocks/>
            </p:cNvSpPr>
            <p:nvPr/>
          </p:nvSpPr>
          <p:spPr bwMode="auto">
            <a:xfrm>
              <a:off x="4748" y="1593"/>
              <a:ext cx="130" cy="188"/>
            </a:xfrm>
            <a:custGeom>
              <a:avLst/>
              <a:gdLst>
                <a:gd name="T0" fmla="*/ 0 w 130"/>
                <a:gd name="T1" fmla="*/ 0 h 188"/>
                <a:gd name="T2" fmla="*/ 12 w 130"/>
                <a:gd name="T3" fmla="*/ 0 h 188"/>
                <a:gd name="T4" fmla="*/ 17 w 130"/>
                <a:gd name="T5" fmla="*/ 13 h 188"/>
                <a:gd name="T6" fmla="*/ 34 w 130"/>
                <a:gd name="T7" fmla="*/ 33 h 188"/>
                <a:gd name="T8" fmla="*/ 41 w 130"/>
                <a:gd name="T9" fmla="*/ 55 h 188"/>
                <a:gd name="T10" fmla="*/ 54 w 130"/>
                <a:gd name="T11" fmla="*/ 57 h 188"/>
                <a:gd name="T12" fmla="*/ 63 w 130"/>
                <a:gd name="T13" fmla="*/ 62 h 188"/>
                <a:gd name="T14" fmla="*/ 71 w 130"/>
                <a:gd name="T15" fmla="*/ 70 h 188"/>
                <a:gd name="T16" fmla="*/ 80 w 130"/>
                <a:gd name="T17" fmla="*/ 70 h 188"/>
                <a:gd name="T18" fmla="*/ 91 w 130"/>
                <a:gd name="T19" fmla="*/ 84 h 188"/>
                <a:gd name="T20" fmla="*/ 100 w 130"/>
                <a:gd name="T21" fmla="*/ 95 h 188"/>
                <a:gd name="T22" fmla="*/ 111 w 130"/>
                <a:gd name="T23" fmla="*/ 101 h 188"/>
                <a:gd name="T24" fmla="*/ 109 w 130"/>
                <a:gd name="T25" fmla="*/ 108 h 188"/>
                <a:gd name="T26" fmla="*/ 103 w 130"/>
                <a:gd name="T27" fmla="*/ 112 h 188"/>
                <a:gd name="T28" fmla="*/ 97 w 130"/>
                <a:gd name="T29" fmla="*/ 112 h 188"/>
                <a:gd name="T30" fmla="*/ 94 w 130"/>
                <a:gd name="T31" fmla="*/ 119 h 188"/>
                <a:gd name="T32" fmla="*/ 106 w 130"/>
                <a:gd name="T33" fmla="*/ 132 h 188"/>
                <a:gd name="T34" fmla="*/ 115 w 130"/>
                <a:gd name="T35" fmla="*/ 145 h 188"/>
                <a:gd name="T36" fmla="*/ 129 w 130"/>
                <a:gd name="T37" fmla="*/ 158 h 188"/>
                <a:gd name="T38" fmla="*/ 120 w 130"/>
                <a:gd name="T39" fmla="*/ 174 h 188"/>
                <a:gd name="T40" fmla="*/ 112 w 130"/>
                <a:gd name="T41" fmla="*/ 178 h 188"/>
                <a:gd name="T42" fmla="*/ 114 w 130"/>
                <a:gd name="T43" fmla="*/ 187 h 188"/>
                <a:gd name="T44" fmla="*/ 100 w 130"/>
                <a:gd name="T45" fmla="*/ 187 h 188"/>
                <a:gd name="T46" fmla="*/ 95 w 130"/>
                <a:gd name="T47" fmla="*/ 180 h 188"/>
                <a:gd name="T48" fmla="*/ 84 w 130"/>
                <a:gd name="T49" fmla="*/ 163 h 188"/>
                <a:gd name="T50" fmla="*/ 77 w 130"/>
                <a:gd name="T51" fmla="*/ 147 h 188"/>
                <a:gd name="T52" fmla="*/ 65 w 130"/>
                <a:gd name="T53" fmla="*/ 121 h 188"/>
                <a:gd name="T54" fmla="*/ 51 w 130"/>
                <a:gd name="T55" fmla="*/ 101 h 188"/>
                <a:gd name="T56" fmla="*/ 35 w 130"/>
                <a:gd name="T57" fmla="*/ 73 h 188"/>
                <a:gd name="T58" fmla="*/ 26 w 130"/>
                <a:gd name="T59" fmla="*/ 64 h 188"/>
                <a:gd name="T60" fmla="*/ 18 w 130"/>
                <a:gd name="T61" fmla="*/ 57 h 188"/>
                <a:gd name="T62" fmla="*/ 15 w 130"/>
                <a:gd name="T63" fmla="*/ 42 h 188"/>
                <a:gd name="T64" fmla="*/ 2 w 130"/>
                <a:gd name="T65" fmla="*/ 29 h 188"/>
                <a:gd name="T66" fmla="*/ 2 w 130"/>
                <a:gd name="T67" fmla="*/ 20 h 188"/>
                <a:gd name="T68" fmla="*/ 0 w 130"/>
                <a:gd name="T69" fmla="*/ 0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30" h="188">
                  <a:moveTo>
                    <a:pt x="0" y="0"/>
                  </a:moveTo>
                  <a:lnTo>
                    <a:pt x="12" y="0"/>
                  </a:lnTo>
                  <a:lnTo>
                    <a:pt x="17" y="13"/>
                  </a:lnTo>
                  <a:lnTo>
                    <a:pt x="34" y="33"/>
                  </a:lnTo>
                  <a:lnTo>
                    <a:pt x="41" y="55"/>
                  </a:lnTo>
                  <a:lnTo>
                    <a:pt x="54" y="57"/>
                  </a:lnTo>
                  <a:lnTo>
                    <a:pt x="63" y="62"/>
                  </a:lnTo>
                  <a:lnTo>
                    <a:pt x="71" y="70"/>
                  </a:lnTo>
                  <a:lnTo>
                    <a:pt x="80" y="70"/>
                  </a:lnTo>
                  <a:lnTo>
                    <a:pt x="91" y="84"/>
                  </a:lnTo>
                  <a:lnTo>
                    <a:pt x="100" y="95"/>
                  </a:lnTo>
                  <a:lnTo>
                    <a:pt x="111" y="101"/>
                  </a:lnTo>
                  <a:lnTo>
                    <a:pt x="109" y="108"/>
                  </a:lnTo>
                  <a:lnTo>
                    <a:pt x="103" y="112"/>
                  </a:lnTo>
                  <a:lnTo>
                    <a:pt x="97" y="112"/>
                  </a:lnTo>
                  <a:lnTo>
                    <a:pt x="94" y="119"/>
                  </a:lnTo>
                  <a:lnTo>
                    <a:pt x="106" y="132"/>
                  </a:lnTo>
                  <a:lnTo>
                    <a:pt x="115" y="145"/>
                  </a:lnTo>
                  <a:lnTo>
                    <a:pt x="129" y="158"/>
                  </a:lnTo>
                  <a:lnTo>
                    <a:pt x="120" y="174"/>
                  </a:lnTo>
                  <a:lnTo>
                    <a:pt x="112" y="178"/>
                  </a:lnTo>
                  <a:lnTo>
                    <a:pt x="114" y="187"/>
                  </a:lnTo>
                  <a:lnTo>
                    <a:pt x="100" y="187"/>
                  </a:lnTo>
                  <a:lnTo>
                    <a:pt x="95" y="180"/>
                  </a:lnTo>
                  <a:lnTo>
                    <a:pt x="84" y="163"/>
                  </a:lnTo>
                  <a:lnTo>
                    <a:pt x="77" y="147"/>
                  </a:lnTo>
                  <a:lnTo>
                    <a:pt x="65" y="121"/>
                  </a:lnTo>
                  <a:lnTo>
                    <a:pt x="51" y="101"/>
                  </a:lnTo>
                  <a:lnTo>
                    <a:pt x="35" y="73"/>
                  </a:lnTo>
                  <a:lnTo>
                    <a:pt x="26" y="64"/>
                  </a:lnTo>
                  <a:lnTo>
                    <a:pt x="18" y="57"/>
                  </a:lnTo>
                  <a:lnTo>
                    <a:pt x="15" y="42"/>
                  </a:lnTo>
                  <a:lnTo>
                    <a:pt x="2" y="29"/>
                  </a:lnTo>
                  <a:lnTo>
                    <a:pt x="2" y="20"/>
                  </a:lnTo>
                  <a:lnTo>
                    <a:pt x="0" y="0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72" name="Freeform 24"/>
            <p:cNvSpPr>
              <a:spLocks/>
            </p:cNvSpPr>
            <p:nvPr/>
          </p:nvSpPr>
          <p:spPr bwMode="auto">
            <a:xfrm>
              <a:off x="3045" y="1980"/>
              <a:ext cx="945" cy="1432"/>
            </a:xfrm>
            <a:custGeom>
              <a:avLst/>
              <a:gdLst>
                <a:gd name="T0" fmla="*/ 721 w 945"/>
                <a:gd name="T1" fmla="*/ 231 h 1432"/>
                <a:gd name="T2" fmla="*/ 809 w 945"/>
                <a:gd name="T3" fmla="*/ 468 h 1432"/>
                <a:gd name="T4" fmla="*/ 845 w 945"/>
                <a:gd name="T5" fmla="*/ 530 h 1432"/>
                <a:gd name="T6" fmla="*/ 922 w 945"/>
                <a:gd name="T7" fmla="*/ 515 h 1432"/>
                <a:gd name="T8" fmla="*/ 942 w 945"/>
                <a:gd name="T9" fmla="*/ 572 h 1432"/>
                <a:gd name="T10" fmla="*/ 850 w 945"/>
                <a:gd name="T11" fmla="*/ 732 h 1432"/>
                <a:gd name="T12" fmla="*/ 774 w 945"/>
                <a:gd name="T13" fmla="*/ 914 h 1432"/>
                <a:gd name="T14" fmla="*/ 785 w 945"/>
                <a:gd name="T15" fmla="*/ 981 h 1432"/>
                <a:gd name="T16" fmla="*/ 785 w 945"/>
                <a:gd name="T17" fmla="*/ 1049 h 1432"/>
                <a:gd name="T18" fmla="*/ 751 w 945"/>
                <a:gd name="T19" fmla="*/ 1074 h 1432"/>
                <a:gd name="T20" fmla="*/ 701 w 945"/>
                <a:gd name="T21" fmla="*/ 1165 h 1432"/>
                <a:gd name="T22" fmla="*/ 682 w 945"/>
                <a:gd name="T23" fmla="*/ 1242 h 1432"/>
                <a:gd name="T24" fmla="*/ 634 w 945"/>
                <a:gd name="T25" fmla="*/ 1349 h 1432"/>
                <a:gd name="T26" fmla="*/ 608 w 945"/>
                <a:gd name="T27" fmla="*/ 1373 h 1432"/>
                <a:gd name="T28" fmla="*/ 551 w 945"/>
                <a:gd name="T29" fmla="*/ 1427 h 1432"/>
                <a:gd name="T30" fmla="*/ 481 w 945"/>
                <a:gd name="T31" fmla="*/ 1409 h 1432"/>
                <a:gd name="T32" fmla="*/ 474 w 945"/>
                <a:gd name="T33" fmla="*/ 1358 h 1432"/>
                <a:gd name="T34" fmla="*/ 443 w 945"/>
                <a:gd name="T35" fmla="*/ 1287 h 1432"/>
                <a:gd name="T36" fmla="*/ 436 w 945"/>
                <a:gd name="T37" fmla="*/ 1227 h 1432"/>
                <a:gd name="T38" fmla="*/ 427 w 945"/>
                <a:gd name="T39" fmla="*/ 1187 h 1432"/>
                <a:gd name="T40" fmla="*/ 398 w 945"/>
                <a:gd name="T41" fmla="*/ 1143 h 1432"/>
                <a:gd name="T42" fmla="*/ 379 w 945"/>
                <a:gd name="T43" fmla="*/ 1085 h 1432"/>
                <a:gd name="T44" fmla="*/ 405 w 945"/>
                <a:gd name="T45" fmla="*/ 985 h 1432"/>
                <a:gd name="T46" fmla="*/ 393 w 945"/>
                <a:gd name="T47" fmla="*/ 848 h 1432"/>
                <a:gd name="T48" fmla="*/ 351 w 945"/>
                <a:gd name="T49" fmla="*/ 779 h 1432"/>
                <a:gd name="T50" fmla="*/ 345 w 945"/>
                <a:gd name="T51" fmla="*/ 672 h 1432"/>
                <a:gd name="T52" fmla="*/ 285 w 945"/>
                <a:gd name="T53" fmla="*/ 632 h 1432"/>
                <a:gd name="T54" fmla="*/ 207 w 945"/>
                <a:gd name="T55" fmla="*/ 643 h 1432"/>
                <a:gd name="T56" fmla="*/ 45 w 945"/>
                <a:gd name="T57" fmla="*/ 557 h 1432"/>
                <a:gd name="T58" fmla="*/ 8 w 945"/>
                <a:gd name="T59" fmla="*/ 415 h 1432"/>
                <a:gd name="T60" fmla="*/ 37 w 945"/>
                <a:gd name="T61" fmla="*/ 315 h 1432"/>
                <a:gd name="T62" fmla="*/ 91 w 945"/>
                <a:gd name="T63" fmla="*/ 206 h 1432"/>
                <a:gd name="T64" fmla="*/ 172 w 945"/>
                <a:gd name="T65" fmla="*/ 124 h 1432"/>
                <a:gd name="T66" fmla="*/ 231 w 945"/>
                <a:gd name="T67" fmla="*/ 38 h 1432"/>
                <a:gd name="T68" fmla="*/ 286 w 945"/>
                <a:gd name="T69" fmla="*/ 60 h 1432"/>
                <a:gd name="T70" fmla="*/ 347 w 945"/>
                <a:gd name="T71" fmla="*/ 22 h 1432"/>
                <a:gd name="T72" fmla="*/ 388 w 945"/>
                <a:gd name="T73" fmla="*/ 4 h 1432"/>
                <a:gd name="T74" fmla="*/ 421 w 945"/>
                <a:gd name="T75" fmla="*/ 49 h 1432"/>
                <a:gd name="T76" fmla="*/ 486 w 945"/>
                <a:gd name="T77" fmla="*/ 120 h 1432"/>
                <a:gd name="T78" fmla="*/ 531 w 945"/>
                <a:gd name="T79" fmla="*/ 87 h 1432"/>
                <a:gd name="T80" fmla="*/ 599 w 945"/>
                <a:gd name="T81" fmla="*/ 111 h 1432"/>
                <a:gd name="T82" fmla="*/ 675 w 945"/>
                <a:gd name="T83" fmla="*/ 109 h 14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945" h="1432">
                  <a:moveTo>
                    <a:pt x="706" y="171"/>
                  </a:moveTo>
                  <a:lnTo>
                    <a:pt x="721" y="231"/>
                  </a:lnTo>
                  <a:lnTo>
                    <a:pt x="751" y="322"/>
                  </a:lnTo>
                  <a:lnTo>
                    <a:pt x="809" y="468"/>
                  </a:lnTo>
                  <a:lnTo>
                    <a:pt x="831" y="488"/>
                  </a:lnTo>
                  <a:lnTo>
                    <a:pt x="845" y="530"/>
                  </a:lnTo>
                  <a:lnTo>
                    <a:pt x="891" y="528"/>
                  </a:lnTo>
                  <a:lnTo>
                    <a:pt x="922" y="515"/>
                  </a:lnTo>
                  <a:lnTo>
                    <a:pt x="944" y="515"/>
                  </a:lnTo>
                  <a:lnTo>
                    <a:pt x="942" y="572"/>
                  </a:lnTo>
                  <a:lnTo>
                    <a:pt x="935" y="603"/>
                  </a:lnTo>
                  <a:lnTo>
                    <a:pt x="850" y="732"/>
                  </a:lnTo>
                  <a:lnTo>
                    <a:pt x="772" y="863"/>
                  </a:lnTo>
                  <a:lnTo>
                    <a:pt x="774" y="914"/>
                  </a:lnTo>
                  <a:lnTo>
                    <a:pt x="795" y="952"/>
                  </a:lnTo>
                  <a:lnTo>
                    <a:pt x="785" y="981"/>
                  </a:lnTo>
                  <a:lnTo>
                    <a:pt x="791" y="1021"/>
                  </a:lnTo>
                  <a:lnTo>
                    <a:pt x="785" y="1049"/>
                  </a:lnTo>
                  <a:lnTo>
                    <a:pt x="766" y="1074"/>
                  </a:lnTo>
                  <a:lnTo>
                    <a:pt x="751" y="1074"/>
                  </a:lnTo>
                  <a:lnTo>
                    <a:pt x="724" y="1116"/>
                  </a:lnTo>
                  <a:lnTo>
                    <a:pt x="701" y="1165"/>
                  </a:lnTo>
                  <a:lnTo>
                    <a:pt x="706" y="1218"/>
                  </a:lnTo>
                  <a:lnTo>
                    <a:pt x="682" y="1242"/>
                  </a:lnTo>
                  <a:lnTo>
                    <a:pt x="661" y="1298"/>
                  </a:lnTo>
                  <a:lnTo>
                    <a:pt x="634" y="1349"/>
                  </a:lnTo>
                  <a:lnTo>
                    <a:pt x="621" y="1369"/>
                  </a:lnTo>
                  <a:lnTo>
                    <a:pt x="608" y="1373"/>
                  </a:lnTo>
                  <a:lnTo>
                    <a:pt x="587" y="1407"/>
                  </a:lnTo>
                  <a:lnTo>
                    <a:pt x="551" y="1427"/>
                  </a:lnTo>
                  <a:lnTo>
                    <a:pt x="506" y="1431"/>
                  </a:lnTo>
                  <a:lnTo>
                    <a:pt x="481" y="1409"/>
                  </a:lnTo>
                  <a:lnTo>
                    <a:pt x="478" y="1387"/>
                  </a:lnTo>
                  <a:lnTo>
                    <a:pt x="474" y="1358"/>
                  </a:lnTo>
                  <a:lnTo>
                    <a:pt x="457" y="1342"/>
                  </a:lnTo>
                  <a:lnTo>
                    <a:pt x="443" y="1287"/>
                  </a:lnTo>
                  <a:lnTo>
                    <a:pt x="438" y="1260"/>
                  </a:lnTo>
                  <a:lnTo>
                    <a:pt x="436" y="1227"/>
                  </a:lnTo>
                  <a:lnTo>
                    <a:pt x="429" y="1202"/>
                  </a:lnTo>
                  <a:lnTo>
                    <a:pt x="427" y="1187"/>
                  </a:lnTo>
                  <a:lnTo>
                    <a:pt x="413" y="1163"/>
                  </a:lnTo>
                  <a:lnTo>
                    <a:pt x="398" y="1143"/>
                  </a:lnTo>
                  <a:lnTo>
                    <a:pt x="387" y="1109"/>
                  </a:lnTo>
                  <a:lnTo>
                    <a:pt x="379" y="1085"/>
                  </a:lnTo>
                  <a:lnTo>
                    <a:pt x="382" y="1045"/>
                  </a:lnTo>
                  <a:lnTo>
                    <a:pt x="405" y="985"/>
                  </a:lnTo>
                  <a:lnTo>
                    <a:pt x="410" y="921"/>
                  </a:lnTo>
                  <a:lnTo>
                    <a:pt x="393" y="848"/>
                  </a:lnTo>
                  <a:lnTo>
                    <a:pt x="368" y="819"/>
                  </a:lnTo>
                  <a:lnTo>
                    <a:pt x="351" y="779"/>
                  </a:lnTo>
                  <a:lnTo>
                    <a:pt x="357" y="719"/>
                  </a:lnTo>
                  <a:lnTo>
                    <a:pt x="345" y="672"/>
                  </a:lnTo>
                  <a:lnTo>
                    <a:pt x="316" y="668"/>
                  </a:lnTo>
                  <a:lnTo>
                    <a:pt x="285" y="632"/>
                  </a:lnTo>
                  <a:lnTo>
                    <a:pt x="246" y="612"/>
                  </a:lnTo>
                  <a:lnTo>
                    <a:pt x="207" y="643"/>
                  </a:lnTo>
                  <a:lnTo>
                    <a:pt x="102" y="635"/>
                  </a:lnTo>
                  <a:lnTo>
                    <a:pt x="45" y="557"/>
                  </a:lnTo>
                  <a:lnTo>
                    <a:pt x="0" y="450"/>
                  </a:lnTo>
                  <a:lnTo>
                    <a:pt x="8" y="415"/>
                  </a:lnTo>
                  <a:lnTo>
                    <a:pt x="28" y="388"/>
                  </a:lnTo>
                  <a:lnTo>
                    <a:pt x="37" y="315"/>
                  </a:lnTo>
                  <a:lnTo>
                    <a:pt x="51" y="262"/>
                  </a:lnTo>
                  <a:lnTo>
                    <a:pt x="91" y="206"/>
                  </a:lnTo>
                  <a:lnTo>
                    <a:pt x="133" y="182"/>
                  </a:lnTo>
                  <a:lnTo>
                    <a:pt x="172" y="124"/>
                  </a:lnTo>
                  <a:lnTo>
                    <a:pt x="181" y="100"/>
                  </a:lnTo>
                  <a:lnTo>
                    <a:pt x="231" y="38"/>
                  </a:lnTo>
                  <a:lnTo>
                    <a:pt x="263" y="62"/>
                  </a:lnTo>
                  <a:lnTo>
                    <a:pt x="286" y="60"/>
                  </a:lnTo>
                  <a:lnTo>
                    <a:pt x="314" y="27"/>
                  </a:lnTo>
                  <a:lnTo>
                    <a:pt x="347" y="22"/>
                  </a:lnTo>
                  <a:lnTo>
                    <a:pt x="368" y="31"/>
                  </a:lnTo>
                  <a:lnTo>
                    <a:pt x="388" y="4"/>
                  </a:lnTo>
                  <a:lnTo>
                    <a:pt x="415" y="0"/>
                  </a:lnTo>
                  <a:lnTo>
                    <a:pt x="421" y="49"/>
                  </a:lnTo>
                  <a:lnTo>
                    <a:pt x="438" y="84"/>
                  </a:lnTo>
                  <a:lnTo>
                    <a:pt x="486" y="120"/>
                  </a:lnTo>
                  <a:lnTo>
                    <a:pt x="526" y="126"/>
                  </a:lnTo>
                  <a:lnTo>
                    <a:pt x="531" y="87"/>
                  </a:lnTo>
                  <a:lnTo>
                    <a:pt x="562" y="87"/>
                  </a:lnTo>
                  <a:lnTo>
                    <a:pt x="599" y="111"/>
                  </a:lnTo>
                  <a:lnTo>
                    <a:pt x="639" y="124"/>
                  </a:lnTo>
                  <a:lnTo>
                    <a:pt x="675" y="109"/>
                  </a:lnTo>
                  <a:lnTo>
                    <a:pt x="706" y="171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2073" name="Group 25"/>
            <p:cNvGrpSpPr>
              <a:grpSpLocks/>
            </p:cNvGrpSpPr>
            <p:nvPr/>
          </p:nvGrpSpPr>
          <p:grpSpPr bwMode="auto">
            <a:xfrm>
              <a:off x="3108" y="1204"/>
              <a:ext cx="418" cy="493"/>
              <a:chOff x="3108" y="1204"/>
              <a:chExt cx="418" cy="493"/>
            </a:xfrm>
          </p:grpSpPr>
          <p:grpSp>
            <p:nvGrpSpPr>
              <p:cNvPr id="2074" name="Group 26"/>
              <p:cNvGrpSpPr>
                <a:grpSpLocks/>
              </p:cNvGrpSpPr>
              <p:nvPr/>
            </p:nvGrpSpPr>
            <p:grpSpPr bwMode="auto">
              <a:xfrm>
                <a:off x="3274" y="1512"/>
                <a:ext cx="130" cy="185"/>
                <a:chOff x="3274" y="1512"/>
                <a:chExt cx="130" cy="185"/>
              </a:xfrm>
            </p:grpSpPr>
            <p:sp>
              <p:nvSpPr>
                <p:cNvPr id="2075" name="Freeform 27"/>
                <p:cNvSpPr>
                  <a:spLocks/>
                </p:cNvSpPr>
                <p:nvPr/>
              </p:nvSpPr>
              <p:spPr bwMode="auto">
                <a:xfrm>
                  <a:off x="3274" y="1581"/>
                  <a:ext cx="62" cy="104"/>
                </a:xfrm>
                <a:custGeom>
                  <a:avLst/>
                  <a:gdLst>
                    <a:gd name="T0" fmla="*/ 14 w 62"/>
                    <a:gd name="T1" fmla="*/ 31 h 104"/>
                    <a:gd name="T2" fmla="*/ 19 w 62"/>
                    <a:gd name="T3" fmla="*/ 20 h 104"/>
                    <a:gd name="T4" fmla="*/ 30 w 62"/>
                    <a:gd name="T5" fmla="*/ 20 h 104"/>
                    <a:gd name="T6" fmla="*/ 45 w 62"/>
                    <a:gd name="T7" fmla="*/ 0 h 104"/>
                    <a:gd name="T8" fmla="*/ 50 w 62"/>
                    <a:gd name="T9" fmla="*/ 13 h 104"/>
                    <a:gd name="T10" fmla="*/ 58 w 62"/>
                    <a:gd name="T11" fmla="*/ 13 h 104"/>
                    <a:gd name="T12" fmla="*/ 61 w 62"/>
                    <a:gd name="T13" fmla="*/ 20 h 104"/>
                    <a:gd name="T14" fmla="*/ 56 w 62"/>
                    <a:gd name="T15" fmla="*/ 31 h 104"/>
                    <a:gd name="T16" fmla="*/ 50 w 62"/>
                    <a:gd name="T17" fmla="*/ 36 h 104"/>
                    <a:gd name="T18" fmla="*/ 50 w 62"/>
                    <a:gd name="T19" fmla="*/ 45 h 104"/>
                    <a:gd name="T20" fmla="*/ 48 w 62"/>
                    <a:gd name="T21" fmla="*/ 49 h 104"/>
                    <a:gd name="T22" fmla="*/ 47 w 62"/>
                    <a:gd name="T23" fmla="*/ 56 h 104"/>
                    <a:gd name="T24" fmla="*/ 50 w 62"/>
                    <a:gd name="T25" fmla="*/ 65 h 104"/>
                    <a:gd name="T26" fmla="*/ 45 w 62"/>
                    <a:gd name="T27" fmla="*/ 74 h 104"/>
                    <a:gd name="T28" fmla="*/ 41 w 62"/>
                    <a:gd name="T29" fmla="*/ 78 h 104"/>
                    <a:gd name="T30" fmla="*/ 36 w 62"/>
                    <a:gd name="T31" fmla="*/ 78 h 104"/>
                    <a:gd name="T32" fmla="*/ 34 w 62"/>
                    <a:gd name="T33" fmla="*/ 81 h 104"/>
                    <a:gd name="T34" fmla="*/ 33 w 62"/>
                    <a:gd name="T35" fmla="*/ 87 h 104"/>
                    <a:gd name="T36" fmla="*/ 25 w 62"/>
                    <a:gd name="T37" fmla="*/ 90 h 104"/>
                    <a:gd name="T38" fmla="*/ 23 w 62"/>
                    <a:gd name="T39" fmla="*/ 87 h 104"/>
                    <a:gd name="T40" fmla="*/ 17 w 62"/>
                    <a:gd name="T41" fmla="*/ 94 h 104"/>
                    <a:gd name="T42" fmla="*/ 16 w 62"/>
                    <a:gd name="T43" fmla="*/ 96 h 104"/>
                    <a:gd name="T44" fmla="*/ 8 w 62"/>
                    <a:gd name="T45" fmla="*/ 103 h 104"/>
                    <a:gd name="T46" fmla="*/ 5 w 62"/>
                    <a:gd name="T47" fmla="*/ 103 h 104"/>
                    <a:gd name="T48" fmla="*/ 3 w 62"/>
                    <a:gd name="T49" fmla="*/ 99 h 104"/>
                    <a:gd name="T50" fmla="*/ 2 w 62"/>
                    <a:gd name="T51" fmla="*/ 87 h 104"/>
                    <a:gd name="T52" fmla="*/ 0 w 62"/>
                    <a:gd name="T53" fmla="*/ 85 h 104"/>
                    <a:gd name="T54" fmla="*/ 0 w 62"/>
                    <a:gd name="T55" fmla="*/ 76 h 104"/>
                    <a:gd name="T56" fmla="*/ 5 w 62"/>
                    <a:gd name="T57" fmla="*/ 72 h 104"/>
                    <a:gd name="T58" fmla="*/ 9 w 62"/>
                    <a:gd name="T59" fmla="*/ 67 h 104"/>
                    <a:gd name="T60" fmla="*/ 13 w 62"/>
                    <a:gd name="T61" fmla="*/ 58 h 104"/>
                    <a:gd name="T62" fmla="*/ 17 w 62"/>
                    <a:gd name="T63" fmla="*/ 58 h 104"/>
                    <a:gd name="T64" fmla="*/ 20 w 62"/>
                    <a:gd name="T65" fmla="*/ 60 h 104"/>
                    <a:gd name="T66" fmla="*/ 25 w 62"/>
                    <a:gd name="T67" fmla="*/ 58 h 104"/>
                    <a:gd name="T68" fmla="*/ 20 w 62"/>
                    <a:gd name="T69" fmla="*/ 56 h 104"/>
                    <a:gd name="T70" fmla="*/ 14 w 62"/>
                    <a:gd name="T71" fmla="*/ 31 h 1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</a:cxnLst>
                  <a:rect l="0" t="0" r="r" b="b"/>
                  <a:pathLst>
                    <a:path w="62" h="104">
                      <a:moveTo>
                        <a:pt x="14" y="31"/>
                      </a:moveTo>
                      <a:lnTo>
                        <a:pt x="19" y="20"/>
                      </a:lnTo>
                      <a:lnTo>
                        <a:pt x="30" y="20"/>
                      </a:lnTo>
                      <a:lnTo>
                        <a:pt x="45" y="0"/>
                      </a:lnTo>
                      <a:lnTo>
                        <a:pt x="50" y="13"/>
                      </a:lnTo>
                      <a:lnTo>
                        <a:pt x="58" y="13"/>
                      </a:lnTo>
                      <a:lnTo>
                        <a:pt x="61" y="20"/>
                      </a:lnTo>
                      <a:lnTo>
                        <a:pt x="56" y="31"/>
                      </a:lnTo>
                      <a:lnTo>
                        <a:pt x="50" y="36"/>
                      </a:lnTo>
                      <a:lnTo>
                        <a:pt x="50" y="45"/>
                      </a:lnTo>
                      <a:lnTo>
                        <a:pt x="48" y="49"/>
                      </a:lnTo>
                      <a:lnTo>
                        <a:pt x="47" y="56"/>
                      </a:lnTo>
                      <a:lnTo>
                        <a:pt x="50" y="65"/>
                      </a:lnTo>
                      <a:lnTo>
                        <a:pt x="45" y="74"/>
                      </a:lnTo>
                      <a:lnTo>
                        <a:pt x="41" y="78"/>
                      </a:lnTo>
                      <a:lnTo>
                        <a:pt x="36" y="78"/>
                      </a:lnTo>
                      <a:lnTo>
                        <a:pt x="34" y="81"/>
                      </a:lnTo>
                      <a:lnTo>
                        <a:pt x="33" y="87"/>
                      </a:lnTo>
                      <a:lnTo>
                        <a:pt x="25" y="90"/>
                      </a:lnTo>
                      <a:lnTo>
                        <a:pt x="23" y="87"/>
                      </a:lnTo>
                      <a:lnTo>
                        <a:pt x="17" y="94"/>
                      </a:lnTo>
                      <a:lnTo>
                        <a:pt x="16" y="96"/>
                      </a:lnTo>
                      <a:lnTo>
                        <a:pt x="8" y="103"/>
                      </a:lnTo>
                      <a:lnTo>
                        <a:pt x="5" y="103"/>
                      </a:lnTo>
                      <a:lnTo>
                        <a:pt x="3" y="99"/>
                      </a:lnTo>
                      <a:lnTo>
                        <a:pt x="2" y="87"/>
                      </a:lnTo>
                      <a:lnTo>
                        <a:pt x="0" y="85"/>
                      </a:lnTo>
                      <a:lnTo>
                        <a:pt x="0" y="76"/>
                      </a:lnTo>
                      <a:lnTo>
                        <a:pt x="5" y="72"/>
                      </a:lnTo>
                      <a:lnTo>
                        <a:pt x="9" y="67"/>
                      </a:lnTo>
                      <a:lnTo>
                        <a:pt x="13" y="58"/>
                      </a:lnTo>
                      <a:lnTo>
                        <a:pt x="17" y="58"/>
                      </a:lnTo>
                      <a:lnTo>
                        <a:pt x="20" y="60"/>
                      </a:lnTo>
                      <a:lnTo>
                        <a:pt x="25" y="58"/>
                      </a:lnTo>
                      <a:lnTo>
                        <a:pt x="20" y="56"/>
                      </a:lnTo>
                      <a:lnTo>
                        <a:pt x="14" y="31"/>
                      </a:lnTo>
                    </a:path>
                  </a:pathLst>
                </a:custGeom>
                <a:solidFill>
                  <a:schemeClr val="bg1"/>
                </a:solidFill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076" name="Freeform 28"/>
                <p:cNvSpPr>
                  <a:spLocks/>
                </p:cNvSpPr>
                <p:nvPr/>
              </p:nvSpPr>
              <p:spPr bwMode="auto">
                <a:xfrm>
                  <a:off x="3330" y="1512"/>
                  <a:ext cx="74" cy="185"/>
                </a:xfrm>
                <a:custGeom>
                  <a:avLst/>
                  <a:gdLst>
                    <a:gd name="T0" fmla="*/ 28 w 74"/>
                    <a:gd name="T1" fmla="*/ 20 h 185"/>
                    <a:gd name="T2" fmla="*/ 45 w 74"/>
                    <a:gd name="T3" fmla="*/ 18 h 185"/>
                    <a:gd name="T4" fmla="*/ 51 w 74"/>
                    <a:gd name="T5" fmla="*/ 11 h 185"/>
                    <a:gd name="T6" fmla="*/ 59 w 74"/>
                    <a:gd name="T7" fmla="*/ 4 h 185"/>
                    <a:gd name="T8" fmla="*/ 73 w 74"/>
                    <a:gd name="T9" fmla="*/ 2 h 185"/>
                    <a:gd name="T10" fmla="*/ 68 w 74"/>
                    <a:gd name="T11" fmla="*/ 18 h 185"/>
                    <a:gd name="T12" fmla="*/ 62 w 74"/>
                    <a:gd name="T13" fmla="*/ 22 h 185"/>
                    <a:gd name="T14" fmla="*/ 53 w 74"/>
                    <a:gd name="T15" fmla="*/ 35 h 185"/>
                    <a:gd name="T16" fmla="*/ 64 w 74"/>
                    <a:gd name="T17" fmla="*/ 35 h 185"/>
                    <a:gd name="T18" fmla="*/ 73 w 74"/>
                    <a:gd name="T19" fmla="*/ 35 h 185"/>
                    <a:gd name="T20" fmla="*/ 67 w 74"/>
                    <a:gd name="T21" fmla="*/ 51 h 185"/>
                    <a:gd name="T22" fmla="*/ 56 w 74"/>
                    <a:gd name="T23" fmla="*/ 58 h 185"/>
                    <a:gd name="T24" fmla="*/ 54 w 74"/>
                    <a:gd name="T25" fmla="*/ 69 h 185"/>
                    <a:gd name="T26" fmla="*/ 64 w 74"/>
                    <a:gd name="T27" fmla="*/ 84 h 185"/>
                    <a:gd name="T28" fmla="*/ 68 w 74"/>
                    <a:gd name="T29" fmla="*/ 100 h 185"/>
                    <a:gd name="T30" fmla="*/ 73 w 74"/>
                    <a:gd name="T31" fmla="*/ 120 h 185"/>
                    <a:gd name="T32" fmla="*/ 70 w 74"/>
                    <a:gd name="T33" fmla="*/ 144 h 185"/>
                    <a:gd name="T34" fmla="*/ 62 w 74"/>
                    <a:gd name="T35" fmla="*/ 155 h 185"/>
                    <a:gd name="T36" fmla="*/ 68 w 74"/>
                    <a:gd name="T37" fmla="*/ 173 h 185"/>
                    <a:gd name="T38" fmla="*/ 51 w 74"/>
                    <a:gd name="T39" fmla="*/ 173 h 185"/>
                    <a:gd name="T40" fmla="*/ 42 w 74"/>
                    <a:gd name="T41" fmla="*/ 171 h 185"/>
                    <a:gd name="T42" fmla="*/ 28 w 74"/>
                    <a:gd name="T43" fmla="*/ 177 h 185"/>
                    <a:gd name="T44" fmla="*/ 20 w 74"/>
                    <a:gd name="T45" fmla="*/ 180 h 185"/>
                    <a:gd name="T46" fmla="*/ 11 w 74"/>
                    <a:gd name="T47" fmla="*/ 182 h 185"/>
                    <a:gd name="T48" fmla="*/ 3 w 74"/>
                    <a:gd name="T49" fmla="*/ 175 h 185"/>
                    <a:gd name="T50" fmla="*/ 0 w 74"/>
                    <a:gd name="T51" fmla="*/ 164 h 185"/>
                    <a:gd name="T52" fmla="*/ 8 w 74"/>
                    <a:gd name="T53" fmla="*/ 153 h 185"/>
                    <a:gd name="T54" fmla="*/ 19 w 74"/>
                    <a:gd name="T55" fmla="*/ 151 h 185"/>
                    <a:gd name="T56" fmla="*/ 12 w 74"/>
                    <a:gd name="T57" fmla="*/ 144 h 185"/>
                    <a:gd name="T58" fmla="*/ 12 w 74"/>
                    <a:gd name="T59" fmla="*/ 133 h 185"/>
                    <a:gd name="T60" fmla="*/ 22 w 74"/>
                    <a:gd name="T61" fmla="*/ 126 h 185"/>
                    <a:gd name="T62" fmla="*/ 30 w 74"/>
                    <a:gd name="T63" fmla="*/ 124 h 185"/>
                    <a:gd name="T64" fmla="*/ 34 w 74"/>
                    <a:gd name="T65" fmla="*/ 104 h 185"/>
                    <a:gd name="T66" fmla="*/ 39 w 74"/>
                    <a:gd name="T67" fmla="*/ 84 h 185"/>
                    <a:gd name="T68" fmla="*/ 31 w 74"/>
                    <a:gd name="T69" fmla="*/ 71 h 185"/>
                    <a:gd name="T70" fmla="*/ 16 w 74"/>
                    <a:gd name="T71" fmla="*/ 67 h 185"/>
                    <a:gd name="T72" fmla="*/ 23 w 74"/>
                    <a:gd name="T73" fmla="*/ 27 h 18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</a:cxnLst>
                  <a:rect l="0" t="0" r="r" b="b"/>
                  <a:pathLst>
                    <a:path w="74" h="185">
                      <a:moveTo>
                        <a:pt x="23" y="27"/>
                      </a:moveTo>
                      <a:lnTo>
                        <a:pt x="28" y="20"/>
                      </a:lnTo>
                      <a:lnTo>
                        <a:pt x="42" y="22"/>
                      </a:lnTo>
                      <a:lnTo>
                        <a:pt x="45" y="18"/>
                      </a:lnTo>
                      <a:lnTo>
                        <a:pt x="48" y="11"/>
                      </a:lnTo>
                      <a:lnTo>
                        <a:pt x="51" y="11"/>
                      </a:lnTo>
                      <a:lnTo>
                        <a:pt x="54" y="9"/>
                      </a:lnTo>
                      <a:lnTo>
                        <a:pt x="59" y="4"/>
                      </a:lnTo>
                      <a:lnTo>
                        <a:pt x="65" y="0"/>
                      </a:lnTo>
                      <a:lnTo>
                        <a:pt x="73" y="2"/>
                      </a:lnTo>
                      <a:lnTo>
                        <a:pt x="71" y="11"/>
                      </a:lnTo>
                      <a:lnTo>
                        <a:pt x="68" y="18"/>
                      </a:lnTo>
                      <a:lnTo>
                        <a:pt x="65" y="20"/>
                      </a:lnTo>
                      <a:lnTo>
                        <a:pt x="62" y="22"/>
                      </a:lnTo>
                      <a:lnTo>
                        <a:pt x="53" y="27"/>
                      </a:lnTo>
                      <a:lnTo>
                        <a:pt x="53" y="35"/>
                      </a:lnTo>
                      <a:lnTo>
                        <a:pt x="54" y="40"/>
                      </a:lnTo>
                      <a:lnTo>
                        <a:pt x="64" y="35"/>
                      </a:lnTo>
                      <a:lnTo>
                        <a:pt x="71" y="31"/>
                      </a:lnTo>
                      <a:lnTo>
                        <a:pt x="73" y="35"/>
                      </a:lnTo>
                      <a:lnTo>
                        <a:pt x="73" y="49"/>
                      </a:lnTo>
                      <a:lnTo>
                        <a:pt x="67" y="51"/>
                      </a:lnTo>
                      <a:lnTo>
                        <a:pt x="61" y="51"/>
                      </a:lnTo>
                      <a:lnTo>
                        <a:pt x="56" y="58"/>
                      </a:lnTo>
                      <a:lnTo>
                        <a:pt x="54" y="62"/>
                      </a:lnTo>
                      <a:lnTo>
                        <a:pt x="54" y="69"/>
                      </a:lnTo>
                      <a:lnTo>
                        <a:pt x="59" y="78"/>
                      </a:lnTo>
                      <a:lnTo>
                        <a:pt x="64" y="84"/>
                      </a:lnTo>
                      <a:lnTo>
                        <a:pt x="67" y="91"/>
                      </a:lnTo>
                      <a:lnTo>
                        <a:pt x="68" y="100"/>
                      </a:lnTo>
                      <a:lnTo>
                        <a:pt x="70" y="109"/>
                      </a:lnTo>
                      <a:lnTo>
                        <a:pt x="73" y="120"/>
                      </a:lnTo>
                      <a:lnTo>
                        <a:pt x="73" y="135"/>
                      </a:lnTo>
                      <a:lnTo>
                        <a:pt x="70" y="144"/>
                      </a:lnTo>
                      <a:lnTo>
                        <a:pt x="64" y="151"/>
                      </a:lnTo>
                      <a:lnTo>
                        <a:pt x="62" y="155"/>
                      </a:lnTo>
                      <a:lnTo>
                        <a:pt x="65" y="164"/>
                      </a:lnTo>
                      <a:lnTo>
                        <a:pt x="68" y="173"/>
                      </a:lnTo>
                      <a:lnTo>
                        <a:pt x="59" y="173"/>
                      </a:lnTo>
                      <a:lnTo>
                        <a:pt x="51" y="173"/>
                      </a:lnTo>
                      <a:lnTo>
                        <a:pt x="48" y="171"/>
                      </a:lnTo>
                      <a:lnTo>
                        <a:pt x="42" y="171"/>
                      </a:lnTo>
                      <a:lnTo>
                        <a:pt x="34" y="173"/>
                      </a:lnTo>
                      <a:lnTo>
                        <a:pt x="28" y="177"/>
                      </a:lnTo>
                      <a:lnTo>
                        <a:pt x="23" y="177"/>
                      </a:lnTo>
                      <a:lnTo>
                        <a:pt x="20" y="180"/>
                      </a:lnTo>
                      <a:lnTo>
                        <a:pt x="12" y="184"/>
                      </a:lnTo>
                      <a:lnTo>
                        <a:pt x="11" y="182"/>
                      </a:lnTo>
                      <a:lnTo>
                        <a:pt x="8" y="177"/>
                      </a:lnTo>
                      <a:lnTo>
                        <a:pt x="3" y="175"/>
                      </a:lnTo>
                      <a:lnTo>
                        <a:pt x="0" y="173"/>
                      </a:lnTo>
                      <a:lnTo>
                        <a:pt x="0" y="164"/>
                      </a:lnTo>
                      <a:lnTo>
                        <a:pt x="3" y="153"/>
                      </a:lnTo>
                      <a:lnTo>
                        <a:pt x="8" y="153"/>
                      </a:lnTo>
                      <a:lnTo>
                        <a:pt x="12" y="151"/>
                      </a:lnTo>
                      <a:lnTo>
                        <a:pt x="19" y="151"/>
                      </a:lnTo>
                      <a:lnTo>
                        <a:pt x="19" y="149"/>
                      </a:lnTo>
                      <a:lnTo>
                        <a:pt x="12" y="144"/>
                      </a:lnTo>
                      <a:lnTo>
                        <a:pt x="12" y="137"/>
                      </a:lnTo>
                      <a:lnTo>
                        <a:pt x="12" y="133"/>
                      </a:lnTo>
                      <a:lnTo>
                        <a:pt x="19" y="129"/>
                      </a:lnTo>
                      <a:lnTo>
                        <a:pt x="22" y="126"/>
                      </a:lnTo>
                      <a:lnTo>
                        <a:pt x="25" y="124"/>
                      </a:lnTo>
                      <a:lnTo>
                        <a:pt x="30" y="124"/>
                      </a:lnTo>
                      <a:lnTo>
                        <a:pt x="33" y="122"/>
                      </a:lnTo>
                      <a:lnTo>
                        <a:pt x="34" y="104"/>
                      </a:lnTo>
                      <a:lnTo>
                        <a:pt x="39" y="91"/>
                      </a:lnTo>
                      <a:lnTo>
                        <a:pt x="39" y="84"/>
                      </a:lnTo>
                      <a:lnTo>
                        <a:pt x="28" y="82"/>
                      </a:lnTo>
                      <a:lnTo>
                        <a:pt x="31" y="71"/>
                      </a:lnTo>
                      <a:lnTo>
                        <a:pt x="23" y="64"/>
                      </a:lnTo>
                      <a:lnTo>
                        <a:pt x="16" y="67"/>
                      </a:lnTo>
                      <a:lnTo>
                        <a:pt x="25" y="51"/>
                      </a:lnTo>
                      <a:lnTo>
                        <a:pt x="23" y="27"/>
                      </a:lnTo>
                    </a:path>
                  </a:pathLst>
                </a:custGeom>
                <a:solidFill>
                  <a:schemeClr val="bg1"/>
                </a:solidFill>
                <a:ln w="12700" cap="rnd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2077" name="Freeform 29"/>
              <p:cNvSpPr>
                <a:spLocks/>
              </p:cNvSpPr>
              <p:nvPr/>
            </p:nvSpPr>
            <p:spPr bwMode="auto">
              <a:xfrm>
                <a:off x="3108" y="1204"/>
                <a:ext cx="418" cy="313"/>
              </a:xfrm>
              <a:custGeom>
                <a:avLst/>
                <a:gdLst>
                  <a:gd name="T0" fmla="*/ 26 w 418"/>
                  <a:gd name="T1" fmla="*/ 305 h 313"/>
                  <a:gd name="T2" fmla="*/ 42 w 418"/>
                  <a:gd name="T3" fmla="*/ 283 h 313"/>
                  <a:gd name="T4" fmla="*/ 51 w 418"/>
                  <a:gd name="T5" fmla="*/ 276 h 313"/>
                  <a:gd name="T6" fmla="*/ 65 w 418"/>
                  <a:gd name="T7" fmla="*/ 270 h 313"/>
                  <a:gd name="T8" fmla="*/ 76 w 418"/>
                  <a:gd name="T9" fmla="*/ 270 h 313"/>
                  <a:gd name="T10" fmla="*/ 85 w 418"/>
                  <a:gd name="T11" fmla="*/ 261 h 313"/>
                  <a:gd name="T12" fmla="*/ 96 w 418"/>
                  <a:gd name="T13" fmla="*/ 247 h 313"/>
                  <a:gd name="T14" fmla="*/ 107 w 418"/>
                  <a:gd name="T15" fmla="*/ 241 h 313"/>
                  <a:gd name="T16" fmla="*/ 118 w 418"/>
                  <a:gd name="T17" fmla="*/ 234 h 313"/>
                  <a:gd name="T18" fmla="*/ 130 w 418"/>
                  <a:gd name="T19" fmla="*/ 225 h 313"/>
                  <a:gd name="T20" fmla="*/ 146 w 418"/>
                  <a:gd name="T21" fmla="*/ 221 h 313"/>
                  <a:gd name="T22" fmla="*/ 169 w 418"/>
                  <a:gd name="T23" fmla="*/ 225 h 313"/>
                  <a:gd name="T24" fmla="*/ 189 w 418"/>
                  <a:gd name="T25" fmla="*/ 216 h 313"/>
                  <a:gd name="T26" fmla="*/ 200 w 418"/>
                  <a:gd name="T27" fmla="*/ 194 h 313"/>
                  <a:gd name="T28" fmla="*/ 214 w 418"/>
                  <a:gd name="T29" fmla="*/ 176 h 313"/>
                  <a:gd name="T30" fmla="*/ 223 w 418"/>
                  <a:gd name="T31" fmla="*/ 160 h 313"/>
                  <a:gd name="T32" fmla="*/ 231 w 418"/>
                  <a:gd name="T33" fmla="*/ 147 h 313"/>
                  <a:gd name="T34" fmla="*/ 250 w 418"/>
                  <a:gd name="T35" fmla="*/ 131 h 313"/>
                  <a:gd name="T36" fmla="*/ 246 w 418"/>
                  <a:gd name="T37" fmla="*/ 152 h 313"/>
                  <a:gd name="T38" fmla="*/ 260 w 418"/>
                  <a:gd name="T39" fmla="*/ 160 h 313"/>
                  <a:gd name="T40" fmla="*/ 273 w 418"/>
                  <a:gd name="T41" fmla="*/ 154 h 313"/>
                  <a:gd name="T42" fmla="*/ 277 w 418"/>
                  <a:gd name="T43" fmla="*/ 138 h 313"/>
                  <a:gd name="T44" fmla="*/ 282 w 418"/>
                  <a:gd name="T45" fmla="*/ 125 h 313"/>
                  <a:gd name="T46" fmla="*/ 290 w 418"/>
                  <a:gd name="T47" fmla="*/ 111 h 313"/>
                  <a:gd name="T48" fmla="*/ 313 w 418"/>
                  <a:gd name="T49" fmla="*/ 111 h 313"/>
                  <a:gd name="T50" fmla="*/ 336 w 418"/>
                  <a:gd name="T51" fmla="*/ 89 h 313"/>
                  <a:gd name="T52" fmla="*/ 360 w 418"/>
                  <a:gd name="T53" fmla="*/ 74 h 313"/>
                  <a:gd name="T54" fmla="*/ 384 w 418"/>
                  <a:gd name="T55" fmla="*/ 36 h 313"/>
                  <a:gd name="T56" fmla="*/ 406 w 418"/>
                  <a:gd name="T57" fmla="*/ 18 h 313"/>
                  <a:gd name="T58" fmla="*/ 398 w 418"/>
                  <a:gd name="T59" fmla="*/ 0 h 313"/>
                  <a:gd name="T60" fmla="*/ 361 w 418"/>
                  <a:gd name="T61" fmla="*/ 11 h 313"/>
                  <a:gd name="T62" fmla="*/ 336 w 418"/>
                  <a:gd name="T63" fmla="*/ 22 h 313"/>
                  <a:gd name="T64" fmla="*/ 310 w 418"/>
                  <a:gd name="T65" fmla="*/ 29 h 313"/>
                  <a:gd name="T66" fmla="*/ 277 w 418"/>
                  <a:gd name="T67" fmla="*/ 47 h 313"/>
                  <a:gd name="T68" fmla="*/ 250 w 418"/>
                  <a:gd name="T69" fmla="*/ 58 h 313"/>
                  <a:gd name="T70" fmla="*/ 220 w 418"/>
                  <a:gd name="T71" fmla="*/ 74 h 313"/>
                  <a:gd name="T72" fmla="*/ 200 w 418"/>
                  <a:gd name="T73" fmla="*/ 96 h 313"/>
                  <a:gd name="T74" fmla="*/ 183 w 418"/>
                  <a:gd name="T75" fmla="*/ 111 h 313"/>
                  <a:gd name="T76" fmla="*/ 150 w 418"/>
                  <a:gd name="T77" fmla="*/ 138 h 313"/>
                  <a:gd name="T78" fmla="*/ 116 w 418"/>
                  <a:gd name="T79" fmla="*/ 174 h 313"/>
                  <a:gd name="T80" fmla="*/ 87 w 418"/>
                  <a:gd name="T81" fmla="*/ 198 h 313"/>
                  <a:gd name="T82" fmla="*/ 64 w 418"/>
                  <a:gd name="T83" fmla="*/ 232 h 313"/>
                  <a:gd name="T84" fmla="*/ 39 w 418"/>
                  <a:gd name="T85" fmla="*/ 254 h 313"/>
                  <a:gd name="T86" fmla="*/ 0 w 418"/>
                  <a:gd name="T87" fmla="*/ 312 h 3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418" h="313">
                    <a:moveTo>
                      <a:pt x="0" y="312"/>
                    </a:moveTo>
                    <a:lnTo>
                      <a:pt x="26" y="305"/>
                    </a:lnTo>
                    <a:lnTo>
                      <a:pt x="36" y="292"/>
                    </a:lnTo>
                    <a:lnTo>
                      <a:pt x="42" y="283"/>
                    </a:lnTo>
                    <a:lnTo>
                      <a:pt x="45" y="276"/>
                    </a:lnTo>
                    <a:lnTo>
                      <a:pt x="51" y="276"/>
                    </a:lnTo>
                    <a:lnTo>
                      <a:pt x="57" y="270"/>
                    </a:lnTo>
                    <a:lnTo>
                      <a:pt x="65" y="270"/>
                    </a:lnTo>
                    <a:lnTo>
                      <a:pt x="70" y="270"/>
                    </a:lnTo>
                    <a:lnTo>
                      <a:pt x="76" y="270"/>
                    </a:lnTo>
                    <a:lnTo>
                      <a:pt x="79" y="270"/>
                    </a:lnTo>
                    <a:lnTo>
                      <a:pt x="85" y="261"/>
                    </a:lnTo>
                    <a:lnTo>
                      <a:pt x="88" y="254"/>
                    </a:lnTo>
                    <a:lnTo>
                      <a:pt x="96" y="247"/>
                    </a:lnTo>
                    <a:lnTo>
                      <a:pt x="102" y="245"/>
                    </a:lnTo>
                    <a:lnTo>
                      <a:pt x="107" y="241"/>
                    </a:lnTo>
                    <a:lnTo>
                      <a:pt x="113" y="238"/>
                    </a:lnTo>
                    <a:lnTo>
                      <a:pt x="118" y="234"/>
                    </a:lnTo>
                    <a:lnTo>
                      <a:pt x="124" y="230"/>
                    </a:lnTo>
                    <a:lnTo>
                      <a:pt x="130" y="225"/>
                    </a:lnTo>
                    <a:lnTo>
                      <a:pt x="138" y="218"/>
                    </a:lnTo>
                    <a:lnTo>
                      <a:pt x="146" y="221"/>
                    </a:lnTo>
                    <a:lnTo>
                      <a:pt x="157" y="225"/>
                    </a:lnTo>
                    <a:lnTo>
                      <a:pt x="169" y="225"/>
                    </a:lnTo>
                    <a:lnTo>
                      <a:pt x="183" y="218"/>
                    </a:lnTo>
                    <a:lnTo>
                      <a:pt x="189" y="216"/>
                    </a:lnTo>
                    <a:lnTo>
                      <a:pt x="194" y="203"/>
                    </a:lnTo>
                    <a:lnTo>
                      <a:pt x="200" y="194"/>
                    </a:lnTo>
                    <a:lnTo>
                      <a:pt x="211" y="183"/>
                    </a:lnTo>
                    <a:lnTo>
                      <a:pt x="214" y="176"/>
                    </a:lnTo>
                    <a:lnTo>
                      <a:pt x="214" y="167"/>
                    </a:lnTo>
                    <a:lnTo>
                      <a:pt x="223" y="160"/>
                    </a:lnTo>
                    <a:lnTo>
                      <a:pt x="228" y="154"/>
                    </a:lnTo>
                    <a:lnTo>
                      <a:pt x="231" y="147"/>
                    </a:lnTo>
                    <a:lnTo>
                      <a:pt x="234" y="145"/>
                    </a:lnTo>
                    <a:lnTo>
                      <a:pt x="250" y="131"/>
                    </a:lnTo>
                    <a:lnTo>
                      <a:pt x="250" y="145"/>
                    </a:lnTo>
                    <a:lnTo>
                      <a:pt x="246" y="152"/>
                    </a:lnTo>
                    <a:lnTo>
                      <a:pt x="250" y="158"/>
                    </a:lnTo>
                    <a:lnTo>
                      <a:pt x="260" y="160"/>
                    </a:lnTo>
                    <a:lnTo>
                      <a:pt x="267" y="160"/>
                    </a:lnTo>
                    <a:lnTo>
                      <a:pt x="273" y="154"/>
                    </a:lnTo>
                    <a:lnTo>
                      <a:pt x="277" y="145"/>
                    </a:lnTo>
                    <a:lnTo>
                      <a:pt x="277" y="138"/>
                    </a:lnTo>
                    <a:lnTo>
                      <a:pt x="282" y="131"/>
                    </a:lnTo>
                    <a:lnTo>
                      <a:pt x="282" y="125"/>
                    </a:lnTo>
                    <a:lnTo>
                      <a:pt x="287" y="116"/>
                    </a:lnTo>
                    <a:lnTo>
                      <a:pt x="290" y="111"/>
                    </a:lnTo>
                    <a:lnTo>
                      <a:pt x="298" y="111"/>
                    </a:lnTo>
                    <a:lnTo>
                      <a:pt x="313" y="111"/>
                    </a:lnTo>
                    <a:lnTo>
                      <a:pt x="326" y="103"/>
                    </a:lnTo>
                    <a:lnTo>
                      <a:pt x="336" y="89"/>
                    </a:lnTo>
                    <a:lnTo>
                      <a:pt x="349" y="85"/>
                    </a:lnTo>
                    <a:lnTo>
                      <a:pt x="360" y="74"/>
                    </a:lnTo>
                    <a:lnTo>
                      <a:pt x="367" y="56"/>
                    </a:lnTo>
                    <a:lnTo>
                      <a:pt x="384" y="36"/>
                    </a:lnTo>
                    <a:lnTo>
                      <a:pt x="395" y="27"/>
                    </a:lnTo>
                    <a:lnTo>
                      <a:pt x="406" y="18"/>
                    </a:lnTo>
                    <a:lnTo>
                      <a:pt x="417" y="7"/>
                    </a:lnTo>
                    <a:lnTo>
                      <a:pt x="398" y="0"/>
                    </a:lnTo>
                    <a:lnTo>
                      <a:pt x="380" y="0"/>
                    </a:lnTo>
                    <a:lnTo>
                      <a:pt x="361" y="11"/>
                    </a:lnTo>
                    <a:lnTo>
                      <a:pt x="352" y="18"/>
                    </a:lnTo>
                    <a:lnTo>
                      <a:pt x="336" y="22"/>
                    </a:lnTo>
                    <a:lnTo>
                      <a:pt x="319" y="25"/>
                    </a:lnTo>
                    <a:lnTo>
                      <a:pt x="310" y="29"/>
                    </a:lnTo>
                    <a:lnTo>
                      <a:pt x="290" y="40"/>
                    </a:lnTo>
                    <a:lnTo>
                      <a:pt x="277" y="47"/>
                    </a:lnTo>
                    <a:lnTo>
                      <a:pt x="265" y="53"/>
                    </a:lnTo>
                    <a:lnTo>
                      <a:pt x="250" y="58"/>
                    </a:lnTo>
                    <a:lnTo>
                      <a:pt x="234" y="65"/>
                    </a:lnTo>
                    <a:lnTo>
                      <a:pt x="220" y="74"/>
                    </a:lnTo>
                    <a:lnTo>
                      <a:pt x="209" y="85"/>
                    </a:lnTo>
                    <a:lnTo>
                      <a:pt x="200" y="96"/>
                    </a:lnTo>
                    <a:lnTo>
                      <a:pt x="191" y="105"/>
                    </a:lnTo>
                    <a:lnTo>
                      <a:pt x="183" y="111"/>
                    </a:lnTo>
                    <a:lnTo>
                      <a:pt x="166" y="125"/>
                    </a:lnTo>
                    <a:lnTo>
                      <a:pt x="150" y="138"/>
                    </a:lnTo>
                    <a:lnTo>
                      <a:pt x="130" y="154"/>
                    </a:lnTo>
                    <a:lnTo>
                      <a:pt x="116" y="174"/>
                    </a:lnTo>
                    <a:lnTo>
                      <a:pt x="101" y="189"/>
                    </a:lnTo>
                    <a:lnTo>
                      <a:pt x="87" y="198"/>
                    </a:lnTo>
                    <a:lnTo>
                      <a:pt x="73" y="218"/>
                    </a:lnTo>
                    <a:lnTo>
                      <a:pt x="64" y="232"/>
                    </a:lnTo>
                    <a:lnTo>
                      <a:pt x="51" y="245"/>
                    </a:lnTo>
                    <a:lnTo>
                      <a:pt x="39" y="254"/>
                    </a:lnTo>
                    <a:lnTo>
                      <a:pt x="26" y="263"/>
                    </a:lnTo>
                    <a:lnTo>
                      <a:pt x="0" y="312"/>
                    </a:lnTo>
                  </a:path>
                </a:pathLst>
              </a:custGeom>
              <a:solidFill>
                <a:schemeClr val="bg1"/>
              </a:solidFill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078" name="Freeform 30"/>
            <p:cNvSpPr>
              <a:spLocks/>
            </p:cNvSpPr>
            <p:nvPr/>
          </p:nvSpPr>
          <p:spPr bwMode="auto">
            <a:xfrm>
              <a:off x="3850" y="2958"/>
              <a:ext cx="124" cy="302"/>
            </a:xfrm>
            <a:custGeom>
              <a:avLst/>
              <a:gdLst>
                <a:gd name="T0" fmla="*/ 23 w 124"/>
                <a:gd name="T1" fmla="*/ 95 h 302"/>
                <a:gd name="T2" fmla="*/ 20 w 124"/>
                <a:gd name="T3" fmla="*/ 155 h 302"/>
                <a:gd name="T4" fmla="*/ 9 w 124"/>
                <a:gd name="T5" fmla="*/ 193 h 302"/>
                <a:gd name="T6" fmla="*/ 0 w 124"/>
                <a:gd name="T7" fmla="*/ 228 h 302"/>
                <a:gd name="T8" fmla="*/ 0 w 124"/>
                <a:gd name="T9" fmla="*/ 255 h 302"/>
                <a:gd name="T10" fmla="*/ 3 w 124"/>
                <a:gd name="T11" fmla="*/ 277 h 302"/>
                <a:gd name="T12" fmla="*/ 14 w 124"/>
                <a:gd name="T13" fmla="*/ 297 h 302"/>
                <a:gd name="T14" fmla="*/ 23 w 124"/>
                <a:gd name="T15" fmla="*/ 299 h 302"/>
                <a:gd name="T16" fmla="*/ 31 w 124"/>
                <a:gd name="T17" fmla="*/ 299 h 302"/>
                <a:gd name="T18" fmla="*/ 40 w 124"/>
                <a:gd name="T19" fmla="*/ 301 h 302"/>
                <a:gd name="T20" fmla="*/ 45 w 124"/>
                <a:gd name="T21" fmla="*/ 286 h 302"/>
                <a:gd name="T22" fmla="*/ 49 w 124"/>
                <a:gd name="T23" fmla="*/ 246 h 302"/>
                <a:gd name="T24" fmla="*/ 63 w 124"/>
                <a:gd name="T25" fmla="*/ 219 h 302"/>
                <a:gd name="T26" fmla="*/ 66 w 124"/>
                <a:gd name="T27" fmla="*/ 179 h 302"/>
                <a:gd name="T28" fmla="*/ 72 w 124"/>
                <a:gd name="T29" fmla="*/ 164 h 302"/>
                <a:gd name="T30" fmla="*/ 78 w 124"/>
                <a:gd name="T31" fmla="*/ 153 h 302"/>
                <a:gd name="T32" fmla="*/ 83 w 124"/>
                <a:gd name="T33" fmla="*/ 124 h 302"/>
                <a:gd name="T34" fmla="*/ 92 w 124"/>
                <a:gd name="T35" fmla="*/ 106 h 302"/>
                <a:gd name="T36" fmla="*/ 98 w 124"/>
                <a:gd name="T37" fmla="*/ 93 h 302"/>
                <a:gd name="T38" fmla="*/ 105 w 124"/>
                <a:gd name="T39" fmla="*/ 82 h 302"/>
                <a:gd name="T40" fmla="*/ 105 w 124"/>
                <a:gd name="T41" fmla="*/ 75 h 302"/>
                <a:gd name="T42" fmla="*/ 118 w 124"/>
                <a:gd name="T43" fmla="*/ 60 h 302"/>
                <a:gd name="T44" fmla="*/ 120 w 124"/>
                <a:gd name="T45" fmla="*/ 33 h 302"/>
                <a:gd name="T46" fmla="*/ 123 w 124"/>
                <a:gd name="T47" fmla="*/ 18 h 302"/>
                <a:gd name="T48" fmla="*/ 111 w 124"/>
                <a:gd name="T49" fmla="*/ 11 h 302"/>
                <a:gd name="T50" fmla="*/ 103 w 124"/>
                <a:gd name="T51" fmla="*/ 0 h 302"/>
                <a:gd name="T52" fmla="*/ 92 w 124"/>
                <a:gd name="T53" fmla="*/ 11 h 302"/>
                <a:gd name="T54" fmla="*/ 83 w 124"/>
                <a:gd name="T55" fmla="*/ 38 h 302"/>
                <a:gd name="T56" fmla="*/ 72 w 124"/>
                <a:gd name="T57" fmla="*/ 58 h 302"/>
                <a:gd name="T58" fmla="*/ 63 w 124"/>
                <a:gd name="T59" fmla="*/ 73 h 302"/>
                <a:gd name="T60" fmla="*/ 58 w 124"/>
                <a:gd name="T61" fmla="*/ 73 h 302"/>
                <a:gd name="T62" fmla="*/ 49 w 124"/>
                <a:gd name="T63" fmla="*/ 82 h 302"/>
                <a:gd name="T64" fmla="*/ 45 w 124"/>
                <a:gd name="T65" fmla="*/ 91 h 302"/>
                <a:gd name="T66" fmla="*/ 23 w 124"/>
                <a:gd name="T67" fmla="*/ 95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24" h="302">
                  <a:moveTo>
                    <a:pt x="23" y="95"/>
                  </a:moveTo>
                  <a:lnTo>
                    <a:pt x="20" y="155"/>
                  </a:lnTo>
                  <a:lnTo>
                    <a:pt x="9" y="193"/>
                  </a:lnTo>
                  <a:lnTo>
                    <a:pt x="0" y="228"/>
                  </a:lnTo>
                  <a:lnTo>
                    <a:pt x="0" y="255"/>
                  </a:lnTo>
                  <a:lnTo>
                    <a:pt x="3" y="277"/>
                  </a:lnTo>
                  <a:lnTo>
                    <a:pt x="14" y="297"/>
                  </a:lnTo>
                  <a:lnTo>
                    <a:pt x="23" y="299"/>
                  </a:lnTo>
                  <a:lnTo>
                    <a:pt x="31" y="299"/>
                  </a:lnTo>
                  <a:lnTo>
                    <a:pt x="40" y="301"/>
                  </a:lnTo>
                  <a:lnTo>
                    <a:pt x="45" y="286"/>
                  </a:lnTo>
                  <a:lnTo>
                    <a:pt x="49" y="246"/>
                  </a:lnTo>
                  <a:lnTo>
                    <a:pt x="63" y="219"/>
                  </a:lnTo>
                  <a:lnTo>
                    <a:pt x="66" y="179"/>
                  </a:lnTo>
                  <a:lnTo>
                    <a:pt x="72" y="164"/>
                  </a:lnTo>
                  <a:lnTo>
                    <a:pt x="78" y="153"/>
                  </a:lnTo>
                  <a:lnTo>
                    <a:pt x="83" y="124"/>
                  </a:lnTo>
                  <a:lnTo>
                    <a:pt x="92" y="106"/>
                  </a:lnTo>
                  <a:lnTo>
                    <a:pt x="98" y="93"/>
                  </a:lnTo>
                  <a:lnTo>
                    <a:pt x="105" y="82"/>
                  </a:lnTo>
                  <a:lnTo>
                    <a:pt x="105" y="75"/>
                  </a:lnTo>
                  <a:lnTo>
                    <a:pt x="118" y="60"/>
                  </a:lnTo>
                  <a:lnTo>
                    <a:pt x="120" y="33"/>
                  </a:lnTo>
                  <a:lnTo>
                    <a:pt x="123" y="18"/>
                  </a:lnTo>
                  <a:lnTo>
                    <a:pt x="111" y="11"/>
                  </a:lnTo>
                  <a:lnTo>
                    <a:pt x="103" y="0"/>
                  </a:lnTo>
                  <a:lnTo>
                    <a:pt x="92" y="11"/>
                  </a:lnTo>
                  <a:lnTo>
                    <a:pt x="83" y="38"/>
                  </a:lnTo>
                  <a:lnTo>
                    <a:pt x="72" y="58"/>
                  </a:lnTo>
                  <a:lnTo>
                    <a:pt x="63" y="73"/>
                  </a:lnTo>
                  <a:lnTo>
                    <a:pt x="58" y="73"/>
                  </a:lnTo>
                  <a:lnTo>
                    <a:pt x="49" y="82"/>
                  </a:lnTo>
                  <a:lnTo>
                    <a:pt x="45" y="91"/>
                  </a:lnTo>
                  <a:lnTo>
                    <a:pt x="23" y="95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79" name="Freeform 31"/>
            <p:cNvSpPr>
              <a:spLocks/>
            </p:cNvSpPr>
            <p:nvPr/>
          </p:nvSpPr>
          <p:spPr bwMode="auto">
            <a:xfrm>
              <a:off x="3252" y="1232"/>
              <a:ext cx="1696" cy="1431"/>
            </a:xfrm>
            <a:custGeom>
              <a:avLst/>
              <a:gdLst>
                <a:gd name="T0" fmla="*/ 98 w 1696"/>
                <a:gd name="T1" fmla="*/ 599 h 1431"/>
                <a:gd name="T2" fmla="*/ 111 w 1696"/>
                <a:gd name="T3" fmla="*/ 494 h 1431"/>
                <a:gd name="T4" fmla="*/ 169 w 1696"/>
                <a:gd name="T5" fmla="*/ 435 h 1431"/>
                <a:gd name="T6" fmla="*/ 234 w 1696"/>
                <a:gd name="T7" fmla="*/ 406 h 1431"/>
                <a:gd name="T8" fmla="*/ 252 w 1696"/>
                <a:gd name="T9" fmla="*/ 346 h 1431"/>
                <a:gd name="T10" fmla="*/ 336 w 1696"/>
                <a:gd name="T11" fmla="*/ 293 h 1431"/>
                <a:gd name="T12" fmla="*/ 390 w 1696"/>
                <a:gd name="T13" fmla="*/ 217 h 1431"/>
                <a:gd name="T14" fmla="*/ 365 w 1696"/>
                <a:gd name="T15" fmla="*/ 180 h 1431"/>
                <a:gd name="T16" fmla="*/ 370 w 1696"/>
                <a:gd name="T17" fmla="*/ 144 h 1431"/>
                <a:gd name="T18" fmla="*/ 316 w 1696"/>
                <a:gd name="T19" fmla="*/ 195 h 1431"/>
                <a:gd name="T20" fmla="*/ 299 w 1696"/>
                <a:gd name="T21" fmla="*/ 297 h 1431"/>
                <a:gd name="T22" fmla="*/ 262 w 1696"/>
                <a:gd name="T23" fmla="*/ 328 h 1431"/>
                <a:gd name="T24" fmla="*/ 243 w 1696"/>
                <a:gd name="T25" fmla="*/ 275 h 1431"/>
                <a:gd name="T26" fmla="*/ 192 w 1696"/>
                <a:gd name="T27" fmla="*/ 299 h 1431"/>
                <a:gd name="T28" fmla="*/ 178 w 1696"/>
                <a:gd name="T29" fmla="*/ 259 h 1431"/>
                <a:gd name="T30" fmla="*/ 180 w 1696"/>
                <a:gd name="T31" fmla="*/ 219 h 1431"/>
                <a:gd name="T32" fmla="*/ 234 w 1696"/>
                <a:gd name="T33" fmla="*/ 193 h 1431"/>
                <a:gd name="T34" fmla="*/ 269 w 1696"/>
                <a:gd name="T35" fmla="*/ 124 h 1431"/>
                <a:gd name="T36" fmla="*/ 327 w 1696"/>
                <a:gd name="T37" fmla="*/ 42 h 1431"/>
                <a:gd name="T38" fmla="*/ 406 w 1696"/>
                <a:gd name="T39" fmla="*/ 20 h 1431"/>
                <a:gd name="T40" fmla="*/ 511 w 1696"/>
                <a:gd name="T41" fmla="*/ 82 h 1431"/>
                <a:gd name="T42" fmla="*/ 474 w 1696"/>
                <a:gd name="T43" fmla="*/ 180 h 1431"/>
                <a:gd name="T44" fmla="*/ 511 w 1696"/>
                <a:gd name="T45" fmla="*/ 228 h 1431"/>
                <a:gd name="T46" fmla="*/ 543 w 1696"/>
                <a:gd name="T47" fmla="*/ 173 h 1431"/>
                <a:gd name="T48" fmla="*/ 684 w 1696"/>
                <a:gd name="T49" fmla="*/ 151 h 1431"/>
                <a:gd name="T50" fmla="*/ 854 w 1696"/>
                <a:gd name="T51" fmla="*/ 27 h 1431"/>
                <a:gd name="T52" fmla="*/ 1119 w 1696"/>
                <a:gd name="T53" fmla="*/ 82 h 1431"/>
                <a:gd name="T54" fmla="*/ 1599 w 1696"/>
                <a:gd name="T55" fmla="*/ 182 h 1431"/>
                <a:gd name="T56" fmla="*/ 1641 w 1696"/>
                <a:gd name="T57" fmla="*/ 239 h 1431"/>
                <a:gd name="T58" fmla="*/ 1656 w 1696"/>
                <a:gd name="T59" fmla="*/ 432 h 1431"/>
                <a:gd name="T60" fmla="*/ 1517 w 1696"/>
                <a:gd name="T61" fmla="*/ 277 h 1431"/>
                <a:gd name="T62" fmla="*/ 1407 w 1696"/>
                <a:gd name="T63" fmla="*/ 348 h 1431"/>
                <a:gd name="T64" fmla="*/ 1559 w 1696"/>
                <a:gd name="T65" fmla="*/ 619 h 1431"/>
                <a:gd name="T66" fmla="*/ 1497 w 1696"/>
                <a:gd name="T67" fmla="*/ 738 h 1431"/>
                <a:gd name="T68" fmla="*/ 1597 w 1696"/>
                <a:gd name="T69" fmla="*/ 1002 h 1431"/>
                <a:gd name="T70" fmla="*/ 1495 w 1696"/>
                <a:gd name="T71" fmla="*/ 1140 h 1431"/>
                <a:gd name="T72" fmla="*/ 1469 w 1696"/>
                <a:gd name="T73" fmla="*/ 1248 h 1431"/>
                <a:gd name="T74" fmla="*/ 1463 w 1696"/>
                <a:gd name="T75" fmla="*/ 1352 h 1431"/>
                <a:gd name="T76" fmla="*/ 1427 w 1696"/>
                <a:gd name="T77" fmla="*/ 1348 h 1431"/>
                <a:gd name="T78" fmla="*/ 1322 w 1696"/>
                <a:gd name="T79" fmla="*/ 1128 h 1431"/>
                <a:gd name="T80" fmla="*/ 1172 w 1696"/>
                <a:gd name="T81" fmla="*/ 1122 h 1431"/>
                <a:gd name="T82" fmla="*/ 1082 w 1696"/>
                <a:gd name="T83" fmla="*/ 1250 h 1431"/>
                <a:gd name="T84" fmla="*/ 898 w 1696"/>
                <a:gd name="T85" fmla="*/ 971 h 1431"/>
                <a:gd name="T86" fmla="*/ 655 w 1696"/>
                <a:gd name="T87" fmla="*/ 874 h 1431"/>
                <a:gd name="T88" fmla="*/ 839 w 1696"/>
                <a:gd name="T89" fmla="*/ 1046 h 1431"/>
                <a:gd name="T90" fmla="*/ 624 w 1696"/>
                <a:gd name="T91" fmla="*/ 1202 h 1431"/>
                <a:gd name="T92" fmla="*/ 568 w 1696"/>
                <a:gd name="T93" fmla="*/ 1055 h 1431"/>
                <a:gd name="T94" fmla="*/ 478 w 1696"/>
                <a:gd name="T95" fmla="*/ 885 h 1431"/>
                <a:gd name="T96" fmla="*/ 426 w 1696"/>
                <a:gd name="T97" fmla="*/ 758 h 1431"/>
                <a:gd name="T98" fmla="*/ 401 w 1696"/>
                <a:gd name="T99" fmla="*/ 701 h 1431"/>
                <a:gd name="T100" fmla="*/ 368 w 1696"/>
                <a:gd name="T101" fmla="*/ 663 h 1431"/>
                <a:gd name="T102" fmla="*/ 356 w 1696"/>
                <a:gd name="T103" fmla="*/ 729 h 1431"/>
                <a:gd name="T104" fmla="*/ 311 w 1696"/>
                <a:gd name="T105" fmla="*/ 627 h 1431"/>
                <a:gd name="T106" fmla="*/ 260 w 1696"/>
                <a:gd name="T107" fmla="*/ 592 h 1431"/>
                <a:gd name="T108" fmla="*/ 314 w 1696"/>
                <a:gd name="T109" fmla="*/ 681 h 1431"/>
                <a:gd name="T110" fmla="*/ 291 w 1696"/>
                <a:gd name="T111" fmla="*/ 701 h 1431"/>
                <a:gd name="T112" fmla="*/ 248 w 1696"/>
                <a:gd name="T113" fmla="*/ 641 h 1431"/>
                <a:gd name="T114" fmla="*/ 198 w 1696"/>
                <a:gd name="T115" fmla="*/ 601 h 1431"/>
                <a:gd name="T116" fmla="*/ 133 w 1696"/>
                <a:gd name="T117" fmla="*/ 652 h 1431"/>
                <a:gd name="T118" fmla="*/ 119 w 1696"/>
                <a:gd name="T119" fmla="*/ 714 h 1431"/>
                <a:gd name="T120" fmla="*/ 74 w 1696"/>
                <a:gd name="T121" fmla="*/ 756 h 1431"/>
                <a:gd name="T122" fmla="*/ 9 w 1696"/>
                <a:gd name="T123" fmla="*/ 729 h 14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696" h="1431">
                  <a:moveTo>
                    <a:pt x="0" y="641"/>
                  </a:moveTo>
                  <a:lnTo>
                    <a:pt x="14" y="621"/>
                  </a:lnTo>
                  <a:lnTo>
                    <a:pt x="23" y="605"/>
                  </a:lnTo>
                  <a:lnTo>
                    <a:pt x="43" y="605"/>
                  </a:lnTo>
                  <a:lnTo>
                    <a:pt x="65" y="610"/>
                  </a:lnTo>
                  <a:lnTo>
                    <a:pt x="80" y="601"/>
                  </a:lnTo>
                  <a:lnTo>
                    <a:pt x="98" y="599"/>
                  </a:lnTo>
                  <a:lnTo>
                    <a:pt x="99" y="572"/>
                  </a:lnTo>
                  <a:lnTo>
                    <a:pt x="108" y="554"/>
                  </a:lnTo>
                  <a:lnTo>
                    <a:pt x="85" y="534"/>
                  </a:lnTo>
                  <a:lnTo>
                    <a:pt x="82" y="519"/>
                  </a:lnTo>
                  <a:lnTo>
                    <a:pt x="84" y="497"/>
                  </a:lnTo>
                  <a:lnTo>
                    <a:pt x="101" y="497"/>
                  </a:lnTo>
                  <a:lnTo>
                    <a:pt x="111" y="494"/>
                  </a:lnTo>
                  <a:lnTo>
                    <a:pt x="113" y="497"/>
                  </a:lnTo>
                  <a:lnTo>
                    <a:pt x="125" y="483"/>
                  </a:lnTo>
                  <a:lnTo>
                    <a:pt x="138" y="477"/>
                  </a:lnTo>
                  <a:lnTo>
                    <a:pt x="142" y="477"/>
                  </a:lnTo>
                  <a:lnTo>
                    <a:pt x="150" y="463"/>
                  </a:lnTo>
                  <a:lnTo>
                    <a:pt x="159" y="459"/>
                  </a:lnTo>
                  <a:lnTo>
                    <a:pt x="169" y="435"/>
                  </a:lnTo>
                  <a:lnTo>
                    <a:pt x="175" y="441"/>
                  </a:lnTo>
                  <a:lnTo>
                    <a:pt x="187" y="426"/>
                  </a:lnTo>
                  <a:lnTo>
                    <a:pt x="189" y="426"/>
                  </a:lnTo>
                  <a:lnTo>
                    <a:pt x="204" y="408"/>
                  </a:lnTo>
                  <a:lnTo>
                    <a:pt x="214" y="406"/>
                  </a:lnTo>
                  <a:lnTo>
                    <a:pt x="226" y="406"/>
                  </a:lnTo>
                  <a:lnTo>
                    <a:pt x="234" y="406"/>
                  </a:lnTo>
                  <a:lnTo>
                    <a:pt x="228" y="384"/>
                  </a:lnTo>
                  <a:lnTo>
                    <a:pt x="224" y="366"/>
                  </a:lnTo>
                  <a:lnTo>
                    <a:pt x="221" y="328"/>
                  </a:lnTo>
                  <a:lnTo>
                    <a:pt x="240" y="326"/>
                  </a:lnTo>
                  <a:lnTo>
                    <a:pt x="249" y="319"/>
                  </a:lnTo>
                  <a:lnTo>
                    <a:pt x="245" y="335"/>
                  </a:lnTo>
                  <a:lnTo>
                    <a:pt x="252" y="346"/>
                  </a:lnTo>
                  <a:lnTo>
                    <a:pt x="260" y="359"/>
                  </a:lnTo>
                  <a:lnTo>
                    <a:pt x="265" y="368"/>
                  </a:lnTo>
                  <a:lnTo>
                    <a:pt x="286" y="366"/>
                  </a:lnTo>
                  <a:lnTo>
                    <a:pt x="305" y="333"/>
                  </a:lnTo>
                  <a:lnTo>
                    <a:pt x="319" y="317"/>
                  </a:lnTo>
                  <a:lnTo>
                    <a:pt x="327" y="306"/>
                  </a:lnTo>
                  <a:lnTo>
                    <a:pt x="336" y="293"/>
                  </a:lnTo>
                  <a:lnTo>
                    <a:pt x="345" y="275"/>
                  </a:lnTo>
                  <a:lnTo>
                    <a:pt x="353" y="282"/>
                  </a:lnTo>
                  <a:lnTo>
                    <a:pt x="353" y="270"/>
                  </a:lnTo>
                  <a:lnTo>
                    <a:pt x="358" y="264"/>
                  </a:lnTo>
                  <a:lnTo>
                    <a:pt x="372" y="268"/>
                  </a:lnTo>
                  <a:lnTo>
                    <a:pt x="395" y="297"/>
                  </a:lnTo>
                  <a:lnTo>
                    <a:pt x="390" y="217"/>
                  </a:lnTo>
                  <a:lnTo>
                    <a:pt x="370" y="253"/>
                  </a:lnTo>
                  <a:lnTo>
                    <a:pt x="354" y="251"/>
                  </a:lnTo>
                  <a:lnTo>
                    <a:pt x="350" y="228"/>
                  </a:lnTo>
                  <a:lnTo>
                    <a:pt x="350" y="217"/>
                  </a:lnTo>
                  <a:lnTo>
                    <a:pt x="345" y="211"/>
                  </a:lnTo>
                  <a:lnTo>
                    <a:pt x="358" y="193"/>
                  </a:lnTo>
                  <a:lnTo>
                    <a:pt x="365" y="180"/>
                  </a:lnTo>
                  <a:lnTo>
                    <a:pt x="373" y="175"/>
                  </a:lnTo>
                  <a:lnTo>
                    <a:pt x="379" y="173"/>
                  </a:lnTo>
                  <a:lnTo>
                    <a:pt x="384" y="162"/>
                  </a:lnTo>
                  <a:lnTo>
                    <a:pt x="390" y="160"/>
                  </a:lnTo>
                  <a:lnTo>
                    <a:pt x="398" y="160"/>
                  </a:lnTo>
                  <a:lnTo>
                    <a:pt x="384" y="140"/>
                  </a:lnTo>
                  <a:lnTo>
                    <a:pt x="370" y="144"/>
                  </a:lnTo>
                  <a:lnTo>
                    <a:pt x="361" y="144"/>
                  </a:lnTo>
                  <a:lnTo>
                    <a:pt x="353" y="137"/>
                  </a:lnTo>
                  <a:lnTo>
                    <a:pt x="353" y="151"/>
                  </a:lnTo>
                  <a:lnTo>
                    <a:pt x="345" y="164"/>
                  </a:lnTo>
                  <a:lnTo>
                    <a:pt x="334" y="186"/>
                  </a:lnTo>
                  <a:lnTo>
                    <a:pt x="324" y="195"/>
                  </a:lnTo>
                  <a:lnTo>
                    <a:pt x="316" y="195"/>
                  </a:lnTo>
                  <a:lnTo>
                    <a:pt x="313" y="211"/>
                  </a:lnTo>
                  <a:lnTo>
                    <a:pt x="313" y="217"/>
                  </a:lnTo>
                  <a:lnTo>
                    <a:pt x="306" y="224"/>
                  </a:lnTo>
                  <a:lnTo>
                    <a:pt x="314" y="251"/>
                  </a:lnTo>
                  <a:lnTo>
                    <a:pt x="319" y="264"/>
                  </a:lnTo>
                  <a:lnTo>
                    <a:pt x="310" y="284"/>
                  </a:lnTo>
                  <a:lnTo>
                    <a:pt x="299" y="297"/>
                  </a:lnTo>
                  <a:lnTo>
                    <a:pt x="296" y="317"/>
                  </a:lnTo>
                  <a:lnTo>
                    <a:pt x="289" y="333"/>
                  </a:lnTo>
                  <a:lnTo>
                    <a:pt x="283" y="333"/>
                  </a:lnTo>
                  <a:lnTo>
                    <a:pt x="274" y="335"/>
                  </a:lnTo>
                  <a:lnTo>
                    <a:pt x="265" y="341"/>
                  </a:lnTo>
                  <a:lnTo>
                    <a:pt x="262" y="339"/>
                  </a:lnTo>
                  <a:lnTo>
                    <a:pt x="262" y="328"/>
                  </a:lnTo>
                  <a:lnTo>
                    <a:pt x="260" y="310"/>
                  </a:lnTo>
                  <a:lnTo>
                    <a:pt x="252" y="310"/>
                  </a:lnTo>
                  <a:lnTo>
                    <a:pt x="248" y="299"/>
                  </a:lnTo>
                  <a:lnTo>
                    <a:pt x="249" y="284"/>
                  </a:lnTo>
                  <a:lnTo>
                    <a:pt x="251" y="275"/>
                  </a:lnTo>
                  <a:lnTo>
                    <a:pt x="249" y="270"/>
                  </a:lnTo>
                  <a:lnTo>
                    <a:pt x="243" y="275"/>
                  </a:lnTo>
                  <a:lnTo>
                    <a:pt x="240" y="275"/>
                  </a:lnTo>
                  <a:lnTo>
                    <a:pt x="235" y="273"/>
                  </a:lnTo>
                  <a:lnTo>
                    <a:pt x="232" y="270"/>
                  </a:lnTo>
                  <a:lnTo>
                    <a:pt x="224" y="279"/>
                  </a:lnTo>
                  <a:lnTo>
                    <a:pt x="217" y="290"/>
                  </a:lnTo>
                  <a:lnTo>
                    <a:pt x="209" y="302"/>
                  </a:lnTo>
                  <a:lnTo>
                    <a:pt x="192" y="299"/>
                  </a:lnTo>
                  <a:lnTo>
                    <a:pt x="181" y="297"/>
                  </a:lnTo>
                  <a:lnTo>
                    <a:pt x="173" y="286"/>
                  </a:lnTo>
                  <a:lnTo>
                    <a:pt x="173" y="279"/>
                  </a:lnTo>
                  <a:lnTo>
                    <a:pt x="178" y="270"/>
                  </a:lnTo>
                  <a:lnTo>
                    <a:pt x="184" y="264"/>
                  </a:lnTo>
                  <a:lnTo>
                    <a:pt x="189" y="255"/>
                  </a:lnTo>
                  <a:lnTo>
                    <a:pt x="178" y="259"/>
                  </a:lnTo>
                  <a:lnTo>
                    <a:pt x="173" y="248"/>
                  </a:lnTo>
                  <a:lnTo>
                    <a:pt x="173" y="242"/>
                  </a:lnTo>
                  <a:lnTo>
                    <a:pt x="189" y="239"/>
                  </a:lnTo>
                  <a:lnTo>
                    <a:pt x="203" y="237"/>
                  </a:lnTo>
                  <a:lnTo>
                    <a:pt x="193" y="231"/>
                  </a:lnTo>
                  <a:lnTo>
                    <a:pt x="180" y="233"/>
                  </a:lnTo>
                  <a:lnTo>
                    <a:pt x="180" y="219"/>
                  </a:lnTo>
                  <a:lnTo>
                    <a:pt x="186" y="211"/>
                  </a:lnTo>
                  <a:lnTo>
                    <a:pt x="200" y="202"/>
                  </a:lnTo>
                  <a:lnTo>
                    <a:pt x="204" y="193"/>
                  </a:lnTo>
                  <a:lnTo>
                    <a:pt x="209" y="188"/>
                  </a:lnTo>
                  <a:lnTo>
                    <a:pt x="220" y="186"/>
                  </a:lnTo>
                  <a:lnTo>
                    <a:pt x="229" y="188"/>
                  </a:lnTo>
                  <a:lnTo>
                    <a:pt x="234" y="193"/>
                  </a:lnTo>
                  <a:lnTo>
                    <a:pt x="241" y="186"/>
                  </a:lnTo>
                  <a:lnTo>
                    <a:pt x="234" y="184"/>
                  </a:lnTo>
                  <a:lnTo>
                    <a:pt x="234" y="166"/>
                  </a:lnTo>
                  <a:lnTo>
                    <a:pt x="254" y="146"/>
                  </a:lnTo>
                  <a:lnTo>
                    <a:pt x="265" y="133"/>
                  </a:lnTo>
                  <a:lnTo>
                    <a:pt x="271" y="131"/>
                  </a:lnTo>
                  <a:lnTo>
                    <a:pt x="269" y="124"/>
                  </a:lnTo>
                  <a:lnTo>
                    <a:pt x="279" y="109"/>
                  </a:lnTo>
                  <a:lnTo>
                    <a:pt x="289" y="89"/>
                  </a:lnTo>
                  <a:lnTo>
                    <a:pt x="302" y="80"/>
                  </a:lnTo>
                  <a:lnTo>
                    <a:pt x="293" y="71"/>
                  </a:lnTo>
                  <a:lnTo>
                    <a:pt x="317" y="51"/>
                  </a:lnTo>
                  <a:lnTo>
                    <a:pt x="328" y="53"/>
                  </a:lnTo>
                  <a:lnTo>
                    <a:pt x="327" y="42"/>
                  </a:lnTo>
                  <a:lnTo>
                    <a:pt x="348" y="40"/>
                  </a:lnTo>
                  <a:lnTo>
                    <a:pt x="389" y="4"/>
                  </a:lnTo>
                  <a:lnTo>
                    <a:pt x="395" y="0"/>
                  </a:lnTo>
                  <a:lnTo>
                    <a:pt x="387" y="27"/>
                  </a:lnTo>
                  <a:lnTo>
                    <a:pt x="396" y="13"/>
                  </a:lnTo>
                  <a:lnTo>
                    <a:pt x="407" y="9"/>
                  </a:lnTo>
                  <a:lnTo>
                    <a:pt x="406" y="20"/>
                  </a:lnTo>
                  <a:lnTo>
                    <a:pt x="437" y="7"/>
                  </a:lnTo>
                  <a:lnTo>
                    <a:pt x="452" y="18"/>
                  </a:lnTo>
                  <a:lnTo>
                    <a:pt x="430" y="29"/>
                  </a:lnTo>
                  <a:lnTo>
                    <a:pt x="438" y="42"/>
                  </a:lnTo>
                  <a:lnTo>
                    <a:pt x="469" y="40"/>
                  </a:lnTo>
                  <a:lnTo>
                    <a:pt x="514" y="60"/>
                  </a:lnTo>
                  <a:lnTo>
                    <a:pt x="511" y="82"/>
                  </a:lnTo>
                  <a:lnTo>
                    <a:pt x="492" y="102"/>
                  </a:lnTo>
                  <a:lnTo>
                    <a:pt x="464" y="113"/>
                  </a:lnTo>
                  <a:lnTo>
                    <a:pt x="460" y="137"/>
                  </a:lnTo>
                  <a:lnTo>
                    <a:pt x="461" y="160"/>
                  </a:lnTo>
                  <a:lnTo>
                    <a:pt x="469" y="164"/>
                  </a:lnTo>
                  <a:lnTo>
                    <a:pt x="471" y="175"/>
                  </a:lnTo>
                  <a:lnTo>
                    <a:pt x="474" y="180"/>
                  </a:lnTo>
                  <a:lnTo>
                    <a:pt x="480" y="184"/>
                  </a:lnTo>
                  <a:lnTo>
                    <a:pt x="481" y="197"/>
                  </a:lnTo>
                  <a:lnTo>
                    <a:pt x="491" y="213"/>
                  </a:lnTo>
                  <a:lnTo>
                    <a:pt x="491" y="219"/>
                  </a:lnTo>
                  <a:lnTo>
                    <a:pt x="500" y="219"/>
                  </a:lnTo>
                  <a:lnTo>
                    <a:pt x="503" y="224"/>
                  </a:lnTo>
                  <a:lnTo>
                    <a:pt x="511" y="228"/>
                  </a:lnTo>
                  <a:lnTo>
                    <a:pt x="515" y="222"/>
                  </a:lnTo>
                  <a:lnTo>
                    <a:pt x="520" y="211"/>
                  </a:lnTo>
                  <a:lnTo>
                    <a:pt x="523" y="204"/>
                  </a:lnTo>
                  <a:lnTo>
                    <a:pt x="531" y="208"/>
                  </a:lnTo>
                  <a:lnTo>
                    <a:pt x="540" y="193"/>
                  </a:lnTo>
                  <a:lnTo>
                    <a:pt x="540" y="182"/>
                  </a:lnTo>
                  <a:lnTo>
                    <a:pt x="543" y="173"/>
                  </a:lnTo>
                  <a:lnTo>
                    <a:pt x="545" y="166"/>
                  </a:lnTo>
                  <a:lnTo>
                    <a:pt x="563" y="160"/>
                  </a:lnTo>
                  <a:lnTo>
                    <a:pt x="579" y="153"/>
                  </a:lnTo>
                  <a:lnTo>
                    <a:pt x="599" y="144"/>
                  </a:lnTo>
                  <a:lnTo>
                    <a:pt x="622" y="151"/>
                  </a:lnTo>
                  <a:lnTo>
                    <a:pt x="645" y="151"/>
                  </a:lnTo>
                  <a:lnTo>
                    <a:pt x="684" y="151"/>
                  </a:lnTo>
                  <a:lnTo>
                    <a:pt x="690" y="95"/>
                  </a:lnTo>
                  <a:lnTo>
                    <a:pt x="712" y="98"/>
                  </a:lnTo>
                  <a:lnTo>
                    <a:pt x="728" y="140"/>
                  </a:lnTo>
                  <a:lnTo>
                    <a:pt x="731" y="104"/>
                  </a:lnTo>
                  <a:lnTo>
                    <a:pt x="802" y="7"/>
                  </a:lnTo>
                  <a:lnTo>
                    <a:pt x="830" y="7"/>
                  </a:lnTo>
                  <a:lnTo>
                    <a:pt x="854" y="27"/>
                  </a:lnTo>
                  <a:lnTo>
                    <a:pt x="887" y="24"/>
                  </a:lnTo>
                  <a:lnTo>
                    <a:pt x="930" y="60"/>
                  </a:lnTo>
                  <a:lnTo>
                    <a:pt x="980" y="80"/>
                  </a:lnTo>
                  <a:lnTo>
                    <a:pt x="1015" y="75"/>
                  </a:lnTo>
                  <a:lnTo>
                    <a:pt x="1062" y="98"/>
                  </a:lnTo>
                  <a:lnTo>
                    <a:pt x="1101" y="98"/>
                  </a:lnTo>
                  <a:lnTo>
                    <a:pt x="1119" y="82"/>
                  </a:lnTo>
                  <a:lnTo>
                    <a:pt x="1163" y="82"/>
                  </a:lnTo>
                  <a:lnTo>
                    <a:pt x="1186" y="100"/>
                  </a:lnTo>
                  <a:lnTo>
                    <a:pt x="1245" y="100"/>
                  </a:lnTo>
                  <a:lnTo>
                    <a:pt x="1294" y="131"/>
                  </a:lnTo>
                  <a:lnTo>
                    <a:pt x="1385" y="126"/>
                  </a:lnTo>
                  <a:lnTo>
                    <a:pt x="1529" y="140"/>
                  </a:lnTo>
                  <a:lnTo>
                    <a:pt x="1599" y="182"/>
                  </a:lnTo>
                  <a:lnTo>
                    <a:pt x="1658" y="208"/>
                  </a:lnTo>
                  <a:lnTo>
                    <a:pt x="1695" y="231"/>
                  </a:lnTo>
                  <a:lnTo>
                    <a:pt x="1684" y="237"/>
                  </a:lnTo>
                  <a:lnTo>
                    <a:pt x="1658" y="219"/>
                  </a:lnTo>
                  <a:lnTo>
                    <a:pt x="1597" y="213"/>
                  </a:lnTo>
                  <a:lnTo>
                    <a:pt x="1615" y="231"/>
                  </a:lnTo>
                  <a:lnTo>
                    <a:pt x="1641" y="239"/>
                  </a:lnTo>
                  <a:lnTo>
                    <a:pt x="1633" y="268"/>
                  </a:lnTo>
                  <a:lnTo>
                    <a:pt x="1605" y="286"/>
                  </a:lnTo>
                  <a:lnTo>
                    <a:pt x="1596" y="315"/>
                  </a:lnTo>
                  <a:lnTo>
                    <a:pt x="1633" y="341"/>
                  </a:lnTo>
                  <a:lnTo>
                    <a:pt x="1659" y="377"/>
                  </a:lnTo>
                  <a:lnTo>
                    <a:pt x="1673" y="428"/>
                  </a:lnTo>
                  <a:lnTo>
                    <a:pt x="1656" y="432"/>
                  </a:lnTo>
                  <a:lnTo>
                    <a:pt x="1619" y="417"/>
                  </a:lnTo>
                  <a:lnTo>
                    <a:pt x="1580" y="379"/>
                  </a:lnTo>
                  <a:lnTo>
                    <a:pt x="1565" y="359"/>
                  </a:lnTo>
                  <a:lnTo>
                    <a:pt x="1556" y="333"/>
                  </a:lnTo>
                  <a:lnTo>
                    <a:pt x="1546" y="293"/>
                  </a:lnTo>
                  <a:lnTo>
                    <a:pt x="1531" y="279"/>
                  </a:lnTo>
                  <a:lnTo>
                    <a:pt x="1517" y="277"/>
                  </a:lnTo>
                  <a:lnTo>
                    <a:pt x="1505" y="282"/>
                  </a:lnTo>
                  <a:lnTo>
                    <a:pt x="1519" y="313"/>
                  </a:lnTo>
                  <a:lnTo>
                    <a:pt x="1481" y="317"/>
                  </a:lnTo>
                  <a:lnTo>
                    <a:pt x="1464" y="302"/>
                  </a:lnTo>
                  <a:lnTo>
                    <a:pt x="1432" y="310"/>
                  </a:lnTo>
                  <a:lnTo>
                    <a:pt x="1407" y="335"/>
                  </a:lnTo>
                  <a:lnTo>
                    <a:pt x="1407" y="348"/>
                  </a:lnTo>
                  <a:lnTo>
                    <a:pt x="1416" y="370"/>
                  </a:lnTo>
                  <a:lnTo>
                    <a:pt x="1455" y="377"/>
                  </a:lnTo>
                  <a:lnTo>
                    <a:pt x="1486" y="404"/>
                  </a:lnTo>
                  <a:lnTo>
                    <a:pt x="1539" y="477"/>
                  </a:lnTo>
                  <a:lnTo>
                    <a:pt x="1560" y="525"/>
                  </a:lnTo>
                  <a:lnTo>
                    <a:pt x="1563" y="576"/>
                  </a:lnTo>
                  <a:lnTo>
                    <a:pt x="1559" y="619"/>
                  </a:lnTo>
                  <a:lnTo>
                    <a:pt x="1546" y="619"/>
                  </a:lnTo>
                  <a:lnTo>
                    <a:pt x="1532" y="603"/>
                  </a:lnTo>
                  <a:lnTo>
                    <a:pt x="1512" y="623"/>
                  </a:lnTo>
                  <a:lnTo>
                    <a:pt x="1492" y="641"/>
                  </a:lnTo>
                  <a:lnTo>
                    <a:pt x="1489" y="674"/>
                  </a:lnTo>
                  <a:lnTo>
                    <a:pt x="1511" y="709"/>
                  </a:lnTo>
                  <a:lnTo>
                    <a:pt x="1497" y="738"/>
                  </a:lnTo>
                  <a:lnTo>
                    <a:pt x="1492" y="787"/>
                  </a:lnTo>
                  <a:lnTo>
                    <a:pt x="1519" y="818"/>
                  </a:lnTo>
                  <a:lnTo>
                    <a:pt x="1548" y="827"/>
                  </a:lnTo>
                  <a:lnTo>
                    <a:pt x="1579" y="860"/>
                  </a:lnTo>
                  <a:lnTo>
                    <a:pt x="1605" y="905"/>
                  </a:lnTo>
                  <a:lnTo>
                    <a:pt x="1607" y="971"/>
                  </a:lnTo>
                  <a:lnTo>
                    <a:pt x="1597" y="1002"/>
                  </a:lnTo>
                  <a:lnTo>
                    <a:pt x="1570" y="1029"/>
                  </a:lnTo>
                  <a:lnTo>
                    <a:pt x="1536" y="1042"/>
                  </a:lnTo>
                  <a:lnTo>
                    <a:pt x="1514" y="1062"/>
                  </a:lnTo>
                  <a:lnTo>
                    <a:pt x="1502" y="1051"/>
                  </a:lnTo>
                  <a:lnTo>
                    <a:pt x="1491" y="1062"/>
                  </a:lnTo>
                  <a:lnTo>
                    <a:pt x="1488" y="1111"/>
                  </a:lnTo>
                  <a:lnTo>
                    <a:pt x="1495" y="1140"/>
                  </a:lnTo>
                  <a:lnTo>
                    <a:pt x="1529" y="1173"/>
                  </a:lnTo>
                  <a:lnTo>
                    <a:pt x="1543" y="1206"/>
                  </a:lnTo>
                  <a:lnTo>
                    <a:pt x="1554" y="1226"/>
                  </a:lnTo>
                  <a:lnTo>
                    <a:pt x="1551" y="1262"/>
                  </a:lnTo>
                  <a:lnTo>
                    <a:pt x="1529" y="1290"/>
                  </a:lnTo>
                  <a:lnTo>
                    <a:pt x="1506" y="1290"/>
                  </a:lnTo>
                  <a:lnTo>
                    <a:pt x="1469" y="1248"/>
                  </a:lnTo>
                  <a:lnTo>
                    <a:pt x="1443" y="1233"/>
                  </a:lnTo>
                  <a:lnTo>
                    <a:pt x="1432" y="1224"/>
                  </a:lnTo>
                  <a:lnTo>
                    <a:pt x="1421" y="1246"/>
                  </a:lnTo>
                  <a:lnTo>
                    <a:pt x="1424" y="1277"/>
                  </a:lnTo>
                  <a:lnTo>
                    <a:pt x="1433" y="1301"/>
                  </a:lnTo>
                  <a:lnTo>
                    <a:pt x="1440" y="1339"/>
                  </a:lnTo>
                  <a:lnTo>
                    <a:pt x="1463" y="1352"/>
                  </a:lnTo>
                  <a:lnTo>
                    <a:pt x="1455" y="1372"/>
                  </a:lnTo>
                  <a:lnTo>
                    <a:pt x="1457" y="1401"/>
                  </a:lnTo>
                  <a:lnTo>
                    <a:pt x="1464" y="1430"/>
                  </a:lnTo>
                  <a:lnTo>
                    <a:pt x="1449" y="1428"/>
                  </a:lnTo>
                  <a:lnTo>
                    <a:pt x="1432" y="1395"/>
                  </a:lnTo>
                  <a:lnTo>
                    <a:pt x="1433" y="1359"/>
                  </a:lnTo>
                  <a:lnTo>
                    <a:pt x="1427" y="1348"/>
                  </a:lnTo>
                  <a:lnTo>
                    <a:pt x="1421" y="1308"/>
                  </a:lnTo>
                  <a:lnTo>
                    <a:pt x="1413" y="1297"/>
                  </a:lnTo>
                  <a:lnTo>
                    <a:pt x="1410" y="1242"/>
                  </a:lnTo>
                  <a:lnTo>
                    <a:pt x="1399" y="1206"/>
                  </a:lnTo>
                  <a:lnTo>
                    <a:pt x="1381" y="1175"/>
                  </a:lnTo>
                  <a:lnTo>
                    <a:pt x="1347" y="1157"/>
                  </a:lnTo>
                  <a:lnTo>
                    <a:pt x="1322" y="1128"/>
                  </a:lnTo>
                  <a:lnTo>
                    <a:pt x="1311" y="1106"/>
                  </a:lnTo>
                  <a:lnTo>
                    <a:pt x="1294" y="1082"/>
                  </a:lnTo>
                  <a:lnTo>
                    <a:pt x="1268" y="1026"/>
                  </a:lnTo>
                  <a:lnTo>
                    <a:pt x="1245" y="1031"/>
                  </a:lnTo>
                  <a:lnTo>
                    <a:pt x="1214" y="1058"/>
                  </a:lnTo>
                  <a:lnTo>
                    <a:pt x="1200" y="1080"/>
                  </a:lnTo>
                  <a:lnTo>
                    <a:pt x="1172" y="1122"/>
                  </a:lnTo>
                  <a:lnTo>
                    <a:pt x="1152" y="1166"/>
                  </a:lnTo>
                  <a:lnTo>
                    <a:pt x="1144" y="1182"/>
                  </a:lnTo>
                  <a:lnTo>
                    <a:pt x="1152" y="1235"/>
                  </a:lnTo>
                  <a:lnTo>
                    <a:pt x="1150" y="1286"/>
                  </a:lnTo>
                  <a:lnTo>
                    <a:pt x="1125" y="1321"/>
                  </a:lnTo>
                  <a:lnTo>
                    <a:pt x="1111" y="1324"/>
                  </a:lnTo>
                  <a:lnTo>
                    <a:pt x="1082" y="1250"/>
                  </a:lnTo>
                  <a:lnTo>
                    <a:pt x="1059" y="1197"/>
                  </a:lnTo>
                  <a:lnTo>
                    <a:pt x="1012" y="1100"/>
                  </a:lnTo>
                  <a:lnTo>
                    <a:pt x="1011" y="1062"/>
                  </a:lnTo>
                  <a:lnTo>
                    <a:pt x="1000" y="1044"/>
                  </a:lnTo>
                  <a:lnTo>
                    <a:pt x="992" y="1069"/>
                  </a:lnTo>
                  <a:lnTo>
                    <a:pt x="952" y="1013"/>
                  </a:lnTo>
                  <a:lnTo>
                    <a:pt x="898" y="971"/>
                  </a:lnTo>
                  <a:lnTo>
                    <a:pt x="864" y="980"/>
                  </a:lnTo>
                  <a:lnTo>
                    <a:pt x="814" y="976"/>
                  </a:lnTo>
                  <a:lnTo>
                    <a:pt x="791" y="944"/>
                  </a:lnTo>
                  <a:lnTo>
                    <a:pt x="765" y="949"/>
                  </a:lnTo>
                  <a:lnTo>
                    <a:pt x="728" y="936"/>
                  </a:lnTo>
                  <a:lnTo>
                    <a:pt x="650" y="831"/>
                  </a:lnTo>
                  <a:lnTo>
                    <a:pt x="655" y="874"/>
                  </a:lnTo>
                  <a:lnTo>
                    <a:pt x="678" y="933"/>
                  </a:lnTo>
                  <a:lnTo>
                    <a:pt x="704" y="976"/>
                  </a:lnTo>
                  <a:lnTo>
                    <a:pt x="732" y="998"/>
                  </a:lnTo>
                  <a:lnTo>
                    <a:pt x="763" y="980"/>
                  </a:lnTo>
                  <a:lnTo>
                    <a:pt x="788" y="980"/>
                  </a:lnTo>
                  <a:lnTo>
                    <a:pt x="820" y="1018"/>
                  </a:lnTo>
                  <a:lnTo>
                    <a:pt x="839" y="1046"/>
                  </a:lnTo>
                  <a:lnTo>
                    <a:pt x="836" y="1064"/>
                  </a:lnTo>
                  <a:lnTo>
                    <a:pt x="780" y="1146"/>
                  </a:lnTo>
                  <a:lnTo>
                    <a:pt x="743" y="1177"/>
                  </a:lnTo>
                  <a:lnTo>
                    <a:pt x="666" y="1219"/>
                  </a:lnTo>
                  <a:lnTo>
                    <a:pt x="642" y="1233"/>
                  </a:lnTo>
                  <a:lnTo>
                    <a:pt x="628" y="1219"/>
                  </a:lnTo>
                  <a:lnTo>
                    <a:pt x="624" y="1202"/>
                  </a:lnTo>
                  <a:lnTo>
                    <a:pt x="622" y="1177"/>
                  </a:lnTo>
                  <a:lnTo>
                    <a:pt x="616" y="1153"/>
                  </a:lnTo>
                  <a:lnTo>
                    <a:pt x="605" y="1133"/>
                  </a:lnTo>
                  <a:lnTo>
                    <a:pt x="596" y="1115"/>
                  </a:lnTo>
                  <a:lnTo>
                    <a:pt x="582" y="1091"/>
                  </a:lnTo>
                  <a:lnTo>
                    <a:pt x="574" y="1075"/>
                  </a:lnTo>
                  <a:lnTo>
                    <a:pt x="568" y="1055"/>
                  </a:lnTo>
                  <a:lnTo>
                    <a:pt x="557" y="1038"/>
                  </a:lnTo>
                  <a:lnTo>
                    <a:pt x="540" y="993"/>
                  </a:lnTo>
                  <a:lnTo>
                    <a:pt x="531" y="976"/>
                  </a:lnTo>
                  <a:lnTo>
                    <a:pt x="519" y="951"/>
                  </a:lnTo>
                  <a:lnTo>
                    <a:pt x="498" y="918"/>
                  </a:lnTo>
                  <a:lnTo>
                    <a:pt x="488" y="898"/>
                  </a:lnTo>
                  <a:lnTo>
                    <a:pt x="478" y="885"/>
                  </a:lnTo>
                  <a:lnTo>
                    <a:pt x="467" y="856"/>
                  </a:lnTo>
                  <a:lnTo>
                    <a:pt x="500" y="829"/>
                  </a:lnTo>
                  <a:lnTo>
                    <a:pt x="514" y="772"/>
                  </a:lnTo>
                  <a:lnTo>
                    <a:pt x="483" y="756"/>
                  </a:lnTo>
                  <a:lnTo>
                    <a:pt x="440" y="765"/>
                  </a:lnTo>
                  <a:lnTo>
                    <a:pt x="430" y="758"/>
                  </a:lnTo>
                  <a:lnTo>
                    <a:pt x="426" y="758"/>
                  </a:lnTo>
                  <a:lnTo>
                    <a:pt x="419" y="758"/>
                  </a:lnTo>
                  <a:lnTo>
                    <a:pt x="415" y="758"/>
                  </a:lnTo>
                  <a:lnTo>
                    <a:pt x="413" y="747"/>
                  </a:lnTo>
                  <a:lnTo>
                    <a:pt x="410" y="738"/>
                  </a:lnTo>
                  <a:lnTo>
                    <a:pt x="410" y="721"/>
                  </a:lnTo>
                  <a:lnTo>
                    <a:pt x="402" y="712"/>
                  </a:lnTo>
                  <a:lnTo>
                    <a:pt x="401" y="701"/>
                  </a:lnTo>
                  <a:lnTo>
                    <a:pt x="396" y="698"/>
                  </a:lnTo>
                  <a:lnTo>
                    <a:pt x="392" y="690"/>
                  </a:lnTo>
                  <a:lnTo>
                    <a:pt x="390" y="681"/>
                  </a:lnTo>
                  <a:lnTo>
                    <a:pt x="387" y="672"/>
                  </a:lnTo>
                  <a:lnTo>
                    <a:pt x="384" y="663"/>
                  </a:lnTo>
                  <a:lnTo>
                    <a:pt x="375" y="663"/>
                  </a:lnTo>
                  <a:lnTo>
                    <a:pt x="368" y="663"/>
                  </a:lnTo>
                  <a:lnTo>
                    <a:pt x="365" y="663"/>
                  </a:lnTo>
                  <a:lnTo>
                    <a:pt x="364" y="678"/>
                  </a:lnTo>
                  <a:lnTo>
                    <a:pt x="364" y="690"/>
                  </a:lnTo>
                  <a:lnTo>
                    <a:pt x="364" y="703"/>
                  </a:lnTo>
                  <a:lnTo>
                    <a:pt x="364" y="716"/>
                  </a:lnTo>
                  <a:lnTo>
                    <a:pt x="364" y="725"/>
                  </a:lnTo>
                  <a:lnTo>
                    <a:pt x="356" y="729"/>
                  </a:lnTo>
                  <a:lnTo>
                    <a:pt x="350" y="738"/>
                  </a:lnTo>
                  <a:lnTo>
                    <a:pt x="341" y="725"/>
                  </a:lnTo>
                  <a:lnTo>
                    <a:pt x="334" y="707"/>
                  </a:lnTo>
                  <a:lnTo>
                    <a:pt x="336" y="687"/>
                  </a:lnTo>
                  <a:lnTo>
                    <a:pt x="327" y="656"/>
                  </a:lnTo>
                  <a:lnTo>
                    <a:pt x="322" y="639"/>
                  </a:lnTo>
                  <a:lnTo>
                    <a:pt x="311" y="627"/>
                  </a:lnTo>
                  <a:lnTo>
                    <a:pt x="299" y="616"/>
                  </a:lnTo>
                  <a:lnTo>
                    <a:pt x="293" y="601"/>
                  </a:lnTo>
                  <a:lnTo>
                    <a:pt x="288" y="590"/>
                  </a:lnTo>
                  <a:lnTo>
                    <a:pt x="277" y="588"/>
                  </a:lnTo>
                  <a:lnTo>
                    <a:pt x="274" y="581"/>
                  </a:lnTo>
                  <a:lnTo>
                    <a:pt x="266" y="581"/>
                  </a:lnTo>
                  <a:lnTo>
                    <a:pt x="260" y="592"/>
                  </a:lnTo>
                  <a:lnTo>
                    <a:pt x="254" y="601"/>
                  </a:lnTo>
                  <a:lnTo>
                    <a:pt x="268" y="612"/>
                  </a:lnTo>
                  <a:lnTo>
                    <a:pt x="276" y="627"/>
                  </a:lnTo>
                  <a:lnTo>
                    <a:pt x="289" y="647"/>
                  </a:lnTo>
                  <a:lnTo>
                    <a:pt x="296" y="656"/>
                  </a:lnTo>
                  <a:lnTo>
                    <a:pt x="306" y="663"/>
                  </a:lnTo>
                  <a:lnTo>
                    <a:pt x="314" y="681"/>
                  </a:lnTo>
                  <a:lnTo>
                    <a:pt x="305" y="696"/>
                  </a:lnTo>
                  <a:lnTo>
                    <a:pt x="303" y="690"/>
                  </a:lnTo>
                  <a:lnTo>
                    <a:pt x="303" y="681"/>
                  </a:lnTo>
                  <a:lnTo>
                    <a:pt x="299" y="701"/>
                  </a:lnTo>
                  <a:lnTo>
                    <a:pt x="297" y="718"/>
                  </a:lnTo>
                  <a:lnTo>
                    <a:pt x="288" y="723"/>
                  </a:lnTo>
                  <a:lnTo>
                    <a:pt x="291" y="701"/>
                  </a:lnTo>
                  <a:lnTo>
                    <a:pt x="289" y="690"/>
                  </a:lnTo>
                  <a:lnTo>
                    <a:pt x="279" y="683"/>
                  </a:lnTo>
                  <a:lnTo>
                    <a:pt x="274" y="678"/>
                  </a:lnTo>
                  <a:lnTo>
                    <a:pt x="269" y="670"/>
                  </a:lnTo>
                  <a:lnTo>
                    <a:pt x="260" y="661"/>
                  </a:lnTo>
                  <a:lnTo>
                    <a:pt x="254" y="654"/>
                  </a:lnTo>
                  <a:lnTo>
                    <a:pt x="248" y="641"/>
                  </a:lnTo>
                  <a:lnTo>
                    <a:pt x="240" y="634"/>
                  </a:lnTo>
                  <a:lnTo>
                    <a:pt x="235" y="621"/>
                  </a:lnTo>
                  <a:lnTo>
                    <a:pt x="234" y="610"/>
                  </a:lnTo>
                  <a:lnTo>
                    <a:pt x="228" y="605"/>
                  </a:lnTo>
                  <a:lnTo>
                    <a:pt x="221" y="599"/>
                  </a:lnTo>
                  <a:lnTo>
                    <a:pt x="209" y="599"/>
                  </a:lnTo>
                  <a:lnTo>
                    <a:pt x="198" y="601"/>
                  </a:lnTo>
                  <a:lnTo>
                    <a:pt x="186" y="599"/>
                  </a:lnTo>
                  <a:lnTo>
                    <a:pt x="164" y="601"/>
                  </a:lnTo>
                  <a:lnTo>
                    <a:pt x="149" y="603"/>
                  </a:lnTo>
                  <a:lnTo>
                    <a:pt x="144" y="607"/>
                  </a:lnTo>
                  <a:lnTo>
                    <a:pt x="142" y="621"/>
                  </a:lnTo>
                  <a:lnTo>
                    <a:pt x="142" y="636"/>
                  </a:lnTo>
                  <a:lnTo>
                    <a:pt x="133" y="652"/>
                  </a:lnTo>
                  <a:lnTo>
                    <a:pt x="127" y="658"/>
                  </a:lnTo>
                  <a:lnTo>
                    <a:pt x="124" y="663"/>
                  </a:lnTo>
                  <a:lnTo>
                    <a:pt x="119" y="678"/>
                  </a:lnTo>
                  <a:lnTo>
                    <a:pt x="116" y="687"/>
                  </a:lnTo>
                  <a:lnTo>
                    <a:pt x="121" y="694"/>
                  </a:lnTo>
                  <a:lnTo>
                    <a:pt x="121" y="707"/>
                  </a:lnTo>
                  <a:lnTo>
                    <a:pt x="119" y="714"/>
                  </a:lnTo>
                  <a:lnTo>
                    <a:pt x="116" y="723"/>
                  </a:lnTo>
                  <a:lnTo>
                    <a:pt x="108" y="738"/>
                  </a:lnTo>
                  <a:lnTo>
                    <a:pt x="104" y="732"/>
                  </a:lnTo>
                  <a:lnTo>
                    <a:pt x="99" y="736"/>
                  </a:lnTo>
                  <a:lnTo>
                    <a:pt x="93" y="743"/>
                  </a:lnTo>
                  <a:lnTo>
                    <a:pt x="84" y="745"/>
                  </a:lnTo>
                  <a:lnTo>
                    <a:pt x="74" y="756"/>
                  </a:lnTo>
                  <a:lnTo>
                    <a:pt x="65" y="758"/>
                  </a:lnTo>
                  <a:lnTo>
                    <a:pt x="56" y="758"/>
                  </a:lnTo>
                  <a:lnTo>
                    <a:pt x="46" y="758"/>
                  </a:lnTo>
                  <a:lnTo>
                    <a:pt x="26" y="765"/>
                  </a:lnTo>
                  <a:lnTo>
                    <a:pt x="17" y="765"/>
                  </a:lnTo>
                  <a:lnTo>
                    <a:pt x="12" y="749"/>
                  </a:lnTo>
                  <a:lnTo>
                    <a:pt x="9" y="729"/>
                  </a:lnTo>
                  <a:lnTo>
                    <a:pt x="6" y="712"/>
                  </a:lnTo>
                  <a:lnTo>
                    <a:pt x="5" y="694"/>
                  </a:lnTo>
                  <a:lnTo>
                    <a:pt x="5" y="672"/>
                  </a:lnTo>
                  <a:lnTo>
                    <a:pt x="0" y="641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80" name="Freeform 32"/>
            <p:cNvSpPr>
              <a:spLocks/>
            </p:cNvSpPr>
            <p:nvPr/>
          </p:nvSpPr>
          <p:spPr bwMode="auto">
            <a:xfrm>
              <a:off x="1269" y="1318"/>
              <a:ext cx="1010" cy="1242"/>
            </a:xfrm>
            <a:custGeom>
              <a:avLst/>
              <a:gdLst>
                <a:gd name="T0" fmla="*/ 81 w 1010"/>
                <a:gd name="T1" fmla="*/ 233 h 1242"/>
                <a:gd name="T2" fmla="*/ 65 w 1010"/>
                <a:gd name="T3" fmla="*/ 164 h 1242"/>
                <a:gd name="T4" fmla="*/ 144 w 1010"/>
                <a:gd name="T5" fmla="*/ 106 h 1242"/>
                <a:gd name="T6" fmla="*/ 180 w 1010"/>
                <a:gd name="T7" fmla="*/ 62 h 1242"/>
                <a:gd name="T8" fmla="*/ 242 w 1010"/>
                <a:gd name="T9" fmla="*/ 53 h 1242"/>
                <a:gd name="T10" fmla="*/ 434 w 1010"/>
                <a:gd name="T11" fmla="*/ 55 h 1242"/>
                <a:gd name="T12" fmla="*/ 532 w 1010"/>
                <a:gd name="T13" fmla="*/ 78 h 1242"/>
                <a:gd name="T14" fmla="*/ 494 w 1010"/>
                <a:gd name="T15" fmla="*/ 75 h 1242"/>
                <a:gd name="T16" fmla="*/ 470 w 1010"/>
                <a:gd name="T17" fmla="*/ 2 h 1242"/>
                <a:gd name="T18" fmla="*/ 518 w 1010"/>
                <a:gd name="T19" fmla="*/ 0 h 1242"/>
                <a:gd name="T20" fmla="*/ 555 w 1010"/>
                <a:gd name="T21" fmla="*/ 33 h 1242"/>
                <a:gd name="T22" fmla="*/ 612 w 1010"/>
                <a:gd name="T23" fmla="*/ 84 h 1242"/>
                <a:gd name="T24" fmla="*/ 601 w 1010"/>
                <a:gd name="T25" fmla="*/ 27 h 1242"/>
                <a:gd name="T26" fmla="*/ 708 w 1010"/>
                <a:gd name="T27" fmla="*/ 82 h 1242"/>
                <a:gd name="T28" fmla="*/ 710 w 1010"/>
                <a:gd name="T29" fmla="*/ 104 h 1242"/>
                <a:gd name="T30" fmla="*/ 676 w 1010"/>
                <a:gd name="T31" fmla="*/ 160 h 1242"/>
                <a:gd name="T32" fmla="*/ 649 w 1010"/>
                <a:gd name="T33" fmla="*/ 250 h 1242"/>
                <a:gd name="T34" fmla="*/ 749 w 1010"/>
                <a:gd name="T35" fmla="*/ 301 h 1242"/>
                <a:gd name="T36" fmla="*/ 752 w 1010"/>
                <a:gd name="T37" fmla="*/ 381 h 1242"/>
                <a:gd name="T38" fmla="*/ 766 w 1010"/>
                <a:gd name="T39" fmla="*/ 319 h 1242"/>
                <a:gd name="T40" fmla="*/ 766 w 1010"/>
                <a:gd name="T41" fmla="*/ 204 h 1242"/>
                <a:gd name="T42" fmla="*/ 835 w 1010"/>
                <a:gd name="T43" fmla="*/ 235 h 1242"/>
                <a:gd name="T44" fmla="*/ 879 w 1010"/>
                <a:gd name="T45" fmla="*/ 202 h 1242"/>
                <a:gd name="T46" fmla="*/ 956 w 1010"/>
                <a:gd name="T47" fmla="*/ 286 h 1242"/>
                <a:gd name="T48" fmla="*/ 1009 w 1010"/>
                <a:gd name="T49" fmla="*/ 359 h 1242"/>
                <a:gd name="T50" fmla="*/ 967 w 1010"/>
                <a:gd name="T51" fmla="*/ 388 h 1242"/>
                <a:gd name="T52" fmla="*/ 894 w 1010"/>
                <a:gd name="T53" fmla="*/ 412 h 1242"/>
                <a:gd name="T54" fmla="*/ 945 w 1010"/>
                <a:gd name="T55" fmla="*/ 428 h 1242"/>
                <a:gd name="T56" fmla="*/ 967 w 1010"/>
                <a:gd name="T57" fmla="*/ 494 h 1242"/>
                <a:gd name="T58" fmla="*/ 947 w 1010"/>
                <a:gd name="T59" fmla="*/ 499 h 1242"/>
                <a:gd name="T60" fmla="*/ 918 w 1010"/>
                <a:gd name="T61" fmla="*/ 525 h 1242"/>
                <a:gd name="T62" fmla="*/ 871 w 1010"/>
                <a:gd name="T63" fmla="*/ 587 h 1242"/>
                <a:gd name="T64" fmla="*/ 866 w 1010"/>
                <a:gd name="T65" fmla="*/ 674 h 1242"/>
                <a:gd name="T66" fmla="*/ 817 w 1010"/>
                <a:gd name="T67" fmla="*/ 804 h 1242"/>
                <a:gd name="T68" fmla="*/ 831 w 1010"/>
                <a:gd name="T69" fmla="*/ 915 h 1242"/>
                <a:gd name="T70" fmla="*/ 803 w 1010"/>
                <a:gd name="T71" fmla="*/ 840 h 1242"/>
                <a:gd name="T72" fmla="*/ 755 w 1010"/>
                <a:gd name="T73" fmla="*/ 807 h 1242"/>
                <a:gd name="T74" fmla="*/ 713 w 1010"/>
                <a:gd name="T75" fmla="*/ 829 h 1242"/>
                <a:gd name="T76" fmla="*/ 642 w 1010"/>
                <a:gd name="T77" fmla="*/ 840 h 1242"/>
                <a:gd name="T78" fmla="*/ 606 w 1010"/>
                <a:gd name="T79" fmla="*/ 922 h 1242"/>
                <a:gd name="T80" fmla="*/ 687 w 1010"/>
                <a:gd name="T81" fmla="*/ 1033 h 1242"/>
                <a:gd name="T82" fmla="*/ 701 w 1010"/>
                <a:gd name="T83" fmla="*/ 971 h 1242"/>
                <a:gd name="T84" fmla="*/ 746 w 1010"/>
                <a:gd name="T85" fmla="*/ 1015 h 1242"/>
                <a:gd name="T86" fmla="*/ 770 w 1010"/>
                <a:gd name="T87" fmla="*/ 1077 h 1242"/>
                <a:gd name="T88" fmla="*/ 790 w 1010"/>
                <a:gd name="T89" fmla="*/ 1135 h 1242"/>
                <a:gd name="T90" fmla="*/ 837 w 1010"/>
                <a:gd name="T91" fmla="*/ 1219 h 1242"/>
                <a:gd name="T92" fmla="*/ 907 w 1010"/>
                <a:gd name="T93" fmla="*/ 1217 h 1242"/>
                <a:gd name="T94" fmla="*/ 865 w 1010"/>
                <a:gd name="T95" fmla="*/ 1228 h 1242"/>
                <a:gd name="T96" fmla="*/ 783 w 1010"/>
                <a:gd name="T97" fmla="*/ 1214 h 1242"/>
                <a:gd name="T98" fmla="*/ 725 w 1010"/>
                <a:gd name="T99" fmla="*/ 1139 h 1242"/>
                <a:gd name="T100" fmla="*/ 680 w 1010"/>
                <a:gd name="T101" fmla="*/ 1108 h 1242"/>
                <a:gd name="T102" fmla="*/ 614 w 1010"/>
                <a:gd name="T103" fmla="*/ 1073 h 1242"/>
                <a:gd name="T104" fmla="*/ 496 w 1010"/>
                <a:gd name="T105" fmla="*/ 953 h 1242"/>
                <a:gd name="T106" fmla="*/ 400 w 1010"/>
                <a:gd name="T107" fmla="*/ 778 h 1242"/>
                <a:gd name="T108" fmla="*/ 432 w 1010"/>
                <a:gd name="T109" fmla="*/ 935 h 1242"/>
                <a:gd name="T110" fmla="*/ 370 w 1010"/>
                <a:gd name="T111" fmla="*/ 827 h 1242"/>
                <a:gd name="T112" fmla="*/ 313 w 1010"/>
                <a:gd name="T113" fmla="*/ 614 h 1242"/>
                <a:gd name="T114" fmla="*/ 319 w 1010"/>
                <a:gd name="T115" fmla="*/ 454 h 1242"/>
                <a:gd name="T116" fmla="*/ 299 w 1010"/>
                <a:gd name="T117" fmla="*/ 335 h 1242"/>
                <a:gd name="T118" fmla="*/ 282 w 1010"/>
                <a:gd name="T119" fmla="*/ 264 h 1242"/>
                <a:gd name="T120" fmla="*/ 243 w 1010"/>
                <a:gd name="T121" fmla="*/ 222 h 1242"/>
                <a:gd name="T122" fmla="*/ 161 w 1010"/>
                <a:gd name="T123" fmla="*/ 233 h 1242"/>
                <a:gd name="T124" fmla="*/ 99 w 1010"/>
                <a:gd name="T125" fmla="*/ 277 h 1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010" h="1242">
                  <a:moveTo>
                    <a:pt x="0" y="319"/>
                  </a:moveTo>
                  <a:lnTo>
                    <a:pt x="48" y="277"/>
                  </a:lnTo>
                  <a:lnTo>
                    <a:pt x="76" y="259"/>
                  </a:lnTo>
                  <a:lnTo>
                    <a:pt x="81" y="233"/>
                  </a:lnTo>
                  <a:lnTo>
                    <a:pt x="59" y="217"/>
                  </a:lnTo>
                  <a:lnTo>
                    <a:pt x="57" y="186"/>
                  </a:lnTo>
                  <a:lnTo>
                    <a:pt x="67" y="177"/>
                  </a:lnTo>
                  <a:lnTo>
                    <a:pt x="65" y="164"/>
                  </a:lnTo>
                  <a:lnTo>
                    <a:pt x="102" y="160"/>
                  </a:lnTo>
                  <a:lnTo>
                    <a:pt x="112" y="135"/>
                  </a:lnTo>
                  <a:lnTo>
                    <a:pt x="113" y="113"/>
                  </a:lnTo>
                  <a:lnTo>
                    <a:pt x="144" y="106"/>
                  </a:lnTo>
                  <a:lnTo>
                    <a:pt x="147" y="84"/>
                  </a:lnTo>
                  <a:lnTo>
                    <a:pt x="118" y="78"/>
                  </a:lnTo>
                  <a:lnTo>
                    <a:pt x="132" y="62"/>
                  </a:lnTo>
                  <a:lnTo>
                    <a:pt x="180" y="62"/>
                  </a:lnTo>
                  <a:lnTo>
                    <a:pt x="194" y="44"/>
                  </a:lnTo>
                  <a:lnTo>
                    <a:pt x="214" y="42"/>
                  </a:lnTo>
                  <a:lnTo>
                    <a:pt x="226" y="27"/>
                  </a:lnTo>
                  <a:lnTo>
                    <a:pt x="242" y="53"/>
                  </a:lnTo>
                  <a:lnTo>
                    <a:pt x="302" y="49"/>
                  </a:lnTo>
                  <a:lnTo>
                    <a:pt x="330" y="75"/>
                  </a:lnTo>
                  <a:lnTo>
                    <a:pt x="420" y="69"/>
                  </a:lnTo>
                  <a:lnTo>
                    <a:pt x="434" y="55"/>
                  </a:lnTo>
                  <a:lnTo>
                    <a:pt x="468" y="78"/>
                  </a:lnTo>
                  <a:lnTo>
                    <a:pt x="504" y="98"/>
                  </a:lnTo>
                  <a:lnTo>
                    <a:pt x="521" y="89"/>
                  </a:lnTo>
                  <a:lnTo>
                    <a:pt x="532" y="78"/>
                  </a:lnTo>
                  <a:lnTo>
                    <a:pt x="561" y="84"/>
                  </a:lnTo>
                  <a:lnTo>
                    <a:pt x="541" y="69"/>
                  </a:lnTo>
                  <a:lnTo>
                    <a:pt x="522" y="71"/>
                  </a:lnTo>
                  <a:lnTo>
                    <a:pt x="494" y="75"/>
                  </a:lnTo>
                  <a:lnTo>
                    <a:pt x="480" y="53"/>
                  </a:lnTo>
                  <a:lnTo>
                    <a:pt x="465" y="42"/>
                  </a:lnTo>
                  <a:lnTo>
                    <a:pt x="465" y="22"/>
                  </a:lnTo>
                  <a:lnTo>
                    <a:pt x="470" y="2"/>
                  </a:lnTo>
                  <a:lnTo>
                    <a:pt x="482" y="0"/>
                  </a:lnTo>
                  <a:lnTo>
                    <a:pt x="499" y="18"/>
                  </a:lnTo>
                  <a:lnTo>
                    <a:pt x="504" y="9"/>
                  </a:lnTo>
                  <a:lnTo>
                    <a:pt x="518" y="0"/>
                  </a:lnTo>
                  <a:lnTo>
                    <a:pt x="535" y="13"/>
                  </a:lnTo>
                  <a:lnTo>
                    <a:pt x="544" y="2"/>
                  </a:lnTo>
                  <a:lnTo>
                    <a:pt x="553" y="20"/>
                  </a:lnTo>
                  <a:lnTo>
                    <a:pt x="555" y="33"/>
                  </a:lnTo>
                  <a:lnTo>
                    <a:pt x="580" y="49"/>
                  </a:lnTo>
                  <a:lnTo>
                    <a:pt x="570" y="62"/>
                  </a:lnTo>
                  <a:lnTo>
                    <a:pt x="570" y="80"/>
                  </a:lnTo>
                  <a:lnTo>
                    <a:pt x="612" y="84"/>
                  </a:lnTo>
                  <a:lnTo>
                    <a:pt x="623" y="62"/>
                  </a:lnTo>
                  <a:lnTo>
                    <a:pt x="615" y="51"/>
                  </a:lnTo>
                  <a:lnTo>
                    <a:pt x="597" y="53"/>
                  </a:lnTo>
                  <a:lnTo>
                    <a:pt x="601" y="27"/>
                  </a:lnTo>
                  <a:lnTo>
                    <a:pt x="639" y="42"/>
                  </a:lnTo>
                  <a:lnTo>
                    <a:pt x="646" y="60"/>
                  </a:lnTo>
                  <a:lnTo>
                    <a:pt x="677" y="60"/>
                  </a:lnTo>
                  <a:lnTo>
                    <a:pt x="708" y="82"/>
                  </a:lnTo>
                  <a:lnTo>
                    <a:pt x="724" y="78"/>
                  </a:lnTo>
                  <a:lnTo>
                    <a:pt x="741" y="98"/>
                  </a:lnTo>
                  <a:lnTo>
                    <a:pt x="724" y="124"/>
                  </a:lnTo>
                  <a:lnTo>
                    <a:pt x="710" y="104"/>
                  </a:lnTo>
                  <a:lnTo>
                    <a:pt x="701" y="111"/>
                  </a:lnTo>
                  <a:lnTo>
                    <a:pt x="687" y="126"/>
                  </a:lnTo>
                  <a:lnTo>
                    <a:pt x="665" y="140"/>
                  </a:lnTo>
                  <a:lnTo>
                    <a:pt x="676" y="160"/>
                  </a:lnTo>
                  <a:lnTo>
                    <a:pt x="657" y="162"/>
                  </a:lnTo>
                  <a:lnTo>
                    <a:pt x="642" y="188"/>
                  </a:lnTo>
                  <a:lnTo>
                    <a:pt x="626" y="222"/>
                  </a:lnTo>
                  <a:lnTo>
                    <a:pt x="649" y="250"/>
                  </a:lnTo>
                  <a:lnTo>
                    <a:pt x="668" y="284"/>
                  </a:lnTo>
                  <a:lnTo>
                    <a:pt x="704" y="288"/>
                  </a:lnTo>
                  <a:lnTo>
                    <a:pt x="735" y="284"/>
                  </a:lnTo>
                  <a:lnTo>
                    <a:pt x="749" y="301"/>
                  </a:lnTo>
                  <a:lnTo>
                    <a:pt x="742" y="310"/>
                  </a:lnTo>
                  <a:lnTo>
                    <a:pt x="733" y="328"/>
                  </a:lnTo>
                  <a:lnTo>
                    <a:pt x="747" y="359"/>
                  </a:lnTo>
                  <a:lnTo>
                    <a:pt x="752" y="381"/>
                  </a:lnTo>
                  <a:lnTo>
                    <a:pt x="769" y="392"/>
                  </a:lnTo>
                  <a:lnTo>
                    <a:pt x="792" y="372"/>
                  </a:lnTo>
                  <a:lnTo>
                    <a:pt x="786" y="343"/>
                  </a:lnTo>
                  <a:lnTo>
                    <a:pt x="766" y="319"/>
                  </a:lnTo>
                  <a:lnTo>
                    <a:pt x="789" y="290"/>
                  </a:lnTo>
                  <a:lnTo>
                    <a:pt x="769" y="242"/>
                  </a:lnTo>
                  <a:lnTo>
                    <a:pt x="750" y="222"/>
                  </a:lnTo>
                  <a:lnTo>
                    <a:pt x="766" y="204"/>
                  </a:lnTo>
                  <a:lnTo>
                    <a:pt x="763" y="177"/>
                  </a:lnTo>
                  <a:lnTo>
                    <a:pt x="773" y="162"/>
                  </a:lnTo>
                  <a:lnTo>
                    <a:pt x="792" y="177"/>
                  </a:lnTo>
                  <a:lnTo>
                    <a:pt x="835" y="235"/>
                  </a:lnTo>
                  <a:lnTo>
                    <a:pt x="862" y="244"/>
                  </a:lnTo>
                  <a:lnTo>
                    <a:pt x="870" y="228"/>
                  </a:lnTo>
                  <a:lnTo>
                    <a:pt x="863" y="197"/>
                  </a:lnTo>
                  <a:lnTo>
                    <a:pt x="879" y="202"/>
                  </a:lnTo>
                  <a:lnTo>
                    <a:pt x="905" y="237"/>
                  </a:lnTo>
                  <a:lnTo>
                    <a:pt x="910" y="257"/>
                  </a:lnTo>
                  <a:lnTo>
                    <a:pt x="925" y="270"/>
                  </a:lnTo>
                  <a:lnTo>
                    <a:pt x="956" y="286"/>
                  </a:lnTo>
                  <a:lnTo>
                    <a:pt x="972" y="315"/>
                  </a:lnTo>
                  <a:lnTo>
                    <a:pt x="995" y="335"/>
                  </a:lnTo>
                  <a:lnTo>
                    <a:pt x="1007" y="341"/>
                  </a:lnTo>
                  <a:lnTo>
                    <a:pt x="1009" y="359"/>
                  </a:lnTo>
                  <a:lnTo>
                    <a:pt x="990" y="370"/>
                  </a:lnTo>
                  <a:lnTo>
                    <a:pt x="980" y="357"/>
                  </a:lnTo>
                  <a:lnTo>
                    <a:pt x="970" y="359"/>
                  </a:lnTo>
                  <a:lnTo>
                    <a:pt x="967" y="388"/>
                  </a:lnTo>
                  <a:lnTo>
                    <a:pt x="952" y="394"/>
                  </a:lnTo>
                  <a:lnTo>
                    <a:pt x="935" y="379"/>
                  </a:lnTo>
                  <a:lnTo>
                    <a:pt x="899" y="379"/>
                  </a:lnTo>
                  <a:lnTo>
                    <a:pt x="894" y="412"/>
                  </a:lnTo>
                  <a:lnTo>
                    <a:pt x="904" y="432"/>
                  </a:lnTo>
                  <a:lnTo>
                    <a:pt x="918" y="421"/>
                  </a:lnTo>
                  <a:lnTo>
                    <a:pt x="932" y="417"/>
                  </a:lnTo>
                  <a:lnTo>
                    <a:pt x="945" y="428"/>
                  </a:lnTo>
                  <a:lnTo>
                    <a:pt x="927" y="452"/>
                  </a:lnTo>
                  <a:lnTo>
                    <a:pt x="945" y="474"/>
                  </a:lnTo>
                  <a:lnTo>
                    <a:pt x="970" y="481"/>
                  </a:lnTo>
                  <a:lnTo>
                    <a:pt x="967" y="494"/>
                  </a:lnTo>
                  <a:lnTo>
                    <a:pt x="958" y="496"/>
                  </a:lnTo>
                  <a:lnTo>
                    <a:pt x="935" y="572"/>
                  </a:lnTo>
                  <a:lnTo>
                    <a:pt x="936" y="523"/>
                  </a:lnTo>
                  <a:lnTo>
                    <a:pt x="947" y="499"/>
                  </a:lnTo>
                  <a:lnTo>
                    <a:pt x="935" y="488"/>
                  </a:lnTo>
                  <a:lnTo>
                    <a:pt x="921" y="503"/>
                  </a:lnTo>
                  <a:lnTo>
                    <a:pt x="928" y="516"/>
                  </a:lnTo>
                  <a:lnTo>
                    <a:pt x="918" y="525"/>
                  </a:lnTo>
                  <a:lnTo>
                    <a:pt x="907" y="536"/>
                  </a:lnTo>
                  <a:lnTo>
                    <a:pt x="908" y="570"/>
                  </a:lnTo>
                  <a:lnTo>
                    <a:pt x="893" y="583"/>
                  </a:lnTo>
                  <a:lnTo>
                    <a:pt x="871" y="587"/>
                  </a:lnTo>
                  <a:lnTo>
                    <a:pt x="879" y="605"/>
                  </a:lnTo>
                  <a:lnTo>
                    <a:pt x="871" y="625"/>
                  </a:lnTo>
                  <a:lnTo>
                    <a:pt x="879" y="640"/>
                  </a:lnTo>
                  <a:lnTo>
                    <a:pt x="866" y="674"/>
                  </a:lnTo>
                  <a:lnTo>
                    <a:pt x="862" y="705"/>
                  </a:lnTo>
                  <a:lnTo>
                    <a:pt x="843" y="722"/>
                  </a:lnTo>
                  <a:lnTo>
                    <a:pt x="820" y="771"/>
                  </a:lnTo>
                  <a:lnTo>
                    <a:pt x="817" y="804"/>
                  </a:lnTo>
                  <a:lnTo>
                    <a:pt x="825" y="831"/>
                  </a:lnTo>
                  <a:lnTo>
                    <a:pt x="835" y="864"/>
                  </a:lnTo>
                  <a:lnTo>
                    <a:pt x="842" y="900"/>
                  </a:lnTo>
                  <a:lnTo>
                    <a:pt x="831" y="915"/>
                  </a:lnTo>
                  <a:lnTo>
                    <a:pt x="817" y="904"/>
                  </a:lnTo>
                  <a:lnTo>
                    <a:pt x="820" y="886"/>
                  </a:lnTo>
                  <a:lnTo>
                    <a:pt x="812" y="847"/>
                  </a:lnTo>
                  <a:lnTo>
                    <a:pt x="803" y="840"/>
                  </a:lnTo>
                  <a:lnTo>
                    <a:pt x="797" y="816"/>
                  </a:lnTo>
                  <a:lnTo>
                    <a:pt x="784" y="816"/>
                  </a:lnTo>
                  <a:lnTo>
                    <a:pt x="770" y="802"/>
                  </a:lnTo>
                  <a:lnTo>
                    <a:pt x="755" y="807"/>
                  </a:lnTo>
                  <a:lnTo>
                    <a:pt x="741" y="798"/>
                  </a:lnTo>
                  <a:lnTo>
                    <a:pt x="724" y="809"/>
                  </a:lnTo>
                  <a:lnTo>
                    <a:pt x="693" y="800"/>
                  </a:lnTo>
                  <a:lnTo>
                    <a:pt x="713" y="829"/>
                  </a:lnTo>
                  <a:lnTo>
                    <a:pt x="687" y="827"/>
                  </a:lnTo>
                  <a:lnTo>
                    <a:pt x="668" y="804"/>
                  </a:lnTo>
                  <a:lnTo>
                    <a:pt x="637" y="804"/>
                  </a:lnTo>
                  <a:lnTo>
                    <a:pt x="642" y="840"/>
                  </a:lnTo>
                  <a:lnTo>
                    <a:pt x="618" y="829"/>
                  </a:lnTo>
                  <a:lnTo>
                    <a:pt x="606" y="864"/>
                  </a:lnTo>
                  <a:lnTo>
                    <a:pt x="615" y="880"/>
                  </a:lnTo>
                  <a:lnTo>
                    <a:pt x="606" y="922"/>
                  </a:lnTo>
                  <a:lnTo>
                    <a:pt x="617" y="971"/>
                  </a:lnTo>
                  <a:lnTo>
                    <a:pt x="629" y="1004"/>
                  </a:lnTo>
                  <a:lnTo>
                    <a:pt x="643" y="1035"/>
                  </a:lnTo>
                  <a:lnTo>
                    <a:pt x="687" y="1033"/>
                  </a:lnTo>
                  <a:lnTo>
                    <a:pt x="705" y="1026"/>
                  </a:lnTo>
                  <a:lnTo>
                    <a:pt x="708" y="1004"/>
                  </a:lnTo>
                  <a:lnTo>
                    <a:pt x="699" y="986"/>
                  </a:lnTo>
                  <a:lnTo>
                    <a:pt x="701" y="971"/>
                  </a:lnTo>
                  <a:lnTo>
                    <a:pt x="727" y="975"/>
                  </a:lnTo>
                  <a:lnTo>
                    <a:pt x="753" y="966"/>
                  </a:lnTo>
                  <a:lnTo>
                    <a:pt x="753" y="986"/>
                  </a:lnTo>
                  <a:lnTo>
                    <a:pt x="746" y="1015"/>
                  </a:lnTo>
                  <a:lnTo>
                    <a:pt x="733" y="1037"/>
                  </a:lnTo>
                  <a:lnTo>
                    <a:pt x="730" y="1068"/>
                  </a:lnTo>
                  <a:lnTo>
                    <a:pt x="747" y="1081"/>
                  </a:lnTo>
                  <a:lnTo>
                    <a:pt x="770" y="1077"/>
                  </a:lnTo>
                  <a:lnTo>
                    <a:pt x="784" y="1088"/>
                  </a:lnTo>
                  <a:lnTo>
                    <a:pt x="797" y="1084"/>
                  </a:lnTo>
                  <a:lnTo>
                    <a:pt x="801" y="1104"/>
                  </a:lnTo>
                  <a:lnTo>
                    <a:pt x="790" y="1135"/>
                  </a:lnTo>
                  <a:lnTo>
                    <a:pt x="800" y="1152"/>
                  </a:lnTo>
                  <a:lnTo>
                    <a:pt x="801" y="1188"/>
                  </a:lnTo>
                  <a:lnTo>
                    <a:pt x="817" y="1212"/>
                  </a:lnTo>
                  <a:lnTo>
                    <a:pt x="837" y="1219"/>
                  </a:lnTo>
                  <a:lnTo>
                    <a:pt x="851" y="1212"/>
                  </a:lnTo>
                  <a:lnTo>
                    <a:pt x="857" y="1214"/>
                  </a:lnTo>
                  <a:lnTo>
                    <a:pt x="883" y="1214"/>
                  </a:lnTo>
                  <a:lnTo>
                    <a:pt x="907" y="1217"/>
                  </a:lnTo>
                  <a:lnTo>
                    <a:pt x="913" y="1201"/>
                  </a:lnTo>
                  <a:lnTo>
                    <a:pt x="893" y="1228"/>
                  </a:lnTo>
                  <a:lnTo>
                    <a:pt x="879" y="1225"/>
                  </a:lnTo>
                  <a:lnTo>
                    <a:pt x="865" y="1228"/>
                  </a:lnTo>
                  <a:lnTo>
                    <a:pt x="837" y="1241"/>
                  </a:lnTo>
                  <a:lnTo>
                    <a:pt x="814" y="1223"/>
                  </a:lnTo>
                  <a:lnTo>
                    <a:pt x="792" y="1212"/>
                  </a:lnTo>
                  <a:lnTo>
                    <a:pt x="783" y="1214"/>
                  </a:lnTo>
                  <a:lnTo>
                    <a:pt x="784" y="1199"/>
                  </a:lnTo>
                  <a:lnTo>
                    <a:pt x="783" y="1175"/>
                  </a:lnTo>
                  <a:lnTo>
                    <a:pt x="764" y="1152"/>
                  </a:lnTo>
                  <a:lnTo>
                    <a:pt x="725" y="1139"/>
                  </a:lnTo>
                  <a:lnTo>
                    <a:pt x="719" y="1128"/>
                  </a:lnTo>
                  <a:lnTo>
                    <a:pt x="708" y="1130"/>
                  </a:lnTo>
                  <a:lnTo>
                    <a:pt x="697" y="1119"/>
                  </a:lnTo>
                  <a:lnTo>
                    <a:pt x="680" y="1108"/>
                  </a:lnTo>
                  <a:lnTo>
                    <a:pt x="662" y="1077"/>
                  </a:lnTo>
                  <a:lnTo>
                    <a:pt x="640" y="1068"/>
                  </a:lnTo>
                  <a:lnTo>
                    <a:pt x="628" y="1088"/>
                  </a:lnTo>
                  <a:lnTo>
                    <a:pt x="614" y="1073"/>
                  </a:lnTo>
                  <a:lnTo>
                    <a:pt x="597" y="1073"/>
                  </a:lnTo>
                  <a:lnTo>
                    <a:pt x="563" y="1061"/>
                  </a:lnTo>
                  <a:lnTo>
                    <a:pt x="501" y="1008"/>
                  </a:lnTo>
                  <a:lnTo>
                    <a:pt x="496" y="953"/>
                  </a:lnTo>
                  <a:lnTo>
                    <a:pt x="490" y="931"/>
                  </a:lnTo>
                  <a:lnTo>
                    <a:pt x="479" y="915"/>
                  </a:lnTo>
                  <a:lnTo>
                    <a:pt x="465" y="884"/>
                  </a:lnTo>
                  <a:lnTo>
                    <a:pt x="400" y="778"/>
                  </a:lnTo>
                  <a:lnTo>
                    <a:pt x="400" y="818"/>
                  </a:lnTo>
                  <a:lnTo>
                    <a:pt x="440" y="889"/>
                  </a:lnTo>
                  <a:lnTo>
                    <a:pt x="457" y="948"/>
                  </a:lnTo>
                  <a:lnTo>
                    <a:pt x="432" y="935"/>
                  </a:lnTo>
                  <a:lnTo>
                    <a:pt x="428" y="900"/>
                  </a:lnTo>
                  <a:lnTo>
                    <a:pt x="395" y="878"/>
                  </a:lnTo>
                  <a:lnTo>
                    <a:pt x="414" y="864"/>
                  </a:lnTo>
                  <a:lnTo>
                    <a:pt x="370" y="827"/>
                  </a:lnTo>
                  <a:lnTo>
                    <a:pt x="387" y="804"/>
                  </a:lnTo>
                  <a:lnTo>
                    <a:pt x="372" y="760"/>
                  </a:lnTo>
                  <a:lnTo>
                    <a:pt x="319" y="667"/>
                  </a:lnTo>
                  <a:lnTo>
                    <a:pt x="313" y="614"/>
                  </a:lnTo>
                  <a:lnTo>
                    <a:pt x="316" y="570"/>
                  </a:lnTo>
                  <a:lnTo>
                    <a:pt x="330" y="525"/>
                  </a:lnTo>
                  <a:lnTo>
                    <a:pt x="330" y="481"/>
                  </a:lnTo>
                  <a:lnTo>
                    <a:pt x="319" y="454"/>
                  </a:lnTo>
                  <a:lnTo>
                    <a:pt x="349" y="445"/>
                  </a:lnTo>
                  <a:lnTo>
                    <a:pt x="313" y="392"/>
                  </a:lnTo>
                  <a:lnTo>
                    <a:pt x="315" y="368"/>
                  </a:lnTo>
                  <a:lnTo>
                    <a:pt x="299" y="335"/>
                  </a:lnTo>
                  <a:lnTo>
                    <a:pt x="305" y="315"/>
                  </a:lnTo>
                  <a:lnTo>
                    <a:pt x="294" y="304"/>
                  </a:lnTo>
                  <a:lnTo>
                    <a:pt x="293" y="281"/>
                  </a:lnTo>
                  <a:lnTo>
                    <a:pt x="282" y="264"/>
                  </a:lnTo>
                  <a:lnTo>
                    <a:pt x="294" y="248"/>
                  </a:lnTo>
                  <a:lnTo>
                    <a:pt x="277" y="237"/>
                  </a:lnTo>
                  <a:lnTo>
                    <a:pt x="263" y="253"/>
                  </a:lnTo>
                  <a:lnTo>
                    <a:pt x="243" y="222"/>
                  </a:lnTo>
                  <a:lnTo>
                    <a:pt x="222" y="213"/>
                  </a:lnTo>
                  <a:lnTo>
                    <a:pt x="191" y="213"/>
                  </a:lnTo>
                  <a:lnTo>
                    <a:pt x="170" y="242"/>
                  </a:lnTo>
                  <a:lnTo>
                    <a:pt x="161" y="233"/>
                  </a:lnTo>
                  <a:lnTo>
                    <a:pt x="178" y="195"/>
                  </a:lnTo>
                  <a:lnTo>
                    <a:pt x="163" y="202"/>
                  </a:lnTo>
                  <a:lnTo>
                    <a:pt x="132" y="242"/>
                  </a:lnTo>
                  <a:lnTo>
                    <a:pt x="99" y="277"/>
                  </a:lnTo>
                  <a:lnTo>
                    <a:pt x="70" y="286"/>
                  </a:lnTo>
                  <a:lnTo>
                    <a:pt x="20" y="321"/>
                  </a:lnTo>
                  <a:lnTo>
                    <a:pt x="0" y="319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81" name="Freeform 33"/>
            <p:cNvSpPr>
              <a:spLocks/>
            </p:cNvSpPr>
            <p:nvPr/>
          </p:nvSpPr>
          <p:spPr bwMode="auto">
            <a:xfrm>
              <a:off x="1992" y="1200"/>
              <a:ext cx="343" cy="327"/>
            </a:xfrm>
            <a:custGeom>
              <a:avLst/>
              <a:gdLst>
                <a:gd name="T0" fmla="*/ 0 w 343"/>
                <a:gd name="T1" fmla="*/ 67 h 327"/>
                <a:gd name="T2" fmla="*/ 8 w 343"/>
                <a:gd name="T3" fmla="*/ 42 h 327"/>
                <a:gd name="T4" fmla="*/ 8 w 343"/>
                <a:gd name="T5" fmla="*/ 24 h 327"/>
                <a:gd name="T6" fmla="*/ 20 w 343"/>
                <a:gd name="T7" fmla="*/ 0 h 327"/>
                <a:gd name="T8" fmla="*/ 82 w 343"/>
                <a:gd name="T9" fmla="*/ 16 h 327"/>
                <a:gd name="T10" fmla="*/ 189 w 343"/>
                <a:gd name="T11" fmla="*/ 44 h 327"/>
                <a:gd name="T12" fmla="*/ 231 w 343"/>
                <a:gd name="T13" fmla="*/ 69 h 327"/>
                <a:gd name="T14" fmla="*/ 286 w 343"/>
                <a:gd name="T15" fmla="*/ 91 h 327"/>
                <a:gd name="T16" fmla="*/ 314 w 343"/>
                <a:gd name="T17" fmla="*/ 133 h 327"/>
                <a:gd name="T18" fmla="*/ 342 w 343"/>
                <a:gd name="T19" fmla="*/ 155 h 327"/>
                <a:gd name="T20" fmla="*/ 331 w 343"/>
                <a:gd name="T21" fmla="*/ 171 h 327"/>
                <a:gd name="T22" fmla="*/ 331 w 343"/>
                <a:gd name="T23" fmla="*/ 191 h 327"/>
                <a:gd name="T24" fmla="*/ 320 w 343"/>
                <a:gd name="T25" fmla="*/ 195 h 327"/>
                <a:gd name="T26" fmla="*/ 311 w 343"/>
                <a:gd name="T27" fmla="*/ 213 h 327"/>
                <a:gd name="T28" fmla="*/ 320 w 343"/>
                <a:gd name="T29" fmla="*/ 231 h 327"/>
                <a:gd name="T30" fmla="*/ 319 w 343"/>
                <a:gd name="T31" fmla="*/ 244 h 327"/>
                <a:gd name="T32" fmla="*/ 308 w 343"/>
                <a:gd name="T33" fmla="*/ 262 h 327"/>
                <a:gd name="T34" fmla="*/ 310 w 343"/>
                <a:gd name="T35" fmla="*/ 279 h 327"/>
                <a:gd name="T36" fmla="*/ 328 w 343"/>
                <a:gd name="T37" fmla="*/ 297 h 327"/>
                <a:gd name="T38" fmla="*/ 330 w 343"/>
                <a:gd name="T39" fmla="*/ 315 h 327"/>
                <a:gd name="T40" fmla="*/ 325 w 343"/>
                <a:gd name="T41" fmla="*/ 324 h 327"/>
                <a:gd name="T42" fmla="*/ 306 w 343"/>
                <a:gd name="T43" fmla="*/ 326 h 327"/>
                <a:gd name="T44" fmla="*/ 292 w 343"/>
                <a:gd name="T45" fmla="*/ 317 h 327"/>
                <a:gd name="T46" fmla="*/ 277 w 343"/>
                <a:gd name="T47" fmla="*/ 295 h 327"/>
                <a:gd name="T48" fmla="*/ 271 w 343"/>
                <a:gd name="T49" fmla="*/ 295 h 327"/>
                <a:gd name="T50" fmla="*/ 263 w 343"/>
                <a:gd name="T51" fmla="*/ 286 h 327"/>
                <a:gd name="T52" fmla="*/ 255 w 343"/>
                <a:gd name="T53" fmla="*/ 259 h 327"/>
                <a:gd name="T54" fmla="*/ 246 w 343"/>
                <a:gd name="T55" fmla="*/ 251 h 327"/>
                <a:gd name="T56" fmla="*/ 226 w 343"/>
                <a:gd name="T57" fmla="*/ 237 h 327"/>
                <a:gd name="T58" fmla="*/ 209 w 343"/>
                <a:gd name="T59" fmla="*/ 228 h 327"/>
                <a:gd name="T60" fmla="*/ 184 w 343"/>
                <a:gd name="T61" fmla="*/ 204 h 327"/>
                <a:gd name="T62" fmla="*/ 173 w 343"/>
                <a:gd name="T63" fmla="*/ 186 h 327"/>
                <a:gd name="T64" fmla="*/ 175 w 343"/>
                <a:gd name="T65" fmla="*/ 173 h 327"/>
                <a:gd name="T66" fmla="*/ 186 w 343"/>
                <a:gd name="T67" fmla="*/ 162 h 327"/>
                <a:gd name="T68" fmla="*/ 176 w 343"/>
                <a:gd name="T69" fmla="*/ 146 h 327"/>
                <a:gd name="T70" fmla="*/ 167 w 343"/>
                <a:gd name="T71" fmla="*/ 155 h 327"/>
                <a:gd name="T72" fmla="*/ 152 w 343"/>
                <a:gd name="T73" fmla="*/ 133 h 327"/>
                <a:gd name="T74" fmla="*/ 149 w 343"/>
                <a:gd name="T75" fmla="*/ 144 h 327"/>
                <a:gd name="T76" fmla="*/ 135 w 343"/>
                <a:gd name="T77" fmla="*/ 144 h 327"/>
                <a:gd name="T78" fmla="*/ 132 w 343"/>
                <a:gd name="T79" fmla="*/ 135 h 327"/>
                <a:gd name="T80" fmla="*/ 132 w 343"/>
                <a:gd name="T81" fmla="*/ 120 h 327"/>
                <a:gd name="T82" fmla="*/ 125 w 343"/>
                <a:gd name="T83" fmla="*/ 111 h 327"/>
                <a:gd name="T84" fmla="*/ 116 w 343"/>
                <a:gd name="T85" fmla="*/ 113 h 327"/>
                <a:gd name="T86" fmla="*/ 104 w 343"/>
                <a:gd name="T87" fmla="*/ 89 h 327"/>
                <a:gd name="T88" fmla="*/ 94 w 343"/>
                <a:gd name="T89" fmla="*/ 86 h 327"/>
                <a:gd name="T90" fmla="*/ 80 w 343"/>
                <a:gd name="T91" fmla="*/ 75 h 327"/>
                <a:gd name="T92" fmla="*/ 51 w 343"/>
                <a:gd name="T93" fmla="*/ 78 h 327"/>
                <a:gd name="T94" fmla="*/ 22 w 343"/>
                <a:gd name="T95" fmla="*/ 75 h 327"/>
                <a:gd name="T96" fmla="*/ 0 w 343"/>
                <a:gd name="T97" fmla="*/ 67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43" h="327">
                  <a:moveTo>
                    <a:pt x="0" y="67"/>
                  </a:moveTo>
                  <a:lnTo>
                    <a:pt x="8" y="42"/>
                  </a:lnTo>
                  <a:lnTo>
                    <a:pt x="8" y="24"/>
                  </a:lnTo>
                  <a:lnTo>
                    <a:pt x="20" y="0"/>
                  </a:lnTo>
                  <a:lnTo>
                    <a:pt x="82" y="16"/>
                  </a:lnTo>
                  <a:lnTo>
                    <a:pt x="189" y="44"/>
                  </a:lnTo>
                  <a:lnTo>
                    <a:pt x="231" y="69"/>
                  </a:lnTo>
                  <a:lnTo>
                    <a:pt x="286" y="91"/>
                  </a:lnTo>
                  <a:lnTo>
                    <a:pt x="314" y="133"/>
                  </a:lnTo>
                  <a:lnTo>
                    <a:pt x="342" y="155"/>
                  </a:lnTo>
                  <a:lnTo>
                    <a:pt x="331" y="171"/>
                  </a:lnTo>
                  <a:lnTo>
                    <a:pt x="331" y="191"/>
                  </a:lnTo>
                  <a:lnTo>
                    <a:pt x="320" y="195"/>
                  </a:lnTo>
                  <a:lnTo>
                    <a:pt x="311" y="213"/>
                  </a:lnTo>
                  <a:lnTo>
                    <a:pt x="320" y="231"/>
                  </a:lnTo>
                  <a:lnTo>
                    <a:pt x="319" y="244"/>
                  </a:lnTo>
                  <a:lnTo>
                    <a:pt x="308" y="262"/>
                  </a:lnTo>
                  <a:lnTo>
                    <a:pt x="310" y="279"/>
                  </a:lnTo>
                  <a:lnTo>
                    <a:pt x="328" y="297"/>
                  </a:lnTo>
                  <a:lnTo>
                    <a:pt x="330" y="315"/>
                  </a:lnTo>
                  <a:lnTo>
                    <a:pt x="325" y="324"/>
                  </a:lnTo>
                  <a:lnTo>
                    <a:pt x="306" y="326"/>
                  </a:lnTo>
                  <a:lnTo>
                    <a:pt x="292" y="317"/>
                  </a:lnTo>
                  <a:lnTo>
                    <a:pt x="277" y="295"/>
                  </a:lnTo>
                  <a:lnTo>
                    <a:pt x="271" y="295"/>
                  </a:lnTo>
                  <a:lnTo>
                    <a:pt x="263" y="286"/>
                  </a:lnTo>
                  <a:lnTo>
                    <a:pt x="255" y="259"/>
                  </a:lnTo>
                  <a:lnTo>
                    <a:pt x="246" y="251"/>
                  </a:lnTo>
                  <a:lnTo>
                    <a:pt x="226" y="237"/>
                  </a:lnTo>
                  <a:lnTo>
                    <a:pt x="209" y="228"/>
                  </a:lnTo>
                  <a:lnTo>
                    <a:pt x="184" y="204"/>
                  </a:lnTo>
                  <a:lnTo>
                    <a:pt x="173" y="186"/>
                  </a:lnTo>
                  <a:lnTo>
                    <a:pt x="175" y="173"/>
                  </a:lnTo>
                  <a:lnTo>
                    <a:pt x="186" y="162"/>
                  </a:lnTo>
                  <a:lnTo>
                    <a:pt x="176" y="146"/>
                  </a:lnTo>
                  <a:lnTo>
                    <a:pt x="167" y="155"/>
                  </a:lnTo>
                  <a:lnTo>
                    <a:pt x="152" y="133"/>
                  </a:lnTo>
                  <a:lnTo>
                    <a:pt x="149" y="144"/>
                  </a:lnTo>
                  <a:lnTo>
                    <a:pt x="135" y="144"/>
                  </a:lnTo>
                  <a:lnTo>
                    <a:pt x="132" y="135"/>
                  </a:lnTo>
                  <a:lnTo>
                    <a:pt x="132" y="120"/>
                  </a:lnTo>
                  <a:lnTo>
                    <a:pt x="125" y="111"/>
                  </a:lnTo>
                  <a:lnTo>
                    <a:pt x="116" y="113"/>
                  </a:lnTo>
                  <a:lnTo>
                    <a:pt x="104" y="89"/>
                  </a:lnTo>
                  <a:lnTo>
                    <a:pt x="94" y="86"/>
                  </a:lnTo>
                  <a:lnTo>
                    <a:pt x="80" y="75"/>
                  </a:lnTo>
                  <a:lnTo>
                    <a:pt x="51" y="78"/>
                  </a:lnTo>
                  <a:lnTo>
                    <a:pt x="22" y="75"/>
                  </a:lnTo>
                  <a:lnTo>
                    <a:pt x="0" y="67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82" name="Freeform 34"/>
            <p:cNvSpPr>
              <a:spLocks/>
            </p:cNvSpPr>
            <p:nvPr/>
          </p:nvSpPr>
          <p:spPr bwMode="auto">
            <a:xfrm>
              <a:off x="1918" y="1316"/>
              <a:ext cx="224" cy="168"/>
            </a:xfrm>
            <a:custGeom>
              <a:avLst/>
              <a:gdLst>
                <a:gd name="T0" fmla="*/ 8 w 224"/>
                <a:gd name="T1" fmla="*/ 0 h 168"/>
                <a:gd name="T2" fmla="*/ 0 w 224"/>
                <a:gd name="T3" fmla="*/ 13 h 168"/>
                <a:gd name="T4" fmla="*/ 0 w 224"/>
                <a:gd name="T5" fmla="*/ 29 h 168"/>
                <a:gd name="T6" fmla="*/ 15 w 224"/>
                <a:gd name="T7" fmla="*/ 46 h 168"/>
                <a:gd name="T8" fmla="*/ 25 w 224"/>
                <a:gd name="T9" fmla="*/ 42 h 168"/>
                <a:gd name="T10" fmla="*/ 28 w 224"/>
                <a:gd name="T11" fmla="*/ 48 h 168"/>
                <a:gd name="T12" fmla="*/ 40 w 224"/>
                <a:gd name="T13" fmla="*/ 51 h 168"/>
                <a:gd name="T14" fmla="*/ 46 w 224"/>
                <a:gd name="T15" fmla="*/ 40 h 168"/>
                <a:gd name="T16" fmla="*/ 68 w 224"/>
                <a:gd name="T17" fmla="*/ 42 h 168"/>
                <a:gd name="T18" fmla="*/ 71 w 224"/>
                <a:gd name="T19" fmla="*/ 53 h 168"/>
                <a:gd name="T20" fmla="*/ 79 w 224"/>
                <a:gd name="T21" fmla="*/ 57 h 168"/>
                <a:gd name="T22" fmla="*/ 98 w 224"/>
                <a:gd name="T23" fmla="*/ 55 h 168"/>
                <a:gd name="T24" fmla="*/ 104 w 224"/>
                <a:gd name="T25" fmla="*/ 62 h 168"/>
                <a:gd name="T26" fmla="*/ 113 w 224"/>
                <a:gd name="T27" fmla="*/ 68 h 168"/>
                <a:gd name="T28" fmla="*/ 121 w 224"/>
                <a:gd name="T29" fmla="*/ 81 h 168"/>
                <a:gd name="T30" fmla="*/ 121 w 224"/>
                <a:gd name="T31" fmla="*/ 99 h 168"/>
                <a:gd name="T32" fmla="*/ 115 w 224"/>
                <a:gd name="T33" fmla="*/ 103 h 168"/>
                <a:gd name="T34" fmla="*/ 118 w 224"/>
                <a:gd name="T35" fmla="*/ 110 h 168"/>
                <a:gd name="T36" fmla="*/ 108 w 224"/>
                <a:gd name="T37" fmla="*/ 121 h 168"/>
                <a:gd name="T38" fmla="*/ 108 w 224"/>
                <a:gd name="T39" fmla="*/ 136 h 168"/>
                <a:gd name="T40" fmla="*/ 122 w 224"/>
                <a:gd name="T41" fmla="*/ 138 h 168"/>
                <a:gd name="T42" fmla="*/ 130 w 224"/>
                <a:gd name="T43" fmla="*/ 134 h 168"/>
                <a:gd name="T44" fmla="*/ 133 w 224"/>
                <a:gd name="T45" fmla="*/ 127 h 168"/>
                <a:gd name="T46" fmla="*/ 138 w 224"/>
                <a:gd name="T47" fmla="*/ 134 h 168"/>
                <a:gd name="T48" fmla="*/ 146 w 224"/>
                <a:gd name="T49" fmla="*/ 130 h 168"/>
                <a:gd name="T50" fmla="*/ 163 w 224"/>
                <a:gd name="T51" fmla="*/ 138 h 168"/>
                <a:gd name="T52" fmla="*/ 173 w 224"/>
                <a:gd name="T53" fmla="*/ 154 h 168"/>
                <a:gd name="T54" fmla="*/ 177 w 224"/>
                <a:gd name="T55" fmla="*/ 154 h 168"/>
                <a:gd name="T56" fmla="*/ 178 w 224"/>
                <a:gd name="T57" fmla="*/ 163 h 168"/>
                <a:gd name="T58" fmla="*/ 189 w 224"/>
                <a:gd name="T59" fmla="*/ 167 h 168"/>
                <a:gd name="T60" fmla="*/ 201 w 224"/>
                <a:gd name="T61" fmla="*/ 167 h 168"/>
                <a:gd name="T62" fmla="*/ 194 w 224"/>
                <a:gd name="T63" fmla="*/ 158 h 168"/>
                <a:gd name="T64" fmla="*/ 197 w 224"/>
                <a:gd name="T65" fmla="*/ 149 h 168"/>
                <a:gd name="T66" fmla="*/ 206 w 224"/>
                <a:gd name="T67" fmla="*/ 158 h 168"/>
                <a:gd name="T68" fmla="*/ 217 w 224"/>
                <a:gd name="T69" fmla="*/ 160 h 168"/>
                <a:gd name="T70" fmla="*/ 218 w 224"/>
                <a:gd name="T71" fmla="*/ 147 h 168"/>
                <a:gd name="T72" fmla="*/ 208 w 224"/>
                <a:gd name="T73" fmla="*/ 136 h 168"/>
                <a:gd name="T74" fmla="*/ 200 w 224"/>
                <a:gd name="T75" fmla="*/ 136 h 168"/>
                <a:gd name="T76" fmla="*/ 189 w 224"/>
                <a:gd name="T77" fmla="*/ 125 h 168"/>
                <a:gd name="T78" fmla="*/ 200 w 224"/>
                <a:gd name="T79" fmla="*/ 125 h 168"/>
                <a:gd name="T80" fmla="*/ 208 w 224"/>
                <a:gd name="T81" fmla="*/ 132 h 168"/>
                <a:gd name="T82" fmla="*/ 223 w 224"/>
                <a:gd name="T83" fmla="*/ 132 h 168"/>
                <a:gd name="T84" fmla="*/ 220 w 224"/>
                <a:gd name="T85" fmla="*/ 119 h 168"/>
                <a:gd name="T86" fmla="*/ 206 w 224"/>
                <a:gd name="T87" fmla="*/ 105 h 168"/>
                <a:gd name="T88" fmla="*/ 197 w 224"/>
                <a:gd name="T89" fmla="*/ 103 h 168"/>
                <a:gd name="T90" fmla="*/ 183 w 224"/>
                <a:gd name="T91" fmla="*/ 88 h 168"/>
                <a:gd name="T92" fmla="*/ 166 w 224"/>
                <a:gd name="T93" fmla="*/ 84 h 168"/>
                <a:gd name="T94" fmla="*/ 152 w 224"/>
                <a:gd name="T95" fmla="*/ 77 h 168"/>
                <a:gd name="T96" fmla="*/ 141 w 224"/>
                <a:gd name="T97" fmla="*/ 57 h 168"/>
                <a:gd name="T98" fmla="*/ 133 w 224"/>
                <a:gd name="T99" fmla="*/ 31 h 168"/>
                <a:gd name="T100" fmla="*/ 122 w 224"/>
                <a:gd name="T101" fmla="*/ 31 h 168"/>
                <a:gd name="T102" fmla="*/ 119 w 224"/>
                <a:gd name="T103" fmla="*/ 24 h 168"/>
                <a:gd name="T104" fmla="*/ 113 w 224"/>
                <a:gd name="T105" fmla="*/ 26 h 168"/>
                <a:gd name="T106" fmla="*/ 102 w 224"/>
                <a:gd name="T107" fmla="*/ 15 h 168"/>
                <a:gd name="T108" fmla="*/ 84 w 224"/>
                <a:gd name="T109" fmla="*/ 11 h 168"/>
                <a:gd name="T110" fmla="*/ 76 w 224"/>
                <a:gd name="T111" fmla="*/ 18 h 168"/>
                <a:gd name="T112" fmla="*/ 59 w 224"/>
                <a:gd name="T113" fmla="*/ 11 h 168"/>
                <a:gd name="T114" fmla="*/ 48 w 224"/>
                <a:gd name="T115" fmla="*/ 11 h 168"/>
                <a:gd name="T116" fmla="*/ 43 w 224"/>
                <a:gd name="T117" fmla="*/ 2 h 168"/>
                <a:gd name="T118" fmla="*/ 37 w 224"/>
                <a:gd name="T119" fmla="*/ 0 h 168"/>
                <a:gd name="T120" fmla="*/ 28 w 224"/>
                <a:gd name="T121" fmla="*/ 2 h 168"/>
                <a:gd name="T122" fmla="*/ 8 w 224"/>
                <a:gd name="T123" fmla="*/ 0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24" h="168">
                  <a:moveTo>
                    <a:pt x="8" y="0"/>
                  </a:moveTo>
                  <a:lnTo>
                    <a:pt x="0" y="13"/>
                  </a:lnTo>
                  <a:lnTo>
                    <a:pt x="0" y="29"/>
                  </a:lnTo>
                  <a:lnTo>
                    <a:pt x="15" y="46"/>
                  </a:lnTo>
                  <a:lnTo>
                    <a:pt x="25" y="42"/>
                  </a:lnTo>
                  <a:lnTo>
                    <a:pt x="28" y="48"/>
                  </a:lnTo>
                  <a:lnTo>
                    <a:pt x="40" y="51"/>
                  </a:lnTo>
                  <a:lnTo>
                    <a:pt x="46" y="40"/>
                  </a:lnTo>
                  <a:lnTo>
                    <a:pt x="68" y="42"/>
                  </a:lnTo>
                  <a:lnTo>
                    <a:pt x="71" y="53"/>
                  </a:lnTo>
                  <a:lnTo>
                    <a:pt x="79" y="57"/>
                  </a:lnTo>
                  <a:lnTo>
                    <a:pt x="98" y="55"/>
                  </a:lnTo>
                  <a:lnTo>
                    <a:pt x="104" y="62"/>
                  </a:lnTo>
                  <a:lnTo>
                    <a:pt x="113" y="68"/>
                  </a:lnTo>
                  <a:lnTo>
                    <a:pt x="121" y="81"/>
                  </a:lnTo>
                  <a:lnTo>
                    <a:pt x="121" y="99"/>
                  </a:lnTo>
                  <a:lnTo>
                    <a:pt x="115" y="103"/>
                  </a:lnTo>
                  <a:lnTo>
                    <a:pt x="118" y="110"/>
                  </a:lnTo>
                  <a:lnTo>
                    <a:pt x="108" y="121"/>
                  </a:lnTo>
                  <a:lnTo>
                    <a:pt x="108" y="136"/>
                  </a:lnTo>
                  <a:lnTo>
                    <a:pt x="122" y="138"/>
                  </a:lnTo>
                  <a:lnTo>
                    <a:pt x="130" y="134"/>
                  </a:lnTo>
                  <a:lnTo>
                    <a:pt x="133" y="127"/>
                  </a:lnTo>
                  <a:lnTo>
                    <a:pt x="138" y="134"/>
                  </a:lnTo>
                  <a:lnTo>
                    <a:pt x="146" y="130"/>
                  </a:lnTo>
                  <a:lnTo>
                    <a:pt x="163" y="138"/>
                  </a:lnTo>
                  <a:lnTo>
                    <a:pt x="173" y="154"/>
                  </a:lnTo>
                  <a:lnTo>
                    <a:pt x="177" y="154"/>
                  </a:lnTo>
                  <a:lnTo>
                    <a:pt x="178" y="163"/>
                  </a:lnTo>
                  <a:lnTo>
                    <a:pt x="189" y="167"/>
                  </a:lnTo>
                  <a:lnTo>
                    <a:pt x="201" y="167"/>
                  </a:lnTo>
                  <a:lnTo>
                    <a:pt x="194" y="158"/>
                  </a:lnTo>
                  <a:lnTo>
                    <a:pt x="197" y="149"/>
                  </a:lnTo>
                  <a:lnTo>
                    <a:pt x="206" y="158"/>
                  </a:lnTo>
                  <a:lnTo>
                    <a:pt x="217" y="160"/>
                  </a:lnTo>
                  <a:lnTo>
                    <a:pt x="218" y="147"/>
                  </a:lnTo>
                  <a:lnTo>
                    <a:pt x="208" y="136"/>
                  </a:lnTo>
                  <a:lnTo>
                    <a:pt x="200" y="136"/>
                  </a:lnTo>
                  <a:lnTo>
                    <a:pt x="189" y="125"/>
                  </a:lnTo>
                  <a:lnTo>
                    <a:pt x="200" y="125"/>
                  </a:lnTo>
                  <a:lnTo>
                    <a:pt x="208" y="132"/>
                  </a:lnTo>
                  <a:lnTo>
                    <a:pt x="223" y="132"/>
                  </a:lnTo>
                  <a:lnTo>
                    <a:pt x="220" y="119"/>
                  </a:lnTo>
                  <a:lnTo>
                    <a:pt x="206" y="105"/>
                  </a:lnTo>
                  <a:lnTo>
                    <a:pt x="197" y="103"/>
                  </a:lnTo>
                  <a:lnTo>
                    <a:pt x="183" y="88"/>
                  </a:lnTo>
                  <a:lnTo>
                    <a:pt x="166" y="84"/>
                  </a:lnTo>
                  <a:lnTo>
                    <a:pt x="152" y="77"/>
                  </a:lnTo>
                  <a:lnTo>
                    <a:pt x="141" y="57"/>
                  </a:lnTo>
                  <a:lnTo>
                    <a:pt x="133" y="31"/>
                  </a:lnTo>
                  <a:lnTo>
                    <a:pt x="122" y="31"/>
                  </a:lnTo>
                  <a:lnTo>
                    <a:pt x="119" y="24"/>
                  </a:lnTo>
                  <a:lnTo>
                    <a:pt x="113" y="26"/>
                  </a:lnTo>
                  <a:lnTo>
                    <a:pt x="102" y="15"/>
                  </a:lnTo>
                  <a:lnTo>
                    <a:pt x="84" y="11"/>
                  </a:lnTo>
                  <a:lnTo>
                    <a:pt x="76" y="18"/>
                  </a:lnTo>
                  <a:lnTo>
                    <a:pt x="59" y="11"/>
                  </a:lnTo>
                  <a:lnTo>
                    <a:pt x="48" y="11"/>
                  </a:lnTo>
                  <a:lnTo>
                    <a:pt x="43" y="2"/>
                  </a:lnTo>
                  <a:lnTo>
                    <a:pt x="37" y="0"/>
                  </a:lnTo>
                  <a:lnTo>
                    <a:pt x="28" y="2"/>
                  </a:lnTo>
                  <a:lnTo>
                    <a:pt x="8" y="0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83" name="Freeform 35"/>
            <p:cNvSpPr>
              <a:spLocks/>
            </p:cNvSpPr>
            <p:nvPr/>
          </p:nvSpPr>
          <p:spPr bwMode="auto">
            <a:xfrm>
              <a:off x="2044" y="2250"/>
              <a:ext cx="158" cy="76"/>
            </a:xfrm>
            <a:custGeom>
              <a:avLst/>
              <a:gdLst>
                <a:gd name="T0" fmla="*/ 0 w 158"/>
                <a:gd name="T1" fmla="*/ 38 h 76"/>
                <a:gd name="T2" fmla="*/ 14 w 158"/>
                <a:gd name="T3" fmla="*/ 15 h 76"/>
                <a:gd name="T4" fmla="*/ 20 w 158"/>
                <a:gd name="T5" fmla="*/ 15 h 76"/>
                <a:gd name="T6" fmla="*/ 31 w 158"/>
                <a:gd name="T7" fmla="*/ 4 h 76"/>
                <a:gd name="T8" fmla="*/ 44 w 158"/>
                <a:gd name="T9" fmla="*/ 4 h 76"/>
                <a:gd name="T10" fmla="*/ 47 w 158"/>
                <a:gd name="T11" fmla="*/ 2 h 76"/>
                <a:gd name="T12" fmla="*/ 51 w 158"/>
                <a:gd name="T13" fmla="*/ 0 h 76"/>
                <a:gd name="T14" fmla="*/ 67 w 158"/>
                <a:gd name="T15" fmla="*/ 13 h 76"/>
                <a:gd name="T16" fmla="*/ 72 w 158"/>
                <a:gd name="T17" fmla="*/ 22 h 76"/>
                <a:gd name="T18" fmla="*/ 75 w 158"/>
                <a:gd name="T19" fmla="*/ 18 h 76"/>
                <a:gd name="T20" fmla="*/ 87 w 158"/>
                <a:gd name="T21" fmla="*/ 26 h 76"/>
                <a:gd name="T22" fmla="*/ 95 w 158"/>
                <a:gd name="T23" fmla="*/ 26 h 76"/>
                <a:gd name="T24" fmla="*/ 101 w 158"/>
                <a:gd name="T25" fmla="*/ 33 h 76"/>
                <a:gd name="T26" fmla="*/ 112 w 158"/>
                <a:gd name="T27" fmla="*/ 38 h 76"/>
                <a:gd name="T28" fmla="*/ 112 w 158"/>
                <a:gd name="T29" fmla="*/ 49 h 76"/>
                <a:gd name="T30" fmla="*/ 132 w 158"/>
                <a:gd name="T31" fmla="*/ 49 h 76"/>
                <a:gd name="T32" fmla="*/ 137 w 158"/>
                <a:gd name="T33" fmla="*/ 60 h 76"/>
                <a:gd name="T34" fmla="*/ 149 w 158"/>
                <a:gd name="T35" fmla="*/ 60 h 76"/>
                <a:gd name="T36" fmla="*/ 157 w 158"/>
                <a:gd name="T37" fmla="*/ 73 h 76"/>
                <a:gd name="T38" fmla="*/ 152 w 158"/>
                <a:gd name="T39" fmla="*/ 75 h 76"/>
                <a:gd name="T40" fmla="*/ 149 w 158"/>
                <a:gd name="T41" fmla="*/ 71 h 76"/>
                <a:gd name="T42" fmla="*/ 148 w 158"/>
                <a:gd name="T43" fmla="*/ 68 h 76"/>
                <a:gd name="T44" fmla="*/ 137 w 158"/>
                <a:gd name="T45" fmla="*/ 71 h 76"/>
                <a:gd name="T46" fmla="*/ 134 w 158"/>
                <a:gd name="T47" fmla="*/ 73 h 76"/>
                <a:gd name="T48" fmla="*/ 124 w 158"/>
                <a:gd name="T49" fmla="*/ 75 h 76"/>
                <a:gd name="T50" fmla="*/ 110 w 158"/>
                <a:gd name="T51" fmla="*/ 75 h 76"/>
                <a:gd name="T52" fmla="*/ 101 w 158"/>
                <a:gd name="T53" fmla="*/ 75 h 76"/>
                <a:gd name="T54" fmla="*/ 101 w 158"/>
                <a:gd name="T55" fmla="*/ 68 h 76"/>
                <a:gd name="T56" fmla="*/ 87 w 158"/>
                <a:gd name="T57" fmla="*/ 51 h 76"/>
                <a:gd name="T58" fmla="*/ 87 w 158"/>
                <a:gd name="T59" fmla="*/ 40 h 76"/>
                <a:gd name="T60" fmla="*/ 72 w 158"/>
                <a:gd name="T61" fmla="*/ 40 h 76"/>
                <a:gd name="T62" fmla="*/ 65 w 158"/>
                <a:gd name="T63" fmla="*/ 33 h 76"/>
                <a:gd name="T64" fmla="*/ 61 w 158"/>
                <a:gd name="T65" fmla="*/ 40 h 76"/>
                <a:gd name="T66" fmla="*/ 56 w 158"/>
                <a:gd name="T67" fmla="*/ 31 h 76"/>
                <a:gd name="T68" fmla="*/ 51 w 158"/>
                <a:gd name="T69" fmla="*/ 31 h 76"/>
                <a:gd name="T70" fmla="*/ 51 w 158"/>
                <a:gd name="T71" fmla="*/ 20 h 76"/>
                <a:gd name="T72" fmla="*/ 47 w 158"/>
                <a:gd name="T73" fmla="*/ 15 h 76"/>
                <a:gd name="T74" fmla="*/ 33 w 158"/>
                <a:gd name="T75" fmla="*/ 18 h 76"/>
                <a:gd name="T76" fmla="*/ 23 w 158"/>
                <a:gd name="T77" fmla="*/ 31 h 76"/>
                <a:gd name="T78" fmla="*/ 12 w 158"/>
                <a:gd name="T79" fmla="*/ 33 h 76"/>
                <a:gd name="T80" fmla="*/ 0 w 158"/>
                <a:gd name="T81" fmla="*/ 38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58" h="76">
                  <a:moveTo>
                    <a:pt x="0" y="38"/>
                  </a:moveTo>
                  <a:lnTo>
                    <a:pt x="14" y="15"/>
                  </a:lnTo>
                  <a:lnTo>
                    <a:pt x="20" y="15"/>
                  </a:lnTo>
                  <a:lnTo>
                    <a:pt x="31" y="4"/>
                  </a:lnTo>
                  <a:lnTo>
                    <a:pt x="44" y="4"/>
                  </a:lnTo>
                  <a:lnTo>
                    <a:pt x="47" y="2"/>
                  </a:lnTo>
                  <a:lnTo>
                    <a:pt x="51" y="0"/>
                  </a:lnTo>
                  <a:lnTo>
                    <a:pt x="67" y="13"/>
                  </a:lnTo>
                  <a:lnTo>
                    <a:pt x="72" y="22"/>
                  </a:lnTo>
                  <a:lnTo>
                    <a:pt x="75" y="18"/>
                  </a:lnTo>
                  <a:lnTo>
                    <a:pt x="87" y="26"/>
                  </a:lnTo>
                  <a:lnTo>
                    <a:pt x="95" y="26"/>
                  </a:lnTo>
                  <a:lnTo>
                    <a:pt x="101" y="33"/>
                  </a:lnTo>
                  <a:lnTo>
                    <a:pt x="112" y="38"/>
                  </a:lnTo>
                  <a:lnTo>
                    <a:pt x="112" y="49"/>
                  </a:lnTo>
                  <a:lnTo>
                    <a:pt x="132" y="49"/>
                  </a:lnTo>
                  <a:lnTo>
                    <a:pt x="137" y="60"/>
                  </a:lnTo>
                  <a:lnTo>
                    <a:pt x="149" y="60"/>
                  </a:lnTo>
                  <a:lnTo>
                    <a:pt x="157" y="73"/>
                  </a:lnTo>
                  <a:lnTo>
                    <a:pt x="152" y="75"/>
                  </a:lnTo>
                  <a:lnTo>
                    <a:pt x="149" y="71"/>
                  </a:lnTo>
                  <a:lnTo>
                    <a:pt x="148" y="68"/>
                  </a:lnTo>
                  <a:lnTo>
                    <a:pt x="137" y="71"/>
                  </a:lnTo>
                  <a:lnTo>
                    <a:pt x="134" y="73"/>
                  </a:lnTo>
                  <a:lnTo>
                    <a:pt x="124" y="75"/>
                  </a:lnTo>
                  <a:lnTo>
                    <a:pt x="110" y="75"/>
                  </a:lnTo>
                  <a:lnTo>
                    <a:pt x="101" y="75"/>
                  </a:lnTo>
                  <a:lnTo>
                    <a:pt x="101" y="68"/>
                  </a:lnTo>
                  <a:lnTo>
                    <a:pt x="87" y="51"/>
                  </a:lnTo>
                  <a:lnTo>
                    <a:pt x="87" y="40"/>
                  </a:lnTo>
                  <a:lnTo>
                    <a:pt x="72" y="40"/>
                  </a:lnTo>
                  <a:lnTo>
                    <a:pt x="65" y="33"/>
                  </a:lnTo>
                  <a:lnTo>
                    <a:pt x="61" y="40"/>
                  </a:lnTo>
                  <a:lnTo>
                    <a:pt x="56" y="31"/>
                  </a:lnTo>
                  <a:lnTo>
                    <a:pt x="51" y="31"/>
                  </a:lnTo>
                  <a:lnTo>
                    <a:pt x="51" y="20"/>
                  </a:lnTo>
                  <a:lnTo>
                    <a:pt x="47" y="15"/>
                  </a:lnTo>
                  <a:lnTo>
                    <a:pt x="33" y="18"/>
                  </a:lnTo>
                  <a:lnTo>
                    <a:pt x="23" y="31"/>
                  </a:lnTo>
                  <a:lnTo>
                    <a:pt x="12" y="33"/>
                  </a:lnTo>
                  <a:lnTo>
                    <a:pt x="0" y="38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84" name="Freeform 36"/>
            <p:cNvSpPr>
              <a:spLocks/>
            </p:cNvSpPr>
            <p:nvPr/>
          </p:nvSpPr>
          <p:spPr bwMode="auto">
            <a:xfrm>
              <a:off x="2183" y="2306"/>
              <a:ext cx="100" cy="65"/>
            </a:xfrm>
            <a:custGeom>
              <a:avLst/>
              <a:gdLst>
                <a:gd name="T0" fmla="*/ 0 w 100"/>
                <a:gd name="T1" fmla="*/ 49 h 65"/>
                <a:gd name="T2" fmla="*/ 9 w 100"/>
                <a:gd name="T3" fmla="*/ 51 h 65"/>
                <a:gd name="T4" fmla="*/ 31 w 100"/>
                <a:gd name="T5" fmla="*/ 49 h 65"/>
                <a:gd name="T6" fmla="*/ 40 w 100"/>
                <a:gd name="T7" fmla="*/ 62 h 65"/>
                <a:gd name="T8" fmla="*/ 53 w 100"/>
                <a:gd name="T9" fmla="*/ 64 h 65"/>
                <a:gd name="T10" fmla="*/ 59 w 100"/>
                <a:gd name="T11" fmla="*/ 49 h 65"/>
                <a:gd name="T12" fmla="*/ 56 w 100"/>
                <a:gd name="T13" fmla="*/ 44 h 65"/>
                <a:gd name="T14" fmla="*/ 62 w 100"/>
                <a:gd name="T15" fmla="*/ 38 h 65"/>
                <a:gd name="T16" fmla="*/ 74 w 100"/>
                <a:gd name="T17" fmla="*/ 49 h 65"/>
                <a:gd name="T18" fmla="*/ 84 w 100"/>
                <a:gd name="T19" fmla="*/ 49 h 65"/>
                <a:gd name="T20" fmla="*/ 84 w 100"/>
                <a:gd name="T21" fmla="*/ 42 h 65"/>
                <a:gd name="T22" fmla="*/ 90 w 100"/>
                <a:gd name="T23" fmla="*/ 42 h 65"/>
                <a:gd name="T24" fmla="*/ 99 w 100"/>
                <a:gd name="T25" fmla="*/ 31 h 65"/>
                <a:gd name="T26" fmla="*/ 93 w 100"/>
                <a:gd name="T27" fmla="*/ 29 h 65"/>
                <a:gd name="T28" fmla="*/ 93 w 100"/>
                <a:gd name="T29" fmla="*/ 18 h 65"/>
                <a:gd name="T30" fmla="*/ 93 w 100"/>
                <a:gd name="T31" fmla="*/ 9 h 65"/>
                <a:gd name="T32" fmla="*/ 79 w 100"/>
                <a:gd name="T33" fmla="*/ 7 h 65"/>
                <a:gd name="T34" fmla="*/ 68 w 100"/>
                <a:gd name="T35" fmla="*/ 9 h 65"/>
                <a:gd name="T36" fmla="*/ 59 w 100"/>
                <a:gd name="T37" fmla="*/ 9 h 65"/>
                <a:gd name="T38" fmla="*/ 45 w 100"/>
                <a:gd name="T39" fmla="*/ 7 h 65"/>
                <a:gd name="T40" fmla="*/ 34 w 100"/>
                <a:gd name="T41" fmla="*/ 0 h 65"/>
                <a:gd name="T42" fmla="*/ 31 w 100"/>
                <a:gd name="T43" fmla="*/ 7 h 65"/>
                <a:gd name="T44" fmla="*/ 29 w 100"/>
                <a:gd name="T45" fmla="*/ 20 h 65"/>
                <a:gd name="T46" fmla="*/ 19 w 100"/>
                <a:gd name="T47" fmla="*/ 20 h 65"/>
                <a:gd name="T48" fmla="*/ 15 w 100"/>
                <a:gd name="T49" fmla="*/ 31 h 65"/>
                <a:gd name="T50" fmla="*/ 9 w 100"/>
                <a:gd name="T51" fmla="*/ 35 h 65"/>
                <a:gd name="T52" fmla="*/ 0 w 100"/>
                <a:gd name="T53" fmla="*/ 49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00" h="65">
                  <a:moveTo>
                    <a:pt x="0" y="49"/>
                  </a:moveTo>
                  <a:lnTo>
                    <a:pt x="9" y="51"/>
                  </a:lnTo>
                  <a:lnTo>
                    <a:pt x="31" y="49"/>
                  </a:lnTo>
                  <a:lnTo>
                    <a:pt x="40" y="62"/>
                  </a:lnTo>
                  <a:lnTo>
                    <a:pt x="53" y="64"/>
                  </a:lnTo>
                  <a:lnTo>
                    <a:pt x="59" y="49"/>
                  </a:lnTo>
                  <a:lnTo>
                    <a:pt x="56" y="44"/>
                  </a:lnTo>
                  <a:lnTo>
                    <a:pt x="62" y="38"/>
                  </a:lnTo>
                  <a:lnTo>
                    <a:pt x="74" y="49"/>
                  </a:lnTo>
                  <a:lnTo>
                    <a:pt x="84" y="49"/>
                  </a:lnTo>
                  <a:lnTo>
                    <a:pt x="84" y="42"/>
                  </a:lnTo>
                  <a:lnTo>
                    <a:pt x="90" y="42"/>
                  </a:lnTo>
                  <a:lnTo>
                    <a:pt x="99" y="31"/>
                  </a:lnTo>
                  <a:lnTo>
                    <a:pt x="93" y="29"/>
                  </a:lnTo>
                  <a:lnTo>
                    <a:pt x="93" y="18"/>
                  </a:lnTo>
                  <a:lnTo>
                    <a:pt x="93" y="9"/>
                  </a:lnTo>
                  <a:lnTo>
                    <a:pt x="79" y="7"/>
                  </a:lnTo>
                  <a:lnTo>
                    <a:pt x="68" y="9"/>
                  </a:lnTo>
                  <a:lnTo>
                    <a:pt x="59" y="9"/>
                  </a:lnTo>
                  <a:lnTo>
                    <a:pt x="45" y="7"/>
                  </a:lnTo>
                  <a:lnTo>
                    <a:pt x="34" y="0"/>
                  </a:lnTo>
                  <a:lnTo>
                    <a:pt x="31" y="7"/>
                  </a:lnTo>
                  <a:lnTo>
                    <a:pt x="29" y="20"/>
                  </a:lnTo>
                  <a:lnTo>
                    <a:pt x="19" y="20"/>
                  </a:lnTo>
                  <a:lnTo>
                    <a:pt x="15" y="31"/>
                  </a:lnTo>
                  <a:lnTo>
                    <a:pt x="9" y="35"/>
                  </a:lnTo>
                  <a:lnTo>
                    <a:pt x="0" y="49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85" name="Freeform 37"/>
            <p:cNvSpPr>
              <a:spLocks/>
            </p:cNvSpPr>
            <p:nvPr/>
          </p:nvSpPr>
          <p:spPr bwMode="auto">
            <a:xfrm>
              <a:off x="2119" y="2495"/>
              <a:ext cx="637" cy="1354"/>
            </a:xfrm>
            <a:custGeom>
              <a:avLst/>
              <a:gdLst>
                <a:gd name="T0" fmla="*/ 73 w 637"/>
                <a:gd name="T1" fmla="*/ 22 h 1354"/>
                <a:gd name="T2" fmla="*/ 121 w 637"/>
                <a:gd name="T3" fmla="*/ 2 h 1354"/>
                <a:gd name="T4" fmla="*/ 101 w 637"/>
                <a:gd name="T5" fmla="*/ 47 h 1354"/>
                <a:gd name="T6" fmla="*/ 121 w 637"/>
                <a:gd name="T7" fmla="*/ 44 h 1354"/>
                <a:gd name="T8" fmla="*/ 141 w 637"/>
                <a:gd name="T9" fmla="*/ 42 h 1354"/>
                <a:gd name="T10" fmla="*/ 169 w 637"/>
                <a:gd name="T11" fmla="*/ 58 h 1354"/>
                <a:gd name="T12" fmla="*/ 255 w 637"/>
                <a:gd name="T13" fmla="*/ 82 h 1354"/>
                <a:gd name="T14" fmla="*/ 296 w 637"/>
                <a:gd name="T15" fmla="*/ 106 h 1354"/>
                <a:gd name="T16" fmla="*/ 347 w 637"/>
                <a:gd name="T17" fmla="*/ 120 h 1354"/>
                <a:gd name="T18" fmla="*/ 421 w 637"/>
                <a:gd name="T19" fmla="*/ 186 h 1354"/>
                <a:gd name="T20" fmla="*/ 461 w 637"/>
                <a:gd name="T21" fmla="*/ 266 h 1354"/>
                <a:gd name="T22" fmla="*/ 619 w 637"/>
                <a:gd name="T23" fmla="*/ 335 h 1354"/>
                <a:gd name="T24" fmla="*/ 621 w 637"/>
                <a:gd name="T25" fmla="*/ 448 h 1354"/>
                <a:gd name="T26" fmla="*/ 580 w 637"/>
                <a:gd name="T27" fmla="*/ 510 h 1354"/>
                <a:gd name="T28" fmla="*/ 574 w 637"/>
                <a:gd name="T29" fmla="*/ 597 h 1354"/>
                <a:gd name="T30" fmla="*/ 551 w 637"/>
                <a:gd name="T31" fmla="*/ 634 h 1354"/>
                <a:gd name="T32" fmla="*/ 514 w 637"/>
                <a:gd name="T33" fmla="*/ 699 h 1354"/>
                <a:gd name="T34" fmla="*/ 460 w 637"/>
                <a:gd name="T35" fmla="*/ 721 h 1354"/>
                <a:gd name="T36" fmla="*/ 432 w 637"/>
                <a:gd name="T37" fmla="*/ 787 h 1354"/>
                <a:gd name="T38" fmla="*/ 426 w 637"/>
                <a:gd name="T39" fmla="*/ 843 h 1354"/>
                <a:gd name="T40" fmla="*/ 382 w 637"/>
                <a:gd name="T41" fmla="*/ 894 h 1354"/>
                <a:gd name="T42" fmla="*/ 356 w 637"/>
                <a:gd name="T43" fmla="*/ 934 h 1354"/>
                <a:gd name="T44" fmla="*/ 339 w 637"/>
                <a:gd name="T45" fmla="*/ 954 h 1354"/>
                <a:gd name="T46" fmla="*/ 330 w 637"/>
                <a:gd name="T47" fmla="*/ 1007 h 1354"/>
                <a:gd name="T48" fmla="*/ 286 w 637"/>
                <a:gd name="T49" fmla="*/ 1029 h 1354"/>
                <a:gd name="T50" fmla="*/ 252 w 637"/>
                <a:gd name="T51" fmla="*/ 1051 h 1354"/>
                <a:gd name="T52" fmla="*/ 251 w 637"/>
                <a:gd name="T53" fmla="*/ 1107 h 1354"/>
                <a:gd name="T54" fmla="*/ 218 w 637"/>
                <a:gd name="T55" fmla="*/ 1147 h 1354"/>
                <a:gd name="T56" fmla="*/ 238 w 637"/>
                <a:gd name="T57" fmla="*/ 1182 h 1354"/>
                <a:gd name="T58" fmla="*/ 206 w 637"/>
                <a:gd name="T59" fmla="*/ 1215 h 1354"/>
                <a:gd name="T60" fmla="*/ 189 w 637"/>
                <a:gd name="T61" fmla="*/ 1273 h 1354"/>
                <a:gd name="T62" fmla="*/ 232 w 637"/>
                <a:gd name="T63" fmla="*/ 1353 h 1354"/>
                <a:gd name="T64" fmla="*/ 181 w 637"/>
                <a:gd name="T65" fmla="*/ 1313 h 1354"/>
                <a:gd name="T66" fmla="*/ 149 w 637"/>
                <a:gd name="T67" fmla="*/ 1242 h 1354"/>
                <a:gd name="T68" fmla="*/ 145 w 637"/>
                <a:gd name="T69" fmla="*/ 1051 h 1354"/>
                <a:gd name="T70" fmla="*/ 141 w 637"/>
                <a:gd name="T71" fmla="*/ 971 h 1354"/>
                <a:gd name="T72" fmla="*/ 144 w 637"/>
                <a:gd name="T73" fmla="*/ 885 h 1354"/>
                <a:gd name="T74" fmla="*/ 150 w 637"/>
                <a:gd name="T75" fmla="*/ 816 h 1354"/>
                <a:gd name="T76" fmla="*/ 147 w 637"/>
                <a:gd name="T77" fmla="*/ 705 h 1354"/>
                <a:gd name="T78" fmla="*/ 152 w 637"/>
                <a:gd name="T79" fmla="*/ 614 h 1354"/>
                <a:gd name="T80" fmla="*/ 115 w 637"/>
                <a:gd name="T81" fmla="*/ 552 h 1354"/>
                <a:gd name="T82" fmla="*/ 57 w 637"/>
                <a:gd name="T83" fmla="*/ 501 h 1354"/>
                <a:gd name="T84" fmla="*/ 37 w 637"/>
                <a:gd name="T85" fmla="*/ 426 h 1354"/>
                <a:gd name="T86" fmla="*/ 11 w 637"/>
                <a:gd name="T87" fmla="*/ 384 h 1354"/>
                <a:gd name="T88" fmla="*/ 12 w 637"/>
                <a:gd name="T89" fmla="*/ 313 h 1354"/>
                <a:gd name="T90" fmla="*/ 6 w 637"/>
                <a:gd name="T91" fmla="*/ 244 h 1354"/>
                <a:gd name="T92" fmla="*/ 46 w 637"/>
                <a:gd name="T93" fmla="*/ 111 h 13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637" h="1354">
                  <a:moveTo>
                    <a:pt x="50" y="60"/>
                  </a:moveTo>
                  <a:lnTo>
                    <a:pt x="57" y="44"/>
                  </a:lnTo>
                  <a:lnTo>
                    <a:pt x="73" y="22"/>
                  </a:lnTo>
                  <a:lnTo>
                    <a:pt x="96" y="9"/>
                  </a:lnTo>
                  <a:lnTo>
                    <a:pt x="108" y="0"/>
                  </a:lnTo>
                  <a:lnTo>
                    <a:pt x="121" y="2"/>
                  </a:lnTo>
                  <a:lnTo>
                    <a:pt x="118" y="13"/>
                  </a:lnTo>
                  <a:lnTo>
                    <a:pt x="104" y="24"/>
                  </a:lnTo>
                  <a:lnTo>
                    <a:pt x="101" y="47"/>
                  </a:lnTo>
                  <a:lnTo>
                    <a:pt x="104" y="64"/>
                  </a:lnTo>
                  <a:lnTo>
                    <a:pt x="116" y="64"/>
                  </a:lnTo>
                  <a:lnTo>
                    <a:pt x="121" y="44"/>
                  </a:lnTo>
                  <a:lnTo>
                    <a:pt x="124" y="24"/>
                  </a:lnTo>
                  <a:lnTo>
                    <a:pt x="132" y="31"/>
                  </a:lnTo>
                  <a:lnTo>
                    <a:pt x="141" y="42"/>
                  </a:lnTo>
                  <a:lnTo>
                    <a:pt x="156" y="38"/>
                  </a:lnTo>
                  <a:lnTo>
                    <a:pt x="166" y="47"/>
                  </a:lnTo>
                  <a:lnTo>
                    <a:pt x="169" y="58"/>
                  </a:lnTo>
                  <a:lnTo>
                    <a:pt x="192" y="53"/>
                  </a:lnTo>
                  <a:lnTo>
                    <a:pt x="238" y="47"/>
                  </a:lnTo>
                  <a:lnTo>
                    <a:pt x="255" y="82"/>
                  </a:lnTo>
                  <a:lnTo>
                    <a:pt x="285" y="100"/>
                  </a:lnTo>
                  <a:lnTo>
                    <a:pt x="283" y="115"/>
                  </a:lnTo>
                  <a:lnTo>
                    <a:pt x="296" y="106"/>
                  </a:lnTo>
                  <a:lnTo>
                    <a:pt x="309" y="106"/>
                  </a:lnTo>
                  <a:lnTo>
                    <a:pt x="327" y="122"/>
                  </a:lnTo>
                  <a:lnTo>
                    <a:pt x="347" y="120"/>
                  </a:lnTo>
                  <a:lnTo>
                    <a:pt x="364" y="122"/>
                  </a:lnTo>
                  <a:lnTo>
                    <a:pt x="392" y="151"/>
                  </a:lnTo>
                  <a:lnTo>
                    <a:pt x="421" y="186"/>
                  </a:lnTo>
                  <a:lnTo>
                    <a:pt x="433" y="226"/>
                  </a:lnTo>
                  <a:lnTo>
                    <a:pt x="426" y="255"/>
                  </a:lnTo>
                  <a:lnTo>
                    <a:pt x="461" y="266"/>
                  </a:lnTo>
                  <a:lnTo>
                    <a:pt x="520" y="282"/>
                  </a:lnTo>
                  <a:lnTo>
                    <a:pt x="580" y="299"/>
                  </a:lnTo>
                  <a:lnTo>
                    <a:pt x="619" y="335"/>
                  </a:lnTo>
                  <a:lnTo>
                    <a:pt x="636" y="368"/>
                  </a:lnTo>
                  <a:lnTo>
                    <a:pt x="636" y="410"/>
                  </a:lnTo>
                  <a:lnTo>
                    <a:pt x="621" y="448"/>
                  </a:lnTo>
                  <a:lnTo>
                    <a:pt x="604" y="468"/>
                  </a:lnTo>
                  <a:lnTo>
                    <a:pt x="593" y="481"/>
                  </a:lnTo>
                  <a:lnTo>
                    <a:pt x="580" y="510"/>
                  </a:lnTo>
                  <a:lnTo>
                    <a:pt x="579" y="535"/>
                  </a:lnTo>
                  <a:lnTo>
                    <a:pt x="580" y="566"/>
                  </a:lnTo>
                  <a:lnTo>
                    <a:pt x="574" y="597"/>
                  </a:lnTo>
                  <a:lnTo>
                    <a:pt x="565" y="603"/>
                  </a:lnTo>
                  <a:lnTo>
                    <a:pt x="562" y="621"/>
                  </a:lnTo>
                  <a:lnTo>
                    <a:pt x="551" y="634"/>
                  </a:lnTo>
                  <a:lnTo>
                    <a:pt x="549" y="650"/>
                  </a:lnTo>
                  <a:lnTo>
                    <a:pt x="535" y="668"/>
                  </a:lnTo>
                  <a:lnTo>
                    <a:pt x="514" y="699"/>
                  </a:lnTo>
                  <a:lnTo>
                    <a:pt x="495" y="708"/>
                  </a:lnTo>
                  <a:lnTo>
                    <a:pt x="483" y="705"/>
                  </a:lnTo>
                  <a:lnTo>
                    <a:pt x="460" y="721"/>
                  </a:lnTo>
                  <a:lnTo>
                    <a:pt x="436" y="756"/>
                  </a:lnTo>
                  <a:lnTo>
                    <a:pt x="432" y="770"/>
                  </a:lnTo>
                  <a:lnTo>
                    <a:pt x="432" y="787"/>
                  </a:lnTo>
                  <a:lnTo>
                    <a:pt x="436" y="807"/>
                  </a:lnTo>
                  <a:lnTo>
                    <a:pt x="426" y="827"/>
                  </a:lnTo>
                  <a:lnTo>
                    <a:pt x="426" y="843"/>
                  </a:lnTo>
                  <a:lnTo>
                    <a:pt x="407" y="861"/>
                  </a:lnTo>
                  <a:lnTo>
                    <a:pt x="393" y="874"/>
                  </a:lnTo>
                  <a:lnTo>
                    <a:pt x="382" y="894"/>
                  </a:lnTo>
                  <a:lnTo>
                    <a:pt x="378" y="914"/>
                  </a:lnTo>
                  <a:lnTo>
                    <a:pt x="362" y="938"/>
                  </a:lnTo>
                  <a:lnTo>
                    <a:pt x="356" y="934"/>
                  </a:lnTo>
                  <a:lnTo>
                    <a:pt x="344" y="934"/>
                  </a:lnTo>
                  <a:lnTo>
                    <a:pt x="328" y="943"/>
                  </a:lnTo>
                  <a:lnTo>
                    <a:pt x="339" y="954"/>
                  </a:lnTo>
                  <a:lnTo>
                    <a:pt x="339" y="976"/>
                  </a:lnTo>
                  <a:lnTo>
                    <a:pt x="337" y="994"/>
                  </a:lnTo>
                  <a:lnTo>
                    <a:pt x="330" y="1007"/>
                  </a:lnTo>
                  <a:lnTo>
                    <a:pt x="309" y="1009"/>
                  </a:lnTo>
                  <a:lnTo>
                    <a:pt x="294" y="1016"/>
                  </a:lnTo>
                  <a:lnTo>
                    <a:pt x="286" y="1029"/>
                  </a:lnTo>
                  <a:lnTo>
                    <a:pt x="286" y="1051"/>
                  </a:lnTo>
                  <a:lnTo>
                    <a:pt x="268" y="1058"/>
                  </a:lnTo>
                  <a:lnTo>
                    <a:pt x="252" y="1051"/>
                  </a:lnTo>
                  <a:lnTo>
                    <a:pt x="248" y="1065"/>
                  </a:lnTo>
                  <a:lnTo>
                    <a:pt x="255" y="1074"/>
                  </a:lnTo>
                  <a:lnTo>
                    <a:pt x="251" y="1107"/>
                  </a:lnTo>
                  <a:lnTo>
                    <a:pt x="244" y="1136"/>
                  </a:lnTo>
                  <a:lnTo>
                    <a:pt x="224" y="1136"/>
                  </a:lnTo>
                  <a:lnTo>
                    <a:pt x="218" y="1147"/>
                  </a:lnTo>
                  <a:lnTo>
                    <a:pt x="220" y="1169"/>
                  </a:lnTo>
                  <a:lnTo>
                    <a:pt x="231" y="1169"/>
                  </a:lnTo>
                  <a:lnTo>
                    <a:pt x="238" y="1182"/>
                  </a:lnTo>
                  <a:lnTo>
                    <a:pt x="234" y="1204"/>
                  </a:lnTo>
                  <a:lnTo>
                    <a:pt x="223" y="1207"/>
                  </a:lnTo>
                  <a:lnTo>
                    <a:pt x="206" y="1215"/>
                  </a:lnTo>
                  <a:lnTo>
                    <a:pt x="201" y="1233"/>
                  </a:lnTo>
                  <a:lnTo>
                    <a:pt x="200" y="1260"/>
                  </a:lnTo>
                  <a:lnTo>
                    <a:pt x="189" y="1273"/>
                  </a:lnTo>
                  <a:lnTo>
                    <a:pt x="227" y="1318"/>
                  </a:lnTo>
                  <a:lnTo>
                    <a:pt x="238" y="1340"/>
                  </a:lnTo>
                  <a:lnTo>
                    <a:pt x="232" y="1353"/>
                  </a:lnTo>
                  <a:lnTo>
                    <a:pt x="215" y="1344"/>
                  </a:lnTo>
                  <a:lnTo>
                    <a:pt x="201" y="1326"/>
                  </a:lnTo>
                  <a:lnTo>
                    <a:pt x="181" y="1313"/>
                  </a:lnTo>
                  <a:lnTo>
                    <a:pt x="162" y="1291"/>
                  </a:lnTo>
                  <a:lnTo>
                    <a:pt x="150" y="1264"/>
                  </a:lnTo>
                  <a:lnTo>
                    <a:pt x="149" y="1242"/>
                  </a:lnTo>
                  <a:lnTo>
                    <a:pt x="152" y="1224"/>
                  </a:lnTo>
                  <a:lnTo>
                    <a:pt x="150" y="1080"/>
                  </a:lnTo>
                  <a:lnTo>
                    <a:pt x="145" y="1051"/>
                  </a:lnTo>
                  <a:lnTo>
                    <a:pt x="132" y="1025"/>
                  </a:lnTo>
                  <a:lnTo>
                    <a:pt x="132" y="1000"/>
                  </a:lnTo>
                  <a:lnTo>
                    <a:pt x="141" y="971"/>
                  </a:lnTo>
                  <a:lnTo>
                    <a:pt x="149" y="936"/>
                  </a:lnTo>
                  <a:lnTo>
                    <a:pt x="145" y="901"/>
                  </a:lnTo>
                  <a:lnTo>
                    <a:pt x="144" y="885"/>
                  </a:lnTo>
                  <a:lnTo>
                    <a:pt x="142" y="865"/>
                  </a:lnTo>
                  <a:lnTo>
                    <a:pt x="147" y="856"/>
                  </a:lnTo>
                  <a:lnTo>
                    <a:pt x="150" y="816"/>
                  </a:lnTo>
                  <a:lnTo>
                    <a:pt x="147" y="796"/>
                  </a:lnTo>
                  <a:lnTo>
                    <a:pt x="153" y="747"/>
                  </a:lnTo>
                  <a:lnTo>
                    <a:pt x="147" y="705"/>
                  </a:lnTo>
                  <a:lnTo>
                    <a:pt x="152" y="683"/>
                  </a:lnTo>
                  <a:lnTo>
                    <a:pt x="159" y="641"/>
                  </a:lnTo>
                  <a:lnTo>
                    <a:pt x="152" y="614"/>
                  </a:lnTo>
                  <a:lnTo>
                    <a:pt x="136" y="594"/>
                  </a:lnTo>
                  <a:lnTo>
                    <a:pt x="132" y="572"/>
                  </a:lnTo>
                  <a:lnTo>
                    <a:pt x="115" y="552"/>
                  </a:lnTo>
                  <a:lnTo>
                    <a:pt x="96" y="539"/>
                  </a:lnTo>
                  <a:lnTo>
                    <a:pt x="70" y="532"/>
                  </a:lnTo>
                  <a:lnTo>
                    <a:pt x="57" y="501"/>
                  </a:lnTo>
                  <a:lnTo>
                    <a:pt x="40" y="472"/>
                  </a:lnTo>
                  <a:lnTo>
                    <a:pt x="39" y="448"/>
                  </a:lnTo>
                  <a:lnTo>
                    <a:pt x="37" y="426"/>
                  </a:lnTo>
                  <a:lnTo>
                    <a:pt x="32" y="410"/>
                  </a:lnTo>
                  <a:lnTo>
                    <a:pt x="23" y="393"/>
                  </a:lnTo>
                  <a:lnTo>
                    <a:pt x="11" y="384"/>
                  </a:lnTo>
                  <a:lnTo>
                    <a:pt x="2" y="366"/>
                  </a:lnTo>
                  <a:lnTo>
                    <a:pt x="12" y="350"/>
                  </a:lnTo>
                  <a:lnTo>
                    <a:pt x="12" y="313"/>
                  </a:lnTo>
                  <a:lnTo>
                    <a:pt x="6" y="293"/>
                  </a:lnTo>
                  <a:lnTo>
                    <a:pt x="0" y="273"/>
                  </a:lnTo>
                  <a:lnTo>
                    <a:pt x="6" y="244"/>
                  </a:lnTo>
                  <a:lnTo>
                    <a:pt x="31" y="175"/>
                  </a:lnTo>
                  <a:lnTo>
                    <a:pt x="32" y="144"/>
                  </a:lnTo>
                  <a:lnTo>
                    <a:pt x="46" y="111"/>
                  </a:lnTo>
                  <a:lnTo>
                    <a:pt x="46" y="93"/>
                  </a:lnTo>
                  <a:lnTo>
                    <a:pt x="50" y="60"/>
                  </a:lnTo>
                </a:path>
              </a:pathLst>
            </a:custGeom>
            <a:solidFill>
              <a:schemeClr val="bg1"/>
            </a:solidFill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81376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US" altLang="zh-CN" sz="1400">
                <a:ea typeface="宋体" panose="02010600030101010101" pitchFamily="2" charset="-122"/>
              </a:rPr>
              <a:t>10-2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Learning Objectives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Define </a:t>
            </a:r>
            <a:r>
              <a:rPr lang="en-US" altLang="zh-CN" dirty="0" smtClean="0">
                <a:ea typeface="宋体" panose="02010600030101010101" pitchFamily="2" charset="-122"/>
              </a:rPr>
              <a:t>global </a:t>
            </a:r>
            <a:r>
              <a:rPr lang="en-US" altLang="zh-CN" dirty="0">
                <a:ea typeface="宋体" panose="02010600030101010101" pitchFamily="2" charset="-122"/>
              </a:rPr>
              <a:t>human resource </a:t>
            </a:r>
            <a:r>
              <a:rPr lang="en-US" altLang="zh-CN" dirty="0" smtClean="0">
                <a:ea typeface="宋体" panose="02010600030101010101" pitchFamily="2" charset="-122"/>
              </a:rPr>
              <a:t>management.</a:t>
            </a:r>
            <a:endParaRPr lang="en-US" altLang="zh-CN" dirty="0">
              <a:ea typeface="宋体" panose="02010600030101010101" pitchFamily="2" charset="-122"/>
            </a:endParaRPr>
          </a:p>
          <a:p>
            <a:r>
              <a:rPr lang="en-US" altLang="zh-CN" dirty="0">
                <a:ea typeface="宋体" panose="02010600030101010101" pitchFamily="2" charset="-122"/>
              </a:rPr>
              <a:t>Understand how corporate strategy </a:t>
            </a:r>
            <a:r>
              <a:rPr lang="en-US" altLang="zh-CN" dirty="0" smtClean="0">
                <a:ea typeface="宋体" panose="02010600030101010101" pitchFamily="2" charset="-122"/>
              </a:rPr>
              <a:t>influences global human resource management.</a:t>
            </a:r>
            <a:endParaRPr lang="en-US" altLang="zh-CN" dirty="0"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76861416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ChangeArrowheads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US" altLang="zh-CN" sz="1400">
                <a:ea typeface="宋体" panose="02010600030101010101" pitchFamily="2" charset="-122"/>
              </a:rPr>
              <a:t>10-3</a:t>
            </a:r>
          </a:p>
        </p:txBody>
      </p:sp>
      <p:sp>
        <p:nvSpPr>
          <p:cNvPr id="8198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Learning Objectives (cont.)</a:t>
            </a:r>
          </a:p>
        </p:txBody>
      </p:sp>
      <p:sp>
        <p:nvSpPr>
          <p:cNvPr id="8199" name="Rectangle 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Explain major global human resource management</a:t>
            </a:r>
            <a:r>
              <a:rPr lang="en-US" altLang="zh-CN" dirty="0" smtClean="0">
                <a:ea typeface="宋体" panose="02010600030101010101" pitchFamily="2" charset="-122"/>
              </a:rPr>
              <a:t> </a:t>
            </a:r>
            <a:r>
              <a:rPr lang="en-US" altLang="zh-CN" dirty="0">
                <a:ea typeface="宋体" panose="02010600030101010101" pitchFamily="2" charset="-122"/>
              </a:rPr>
              <a:t>functions:  recruitment and selection, training and development, performance evaluation, compensation and benefits, and labor relations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Discuss additional concerns of managing expatriate employees</a:t>
            </a:r>
          </a:p>
        </p:txBody>
      </p:sp>
    </p:spTree>
    <p:extLst>
      <p:ext uri="{BB962C8B-B14F-4D97-AF65-F5344CB8AC3E}">
        <p14:creationId xmlns:p14="http://schemas.microsoft.com/office/powerpoint/2010/main" val="207638776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6BEF5-5CCB-460C-B374-7FA505CDDC3C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2027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/>
          <a:lstStyle/>
          <a:p>
            <a:r>
              <a:rPr lang="sl-SI" altLang="en-US" b="1" dirty="0">
                <a:latin typeface="Comic Sans MS" panose="030F0702030302020204" pitchFamily="66" charset="0"/>
              </a:rPr>
              <a:t>Introduction</a:t>
            </a:r>
            <a:endParaRPr lang="en-US" altLang="en-US" b="1" dirty="0">
              <a:latin typeface="Comic Sans MS" panose="030F0702030302020204" pitchFamily="66" charset="0"/>
            </a:endParaRPr>
          </a:p>
        </p:txBody>
      </p:sp>
      <p:sp>
        <p:nvSpPr>
          <p:cNvPr id="2027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764704"/>
            <a:ext cx="8579296" cy="4752529"/>
          </a:xfrm>
        </p:spPr>
        <p:txBody>
          <a:bodyPr/>
          <a:lstStyle/>
          <a:p>
            <a:r>
              <a:rPr lang="en-US" altLang="en-US" sz="2800" dirty="0" smtClean="0">
                <a:latin typeface="Comic Sans MS" panose="030F0702030302020204" pitchFamily="66" charset="0"/>
              </a:rPr>
              <a:t>Nowadays </a:t>
            </a:r>
            <a:r>
              <a:rPr lang="en-US" altLang="en-US" sz="2800" dirty="0">
                <a:latin typeface="Comic Sans MS" panose="030F0702030302020204" pitchFamily="66" charset="0"/>
              </a:rPr>
              <a:t>globalization is more present </a:t>
            </a:r>
            <a:endParaRPr lang="sl-SI" altLang="en-US" sz="2800" dirty="0">
              <a:latin typeface="Comic Sans MS" panose="030F0702030302020204" pitchFamily="66" charset="0"/>
            </a:endParaRPr>
          </a:p>
          <a:p>
            <a:r>
              <a:rPr lang="sl-SI" altLang="en-US" sz="2800" dirty="0">
                <a:latin typeface="Comic Sans MS" panose="030F0702030302020204" pitchFamily="66" charset="0"/>
              </a:rPr>
              <a:t>Requires globally competent managers</a:t>
            </a:r>
          </a:p>
          <a:p>
            <a:r>
              <a:rPr lang="en-US" altLang="zh-CN" sz="2800" dirty="0" smtClean="0">
                <a:ea typeface="宋体" panose="02010600030101010101" pitchFamily="2" charset="-122"/>
              </a:rPr>
              <a:t>Global </a:t>
            </a:r>
            <a:r>
              <a:rPr lang="en-US" altLang="zh-CN" sz="2800" dirty="0">
                <a:ea typeface="宋体" panose="02010600030101010101" pitchFamily="2" charset="-122"/>
              </a:rPr>
              <a:t>human resource management</a:t>
            </a:r>
            <a:r>
              <a:rPr lang="sl-SI" altLang="en-US" sz="2800" dirty="0" smtClean="0">
                <a:latin typeface="Comic Sans MS" panose="030F0702030302020204" pitchFamily="66" charset="0"/>
              </a:rPr>
              <a:t> </a:t>
            </a:r>
            <a:r>
              <a:rPr lang="sl-SI" altLang="en-US" sz="2800" dirty="0">
                <a:latin typeface="Comic Sans MS" panose="030F0702030302020204" pitchFamily="66" charset="0"/>
              </a:rPr>
              <a:t>is becoming more important </a:t>
            </a:r>
          </a:p>
          <a:p>
            <a:r>
              <a:rPr lang="en-US" altLang="zh-CN" sz="2800" dirty="0" smtClean="0">
                <a:ea typeface="宋体" panose="02010600030101010101" pitchFamily="2" charset="-122"/>
              </a:rPr>
              <a:t>Global </a:t>
            </a:r>
            <a:r>
              <a:rPr lang="en-US" altLang="zh-CN" sz="2800" dirty="0">
                <a:ea typeface="宋体" panose="02010600030101010101" pitchFamily="2" charset="-122"/>
              </a:rPr>
              <a:t>human resource management</a:t>
            </a:r>
            <a:r>
              <a:rPr lang="sl-SI" altLang="en-US" sz="2800" dirty="0" smtClean="0">
                <a:latin typeface="Comic Sans MS" panose="030F0702030302020204" pitchFamily="66" charset="0"/>
              </a:rPr>
              <a:t> </a:t>
            </a:r>
            <a:r>
              <a:rPr lang="sl-SI" altLang="en-US" sz="2800" dirty="0">
                <a:latin typeface="Comic Sans MS" panose="030F0702030302020204" pitchFamily="66" charset="0"/>
              </a:rPr>
              <a:t>is major determinant of success or failure in international business</a:t>
            </a:r>
          </a:p>
          <a:p>
            <a:r>
              <a:rPr lang="sl-SI" altLang="en-US" sz="2800" dirty="0">
                <a:latin typeface="Comic Sans MS" panose="030F0702030302020204" pitchFamily="66" charset="0"/>
              </a:rPr>
              <a:t>Global integration is neccesary in HRM</a:t>
            </a:r>
          </a:p>
          <a:p>
            <a:r>
              <a:rPr lang="sl-SI" altLang="en-US" sz="2800" dirty="0">
                <a:latin typeface="Comic Sans MS" panose="030F0702030302020204" pitchFamily="66" charset="0"/>
              </a:rPr>
              <a:t>Core competency – local adaptation</a:t>
            </a:r>
            <a:endParaRPr lang="en-US" altLang="en-US" sz="28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0886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Major HRM Functions</a:t>
            </a:r>
          </a:p>
        </p:txBody>
      </p:sp>
      <p:sp>
        <p:nvSpPr>
          <p:cNvPr id="40965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251520" y="1340768"/>
            <a:ext cx="8206680" cy="4679032"/>
          </a:xfrm>
        </p:spPr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Staffing</a:t>
            </a:r>
          </a:p>
          <a:p>
            <a:pPr lvl="1"/>
            <a:r>
              <a:rPr lang="en-US" altLang="zh-CN" dirty="0">
                <a:ea typeface="宋体" panose="02010600030101010101" pitchFamily="2" charset="-122"/>
              </a:rPr>
              <a:t>Recruiting and selection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Training and development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Compensation and benefits</a:t>
            </a:r>
          </a:p>
          <a:p>
            <a:pPr lvl="1"/>
            <a:r>
              <a:rPr lang="en-US" altLang="zh-CN" dirty="0">
                <a:ea typeface="宋体" panose="02010600030101010101" pitchFamily="2" charset="-122"/>
              </a:rPr>
              <a:t>Employee motivation</a:t>
            </a:r>
          </a:p>
          <a:p>
            <a:pPr lvl="1"/>
            <a:r>
              <a:rPr lang="en-US" altLang="zh-CN" dirty="0">
                <a:ea typeface="宋体" panose="02010600030101010101" pitchFamily="2" charset="-122"/>
              </a:rPr>
              <a:t>Performance evaluation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Labor relations</a:t>
            </a:r>
          </a:p>
        </p:txBody>
      </p:sp>
    </p:spTree>
    <p:extLst>
      <p:ext uri="{BB962C8B-B14F-4D97-AF65-F5344CB8AC3E}">
        <p14:creationId xmlns:p14="http://schemas.microsoft.com/office/powerpoint/2010/main" val="1289659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ChangeArrowheads="1"/>
          </p:cNvSpPr>
          <p:nvPr/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US" altLang="zh-CN" sz="1400">
                <a:ea typeface="宋体" panose="02010600030101010101" pitchFamily="2" charset="-122"/>
              </a:rPr>
              <a:t>10-4</a:t>
            </a:r>
          </a:p>
        </p:txBody>
      </p:sp>
      <p:sp>
        <p:nvSpPr>
          <p:cNvPr id="10246" name="Rectangle 6"/>
          <p:cNvSpPr>
            <a:spLocks noGrp="1" noChangeArrowheads="1"/>
          </p:cNvSpPr>
          <p:nvPr>
            <p:ph type="title"/>
          </p:nvPr>
        </p:nvSpPr>
        <p:spPr>
          <a:xfrm>
            <a:off x="246062" y="188641"/>
            <a:ext cx="8718425" cy="1584176"/>
          </a:xfrm>
        </p:spPr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Major Areas of </a:t>
            </a:r>
            <a:r>
              <a:rPr lang="en-US" altLang="zh-CN" dirty="0" smtClean="0">
                <a:ea typeface="宋体" panose="02010600030101010101" pitchFamily="2" charset="-122"/>
              </a:rPr>
              <a:t>Global </a:t>
            </a:r>
            <a:r>
              <a:rPr lang="en-US" altLang="zh-CN" dirty="0">
                <a:ea typeface="宋体" panose="02010600030101010101" pitchFamily="2" charset="-122"/>
              </a:rPr>
              <a:t>Human Resource Management</a:t>
            </a:r>
          </a:p>
        </p:txBody>
      </p:sp>
      <p:sp>
        <p:nvSpPr>
          <p:cNvPr id="10247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107503" y="1628800"/>
            <a:ext cx="8856983" cy="5000600"/>
          </a:xfrm>
        </p:spPr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Management of human resources in global corporations</a:t>
            </a:r>
          </a:p>
          <a:p>
            <a:r>
              <a:rPr lang="en-US" altLang="zh-CN">
                <a:ea typeface="宋体" panose="02010600030101010101" pitchFamily="2" charset="-122"/>
              </a:rPr>
              <a:t>Management of expatriate employees</a:t>
            </a:r>
          </a:p>
          <a:p>
            <a:r>
              <a:rPr lang="en-US" altLang="zh-CN">
                <a:ea typeface="宋体" panose="02010600030101010101" pitchFamily="2" charset="-122"/>
              </a:rPr>
              <a:t>Comparison of human resource management (HRM) practices in a variety of different countries</a:t>
            </a:r>
          </a:p>
        </p:txBody>
      </p:sp>
    </p:spTree>
    <p:extLst>
      <p:ext uri="{BB962C8B-B14F-4D97-AF65-F5344CB8AC3E}">
        <p14:creationId xmlns:p14="http://schemas.microsoft.com/office/powerpoint/2010/main" val="245762634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330A5-8F2F-4F6C-AB4F-22BC6184EC7D}" type="slidenum">
              <a:rPr lang="en-US" altLang="en-US"/>
              <a:pPr/>
              <a:t>8</a:t>
            </a:fld>
            <a:endParaRPr lang="en-US" altLang="en-US"/>
          </a:p>
        </p:txBody>
      </p:sp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sl-SI" altLang="en-US" b="1">
                <a:latin typeface="Comic Sans MS" panose="030F0702030302020204" pitchFamily="66" charset="0"/>
              </a:rPr>
              <a:t>Business strategies (1)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None/>
            </a:pPr>
            <a:r>
              <a:rPr lang="en-US" altLang="en-US" sz="3200" b="1" i="1">
                <a:latin typeface="Comic Sans MS" panose="030F0702030302020204" pitchFamily="66" charset="0"/>
              </a:rPr>
              <a:t>Domestic</a:t>
            </a:r>
            <a:endParaRPr lang="sl-SI" altLang="en-US" sz="3200" b="1" i="1">
              <a:latin typeface="Comic Sans MS" panose="030F0702030302020204" pitchFamily="66" charset="0"/>
            </a:endParaRPr>
          </a:p>
          <a:p>
            <a:pPr>
              <a:buFont typeface="Wingdings" panose="05000000000000000000" pitchFamily="2" charset="2"/>
              <a:buNone/>
            </a:pPr>
            <a:endParaRPr lang="sl-SI" altLang="en-US" sz="3200" b="1">
              <a:latin typeface="Comic Sans MS" panose="030F0702030302020204" pitchFamily="66" charset="0"/>
            </a:endParaRPr>
          </a:p>
          <a:p>
            <a:r>
              <a:rPr lang="sl-SI" altLang="en-US" sz="2400">
                <a:latin typeface="Comic Sans MS" panose="030F0702030302020204" pitchFamily="66" charset="0"/>
              </a:rPr>
              <a:t>N</a:t>
            </a:r>
            <a:r>
              <a:rPr lang="en-US" altLang="en-US" sz="2400">
                <a:latin typeface="Comic Sans MS" panose="030F0702030302020204" pitchFamily="66" charset="0"/>
              </a:rPr>
              <a:t>ew products or services for the domestic market</a:t>
            </a:r>
            <a:endParaRPr lang="sl-SI" altLang="en-US" sz="2400">
              <a:latin typeface="Comic Sans MS" panose="030F0702030302020204" pitchFamily="66" charset="0"/>
            </a:endParaRPr>
          </a:p>
          <a:p>
            <a:pPr>
              <a:buFont typeface="Wingdings" panose="05000000000000000000" pitchFamily="2" charset="2"/>
              <a:buNone/>
            </a:pPr>
            <a:endParaRPr lang="sl-SI" altLang="en-US" sz="2400">
              <a:latin typeface="Comic Sans MS" panose="030F0702030302020204" pitchFamily="66" charset="0"/>
            </a:endParaRPr>
          </a:p>
          <a:p>
            <a:r>
              <a:rPr lang="sl-SI" altLang="en-US" sz="2400">
                <a:latin typeface="Comic Sans MS" panose="030F0702030302020204" pitchFamily="66" charset="0"/>
              </a:rPr>
              <a:t>F</a:t>
            </a:r>
            <a:r>
              <a:rPr lang="en-US" altLang="en-US" sz="2400">
                <a:latin typeface="Comic Sans MS" panose="030F0702030302020204" pitchFamily="66" charset="0"/>
              </a:rPr>
              <a:t>oreign markets</a:t>
            </a:r>
            <a:r>
              <a:rPr lang="sl-SI" altLang="en-US" sz="2400">
                <a:latin typeface="Comic Sans MS" panose="030F0702030302020204" pitchFamily="66" charset="0"/>
              </a:rPr>
              <a:t> and </a:t>
            </a:r>
            <a:r>
              <a:rPr lang="en-US" altLang="en-US" sz="2400">
                <a:latin typeface="Comic Sans MS" panose="030F0702030302020204" pitchFamily="66" charset="0"/>
              </a:rPr>
              <a:t>international managerial skills</a:t>
            </a:r>
            <a:r>
              <a:rPr lang="sl-SI" altLang="en-US" sz="2400">
                <a:latin typeface="Comic Sans MS" panose="030F0702030302020204" pitchFamily="66" charset="0"/>
              </a:rPr>
              <a:t> </a:t>
            </a:r>
            <a:r>
              <a:rPr lang="en-US" altLang="en-US" sz="2400">
                <a:latin typeface="Comic Sans MS" panose="030F0702030302020204" pitchFamily="66" charset="0"/>
              </a:rPr>
              <a:t>largely irrelevant</a:t>
            </a:r>
            <a:endParaRPr lang="sl-SI" altLang="en-US" sz="240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2723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5F16A-2A82-4E3E-8AA1-36A864AE850C}" type="slidenum">
              <a:rPr lang="en-US" altLang="en-US"/>
              <a:pPr/>
              <a:t>9</a:t>
            </a:fld>
            <a:endParaRPr lang="en-US" altLang="en-US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sl-SI" altLang="en-US" b="1">
                <a:latin typeface="Comic Sans MS" panose="030F0702030302020204" pitchFamily="66" charset="0"/>
              </a:rPr>
              <a:t>Business strategies (2)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None/>
            </a:pPr>
            <a:r>
              <a:rPr lang="en-US" altLang="en-US" sz="3200" b="1" i="1">
                <a:latin typeface="Comic Sans MS" panose="030F0702030302020204" pitchFamily="66" charset="0"/>
              </a:rPr>
              <a:t>International</a:t>
            </a:r>
            <a:endParaRPr lang="sl-SI" altLang="en-US" sz="3200" b="1" i="1">
              <a:latin typeface="Comic Sans MS" panose="030F0702030302020204" pitchFamily="66" charset="0"/>
            </a:endParaRPr>
          </a:p>
          <a:p>
            <a:pPr>
              <a:buFont typeface="Wingdings" panose="05000000000000000000" pitchFamily="2" charset="2"/>
              <a:buNone/>
            </a:pPr>
            <a:endParaRPr lang="sl-SI" altLang="en-US" sz="3200" b="1">
              <a:latin typeface="Comic Sans MS" panose="030F0702030302020204" pitchFamily="66" charset="0"/>
            </a:endParaRPr>
          </a:p>
          <a:p>
            <a:r>
              <a:rPr lang="sl-SI" altLang="en-US" sz="2400">
                <a:latin typeface="Comic Sans MS" panose="030F0702030302020204" pitchFamily="66" charset="0"/>
              </a:rPr>
              <a:t>C</a:t>
            </a:r>
            <a:r>
              <a:rPr lang="en-US" altLang="en-US" sz="2400">
                <a:latin typeface="Comic Sans MS" panose="030F0702030302020204" pitchFamily="66" charset="0"/>
              </a:rPr>
              <a:t>ompetition increase</a:t>
            </a:r>
            <a:r>
              <a:rPr lang="sl-SI" altLang="en-US" sz="2400">
                <a:latin typeface="Comic Sans MS" panose="030F0702030302020204" pitchFamily="66" charset="0"/>
              </a:rPr>
              <a:t>s</a:t>
            </a:r>
          </a:p>
          <a:p>
            <a:r>
              <a:rPr lang="sl-SI" altLang="en-US" sz="2400">
                <a:latin typeface="Comic Sans MS" panose="030F0702030302020204" pitchFamily="66" charset="0"/>
              </a:rPr>
              <a:t>Companies </a:t>
            </a:r>
            <a:r>
              <a:rPr lang="en-US" altLang="en-US" sz="2400">
                <a:latin typeface="Comic Sans MS" panose="030F0702030302020204" pitchFamily="66" charset="0"/>
              </a:rPr>
              <a:t>expand internationally</a:t>
            </a:r>
            <a:r>
              <a:rPr lang="sl-SI" altLang="en-US" sz="2400"/>
              <a:t> </a:t>
            </a:r>
            <a:endParaRPr lang="sl-SI" altLang="en-US" sz="2400">
              <a:latin typeface="Comic Sans MS" panose="030F0702030302020204" pitchFamily="66" charset="0"/>
            </a:endParaRPr>
          </a:p>
          <a:p>
            <a:r>
              <a:rPr lang="sl-SI" altLang="en-US" sz="2400">
                <a:latin typeface="Comic Sans MS" panose="030F0702030302020204" pitchFamily="66" charset="0"/>
              </a:rPr>
              <a:t>H</a:t>
            </a:r>
            <a:r>
              <a:rPr lang="en-US" altLang="en-US" sz="2400">
                <a:latin typeface="Comic Sans MS" panose="030F0702030302020204" pitchFamily="66" charset="0"/>
              </a:rPr>
              <a:t>ierarchical structure</a:t>
            </a:r>
            <a:endParaRPr lang="sl-SI" altLang="en-US" sz="2400">
              <a:latin typeface="Comic Sans MS" panose="030F0702030302020204" pitchFamily="66" charset="0"/>
            </a:endParaRPr>
          </a:p>
          <a:p>
            <a:r>
              <a:rPr lang="sl-SI" altLang="en-US" sz="2400">
                <a:latin typeface="Comic Sans MS" panose="030F0702030302020204" pitchFamily="66" charset="0"/>
              </a:rPr>
              <a:t>S</a:t>
            </a:r>
            <a:r>
              <a:rPr lang="en-US" altLang="en-US" sz="2400">
                <a:latin typeface="Comic Sans MS" panose="030F0702030302020204" pitchFamily="66" charset="0"/>
              </a:rPr>
              <a:t>tructural and cultural dominance </a:t>
            </a:r>
            <a:endParaRPr lang="sl-SI" altLang="en-US" sz="2400">
              <a:latin typeface="Comic Sans MS" panose="030F0702030302020204" pitchFamily="66" charset="0"/>
            </a:endParaRPr>
          </a:p>
          <a:p>
            <a:r>
              <a:rPr lang="sl-SI" altLang="en-US" sz="2400">
                <a:latin typeface="Comic Sans MS" panose="030F0702030302020204" pitchFamily="66" charset="0"/>
              </a:rPr>
              <a:t>F</a:t>
            </a:r>
            <a:r>
              <a:rPr lang="en-US" altLang="en-US" sz="2400">
                <a:latin typeface="Comic Sans MS" panose="030F0702030302020204" pitchFamily="66" charset="0"/>
              </a:rPr>
              <a:t>irst home country managers abroad as expatriates</a:t>
            </a:r>
            <a:endParaRPr lang="sl-SI" altLang="en-US" sz="240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903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093043-10BB-4FE7-8468-01376C7B90BD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sl-SI" altLang="en-US" b="1">
                <a:latin typeface="Comic Sans MS" panose="030F0702030302020204" pitchFamily="66" charset="0"/>
              </a:rPr>
              <a:t>Business strategies (3)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US" altLang="en-US" sz="3200" b="1" i="1" dirty="0">
                <a:latin typeface="Comic Sans MS" panose="030F0702030302020204" pitchFamily="66" charset="0"/>
              </a:rPr>
              <a:t>Multinational</a:t>
            </a:r>
            <a:endParaRPr lang="sl-SI" altLang="en-US" sz="3200" b="1" i="1" dirty="0">
              <a:latin typeface="Comic Sans MS" panose="030F0702030302020204" pitchFamily="66" charset="0"/>
            </a:endParaRP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endParaRPr lang="sl-SI" altLang="en-US" sz="3200" b="1" dirty="0">
              <a:latin typeface="Comic Sans MS" panose="030F0702030302020204" pitchFamily="66" charset="0"/>
            </a:endParaRPr>
          </a:p>
          <a:p>
            <a:pPr>
              <a:lnSpc>
                <a:spcPct val="80000"/>
              </a:lnSpc>
            </a:pPr>
            <a:r>
              <a:rPr lang="sl-SI" altLang="en-US" sz="2400" dirty="0">
                <a:latin typeface="Comic Sans MS" panose="030F0702030302020204" pitchFamily="66" charset="0"/>
              </a:rPr>
              <a:t>L</a:t>
            </a:r>
            <a:r>
              <a:rPr lang="en-US" altLang="en-US" sz="2400" dirty="0">
                <a:latin typeface="Comic Sans MS" panose="030F0702030302020204" pitchFamily="66" charset="0"/>
              </a:rPr>
              <a:t>east-cost and standardized products and services </a:t>
            </a:r>
            <a:endParaRPr lang="sl-SI" altLang="en-US" sz="2400" dirty="0">
              <a:latin typeface="Comic Sans MS" panose="030F0702030302020204" pitchFamily="66" charset="0"/>
            </a:endParaRPr>
          </a:p>
          <a:p>
            <a:pPr>
              <a:lnSpc>
                <a:spcPct val="80000"/>
              </a:lnSpc>
            </a:pPr>
            <a:r>
              <a:rPr lang="sl-SI" altLang="en-US" sz="2400" dirty="0">
                <a:latin typeface="Comic Sans MS" panose="030F0702030302020204" pitchFamily="66" charset="0"/>
              </a:rPr>
              <a:t>W</a:t>
            </a:r>
            <a:r>
              <a:rPr lang="en-US" altLang="en-US" sz="2400" dirty="0" err="1">
                <a:latin typeface="Comic Sans MS" panose="030F0702030302020204" pitchFamily="66" charset="0"/>
              </a:rPr>
              <a:t>orldwide</a:t>
            </a:r>
            <a:r>
              <a:rPr lang="en-US" altLang="en-US" sz="2400" dirty="0">
                <a:latin typeface="Comic Sans MS" panose="030F0702030302020204" pitchFamily="66" charset="0"/>
              </a:rPr>
              <a:t> lines of business </a:t>
            </a:r>
            <a:endParaRPr lang="sl-SI" altLang="en-US" sz="2400" dirty="0">
              <a:latin typeface="Comic Sans MS" panose="030F0702030302020204" pitchFamily="66" charset="0"/>
            </a:endParaRPr>
          </a:p>
          <a:p>
            <a:pPr>
              <a:lnSpc>
                <a:spcPct val="80000"/>
              </a:lnSpc>
            </a:pPr>
            <a:r>
              <a:rPr lang="sl-SI" altLang="en-US" sz="2400" dirty="0">
                <a:latin typeface="Comic Sans MS" panose="030F0702030302020204" pitchFamily="66" charset="0"/>
              </a:rPr>
              <a:t>D</a:t>
            </a:r>
            <a:r>
              <a:rPr lang="en-US" altLang="en-US" sz="2400" dirty="0" err="1">
                <a:latin typeface="Comic Sans MS" panose="030F0702030302020204" pitchFamily="66" charset="0"/>
              </a:rPr>
              <a:t>ecisions</a:t>
            </a:r>
            <a:r>
              <a:rPr lang="en-US" altLang="en-US" sz="2400" dirty="0">
                <a:latin typeface="Comic Sans MS" panose="030F0702030302020204" pitchFamily="66" charset="0"/>
              </a:rPr>
              <a:t> made by people from a wider range of cultures</a:t>
            </a:r>
            <a:endParaRPr lang="sl-SI" altLang="en-US" sz="2400" dirty="0">
              <a:latin typeface="Comic Sans MS" panose="030F0702030302020204" pitchFamily="66" charset="0"/>
            </a:endParaRPr>
          </a:p>
          <a:p>
            <a:pPr>
              <a:lnSpc>
                <a:spcPct val="80000"/>
              </a:lnSpc>
            </a:pPr>
            <a:r>
              <a:rPr lang="sl-SI" altLang="en-US" sz="2400" dirty="0">
                <a:latin typeface="Comic Sans MS" panose="030F0702030302020204" pitchFamily="66" charset="0"/>
              </a:rPr>
              <a:t>V</a:t>
            </a:r>
            <a:r>
              <a:rPr lang="en-US" altLang="en-US" sz="2400" dirty="0" err="1">
                <a:latin typeface="Comic Sans MS" panose="030F0702030302020204" pitchFamily="66" charset="0"/>
              </a:rPr>
              <a:t>alues</a:t>
            </a:r>
            <a:r>
              <a:rPr lang="en-US" altLang="en-US" sz="2400" dirty="0">
                <a:latin typeface="Comic Sans MS" panose="030F0702030302020204" pitchFamily="66" charset="0"/>
              </a:rPr>
              <a:t> of the headquarter</a:t>
            </a:r>
            <a:r>
              <a:rPr lang="sl-SI" altLang="en-US" sz="2400" dirty="0">
                <a:cs typeface="Arial" panose="020B0604020202020204" pitchFamily="34" charset="0"/>
              </a:rPr>
              <a:t>’</a:t>
            </a:r>
            <a:r>
              <a:rPr lang="en-US" altLang="en-US" sz="2400" dirty="0">
                <a:latin typeface="Comic Sans MS" panose="030F0702030302020204" pitchFamily="66" charset="0"/>
              </a:rPr>
              <a:t>s national culture </a:t>
            </a:r>
            <a:r>
              <a:rPr lang="sl-SI" altLang="en-US" sz="2400" dirty="0">
                <a:latin typeface="Comic Sans MS" panose="030F0702030302020204" pitchFamily="66" charset="0"/>
              </a:rPr>
              <a:t>dominate</a:t>
            </a:r>
          </a:p>
          <a:p>
            <a:pPr>
              <a:lnSpc>
                <a:spcPct val="80000"/>
              </a:lnSpc>
            </a:pPr>
            <a:r>
              <a:rPr lang="sl-SI" altLang="en-US" sz="2400" dirty="0">
                <a:latin typeface="Comic Sans MS" panose="030F0702030302020204" pitchFamily="66" charset="0"/>
              </a:rPr>
              <a:t>S</a:t>
            </a:r>
            <a:r>
              <a:rPr lang="en-US" altLang="en-US" sz="2400" dirty="0" err="1">
                <a:latin typeface="Comic Sans MS" panose="030F0702030302020204" pitchFamily="66" charset="0"/>
              </a:rPr>
              <a:t>enior</a:t>
            </a:r>
            <a:r>
              <a:rPr lang="en-US" altLang="en-US" sz="2400" dirty="0">
                <a:latin typeface="Comic Sans MS" panose="030F0702030302020204" pitchFamily="66" charset="0"/>
              </a:rPr>
              <a:t> managers</a:t>
            </a:r>
            <a:r>
              <a:rPr lang="sl-SI" altLang="en-US" sz="2400" dirty="0">
                <a:latin typeface="Comic Sans MS" panose="030F0702030302020204" pitchFamily="66" charset="0"/>
              </a:rPr>
              <a:t> </a:t>
            </a:r>
            <a:r>
              <a:rPr lang="en-US" altLang="en-US" sz="2400" dirty="0">
                <a:latin typeface="Comic Sans MS" panose="030F0702030302020204" pitchFamily="66" charset="0"/>
              </a:rPr>
              <a:t>need to understand the world business environment</a:t>
            </a:r>
            <a:endParaRPr lang="sl-SI" altLang="en-US" sz="24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388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41137-B546-43BE-807E-A3D8B582DEA7}" type="slidenum">
              <a:rPr lang="en-US" altLang="en-US"/>
              <a:pPr/>
              <a:t>11</a:t>
            </a:fld>
            <a:endParaRPr lang="en-US" altLang="en-US"/>
          </a:p>
        </p:txBody>
      </p:sp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sl-SI" altLang="en-US" b="1">
                <a:latin typeface="Comic Sans MS" panose="030F0702030302020204" pitchFamily="66" charset="0"/>
              </a:rPr>
              <a:t>Business strategies (4)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3200" b="1" i="1">
                <a:latin typeface="Comic Sans MS" panose="030F0702030302020204" pitchFamily="66" charset="0"/>
              </a:rPr>
              <a:t>Transnational</a:t>
            </a:r>
            <a:r>
              <a:rPr lang="en-US" altLang="en-US" sz="3200" b="1">
                <a:latin typeface="Comic Sans MS" panose="030F0702030302020204" pitchFamily="66" charset="0"/>
              </a:rPr>
              <a:t> </a:t>
            </a:r>
            <a:endParaRPr lang="sl-SI" altLang="en-US" sz="3200" b="1">
              <a:latin typeface="Comic Sans MS" panose="030F0702030302020204" pitchFamily="66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sz="3200" b="1">
              <a:latin typeface="Comic Sans MS" panose="030F0702030302020204" pitchFamily="66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400">
                <a:latin typeface="Comic Sans MS" panose="030F0702030302020204" pitchFamily="66" charset="0"/>
              </a:rPr>
              <a:t>Global competition</a:t>
            </a:r>
          </a:p>
          <a:p>
            <a:pPr>
              <a:lnSpc>
                <a:spcPct val="90000"/>
              </a:lnSpc>
            </a:pPr>
            <a:r>
              <a:rPr lang="sl-SI" altLang="en-US" sz="2400">
                <a:latin typeface="Comic Sans MS" panose="030F0702030302020204" pitchFamily="66" charset="0"/>
              </a:rPr>
              <a:t>I</a:t>
            </a:r>
            <a:r>
              <a:rPr lang="en-US" altLang="en-US" sz="2400">
                <a:latin typeface="Comic Sans MS" panose="030F0702030302020204" pitchFamily="66" charset="0"/>
              </a:rPr>
              <a:t>dentical products are distributed worldwide</a:t>
            </a:r>
          </a:p>
          <a:p>
            <a:pPr>
              <a:lnSpc>
                <a:spcPct val="90000"/>
              </a:lnSpc>
            </a:pPr>
            <a:r>
              <a:rPr lang="sl-SI" altLang="en-US" sz="2400">
                <a:latin typeface="Comic Sans MS" panose="030F0702030302020204" pitchFamily="66" charset="0"/>
              </a:rPr>
              <a:t>R</a:t>
            </a:r>
            <a:r>
              <a:rPr lang="en-US" altLang="en-US" sz="2400">
                <a:latin typeface="Comic Sans MS" panose="030F0702030302020204" pitchFamily="66" charset="0"/>
              </a:rPr>
              <a:t>esearch and development </a:t>
            </a:r>
          </a:p>
          <a:p>
            <a:pPr>
              <a:lnSpc>
                <a:spcPct val="90000"/>
              </a:lnSpc>
            </a:pPr>
            <a:r>
              <a:rPr lang="sl-SI" altLang="en-US" sz="2400">
                <a:latin typeface="Comic Sans MS" panose="030F0702030302020204" pitchFamily="66" charset="0"/>
              </a:rPr>
              <a:t>F</a:t>
            </a:r>
            <a:r>
              <a:rPr lang="en-US" altLang="en-US" sz="2400">
                <a:latin typeface="Comic Sans MS" panose="030F0702030302020204" pitchFamily="66" charset="0"/>
              </a:rPr>
              <a:t>irms become less hierarchically structured</a:t>
            </a:r>
          </a:p>
          <a:p>
            <a:pPr>
              <a:lnSpc>
                <a:spcPct val="90000"/>
              </a:lnSpc>
            </a:pPr>
            <a:r>
              <a:rPr lang="sl-SI" altLang="en-US" sz="2400">
                <a:latin typeface="Comic Sans MS" panose="030F0702030302020204" pitchFamily="66" charset="0"/>
              </a:rPr>
              <a:t>T</a:t>
            </a:r>
            <a:r>
              <a:rPr lang="en-US" altLang="en-US" sz="2400">
                <a:latin typeface="Comic Sans MS" panose="030F0702030302020204" pitchFamily="66" charset="0"/>
              </a:rPr>
              <a:t>ransnational human resource strategies are being developed</a:t>
            </a:r>
          </a:p>
        </p:txBody>
      </p:sp>
    </p:spTree>
    <p:extLst>
      <p:ext uri="{BB962C8B-B14F-4D97-AF65-F5344CB8AC3E}">
        <p14:creationId xmlns:p14="http://schemas.microsoft.com/office/powerpoint/2010/main" val="2708395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en-US"/>
              <a:t>© McGraw Hill Companies, Inc., 2000</a:t>
            </a:r>
            <a:endParaRPr lang="en-US" altLang="en-US">
              <a:solidFill>
                <a:schemeClr val="tx1"/>
              </a:solidFill>
            </a:endParaRP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609600"/>
            <a:ext cx="8610600" cy="1143000"/>
          </a:xfrm>
        </p:spPr>
        <p:txBody>
          <a:bodyPr/>
          <a:lstStyle/>
          <a:p>
            <a:r>
              <a:rPr lang="en-US" altLang="en-US"/>
              <a:t>The Strategic Role of International HRM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05000"/>
            <a:ext cx="7772400" cy="4191000"/>
          </a:xfrm>
        </p:spPr>
        <p:txBody>
          <a:bodyPr/>
          <a:lstStyle/>
          <a:p>
            <a:r>
              <a:rPr lang="en-US" altLang="en-US"/>
              <a:t>Staffing policy:</a:t>
            </a:r>
          </a:p>
          <a:p>
            <a:pPr lvl="1"/>
            <a:r>
              <a:rPr lang="en-US" altLang="en-US"/>
              <a:t>Selecting individuals with requisite             skills to do a particular job.</a:t>
            </a:r>
          </a:p>
          <a:p>
            <a:pPr lvl="1"/>
            <a:r>
              <a:rPr lang="en-US" altLang="en-US"/>
              <a:t>Tool for developing and                        promoting corporate culture.</a:t>
            </a:r>
          </a:p>
        </p:txBody>
      </p:sp>
      <p:sp>
        <p:nvSpPr>
          <p:cNvPr id="8197" name="Text Box 5"/>
          <p:cNvSpPr txBox="1">
            <a:spLocks noChangeArrowheads="1"/>
          </p:cNvSpPr>
          <p:nvPr/>
        </p:nvSpPr>
        <p:spPr bwMode="auto">
          <a:xfrm>
            <a:off x="7315200" y="6248400"/>
            <a:ext cx="1828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>
                <a:solidFill>
                  <a:schemeClr val="bg1"/>
                </a:solidFill>
              </a:rPr>
              <a:t>18-1</a:t>
            </a:r>
          </a:p>
        </p:txBody>
      </p:sp>
    </p:spTree>
    <p:extLst>
      <p:ext uri="{BB962C8B-B14F-4D97-AF65-F5344CB8AC3E}">
        <p14:creationId xmlns:p14="http://schemas.microsoft.com/office/powerpoint/2010/main" val="1219942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en-US"/>
              <a:t>© McGraw Hill Companies, Inc., 2000</a:t>
            </a:r>
            <a:endParaRPr lang="en-US" altLang="en-US">
              <a:solidFill>
                <a:schemeClr val="tx1"/>
              </a:solidFill>
            </a:endParaRPr>
          </a:p>
        </p:txBody>
      </p:sp>
      <p:sp>
        <p:nvSpPr>
          <p:cNvPr id="9218" name="Rectangle 1026"/>
          <p:cNvSpPr>
            <a:spLocks noGrp="1" noChangeArrowheads="1"/>
          </p:cNvSpPr>
          <p:nvPr>
            <p:ph type="title"/>
          </p:nvPr>
        </p:nvSpPr>
        <p:spPr>
          <a:xfrm>
            <a:off x="250825" y="0"/>
            <a:ext cx="8641655" cy="692696"/>
          </a:xfrm>
        </p:spPr>
        <p:txBody>
          <a:bodyPr/>
          <a:lstStyle/>
          <a:p>
            <a:r>
              <a:rPr lang="en-US" altLang="en-US" dirty="0"/>
              <a:t>Types of Staffing Policy</a:t>
            </a:r>
          </a:p>
        </p:txBody>
      </p:sp>
      <p:sp>
        <p:nvSpPr>
          <p:cNvPr id="9219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0" y="692696"/>
            <a:ext cx="8991600" cy="5936704"/>
          </a:xfrm>
        </p:spPr>
        <p:txBody>
          <a:bodyPr/>
          <a:lstStyle/>
          <a:p>
            <a:r>
              <a:rPr lang="en-US" altLang="en-US" dirty="0">
                <a:solidFill>
                  <a:srgbClr val="FFFF00"/>
                </a:solidFill>
              </a:rPr>
              <a:t>Ethnocentric:</a:t>
            </a:r>
            <a:endParaRPr lang="en-US" altLang="en-US" dirty="0"/>
          </a:p>
          <a:p>
            <a:pPr lvl="1"/>
            <a:r>
              <a:rPr lang="en-US" altLang="en-US" dirty="0"/>
              <a:t>All key management positions are filled by     parent-company nationals.</a:t>
            </a:r>
          </a:p>
          <a:p>
            <a:r>
              <a:rPr lang="en-US" altLang="en-US" dirty="0">
                <a:solidFill>
                  <a:srgbClr val="FFFF00"/>
                </a:solidFill>
              </a:rPr>
              <a:t>Polycentric:</a:t>
            </a:r>
            <a:endParaRPr lang="en-US" altLang="en-US" dirty="0"/>
          </a:p>
          <a:p>
            <a:pPr lvl="1"/>
            <a:r>
              <a:rPr lang="en-US" altLang="en-US" dirty="0"/>
              <a:t>Host-country nationals manage subsidiaries,   parent-company nationals have key positions at headquarters.</a:t>
            </a:r>
          </a:p>
          <a:p>
            <a:r>
              <a:rPr lang="en-US" altLang="en-US" dirty="0">
                <a:solidFill>
                  <a:srgbClr val="FFFF00"/>
                </a:solidFill>
              </a:rPr>
              <a:t>Geocentric:</a:t>
            </a:r>
            <a:endParaRPr lang="en-US" altLang="en-US" dirty="0"/>
          </a:p>
          <a:p>
            <a:pPr lvl="1"/>
            <a:r>
              <a:rPr lang="en-US" altLang="en-US" dirty="0"/>
              <a:t>Seek best people for key jobs, regardless of nationality.</a:t>
            </a:r>
          </a:p>
          <a:p>
            <a:pPr lvl="1"/>
            <a:endParaRPr lang="en-US" altLang="en-US" dirty="0"/>
          </a:p>
        </p:txBody>
      </p:sp>
      <p:sp>
        <p:nvSpPr>
          <p:cNvPr id="9220" name="Text Box 1028"/>
          <p:cNvSpPr txBox="1">
            <a:spLocks noChangeArrowheads="1"/>
          </p:cNvSpPr>
          <p:nvPr/>
        </p:nvSpPr>
        <p:spPr bwMode="auto">
          <a:xfrm>
            <a:off x="7315200" y="6248400"/>
            <a:ext cx="1828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>
                <a:solidFill>
                  <a:schemeClr val="bg1"/>
                </a:solidFill>
              </a:rPr>
              <a:t>18-3</a:t>
            </a:r>
          </a:p>
        </p:txBody>
      </p:sp>
    </p:spTree>
    <p:extLst>
      <p:ext uri="{BB962C8B-B14F-4D97-AF65-F5344CB8AC3E}">
        <p14:creationId xmlns:p14="http://schemas.microsoft.com/office/powerpoint/2010/main" val="1966897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E0E7B-A9CC-484F-ABED-5EC1073C7420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181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sl-SI" altLang="en-US" b="1">
                <a:latin typeface="Comic Sans MS" panose="030F0702030302020204" pitchFamily="66" charset="0"/>
              </a:rPr>
              <a:t>Ethnocentric approach (1)</a:t>
            </a:r>
            <a:endParaRPr lang="en-US" altLang="en-US" b="1">
              <a:latin typeface="Comic Sans MS" panose="030F0702030302020204" pitchFamily="66" charset="0"/>
            </a:endParaRPr>
          </a:p>
        </p:txBody>
      </p:sp>
      <p:sp>
        <p:nvSpPr>
          <p:cNvPr id="1812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sl-SI" altLang="en-US" sz="2400">
                <a:latin typeface="Comic Sans MS" panose="030F0702030302020204" pitchFamily="66" charset="0"/>
              </a:rPr>
              <a:t>Parent country nationals (PCNs) take all key positions in a multinational company</a:t>
            </a:r>
          </a:p>
          <a:p>
            <a:r>
              <a:rPr lang="sl-SI" altLang="en-US" sz="2400">
                <a:latin typeface="Comic Sans MS" panose="030F0702030302020204" pitchFamily="66" charset="0"/>
              </a:rPr>
              <a:t>In the early stages of internationalization</a:t>
            </a:r>
          </a:p>
          <a:p>
            <a:pPr>
              <a:buFont typeface="Wingdings" panose="05000000000000000000" pitchFamily="2" charset="2"/>
              <a:buNone/>
            </a:pPr>
            <a:endParaRPr lang="sl-SI" altLang="en-US" sz="2400">
              <a:latin typeface="Comic Sans MS" panose="030F0702030302020204" pitchFamily="66" charset="0"/>
            </a:endParaRPr>
          </a:p>
          <a:p>
            <a:r>
              <a:rPr lang="sl-SI" altLang="en-US" sz="2400" b="1">
                <a:latin typeface="Comic Sans MS" panose="030F0702030302020204" pitchFamily="66" charset="0"/>
              </a:rPr>
              <a:t>Reasons for pursuing this policy:</a:t>
            </a:r>
          </a:p>
          <a:p>
            <a:pPr lvl="1"/>
            <a:r>
              <a:rPr lang="sl-SI" altLang="en-US" sz="2400">
                <a:latin typeface="Comic Sans MS" panose="030F0702030302020204" pitchFamily="66" charset="0"/>
              </a:rPr>
              <a:t>L</a:t>
            </a:r>
            <a:r>
              <a:rPr lang="en-US" altLang="en-US" sz="2400">
                <a:latin typeface="Comic Sans MS" panose="030F0702030302020204" pitchFamily="66" charset="0"/>
              </a:rPr>
              <a:t>ack of qualified host country nationals (HCNs) </a:t>
            </a:r>
            <a:endParaRPr lang="sl-SI" altLang="en-US" sz="2400">
              <a:latin typeface="Comic Sans MS" panose="030F0702030302020204" pitchFamily="66" charset="0"/>
            </a:endParaRPr>
          </a:p>
          <a:p>
            <a:pPr lvl="1"/>
            <a:r>
              <a:rPr lang="sl-SI" altLang="en-US" sz="2400">
                <a:latin typeface="Comic Sans MS" panose="030F0702030302020204" pitchFamily="66" charset="0"/>
              </a:rPr>
              <a:t>A</a:t>
            </a:r>
            <a:r>
              <a:rPr lang="en-US" altLang="en-US" sz="2400">
                <a:latin typeface="Comic Sans MS" panose="030F0702030302020204" pitchFamily="66" charset="0"/>
              </a:rPr>
              <a:t>bility of the</a:t>
            </a:r>
            <a:r>
              <a:rPr lang="sl-SI" altLang="en-US" sz="2400">
                <a:latin typeface="Comic Sans MS" panose="030F0702030302020204" pitchFamily="66" charset="0"/>
              </a:rPr>
              <a:t> </a:t>
            </a:r>
            <a:r>
              <a:rPr lang="en-US" altLang="en-US" sz="2400">
                <a:latin typeface="Comic Sans MS" panose="030F0702030302020204" pitchFamily="66" charset="0"/>
              </a:rPr>
              <a:t>parent country nationals</a:t>
            </a:r>
            <a:r>
              <a:rPr lang="sl-SI" altLang="en-US" sz="2400"/>
              <a:t> (</a:t>
            </a:r>
            <a:r>
              <a:rPr lang="en-US" altLang="en-US" sz="2400">
                <a:latin typeface="Comic Sans MS" panose="030F0702030302020204" pitchFamily="66" charset="0"/>
              </a:rPr>
              <a:t>PCNs</a:t>
            </a:r>
            <a:r>
              <a:rPr lang="sl-SI" altLang="en-US" sz="2400">
                <a:latin typeface="Comic Sans MS" panose="030F0702030302020204" pitchFamily="66" charset="0"/>
              </a:rPr>
              <a:t>) </a:t>
            </a:r>
            <a:r>
              <a:rPr lang="en-US" altLang="en-US" sz="2400">
                <a:latin typeface="Comic Sans MS" panose="030F0702030302020204" pitchFamily="66" charset="0"/>
              </a:rPr>
              <a:t>to coordinate subsidiary</a:t>
            </a:r>
            <a:endParaRPr lang="sl-SI" altLang="en-US" sz="2400">
              <a:latin typeface="Comic Sans MS" panose="030F0702030302020204" pitchFamily="66" charset="0"/>
            </a:endParaRPr>
          </a:p>
          <a:p>
            <a:pPr lvl="1"/>
            <a:r>
              <a:rPr lang="sl-SI" altLang="en-US" sz="2400">
                <a:latin typeface="Comic Sans MS" panose="030F0702030302020204" pitchFamily="66" charset="0"/>
              </a:rPr>
              <a:t>T</a:t>
            </a:r>
            <a:r>
              <a:rPr lang="en-US" altLang="en-US" sz="2400">
                <a:latin typeface="Comic Sans MS" panose="030F0702030302020204" pitchFamily="66" charset="0"/>
              </a:rPr>
              <a:t>ransfer</a:t>
            </a:r>
            <a:r>
              <a:rPr lang="sl-SI" altLang="en-US" sz="2400">
                <a:latin typeface="Comic Sans MS" panose="030F0702030302020204" pitchFamily="66" charset="0"/>
              </a:rPr>
              <a:t>ring</a:t>
            </a:r>
            <a:r>
              <a:rPr lang="en-US" altLang="en-US" sz="2400">
                <a:latin typeface="Comic Sans MS" panose="030F0702030302020204" pitchFamily="66" charset="0"/>
              </a:rPr>
              <a:t> </a:t>
            </a:r>
            <a:r>
              <a:rPr lang="sl-SI" altLang="en-US" sz="2400">
                <a:latin typeface="Comic Sans MS" panose="030F0702030302020204" pitchFamily="66" charset="0"/>
              </a:rPr>
              <a:t>K</a:t>
            </a:r>
            <a:r>
              <a:rPr lang="en-US" altLang="en-US" sz="2400">
                <a:latin typeface="Comic Sans MS" panose="030F0702030302020204" pitchFamily="66" charset="0"/>
              </a:rPr>
              <a:t>now-how </a:t>
            </a:r>
            <a:endParaRPr lang="sl-SI" altLang="en-US" sz="2400">
              <a:latin typeface="Comic Sans MS" panose="030F0702030302020204" pitchFamily="66" charset="0"/>
            </a:endParaRPr>
          </a:p>
          <a:p>
            <a:endParaRPr lang="en-US" altLang="en-US" sz="240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2879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46A61-B1EA-4EA1-83E1-D64B06A77FB7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182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sl-SI" altLang="en-US" b="1">
                <a:latin typeface="Comic Sans MS" panose="030F0702030302020204" pitchFamily="66" charset="0"/>
              </a:rPr>
              <a:t>Ethnocentric approach (2)</a:t>
            </a:r>
            <a:endParaRPr lang="en-US" altLang="en-US" b="1">
              <a:latin typeface="Comic Sans MS" panose="030F0702030302020204" pitchFamily="66" charset="0"/>
            </a:endParaRPr>
          </a:p>
        </p:txBody>
      </p:sp>
      <p:sp>
        <p:nvSpPr>
          <p:cNvPr id="1822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de-DE" altLang="en-US" sz="2400" b="1">
              <a:latin typeface="Comic Sans MS" panose="030F0702030302020204" pitchFamily="66" charset="0"/>
            </a:endParaRPr>
          </a:p>
          <a:p>
            <a:r>
              <a:rPr lang="sl-SI" altLang="en-US" sz="2400" b="1">
                <a:latin typeface="Comic Sans MS" panose="030F0702030302020204" pitchFamily="66" charset="0"/>
              </a:rPr>
              <a:t>Problems that may occur:</a:t>
            </a:r>
          </a:p>
          <a:p>
            <a:pPr lvl="1"/>
            <a:r>
              <a:rPr lang="sl-SI" altLang="en-US" sz="2400">
                <a:latin typeface="Comic Sans MS" panose="030F0702030302020204" pitchFamily="66" charset="0"/>
              </a:rPr>
              <a:t>Adaptation of PCNs to a host country may take a long time</a:t>
            </a:r>
          </a:p>
          <a:p>
            <a:pPr lvl="1"/>
            <a:r>
              <a:rPr lang="sl-SI" altLang="en-US" sz="2400">
                <a:latin typeface="Comic Sans MS" panose="030F0702030302020204" pitchFamily="66" charset="0"/>
              </a:rPr>
              <a:t>P</a:t>
            </a:r>
            <a:r>
              <a:rPr lang="en-US" altLang="en-US" sz="2400">
                <a:latin typeface="Comic Sans MS" panose="030F0702030302020204" pitchFamily="66" charset="0"/>
              </a:rPr>
              <a:t>romotion opportunities of local managers</a:t>
            </a:r>
            <a:r>
              <a:rPr lang="sl-SI" altLang="en-US" sz="2400">
                <a:latin typeface="Comic Sans MS" panose="030F0702030302020204" pitchFamily="66" charset="0"/>
              </a:rPr>
              <a:t> are limited</a:t>
            </a:r>
          </a:p>
          <a:p>
            <a:pPr lvl="1"/>
            <a:r>
              <a:rPr lang="sl-SI" altLang="en-US" sz="2400">
                <a:latin typeface="Comic Sans MS" panose="030F0702030302020204" pitchFamily="66" charset="0"/>
              </a:rPr>
              <a:t>PCNs</a:t>
            </a:r>
            <a:r>
              <a:rPr lang="sl-SI" altLang="en-US" sz="2400">
                <a:latin typeface="Comic Sans MS" panose="030F0702030302020204" pitchFamily="66" charset="0"/>
                <a:cs typeface="Arial" panose="020B0604020202020204" pitchFamily="34" charset="0"/>
              </a:rPr>
              <a:t>’</a:t>
            </a:r>
            <a:r>
              <a:rPr lang="sl-SI" altLang="en-US" sz="2400">
                <a:latin typeface="Comic Sans MS" panose="030F0702030302020204" pitchFamily="66" charset="0"/>
              </a:rPr>
              <a:t> lack of</a:t>
            </a:r>
            <a:r>
              <a:rPr lang="sl-SI" altLang="en-US" sz="240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US" altLang="en-US" sz="2400">
                <a:latin typeface="Comic Sans MS" panose="030F0702030302020204" pitchFamily="66" charset="0"/>
              </a:rPr>
              <a:t>sensitiv</a:t>
            </a:r>
            <a:r>
              <a:rPr lang="sl-SI" altLang="en-US" sz="2400">
                <a:latin typeface="Comic Sans MS" panose="030F0702030302020204" pitchFamily="66" charset="0"/>
              </a:rPr>
              <a:t>ity</a:t>
            </a:r>
            <a:r>
              <a:rPr lang="en-US" altLang="en-US" sz="2400">
                <a:latin typeface="Comic Sans MS" panose="030F0702030302020204" pitchFamily="66" charset="0"/>
              </a:rPr>
              <a:t> </a:t>
            </a:r>
            <a:endParaRPr lang="sl-SI" altLang="en-US" sz="2400">
              <a:latin typeface="Comic Sans MS" panose="030F0702030302020204" pitchFamily="66" charset="0"/>
            </a:endParaRPr>
          </a:p>
          <a:p>
            <a:pPr lvl="1">
              <a:buFont typeface="Wingdings" panose="05000000000000000000" pitchFamily="2" charset="2"/>
              <a:buNone/>
            </a:pPr>
            <a:endParaRPr lang="sl-SI" altLang="en-US" sz="2400">
              <a:latin typeface="Comic Sans MS" panose="030F0702030302020204" pitchFamily="66" charset="0"/>
            </a:endParaRPr>
          </a:p>
          <a:p>
            <a:pPr lvl="1">
              <a:buFont typeface="Wingdings" panose="05000000000000000000" pitchFamily="2" charset="2"/>
              <a:buNone/>
            </a:pPr>
            <a:endParaRPr lang="sl-SI" altLang="en-US" sz="240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5957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B3614-1899-4E4F-9E85-7516CD2AD2C9}" type="slidenum">
              <a:rPr lang="en-US" altLang="en-US"/>
              <a:pPr/>
              <a:t>16</a:t>
            </a:fld>
            <a:endParaRPr lang="en-US" altLang="en-US"/>
          </a:p>
        </p:txBody>
      </p:sp>
      <p:sp>
        <p:nvSpPr>
          <p:cNvPr id="1843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sl-SI" altLang="en-US" b="1">
                <a:latin typeface="Comic Sans MS" panose="030F0702030302020204" pitchFamily="66" charset="0"/>
              </a:rPr>
              <a:t>P</a:t>
            </a:r>
            <a:r>
              <a:rPr lang="en-US" altLang="en-US" b="1">
                <a:latin typeface="Comic Sans MS" panose="030F0702030302020204" pitchFamily="66" charset="0"/>
              </a:rPr>
              <a:t>olycentric</a:t>
            </a:r>
            <a:r>
              <a:rPr lang="sl-SI" altLang="en-US" b="1">
                <a:latin typeface="Comic Sans MS" panose="030F0702030302020204" pitchFamily="66" charset="0"/>
              </a:rPr>
              <a:t> approach (1)</a:t>
            </a:r>
            <a:endParaRPr lang="en-US" altLang="en-US" b="1">
              <a:latin typeface="Comic Sans MS" panose="030F0702030302020204" pitchFamily="66" charset="0"/>
            </a:endParaRPr>
          </a:p>
        </p:txBody>
      </p:sp>
      <p:sp>
        <p:nvSpPr>
          <p:cNvPr id="1843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sl-SI" altLang="en-US" sz="2400">
                <a:latin typeface="Comic Sans MS" panose="030F0702030302020204" pitchFamily="66" charset="0"/>
              </a:rPr>
              <a:t>Companies following this staffing policy use HCNs in their subsidiaries and PCNs in corporate headquarters</a:t>
            </a:r>
          </a:p>
          <a:p>
            <a:pPr>
              <a:buFont typeface="Wingdings" panose="05000000000000000000" pitchFamily="2" charset="2"/>
              <a:buNone/>
            </a:pPr>
            <a:endParaRPr lang="sl-SI" altLang="en-US" sz="2400" b="1">
              <a:latin typeface="Comic Sans MS" panose="030F0702030302020204" pitchFamily="66" charset="0"/>
            </a:endParaRPr>
          </a:p>
          <a:p>
            <a:r>
              <a:rPr lang="sl-SI" altLang="en-US" sz="2400" b="1">
                <a:latin typeface="Comic Sans MS" panose="030F0702030302020204" pitchFamily="66" charset="0"/>
              </a:rPr>
              <a:t>Advantages:</a:t>
            </a:r>
            <a:r>
              <a:rPr lang="sl-SI" altLang="en-US" sz="2400">
                <a:latin typeface="Comic Sans MS" panose="030F0702030302020204" pitchFamily="66" charset="0"/>
              </a:rPr>
              <a:t> </a:t>
            </a:r>
          </a:p>
          <a:p>
            <a:pPr lvl="1"/>
            <a:r>
              <a:rPr lang="sl-SI" altLang="en-US" sz="2400">
                <a:latin typeface="Comic Sans MS" panose="030F0702030302020204" pitchFamily="66" charset="0"/>
              </a:rPr>
              <a:t>No more </a:t>
            </a:r>
            <a:r>
              <a:rPr lang="en-US" altLang="en-US" sz="2400">
                <a:latin typeface="Comic Sans MS" panose="030F0702030302020204" pitchFamily="66" charset="0"/>
              </a:rPr>
              <a:t>language barriers and adjustment problems of expatriates </a:t>
            </a:r>
          </a:p>
          <a:p>
            <a:pPr lvl="1"/>
            <a:r>
              <a:rPr lang="sl-SI" altLang="en-US" sz="2400">
                <a:latin typeface="Comic Sans MS" panose="030F0702030302020204" pitchFamily="66" charset="0"/>
              </a:rPr>
              <a:t>T</a:t>
            </a:r>
            <a:r>
              <a:rPr lang="en-US" altLang="en-US" sz="2400">
                <a:latin typeface="Comic Sans MS" panose="030F0702030302020204" pitchFamily="66" charset="0"/>
              </a:rPr>
              <a:t>he employment of HCNs is less expensive</a:t>
            </a:r>
          </a:p>
          <a:p>
            <a:pPr lvl="1"/>
            <a:r>
              <a:rPr lang="sl-SI" altLang="en-US" sz="2400">
                <a:latin typeface="Comic Sans MS" panose="030F0702030302020204" pitchFamily="66" charset="0"/>
              </a:rPr>
              <a:t>M</a:t>
            </a:r>
            <a:r>
              <a:rPr lang="en-US" altLang="en-US" sz="2400">
                <a:latin typeface="Comic Sans MS" panose="030F0702030302020204" pitchFamily="66" charset="0"/>
              </a:rPr>
              <a:t>orale and career opportunities of local stuff</a:t>
            </a:r>
            <a:endParaRPr lang="sl-SI" altLang="en-US" sz="2400">
              <a:latin typeface="Comic Sans MS" panose="030F0702030302020204" pitchFamily="66" charset="0"/>
            </a:endParaRPr>
          </a:p>
          <a:p>
            <a:endParaRPr lang="en-US" altLang="en-US" sz="240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3906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24397-2208-432C-A317-9716D9A89466}" type="slidenum">
              <a:rPr lang="en-US" altLang="en-US"/>
              <a:pPr/>
              <a:t>17</a:t>
            </a:fld>
            <a:endParaRPr lang="en-US" altLang="en-US"/>
          </a:p>
        </p:txBody>
      </p:sp>
      <p:sp>
        <p:nvSpPr>
          <p:cNvPr id="189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sl-SI" altLang="en-US" b="1">
                <a:latin typeface="Comic Sans MS" panose="030F0702030302020204" pitchFamily="66" charset="0"/>
              </a:rPr>
              <a:t>P</a:t>
            </a:r>
            <a:r>
              <a:rPr lang="en-US" altLang="en-US" b="1">
                <a:latin typeface="Comic Sans MS" panose="030F0702030302020204" pitchFamily="66" charset="0"/>
              </a:rPr>
              <a:t>olycentric</a:t>
            </a:r>
            <a:r>
              <a:rPr lang="sl-SI" altLang="en-US" b="1">
                <a:latin typeface="Comic Sans MS" panose="030F0702030302020204" pitchFamily="66" charset="0"/>
              </a:rPr>
              <a:t> approach (2)</a:t>
            </a:r>
            <a:endParaRPr lang="en-US" altLang="en-US" b="1">
              <a:latin typeface="Comic Sans MS" panose="030F0702030302020204" pitchFamily="66" charset="0"/>
            </a:endParaRPr>
          </a:p>
        </p:txBody>
      </p:sp>
      <p:sp>
        <p:nvSpPr>
          <p:cNvPr id="1894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de-DE" altLang="en-US" sz="2400" b="1">
              <a:latin typeface="Comic Sans MS" panose="030F0702030302020204" pitchFamily="66" charset="0"/>
            </a:endParaRPr>
          </a:p>
          <a:p>
            <a:r>
              <a:rPr lang="sl-SI" altLang="en-US" sz="2400" b="1">
                <a:latin typeface="Comic Sans MS" panose="030F0702030302020204" pitchFamily="66" charset="0"/>
              </a:rPr>
              <a:t>Disadvantages:</a:t>
            </a:r>
          </a:p>
          <a:p>
            <a:pPr lvl="1"/>
            <a:r>
              <a:rPr lang="sl-SI" altLang="en-US" sz="2400">
                <a:latin typeface="Comic Sans MS" panose="030F0702030302020204" pitchFamily="66" charset="0"/>
              </a:rPr>
              <a:t>W</a:t>
            </a:r>
            <a:r>
              <a:rPr lang="en-US" altLang="en-US" sz="2400">
                <a:latin typeface="Comic Sans MS" panose="030F0702030302020204" pitchFamily="66" charset="0"/>
              </a:rPr>
              <a:t>eak links </a:t>
            </a:r>
            <a:r>
              <a:rPr lang="sl-SI" altLang="en-US" sz="2400">
                <a:latin typeface="Comic Sans MS" panose="030F0702030302020204" pitchFamily="66" charset="0"/>
              </a:rPr>
              <a:t>between the </a:t>
            </a:r>
            <a:r>
              <a:rPr lang="en-US" altLang="en-US" sz="2400">
                <a:latin typeface="Comic Sans MS" panose="030F0702030302020204" pitchFamily="66" charset="0"/>
              </a:rPr>
              <a:t>independent national units </a:t>
            </a:r>
            <a:r>
              <a:rPr lang="sl-SI" altLang="en-US" sz="2400">
                <a:latin typeface="Comic Sans MS" panose="030F0702030302020204" pitchFamily="66" charset="0"/>
              </a:rPr>
              <a:t>and</a:t>
            </a:r>
            <a:r>
              <a:rPr lang="en-US" altLang="en-US" sz="2400">
                <a:latin typeface="Comic Sans MS" panose="030F0702030302020204" pitchFamily="66" charset="0"/>
              </a:rPr>
              <a:t> headquarters</a:t>
            </a:r>
            <a:endParaRPr lang="sl-SI" altLang="en-US" sz="2400">
              <a:latin typeface="Comic Sans MS" panose="030F0702030302020204" pitchFamily="66" charset="0"/>
            </a:endParaRPr>
          </a:p>
          <a:p>
            <a:pPr lvl="1"/>
            <a:r>
              <a:rPr lang="de-DE" altLang="en-US" sz="2400">
                <a:latin typeface="Comic Sans MS" panose="030F0702030302020204" pitchFamily="66" charset="0"/>
              </a:rPr>
              <a:t>L</a:t>
            </a:r>
            <a:r>
              <a:rPr lang="en-US" altLang="en-US" sz="2400">
                <a:latin typeface="Comic Sans MS" panose="030F0702030302020204" pitchFamily="66" charset="0"/>
              </a:rPr>
              <a:t>ack of experience </a:t>
            </a:r>
            <a:r>
              <a:rPr lang="sl-SI" altLang="en-US" sz="2400">
                <a:latin typeface="Comic Sans MS" panose="030F0702030302020204" pitchFamily="66" charset="0"/>
              </a:rPr>
              <a:t>of both HCNs &amp; PCNs </a:t>
            </a:r>
            <a:r>
              <a:rPr lang="en-US" altLang="en-US" sz="2400">
                <a:latin typeface="Comic Sans MS" panose="030F0702030302020204" pitchFamily="66" charset="0"/>
              </a:rPr>
              <a:t>is a liability in an increasingly competitive international environment</a:t>
            </a:r>
            <a:endParaRPr lang="sl-SI" altLang="en-US" sz="2400">
              <a:latin typeface="Comic Sans MS" panose="030F0702030302020204" pitchFamily="66" charset="0"/>
            </a:endParaRPr>
          </a:p>
          <a:p>
            <a:endParaRPr lang="en-US" altLang="en-US" sz="240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5065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DF2C8-DEE0-4901-A39D-C3F1640C6E6B}" type="slidenum">
              <a:rPr lang="en-US" altLang="en-US"/>
              <a:pPr/>
              <a:t>18</a:t>
            </a:fld>
            <a:endParaRPr lang="en-US" altLang="en-US"/>
          </a:p>
        </p:txBody>
      </p:sp>
      <p:sp>
        <p:nvSpPr>
          <p:cNvPr id="1853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sl-SI" altLang="en-US" b="1">
                <a:latin typeface="Comic Sans MS" panose="030F0702030302020204" pitchFamily="66" charset="0"/>
              </a:rPr>
              <a:t>G</a:t>
            </a:r>
            <a:r>
              <a:rPr lang="en-US" altLang="en-US" b="1">
                <a:latin typeface="Comic Sans MS" panose="030F0702030302020204" pitchFamily="66" charset="0"/>
              </a:rPr>
              <a:t>eocentric approach</a:t>
            </a:r>
            <a:r>
              <a:rPr lang="sl-SI" altLang="en-US" b="1">
                <a:latin typeface="Comic Sans MS" panose="030F0702030302020204" pitchFamily="66" charset="0"/>
              </a:rPr>
              <a:t> (1)</a:t>
            </a:r>
            <a:endParaRPr lang="en-US" altLang="en-US" b="1">
              <a:latin typeface="Comic Sans MS" panose="030F0702030302020204" pitchFamily="66" charset="0"/>
            </a:endParaRPr>
          </a:p>
        </p:txBody>
      </p:sp>
      <p:sp>
        <p:nvSpPr>
          <p:cNvPr id="1853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sl-SI" altLang="en-US" sz="2400">
                <a:latin typeface="Comic Sans MS" panose="030F0702030302020204" pitchFamily="66" charset="0"/>
              </a:rPr>
              <a:t>B</a:t>
            </a:r>
            <a:r>
              <a:rPr lang="en-US" altLang="en-US" sz="2400">
                <a:latin typeface="Comic Sans MS" panose="030F0702030302020204" pitchFamily="66" charset="0"/>
              </a:rPr>
              <a:t>est people </a:t>
            </a:r>
            <a:r>
              <a:rPr lang="sl-SI" altLang="en-US" sz="2400">
                <a:latin typeface="Comic Sans MS" panose="030F0702030302020204" pitchFamily="66" charset="0"/>
              </a:rPr>
              <a:t>get </a:t>
            </a:r>
            <a:r>
              <a:rPr lang="en-US" altLang="en-US" sz="2400">
                <a:latin typeface="Comic Sans MS" panose="030F0702030302020204" pitchFamily="66" charset="0"/>
              </a:rPr>
              <a:t>key jobs</a:t>
            </a:r>
            <a:r>
              <a:rPr lang="sl-SI" altLang="en-US" sz="2400">
                <a:latin typeface="Comic Sans MS" panose="030F0702030302020204" pitchFamily="66" charset="0"/>
              </a:rPr>
              <a:t>, </a:t>
            </a:r>
            <a:r>
              <a:rPr lang="en-US" altLang="en-US" sz="2400">
                <a:latin typeface="Comic Sans MS" panose="030F0702030302020204" pitchFamily="66" charset="0"/>
              </a:rPr>
              <a:t>nationality</a:t>
            </a:r>
            <a:r>
              <a:rPr lang="sl-SI" altLang="en-US" sz="2400">
                <a:latin typeface="Comic Sans MS" panose="030F0702030302020204" pitchFamily="66" charset="0"/>
              </a:rPr>
              <a:t> is not important</a:t>
            </a:r>
          </a:p>
          <a:p>
            <a:pPr>
              <a:buFont typeface="Wingdings" panose="05000000000000000000" pitchFamily="2" charset="2"/>
              <a:buNone/>
            </a:pPr>
            <a:endParaRPr lang="sl-SI" altLang="en-US" sz="2400" b="1">
              <a:latin typeface="Comic Sans MS" panose="030F0702030302020204" pitchFamily="66" charset="0"/>
            </a:endParaRPr>
          </a:p>
          <a:p>
            <a:r>
              <a:rPr lang="sl-SI" altLang="en-US" sz="2400" b="1">
                <a:latin typeface="Comic Sans MS" panose="030F0702030302020204" pitchFamily="66" charset="0"/>
              </a:rPr>
              <a:t>Advantages:</a:t>
            </a:r>
          </a:p>
          <a:p>
            <a:pPr lvl="1"/>
            <a:r>
              <a:rPr lang="sl-SI" altLang="en-US" sz="2400">
                <a:latin typeface="Comic Sans MS" panose="030F0702030302020204" pitchFamily="66" charset="0"/>
              </a:rPr>
              <a:t>A </a:t>
            </a:r>
            <a:r>
              <a:rPr lang="en-US" altLang="en-US" sz="2400">
                <a:latin typeface="Comic Sans MS" panose="030F0702030302020204" pitchFamily="66" charset="0"/>
              </a:rPr>
              <a:t>pool of senior international managers</a:t>
            </a:r>
            <a:r>
              <a:rPr lang="sl-SI" altLang="en-US" sz="2400">
                <a:latin typeface="Comic Sans MS" panose="030F0702030302020204" pitchFamily="66" charset="0"/>
              </a:rPr>
              <a:t> is developed</a:t>
            </a:r>
            <a:endParaRPr lang="en-US" altLang="en-US" sz="2400">
              <a:latin typeface="Comic Sans MS" panose="030F0702030302020204" pitchFamily="66" charset="0"/>
            </a:endParaRPr>
          </a:p>
          <a:p>
            <a:pPr lvl="1"/>
            <a:r>
              <a:rPr lang="sl-SI" altLang="en-US" sz="2400">
                <a:latin typeface="Comic Sans MS" panose="030F0702030302020204" pitchFamily="66" charset="0"/>
              </a:rPr>
              <a:t>T</a:t>
            </a:r>
            <a:r>
              <a:rPr lang="en-US" altLang="en-US" sz="2400">
                <a:latin typeface="Comic Sans MS" panose="030F0702030302020204" pitchFamily="66" charset="0"/>
              </a:rPr>
              <a:t>endency of national identification of managers</a:t>
            </a:r>
            <a:r>
              <a:rPr lang="sl-SI" altLang="en-US" sz="2400">
                <a:latin typeface="Comic Sans MS" panose="030F0702030302020204" pitchFamily="66" charset="0"/>
              </a:rPr>
              <a:t> with subsidiary units is reduced</a:t>
            </a:r>
            <a:endParaRPr lang="en-US" altLang="en-US" sz="2400">
              <a:latin typeface="Comic Sans MS" panose="030F0702030302020204" pitchFamily="66" charset="0"/>
            </a:endParaRPr>
          </a:p>
          <a:p>
            <a:pPr>
              <a:buFont typeface="Wingdings" panose="05000000000000000000" pitchFamily="2" charset="2"/>
              <a:buNone/>
            </a:pPr>
            <a:r>
              <a:rPr lang="en-US" altLang="en-US" sz="2400">
                <a:latin typeface="Comic Sans MS" panose="030F0702030302020204" pitchFamily="66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8208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C724D-CFDD-41A0-A704-C7A2F04C05D7}" type="slidenum">
              <a:rPr lang="en-US" altLang="en-US"/>
              <a:pPr/>
              <a:t>19</a:t>
            </a:fld>
            <a:endParaRPr lang="en-US" altLang="en-US"/>
          </a:p>
        </p:txBody>
      </p:sp>
      <p:sp>
        <p:nvSpPr>
          <p:cNvPr id="186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sl-SI" altLang="en-US" b="1">
                <a:latin typeface="Comic Sans MS" panose="030F0702030302020204" pitchFamily="66" charset="0"/>
              </a:rPr>
              <a:t>G</a:t>
            </a:r>
            <a:r>
              <a:rPr lang="en-US" altLang="en-US" b="1">
                <a:latin typeface="Comic Sans MS" panose="030F0702030302020204" pitchFamily="66" charset="0"/>
              </a:rPr>
              <a:t>eocentric approach</a:t>
            </a:r>
            <a:r>
              <a:rPr lang="sl-SI" altLang="en-US" b="1">
                <a:latin typeface="Comic Sans MS" panose="030F0702030302020204" pitchFamily="66" charset="0"/>
              </a:rPr>
              <a:t> (2)</a:t>
            </a:r>
            <a:endParaRPr lang="en-US" altLang="en-US" b="1">
              <a:latin typeface="Comic Sans MS" panose="030F0702030302020204" pitchFamily="66" charset="0"/>
            </a:endParaRPr>
          </a:p>
        </p:txBody>
      </p:sp>
      <p:sp>
        <p:nvSpPr>
          <p:cNvPr id="186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sl-SI" altLang="en-US" sz="2400" b="1">
                <a:latin typeface="Comic Sans MS" panose="030F0702030302020204" pitchFamily="66" charset="0"/>
              </a:rPr>
              <a:t>Disadvantages:</a:t>
            </a:r>
          </a:p>
          <a:p>
            <a:pPr lvl="1"/>
            <a:r>
              <a:rPr lang="sl-SI" altLang="en-US" sz="2400">
                <a:latin typeface="Comic Sans MS" panose="030F0702030302020204" pitchFamily="66" charset="0"/>
              </a:rPr>
              <a:t>Immigration laws which require the employment of local nationals are used by many host countries</a:t>
            </a:r>
          </a:p>
          <a:p>
            <a:pPr lvl="1"/>
            <a:r>
              <a:rPr lang="sl-SI" altLang="en-US" sz="2400">
                <a:latin typeface="Comic Sans MS" panose="030F0702030302020204" pitchFamily="66" charset="0"/>
              </a:rPr>
              <a:t>D</a:t>
            </a:r>
            <a:r>
              <a:rPr lang="en-US" altLang="en-US" sz="2400">
                <a:latin typeface="Comic Sans MS" panose="030F0702030302020204" pitchFamily="66" charset="0"/>
              </a:rPr>
              <a:t>ifficult to implement because of increased training, compensation and relocation cost</a:t>
            </a:r>
            <a:r>
              <a:rPr lang="sl-SI" altLang="en-US" sz="2400">
                <a:latin typeface="Comic Sans MS" panose="030F0702030302020204" pitchFamily="66" charset="0"/>
              </a:rPr>
              <a:t>s</a:t>
            </a:r>
          </a:p>
          <a:p>
            <a:pPr lvl="1"/>
            <a:r>
              <a:rPr lang="sl-SI" altLang="en-US" sz="2400">
                <a:latin typeface="Comic Sans MS" panose="030F0702030302020204" pitchFamily="66" charset="0"/>
              </a:rPr>
              <a:t>L</a:t>
            </a:r>
            <a:r>
              <a:rPr lang="en-US" altLang="en-US" sz="2400">
                <a:latin typeface="Comic Sans MS" panose="030F0702030302020204" pitchFamily="66" charset="0"/>
              </a:rPr>
              <a:t>onger lead times and more centralized control of the staffing process are required</a:t>
            </a:r>
            <a:endParaRPr lang="sl-SI" altLang="en-US" sz="2400">
              <a:latin typeface="Comic Sans MS" panose="030F0702030302020204" pitchFamily="66" charset="0"/>
            </a:endParaRPr>
          </a:p>
          <a:p>
            <a:pPr>
              <a:buFont typeface="Wingdings" panose="05000000000000000000" pitchFamily="2" charset="2"/>
              <a:buNone/>
            </a:pPr>
            <a:endParaRPr lang="en-US" altLang="en-US" sz="240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8006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969E4-C060-47AF-8BB5-A75A68467979}" type="slidenum">
              <a:rPr lang="en-US" altLang="en-US"/>
              <a:pPr/>
              <a:t>20</a:t>
            </a:fld>
            <a:endParaRPr lang="en-US" altLang="en-US"/>
          </a:p>
        </p:txBody>
      </p:sp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sl-SI" altLang="en-US" b="1">
                <a:latin typeface="Comic Sans MS" panose="030F0702030302020204" pitchFamily="66" charset="0"/>
              </a:rPr>
              <a:t>R</a:t>
            </a:r>
            <a:r>
              <a:rPr lang="en-US" altLang="en-US" b="1">
                <a:latin typeface="Comic Sans MS" panose="030F0702030302020204" pitchFamily="66" charset="0"/>
              </a:rPr>
              <a:t>egional</a:t>
            </a:r>
            <a:r>
              <a:rPr lang="sl-SI" altLang="en-US" b="1">
                <a:latin typeface="Comic Sans MS" panose="030F0702030302020204" pitchFamily="66" charset="0"/>
              </a:rPr>
              <a:t> approach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sl-SI" altLang="en-US" sz="2400">
                <a:latin typeface="Comic Sans MS" panose="030F0702030302020204" pitchFamily="66" charset="0"/>
              </a:rPr>
              <a:t>Staffing strategy with emphasis on different regional markets</a:t>
            </a:r>
            <a:r>
              <a:rPr lang="en-US" altLang="en-US" sz="2400">
                <a:latin typeface="Comic Sans MS" panose="030F0702030302020204" pitchFamily="66" charset="0"/>
              </a:rPr>
              <a:t> </a:t>
            </a:r>
            <a:endParaRPr lang="sl-SI" altLang="en-US" sz="2400">
              <a:latin typeface="Comic Sans MS" panose="030F0702030302020204" pitchFamily="66" charset="0"/>
            </a:endParaRPr>
          </a:p>
          <a:p>
            <a:pPr lvl="1">
              <a:buFont typeface="Wingdings" panose="05000000000000000000" pitchFamily="2" charset="2"/>
              <a:buNone/>
            </a:pPr>
            <a:endParaRPr lang="sl-SI" altLang="en-US" sz="2400">
              <a:latin typeface="Comic Sans MS" panose="030F0702030302020204" pitchFamily="66" charset="0"/>
            </a:endParaRPr>
          </a:p>
          <a:p>
            <a:pPr lvl="1"/>
            <a:r>
              <a:rPr lang="sl-SI" altLang="en-US" sz="2400" b="1">
                <a:latin typeface="Comic Sans MS" panose="030F0702030302020204" pitchFamily="66" charset="0"/>
              </a:rPr>
              <a:t>Factors for staffing decisions:</a:t>
            </a:r>
          </a:p>
          <a:p>
            <a:pPr lvl="2"/>
            <a:r>
              <a:rPr lang="sl-SI" altLang="en-US" sz="2400">
                <a:latin typeface="Comic Sans MS" panose="030F0702030302020204" pitchFamily="66" charset="0"/>
              </a:rPr>
              <a:t>Need of </a:t>
            </a:r>
            <a:r>
              <a:rPr lang="de-DE" altLang="en-US" sz="2400">
                <a:latin typeface="Comic Sans MS" panose="030F0702030302020204" pitchFamily="66" charset="0"/>
              </a:rPr>
              <a:t>area</a:t>
            </a:r>
            <a:r>
              <a:rPr lang="sl-SI" altLang="en-US" sz="2400">
                <a:latin typeface="Comic Sans MS" panose="030F0702030302020204" pitchFamily="66" charset="0"/>
              </a:rPr>
              <a:t> expertise</a:t>
            </a:r>
          </a:p>
          <a:p>
            <a:pPr lvl="2"/>
            <a:r>
              <a:rPr lang="de-DE" altLang="en-US" sz="2400">
                <a:latin typeface="Comic Sans MS" panose="030F0702030302020204" pitchFamily="66" charset="0"/>
              </a:rPr>
              <a:t>Need of p</a:t>
            </a:r>
            <a:r>
              <a:rPr lang="sl-SI" altLang="en-US" sz="2400">
                <a:latin typeface="Comic Sans MS" panose="030F0702030302020204" pitchFamily="66" charset="0"/>
              </a:rPr>
              <a:t>roduct expertise</a:t>
            </a:r>
          </a:p>
        </p:txBody>
      </p:sp>
    </p:spTree>
    <p:extLst>
      <p:ext uri="{BB962C8B-B14F-4D97-AF65-F5344CB8AC3E}">
        <p14:creationId xmlns:p14="http://schemas.microsoft.com/office/powerpoint/2010/main" val="1392748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ChangeArrowheads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US" altLang="zh-CN" sz="1400">
                <a:ea typeface="宋体" panose="02010600030101010101" pitchFamily="2" charset="-122"/>
              </a:rPr>
              <a:t>10-6</a:t>
            </a:r>
          </a:p>
        </p:txBody>
      </p:sp>
      <p:sp>
        <p:nvSpPr>
          <p:cNvPr id="14342" name="Rectangle 6"/>
          <p:cNvSpPr>
            <a:spLocks noGrp="1" noChangeArrowheads="1"/>
          </p:cNvSpPr>
          <p:nvPr>
            <p:ph type="title"/>
          </p:nvPr>
        </p:nvSpPr>
        <p:spPr>
          <a:xfrm>
            <a:off x="107504" y="116632"/>
            <a:ext cx="8807895" cy="923528"/>
          </a:xfrm>
        </p:spPr>
        <p:txBody>
          <a:bodyPr/>
          <a:lstStyle/>
          <a:p>
            <a:r>
              <a:rPr lang="en-US" altLang="zh-CN" sz="3600" dirty="0">
                <a:ea typeface="宋体" panose="02010600030101010101" pitchFamily="2" charset="-122"/>
              </a:rPr>
              <a:t>Choosing an Approach to </a:t>
            </a:r>
            <a:r>
              <a:rPr lang="en-US" altLang="zh-CN" sz="3600" dirty="0" smtClean="0">
                <a:ea typeface="宋体" panose="02010600030101010101" pitchFamily="2" charset="-122"/>
              </a:rPr>
              <a:t>Global HRM</a:t>
            </a:r>
            <a:endParaRPr lang="en-US" altLang="zh-CN" sz="3600" dirty="0">
              <a:ea typeface="宋体" panose="02010600030101010101" pitchFamily="2" charset="-122"/>
            </a:endParaRPr>
          </a:p>
        </p:txBody>
      </p:sp>
      <p:sp>
        <p:nvSpPr>
          <p:cNvPr id="14343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107504" y="1040160"/>
            <a:ext cx="8807896" cy="4979640"/>
          </a:xfrm>
        </p:spPr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Corporate international strategy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Political and legal concerns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Level of development in foreign locations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Technology and the nature of the product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Organizational life cycle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Cultural differences</a:t>
            </a:r>
          </a:p>
        </p:txBody>
      </p:sp>
    </p:spTree>
    <p:extLst>
      <p:ext uri="{BB962C8B-B14F-4D97-AF65-F5344CB8AC3E}">
        <p14:creationId xmlns:p14="http://schemas.microsoft.com/office/powerpoint/2010/main" val="253603025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57200"/>
            <a:ext cx="7772400" cy="1143000"/>
          </a:xfrm>
        </p:spPr>
        <p:txBody>
          <a:bodyPr/>
          <a:lstStyle/>
          <a:p>
            <a:r>
              <a:rPr lang="en-US" altLang="en-US"/>
              <a:t>Reason for Expatriate Failure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676400"/>
            <a:ext cx="3810000" cy="4114800"/>
          </a:xfrm>
        </p:spPr>
        <p:txBody>
          <a:bodyPr/>
          <a:lstStyle/>
          <a:p>
            <a:r>
              <a:rPr lang="en-US" altLang="en-US" sz="2800" u="sng" dirty="0">
                <a:solidFill>
                  <a:srgbClr val="92D050"/>
                </a:solidFill>
                <a:latin typeface="Comic Sans MS" panose="030F0702030302020204" pitchFamily="66" charset="0"/>
              </a:rPr>
              <a:t>US Multinationals</a:t>
            </a:r>
          </a:p>
          <a:p>
            <a:pPr lvl="1"/>
            <a:r>
              <a:rPr lang="en-US" altLang="en-US" sz="1800" dirty="0">
                <a:solidFill>
                  <a:srgbClr val="92D050"/>
                </a:solidFill>
                <a:latin typeface="Comic Sans MS" panose="030F0702030302020204" pitchFamily="66" charset="0"/>
              </a:rPr>
              <a:t>Inability of spouse to adjust.</a:t>
            </a:r>
          </a:p>
          <a:p>
            <a:pPr lvl="1"/>
            <a:r>
              <a:rPr lang="en-US" altLang="en-US" sz="1800" dirty="0">
                <a:solidFill>
                  <a:srgbClr val="92D050"/>
                </a:solidFill>
                <a:latin typeface="Comic Sans MS" panose="030F0702030302020204" pitchFamily="66" charset="0"/>
              </a:rPr>
              <a:t>Manager’s inability to adjust.</a:t>
            </a:r>
          </a:p>
          <a:p>
            <a:pPr lvl="1"/>
            <a:r>
              <a:rPr lang="en-US" altLang="en-US" sz="1800" dirty="0">
                <a:solidFill>
                  <a:srgbClr val="92D050"/>
                </a:solidFill>
                <a:latin typeface="Comic Sans MS" panose="030F0702030302020204" pitchFamily="66" charset="0"/>
              </a:rPr>
              <a:t>Other family problems.</a:t>
            </a:r>
          </a:p>
          <a:p>
            <a:pPr lvl="1"/>
            <a:r>
              <a:rPr lang="en-US" altLang="en-US" sz="1800" dirty="0">
                <a:solidFill>
                  <a:srgbClr val="92D050"/>
                </a:solidFill>
                <a:latin typeface="Comic Sans MS" panose="030F0702030302020204" pitchFamily="66" charset="0"/>
              </a:rPr>
              <a:t>Manager’s personal or emotional immaturity.</a:t>
            </a:r>
          </a:p>
          <a:p>
            <a:pPr lvl="1"/>
            <a:r>
              <a:rPr lang="en-US" altLang="en-US" sz="1800" dirty="0">
                <a:solidFill>
                  <a:srgbClr val="92D050"/>
                </a:solidFill>
                <a:latin typeface="Comic Sans MS" panose="030F0702030302020204" pitchFamily="66" charset="0"/>
              </a:rPr>
              <a:t>Inability to cope with larger overseas responsibilities.</a:t>
            </a:r>
            <a:endParaRPr lang="en-US" altLang="en-US" sz="2400" u="sng" dirty="0">
              <a:solidFill>
                <a:srgbClr val="92D050"/>
              </a:solidFill>
            </a:endParaRPr>
          </a:p>
        </p:txBody>
      </p:sp>
      <p:sp>
        <p:nvSpPr>
          <p:cNvPr id="12292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572000" y="1676400"/>
            <a:ext cx="3810000" cy="4114800"/>
          </a:xfrm>
        </p:spPr>
        <p:txBody>
          <a:bodyPr/>
          <a:lstStyle/>
          <a:p>
            <a:r>
              <a:rPr lang="en-US" altLang="en-US" sz="2800" u="sng" dirty="0">
                <a:solidFill>
                  <a:srgbClr val="92D050"/>
                </a:solidFill>
                <a:latin typeface="Comic Sans MS" panose="030F0702030302020204" pitchFamily="66" charset="0"/>
              </a:rPr>
              <a:t>Japanese Firms</a:t>
            </a:r>
          </a:p>
          <a:p>
            <a:pPr lvl="1"/>
            <a:r>
              <a:rPr lang="en-US" altLang="en-US" sz="1800" dirty="0">
                <a:solidFill>
                  <a:srgbClr val="92D050"/>
                </a:solidFill>
                <a:latin typeface="Comic Sans MS" panose="030F0702030302020204" pitchFamily="66" charset="0"/>
              </a:rPr>
              <a:t>Inability to cope with larger overseas responsibilities.</a:t>
            </a:r>
            <a:endParaRPr lang="en-US" altLang="en-US" sz="2400" u="sng" dirty="0">
              <a:solidFill>
                <a:srgbClr val="92D050"/>
              </a:solidFill>
              <a:latin typeface="Comic Sans MS" panose="030F0702030302020204" pitchFamily="66" charset="0"/>
            </a:endParaRPr>
          </a:p>
          <a:p>
            <a:pPr lvl="1"/>
            <a:r>
              <a:rPr lang="en-US" altLang="en-US" sz="1800" dirty="0">
                <a:solidFill>
                  <a:srgbClr val="92D050"/>
                </a:solidFill>
                <a:latin typeface="Comic Sans MS" panose="030F0702030302020204" pitchFamily="66" charset="0"/>
              </a:rPr>
              <a:t>Difficulties with the new environment.</a:t>
            </a:r>
          </a:p>
          <a:p>
            <a:pPr lvl="1"/>
            <a:r>
              <a:rPr lang="en-US" altLang="en-US" sz="1800" dirty="0">
                <a:solidFill>
                  <a:srgbClr val="92D050"/>
                </a:solidFill>
                <a:latin typeface="Comic Sans MS" panose="030F0702030302020204" pitchFamily="66" charset="0"/>
              </a:rPr>
              <a:t>Personal or emotional problems.</a:t>
            </a:r>
          </a:p>
          <a:p>
            <a:pPr lvl="1"/>
            <a:r>
              <a:rPr lang="en-US" altLang="en-US" sz="1800" dirty="0">
                <a:solidFill>
                  <a:srgbClr val="92D050"/>
                </a:solidFill>
                <a:latin typeface="Comic Sans MS" panose="030F0702030302020204" pitchFamily="66" charset="0"/>
              </a:rPr>
              <a:t>Lack of technical competence.</a:t>
            </a:r>
          </a:p>
          <a:p>
            <a:pPr lvl="1"/>
            <a:r>
              <a:rPr lang="en-US" altLang="en-US" sz="1800" dirty="0">
                <a:solidFill>
                  <a:srgbClr val="92D050"/>
                </a:solidFill>
                <a:latin typeface="Comic Sans MS" panose="030F0702030302020204" pitchFamily="66" charset="0"/>
              </a:rPr>
              <a:t>Inability of spouse to adjust.</a:t>
            </a:r>
            <a:endParaRPr lang="en-US" altLang="en-US" sz="2400" u="sng" dirty="0">
              <a:solidFill>
                <a:srgbClr val="92D050"/>
              </a:solidFill>
              <a:latin typeface="Comic Sans MS" panose="030F0702030302020204" pitchFamily="66" charset="0"/>
            </a:endParaRPr>
          </a:p>
        </p:txBody>
      </p:sp>
      <p:sp>
        <p:nvSpPr>
          <p:cNvPr id="12294" name="Text Box 6"/>
          <p:cNvSpPr txBox="1">
            <a:spLocks noChangeArrowheads="1"/>
          </p:cNvSpPr>
          <p:nvPr/>
        </p:nvSpPr>
        <p:spPr bwMode="auto">
          <a:xfrm>
            <a:off x="7315200" y="6248400"/>
            <a:ext cx="1828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>
                <a:solidFill>
                  <a:schemeClr val="bg1"/>
                </a:solidFill>
              </a:rPr>
              <a:t>18-7</a:t>
            </a:r>
          </a:p>
        </p:txBody>
      </p:sp>
    </p:spTree>
    <p:extLst>
      <p:ext uri="{BB962C8B-B14F-4D97-AF65-F5344CB8AC3E}">
        <p14:creationId xmlns:p14="http://schemas.microsoft.com/office/powerpoint/2010/main" val="76014476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250825" y="116632"/>
            <a:ext cx="8207375" cy="720080"/>
          </a:xfrm>
        </p:spPr>
        <p:txBody>
          <a:bodyPr/>
          <a:lstStyle/>
          <a:p>
            <a:r>
              <a:rPr lang="en-US" altLang="en-US" dirty="0"/>
              <a:t>Expatriate Selection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908720"/>
            <a:ext cx="8856984" cy="5415880"/>
          </a:xfrm>
        </p:spPr>
        <p:txBody>
          <a:bodyPr/>
          <a:lstStyle/>
          <a:p>
            <a:r>
              <a:rPr lang="en-US" altLang="en-US" sz="2800" dirty="0">
                <a:solidFill>
                  <a:srgbClr val="FFFF00"/>
                </a:solidFill>
              </a:rPr>
              <a:t>Self-orientation:</a:t>
            </a:r>
            <a:endParaRPr lang="en-US" altLang="en-US" sz="2800" dirty="0"/>
          </a:p>
          <a:p>
            <a:pPr lvl="1"/>
            <a:r>
              <a:rPr lang="en-US" altLang="en-US" sz="2400" dirty="0"/>
              <a:t>Strengthen self-esteem, self-confidence and mental well-being.</a:t>
            </a:r>
            <a:endParaRPr lang="en-US" altLang="en-US" dirty="0"/>
          </a:p>
          <a:p>
            <a:r>
              <a:rPr lang="en-US" altLang="en-US" sz="2800" dirty="0">
                <a:solidFill>
                  <a:srgbClr val="FFFF00"/>
                </a:solidFill>
              </a:rPr>
              <a:t>Others-orientation:</a:t>
            </a:r>
          </a:p>
          <a:p>
            <a:pPr lvl="1"/>
            <a:r>
              <a:rPr lang="en-US" altLang="en-US" sz="2400" dirty="0"/>
              <a:t>Enhance ability to interact with host-country nationals.</a:t>
            </a:r>
          </a:p>
          <a:p>
            <a:r>
              <a:rPr lang="en-US" altLang="en-US" sz="2800" dirty="0">
                <a:solidFill>
                  <a:srgbClr val="FFFF00"/>
                </a:solidFill>
              </a:rPr>
              <a:t>Perceptual ability:</a:t>
            </a:r>
            <a:endParaRPr lang="en-US" altLang="en-US" sz="2800" dirty="0"/>
          </a:p>
          <a:p>
            <a:pPr lvl="1"/>
            <a:r>
              <a:rPr lang="en-US" altLang="en-US" sz="2400" dirty="0"/>
              <a:t>The ability to empathize - understand why people in host-country behave the way they do.</a:t>
            </a:r>
          </a:p>
          <a:p>
            <a:r>
              <a:rPr lang="en-US" altLang="en-US" sz="2800" dirty="0">
                <a:solidFill>
                  <a:srgbClr val="FFFF00"/>
                </a:solidFill>
              </a:rPr>
              <a:t>Cultural toughness:</a:t>
            </a:r>
          </a:p>
          <a:p>
            <a:pPr lvl="1"/>
            <a:r>
              <a:rPr lang="en-US" altLang="en-US" sz="2400" dirty="0"/>
              <a:t>How well an expatriate adjusts to a particular posting tends to be related to the country of assignment.</a:t>
            </a:r>
          </a:p>
        </p:txBody>
      </p:sp>
      <p:sp>
        <p:nvSpPr>
          <p:cNvPr id="13316" name="Text Box 4"/>
          <p:cNvSpPr txBox="1">
            <a:spLocks noChangeArrowheads="1"/>
          </p:cNvSpPr>
          <p:nvPr/>
        </p:nvSpPr>
        <p:spPr bwMode="auto">
          <a:xfrm>
            <a:off x="7315200" y="6248400"/>
            <a:ext cx="1828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>
                <a:solidFill>
                  <a:schemeClr val="bg1"/>
                </a:solidFill>
              </a:rPr>
              <a:t>18-8</a:t>
            </a:r>
          </a:p>
        </p:txBody>
      </p:sp>
    </p:spTree>
    <p:extLst>
      <p:ext uri="{BB962C8B-B14F-4D97-AF65-F5344CB8AC3E}">
        <p14:creationId xmlns:p14="http://schemas.microsoft.com/office/powerpoint/2010/main" val="3272026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 autoUpdateAnimBg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ChangeArrowheads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US" altLang="zh-CN" sz="1400">
                <a:ea typeface="宋体" panose="02010600030101010101" pitchFamily="2" charset="-122"/>
              </a:rPr>
              <a:t>10-11</a:t>
            </a:r>
          </a:p>
        </p:txBody>
      </p:sp>
      <p:sp>
        <p:nvSpPr>
          <p:cNvPr id="24582" name="Rectangle 6"/>
          <p:cNvSpPr>
            <a:spLocks noGrp="1" noChangeArrowheads="1"/>
          </p:cNvSpPr>
          <p:nvPr>
            <p:ph type="title"/>
          </p:nvPr>
        </p:nvSpPr>
        <p:spPr>
          <a:xfrm>
            <a:off x="246063" y="990600"/>
            <a:ext cx="7772400" cy="1006475"/>
          </a:xfrm>
        </p:spPr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Selection of Expatriates</a:t>
            </a:r>
          </a:p>
        </p:txBody>
      </p:sp>
      <p:sp>
        <p:nvSpPr>
          <p:cNvPr id="24583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914400" y="1981200"/>
            <a:ext cx="7543800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zh-CN">
                <a:ea typeface="宋体" panose="02010600030101010101" pitchFamily="2" charset="-122"/>
              </a:rPr>
              <a:t>Technical competence</a:t>
            </a:r>
          </a:p>
          <a:p>
            <a:pPr>
              <a:lnSpc>
                <a:spcPct val="90000"/>
              </a:lnSpc>
            </a:pPr>
            <a:r>
              <a:rPr lang="en-US" altLang="zh-CN">
                <a:ea typeface="宋体" panose="02010600030101010101" pitchFamily="2" charset="-122"/>
              </a:rPr>
              <a:t>Adaptability</a:t>
            </a:r>
          </a:p>
          <a:p>
            <a:pPr>
              <a:lnSpc>
                <a:spcPct val="90000"/>
              </a:lnSpc>
            </a:pPr>
            <a:r>
              <a:rPr lang="en-US" altLang="zh-CN">
                <a:ea typeface="宋体" panose="02010600030101010101" pitchFamily="2" charset="-122"/>
              </a:rPr>
              <a:t>Communication skills</a:t>
            </a:r>
          </a:p>
          <a:p>
            <a:pPr>
              <a:lnSpc>
                <a:spcPct val="90000"/>
              </a:lnSpc>
            </a:pPr>
            <a:r>
              <a:rPr lang="en-US" altLang="zh-CN">
                <a:ea typeface="宋体" panose="02010600030101010101" pitchFamily="2" charset="-122"/>
              </a:rPr>
              <a:t>Family stability</a:t>
            </a:r>
          </a:p>
          <a:p>
            <a:pPr>
              <a:lnSpc>
                <a:spcPct val="90000"/>
              </a:lnSpc>
            </a:pPr>
            <a:r>
              <a:rPr lang="en-US" altLang="zh-CN">
                <a:ea typeface="宋体" panose="02010600030101010101" pitchFamily="2" charset="-122"/>
              </a:rPr>
              <a:t>Gender </a:t>
            </a:r>
          </a:p>
          <a:p>
            <a:pPr>
              <a:lnSpc>
                <a:spcPct val="90000"/>
              </a:lnSpc>
            </a:pPr>
            <a:r>
              <a:rPr lang="en-US" altLang="zh-CN">
                <a:ea typeface="宋体" panose="02010600030101010101" pitchFamily="2" charset="-122"/>
              </a:rPr>
              <a:t>Age</a:t>
            </a:r>
          </a:p>
          <a:p>
            <a:pPr>
              <a:lnSpc>
                <a:spcPct val="90000"/>
              </a:lnSpc>
            </a:pPr>
            <a:r>
              <a:rPr lang="en-US" altLang="zh-CN">
                <a:ea typeface="宋体" panose="02010600030101010101" pitchFamily="2" charset="-122"/>
              </a:rPr>
              <a:t>Ethnicity</a:t>
            </a:r>
          </a:p>
        </p:txBody>
      </p:sp>
    </p:spTree>
    <p:extLst>
      <p:ext uri="{BB962C8B-B14F-4D97-AF65-F5344CB8AC3E}">
        <p14:creationId xmlns:p14="http://schemas.microsoft.com/office/powerpoint/2010/main" val="217624398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4" y="116632"/>
            <a:ext cx="8856984" cy="576064"/>
          </a:xfrm>
        </p:spPr>
        <p:txBody>
          <a:bodyPr/>
          <a:lstStyle/>
          <a:p>
            <a:r>
              <a:rPr lang="en-US" altLang="en-US" dirty="0"/>
              <a:t>Expatriate Selection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692696"/>
            <a:ext cx="8856984" cy="5631904"/>
          </a:xfrm>
        </p:spPr>
        <p:txBody>
          <a:bodyPr/>
          <a:lstStyle/>
          <a:p>
            <a:r>
              <a:rPr lang="en-US" altLang="en-US" sz="2800" dirty="0">
                <a:solidFill>
                  <a:srgbClr val="FFFF00"/>
                </a:solidFill>
              </a:rPr>
              <a:t>Self-orientation:</a:t>
            </a:r>
            <a:endParaRPr lang="en-US" altLang="en-US" sz="2800" dirty="0"/>
          </a:p>
          <a:p>
            <a:pPr lvl="1"/>
            <a:r>
              <a:rPr lang="en-US" altLang="en-US" sz="2400" dirty="0"/>
              <a:t>Strengthen self-esteem, self-confidence and mental well-being.</a:t>
            </a:r>
            <a:endParaRPr lang="en-US" altLang="en-US" dirty="0"/>
          </a:p>
          <a:p>
            <a:r>
              <a:rPr lang="en-US" altLang="en-US" sz="2800" dirty="0">
                <a:solidFill>
                  <a:srgbClr val="FFFF00"/>
                </a:solidFill>
              </a:rPr>
              <a:t>Others-orientation:</a:t>
            </a:r>
          </a:p>
          <a:p>
            <a:pPr lvl="1"/>
            <a:r>
              <a:rPr lang="en-US" altLang="en-US" sz="2400" dirty="0"/>
              <a:t>Enhance ability to interact with host-country nationals.</a:t>
            </a:r>
          </a:p>
          <a:p>
            <a:r>
              <a:rPr lang="en-US" altLang="en-US" sz="2800" dirty="0">
                <a:solidFill>
                  <a:srgbClr val="FFFF00"/>
                </a:solidFill>
              </a:rPr>
              <a:t>Perceptual ability:</a:t>
            </a:r>
            <a:endParaRPr lang="en-US" altLang="en-US" sz="2800" dirty="0"/>
          </a:p>
          <a:p>
            <a:pPr lvl="1"/>
            <a:r>
              <a:rPr lang="en-US" altLang="en-US" sz="2400" dirty="0"/>
              <a:t>The ability to empathize - understand why people in host-country behave the way they do.</a:t>
            </a:r>
          </a:p>
          <a:p>
            <a:r>
              <a:rPr lang="en-US" altLang="en-US" sz="2800" dirty="0">
                <a:solidFill>
                  <a:srgbClr val="FFFF00"/>
                </a:solidFill>
              </a:rPr>
              <a:t>Cultural toughness:</a:t>
            </a:r>
          </a:p>
          <a:p>
            <a:pPr lvl="1"/>
            <a:r>
              <a:rPr lang="en-US" altLang="en-US" sz="2400" dirty="0"/>
              <a:t>How well an expatriate adjusts to a particular posting tends to be related to the country of assignment.</a:t>
            </a:r>
          </a:p>
        </p:txBody>
      </p:sp>
      <p:sp>
        <p:nvSpPr>
          <p:cNvPr id="13316" name="Text Box 4"/>
          <p:cNvSpPr txBox="1">
            <a:spLocks noChangeArrowheads="1"/>
          </p:cNvSpPr>
          <p:nvPr/>
        </p:nvSpPr>
        <p:spPr bwMode="auto">
          <a:xfrm>
            <a:off x="7315200" y="6248400"/>
            <a:ext cx="1828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>
                <a:solidFill>
                  <a:schemeClr val="bg1"/>
                </a:solidFill>
              </a:rPr>
              <a:t>18-8</a:t>
            </a:r>
          </a:p>
        </p:txBody>
      </p:sp>
    </p:spTree>
    <p:extLst>
      <p:ext uri="{BB962C8B-B14F-4D97-AF65-F5344CB8AC3E}">
        <p14:creationId xmlns:p14="http://schemas.microsoft.com/office/powerpoint/2010/main" val="1726316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 autoUpdateAnimBg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4" y="116632"/>
            <a:ext cx="8350696" cy="645369"/>
          </a:xfrm>
        </p:spPr>
        <p:txBody>
          <a:bodyPr/>
          <a:lstStyle/>
          <a:p>
            <a:r>
              <a:rPr lang="en-US" altLang="en-US" dirty="0"/>
              <a:t>Training for Expatriate Managers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827088"/>
            <a:ext cx="8928992" cy="5345112"/>
          </a:xfrm>
        </p:spPr>
        <p:txBody>
          <a:bodyPr/>
          <a:lstStyle/>
          <a:p>
            <a:r>
              <a:rPr lang="en-US" altLang="en-US" dirty="0"/>
              <a:t>Cultural:</a:t>
            </a:r>
          </a:p>
          <a:p>
            <a:pPr lvl="1"/>
            <a:r>
              <a:rPr lang="en-US" altLang="en-US" dirty="0"/>
              <a:t>Seeks to foster an appreciation of the host-country’s culture.</a:t>
            </a:r>
          </a:p>
          <a:p>
            <a:r>
              <a:rPr lang="en-US" altLang="en-US" dirty="0"/>
              <a:t>Language:</a:t>
            </a:r>
          </a:p>
          <a:p>
            <a:pPr lvl="1"/>
            <a:r>
              <a:rPr lang="en-US" altLang="en-US" dirty="0"/>
              <a:t>Can improve expatriate’s effectiveness, relate more easily to </a:t>
            </a:r>
            <a:r>
              <a:rPr lang="en-US" altLang="en-US" dirty="0" smtClean="0"/>
              <a:t>culture </a:t>
            </a:r>
            <a:r>
              <a:rPr lang="en-US" altLang="en-US" dirty="0"/>
              <a:t>and fostered a better firm image.</a:t>
            </a:r>
          </a:p>
          <a:p>
            <a:r>
              <a:rPr lang="en-US" altLang="en-US" dirty="0"/>
              <a:t>Practical:</a:t>
            </a:r>
          </a:p>
          <a:p>
            <a:pPr lvl="1"/>
            <a:r>
              <a:rPr lang="en-US" altLang="en-US" dirty="0"/>
              <a:t>Ease into day-to-day life of the                host country.</a:t>
            </a:r>
          </a:p>
        </p:txBody>
      </p:sp>
      <p:sp>
        <p:nvSpPr>
          <p:cNvPr id="14341" name="Line 5"/>
          <p:cNvSpPr>
            <a:spLocks noChangeShapeType="1"/>
          </p:cNvSpPr>
          <p:nvPr/>
        </p:nvSpPr>
        <p:spPr bwMode="auto">
          <a:xfrm>
            <a:off x="6096000" y="4038600"/>
            <a:ext cx="2667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2" name="Line 6"/>
          <p:cNvSpPr>
            <a:spLocks noChangeShapeType="1"/>
          </p:cNvSpPr>
          <p:nvPr/>
        </p:nvSpPr>
        <p:spPr bwMode="auto">
          <a:xfrm>
            <a:off x="6096000" y="6400800"/>
            <a:ext cx="2667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3" name="Line 7"/>
          <p:cNvSpPr>
            <a:spLocks noChangeShapeType="1"/>
          </p:cNvSpPr>
          <p:nvPr/>
        </p:nvSpPr>
        <p:spPr bwMode="auto">
          <a:xfrm>
            <a:off x="6096000" y="4038600"/>
            <a:ext cx="0" cy="2362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4" name="Line 8"/>
          <p:cNvSpPr>
            <a:spLocks noChangeShapeType="1"/>
          </p:cNvSpPr>
          <p:nvPr/>
        </p:nvSpPr>
        <p:spPr bwMode="auto">
          <a:xfrm>
            <a:off x="8763000" y="4038600"/>
            <a:ext cx="0" cy="2362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14346" name="Object 10"/>
          <p:cNvGraphicFramePr>
            <a:graphicFrameLocks noChangeAspect="1"/>
          </p:cNvGraphicFramePr>
          <p:nvPr/>
        </p:nvGraphicFramePr>
        <p:xfrm>
          <a:off x="6096000" y="3973513"/>
          <a:ext cx="2819400" cy="242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3" name="Clip" r:id="rId3" imgW="4539600" imgH="3497040" progId="MS_ClipArt_Gallery.2">
                  <p:embed/>
                </p:oleObj>
              </mc:Choice>
              <mc:Fallback>
                <p:oleObj name="Clip" r:id="rId3" imgW="4539600" imgH="349704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96000" y="3973513"/>
                        <a:ext cx="2819400" cy="24225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347" name="Text Box 11"/>
          <p:cNvSpPr txBox="1">
            <a:spLocks noChangeArrowheads="1"/>
          </p:cNvSpPr>
          <p:nvPr/>
        </p:nvSpPr>
        <p:spPr bwMode="auto">
          <a:xfrm>
            <a:off x="6172200" y="4038600"/>
            <a:ext cx="1752600" cy="94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1400" b="1" dirty="0">
                <a:solidFill>
                  <a:srgbClr val="CC0000"/>
                </a:solidFill>
              </a:rPr>
              <a:t>1. Culture</a:t>
            </a:r>
          </a:p>
          <a:p>
            <a:pPr>
              <a:spcBef>
                <a:spcPct val="50000"/>
              </a:spcBef>
            </a:pPr>
            <a:r>
              <a:rPr lang="en-US" altLang="en-US" sz="1400" b="1" dirty="0">
                <a:solidFill>
                  <a:srgbClr val="CC0000"/>
                </a:solidFill>
              </a:rPr>
              <a:t>2. Language</a:t>
            </a:r>
          </a:p>
          <a:p>
            <a:pPr>
              <a:spcBef>
                <a:spcPct val="50000"/>
              </a:spcBef>
            </a:pPr>
            <a:r>
              <a:rPr lang="en-US" altLang="en-US" sz="1400" b="1" dirty="0">
                <a:solidFill>
                  <a:srgbClr val="CC0000"/>
                </a:solidFill>
              </a:rPr>
              <a:t>3. Practical</a:t>
            </a:r>
            <a:endParaRPr lang="en-US" altLang="en-US" sz="1400" dirty="0">
              <a:solidFill>
                <a:srgbClr val="CC0000"/>
              </a:solidFill>
            </a:endParaRPr>
          </a:p>
        </p:txBody>
      </p:sp>
      <p:sp>
        <p:nvSpPr>
          <p:cNvPr id="14348" name="Text Box 12"/>
          <p:cNvSpPr txBox="1">
            <a:spLocks noChangeArrowheads="1"/>
          </p:cNvSpPr>
          <p:nvPr/>
        </p:nvSpPr>
        <p:spPr bwMode="auto">
          <a:xfrm>
            <a:off x="7315200" y="6400800"/>
            <a:ext cx="1828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>
                <a:solidFill>
                  <a:schemeClr val="bg1"/>
                </a:solidFill>
              </a:rPr>
              <a:t>18-9</a:t>
            </a:r>
          </a:p>
        </p:txBody>
      </p:sp>
    </p:spTree>
    <p:extLst>
      <p:ext uri="{BB962C8B-B14F-4D97-AF65-F5344CB8AC3E}">
        <p14:creationId xmlns:p14="http://schemas.microsoft.com/office/powerpoint/2010/main" val="3928911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 autoUpdateAnimBg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Expatriate Failure Rates</a:t>
            </a:r>
            <a:endParaRPr lang="en-US" altLang="en-US"/>
          </a:p>
        </p:txBody>
      </p:sp>
      <p:sp>
        <p:nvSpPr>
          <p:cNvPr id="72708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685800" y="2057400"/>
            <a:ext cx="7772400" cy="4114800"/>
          </a:xfrm>
          <a:noFill/>
          <a:ln/>
        </p:spPr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U.S.: 10-40%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Western Europe: 5-15%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Japan: Less than 5%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14585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3" name="Rectangle 5"/>
          <p:cNvSpPr>
            <a:spLocks noGrp="1" noChangeArrowheads="1"/>
          </p:cNvSpPr>
          <p:nvPr>
            <p:ph type="title"/>
          </p:nvPr>
        </p:nvSpPr>
        <p:spPr>
          <a:xfrm>
            <a:off x="246062" y="188641"/>
            <a:ext cx="8574409" cy="1224135"/>
          </a:xfrm>
        </p:spPr>
        <p:txBody>
          <a:bodyPr/>
          <a:lstStyle/>
          <a:p>
            <a:r>
              <a:rPr lang="en-US" altLang="en-US" dirty="0"/>
              <a:t>Managing Expatriates</a:t>
            </a:r>
          </a:p>
        </p:txBody>
      </p:sp>
      <p:sp>
        <p:nvSpPr>
          <p:cNvPr id="68615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246062" y="1412776"/>
            <a:ext cx="8212138" cy="4683224"/>
          </a:xfrm>
          <a:noFill/>
          <a:ln/>
        </p:spPr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Expatriate training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Cross-cultural adjustment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Expatriate evaluation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Expatriate compensation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Reentry adjustment</a:t>
            </a:r>
          </a:p>
        </p:txBody>
      </p:sp>
    </p:spTree>
    <p:extLst>
      <p:ext uri="{BB962C8B-B14F-4D97-AF65-F5344CB8AC3E}">
        <p14:creationId xmlns:p14="http://schemas.microsoft.com/office/powerpoint/2010/main" val="1035499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ChangeArrowheads="1"/>
          </p:cNvSpPr>
          <p:nvPr/>
        </p:nvSpPr>
        <p:spPr bwMode="auto">
          <a:xfrm>
            <a:off x="246063" y="188641"/>
            <a:ext cx="7772400" cy="11521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50000"/>
                    </a:schemeClr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zh-CN" sz="4400" i="1" dirty="0">
                <a:solidFill>
                  <a:schemeClr val="tx2"/>
                </a:solidFill>
                <a:ea typeface="宋体" panose="02010600030101010101" pitchFamily="2" charset="-122"/>
              </a:rPr>
              <a:t>Retaining the Expatriates</a:t>
            </a:r>
          </a:p>
        </p:txBody>
      </p:sp>
      <p:sp>
        <p:nvSpPr>
          <p:cNvPr id="50179" name="Rectangle 3"/>
          <p:cNvSpPr>
            <a:spLocks noChangeArrowheads="1"/>
          </p:cNvSpPr>
          <p:nvPr/>
        </p:nvSpPr>
        <p:spPr bwMode="auto">
          <a:xfrm>
            <a:off x="246063" y="1340768"/>
            <a:ext cx="8212137" cy="4831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  <a:buFontTx/>
              <a:buBlip>
                <a:blip r:embed="rId2"/>
              </a:buBlip>
            </a:pPr>
            <a:r>
              <a:rPr lang="en-US" altLang="zh-CN" sz="3200">
                <a:latin typeface="Tahoma" panose="020B0604030504040204" pitchFamily="34" charset="0"/>
                <a:ea typeface="宋体" panose="02010600030101010101" pitchFamily="2" charset="-122"/>
              </a:rPr>
              <a:t>80% believe they would be promoted</a:t>
            </a:r>
          </a:p>
          <a:p>
            <a:pPr>
              <a:spcBef>
                <a:spcPct val="20000"/>
              </a:spcBef>
              <a:buFontTx/>
              <a:buBlip>
                <a:blip r:embed="rId2"/>
              </a:buBlip>
            </a:pPr>
            <a:r>
              <a:rPr lang="en-US" altLang="zh-CN" sz="3200">
                <a:latin typeface="Tahoma" panose="020B0604030504040204" pitchFamily="34" charset="0"/>
                <a:ea typeface="宋体" panose="02010600030101010101" pitchFamily="2" charset="-122"/>
              </a:rPr>
              <a:t>About 23% get the promotion</a:t>
            </a:r>
          </a:p>
          <a:p>
            <a:pPr>
              <a:spcBef>
                <a:spcPct val="20000"/>
              </a:spcBef>
              <a:buFontTx/>
              <a:buBlip>
                <a:blip r:embed="rId2"/>
              </a:buBlip>
            </a:pPr>
            <a:r>
              <a:rPr lang="en-US" altLang="zh-CN" sz="3200">
                <a:latin typeface="Tahoma" panose="020B0604030504040204" pitchFamily="34" charset="0"/>
                <a:ea typeface="宋体" panose="02010600030101010101" pitchFamily="2" charset="-122"/>
              </a:rPr>
              <a:t>20% want to leave the company upon return</a:t>
            </a:r>
          </a:p>
          <a:p>
            <a:pPr>
              <a:spcBef>
                <a:spcPct val="20000"/>
              </a:spcBef>
              <a:buFontTx/>
              <a:buBlip>
                <a:blip r:embed="rId2"/>
              </a:buBlip>
            </a:pPr>
            <a:r>
              <a:rPr lang="en-US" altLang="zh-CN" sz="3200">
                <a:latin typeface="Tahoma" panose="020B0604030504040204" pitchFamily="34" charset="0"/>
                <a:ea typeface="宋体" panose="02010600030101010101" pitchFamily="2" charset="-122"/>
              </a:rPr>
              <a:t>Average turnover cost is $250,000</a:t>
            </a:r>
          </a:p>
        </p:txBody>
      </p:sp>
    </p:spTree>
    <p:extLst>
      <p:ext uri="{BB962C8B-B14F-4D97-AF65-F5344CB8AC3E}">
        <p14:creationId xmlns:p14="http://schemas.microsoft.com/office/powerpoint/2010/main" val="2594467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179512" y="28575"/>
            <a:ext cx="8735888" cy="733425"/>
          </a:xfrm>
        </p:spPr>
        <p:txBody>
          <a:bodyPr/>
          <a:lstStyle/>
          <a:p>
            <a:r>
              <a:rPr lang="en-US" altLang="en-US" dirty="0"/>
              <a:t>Training for Expatriate Managers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1" y="762000"/>
            <a:ext cx="8735889" cy="5410200"/>
          </a:xfrm>
        </p:spPr>
        <p:txBody>
          <a:bodyPr/>
          <a:lstStyle/>
          <a:p>
            <a:r>
              <a:rPr lang="en-US" altLang="en-US" dirty="0"/>
              <a:t>Cultural:</a:t>
            </a:r>
          </a:p>
          <a:p>
            <a:pPr lvl="1"/>
            <a:r>
              <a:rPr lang="en-US" altLang="en-US" dirty="0"/>
              <a:t>Seeks to foster an appreciation of the host-country’s culture.</a:t>
            </a:r>
          </a:p>
          <a:p>
            <a:r>
              <a:rPr lang="en-US" altLang="en-US" dirty="0"/>
              <a:t>Language:</a:t>
            </a:r>
          </a:p>
          <a:p>
            <a:pPr lvl="1"/>
            <a:r>
              <a:rPr lang="en-US" altLang="en-US" dirty="0"/>
              <a:t>Can improve expatriate’s effectiveness, relate more easily to culture                      and fostered a better firm image.</a:t>
            </a:r>
          </a:p>
          <a:p>
            <a:r>
              <a:rPr lang="en-US" altLang="en-US" dirty="0"/>
              <a:t>Practical:</a:t>
            </a:r>
          </a:p>
          <a:p>
            <a:pPr lvl="1"/>
            <a:r>
              <a:rPr lang="en-US" altLang="en-US" dirty="0"/>
              <a:t>Ease into day-to-day life of the                host country.</a:t>
            </a:r>
          </a:p>
        </p:txBody>
      </p:sp>
      <p:sp>
        <p:nvSpPr>
          <p:cNvPr id="14342" name="Line 6"/>
          <p:cNvSpPr>
            <a:spLocks noChangeShapeType="1"/>
          </p:cNvSpPr>
          <p:nvPr/>
        </p:nvSpPr>
        <p:spPr bwMode="auto">
          <a:xfrm>
            <a:off x="6096000" y="6400800"/>
            <a:ext cx="2667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3" name="Line 7"/>
          <p:cNvSpPr>
            <a:spLocks noChangeShapeType="1"/>
          </p:cNvSpPr>
          <p:nvPr/>
        </p:nvSpPr>
        <p:spPr bwMode="auto">
          <a:xfrm>
            <a:off x="6096000" y="4038600"/>
            <a:ext cx="0" cy="2362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4" name="Line 8"/>
          <p:cNvSpPr>
            <a:spLocks noChangeShapeType="1"/>
          </p:cNvSpPr>
          <p:nvPr/>
        </p:nvSpPr>
        <p:spPr bwMode="auto">
          <a:xfrm>
            <a:off x="8763000" y="4038600"/>
            <a:ext cx="0" cy="2362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14346" name="Object 10"/>
          <p:cNvGraphicFramePr>
            <a:graphicFrameLocks noChangeAspect="1"/>
          </p:cNvGraphicFramePr>
          <p:nvPr/>
        </p:nvGraphicFramePr>
        <p:xfrm>
          <a:off x="6096000" y="3973513"/>
          <a:ext cx="2819400" cy="242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Clip" r:id="rId3" imgW="4539600" imgH="3497040" progId="MS_ClipArt_Gallery.2">
                  <p:embed/>
                </p:oleObj>
              </mc:Choice>
              <mc:Fallback>
                <p:oleObj name="Clip" r:id="rId3" imgW="4539600" imgH="3497040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96000" y="3973513"/>
                        <a:ext cx="2819400" cy="24225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347" name="Text Box 11"/>
          <p:cNvSpPr txBox="1">
            <a:spLocks noChangeArrowheads="1"/>
          </p:cNvSpPr>
          <p:nvPr/>
        </p:nvSpPr>
        <p:spPr bwMode="auto">
          <a:xfrm>
            <a:off x="6172200" y="4038600"/>
            <a:ext cx="1752600" cy="94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1400" b="1">
                <a:solidFill>
                  <a:srgbClr val="CC0000"/>
                </a:solidFill>
              </a:rPr>
              <a:t>1. Culture</a:t>
            </a:r>
          </a:p>
          <a:p>
            <a:pPr>
              <a:spcBef>
                <a:spcPct val="50000"/>
              </a:spcBef>
            </a:pPr>
            <a:r>
              <a:rPr lang="en-US" altLang="en-US" sz="1400" b="1">
                <a:solidFill>
                  <a:srgbClr val="CC0000"/>
                </a:solidFill>
              </a:rPr>
              <a:t>2. Language</a:t>
            </a:r>
          </a:p>
          <a:p>
            <a:pPr>
              <a:spcBef>
                <a:spcPct val="50000"/>
              </a:spcBef>
            </a:pPr>
            <a:r>
              <a:rPr lang="en-US" altLang="en-US" sz="1400" b="1">
                <a:solidFill>
                  <a:srgbClr val="CC0000"/>
                </a:solidFill>
              </a:rPr>
              <a:t>3. Practical</a:t>
            </a:r>
            <a:endParaRPr lang="en-US" altLang="en-US" sz="1400">
              <a:solidFill>
                <a:srgbClr val="CC0000"/>
              </a:solidFill>
            </a:endParaRPr>
          </a:p>
        </p:txBody>
      </p:sp>
      <p:sp>
        <p:nvSpPr>
          <p:cNvPr id="14348" name="Text Box 12"/>
          <p:cNvSpPr txBox="1">
            <a:spLocks noChangeArrowheads="1"/>
          </p:cNvSpPr>
          <p:nvPr/>
        </p:nvSpPr>
        <p:spPr bwMode="auto">
          <a:xfrm>
            <a:off x="7315200" y="6400800"/>
            <a:ext cx="1828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>
                <a:solidFill>
                  <a:schemeClr val="bg1"/>
                </a:solidFill>
              </a:rPr>
              <a:t>18-9</a:t>
            </a:r>
          </a:p>
        </p:txBody>
      </p:sp>
    </p:spTree>
    <p:extLst>
      <p:ext uri="{BB962C8B-B14F-4D97-AF65-F5344CB8AC3E}">
        <p14:creationId xmlns:p14="http://schemas.microsoft.com/office/powerpoint/2010/main" val="3251804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 autoUpdateAnimBg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US" altLang="zh-CN" sz="1400">
                <a:ea typeface="宋体" panose="02010600030101010101" pitchFamily="2" charset="-122"/>
              </a:rPr>
              <a:t>10-9</a:t>
            </a:r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Training and Development</a:t>
            </a:r>
          </a:p>
        </p:txBody>
      </p:sp>
      <p:sp>
        <p:nvSpPr>
          <p:cNvPr id="20487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685800" y="2057400"/>
            <a:ext cx="7772400" cy="4114800"/>
          </a:xfrm>
        </p:spPr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Planned individual learning, organization development, and career development</a:t>
            </a:r>
          </a:p>
          <a:p>
            <a:r>
              <a:rPr lang="en-US" altLang="zh-CN">
                <a:ea typeface="宋体" panose="02010600030101010101" pitchFamily="2" charset="-122"/>
              </a:rPr>
              <a:t>Delivery of programs worldwide</a:t>
            </a:r>
          </a:p>
          <a:p>
            <a:r>
              <a:rPr lang="en-US" altLang="zh-CN">
                <a:ea typeface="宋体" panose="02010600030101010101" pitchFamily="2" charset="-122"/>
              </a:rPr>
              <a:t>Developing globally minded managers</a:t>
            </a:r>
          </a:p>
        </p:txBody>
      </p:sp>
    </p:spTree>
    <p:extLst>
      <p:ext uri="{BB962C8B-B14F-4D97-AF65-F5344CB8AC3E}">
        <p14:creationId xmlns:p14="http://schemas.microsoft.com/office/powerpoint/2010/main" val="46703751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8" name="Rectangle 4"/>
          <p:cNvSpPr>
            <a:spLocks noGrp="1" noChangeArrowheads="1"/>
          </p:cNvSpPr>
          <p:nvPr>
            <p:ph type="title"/>
          </p:nvPr>
        </p:nvSpPr>
        <p:spPr>
          <a:xfrm>
            <a:off x="246063" y="1143000"/>
            <a:ext cx="7772400" cy="1143000"/>
          </a:xfrm>
        </p:spPr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Cultural Impacts on Training and Development Practices</a:t>
            </a:r>
          </a:p>
        </p:txBody>
      </p:sp>
      <p:sp>
        <p:nvSpPr>
          <p:cNvPr id="41989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685800" y="2514600"/>
            <a:ext cx="7772400" cy="3276600"/>
          </a:xfrm>
        </p:spPr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Human resource development roles</a:t>
            </a:r>
          </a:p>
          <a:p>
            <a:r>
              <a:rPr lang="en-US" altLang="zh-CN">
                <a:ea typeface="宋体" panose="02010600030101010101" pitchFamily="2" charset="-122"/>
              </a:rPr>
              <a:t>Analysis and design</a:t>
            </a:r>
          </a:p>
          <a:p>
            <a:r>
              <a:rPr lang="en-US" altLang="zh-CN">
                <a:ea typeface="宋体" panose="02010600030101010101" pitchFamily="2" charset="-122"/>
              </a:rPr>
              <a:t>Development and delivery</a:t>
            </a:r>
          </a:p>
          <a:p>
            <a:r>
              <a:rPr lang="en-US" altLang="zh-CN">
                <a:ea typeface="宋体" panose="02010600030101010101" pitchFamily="2" charset="-122"/>
              </a:rPr>
              <a:t>Administration and environment</a:t>
            </a:r>
          </a:p>
        </p:txBody>
      </p:sp>
    </p:spTree>
    <p:extLst>
      <p:ext uri="{BB962C8B-B14F-4D97-AF65-F5344CB8AC3E}">
        <p14:creationId xmlns:p14="http://schemas.microsoft.com/office/powerpoint/2010/main" val="1784631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US" altLang="zh-CN" sz="1400">
                <a:ea typeface="宋体" panose="02010600030101010101" pitchFamily="2" charset="-122"/>
              </a:rPr>
              <a:t>10-12</a:t>
            </a:r>
          </a:p>
        </p:txBody>
      </p:sp>
      <p:sp>
        <p:nvSpPr>
          <p:cNvPr id="26628" name="Rectangle 4"/>
          <p:cNvSpPr>
            <a:spLocks noGrp="1" noChangeArrowheads="1"/>
          </p:cNvSpPr>
          <p:nvPr>
            <p:ph type="title"/>
          </p:nvPr>
        </p:nvSpPr>
        <p:spPr>
          <a:noFill/>
          <a:ln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r>
              <a:rPr lang="en-US" altLang="zh-CN">
                <a:ea typeface="宋体" panose="02010600030101010101" pitchFamily="2" charset="-122"/>
              </a:rPr>
              <a:t>Cross-Cultural Training Methods</a:t>
            </a:r>
          </a:p>
        </p:txBody>
      </p:sp>
      <p:sp>
        <p:nvSpPr>
          <p:cNvPr id="26629" name="Rectangle 5"/>
          <p:cNvSpPr>
            <a:spLocks noChangeArrowheads="1"/>
          </p:cNvSpPr>
          <p:nvPr/>
        </p:nvSpPr>
        <p:spPr bwMode="auto">
          <a:xfrm>
            <a:off x="76200" y="2057400"/>
            <a:ext cx="8991600" cy="3810000"/>
          </a:xfrm>
          <a:prstGeom prst="rect">
            <a:avLst/>
          </a:prstGeom>
          <a:solidFill>
            <a:srgbClr val="C0FEF9"/>
          </a:solidFill>
          <a:ln>
            <a:noFill/>
          </a:ln>
          <a:effectLst>
            <a:outerShdw dist="107763" dir="2700000" algn="ctr" rotWithShape="0">
              <a:schemeClr val="folHlink"/>
            </a:outerShdw>
          </a:effectLst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0" name="Rectangle 6"/>
          <p:cNvSpPr>
            <a:spLocks noChangeArrowheads="1"/>
          </p:cNvSpPr>
          <p:nvPr/>
        </p:nvSpPr>
        <p:spPr bwMode="auto">
          <a:xfrm>
            <a:off x="3352800" y="2286000"/>
            <a:ext cx="5540375" cy="344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US" altLang="zh-CN" sz="2000">
                <a:latin typeface="Arial" panose="020B0604020202020204" pitchFamily="34" charset="0"/>
                <a:ea typeface="宋体" panose="02010600030101010101" pitchFamily="2" charset="-122"/>
              </a:rPr>
              <a:t>Explain the major aspects of the host country </a:t>
            </a:r>
          </a:p>
          <a:p>
            <a:pPr eaLnBrk="0" hangingPunct="0"/>
            <a:r>
              <a:rPr lang="en-US" altLang="zh-CN" sz="2000">
                <a:latin typeface="Arial" panose="020B0604020202020204" pitchFamily="34" charset="0"/>
                <a:ea typeface="宋体" panose="02010600030101010101" pitchFamily="2" charset="-122"/>
              </a:rPr>
              <a:t>culture, including customs, traditions, every day</a:t>
            </a:r>
          </a:p>
          <a:p>
            <a:pPr eaLnBrk="0" hangingPunct="0"/>
            <a:r>
              <a:rPr lang="en-US" altLang="zh-CN" sz="2000">
                <a:latin typeface="Arial" panose="020B0604020202020204" pitchFamily="34" charset="0"/>
                <a:ea typeface="宋体" panose="02010600030101010101" pitchFamily="2" charset="-122"/>
              </a:rPr>
              <a:t>behaviors.</a:t>
            </a:r>
          </a:p>
          <a:p>
            <a:pPr eaLnBrk="0" hangingPunct="0"/>
            <a:endParaRPr lang="en-US" altLang="zh-CN" sz="200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/>
            <a:r>
              <a:rPr lang="en-US" altLang="zh-CN" sz="2000">
                <a:latin typeface="Arial" panose="020B0604020202020204" pitchFamily="34" charset="0"/>
                <a:ea typeface="宋体" panose="02010600030101010101" pitchFamily="2" charset="-122"/>
              </a:rPr>
              <a:t>Explain the history, geography, economy, </a:t>
            </a:r>
          </a:p>
          <a:p>
            <a:pPr eaLnBrk="0" hangingPunct="0"/>
            <a:r>
              <a:rPr lang="en-US" altLang="zh-CN" sz="2000">
                <a:latin typeface="Arial" panose="020B0604020202020204" pitchFamily="34" charset="0"/>
                <a:ea typeface="宋体" panose="02010600030101010101" pitchFamily="2" charset="-122"/>
              </a:rPr>
              <a:t>politics, and other general information about the</a:t>
            </a:r>
          </a:p>
          <a:p>
            <a:pPr eaLnBrk="0" hangingPunct="0"/>
            <a:r>
              <a:rPr lang="en-US" altLang="zh-CN" sz="2000">
                <a:latin typeface="Arial" panose="020B0604020202020204" pitchFamily="34" charset="0"/>
                <a:ea typeface="宋体" panose="02010600030101010101" pitchFamily="2" charset="-122"/>
              </a:rPr>
              <a:t>host country and region.</a:t>
            </a:r>
          </a:p>
          <a:p>
            <a:pPr eaLnBrk="0" hangingPunct="0"/>
            <a:endParaRPr lang="en-US" altLang="zh-CN" sz="200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/>
            <a:r>
              <a:rPr lang="en-US" altLang="zh-CN" sz="2000">
                <a:latin typeface="Arial" panose="020B0604020202020204" pitchFamily="34" charset="0"/>
                <a:ea typeface="宋体" panose="02010600030101010101" pitchFamily="2" charset="-122"/>
              </a:rPr>
              <a:t>Portray a real-life situation in business or </a:t>
            </a:r>
          </a:p>
          <a:p>
            <a:pPr eaLnBrk="0" hangingPunct="0"/>
            <a:r>
              <a:rPr lang="en-US" altLang="zh-CN" sz="2000">
                <a:latin typeface="Arial" panose="020B0604020202020204" pitchFamily="34" charset="0"/>
                <a:ea typeface="宋体" panose="02010600030101010101" pitchFamily="2" charset="-122"/>
              </a:rPr>
              <a:t>personal life to illustrate some aspect of living</a:t>
            </a:r>
          </a:p>
          <a:p>
            <a:pPr eaLnBrk="0" hangingPunct="0"/>
            <a:r>
              <a:rPr lang="en-US" altLang="zh-CN" sz="2000">
                <a:latin typeface="Arial" panose="020B0604020202020204" pitchFamily="34" charset="0"/>
                <a:ea typeface="宋体" panose="02010600030101010101" pitchFamily="2" charset="-122"/>
              </a:rPr>
              <a:t>or working in the host culture.</a:t>
            </a:r>
          </a:p>
        </p:txBody>
      </p:sp>
      <p:sp>
        <p:nvSpPr>
          <p:cNvPr id="26631" name="Rectangle 7"/>
          <p:cNvSpPr>
            <a:spLocks noChangeArrowheads="1"/>
          </p:cNvSpPr>
          <p:nvPr/>
        </p:nvSpPr>
        <p:spPr bwMode="auto">
          <a:xfrm>
            <a:off x="315913" y="2362200"/>
            <a:ext cx="2960687" cy="264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/>
          <a:p>
            <a:pPr eaLnBrk="0" hangingPunct="0">
              <a:buClr>
                <a:srgbClr val="000099"/>
              </a:buClr>
              <a:buFont typeface="Wingdings" panose="05000000000000000000" pitchFamily="2" charset="2"/>
              <a:buChar char="§"/>
            </a:pPr>
            <a:r>
              <a:rPr lang="zh-CN" altLang="en-US" b="1">
                <a:latin typeface="Arial" panose="020B0604020202020204" pitchFamily="34" charset="0"/>
                <a:ea typeface="宋体" panose="02010600030101010101" pitchFamily="2" charset="-122"/>
              </a:rPr>
              <a:t> </a:t>
            </a:r>
            <a:r>
              <a:rPr lang="en-US" altLang="zh-CN" b="1">
                <a:latin typeface="Arial" panose="020B0604020202020204" pitchFamily="34" charset="0"/>
                <a:ea typeface="宋体" panose="02010600030101010101" pitchFamily="2" charset="-122"/>
              </a:rPr>
              <a:t>Cultural Briefings</a:t>
            </a:r>
          </a:p>
          <a:p>
            <a:pPr eaLnBrk="0" hangingPunct="0">
              <a:buClr>
                <a:srgbClr val="000099"/>
              </a:buClr>
              <a:buFont typeface="Wingdings" panose="05000000000000000000" pitchFamily="2" charset="2"/>
              <a:buChar char="§"/>
            </a:pPr>
            <a:endParaRPr lang="en-US" altLang="zh-CN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>
              <a:buClr>
                <a:srgbClr val="000099"/>
              </a:buClr>
              <a:buFont typeface="Wingdings" panose="05000000000000000000" pitchFamily="2" charset="2"/>
              <a:buNone/>
            </a:pPr>
            <a:endParaRPr lang="en-US" altLang="zh-CN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>
              <a:buClr>
                <a:srgbClr val="000099"/>
              </a:buClr>
              <a:buFont typeface="Wingdings" panose="05000000000000000000" pitchFamily="2" charset="2"/>
              <a:buChar char="§"/>
            </a:pPr>
            <a:r>
              <a:rPr lang="en-US" altLang="zh-CN" b="1">
                <a:latin typeface="Arial" panose="020B0604020202020204" pitchFamily="34" charset="0"/>
                <a:ea typeface="宋体" panose="02010600030101010101" pitchFamily="2" charset="-122"/>
              </a:rPr>
              <a:t> Area Briefings</a:t>
            </a:r>
          </a:p>
          <a:p>
            <a:pPr eaLnBrk="0" hangingPunct="0">
              <a:buClr>
                <a:srgbClr val="000099"/>
              </a:buClr>
              <a:buFont typeface="Wingdings" panose="05000000000000000000" pitchFamily="2" charset="2"/>
              <a:buChar char="§"/>
            </a:pPr>
            <a:endParaRPr lang="en-US" altLang="zh-CN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>
              <a:buClr>
                <a:srgbClr val="000099"/>
              </a:buClr>
              <a:buFont typeface="Wingdings" panose="05000000000000000000" pitchFamily="2" charset="2"/>
              <a:buChar char="§"/>
            </a:pPr>
            <a:endParaRPr lang="en-US" altLang="zh-CN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>
              <a:buClr>
                <a:srgbClr val="000099"/>
              </a:buClr>
              <a:buFont typeface="Wingdings" panose="05000000000000000000" pitchFamily="2" charset="2"/>
              <a:buChar char="§"/>
            </a:pPr>
            <a:r>
              <a:rPr lang="en-US" altLang="zh-CN" b="1">
                <a:latin typeface="Arial" panose="020B0604020202020204" pitchFamily="34" charset="0"/>
                <a:ea typeface="宋体" panose="02010600030101010101" pitchFamily="2" charset="-122"/>
              </a:rPr>
              <a:t> Cases</a:t>
            </a:r>
          </a:p>
        </p:txBody>
      </p:sp>
    </p:spTree>
    <p:extLst>
      <p:ext uri="{BB962C8B-B14F-4D97-AF65-F5344CB8AC3E}">
        <p14:creationId xmlns:p14="http://schemas.microsoft.com/office/powerpoint/2010/main" val="266075664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ChangeArrowheads="1"/>
          </p:cNvSpPr>
          <p:nvPr/>
        </p:nvSpPr>
        <p:spPr bwMode="auto">
          <a:xfrm>
            <a:off x="152400" y="1054100"/>
            <a:ext cx="8610600" cy="69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/>
          <a:p>
            <a:pPr algn="ctr" eaLnBrk="0" hangingPunct="0"/>
            <a:r>
              <a:rPr lang="en-US" altLang="zh-CN" sz="4000" i="1" dirty="0">
                <a:solidFill>
                  <a:schemeClr val="tx2"/>
                </a:solidFill>
                <a:ea typeface="宋体" panose="02010600030101010101" pitchFamily="2" charset="-122"/>
              </a:rPr>
              <a:t>Cross-Cultural Training Methods (cont.)</a:t>
            </a:r>
          </a:p>
        </p:txBody>
      </p:sp>
      <p:sp>
        <p:nvSpPr>
          <p:cNvPr id="28675" name="Rectangle 3"/>
          <p:cNvSpPr>
            <a:spLocks noChangeArrowheads="1"/>
          </p:cNvSpPr>
          <p:nvPr/>
        </p:nvSpPr>
        <p:spPr bwMode="auto">
          <a:xfrm>
            <a:off x="0" y="1828800"/>
            <a:ext cx="9067800" cy="4419600"/>
          </a:xfrm>
          <a:prstGeom prst="rect">
            <a:avLst/>
          </a:prstGeom>
          <a:solidFill>
            <a:srgbClr val="C0FEF9"/>
          </a:solidFill>
          <a:ln>
            <a:noFill/>
          </a:ln>
          <a:effectLst>
            <a:outerShdw dist="107763" dir="2700000" algn="ctr" rotWithShape="0">
              <a:schemeClr val="folHlink"/>
            </a:outerShdw>
          </a:effectLst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8676" name="Rectangle 4"/>
          <p:cNvSpPr>
            <a:spLocks noChangeArrowheads="1"/>
          </p:cNvSpPr>
          <p:nvPr/>
        </p:nvSpPr>
        <p:spPr bwMode="auto">
          <a:xfrm>
            <a:off x="152400" y="1981200"/>
            <a:ext cx="3216275" cy="374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/>
          <a:p>
            <a:pPr eaLnBrk="0" hangingPunct="0">
              <a:buClr>
                <a:srgbClr val="000099"/>
              </a:buClr>
              <a:buFont typeface="Wingdings" panose="05000000000000000000" pitchFamily="2" charset="2"/>
              <a:buChar char="§"/>
            </a:pPr>
            <a:r>
              <a:rPr lang="zh-CN" altLang="en-US" b="1" dirty="0">
                <a:latin typeface="Arial" panose="020B0604020202020204" pitchFamily="34" charset="0"/>
                <a:ea typeface="宋体" panose="02010600030101010101" pitchFamily="2" charset="-122"/>
              </a:rPr>
              <a:t> </a:t>
            </a:r>
            <a:r>
              <a:rPr lang="en-US" altLang="zh-CN" b="1" dirty="0">
                <a:latin typeface="Arial" panose="020B0604020202020204" pitchFamily="34" charset="0"/>
                <a:ea typeface="宋体" panose="02010600030101010101" pitchFamily="2" charset="-122"/>
              </a:rPr>
              <a:t>Role Playing</a:t>
            </a:r>
          </a:p>
          <a:p>
            <a:pPr eaLnBrk="0" hangingPunct="0">
              <a:buClr>
                <a:srgbClr val="000099"/>
              </a:buClr>
              <a:buFont typeface="Wingdings" panose="05000000000000000000" pitchFamily="2" charset="2"/>
              <a:buChar char="§"/>
            </a:pPr>
            <a:endParaRPr lang="en-US" altLang="zh-CN" b="1" dirty="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>
              <a:buClr>
                <a:srgbClr val="000099"/>
              </a:buClr>
              <a:buFont typeface="Wingdings" panose="05000000000000000000" pitchFamily="2" charset="2"/>
              <a:buNone/>
            </a:pPr>
            <a:endParaRPr lang="en-US" altLang="zh-CN" b="1" dirty="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>
              <a:buClr>
                <a:srgbClr val="000099"/>
              </a:buClr>
              <a:buFont typeface="Wingdings" panose="05000000000000000000" pitchFamily="2" charset="2"/>
              <a:buChar char="§"/>
            </a:pPr>
            <a:r>
              <a:rPr lang="en-US" altLang="zh-CN" b="1" dirty="0">
                <a:latin typeface="Arial" panose="020B0604020202020204" pitchFamily="34" charset="0"/>
                <a:ea typeface="宋体" panose="02010600030101010101" pitchFamily="2" charset="-122"/>
              </a:rPr>
              <a:t> Culture Assimilator</a:t>
            </a:r>
          </a:p>
          <a:p>
            <a:pPr eaLnBrk="0" hangingPunct="0">
              <a:buClr>
                <a:srgbClr val="000099"/>
              </a:buClr>
              <a:buFont typeface="Wingdings" panose="05000000000000000000" pitchFamily="2" charset="2"/>
              <a:buNone/>
            </a:pPr>
            <a:endParaRPr lang="en-US" altLang="zh-CN" b="1" dirty="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>
              <a:buClr>
                <a:srgbClr val="000099"/>
              </a:buClr>
              <a:buFont typeface="Wingdings" panose="05000000000000000000" pitchFamily="2" charset="2"/>
              <a:buNone/>
            </a:pPr>
            <a:endParaRPr lang="en-US" altLang="zh-CN" b="1" dirty="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>
              <a:buClr>
                <a:srgbClr val="000099"/>
              </a:buClr>
              <a:buFont typeface="Wingdings" panose="05000000000000000000" pitchFamily="2" charset="2"/>
              <a:buNone/>
            </a:pPr>
            <a:endParaRPr lang="en-US" altLang="zh-CN" b="1" dirty="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>
              <a:buClr>
                <a:srgbClr val="000099"/>
              </a:buClr>
              <a:buFont typeface="Wingdings" panose="05000000000000000000" pitchFamily="2" charset="2"/>
              <a:buNone/>
            </a:pPr>
            <a:endParaRPr lang="en-US" altLang="zh-CN" b="1" dirty="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>
              <a:buClr>
                <a:srgbClr val="000099"/>
              </a:buClr>
              <a:buFont typeface="Wingdings" panose="05000000000000000000" pitchFamily="2" charset="2"/>
              <a:buNone/>
            </a:pPr>
            <a:endParaRPr lang="en-US" altLang="zh-CN" b="1" dirty="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>
              <a:buClr>
                <a:srgbClr val="000099"/>
              </a:buClr>
              <a:buFont typeface="Wingdings" panose="05000000000000000000" pitchFamily="2" charset="2"/>
              <a:buChar char="§"/>
            </a:pPr>
            <a:r>
              <a:rPr lang="en-US" altLang="zh-CN" b="1" dirty="0">
                <a:latin typeface="Arial" panose="020B0604020202020204" pitchFamily="34" charset="0"/>
                <a:ea typeface="宋体" panose="02010600030101010101" pitchFamily="2" charset="-122"/>
              </a:rPr>
              <a:t> Field Experiences</a:t>
            </a:r>
          </a:p>
        </p:txBody>
      </p:sp>
      <p:sp>
        <p:nvSpPr>
          <p:cNvPr id="28677" name="Rectangle 5"/>
          <p:cNvSpPr>
            <a:spLocks noChangeArrowheads="1"/>
          </p:cNvSpPr>
          <p:nvPr/>
        </p:nvSpPr>
        <p:spPr bwMode="auto">
          <a:xfrm>
            <a:off x="3352800" y="1828800"/>
            <a:ext cx="5653088" cy="4356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/>
          <a:p>
            <a:pPr eaLnBrk="0" hangingPunct="0"/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Allows the trainee to act out a situation that he</a:t>
            </a:r>
          </a:p>
          <a:p>
            <a:pPr eaLnBrk="0" hangingPunct="0"/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or she might face in living or working in the</a:t>
            </a:r>
          </a:p>
          <a:p>
            <a:pPr eaLnBrk="0" hangingPunct="0"/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host country.</a:t>
            </a:r>
          </a:p>
          <a:p>
            <a:pPr eaLnBrk="0" hangingPunct="0"/>
            <a:endParaRPr lang="en-US" altLang="zh-CN" sz="2000" dirty="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/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Provides a written set of situations that the </a:t>
            </a:r>
          </a:p>
          <a:p>
            <a:pPr eaLnBrk="0" hangingPunct="0"/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trainee might encounter in living or working in</a:t>
            </a:r>
          </a:p>
          <a:p>
            <a:pPr eaLnBrk="0" hangingPunct="0"/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the host country.  Trainee selects one from a set of responses to the situation and is given</a:t>
            </a:r>
          </a:p>
          <a:p>
            <a:pPr eaLnBrk="0" hangingPunct="0"/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feedback as to whether it is appropriate and why.</a:t>
            </a:r>
          </a:p>
          <a:p>
            <a:pPr eaLnBrk="0" hangingPunct="0"/>
            <a:endParaRPr lang="en-US" altLang="zh-CN" sz="2000" dirty="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pPr eaLnBrk="0" hangingPunct="0"/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Provide an opportunity for the trainee to go to</a:t>
            </a:r>
          </a:p>
          <a:p>
            <a:pPr eaLnBrk="0" hangingPunct="0"/>
            <a:r>
              <a:rPr lang="en-US" altLang="zh-CN" sz="2000" dirty="0">
                <a:latin typeface="Arial" panose="020B0604020202020204" pitchFamily="34" charset="0"/>
                <a:ea typeface="宋体" panose="02010600030101010101" pitchFamily="2" charset="-122"/>
              </a:rPr>
              <a:t>the host country or another unfamiliar culture to experience living and working for a short time.</a:t>
            </a:r>
          </a:p>
        </p:txBody>
      </p:sp>
      <p:sp>
        <p:nvSpPr>
          <p:cNvPr id="28679" name="Rectangle 7"/>
          <p:cNvSpPr>
            <a:spLocks noChangeArrowheads="1"/>
          </p:cNvSpPr>
          <p:nvPr/>
        </p:nvSpPr>
        <p:spPr bwMode="auto">
          <a:xfrm>
            <a:off x="64770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US" altLang="zh-CN" sz="1400">
                <a:ea typeface="宋体" panose="02010600030101010101" pitchFamily="2" charset="-122"/>
              </a:rPr>
              <a:t>10-13</a:t>
            </a:r>
          </a:p>
        </p:txBody>
      </p:sp>
    </p:spTree>
    <p:extLst>
      <p:ext uri="{BB962C8B-B14F-4D97-AF65-F5344CB8AC3E}">
        <p14:creationId xmlns:p14="http://schemas.microsoft.com/office/powerpoint/2010/main" val="30357387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Performance Evaluation</a:t>
            </a:r>
          </a:p>
        </p:txBody>
      </p:sp>
      <p:sp>
        <p:nvSpPr>
          <p:cNvPr id="43013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685800" y="1905000"/>
            <a:ext cx="7772400" cy="4114800"/>
          </a:xfrm>
        </p:spPr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Purpose</a:t>
            </a:r>
          </a:p>
          <a:p>
            <a:r>
              <a:rPr lang="en-US" altLang="zh-CN">
                <a:ea typeface="宋体" panose="02010600030101010101" pitchFamily="2" charset="-122"/>
              </a:rPr>
              <a:t>Timeframe</a:t>
            </a:r>
          </a:p>
          <a:p>
            <a:r>
              <a:rPr lang="en-US" altLang="zh-CN">
                <a:ea typeface="宋体" panose="02010600030101010101" pitchFamily="2" charset="-122"/>
              </a:rPr>
              <a:t>Standards</a:t>
            </a:r>
          </a:p>
          <a:p>
            <a:r>
              <a:rPr lang="en-US" altLang="zh-CN">
                <a:ea typeface="宋体" panose="02010600030101010101" pitchFamily="2" charset="-122"/>
              </a:rPr>
              <a:t>Feedback</a:t>
            </a:r>
          </a:p>
          <a:p>
            <a:r>
              <a:rPr lang="en-US" altLang="zh-CN">
                <a:ea typeface="宋体" panose="02010600030101010101" pitchFamily="2" charset="-122"/>
              </a:rPr>
              <a:t>Market conditions</a:t>
            </a:r>
          </a:p>
          <a:p>
            <a:r>
              <a:rPr lang="en-US" altLang="zh-CN">
                <a:ea typeface="宋体" panose="02010600030101010101" pitchFamily="2" charset="-122"/>
              </a:rPr>
              <a:t>Economic factors</a:t>
            </a:r>
          </a:p>
        </p:txBody>
      </p:sp>
    </p:spTree>
    <p:extLst>
      <p:ext uri="{BB962C8B-B14F-4D97-AF65-F5344CB8AC3E}">
        <p14:creationId xmlns:p14="http://schemas.microsoft.com/office/powerpoint/2010/main" val="4271498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6" name="Rectangle 102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Compensation and Benefits</a:t>
            </a:r>
          </a:p>
        </p:txBody>
      </p:sp>
      <p:sp>
        <p:nvSpPr>
          <p:cNvPr id="44037" name="Rectangle 1029"/>
          <p:cNvSpPr>
            <a:spLocks noGrp="1" noChangeArrowheads="1"/>
          </p:cNvSpPr>
          <p:nvPr>
            <p:ph type="body" idx="1"/>
          </p:nvPr>
        </p:nvSpPr>
        <p:spPr>
          <a:xfrm>
            <a:off x="685800" y="1417638"/>
            <a:ext cx="7772400" cy="4754562"/>
          </a:xfrm>
        </p:spPr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Salary-related and non-salary related factors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Organizational philosophy and strategy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Cost to the organization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Employee motivation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Company image</a:t>
            </a:r>
          </a:p>
        </p:txBody>
      </p:sp>
    </p:spTree>
    <p:extLst>
      <p:ext uri="{BB962C8B-B14F-4D97-AF65-F5344CB8AC3E}">
        <p14:creationId xmlns:p14="http://schemas.microsoft.com/office/powerpoint/2010/main" val="4022340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ChangeArrowheads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US" altLang="zh-CN" sz="1400">
                <a:ea typeface="宋体" panose="02010600030101010101" pitchFamily="2" charset="-122"/>
              </a:rPr>
              <a:t>10-16</a:t>
            </a:r>
          </a:p>
        </p:txBody>
      </p:sp>
      <p:sp>
        <p:nvSpPr>
          <p:cNvPr id="34819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ctr" eaLnBrk="0" hangingPunct="0"/>
            <a:r>
              <a:rPr lang="en-US" altLang="zh-CN" sz="1400">
                <a:ea typeface="宋体" panose="02010600030101010101" pitchFamily="2" charset="-122"/>
              </a:rPr>
              <a:t>IBUS 681, Dr. Yang</a:t>
            </a:r>
          </a:p>
        </p:txBody>
      </p:sp>
      <p:sp>
        <p:nvSpPr>
          <p:cNvPr id="34822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ea typeface="宋体" panose="02010600030101010101" pitchFamily="2" charset="-122"/>
              </a:rPr>
              <a:t>Typical Expatriate Benefits</a:t>
            </a:r>
          </a:p>
        </p:txBody>
      </p:sp>
      <p:sp>
        <p:nvSpPr>
          <p:cNvPr id="34823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251520" y="1268760"/>
            <a:ext cx="8206680" cy="4827240"/>
          </a:xfrm>
        </p:spPr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Overseas premium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Housing allowance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Cost of living allowance (COLA)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Moving expenses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Tuition for dependent education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Home leave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Tax reimbursement plans</a:t>
            </a:r>
          </a:p>
        </p:txBody>
      </p:sp>
    </p:spTree>
    <p:extLst>
      <p:ext uri="{BB962C8B-B14F-4D97-AF65-F5344CB8AC3E}">
        <p14:creationId xmlns:p14="http://schemas.microsoft.com/office/powerpoint/2010/main" val="61036717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en-US"/>
              <a:t>© McGraw Hill Companies, Inc., 2000</a:t>
            </a:r>
            <a:endParaRPr lang="en-US" altLang="en-US">
              <a:solidFill>
                <a:schemeClr val="tx1"/>
              </a:solidFill>
            </a:endParaRPr>
          </a:p>
        </p:txBody>
      </p:sp>
      <p:sp>
        <p:nvSpPr>
          <p:cNvPr id="16386" name="Rectangle 1026"/>
          <p:cNvSpPr>
            <a:spLocks noGrp="1" noChangeArrowheads="1"/>
          </p:cNvSpPr>
          <p:nvPr>
            <p:ph type="title"/>
          </p:nvPr>
        </p:nvSpPr>
        <p:spPr>
          <a:xfrm>
            <a:off x="457200" y="188640"/>
            <a:ext cx="8229600" cy="627112"/>
          </a:xfrm>
        </p:spPr>
        <p:txBody>
          <a:bodyPr/>
          <a:lstStyle/>
          <a:p>
            <a:r>
              <a:rPr lang="en-US" altLang="en-US" dirty="0"/>
              <a:t>Performance Appraisal</a:t>
            </a:r>
          </a:p>
        </p:txBody>
      </p:sp>
      <p:sp>
        <p:nvSpPr>
          <p:cNvPr id="16387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250825" y="1124744"/>
            <a:ext cx="8207375" cy="4742656"/>
          </a:xfrm>
        </p:spPr>
        <p:txBody>
          <a:bodyPr/>
          <a:lstStyle/>
          <a:p>
            <a:r>
              <a:rPr lang="en-US" altLang="en-US" dirty="0"/>
              <a:t>Problems:</a:t>
            </a:r>
          </a:p>
          <a:p>
            <a:pPr lvl="1"/>
            <a:r>
              <a:rPr lang="en-US" altLang="en-US" dirty="0"/>
              <a:t>Unintentional bias.</a:t>
            </a:r>
          </a:p>
          <a:p>
            <a:pPr lvl="2"/>
            <a:r>
              <a:rPr lang="en-US" altLang="en-US" dirty="0"/>
              <a:t>Host-nation biased by cultural frame of reference.</a:t>
            </a:r>
          </a:p>
          <a:p>
            <a:pPr lvl="2"/>
            <a:r>
              <a:rPr lang="en-US" altLang="en-US" dirty="0"/>
              <a:t>Home-country biased by distance and lack of experience working abroad.</a:t>
            </a:r>
          </a:p>
          <a:p>
            <a:pPr lvl="1"/>
            <a:r>
              <a:rPr lang="en-US" altLang="en-US" dirty="0"/>
              <a:t>Expatriate managers believe that headquarters unfairly evaluates and appreciates them.</a:t>
            </a:r>
          </a:p>
          <a:p>
            <a:pPr lvl="2"/>
            <a:r>
              <a:rPr lang="en-US" altLang="en-US" dirty="0"/>
              <a:t>Many believe a foreign posting </a:t>
            </a:r>
            <a:r>
              <a:rPr lang="en-US" altLang="en-US" u="sng" dirty="0"/>
              <a:t>does not</a:t>
            </a:r>
            <a:r>
              <a:rPr lang="en-US" altLang="en-US" dirty="0"/>
              <a:t> benefit their career.</a:t>
            </a:r>
          </a:p>
        </p:txBody>
      </p:sp>
      <p:sp>
        <p:nvSpPr>
          <p:cNvPr id="16388" name="Text Box 1028"/>
          <p:cNvSpPr txBox="1">
            <a:spLocks noChangeArrowheads="1"/>
          </p:cNvSpPr>
          <p:nvPr/>
        </p:nvSpPr>
        <p:spPr bwMode="auto">
          <a:xfrm>
            <a:off x="7315200" y="6248400"/>
            <a:ext cx="1828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>
                <a:solidFill>
                  <a:schemeClr val="bg1"/>
                </a:solidFill>
              </a:rPr>
              <a:t>18-11</a:t>
            </a:r>
          </a:p>
        </p:txBody>
      </p:sp>
    </p:spTree>
    <p:extLst>
      <p:ext uri="{BB962C8B-B14F-4D97-AF65-F5344CB8AC3E}">
        <p14:creationId xmlns:p14="http://schemas.microsoft.com/office/powerpoint/2010/main" val="740156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 autoUpdateAnimBg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en-US"/>
              <a:t>© McGraw Hill Companies, Inc., 2000</a:t>
            </a:r>
            <a:endParaRPr lang="en-US" altLang="en-US">
              <a:solidFill>
                <a:schemeClr val="tx1"/>
              </a:solidFill>
            </a:endParaRPr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4" y="274638"/>
            <a:ext cx="8928992" cy="1143000"/>
          </a:xfrm>
        </p:spPr>
        <p:txBody>
          <a:bodyPr/>
          <a:lstStyle/>
          <a:p>
            <a:r>
              <a:rPr lang="en-US" altLang="en-US" dirty="0"/>
              <a:t>Guidelines for Performance Appraisal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417638"/>
            <a:ext cx="8785671" cy="4099595"/>
          </a:xfrm>
        </p:spPr>
        <p:txBody>
          <a:bodyPr/>
          <a:lstStyle/>
          <a:p>
            <a:r>
              <a:rPr lang="en-US" altLang="en-US" dirty="0"/>
              <a:t>More weight given to on-site manager’s evaluation.</a:t>
            </a:r>
          </a:p>
          <a:p>
            <a:r>
              <a:rPr lang="en-US" altLang="en-US" dirty="0"/>
              <a:t>Former expatriate who served in the same location should assist home-office manager with the evaluation.</a:t>
            </a:r>
          </a:p>
          <a:p>
            <a:r>
              <a:rPr lang="en-US" altLang="en-US" dirty="0"/>
              <a:t>If foreign on-sight manager preparing evaluation, home-office manager consulted before evaluation is finalized.</a:t>
            </a:r>
          </a:p>
        </p:txBody>
      </p:sp>
      <p:sp>
        <p:nvSpPr>
          <p:cNvPr id="17412" name="Text Box 4"/>
          <p:cNvSpPr txBox="1">
            <a:spLocks noChangeArrowheads="1"/>
          </p:cNvSpPr>
          <p:nvPr/>
        </p:nvSpPr>
        <p:spPr bwMode="auto">
          <a:xfrm>
            <a:off x="7315200" y="6248400"/>
            <a:ext cx="1828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>
                <a:solidFill>
                  <a:schemeClr val="bg1"/>
                </a:solidFill>
              </a:rPr>
              <a:t>18-12</a:t>
            </a:r>
          </a:p>
        </p:txBody>
      </p:sp>
    </p:spTree>
    <p:extLst>
      <p:ext uri="{BB962C8B-B14F-4D97-AF65-F5344CB8AC3E}">
        <p14:creationId xmlns:p14="http://schemas.microsoft.com/office/powerpoint/2010/main" val="464379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 autoUpdateAnimBg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0" name="Rectangle 4"/>
          <p:cNvSpPr>
            <a:spLocks noGrp="1" noChangeArrowheads="1"/>
          </p:cNvSpPr>
          <p:nvPr>
            <p:ph type="title"/>
          </p:nvPr>
        </p:nvSpPr>
        <p:spPr>
          <a:xfrm>
            <a:off x="246062" y="188641"/>
            <a:ext cx="8790433" cy="1008111"/>
          </a:xfrm>
        </p:spPr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Labor Relations</a:t>
            </a:r>
          </a:p>
        </p:txBody>
      </p:sp>
      <p:sp>
        <p:nvSpPr>
          <p:cNvPr id="45061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246062" y="1196752"/>
            <a:ext cx="8212138" cy="4670648"/>
          </a:xfrm>
        </p:spPr>
        <p:txBody>
          <a:bodyPr/>
          <a:lstStyle/>
          <a:p>
            <a:r>
              <a:rPr lang="en-US" altLang="zh-CN" dirty="0">
                <a:ea typeface="宋体" panose="02010600030101010101" pitchFamily="2" charset="-122"/>
              </a:rPr>
              <a:t>Labor relations function</a:t>
            </a:r>
          </a:p>
          <a:p>
            <a:pPr lvl="1"/>
            <a:r>
              <a:rPr lang="en-US" altLang="zh-CN" dirty="0">
                <a:ea typeface="宋体" panose="02010600030101010101" pitchFamily="2" charset="-122"/>
              </a:rPr>
              <a:t>Identify and define roles of management and workers in the workplace</a:t>
            </a:r>
          </a:p>
          <a:p>
            <a:pPr lvl="1"/>
            <a:r>
              <a:rPr lang="en-US" altLang="zh-CN" dirty="0">
                <a:ea typeface="宋体" panose="02010600030101010101" pitchFamily="2" charset="-122"/>
              </a:rPr>
              <a:t>Collective bargaining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Union organizations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Union membership</a:t>
            </a:r>
          </a:p>
          <a:p>
            <a:r>
              <a:rPr lang="en-US" altLang="zh-CN" dirty="0">
                <a:ea typeface="宋体" panose="02010600030101010101" pitchFamily="2" charset="-122"/>
              </a:rPr>
              <a:t>Labor law</a:t>
            </a:r>
          </a:p>
        </p:txBody>
      </p:sp>
    </p:spTree>
    <p:extLst>
      <p:ext uri="{BB962C8B-B14F-4D97-AF65-F5344CB8AC3E}">
        <p14:creationId xmlns:p14="http://schemas.microsoft.com/office/powerpoint/2010/main" val="1794726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EB9FD-1A3C-413A-8651-9796F204E6FA}" type="slidenum">
              <a:rPr lang="en-US" altLang="en-US"/>
              <a:pPr/>
              <a:t>41</a:t>
            </a:fld>
            <a:endParaRPr lang="en-US" altLang="en-US"/>
          </a:p>
        </p:txBody>
      </p:sp>
      <p:sp>
        <p:nvSpPr>
          <p:cNvPr id="171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de-DE" altLang="en-US" b="1">
                <a:latin typeface="Comic Sans MS" panose="030F0702030302020204" pitchFamily="66" charset="0"/>
              </a:rPr>
              <a:t>Managerial mindset</a:t>
            </a:r>
          </a:p>
        </p:txBody>
      </p:sp>
      <p:sp>
        <p:nvSpPr>
          <p:cNvPr id="171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de-DE" altLang="en-US" sz="2400" dirty="0"/>
          </a:p>
          <a:p>
            <a:pPr>
              <a:lnSpc>
                <a:spcPct val="90000"/>
              </a:lnSpc>
            </a:pPr>
            <a:r>
              <a:rPr lang="de-DE" altLang="en-US" sz="2400" dirty="0">
                <a:latin typeface="Comic Sans MS" panose="030F0702030302020204" pitchFamily="66" charset="0"/>
              </a:rPr>
              <a:t>4 typical </a:t>
            </a:r>
            <a:r>
              <a:rPr lang="de-DE" altLang="en-US" sz="2400" dirty="0" smtClean="0">
                <a:latin typeface="Comic Sans MS" panose="030F0702030302020204" pitchFamily="66" charset="0"/>
              </a:rPr>
              <a:t>mindsets</a:t>
            </a:r>
            <a:endParaRPr lang="de-DE" altLang="en-US" sz="2400" dirty="0">
              <a:latin typeface="Comic Sans MS" panose="030F0702030302020204" pitchFamily="66" charset="0"/>
            </a:endParaRPr>
          </a:p>
          <a:p>
            <a:pPr>
              <a:lnSpc>
                <a:spcPct val="90000"/>
              </a:lnSpc>
            </a:pPr>
            <a:r>
              <a:rPr lang="de-DE" altLang="en-US" sz="2400" dirty="0">
                <a:latin typeface="Comic Sans MS" panose="030F0702030302020204" pitchFamily="66" charset="0"/>
              </a:rPr>
              <a:t>From the least global to the most global mindset</a:t>
            </a:r>
          </a:p>
          <a:p>
            <a:pPr lvl="1">
              <a:lnSpc>
                <a:spcPct val="90000"/>
              </a:lnSpc>
            </a:pPr>
            <a:r>
              <a:rPr lang="de-DE" altLang="en-US" sz="2400" dirty="0">
                <a:latin typeface="Comic Sans MS" panose="030F0702030302020204" pitchFamily="66" charset="0"/>
              </a:rPr>
              <a:t>Defender</a:t>
            </a:r>
          </a:p>
          <a:p>
            <a:pPr lvl="1">
              <a:lnSpc>
                <a:spcPct val="90000"/>
              </a:lnSpc>
            </a:pPr>
            <a:r>
              <a:rPr lang="de-DE" altLang="en-US" sz="2400" dirty="0">
                <a:latin typeface="Comic Sans MS" panose="030F0702030302020204" pitchFamily="66" charset="0"/>
              </a:rPr>
              <a:t>Explorer</a:t>
            </a:r>
          </a:p>
          <a:p>
            <a:pPr lvl="1">
              <a:lnSpc>
                <a:spcPct val="90000"/>
              </a:lnSpc>
            </a:pPr>
            <a:r>
              <a:rPr lang="de-DE" altLang="en-US" sz="2400" dirty="0">
                <a:latin typeface="Comic Sans MS" panose="030F0702030302020204" pitchFamily="66" charset="0"/>
              </a:rPr>
              <a:t>Controller</a:t>
            </a:r>
          </a:p>
          <a:p>
            <a:pPr lvl="1">
              <a:lnSpc>
                <a:spcPct val="90000"/>
              </a:lnSpc>
            </a:pPr>
            <a:r>
              <a:rPr lang="de-DE" altLang="en-US" sz="2400" dirty="0">
                <a:latin typeface="Comic Sans MS" panose="030F0702030302020204" pitchFamily="66" charset="0"/>
              </a:rPr>
              <a:t>Integrator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de-DE" altLang="en-US" sz="2400" i="1" dirty="0">
              <a:latin typeface="Comic Sans MS" panose="030F0702030302020204" pitchFamily="66" charset="0"/>
            </a:endParaRPr>
          </a:p>
          <a:p>
            <a:pPr>
              <a:lnSpc>
                <a:spcPct val="90000"/>
              </a:lnSpc>
            </a:pPr>
            <a:endParaRPr lang="de-DE" altLang="en-US" sz="2400" i="1" dirty="0"/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de-DE" altLang="en-US" sz="2400" dirty="0"/>
          </a:p>
          <a:p>
            <a:pPr>
              <a:lnSpc>
                <a:spcPct val="90000"/>
              </a:lnSpc>
            </a:pPr>
            <a:endParaRPr lang="de-DE" altLang="en-US" sz="2000" dirty="0"/>
          </a:p>
        </p:txBody>
      </p:sp>
    </p:spTree>
    <p:extLst>
      <p:ext uri="{BB962C8B-B14F-4D97-AF65-F5344CB8AC3E}">
        <p14:creationId xmlns:p14="http://schemas.microsoft.com/office/powerpoint/2010/main" val="57391265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83C3D-A8FB-4AD3-812C-800FA5B5A646}" type="slidenum">
              <a:rPr lang="en-US" altLang="en-US"/>
              <a:pPr/>
              <a:t>42</a:t>
            </a:fld>
            <a:endParaRPr lang="en-US" altLang="en-US"/>
          </a:p>
        </p:txBody>
      </p:sp>
      <p:sp>
        <p:nvSpPr>
          <p:cNvPr id="172034" name="Rectangle 2"/>
          <p:cNvSpPr>
            <a:spLocks noGrp="1" noChangeArrowheads="1"/>
          </p:cNvSpPr>
          <p:nvPr>
            <p:ph type="title"/>
          </p:nvPr>
        </p:nvSpPr>
        <p:spPr>
          <a:xfrm>
            <a:off x="900113" y="260350"/>
            <a:ext cx="7772400" cy="1143000"/>
          </a:xfrm>
        </p:spPr>
        <p:txBody>
          <a:bodyPr/>
          <a:lstStyle/>
          <a:p>
            <a:r>
              <a:rPr lang="de-DE" altLang="en-US" b="1">
                <a:latin typeface="Comic Sans MS" panose="030F0702030302020204" pitchFamily="66" charset="0"/>
              </a:rPr>
              <a:t>Defender</a:t>
            </a:r>
          </a:p>
        </p:txBody>
      </p:sp>
      <p:sp>
        <p:nvSpPr>
          <p:cNvPr id="172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endParaRPr lang="en-US" altLang="en-US" sz="2500">
              <a:latin typeface="Comic Sans MS" panose="030F0702030302020204" pitchFamily="66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500">
                <a:latin typeface="Comic Sans MS" panose="030F0702030302020204" pitchFamily="66" charset="0"/>
              </a:rPr>
              <a:t>Internally focused</a:t>
            </a:r>
          </a:p>
          <a:p>
            <a:pPr>
              <a:lnSpc>
                <a:spcPct val="90000"/>
              </a:lnSpc>
            </a:pPr>
            <a:r>
              <a:rPr lang="en-US" altLang="en-US" sz="2500">
                <a:latin typeface="Comic Sans MS" panose="030F0702030302020204" pitchFamily="66" charset="0"/>
              </a:rPr>
              <a:t>Oriented to the domestic market</a:t>
            </a:r>
          </a:p>
          <a:p>
            <a:pPr>
              <a:lnSpc>
                <a:spcPct val="90000"/>
              </a:lnSpc>
            </a:pPr>
            <a:r>
              <a:rPr lang="en-US" altLang="en-US" sz="2500">
                <a:latin typeface="Comic Sans MS" panose="030F0702030302020204" pitchFamily="66" charset="0"/>
              </a:rPr>
              <a:t>Satisfied with domestic operations</a:t>
            </a:r>
          </a:p>
          <a:p>
            <a:pPr>
              <a:lnSpc>
                <a:spcPct val="90000"/>
              </a:lnSpc>
            </a:pPr>
            <a:r>
              <a:rPr lang="en-US" altLang="en-US" sz="2500">
                <a:latin typeface="Comic Sans MS" panose="030F0702030302020204" pitchFamily="66" charset="0"/>
              </a:rPr>
              <a:t>Uninterested in making foreign actions</a:t>
            </a:r>
          </a:p>
          <a:p>
            <a:pPr>
              <a:lnSpc>
                <a:spcPct val="90000"/>
              </a:lnSpc>
            </a:pPr>
            <a:r>
              <a:rPr lang="en-US" altLang="en-US" sz="2500">
                <a:latin typeface="Comic Sans MS" panose="030F0702030302020204" pitchFamily="66" charset="0"/>
              </a:rPr>
              <a:t>Almost no international element</a:t>
            </a:r>
            <a:endParaRPr lang="en-US" altLang="en-US" sz="2500" i="1">
              <a:latin typeface="Comic Sans MS" panose="030F0702030302020204" pitchFamily="66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500">
                <a:latin typeface="Comic Sans MS" panose="030F0702030302020204" pitchFamily="66" charset="0"/>
              </a:rPr>
              <a:t>Foreign elements in domestic market are unwanted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sz="2500" i="1">
              <a:latin typeface="Comic Sans MS" panose="030F0702030302020204" pitchFamily="66" charset="0"/>
            </a:endParaRPr>
          </a:p>
          <a:p>
            <a:pPr>
              <a:lnSpc>
                <a:spcPct val="90000"/>
              </a:lnSpc>
            </a:pPr>
            <a:endParaRPr lang="en-US" altLang="en-US" sz="2500">
              <a:latin typeface="Comic Sans MS" panose="030F0702030302020204" pitchFamily="66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de-DE" altLang="en-US" sz="2000"/>
          </a:p>
        </p:txBody>
      </p:sp>
    </p:spTree>
    <p:extLst>
      <p:ext uri="{BB962C8B-B14F-4D97-AF65-F5344CB8AC3E}">
        <p14:creationId xmlns:p14="http://schemas.microsoft.com/office/powerpoint/2010/main" val="49851946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82921-C2FA-44E6-8C73-405A68FA4F2F}" type="slidenum">
              <a:rPr lang="en-US" altLang="en-US"/>
              <a:pPr/>
              <a:t>43</a:t>
            </a:fld>
            <a:endParaRPr lang="en-US" altLang="en-US"/>
          </a:p>
        </p:txBody>
      </p:sp>
      <p:pic>
        <p:nvPicPr>
          <p:cNvPr id="173060" name="Picture 4" descr="EXPLORER"/>
          <p:cNvPicPr>
            <a:picLocks noChangeAspect="1" noChangeArrowheads="1"/>
          </p:cNvPicPr>
          <p:nvPr/>
        </p:nvPicPr>
        <p:blipFill>
          <a:blip r:embed="rId3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1013" y="1846263"/>
            <a:ext cx="2133600" cy="3743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305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de-DE" altLang="en-US" b="1" dirty="0">
                <a:latin typeface="Comic Sans MS" panose="030F0702030302020204" pitchFamily="66" charset="0"/>
              </a:rPr>
              <a:t>Explorer</a:t>
            </a:r>
          </a:p>
        </p:txBody>
      </p:sp>
      <p:sp>
        <p:nvSpPr>
          <p:cNvPr id="173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1" y="1052736"/>
            <a:ext cx="8785101" cy="5078189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500" dirty="0">
                <a:latin typeface="Comic Sans MS" panose="030F0702030302020204" pitchFamily="66" charset="0"/>
              </a:rPr>
              <a:t>Aware of business opportunities in </a:t>
            </a:r>
            <a:r>
              <a:rPr lang="en-US" altLang="en-US" sz="2500" dirty="0" smtClean="0">
                <a:latin typeface="Comic Sans MS" panose="030F0702030302020204" pitchFamily="66" charset="0"/>
              </a:rPr>
              <a:t>foreign </a:t>
            </a:r>
            <a:r>
              <a:rPr lang="en-US" altLang="en-US" sz="2500" dirty="0">
                <a:latin typeface="Comic Sans MS" panose="030F0702030302020204" pitchFamily="66" charset="0"/>
              </a:rPr>
              <a:t>markets</a:t>
            </a:r>
          </a:p>
          <a:p>
            <a:pPr>
              <a:lnSpc>
                <a:spcPct val="90000"/>
              </a:lnSpc>
            </a:pPr>
            <a:r>
              <a:rPr lang="sl-SI" altLang="en-US" sz="2500" dirty="0">
                <a:latin typeface="Comic Sans MS" panose="030F0702030302020204" pitchFamily="66" charset="0"/>
              </a:rPr>
              <a:t>Perceives f</a:t>
            </a:r>
            <a:r>
              <a:rPr lang="en-US" altLang="en-US" sz="2500" dirty="0" err="1">
                <a:latin typeface="Comic Sans MS" panose="030F0702030302020204" pitchFamily="66" charset="0"/>
              </a:rPr>
              <a:t>oreign</a:t>
            </a:r>
            <a:r>
              <a:rPr lang="en-US" altLang="en-US" sz="2500" dirty="0">
                <a:latin typeface="Comic Sans MS" panose="030F0702030302020204" pitchFamily="66" charset="0"/>
              </a:rPr>
              <a:t> markets </a:t>
            </a:r>
            <a:r>
              <a:rPr lang="sl-SI" altLang="en-US" sz="2500" dirty="0" smtClean="0">
                <a:latin typeface="Comic Sans MS" panose="030F0702030302020204" pitchFamily="66" charset="0"/>
              </a:rPr>
              <a:t>as</a:t>
            </a:r>
            <a:r>
              <a:rPr lang="en-US" altLang="en-US" sz="2500" dirty="0" smtClean="0">
                <a:latin typeface="Comic Sans MS" panose="030F0702030302020204" pitchFamily="66" charset="0"/>
              </a:rPr>
              <a:t> </a:t>
            </a:r>
            <a:r>
              <a:rPr lang="en-US" altLang="en-US" sz="2500" dirty="0">
                <a:latin typeface="Comic Sans MS" panose="030F0702030302020204" pitchFamily="66" charset="0"/>
              </a:rPr>
              <a:t>not dangerous </a:t>
            </a:r>
          </a:p>
          <a:p>
            <a:pPr>
              <a:lnSpc>
                <a:spcPct val="90000"/>
              </a:lnSpc>
            </a:pPr>
            <a:r>
              <a:rPr lang="en-US" altLang="en-US" sz="2500" dirty="0">
                <a:latin typeface="Comic Sans MS" panose="030F0702030302020204" pitchFamily="66" charset="0"/>
              </a:rPr>
              <a:t>Treats international forays with </a:t>
            </a:r>
            <a:r>
              <a:rPr lang="en-US" altLang="en-US" sz="2500" dirty="0" smtClean="0">
                <a:latin typeface="Comic Sans MS" panose="030F0702030302020204" pitchFamily="66" charset="0"/>
              </a:rPr>
              <a:t>a </a:t>
            </a:r>
            <a:r>
              <a:rPr lang="en-US" altLang="en-US" sz="2500" dirty="0">
                <a:latin typeface="Comic Sans MS" panose="030F0702030302020204" pitchFamily="66" charset="0"/>
              </a:rPr>
              <a:t>lot of caution</a:t>
            </a:r>
          </a:p>
          <a:p>
            <a:pPr>
              <a:lnSpc>
                <a:spcPct val="90000"/>
              </a:lnSpc>
            </a:pPr>
            <a:r>
              <a:rPr lang="en-US" altLang="en-US" sz="2500" dirty="0">
                <a:latin typeface="Comic Sans MS" panose="030F0702030302020204" pitchFamily="66" charset="0"/>
              </a:rPr>
              <a:t>Prefers strategies</a:t>
            </a:r>
            <a:r>
              <a:rPr lang="sl-SI" altLang="en-US" sz="2500" dirty="0">
                <a:latin typeface="Comic Sans MS" panose="030F0702030302020204" pitchFamily="66" charset="0"/>
              </a:rPr>
              <a:t> of</a:t>
            </a:r>
            <a:r>
              <a:rPr lang="en-US" altLang="en-US" sz="2500" dirty="0">
                <a:latin typeface="Comic Sans MS" panose="030F0702030302020204" pitchFamily="66" charset="0"/>
              </a:rPr>
              <a:t> exporting</a:t>
            </a:r>
            <a:r>
              <a:rPr lang="sl-SI" altLang="en-US" sz="2500" dirty="0">
                <a:latin typeface="Comic Sans MS" panose="030F0702030302020204" pitchFamily="66" charset="0"/>
              </a:rPr>
              <a:t> and</a:t>
            </a:r>
            <a:r>
              <a:rPr lang="en-US" altLang="en-US" sz="2500" dirty="0">
                <a:latin typeface="Comic Sans MS" panose="030F0702030302020204" pitchFamily="66" charset="0"/>
              </a:rPr>
              <a:t> franchising</a:t>
            </a:r>
          </a:p>
          <a:p>
            <a:pPr>
              <a:lnSpc>
                <a:spcPct val="90000"/>
              </a:lnSpc>
            </a:pPr>
            <a:r>
              <a:rPr lang="en-US" altLang="en-US" sz="2500" dirty="0">
                <a:latin typeface="Comic Sans MS" panose="030F0702030302020204" pitchFamily="66" charset="0"/>
              </a:rPr>
              <a:t>Domestic business is larger than international, is predominant</a:t>
            </a:r>
          </a:p>
          <a:p>
            <a:pPr>
              <a:lnSpc>
                <a:spcPct val="90000"/>
              </a:lnSpc>
            </a:pPr>
            <a:r>
              <a:rPr lang="en-US" altLang="en-US" sz="2500" dirty="0">
                <a:latin typeface="Comic Sans MS" panose="030F0702030302020204" pitchFamily="66" charset="0"/>
              </a:rPr>
              <a:t>Foreign operations are managed from the head office located in the home country</a:t>
            </a:r>
            <a:endParaRPr lang="en-US" altLang="en-US" sz="2400" i="1" dirty="0"/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sz="2400" i="1" dirty="0"/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sz="2400" dirty="0"/>
          </a:p>
          <a:p>
            <a:pPr>
              <a:lnSpc>
                <a:spcPct val="90000"/>
              </a:lnSpc>
            </a:pPr>
            <a:endParaRPr lang="en-US" altLang="en-US" sz="2000" dirty="0"/>
          </a:p>
        </p:txBody>
      </p:sp>
    </p:spTree>
    <p:extLst>
      <p:ext uri="{BB962C8B-B14F-4D97-AF65-F5344CB8AC3E}">
        <p14:creationId xmlns:p14="http://schemas.microsoft.com/office/powerpoint/2010/main" val="358755701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EAFBB-E341-4D2C-A006-E5D3A845BDAF}" type="slidenum">
              <a:rPr lang="en-US" altLang="en-US"/>
              <a:pPr/>
              <a:t>44</a:t>
            </a:fld>
            <a:endParaRPr lang="en-US" altLang="en-US"/>
          </a:p>
        </p:txBody>
      </p:sp>
      <p:sp>
        <p:nvSpPr>
          <p:cNvPr id="174082" name="Rectangle 2"/>
          <p:cNvSpPr>
            <a:spLocks noGrp="1" noChangeArrowheads="1"/>
          </p:cNvSpPr>
          <p:nvPr>
            <p:ph type="title"/>
          </p:nvPr>
        </p:nvSpPr>
        <p:spPr>
          <a:xfrm>
            <a:off x="900113" y="260350"/>
            <a:ext cx="7772400" cy="1143000"/>
          </a:xfrm>
        </p:spPr>
        <p:txBody>
          <a:bodyPr/>
          <a:lstStyle/>
          <a:p>
            <a:r>
              <a:rPr lang="de-DE" altLang="en-US" b="1">
                <a:latin typeface="Comic Sans MS" panose="030F0702030302020204" pitchFamily="66" charset="0"/>
              </a:rPr>
              <a:t>Controller</a:t>
            </a:r>
          </a:p>
        </p:txBody>
      </p:sp>
      <p:sp>
        <p:nvSpPr>
          <p:cNvPr id="1740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27088" y="1628775"/>
            <a:ext cx="7786687" cy="4565650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en-US" altLang="en-US" sz="2500">
              <a:latin typeface="Comic Sans MS" panose="030F0702030302020204" pitchFamily="66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500">
                <a:latin typeface="Comic Sans MS" panose="030F0702030302020204" pitchFamily="66" charset="0"/>
              </a:rPr>
              <a:t>More externally oriented than</a:t>
            </a:r>
            <a:r>
              <a:rPr lang="en-US" altLang="en-US" sz="2500" i="1">
                <a:latin typeface="Comic Sans MS" panose="030F0702030302020204" pitchFamily="66" charset="0"/>
              </a:rPr>
              <a:t> </a:t>
            </a:r>
            <a:r>
              <a:rPr lang="en-US" altLang="en-US" sz="2500">
                <a:latin typeface="Comic Sans MS" panose="030F0702030302020204" pitchFamily="66" charset="0"/>
              </a:rPr>
              <a:t>the explorer</a:t>
            </a:r>
          </a:p>
          <a:p>
            <a:pPr>
              <a:lnSpc>
                <a:spcPct val="90000"/>
              </a:lnSpc>
            </a:pPr>
            <a:r>
              <a:rPr lang="en-US" altLang="en-US" sz="2500">
                <a:latin typeface="Comic Sans MS" panose="030F0702030302020204" pitchFamily="66" charset="0"/>
              </a:rPr>
              <a:t>Dominates in foreign markets with procedures which were successful in domestic market</a:t>
            </a:r>
          </a:p>
          <a:p>
            <a:pPr>
              <a:lnSpc>
                <a:spcPct val="90000"/>
              </a:lnSpc>
            </a:pPr>
            <a:r>
              <a:rPr lang="en-US" altLang="en-US" sz="2500">
                <a:latin typeface="Comic Sans MS" panose="030F0702030302020204" pitchFamily="66" charset="0"/>
              </a:rPr>
              <a:t>Understands the nature of cultures</a:t>
            </a:r>
          </a:p>
          <a:p>
            <a:pPr>
              <a:lnSpc>
                <a:spcPct val="90000"/>
              </a:lnSpc>
            </a:pPr>
            <a:r>
              <a:rPr lang="en-US" altLang="en-US" sz="2500">
                <a:latin typeface="Comic Sans MS" panose="030F0702030302020204" pitchFamily="66" charset="0"/>
              </a:rPr>
              <a:t>Important: controller’s head office spends time on controlling and less on coordinating</a:t>
            </a:r>
          </a:p>
          <a:p>
            <a:pPr>
              <a:lnSpc>
                <a:spcPct val="90000"/>
              </a:lnSpc>
            </a:pPr>
            <a:r>
              <a:rPr lang="en-US" altLang="en-US" sz="2500">
                <a:latin typeface="Comic Sans MS" panose="030F0702030302020204" pitchFamily="66" charset="0"/>
              </a:rPr>
              <a:t>Approval and sanction needed from the head office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sz="2500">
              <a:latin typeface="Comic Sans MS" panose="030F0702030302020204" pitchFamily="66" charset="0"/>
            </a:endParaRPr>
          </a:p>
          <a:p>
            <a:pPr>
              <a:lnSpc>
                <a:spcPct val="90000"/>
              </a:lnSpc>
            </a:pPr>
            <a:endParaRPr lang="en-US" altLang="en-US" sz="2500"/>
          </a:p>
          <a:p>
            <a:pPr>
              <a:lnSpc>
                <a:spcPct val="90000"/>
              </a:lnSpc>
            </a:pPr>
            <a:endParaRPr lang="en-US" altLang="en-US" sz="2400"/>
          </a:p>
          <a:p>
            <a:pPr>
              <a:lnSpc>
                <a:spcPct val="90000"/>
              </a:lnSpc>
            </a:pPr>
            <a:endParaRPr lang="en-US" altLang="en-US" sz="2400"/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sz="2400"/>
          </a:p>
          <a:p>
            <a:pPr>
              <a:lnSpc>
                <a:spcPct val="90000"/>
              </a:lnSpc>
            </a:pPr>
            <a:endParaRPr lang="en-US" altLang="en-US" sz="2000"/>
          </a:p>
        </p:txBody>
      </p:sp>
    </p:spTree>
    <p:extLst>
      <p:ext uri="{BB962C8B-B14F-4D97-AF65-F5344CB8AC3E}">
        <p14:creationId xmlns:p14="http://schemas.microsoft.com/office/powerpoint/2010/main" val="165677577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1B69B9-5378-460C-8CFE-02FC5231C8AB}" type="slidenum">
              <a:rPr lang="en-US" altLang="en-US"/>
              <a:pPr/>
              <a:t>45</a:t>
            </a:fld>
            <a:endParaRPr lang="en-US" altLang="en-US"/>
          </a:p>
        </p:txBody>
      </p:sp>
      <p:pic>
        <p:nvPicPr>
          <p:cNvPr id="175108" name="Picture 4" descr="Closely associated3"/>
          <p:cNvPicPr>
            <a:picLocks noChangeAspect="1" noChangeArrowheads="1"/>
          </p:cNvPicPr>
          <p:nvPr/>
        </p:nvPicPr>
        <p:blipFill>
          <a:blip r:embed="rId3">
            <a:lum brigh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600" y="1700213"/>
            <a:ext cx="3200400" cy="48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5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>
                <a:latin typeface="Comic Sans MS" panose="030F0702030302020204" pitchFamily="66" charset="0"/>
              </a:rPr>
              <a:t>Integrator</a:t>
            </a:r>
          </a:p>
        </p:txBody>
      </p:sp>
      <p:sp>
        <p:nvSpPr>
          <p:cNvPr id="175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760"/>
            <a:ext cx="8229600" cy="4248473"/>
          </a:xfrm>
        </p:spPr>
        <p:txBody>
          <a:bodyPr/>
          <a:lstStyle/>
          <a:p>
            <a:endParaRPr lang="en-US" altLang="en-US" sz="2500" dirty="0">
              <a:latin typeface="Comic Sans MS" panose="030F0702030302020204" pitchFamily="66" charset="0"/>
            </a:endParaRPr>
          </a:p>
          <a:p>
            <a:r>
              <a:rPr lang="en-US" altLang="en-US" sz="2500" dirty="0">
                <a:latin typeface="Comic Sans MS" panose="030F0702030302020204" pitchFamily="66" charset="0"/>
              </a:rPr>
              <a:t>Global perspective</a:t>
            </a:r>
          </a:p>
          <a:p>
            <a:r>
              <a:rPr lang="en-US" altLang="en-US" sz="2500" dirty="0">
                <a:latin typeface="Comic Sans MS" panose="030F0702030302020204" pitchFamily="66" charset="0"/>
              </a:rPr>
              <a:t>Knowledge and skills</a:t>
            </a:r>
          </a:p>
          <a:p>
            <a:r>
              <a:rPr lang="en-US" altLang="en-US" sz="2500" dirty="0">
                <a:latin typeface="Comic Sans MS" panose="030F0702030302020204" pitchFamily="66" charset="0"/>
              </a:rPr>
              <a:t>Understands, is aware, is competent</a:t>
            </a:r>
          </a:p>
          <a:p>
            <a:r>
              <a:rPr lang="en-US" altLang="en-US" sz="2500" dirty="0">
                <a:latin typeface="Comic Sans MS" panose="030F0702030302020204" pitchFamily="66" charset="0"/>
              </a:rPr>
              <a:t>Able to manage differences </a:t>
            </a:r>
            <a:br>
              <a:rPr lang="en-US" altLang="en-US" sz="2500" dirty="0">
                <a:latin typeface="Comic Sans MS" panose="030F0702030302020204" pitchFamily="66" charset="0"/>
              </a:rPr>
            </a:br>
            <a:r>
              <a:rPr lang="en-US" altLang="en-US" sz="2500" dirty="0">
                <a:latin typeface="Comic Sans MS" panose="030F0702030302020204" pitchFamily="66" charset="0"/>
              </a:rPr>
              <a:t>between people, values and cultures</a:t>
            </a:r>
          </a:p>
          <a:p>
            <a:r>
              <a:rPr lang="en-US" altLang="en-US" sz="2500" dirty="0">
                <a:latin typeface="Comic Sans MS" panose="030F0702030302020204" pitchFamily="66" charset="0"/>
              </a:rPr>
              <a:t>Coordinates more than controls</a:t>
            </a:r>
          </a:p>
          <a:p>
            <a:r>
              <a:rPr lang="en-US" altLang="en-US" sz="2500" dirty="0">
                <a:latin typeface="Comic Sans MS" panose="030F0702030302020204" pitchFamily="66" charset="0"/>
              </a:rPr>
              <a:t>Critical function is creating mechanisms for knowledge flow and transferring it from one part of the global system to another</a:t>
            </a:r>
          </a:p>
          <a:p>
            <a:endParaRPr lang="en-US" altLang="en-US" sz="2500" dirty="0">
              <a:latin typeface="Comic Sans MS" panose="030F0702030302020204" pitchFamily="66" charset="0"/>
            </a:endParaRPr>
          </a:p>
          <a:p>
            <a:endParaRPr lang="en-US" altLang="en-US" sz="2500" dirty="0"/>
          </a:p>
          <a:p>
            <a:endParaRPr lang="en-US" altLang="en-US" sz="2400" dirty="0"/>
          </a:p>
          <a:p>
            <a:endParaRPr lang="en-US" altLang="en-US" sz="2400" dirty="0"/>
          </a:p>
          <a:p>
            <a:endParaRPr lang="en-US" altLang="en-US" sz="2400" dirty="0"/>
          </a:p>
        </p:txBody>
      </p:sp>
    </p:spTree>
    <p:extLst>
      <p:ext uri="{BB962C8B-B14F-4D97-AF65-F5344CB8AC3E}">
        <p14:creationId xmlns:p14="http://schemas.microsoft.com/office/powerpoint/2010/main" val="652605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D5D54-DF1E-4737-BB16-BD97612BC800}" type="slidenum">
              <a:rPr lang="en-US" altLang="en-US"/>
              <a:pPr/>
              <a:t>46</a:t>
            </a:fld>
            <a:endParaRPr lang="en-US" altLang="en-US"/>
          </a:p>
        </p:txBody>
      </p:sp>
      <p:sp>
        <p:nvSpPr>
          <p:cNvPr id="1013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de-DE" altLang="en-US" b="1">
                <a:latin typeface="Comic Sans MS" panose="030F0702030302020204" pitchFamily="66" charset="0"/>
              </a:rPr>
              <a:t>Good international manager</a:t>
            </a:r>
          </a:p>
        </p:txBody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1196752"/>
            <a:ext cx="8856984" cy="4320481"/>
          </a:xfrm>
        </p:spPr>
        <p:txBody>
          <a:bodyPr/>
          <a:lstStyle/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de-DE" altLang="en-US" sz="2500" b="1" dirty="0">
                <a:latin typeface="Comic Sans MS" panose="030F0702030302020204" pitchFamily="66" charset="0"/>
              </a:rPr>
              <a:t>Ability to develop </a:t>
            </a:r>
            <a:br>
              <a:rPr lang="de-DE" altLang="en-US" sz="2500" b="1" dirty="0">
                <a:latin typeface="Comic Sans MS" panose="030F0702030302020204" pitchFamily="66" charset="0"/>
              </a:rPr>
            </a:br>
            <a:endParaRPr lang="de-DE" altLang="en-US" sz="2500" b="1" dirty="0">
              <a:latin typeface="Comic Sans MS" panose="030F0702030302020204" pitchFamily="66" charset="0"/>
            </a:endParaRPr>
          </a:p>
          <a:p>
            <a:pPr>
              <a:lnSpc>
                <a:spcPct val="90000"/>
              </a:lnSpc>
            </a:pPr>
            <a:r>
              <a:rPr lang="de-DE" altLang="en-US" sz="2500" dirty="0">
                <a:latin typeface="Comic Sans MS" panose="030F0702030302020204" pitchFamily="66" charset="0"/>
              </a:rPr>
              <a:t>Effective local strategies</a:t>
            </a:r>
          </a:p>
          <a:p>
            <a:pPr>
              <a:lnSpc>
                <a:spcPct val="90000"/>
              </a:lnSpc>
            </a:pPr>
            <a:r>
              <a:rPr lang="de-DE" altLang="en-US" sz="2500" dirty="0">
                <a:latin typeface="Comic Sans MS" panose="030F0702030302020204" pitchFamily="66" charset="0"/>
              </a:rPr>
              <a:t>Local government relations</a:t>
            </a:r>
          </a:p>
          <a:p>
            <a:pPr>
              <a:lnSpc>
                <a:spcPct val="90000"/>
              </a:lnSpc>
            </a:pPr>
            <a:r>
              <a:rPr lang="de-DE" altLang="en-US" sz="2500" dirty="0">
                <a:latin typeface="Comic Sans MS" panose="030F0702030302020204" pitchFamily="66" charset="0"/>
              </a:rPr>
              <a:t>Cultural leadership skills</a:t>
            </a:r>
          </a:p>
          <a:p>
            <a:pPr>
              <a:lnSpc>
                <a:spcPct val="90000"/>
              </a:lnSpc>
            </a:pPr>
            <a:r>
              <a:rPr lang="de-DE" altLang="en-US" sz="2500" dirty="0">
                <a:latin typeface="Comic Sans MS" panose="030F0702030302020204" pitchFamily="66" charset="0"/>
              </a:rPr>
              <a:t>Social networking skills</a:t>
            </a:r>
          </a:p>
          <a:p>
            <a:pPr>
              <a:lnSpc>
                <a:spcPct val="90000"/>
              </a:lnSpc>
            </a:pPr>
            <a:r>
              <a:rPr lang="de-DE" altLang="en-US" sz="2500" dirty="0">
                <a:latin typeface="Comic Sans MS" panose="030F0702030302020204" pitchFamily="66" charset="0"/>
              </a:rPr>
              <a:t>Teamwork skills</a:t>
            </a:r>
          </a:p>
          <a:p>
            <a:pPr>
              <a:lnSpc>
                <a:spcPct val="90000"/>
              </a:lnSpc>
            </a:pPr>
            <a:r>
              <a:rPr lang="de-DE" altLang="en-US" sz="2500" dirty="0">
                <a:latin typeface="Comic Sans MS" panose="030F0702030302020204" pitchFamily="66" charset="0"/>
              </a:rPr>
              <a:t>Good understanding of business environment</a:t>
            </a:r>
          </a:p>
          <a:p>
            <a:pPr>
              <a:lnSpc>
                <a:spcPct val="90000"/>
              </a:lnSpc>
            </a:pPr>
            <a:r>
              <a:rPr lang="de-DE" altLang="en-US" sz="2500" dirty="0">
                <a:latin typeface="Comic Sans MS" panose="030F0702030302020204" pitchFamily="66" charset="0"/>
              </a:rPr>
              <a:t>Insightful local social knowledge</a:t>
            </a:r>
            <a:br>
              <a:rPr lang="de-DE" altLang="en-US" sz="2500" dirty="0">
                <a:latin typeface="Comic Sans MS" panose="030F0702030302020204" pitchFamily="66" charset="0"/>
              </a:rPr>
            </a:br>
            <a:endParaRPr lang="de-DE" altLang="en-US" sz="2500" dirty="0">
              <a:latin typeface="Comic Sans MS" panose="030F0702030302020204" pitchFamily="66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de-DE" altLang="en-US" sz="2000" i="1" dirty="0">
                <a:latin typeface="Comic Sans MS" panose="030F0702030302020204" pitchFamily="66" charset="0"/>
              </a:rPr>
              <a:t>(Harvey et al.)</a:t>
            </a:r>
          </a:p>
          <a:p>
            <a:pPr>
              <a:lnSpc>
                <a:spcPct val="90000"/>
              </a:lnSpc>
            </a:pPr>
            <a:endParaRPr lang="de-DE" altLang="en-US" sz="2000" i="1" dirty="0">
              <a:latin typeface="Comic Sans MS" panose="030F0702030302020204" pitchFamily="66" charset="0"/>
            </a:endParaRPr>
          </a:p>
          <a:p>
            <a:pPr>
              <a:lnSpc>
                <a:spcPct val="90000"/>
              </a:lnSpc>
            </a:pPr>
            <a:endParaRPr lang="de-DE" altLang="en-US" sz="2400" dirty="0"/>
          </a:p>
          <a:p>
            <a:pPr>
              <a:lnSpc>
                <a:spcPct val="90000"/>
              </a:lnSpc>
            </a:pPr>
            <a:endParaRPr lang="de-DE" altLang="en-US" sz="2000" dirty="0"/>
          </a:p>
        </p:txBody>
      </p:sp>
    </p:spTree>
    <p:extLst>
      <p:ext uri="{BB962C8B-B14F-4D97-AF65-F5344CB8AC3E}">
        <p14:creationId xmlns:p14="http://schemas.microsoft.com/office/powerpoint/2010/main" val="2130501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2582</TotalTime>
  <Words>1736</Words>
  <Application>Microsoft Office PowerPoint</Application>
  <PresentationFormat>On-screen Show (4:3)</PresentationFormat>
  <Paragraphs>409</Paragraphs>
  <Slides>46</Slides>
  <Notes>27</Notes>
  <HiddenSlides>0</HiddenSlides>
  <MMClips>0</MMClips>
  <ScaleCrop>false</ScaleCrop>
  <HeadingPairs>
    <vt:vector size="8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7" baseType="lpstr">
      <vt:lpstr>宋体</vt:lpstr>
      <vt:lpstr>Arial</vt:lpstr>
      <vt:lpstr>Comic Sans MS</vt:lpstr>
      <vt:lpstr>等线</vt:lpstr>
      <vt:lpstr>Myriad Pro</vt:lpstr>
      <vt:lpstr>Tahoma</vt:lpstr>
      <vt:lpstr>Times New Roman</vt:lpstr>
      <vt:lpstr>Verdana</vt:lpstr>
      <vt:lpstr>Wingdings</vt:lpstr>
      <vt:lpstr>20140311PresentationUWTSDTemplate</vt:lpstr>
      <vt:lpstr>Clip</vt:lpstr>
      <vt:lpstr>Module Code: BMSK 5002</vt:lpstr>
      <vt:lpstr>Global Human Resource Management </vt:lpstr>
      <vt:lpstr>Learning Objectives</vt:lpstr>
      <vt:lpstr>Learning Objectives (cont.)</vt:lpstr>
      <vt:lpstr>Introduction</vt:lpstr>
      <vt:lpstr>Major HRM Functions</vt:lpstr>
      <vt:lpstr>Major Areas of Global Human Resource Management</vt:lpstr>
      <vt:lpstr>Business strategies (1)</vt:lpstr>
      <vt:lpstr>Business strategies (2)</vt:lpstr>
      <vt:lpstr>Business strategies (3)</vt:lpstr>
      <vt:lpstr>Business strategies (4)</vt:lpstr>
      <vt:lpstr>The Strategic Role of International HRM</vt:lpstr>
      <vt:lpstr>Types of Staffing Policy</vt:lpstr>
      <vt:lpstr>Ethnocentric approach (1)</vt:lpstr>
      <vt:lpstr>Ethnocentric approach (2)</vt:lpstr>
      <vt:lpstr>Polycentric approach (1)</vt:lpstr>
      <vt:lpstr>Polycentric approach (2)</vt:lpstr>
      <vt:lpstr>Geocentric approach (1)</vt:lpstr>
      <vt:lpstr>Geocentric approach (2)</vt:lpstr>
      <vt:lpstr>Regional approach</vt:lpstr>
      <vt:lpstr>Choosing an Approach to Global HRM</vt:lpstr>
      <vt:lpstr>Reason for Expatriate Failure</vt:lpstr>
      <vt:lpstr>Expatriate Selection</vt:lpstr>
      <vt:lpstr>Selection of Expatriates</vt:lpstr>
      <vt:lpstr>Expatriate Selection</vt:lpstr>
      <vt:lpstr>Training for Expatriate Managers</vt:lpstr>
      <vt:lpstr>Expatriate Failure Rates</vt:lpstr>
      <vt:lpstr>Managing Expatriates</vt:lpstr>
      <vt:lpstr>PowerPoint Presentation</vt:lpstr>
      <vt:lpstr>Training for Expatriate Managers</vt:lpstr>
      <vt:lpstr>Training and Development</vt:lpstr>
      <vt:lpstr>Cultural Impacts on Training and Development Practices</vt:lpstr>
      <vt:lpstr>Cross-Cultural Training Methods</vt:lpstr>
      <vt:lpstr>PowerPoint Presentation</vt:lpstr>
      <vt:lpstr>Performance Evaluation</vt:lpstr>
      <vt:lpstr>Compensation and Benefits</vt:lpstr>
      <vt:lpstr>Typical Expatriate Benefits</vt:lpstr>
      <vt:lpstr>Performance Appraisal</vt:lpstr>
      <vt:lpstr>Guidelines for Performance Appraisal</vt:lpstr>
      <vt:lpstr>Labor Relations</vt:lpstr>
      <vt:lpstr>Managerial mindset</vt:lpstr>
      <vt:lpstr>Defender</vt:lpstr>
      <vt:lpstr>Explorer</vt:lpstr>
      <vt:lpstr>Controller</vt:lpstr>
      <vt:lpstr>Integrator</vt:lpstr>
      <vt:lpstr>Good international manager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Rexon Nting</cp:lastModifiedBy>
  <cp:revision>119</cp:revision>
  <cp:lastPrinted>2018-07-09T15:27:01Z</cp:lastPrinted>
  <dcterms:created xsi:type="dcterms:W3CDTF">2002-10-07T19:43:58Z</dcterms:created>
  <dcterms:modified xsi:type="dcterms:W3CDTF">2018-08-13T14:38:12Z</dcterms:modified>
</cp:coreProperties>
</file>