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notesMasterIdLst>
    <p:notesMasterId r:id="rId46"/>
  </p:notesMasterIdLst>
  <p:sldIdLst>
    <p:sldId id="256" r:id="rId2"/>
    <p:sldId id="257" r:id="rId3"/>
    <p:sldId id="258" r:id="rId4"/>
    <p:sldId id="259" r:id="rId5"/>
    <p:sldId id="260" r:id="rId6"/>
    <p:sldId id="261" r:id="rId7"/>
    <p:sldId id="264" r:id="rId8"/>
    <p:sldId id="262" r:id="rId9"/>
    <p:sldId id="263" r:id="rId10"/>
    <p:sldId id="265" r:id="rId11"/>
    <p:sldId id="266" r:id="rId12"/>
    <p:sldId id="267" r:id="rId13"/>
    <p:sldId id="268" r:id="rId14"/>
    <p:sldId id="269" r:id="rId15"/>
    <p:sldId id="270" r:id="rId16"/>
    <p:sldId id="271" r:id="rId17"/>
    <p:sldId id="272" r:id="rId18"/>
    <p:sldId id="273" r:id="rId19"/>
    <p:sldId id="280" r:id="rId20"/>
    <p:sldId id="274" r:id="rId21"/>
    <p:sldId id="281" r:id="rId22"/>
    <p:sldId id="284" r:id="rId23"/>
    <p:sldId id="282" r:id="rId24"/>
    <p:sldId id="285" r:id="rId25"/>
    <p:sldId id="275" r:id="rId26"/>
    <p:sldId id="276" r:id="rId27"/>
    <p:sldId id="277" r:id="rId28"/>
    <p:sldId id="278" r:id="rId29"/>
    <p:sldId id="283" r:id="rId30"/>
    <p:sldId id="286" r:id="rId31"/>
    <p:sldId id="287" r:id="rId32"/>
    <p:sldId id="288" r:id="rId33"/>
    <p:sldId id="289" r:id="rId34"/>
    <p:sldId id="292" r:id="rId35"/>
    <p:sldId id="290" r:id="rId36"/>
    <p:sldId id="294" r:id="rId37"/>
    <p:sldId id="298" r:id="rId38"/>
    <p:sldId id="300" r:id="rId39"/>
    <p:sldId id="291" r:id="rId40"/>
    <p:sldId id="293" r:id="rId41"/>
    <p:sldId id="301" r:id="rId42"/>
    <p:sldId id="295" r:id="rId43"/>
    <p:sldId id="299" r:id="rId44"/>
    <p:sldId id="297"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F4914A4-FC06-46E6-8074-11E4D60F4C62}" v="115" dt="2024-10-11T16:39:37.29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57997" autoAdjust="0"/>
  </p:normalViewPr>
  <p:slideViewPr>
    <p:cSldViewPr snapToGrid="0">
      <p:cViewPr varScale="1">
        <p:scale>
          <a:sx n="51" d="100"/>
          <a:sy n="51" d="100"/>
        </p:scale>
        <p:origin x="1452" y="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9D6D040-3A23-4702-80DE-8CC123FFBA0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B87E157-18FA-4601-8A16-1C0744D2915C}">
      <dgm:prSet custT="1"/>
      <dgm:spPr/>
      <dgm:t>
        <a:bodyPr/>
        <a:lstStyle/>
        <a:p>
          <a:pPr>
            <a:lnSpc>
              <a:spcPct val="100000"/>
            </a:lnSpc>
          </a:pPr>
          <a:r>
            <a:rPr lang="en-GB" sz="1600" b="0" i="0" dirty="0"/>
            <a:t>There isn’t one type of critical criminology so its more accurate to refer to them as critical criminology theories.</a:t>
          </a:r>
          <a:endParaRPr lang="en-US" sz="1600" dirty="0"/>
        </a:p>
      </dgm:t>
    </dgm:pt>
    <dgm:pt modelId="{CDC610F4-B835-4251-805C-1A4481475262}" type="parTrans" cxnId="{27F7ACBF-81F0-49F3-BFE4-D3D1A8E6D4C6}">
      <dgm:prSet/>
      <dgm:spPr/>
      <dgm:t>
        <a:bodyPr/>
        <a:lstStyle/>
        <a:p>
          <a:endParaRPr lang="en-US"/>
        </a:p>
      </dgm:t>
    </dgm:pt>
    <dgm:pt modelId="{4951A624-6890-46F0-9AA4-0076E7E8A0AB}" type="sibTrans" cxnId="{27F7ACBF-81F0-49F3-BFE4-D3D1A8E6D4C6}">
      <dgm:prSet/>
      <dgm:spPr/>
      <dgm:t>
        <a:bodyPr/>
        <a:lstStyle/>
        <a:p>
          <a:endParaRPr lang="en-US"/>
        </a:p>
      </dgm:t>
    </dgm:pt>
    <dgm:pt modelId="{CD9663D2-C733-42F9-BD8F-532613F831E8}">
      <dgm:prSet custT="1"/>
      <dgm:spPr/>
      <dgm:t>
        <a:bodyPr/>
        <a:lstStyle/>
        <a:p>
          <a:pPr>
            <a:lnSpc>
              <a:spcPct val="100000"/>
            </a:lnSpc>
          </a:pPr>
          <a:r>
            <a:rPr lang="en-GB" sz="1600" b="0" i="0" dirty="0"/>
            <a:t>Critical criminological theories developed due to criticisms surrounding classicism and positivism. </a:t>
          </a:r>
          <a:endParaRPr lang="en-US" sz="1600" dirty="0"/>
        </a:p>
      </dgm:t>
    </dgm:pt>
    <dgm:pt modelId="{418CC792-F43B-4CEE-A189-5D16AC5DF79D}" type="parTrans" cxnId="{A771E2E4-9FCD-403E-BE9B-2B0271F1293B}">
      <dgm:prSet/>
      <dgm:spPr/>
      <dgm:t>
        <a:bodyPr/>
        <a:lstStyle/>
        <a:p>
          <a:endParaRPr lang="en-US"/>
        </a:p>
      </dgm:t>
    </dgm:pt>
    <dgm:pt modelId="{2C97CDDF-2706-47C7-8DE5-2EA630619B57}" type="sibTrans" cxnId="{A771E2E4-9FCD-403E-BE9B-2B0271F1293B}">
      <dgm:prSet/>
      <dgm:spPr/>
      <dgm:t>
        <a:bodyPr/>
        <a:lstStyle/>
        <a:p>
          <a:endParaRPr lang="en-US"/>
        </a:p>
      </dgm:t>
    </dgm:pt>
    <dgm:pt modelId="{05FCD836-838D-4E10-97FB-074C70046DE2}">
      <dgm:prSet custT="1"/>
      <dgm:spPr/>
      <dgm:t>
        <a:bodyPr/>
        <a:lstStyle/>
        <a:p>
          <a:pPr>
            <a:lnSpc>
              <a:spcPct val="100000"/>
            </a:lnSpc>
          </a:pPr>
          <a:r>
            <a:rPr lang="en-GB" sz="1600" b="0" i="0" dirty="0"/>
            <a:t>Challenges the positivist ideas of determinism; scientism; consensus and treatment/rehabilitation</a:t>
          </a:r>
          <a:endParaRPr lang="en-US" sz="1600" dirty="0"/>
        </a:p>
      </dgm:t>
    </dgm:pt>
    <dgm:pt modelId="{CE984E67-E875-4318-99D9-BDB60B04501A}" type="parTrans" cxnId="{14AB7047-DD7A-4C72-AD35-6205A5A79D88}">
      <dgm:prSet/>
      <dgm:spPr/>
      <dgm:t>
        <a:bodyPr/>
        <a:lstStyle/>
        <a:p>
          <a:endParaRPr lang="en-US"/>
        </a:p>
      </dgm:t>
    </dgm:pt>
    <dgm:pt modelId="{69EA230F-778B-40CA-A8FD-6136C2A67A38}" type="sibTrans" cxnId="{14AB7047-DD7A-4C72-AD35-6205A5A79D88}">
      <dgm:prSet/>
      <dgm:spPr/>
      <dgm:t>
        <a:bodyPr/>
        <a:lstStyle/>
        <a:p>
          <a:endParaRPr lang="en-US"/>
        </a:p>
      </dgm:t>
    </dgm:pt>
    <dgm:pt modelId="{615F7C90-FA85-4516-84A0-695D5A4EB080}" type="pres">
      <dgm:prSet presAssocID="{09D6D040-3A23-4702-80DE-8CC123FFBA02}" presName="root" presStyleCnt="0">
        <dgm:presLayoutVars>
          <dgm:dir/>
          <dgm:resizeHandles val="exact"/>
        </dgm:presLayoutVars>
      </dgm:prSet>
      <dgm:spPr/>
    </dgm:pt>
    <dgm:pt modelId="{44BB0913-6E93-4250-9C3C-DE2586E7A830}" type="pres">
      <dgm:prSet presAssocID="{3B87E157-18FA-4601-8A16-1C0744D2915C}" presName="compNode" presStyleCnt="0"/>
      <dgm:spPr/>
    </dgm:pt>
    <dgm:pt modelId="{710FEBB8-AF1B-428D-8E03-3EA4F08850AB}" type="pres">
      <dgm:prSet presAssocID="{3B87E157-18FA-4601-8A16-1C0744D2915C}" presName="bgRect" presStyleLbl="bgShp" presStyleIdx="0" presStyleCnt="3"/>
      <dgm:spPr/>
    </dgm:pt>
    <dgm:pt modelId="{D74F82B0-3BF4-47F4-9148-6F01D0DE26B7}" type="pres">
      <dgm:prSet presAssocID="{3B87E157-18FA-4601-8A16-1C0744D2915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59667423-66AE-4E77-A7A4-2428790BF746}" type="pres">
      <dgm:prSet presAssocID="{3B87E157-18FA-4601-8A16-1C0744D2915C}" presName="spaceRect" presStyleCnt="0"/>
      <dgm:spPr/>
    </dgm:pt>
    <dgm:pt modelId="{FC813850-4C13-401A-8082-72452B09B44D}" type="pres">
      <dgm:prSet presAssocID="{3B87E157-18FA-4601-8A16-1C0744D2915C}" presName="parTx" presStyleLbl="revTx" presStyleIdx="0" presStyleCnt="3">
        <dgm:presLayoutVars>
          <dgm:chMax val="0"/>
          <dgm:chPref val="0"/>
        </dgm:presLayoutVars>
      </dgm:prSet>
      <dgm:spPr/>
    </dgm:pt>
    <dgm:pt modelId="{73C0155E-7CF5-47D5-944B-208E452A8E18}" type="pres">
      <dgm:prSet presAssocID="{4951A624-6890-46F0-9AA4-0076E7E8A0AB}" presName="sibTrans" presStyleCnt="0"/>
      <dgm:spPr/>
    </dgm:pt>
    <dgm:pt modelId="{2C30CDE2-CB8F-4A3F-857C-87212E421C37}" type="pres">
      <dgm:prSet presAssocID="{CD9663D2-C733-42F9-BD8F-532613F831E8}" presName="compNode" presStyleCnt="0"/>
      <dgm:spPr/>
    </dgm:pt>
    <dgm:pt modelId="{ACE82BB6-2D29-4FE8-BAB7-93E11627D014}" type="pres">
      <dgm:prSet presAssocID="{CD9663D2-C733-42F9-BD8F-532613F831E8}" presName="bgRect" presStyleLbl="bgShp" presStyleIdx="1" presStyleCnt="3"/>
      <dgm:spPr/>
    </dgm:pt>
    <dgm:pt modelId="{60F2EE61-E8EE-4FBA-A1C4-AE958ED21107}" type="pres">
      <dgm:prSet presAssocID="{CD9663D2-C733-42F9-BD8F-532613F831E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erson with Idea"/>
        </a:ext>
      </dgm:extLst>
    </dgm:pt>
    <dgm:pt modelId="{D45F7E2E-AE87-4B75-9D4C-0FC8207BB7CB}" type="pres">
      <dgm:prSet presAssocID="{CD9663D2-C733-42F9-BD8F-532613F831E8}" presName="spaceRect" presStyleCnt="0"/>
      <dgm:spPr/>
    </dgm:pt>
    <dgm:pt modelId="{64A26974-A206-4F5F-A364-1DEB6C618EF9}" type="pres">
      <dgm:prSet presAssocID="{CD9663D2-C733-42F9-BD8F-532613F831E8}" presName="parTx" presStyleLbl="revTx" presStyleIdx="1" presStyleCnt="3">
        <dgm:presLayoutVars>
          <dgm:chMax val="0"/>
          <dgm:chPref val="0"/>
        </dgm:presLayoutVars>
      </dgm:prSet>
      <dgm:spPr/>
    </dgm:pt>
    <dgm:pt modelId="{0FD5C794-C533-4107-AE55-D9393D90C8F0}" type="pres">
      <dgm:prSet presAssocID="{2C97CDDF-2706-47C7-8DE5-2EA630619B57}" presName="sibTrans" presStyleCnt="0"/>
      <dgm:spPr/>
    </dgm:pt>
    <dgm:pt modelId="{5962373F-A1B4-43FF-9E6A-0CB364DBF53A}" type="pres">
      <dgm:prSet presAssocID="{05FCD836-838D-4E10-97FB-074C70046DE2}" presName="compNode" presStyleCnt="0"/>
      <dgm:spPr/>
    </dgm:pt>
    <dgm:pt modelId="{6F309E3B-C620-4622-9539-39E144431373}" type="pres">
      <dgm:prSet presAssocID="{05FCD836-838D-4E10-97FB-074C70046DE2}" presName="bgRect" presStyleLbl="bgShp" presStyleIdx="2" presStyleCnt="3"/>
      <dgm:spPr/>
    </dgm:pt>
    <dgm:pt modelId="{B991EAEF-FD7C-44E3-B3BB-18271DFE5A23}" type="pres">
      <dgm:prSet presAssocID="{05FCD836-838D-4E10-97FB-074C70046DE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ranching Diagram"/>
        </a:ext>
      </dgm:extLst>
    </dgm:pt>
    <dgm:pt modelId="{B53ADD88-4A73-481F-A6E1-9C0F70CE299C}" type="pres">
      <dgm:prSet presAssocID="{05FCD836-838D-4E10-97FB-074C70046DE2}" presName="spaceRect" presStyleCnt="0"/>
      <dgm:spPr/>
    </dgm:pt>
    <dgm:pt modelId="{AF1868F6-B106-4BC9-B9B1-FAF3818243A5}" type="pres">
      <dgm:prSet presAssocID="{05FCD836-838D-4E10-97FB-074C70046DE2}" presName="parTx" presStyleLbl="revTx" presStyleIdx="2" presStyleCnt="3">
        <dgm:presLayoutVars>
          <dgm:chMax val="0"/>
          <dgm:chPref val="0"/>
        </dgm:presLayoutVars>
      </dgm:prSet>
      <dgm:spPr/>
    </dgm:pt>
  </dgm:ptLst>
  <dgm:cxnLst>
    <dgm:cxn modelId="{5A3DC721-5F79-423E-868D-C43FC24E34AB}" type="presOf" srcId="{09D6D040-3A23-4702-80DE-8CC123FFBA02}" destId="{615F7C90-FA85-4516-84A0-695D5A4EB080}" srcOrd="0" destOrd="0" presId="urn:microsoft.com/office/officeart/2018/2/layout/IconVerticalSolidList"/>
    <dgm:cxn modelId="{CBAF1460-D398-4EE4-8409-C38ECC0D1456}" type="presOf" srcId="{3B87E157-18FA-4601-8A16-1C0744D2915C}" destId="{FC813850-4C13-401A-8082-72452B09B44D}" srcOrd="0" destOrd="0" presId="urn:microsoft.com/office/officeart/2018/2/layout/IconVerticalSolidList"/>
    <dgm:cxn modelId="{14AB7047-DD7A-4C72-AD35-6205A5A79D88}" srcId="{09D6D040-3A23-4702-80DE-8CC123FFBA02}" destId="{05FCD836-838D-4E10-97FB-074C70046DE2}" srcOrd="2" destOrd="0" parTransId="{CE984E67-E875-4318-99D9-BDB60B04501A}" sibTransId="{69EA230F-778B-40CA-A8FD-6136C2A67A38}"/>
    <dgm:cxn modelId="{7F4E8DB7-0904-4549-941B-D20971AE454C}" type="presOf" srcId="{CD9663D2-C733-42F9-BD8F-532613F831E8}" destId="{64A26974-A206-4F5F-A364-1DEB6C618EF9}" srcOrd="0" destOrd="0" presId="urn:microsoft.com/office/officeart/2018/2/layout/IconVerticalSolidList"/>
    <dgm:cxn modelId="{27F7ACBF-81F0-49F3-BFE4-D3D1A8E6D4C6}" srcId="{09D6D040-3A23-4702-80DE-8CC123FFBA02}" destId="{3B87E157-18FA-4601-8A16-1C0744D2915C}" srcOrd="0" destOrd="0" parTransId="{CDC610F4-B835-4251-805C-1A4481475262}" sibTransId="{4951A624-6890-46F0-9AA4-0076E7E8A0AB}"/>
    <dgm:cxn modelId="{114CD2C5-B8A3-4D86-BEB9-CB629FAA884B}" type="presOf" srcId="{05FCD836-838D-4E10-97FB-074C70046DE2}" destId="{AF1868F6-B106-4BC9-B9B1-FAF3818243A5}" srcOrd="0" destOrd="0" presId="urn:microsoft.com/office/officeart/2018/2/layout/IconVerticalSolidList"/>
    <dgm:cxn modelId="{A771E2E4-9FCD-403E-BE9B-2B0271F1293B}" srcId="{09D6D040-3A23-4702-80DE-8CC123FFBA02}" destId="{CD9663D2-C733-42F9-BD8F-532613F831E8}" srcOrd="1" destOrd="0" parTransId="{418CC792-F43B-4CEE-A189-5D16AC5DF79D}" sibTransId="{2C97CDDF-2706-47C7-8DE5-2EA630619B57}"/>
    <dgm:cxn modelId="{2D9CFF8E-EC70-4BFA-8C3E-8C698CA93278}" type="presParOf" srcId="{615F7C90-FA85-4516-84A0-695D5A4EB080}" destId="{44BB0913-6E93-4250-9C3C-DE2586E7A830}" srcOrd="0" destOrd="0" presId="urn:microsoft.com/office/officeart/2018/2/layout/IconVerticalSolidList"/>
    <dgm:cxn modelId="{5E634845-EA5D-412B-A61D-D0442D7A66CE}" type="presParOf" srcId="{44BB0913-6E93-4250-9C3C-DE2586E7A830}" destId="{710FEBB8-AF1B-428D-8E03-3EA4F08850AB}" srcOrd="0" destOrd="0" presId="urn:microsoft.com/office/officeart/2018/2/layout/IconVerticalSolidList"/>
    <dgm:cxn modelId="{43FAA99E-954E-4FDA-A410-61DD8238B349}" type="presParOf" srcId="{44BB0913-6E93-4250-9C3C-DE2586E7A830}" destId="{D74F82B0-3BF4-47F4-9148-6F01D0DE26B7}" srcOrd="1" destOrd="0" presId="urn:microsoft.com/office/officeart/2018/2/layout/IconVerticalSolidList"/>
    <dgm:cxn modelId="{7FA91EEB-D68D-4D3E-843E-EA0BEB8EAD2E}" type="presParOf" srcId="{44BB0913-6E93-4250-9C3C-DE2586E7A830}" destId="{59667423-66AE-4E77-A7A4-2428790BF746}" srcOrd="2" destOrd="0" presId="urn:microsoft.com/office/officeart/2018/2/layout/IconVerticalSolidList"/>
    <dgm:cxn modelId="{374806A8-3176-4566-BD55-E3AD0055787C}" type="presParOf" srcId="{44BB0913-6E93-4250-9C3C-DE2586E7A830}" destId="{FC813850-4C13-401A-8082-72452B09B44D}" srcOrd="3" destOrd="0" presId="urn:microsoft.com/office/officeart/2018/2/layout/IconVerticalSolidList"/>
    <dgm:cxn modelId="{623E6EBF-EF05-49CB-8610-689223999DD8}" type="presParOf" srcId="{615F7C90-FA85-4516-84A0-695D5A4EB080}" destId="{73C0155E-7CF5-47D5-944B-208E452A8E18}" srcOrd="1" destOrd="0" presId="urn:microsoft.com/office/officeart/2018/2/layout/IconVerticalSolidList"/>
    <dgm:cxn modelId="{DC54E972-D4AE-4E46-AF09-010ADE174ECD}" type="presParOf" srcId="{615F7C90-FA85-4516-84A0-695D5A4EB080}" destId="{2C30CDE2-CB8F-4A3F-857C-87212E421C37}" srcOrd="2" destOrd="0" presId="urn:microsoft.com/office/officeart/2018/2/layout/IconVerticalSolidList"/>
    <dgm:cxn modelId="{A7C23F41-D217-4FF4-8E75-9FE62DB2D748}" type="presParOf" srcId="{2C30CDE2-CB8F-4A3F-857C-87212E421C37}" destId="{ACE82BB6-2D29-4FE8-BAB7-93E11627D014}" srcOrd="0" destOrd="0" presId="urn:microsoft.com/office/officeart/2018/2/layout/IconVerticalSolidList"/>
    <dgm:cxn modelId="{63EA102A-78E4-4AAA-B4AB-DE6F1C28C976}" type="presParOf" srcId="{2C30CDE2-CB8F-4A3F-857C-87212E421C37}" destId="{60F2EE61-E8EE-4FBA-A1C4-AE958ED21107}" srcOrd="1" destOrd="0" presId="urn:microsoft.com/office/officeart/2018/2/layout/IconVerticalSolidList"/>
    <dgm:cxn modelId="{04632DCA-38E5-41AC-A989-72034D6A9400}" type="presParOf" srcId="{2C30CDE2-CB8F-4A3F-857C-87212E421C37}" destId="{D45F7E2E-AE87-4B75-9D4C-0FC8207BB7CB}" srcOrd="2" destOrd="0" presId="urn:microsoft.com/office/officeart/2018/2/layout/IconVerticalSolidList"/>
    <dgm:cxn modelId="{2E08F22D-1984-4A82-A028-F93F04508C42}" type="presParOf" srcId="{2C30CDE2-CB8F-4A3F-857C-87212E421C37}" destId="{64A26974-A206-4F5F-A364-1DEB6C618EF9}" srcOrd="3" destOrd="0" presId="urn:microsoft.com/office/officeart/2018/2/layout/IconVerticalSolidList"/>
    <dgm:cxn modelId="{05A07FA3-DB46-498C-80E9-EB4FC7E41295}" type="presParOf" srcId="{615F7C90-FA85-4516-84A0-695D5A4EB080}" destId="{0FD5C794-C533-4107-AE55-D9393D90C8F0}" srcOrd="3" destOrd="0" presId="urn:microsoft.com/office/officeart/2018/2/layout/IconVerticalSolidList"/>
    <dgm:cxn modelId="{1B16147A-5146-48F5-BA35-7CD3EFEFF4AD}" type="presParOf" srcId="{615F7C90-FA85-4516-84A0-695D5A4EB080}" destId="{5962373F-A1B4-43FF-9E6A-0CB364DBF53A}" srcOrd="4" destOrd="0" presId="urn:microsoft.com/office/officeart/2018/2/layout/IconVerticalSolidList"/>
    <dgm:cxn modelId="{25F0174B-B8FD-499C-B631-2E848F60499F}" type="presParOf" srcId="{5962373F-A1B4-43FF-9E6A-0CB364DBF53A}" destId="{6F309E3B-C620-4622-9539-39E144431373}" srcOrd="0" destOrd="0" presId="urn:microsoft.com/office/officeart/2018/2/layout/IconVerticalSolidList"/>
    <dgm:cxn modelId="{CFBDC445-BA90-48F6-8028-A65B79A445F2}" type="presParOf" srcId="{5962373F-A1B4-43FF-9E6A-0CB364DBF53A}" destId="{B991EAEF-FD7C-44E3-B3BB-18271DFE5A23}" srcOrd="1" destOrd="0" presId="urn:microsoft.com/office/officeart/2018/2/layout/IconVerticalSolidList"/>
    <dgm:cxn modelId="{0802D70F-4DE3-4B78-BB82-B2AA5C6DB75E}" type="presParOf" srcId="{5962373F-A1B4-43FF-9E6A-0CB364DBF53A}" destId="{B53ADD88-4A73-481F-A6E1-9C0F70CE299C}" srcOrd="2" destOrd="0" presId="urn:microsoft.com/office/officeart/2018/2/layout/IconVerticalSolidList"/>
    <dgm:cxn modelId="{6C0903FC-DE32-4CA3-8496-4C5B00A11DC2}" type="presParOf" srcId="{5962373F-A1B4-43FF-9E6A-0CB364DBF53A}" destId="{AF1868F6-B106-4BC9-B9B1-FAF3818243A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B558EEA-DB80-4A27-A6DB-5E26201618DE}"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8E6AD5B9-F653-4AEC-A08C-DF56108581F1}">
      <dgm:prSet/>
      <dgm:spPr/>
      <dgm:t>
        <a:bodyPr/>
        <a:lstStyle/>
        <a:p>
          <a:r>
            <a:rPr lang="en-GB" b="1" i="0" u="sng" dirty="0"/>
            <a:t>The power of some groups to criminalise and decriminalise behaviour</a:t>
          </a:r>
          <a:endParaRPr lang="en-US" dirty="0"/>
        </a:p>
      </dgm:t>
    </dgm:pt>
    <dgm:pt modelId="{009C3F68-ECC8-402F-987F-98279DB9C654}" type="parTrans" cxnId="{06DC9D21-E315-4279-9E51-1B64C5E3B19B}">
      <dgm:prSet/>
      <dgm:spPr/>
      <dgm:t>
        <a:bodyPr/>
        <a:lstStyle/>
        <a:p>
          <a:endParaRPr lang="en-US"/>
        </a:p>
      </dgm:t>
    </dgm:pt>
    <dgm:pt modelId="{7B13CDC8-329D-4671-B3A9-0225FBECD7E8}" type="sibTrans" cxnId="{06DC9D21-E315-4279-9E51-1B64C5E3B19B}">
      <dgm:prSet/>
      <dgm:spPr/>
      <dgm:t>
        <a:bodyPr/>
        <a:lstStyle/>
        <a:p>
          <a:endParaRPr lang="en-US"/>
        </a:p>
      </dgm:t>
    </dgm:pt>
    <dgm:pt modelId="{B1E3A1CD-28DD-4A00-AEF6-9F80045C90ED}">
      <dgm:prSet/>
      <dgm:spPr>
        <a:solidFill>
          <a:schemeClr val="bg2"/>
        </a:solidFill>
      </dgm:spPr>
      <dgm:t>
        <a:bodyPr/>
        <a:lstStyle/>
        <a:p>
          <a:r>
            <a:rPr lang="en-GB" b="0" i="0"/>
            <a:t>The powerful have the authority to define what counts as ‘crime’.</a:t>
          </a:r>
          <a:endParaRPr lang="en-US"/>
        </a:p>
      </dgm:t>
    </dgm:pt>
    <dgm:pt modelId="{DAD00969-EA6B-440D-9D01-5A50FE64E702}" type="parTrans" cxnId="{144F3D8A-EA10-4846-9A35-D85F54D3E3CF}">
      <dgm:prSet/>
      <dgm:spPr/>
      <dgm:t>
        <a:bodyPr/>
        <a:lstStyle/>
        <a:p>
          <a:endParaRPr lang="en-US"/>
        </a:p>
      </dgm:t>
    </dgm:pt>
    <dgm:pt modelId="{1D0E6ADA-90BB-4BCF-9CA0-E11D864E185B}" type="sibTrans" cxnId="{144F3D8A-EA10-4846-9A35-D85F54D3E3CF}">
      <dgm:prSet/>
      <dgm:spPr/>
      <dgm:t>
        <a:bodyPr/>
        <a:lstStyle/>
        <a:p>
          <a:endParaRPr lang="en-US"/>
        </a:p>
      </dgm:t>
    </dgm:pt>
    <dgm:pt modelId="{60DB58D6-9C88-4370-9D58-6B1CFE009F26}">
      <dgm:prSet/>
      <dgm:spPr>
        <a:solidFill>
          <a:schemeClr val="bg2"/>
        </a:solidFill>
      </dgm:spPr>
      <dgm:t>
        <a:bodyPr/>
        <a:lstStyle/>
        <a:p>
          <a:r>
            <a:rPr lang="en-GB" b="0" i="0" dirty="0"/>
            <a:t>The behaviour of the powerless is sometimes defined as criminal</a:t>
          </a:r>
          <a:endParaRPr lang="en-US" dirty="0"/>
        </a:p>
      </dgm:t>
    </dgm:pt>
    <dgm:pt modelId="{8427C516-222F-4369-9852-FA840EEAC549}" type="parTrans" cxnId="{9D883A7D-09E5-4BB0-B2AE-6C21CA087B1D}">
      <dgm:prSet/>
      <dgm:spPr/>
      <dgm:t>
        <a:bodyPr/>
        <a:lstStyle/>
        <a:p>
          <a:endParaRPr lang="en-US"/>
        </a:p>
      </dgm:t>
    </dgm:pt>
    <dgm:pt modelId="{E51A051E-FC8F-427A-ABF7-92E6317937F1}" type="sibTrans" cxnId="{9D883A7D-09E5-4BB0-B2AE-6C21CA087B1D}">
      <dgm:prSet/>
      <dgm:spPr/>
      <dgm:t>
        <a:bodyPr/>
        <a:lstStyle/>
        <a:p>
          <a:endParaRPr lang="en-US"/>
        </a:p>
      </dgm:t>
    </dgm:pt>
    <dgm:pt modelId="{F78B35C2-957F-4138-B2A7-6AA88604BA1A}">
      <dgm:prSet/>
      <dgm:spPr>
        <a:solidFill>
          <a:schemeClr val="bg2"/>
        </a:solidFill>
      </dgm:spPr>
      <dgm:t>
        <a:bodyPr/>
        <a:lstStyle/>
        <a:p>
          <a:r>
            <a:rPr lang="en-GB" b="0" i="0" dirty="0" err="1"/>
            <a:t>E.g</a:t>
          </a:r>
          <a:r>
            <a:rPr lang="en-GB" b="0" i="0" dirty="0"/>
            <a:t> Homeless and starving child would have previously been hung for stealing</a:t>
          </a:r>
          <a:endParaRPr lang="en-US" dirty="0"/>
        </a:p>
      </dgm:t>
    </dgm:pt>
    <dgm:pt modelId="{F5EB146F-3381-4AC8-8EF9-7C54289B2DB7}" type="parTrans" cxnId="{64444689-530B-4B41-A5F7-2927979910B5}">
      <dgm:prSet/>
      <dgm:spPr/>
      <dgm:t>
        <a:bodyPr/>
        <a:lstStyle/>
        <a:p>
          <a:endParaRPr lang="en-US"/>
        </a:p>
      </dgm:t>
    </dgm:pt>
    <dgm:pt modelId="{4687FB09-EF9A-44E1-A675-6DEF7EAD576B}" type="sibTrans" cxnId="{64444689-530B-4B41-A5F7-2927979910B5}">
      <dgm:prSet/>
      <dgm:spPr/>
      <dgm:t>
        <a:bodyPr/>
        <a:lstStyle/>
        <a:p>
          <a:endParaRPr lang="en-US"/>
        </a:p>
      </dgm:t>
    </dgm:pt>
    <dgm:pt modelId="{D3783FA4-7A95-4C0C-9E13-EF6D85125BF0}" type="pres">
      <dgm:prSet presAssocID="{DB558EEA-DB80-4A27-A6DB-5E26201618DE}" presName="linear" presStyleCnt="0">
        <dgm:presLayoutVars>
          <dgm:animLvl val="lvl"/>
          <dgm:resizeHandles val="exact"/>
        </dgm:presLayoutVars>
      </dgm:prSet>
      <dgm:spPr/>
    </dgm:pt>
    <dgm:pt modelId="{E86A30E5-E60A-4F26-9A0E-3F535E7B3FB7}" type="pres">
      <dgm:prSet presAssocID="{8E6AD5B9-F653-4AEC-A08C-DF56108581F1}" presName="parentText" presStyleLbl="node1" presStyleIdx="0" presStyleCnt="1">
        <dgm:presLayoutVars>
          <dgm:chMax val="0"/>
          <dgm:bulletEnabled val="1"/>
        </dgm:presLayoutVars>
      </dgm:prSet>
      <dgm:spPr/>
    </dgm:pt>
    <dgm:pt modelId="{88D15091-7B54-41A2-AF20-F34B4610A56A}" type="pres">
      <dgm:prSet presAssocID="{8E6AD5B9-F653-4AEC-A08C-DF56108581F1}" presName="childText" presStyleLbl="revTx" presStyleIdx="0" presStyleCnt="1">
        <dgm:presLayoutVars>
          <dgm:bulletEnabled val="1"/>
        </dgm:presLayoutVars>
      </dgm:prSet>
      <dgm:spPr/>
    </dgm:pt>
  </dgm:ptLst>
  <dgm:cxnLst>
    <dgm:cxn modelId="{06DC9D21-E315-4279-9E51-1B64C5E3B19B}" srcId="{DB558EEA-DB80-4A27-A6DB-5E26201618DE}" destId="{8E6AD5B9-F653-4AEC-A08C-DF56108581F1}" srcOrd="0" destOrd="0" parTransId="{009C3F68-ECC8-402F-987F-98279DB9C654}" sibTransId="{7B13CDC8-329D-4671-B3A9-0225FBECD7E8}"/>
    <dgm:cxn modelId="{5F23DA2A-67FA-4024-97CB-48AB767393E7}" type="presOf" srcId="{DB558EEA-DB80-4A27-A6DB-5E26201618DE}" destId="{D3783FA4-7A95-4C0C-9E13-EF6D85125BF0}" srcOrd="0" destOrd="0" presId="urn:microsoft.com/office/officeart/2005/8/layout/vList2"/>
    <dgm:cxn modelId="{8FB7755C-00AE-450F-88E4-1B573DD238A6}" type="presOf" srcId="{8E6AD5B9-F653-4AEC-A08C-DF56108581F1}" destId="{E86A30E5-E60A-4F26-9A0E-3F535E7B3FB7}" srcOrd="0" destOrd="0" presId="urn:microsoft.com/office/officeart/2005/8/layout/vList2"/>
    <dgm:cxn modelId="{9D883A7D-09E5-4BB0-B2AE-6C21CA087B1D}" srcId="{8E6AD5B9-F653-4AEC-A08C-DF56108581F1}" destId="{60DB58D6-9C88-4370-9D58-6B1CFE009F26}" srcOrd="1" destOrd="0" parTransId="{8427C516-222F-4369-9852-FA840EEAC549}" sibTransId="{E51A051E-FC8F-427A-ABF7-92E6317937F1}"/>
    <dgm:cxn modelId="{64444689-530B-4B41-A5F7-2927979910B5}" srcId="{8E6AD5B9-F653-4AEC-A08C-DF56108581F1}" destId="{F78B35C2-957F-4138-B2A7-6AA88604BA1A}" srcOrd="2" destOrd="0" parTransId="{F5EB146F-3381-4AC8-8EF9-7C54289B2DB7}" sibTransId="{4687FB09-EF9A-44E1-A675-6DEF7EAD576B}"/>
    <dgm:cxn modelId="{144F3D8A-EA10-4846-9A35-D85F54D3E3CF}" srcId="{8E6AD5B9-F653-4AEC-A08C-DF56108581F1}" destId="{B1E3A1CD-28DD-4A00-AEF6-9F80045C90ED}" srcOrd="0" destOrd="0" parTransId="{DAD00969-EA6B-440D-9D01-5A50FE64E702}" sibTransId="{1D0E6ADA-90BB-4BCF-9CA0-E11D864E185B}"/>
    <dgm:cxn modelId="{74150EBB-3DD6-42D2-8DBB-22A06AEB56D3}" type="presOf" srcId="{60DB58D6-9C88-4370-9D58-6B1CFE009F26}" destId="{88D15091-7B54-41A2-AF20-F34B4610A56A}" srcOrd="0" destOrd="1" presId="urn:microsoft.com/office/officeart/2005/8/layout/vList2"/>
    <dgm:cxn modelId="{365C0FC5-0093-4929-8EA6-D32E38CE2FFF}" type="presOf" srcId="{F78B35C2-957F-4138-B2A7-6AA88604BA1A}" destId="{88D15091-7B54-41A2-AF20-F34B4610A56A}" srcOrd="0" destOrd="2" presId="urn:microsoft.com/office/officeart/2005/8/layout/vList2"/>
    <dgm:cxn modelId="{C8CBACE1-4338-42C3-B746-0715C944260D}" type="presOf" srcId="{B1E3A1CD-28DD-4A00-AEF6-9F80045C90ED}" destId="{88D15091-7B54-41A2-AF20-F34B4610A56A}" srcOrd="0" destOrd="0" presId="urn:microsoft.com/office/officeart/2005/8/layout/vList2"/>
    <dgm:cxn modelId="{970C938B-73E7-4FBB-A2DF-2D1BBF2B4B25}" type="presParOf" srcId="{D3783FA4-7A95-4C0C-9E13-EF6D85125BF0}" destId="{E86A30E5-E60A-4F26-9A0E-3F535E7B3FB7}" srcOrd="0" destOrd="0" presId="urn:microsoft.com/office/officeart/2005/8/layout/vList2"/>
    <dgm:cxn modelId="{76576F11-4DBE-4C56-BC92-950069B34BB5}" type="presParOf" srcId="{D3783FA4-7A95-4C0C-9E13-EF6D85125BF0}" destId="{88D15091-7B54-41A2-AF20-F34B4610A56A}"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0FEBB8-AF1B-428D-8E03-3EA4F08850AB}">
      <dsp:nvSpPr>
        <dsp:cNvPr id="0" name=""/>
        <dsp:cNvSpPr/>
      </dsp:nvSpPr>
      <dsp:spPr>
        <a:xfrm>
          <a:off x="0" y="2197"/>
          <a:ext cx="5018677" cy="105035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4F82B0-3BF4-47F4-9148-6F01D0DE26B7}">
      <dsp:nvSpPr>
        <dsp:cNvPr id="0" name=""/>
        <dsp:cNvSpPr/>
      </dsp:nvSpPr>
      <dsp:spPr>
        <a:xfrm>
          <a:off x="317731" y="238526"/>
          <a:ext cx="578257" cy="57769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813850-4C13-401A-8082-72452B09B44D}">
      <dsp:nvSpPr>
        <dsp:cNvPr id="0" name=""/>
        <dsp:cNvSpPr/>
      </dsp:nvSpPr>
      <dsp:spPr>
        <a:xfrm>
          <a:off x="1213719" y="2197"/>
          <a:ext cx="3676359" cy="10513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271" tIns="111271" rIns="111271" bIns="111271" numCol="1" spcCol="1270" anchor="ctr" anchorCtr="0">
          <a:noAutofit/>
        </a:bodyPr>
        <a:lstStyle/>
        <a:p>
          <a:pPr marL="0" lvl="0" indent="0" algn="l" defTabSz="711200">
            <a:lnSpc>
              <a:spcPct val="100000"/>
            </a:lnSpc>
            <a:spcBef>
              <a:spcPct val="0"/>
            </a:spcBef>
            <a:spcAft>
              <a:spcPct val="35000"/>
            </a:spcAft>
            <a:buNone/>
          </a:pPr>
          <a:r>
            <a:rPr lang="en-GB" sz="1600" b="0" i="0" kern="1200" dirty="0"/>
            <a:t>There isn’t one type of critical criminology so its more accurate to refer to them as critical criminology theories.</a:t>
          </a:r>
          <a:endParaRPr lang="en-US" sz="1600" kern="1200" dirty="0"/>
        </a:p>
      </dsp:txBody>
      <dsp:txXfrm>
        <a:off x="1213719" y="2197"/>
        <a:ext cx="3676359" cy="1051377"/>
      </dsp:txXfrm>
    </dsp:sp>
    <dsp:sp modelId="{ACE82BB6-2D29-4FE8-BAB7-93E11627D014}">
      <dsp:nvSpPr>
        <dsp:cNvPr id="0" name=""/>
        <dsp:cNvSpPr/>
      </dsp:nvSpPr>
      <dsp:spPr>
        <a:xfrm>
          <a:off x="0" y="1274917"/>
          <a:ext cx="5018677" cy="105035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F2EE61-E8EE-4FBA-A1C4-AE958ED21107}">
      <dsp:nvSpPr>
        <dsp:cNvPr id="0" name=""/>
        <dsp:cNvSpPr/>
      </dsp:nvSpPr>
      <dsp:spPr>
        <a:xfrm>
          <a:off x="317731" y="1511246"/>
          <a:ext cx="578257" cy="57769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A26974-A206-4F5F-A364-1DEB6C618EF9}">
      <dsp:nvSpPr>
        <dsp:cNvPr id="0" name=""/>
        <dsp:cNvSpPr/>
      </dsp:nvSpPr>
      <dsp:spPr>
        <a:xfrm>
          <a:off x="1213719" y="1274917"/>
          <a:ext cx="3676359" cy="10513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271" tIns="111271" rIns="111271" bIns="111271" numCol="1" spcCol="1270" anchor="ctr" anchorCtr="0">
          <a:noAutofit/>
        </a:bodyPr>
        <a:lstStyle/>
        <a:p>
          <a:pPr marL="0" lvl="0" indent="0" algn="l" defTabSz="711200">
            <a:lnSpc>
              <a:spcPct val="100000"/>
            </a:lnSpc>
            <a:spcBef>
              <a:spcPct val="0"/>
            </a:spcBef>
            <a:spcAft>
              <a:spcPct val="35000"/>
            </a:spcAft>
            <a:buNone/>
          </a:pPr>
          <a:r>
            <a:rPr lang="en-GB" sz="1600" b="0" i="0" kern="1200" dirty="0"/>
            <a:t>Critical criminological theories developed due to criticisms surrounding classicism and positivism. </a:t>
          </a:r>
          <a:endParaRPr lang="en-US" sz="1600" kern="1200" dirty="0"/>
        </a:p>
      </dsp:txBody>
      <dsp:txXfrm>
        <a:off x="1213719" y="1274917"/>
        <a:ext cx="3676359" cy="1051377"/>
      </dsp:txXfrm>
    </dsp:sp>
    <dsp:sp modelId="{6F309E3B-C620-4622-9539-39E144431373}">
      <dsp:nvSpPr>
        <dsp:cNvPr id="0" name=""/>
        <dsp:cNvSpPr/>
      </dsp:nvSpPr>
      <dsp:spPr>
        <a:xfrm>
          <a:off x="0" y="2547637"/>
          <a:ext cx="5018677" cy="105035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91EAEF-FD7C-44E3-B3BB-18271DFE5A23}">
      <dsp:nvSpPr>
        <dsp:cNvPr id="0" name=""/>
        <dsp:cNvSpPr/>
      </dsp:nvSpPr>
      <dsp:spPr>
        <a:xfrm>
          <a:off x="317731" y="2783966"/>
          <a:ext cx="578257" cy="57769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1868F6-B106-4BC9-B9B1-FAF3818243A5}">
      <dsp:nvSpPr>
        <dsp:cNvPr id="0" name=""/>
        <dsp:cNvSpPr/>
      </dsp:nvSpPr>
      <dsp:spPr>
        <a:xfrm>
          <a:off x="1213719" y="2547637"/>
          <a:ext cx="3676359" cy="10513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271" tIns="111271" rIns="111271" bIns="111271" numCol="1" spcCol="1270" anchor="ctr" anchorCtr="0">
          <a:noAutofit/>
        </a:bodyPr>
        <a:lstStyle/>
        <a:p>
          <a:pPr marL="0" lvl="0" indent="0" algn="l" defTabSz="711200">
            <a:lnSpc>
              <a:spcPct val="100000"/>
            </a:lnSpc>
            <a:spcBef>
              <a:spcPct val="0"/>
            </a:spcBef>
            <a:spcAft>
              <a:spcPct val="35000"/>
            </a:spcAft>
            <a:buNone/>
          </a:pPr>
          <a:r>
            <a:rPr lang="en-GB" sz="1600" b="0" i="0" kern="1200" dirty="0"/>
            <a:t>Challenges the positivist ideas of determinism; scientism; consensus and treatment/rehabilitation</a:t>
          </a:r>
          <a:endParaRPr lang="en-US" sz="1600" kern="1200" dirty="0"/>
        </a:p>
      </dsp:txBody>
      <dsp:txXfrm>
        <a:off x="1213719" y="2547637"/>
        <a:ext cx="3676359" cy="10513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6A30E5-E60A-4F26-9A0E-3F535E7B3FB7}">
      <dsp:nvSpPr>
        <dsp:cNvPr id="0" name=""/>
        <dsp:cNvSpPr/>
      </dsp:nvSpPr>
      <dsp:spPr>
        <a:xfrm>
          <a:off x="0" y="113465"/>
          <a:ext cx="5152069" cy="14905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i="0" u="sng" kern="1200" dirty="0"/>
            <a:t>The power of some groups to criminalise and decriminalise behaviour</a:t>
          </a:r>
          <a:endParaRPr lang="en-US" sz="2600" kern="1200" dirty="0"/>
        </a:p>
      </dsp:txBody>
      <dsp:txXfrm>
        <a:off x="72764" y="186229"/>
        <a:ext cx="5006541" cy="1345052"/>
      </dsp:txXfrm>
    </dsp:sp>
    <dsp:sp modelId="{88D15091-7B54-41A2-AF20-F34B4610A56A}">
      <dsp:nvSpPr>
        <dsp:cNvPr id="0" name=""/>
        <dsp:cNvSpPr/>
      </dsp:nvSpPr>
      <dsp:spPr>
        <a:xfrm>
          <a:off x="0" y="1604045"/>
          <a:ext cx="5152069" cy="1883700"/>
        </a:xfrm>
        <a:prstGeom prst="rect">
          <a:avLst/>
        </a:prstGeom>
        <a:solidFill>
          <a:schemeClr val="bg2"/>
        </a:solidFill>
        <a:ln>
          <a:noFill/>
        </a:ln>
        <a:effectLst/>
      </dsp:spPr>
      <dsp:style>
        <a:lnRef idx="0">
          <a:scrgbClr r="0" g="0" b="0"/>
        </a:lnRef>
        <a:fillRef idx="0">
          <a:scrgbClr r="0" g="0" b="0"/>
        </a:fillRef>
        <a:effectRef idx="0">
          <a:scrgbClr r="0" g="0" b="0"/>
        </a:effectRef>
        <a:fontRef idx="minor"/>
      </dsp:style>
      <dsp:txBody>
        <a:bodyPr spcFirstLastPara="0" vert="horz" wrap="square" lIns="163578"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GB" sz="2000" b="0" i="0" kern="1200"/>
            <a:t>The powerful have the authority to define what counts as ‘crime’.</a:t>
          </a:r>
          <a:endParaRPr lang="en-US" sz="2000" kern="1200"/>
        </a:p>
        <a:p>
          <a:pPr marL="228600" lvl="1" indent="-228600" algn="l" defTabSz="889000">
            <a:lnSpc>
              <a:spcPct val="90000"/>
            </a:lnSpc>
            <a:spcBef>
              <a:spcPct val="0"/>
            </a:spcBef>
            <a:spcAft>
              <a:spcPct val="20000"/>
            </a:spcAft>
            <a:buChar char="•"/>
          </a:pPr>
          <a:r>
            <a:rPr lang="en-GB" sz="2000" b="0" i="0" kern="1200" dirty="0"/>
            <a:t>The behaviour of the powerless is sometimes defined as criminal</a:t>
          </a:r>
          <a:endParaRPr lang="en-US" sz="2000" kern="1200" dirty="0"/>
        </a:p>
        <a:p>
          <a:pPr marL="228600" lvl="1" indent="-228600" algn="l" defTabSz="889000">
            <a:lnSpc>
              <a:spcPct val="90000"/>
            </a:lnSpc>
            <a:spcBef>
              <a:spcPct val="0"/>
            </a:spcBef>
            <a:spcAft>
              <a:spcPct val="20000"/>
            </a:spcAft>
            <a:buChar char="•"/>
          </a:pPr>
          <a:r>
            <a:rPr lang="en-GB" sz="2000" b="0" i="0" kern="1200" dirty="0" err="1"/>
            <a:t>E.g</a:t>
          </a:r>
          <a:r>
            <a:rPr lang="en-GB" sz="2000" b="0" i="0" kern="1200" dirty="0"/>
            <a:t> Homeless and starving child would have previously been hung for stealing</a:t>
          </a:r>
          <a:endParaRPr lang="en-US" sz="2000" kern="1200" dirty="0"/>
        </a:p>
      </dsp:txBody>
      <dsp:txXfrm>
        <a:off x="0" y="1604045"/>
        <a:ext cx="5152069" cy="18837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82D155-CA69-4FCB-89C3-25EAE8E47E7E}" type="datetimeFigureOut">
              <a:rPr lang="en-GB" smtClean="0"/>
              <a:t>18/10/2024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46C621-9642-4185-89BC-7B88BAB91C09}" type="slidenum">
              <a:rPr lang="en-GB" smtClean="0"/>
              <a:t>‹#›</a:t>
            </a:fld>
            <a:endParaRPr lang="en-GB"/>
          </a:p>
        </p:txBody>
      </p:sp>
    </p:spTree>
    <p:extLst>
      <p:ext uri="{BB962C8B-B14F-4D97-AF65-F5344CB8AC3E}">
        <p14:creationId xmlns:p14="http://schemas.microsoft.com/office/powerpoint/2010/main" val="29655975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6C621-9642-4185-89BC-7B88BAB91C09}" type="slidenum">
              <a:rPr lang="en-GB" smtClean="0"/>
              <a:t>2</a:t>
            </a:fld>
            <a:endParaRPr lang="en-GB"/>
          </a:p>
        </p:txBody>
      </p:sp>
    </p:spTree>
    <p:extLst>
      <p:ext uri="{BB962C8B-B14F-4D97-AF65-F5344CB8AC3E}">
        <p14:creationId xmlns:p14="http://schemas.microsoft.com/office/powerpoint/2010/main" val="32803363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6C621-9642-4185-89BC-7B88BAB91C09}" type="slidenum">
              <a:rPr lang="en-GB" smtClean="0"/>
              <a:t>3</a:t>
            </a:fld>
            <a:endParaRPr lang="en-GB"/>
          </a:p>
        </p:txBody>
      </p:sp>
    </p:spTree>
    <p:extLst>
      <p:ext uri="{BB962C8B-B14F-4D97-AF65-F5344CB8AC3E}">
        <p14:creationId xmlns:p14="http://schemas.microsoft.com/office/powerpoint/2010/main" val="12789706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6C621-9642-4185-89BC-7B88BAB91C09}" type="slidenum">
              <a:rPr lang="en-GB" smtClean="0"/>
              <a:t>4</a:t>
            </a:fld>
            <a:endParaRPr lang="en-GB"/>
          </a:p>
        </p:txBody>
      </p:sp>
    </p:spTree>
    <p:extLst>
      <p:ext uri="{BB962C8B-B14F-4D97-AF65-F5344CB8AC3E}">
        <p14:creationId xmlns:p14="http://schemas.microsoft.com/office/powerpoint/2010/main" val="5904176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6C621-9642-4185-89BC-7B88BAB91C09}" type="slidenum">
              <a:rPr lang="en-GB" smtClean="0"/>
              <a:t>5</a:t>
            </a:fld>
            <a:endParaRPr lang="en-GB"/>
          </a:p>
        </p:txBody>
      </p:sp>
    </p:spTree>
    <p:extLst>
      <p:ext uri="{BB962C8B-B14F-4D97-AF65-F5344CB8AC3E}">
        <p14:creationId xmlns:p14="http://schemas.microsoft.com/office/powerpoint/2010/main" val="41511220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6C621-9642-4185-89BC-7B88BAB91C09}" type="slidenum">
              <a:rPr lang="en-GB" smtClean="0"/>
              <a:t>6</a:t>
            </a:fld>
            <a:endParaRPr lang="en-GB"/>
          </a:p>
        </p:txBody>
      </p:sp>
    </p:spTree>
    <p:extLst>
      <p:ext uri="{BB962C8B-B14F-4D97-AF65-F5344CB8AC3E}">
        <p14:creationId xmlns:p14="http://schemas.microsoft.com/office/powerpoint/2010/main" val="3316048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6C621-9642-4185-89BC-7B88BAB91C09}" type="slidenum">
              <a:rPr lang="en-GB" smtClean="0"/>
              <a:t>8</a:t>
            </a:fld>
            <a:endParaRPr lang="en-GB"/>
          </a:p>
        </p:txBody>
      </p:sp>
    </p:spTree>
    <p:extLst>
      <p:ext uri="{BB962C8B-B14F-4D97-AF65-F5344CB8AC3E}">
        <p14:creationId xmlns:p14="http://schemas.microsoft.com/office/powerpoint/2010/main" val="31727924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6C621-9642-4185-89BC-7B88BAB91C09}" type="slidenum">
              <a:rPr lang="en-GB" smtClean="0"/>
              <a:t>9</a:t>
            </a:fld>
            <a:endParaRPr lang="en-GB"/>
          </a:p>
        </p:txBody>
      </p:sp>
    </p:spTree>
    <p:extLst>
      <p:ext uri="{BB962C8B-B14F-4D97-AF65-F5344CB8AC3E}">
        <p14:creationId xmlns:p14="http://schemas.microsoft.com/office/powerpoint/2010/main" val="34826051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1446C621-9642-4185-89BC-7B88BAB91C09}" type="slidenum">
              <a:rPr lang="en-GB" smtClean="0"/>
              <a:t>10</a:t>
            </a:fld>
            <a:endParaRPr lang="en-GB"/>
          </a:p>
        </p:txBody>
      </p:sp>
    </p:spTree>
    <p:extLst>
      <p:ext uri="{BB962C8B-B14F-4D97-AF65-F5344CB8AC3E}">
        <p14:creationId xmlns:p14="http://schemas.microsoft.com/office/powerpoint/2010/main" val="2407658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6C621-9642-4185-89BC-7B88BAB91C09}" type="slidenum">
              <a:rPr lang="en-GB" smtClean="0"/>
              <a:t>11</a:t>
            </a:fld>
            <a:endParaRPr lang="en-GB"/>
          </a:p>
        </p:txBody>
      </p:sp>
    </p:spTree>
    <p:extLst>
      <p:ext uri="{BB962C8B-B14F-4D97-AF65-F5344CB8AC3E}">
        <p14:creationId xmlns:p14="http://schemas.microsoft.com/office/powerpoint/2010/main" val="12481398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6C621-9642-4185-89BC-7B88BAB91C09}" type="slidenum">
              <a:rPr lang="en-GB" smtClean="0"/>
              <a:t>12</a:t>
            </a:fld>
            <a:endParaRPr lang="en-GB"/>
          </a:p>
        </p:txBody>
      </p:sp>
    </p:spTree>
    <p:extLst>
      <p:ext uri="{BB962C8B-B14F-4D97-AF65-F5344CB8AC3E}">
        <p14:creationId xmlns:p14="http://schemas.microsoft.com/office/powerpoint/2010/main" val="25381263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June 29</a:t>
            </a:r>
            <a:r>
              <a:rPr lang="en-GB" baseline="30000" dirty="0"/>
              <a:t>th 1969</a:t>
            </a:r>
            <a:r>
              <a:rPr lang="en-GB" dirty="0"/>
              <a:t> Stonewall Inn Manhattan – ignited the gay rights movement</a:t>
            </a:r>
          </a:p>
        </p:txBody>
      </p:sp>
      <p:sp>
        <p:nvSpPr>
          <p:cNvPr id="4" name="Slide Number Placeholder 3"/>
          <p:cNvSpPr>
            <a:spLocks noGrp="1"/>
          </p:cNvSpPr>
          <p:nvPr>
            <p:ph type="sldNum" sz="quarter" idx="5"/>
          </p:nvPr>
        </p:nvSpPr>
        <p:spPr/>
        <p:txBody>
          <a:bodyPr/>
          <a:lstStyle/>
          <a:p>
            <a:fld id="{1446C621-9642-4185-89BC-7B88BAB91C09}" type="slidenum">
              <a:rPr lang="en-GB" smtClean="0"/>
              <a:t>13</a:t>
            </a:fld>
            <a:endParaRPr lang="en-GB"/>
          </a:p>
        </p:txBody>
      </p:sp>
    </p:spTree>
    <p:extLst>
      <p:ext uri="{BB962C8B-B14F-4D97-AF65-F5344CB8AC3E}">
        <p14:creationId xmlns:p14="http://schemas.microsoft.com/office/powerpoint/2010/main" val="108653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6C621-9642-4185-89BC-7B88BAB91C09}" type="slidenum">
              <a:rPr lang="en-GB" smtClean="0"/>
              <a:t>14</a:t>
            </a:fld>
            <a:endParaRPr lang="en-GB"/>
          </a:p>
        </p:txBody>
      </p:sp>
    </p:spTree>
    <p:extLst>
      <p:ext uri="{BB962C8B-B14F-4D97-AF65-F5344CB8AC3E}">
        <p14:creationId xmlns:p14="http://schemas.microsoft.com/office/powerpoint/2010/main" val="42832706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6C621-9642-4185-89BC-7B88BAB91C09}" type="slidenum">
              <a:rPr lang="en-GB" smtClean="0"/>
              <a:t>15</a:t>
            </a:fld>
            <a:endParaRPr lang="en-GB"/>
          </a:p>
        </p:txBody>
      </p:sp>
    </p:spTree>
    <p:extLst>
      <p:ext uri="{BB962C8B-B14F-4D97-AF65-F5344CB8AC3E}">
        <p14:creationId xmlns:p14="http://schemas.microsoft.com/office/powerpoint/2010/main" val="41730832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6C621-9642-4185-89BC-7B88BAB91C09}" type="slidenum">
              <a:rPr lang="en-GB" smtClean="0"/>
              <a:t>16</a:t>
            </a:fld>
            <a:endParaRPr lang="en-GB"/>
          </a:p>
        </p:txBody>
      </p:sp>
    </p:spTree>
    <p:extLst>
      <p:ext uri="{BB962C8B-B14F-4D97-AF65-F5344CB8AC3E}">
        <p14:creationId xmlns:p14="http://schemas.microsoft.com/office/powerpoint/2010/main" val="33461120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6C621-9642-4185-89BC-7B88BAB91C09}" type="slidenum">
              <a:rPr lang="en-GB" smtClean="0"/>
              <a:t>17</a:t>
            </a:fld>
            <a:endParaRPr lang="en-GB"/>
          </a:p>
        </p:txBody>
      </p:sp>
    </p:spTree>
    <p:extLst>
      <p:ext uri="{BB962C8B-B14F-4D97-AF65-F5344CB8AC3E}">
        <p14:creationId xmlns:p14="http://schemas.microsoft.com/office/powerpoint/2010/main" val="341197524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p:txBody>
      </p:sp>
      <p:sp>
        <p:nvSpPr>
          <p:cNvPr id="4" name="Slide Number Placeholder 3"/>
          <p:cNvSpPr>
            <a:spLocks noGrp="1"/>
          </p:cNvSpPr>
          <p:nvPr>
            <p:ph type="sldNum" sz="quarter" idx="5"/>
          </p:nvPr>
        </p:nvSpPr>
        <p:spPr/>
        <p:txBody>
          <a:bodyPr/>
          <a:lstStyle/>
          <a:p>
            <a:fld id="{1446C621-9642-4185-89BC-7B88BAB91C09}" type="slidenum">
              <a:rPr lang="en-GB" smtClean="0"/>
              <a:t>18</a:t>
            </a:fld>
            <a:endParaRPr lang="en-GB"/>
          </a:p>
        </p:txBody>
      </p:sp>
    </p:spTree>
    <p:extLst>
      <p:ext uri="{BB962C8B-B14F-4D97-AF65-F5344CB8AC3E}">
        <p14:creationId xmlns:p14="http://schemas.microsoft.com/office/powerpoint/2010/main" val="5932281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6C621-9642-4185-89BC-7B88BAB91C09}" type="slidenum">
              <a:rPr lang="en-GB" smtClean="0"/>
              <a:t>19</a:t>
            </a:fld>
            <a:endParaRPr lang="en-GB"/>
          </a:p>
        </p:txBody>
      </p:sp>
    </p:spTree>
    <p:extLst>
      <p:ext uri="{BB962C8B-B14F-4D97-AF65-F5344CB8AC3E}">
        <p14:creationId xmlns:p14="http://schemas.microsoft.com/office/powerpoint/2010/main" val="22700405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6C621-9642-4185-89BC-7B88BAB91C09}" type="slidenum">
              <a:rPr lang="en-GB" smtClean="0"/>
              <a:t>20</a:t>
            </a:fld>
            <a:endParaRPr lang="en-GB"/>
          </a:p>
        </p:txBody>
      </p:sp>
    </p:spTree>
    <p:extLst>
      <p:ext uri="{BB962C8B-B14F-4D97-AF65-F5344CB8AC3E}">
        <p14:creationId xmlns:p14="http://schemas.microsoft.com/office/powerpoint/2010/main" val="17353162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6C621-9642-4185-89BC-7B88BAB91C09}" type="slidenum">
              <a:rPr lang="en-GB" smtClean="0"/>
              <a:t>21</a:t>
            </a:fld>
            <a:endParaRPr lang="en-GB"/>
          </a:p>
        </p:txBody>
      </p:sp>
    </p:spTree>
    <p:extLst>
      <p:ext uri="{BB962C8B-B14F-4D97-AF65-F5344CB8AC3E}">
        <p14:creationId xmlns:p14="http://schemas.microsoft.com/office/powerpoint/2010/main" val="88207433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6C621-9642-4185-89BC-7B88BAB91C09}" type="slidenum">
              <a:rPr lang="en-GB" smtClean="0"/>
              <a:t>22</a:t>
            </a:fld>
            <a:endParaRPr lang="en-GB"/>
          </a:p>
        </p:txBody>
      </p:sp>
    </p:spTree>
    <p:extLst>
      <p:ext uri="{BB962C8B-B14F-4D97-AF65-F5344CB8AC3E}">
        <p14:creationId xmlns:p14="http://schemas.microsoft.com/office/powerpoint/2010/main" val="299071561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6C621-9642-4185-89BC-7B88BAB91C09}" type="slidenum">
              <a:rPr lang="en-GB" smtClean="0"/>
              <a:t>23</a:t>
            </a:fld>
            <a:endParaRPr lang="en-GB"/>
          </a:p>
        </p:txBody>
      </p:sp>
    </p:spTree>
    <p:extLst>
      <p:ext uri="{BB962C8B-B14F-4D97-AF65-F5344CB8AC3E}">
        <p14:creationId xmlns:p14="http://schemas.microsoft.com/office/powerpoint/2010/main" val="302518959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6C621-9642-4185-89BC-7B88BAB91C09}" type="slidenum">
              <a:rPr lang="en-GB" smtClean="0"/>
              <a:t>24</a:t>
            </a:fld>
            <a:endParaRPr lang="en-GB"/>
          </a:p>
        </p:txBody>
      </p:sp>
    </p:spTree>
    <p:extLst>
      <p:ext uri="{BB962C8B-B14F-4D97-AF65-F5344CB8AC3E}">
        <p14:creationId xmlns:p14="http://schemas.microsoft.com/office/powerpoint/2010/main" val="392926248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6C621-9642-4185-89BC-7B88BAB91C09}" type="slidenum">
              <a:rPr lang="en-GB" smtClean="0"/>
              <a:t>25</a:t>
            </a:fld>
            <a:endParaRPr lang="en-GB"/>
          </a:p>
        </p:txBody>
      </p:sp>
    </p:spTree>
    <p:extLst>
      <p:ext uri="{BB962C8B-B14F-4D97-AF65-F5344CB8AC3E}">
        <p14:creationId xmlns:p14="http://schemas.microsoft.com/office/powerpoint/2010/main" val="93233509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6C621-9642-4185-89BC-7B88BAB91C09}" type="slidenum">
              <a:rPr lang="en-GB" smtClean="0"/>
              <a:t>26</a:t>
            </a:fld>
            <a:endParaRPr lang="en-GB"/>
          </a:p>
        </p:txBody>
      </p:sp>
    </p:spTree>
    <p:extLst>
      <p:ext uri="{BB962C8B-B14F-4D97-AF65-F5344CB8AC3E}">
        <p14:creationId xmlns:p14="http://schemas.microsoft.com/office/powerpoint/2010/main" val="18329442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6C621-9642-4185-89BC-7B88BAB91C09}" type="slidenum">
              <a:rPr lang="en-GB" smtClean="0"/>
              <a:t>27</a:t>
            </a:fld>
            <a:endParaRPr lang="en-GB"/>
          </a:p>
        </p:txBody>
      </p:sp>
    </p:spTree>
    <p:extLst>
      <p:ext uri="{BB962C8B-B14F-4D97-AF65-F5344CB8AC3E}">
        <p14:creationId xmlns:p14="http://schemas.microsoft.com/office/powerpoint/2010/main" val="330162148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6C621-9642-4185-89BC-7B88BAB91C09}" type="slidenum">
              <a:rPr lang="en-GB" smtClean="0"/>
              <a:t>28</a:t>
            </a:fld>
            <a:endParaRPr lang="en-GB"/>
          </a:p>
        </p:txBody>
      </p:sp>
    </p:spTree>
    <p:extLst>
      <p:ext uri="{BB962C8B-B14F-4D97-AF65-F5344CB8AC3E}">
        <p14:creationId xmlns:p14="http://schemas.microsoft.com/office/powerpoint/2010/main" val="390560376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6C621-9642-4185-89BC-7B88BAB91C09}" type="slidenum">
              <a:rPr lang="en-GB" smtClean="0"/>
              <a:t>29</a:t>
            </a:fld>
            <a:endParaRPr lang="en-GB"/>
          </a:p>
        </p:txBody>
      </p:sp>
    </p:spTree>
    <p:extLst>
      <p:ext uri="{BB962C8B-B14F-4D97-AF65-F5344CB8AC3E}">
        <p14:creationId xmlns:p14="http://schemas.microsoft.com/office/powerpoint/2010/main" val="333712742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6C621-9642-4185-89BC-7B88BAB91C09}" type="slidenum">
              <a:rPr lang="en-GB" smtClean="0"/>
              <a:t>30</a:t>
            </a:fld>
            <a:endParaRPr lang="en-GB"/>
          </a:p>
        </p:txBody>
      </p:sp>
    </p:spTree>
    <p:extLst>
      <p:ext uri="{BB962C8B-B14F-4D97-AF65-F5344CB8AC3E}">
        <p14:creationId xmlns:p14="http://schemas.microsoft.com/office/powerpoint/2010/main" val="313377789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6C621-9642-4185-89BC-7B88BAB91C09}" type="slidenum">
              <a:rPr lang="en-GB" smtClean="0"/>
              <a:t>31</a:t>
            </a:fld>
            <a:endParaRPr lang="en-GB"/>
          </a:p>
        </p:txBody>
      </p:sp>
    </p:spTree>
    <p:extLst>
      <p:ext uri="{BB962C8B-B14F-4D97-AF65-F5344CB8AC3E}">
        <p14:creationId xmlns:p14="http://schemas.microsoft.com/office/powerpoint/2010/main" val="262878140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6C621-9642-4185-89BC-7B88BAB91C09}" type="slidenum">
              <a:rPr lang="en-GB" smtClean="0"/>
              <a:t>32</a:t>
            </a:fld>
            <a:endParaRPr lang="en-GB"/>
          </a:p>
        </p:txBody>
      </p:sp>
    </p:spTree>
    <p:extLst>
      <p:ext uri="{BB962C8B-B14F-4D97-AF65-F5344CB8AC3E}">
        <p14:creationId xmlns:p14="http://schemas.microsoft.com/office/powerpoint/2010/main" val="204048062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6C621-9642-4185-89BC-7B88BAB91C09}" type="slidenum">
              <a:rPr lang="en-GB" smtClean="0"/>
              <a:t>33</a:t>
            </a:fld>
            <a:endParaRPr lang="en-GB"/>
          </a:p>
        </p:txBody>
      </p:sp>
    </p:spTree>
    <p:extLst>
      <p:ext uri="{BB962C8B-B14F-4D97-AF65-F5344CB8AC3E}">
        <p14:creationId xmlns:p14="http://schemas.microsoft.com/office/powerpoint/2010/main" val="361543552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6C621-9642-4185-89BC-7B88BAB91C09}" type="slidenum">
              <a:rPr lang="en-GB" smtClean="0"/>
              <a:t>34</a:t>
            </a:fld>
            <a:endParaRPr lang="en-GB"/>
          </a:p>
        </p:txBody>
      </p:sp>
    </p:spTree>
    <p:extLst>
      <p:ext uri="{BB962C8B-B14F-4D97-AF65-F5344CB8AC3E}">
        <p14:creationId xmlns:p14="http://schemas.microsoft.com/office/powerpoint/2010/main" val="264013717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6C621-9642-4185-89BC-7B88BAB91C09}" type="slidenum">
              <a:rPr lang="en-GB" smtClean="0"/>
              <a:t>35</a:t>
            </a:fld>
            <a:endParaRPr lang="en-GB"/>
          </a:p>
        </p:txBody>
      </p:sp>
    </p:spTree>
    <p:extLst>
      <p:ext uri="{BB962C8B-B14F-4D97-AF65-F5344CB8AC3E}">
        <p14:creationId xmlns:p14="http://schemas.microsoft.com/office/powerpoint/2010/main" val="95875698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6C621-9642-4185-89BC-7B88BAB91C09}" type="slidenum">
              <a:rPr lang="en-GB" smtClean="0"/>
              <a:t>36</a:t>
            </a:fld>
            <a:endParaRPr lang="en-GB"/>
          </a:p>
        </p:txBody>
      </p:sp>
    </p:spTree>
    <p:extLst>
      <p:ext uri="{BB962C8B-B14F-4D97-AF65-F5344CB8AC3E}">
        <p14:creationId xmlns:p14="http://schemas.microsoft.com/office/powerpoint/2010/main" val="257133665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6C621-9642-4185-89BC-7B88BAB91C09}" type="slidenum">
              <a:rPr lang="en-GB" smtClean="0"/>
              <a:t>37</a:t>
            </a:fld>
            <a:endParaRPr lang="en-GB"/>
          </a:p>
        </p:txBody>
      </p:sp>
    </p:spTree>
    <p:extLst>
      <p:ext uri="{BB962C8B-B14F-4D97-AF65-F5344CB8AC3E}">
        <p14:creationId xmlns:p14="http://schemas.microsoft.com/office/powerpoint/2010/main" val="305820443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6C621-9642-4185-89BC-7B88BAB91C09}" type="slidenum">
              <a:rPr lang="en-GB" smtClean="0"/>
              <a:t>38</a:t>
            </a:fld>
            <a:endParaRPr lang="en-GB"/>
          </a:p>
        </p:txBody>
      </p:sp>
    </p:spTree>
    <p:extLst>
      <p:ext uri="{BB962C8B-B14F-4D97-AF65-F5344CB8AC3E}">
        <p14:creationId xmlns:p14="http://schemas.microsoft.com/office/powerpoint/2010/main" val="38595710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446C621-9642-4185-89BC-7B88BAB91C09}" type="slidenum">
              <a:rPr lang="en-GB" smtClean="0"/>
              <a:t>39</a:t>
            </a:fld>
            <a:endParaRPr lang="en-GB"/>
          </a:p>
        </p:txBody>
      </p:sp>
    </p:spTree>
    <p:extLst>
      <p:ext uri="{BB962C8B-B14F-4D97-AF65-F5344CB8AC3E}">
        <p14:creationId xmlns:p14="http://schemas.microsoft.com/office/powerpoint/2010/main" val="332018250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6C621-9642-4185-89BC-7B88BAB91C09}" type="slidenum">
              <a:rPr lang="en-GB" smtClean="0"/>
              <a:t>40</a:t>
            </a:fld>
            <a:endParaRPr lang="en-GB"/>
          </a:p>
        </p:txBody>
      </p:sp>
    </p:spTree>
    <p:extLst>
      <p:ext uri="{BB962C8B-B14F-4D97-AF65-F5344CB8AC3E}">
        <p14:creationId xmlns:p14="http://schemas.microsoft.com/office/powerpoint/2010/main" val="357948655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6C621-9642-4185-89BC-7B88BAB91C09}" type="slidenum">
              <a:rPr lang="en-GB" smtClean="0"/>
              <a:t>41</a:t>
            </a:fld>
            <a:endParaRPr lang="en-GB"/>
          </a:p>
        </p:txBody>
      </p:sp>
    </p:spTree>
    <p:extLst>
      <p:ext uri="{BB962C8B-B14F-4D97-AF65-F5344CB8AC3E}">
        <p14:creationId xmlns:p14="http://schemas.microsoft.com/office/powerpoint/2010/main" val="16174583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6C621-9642-4185-89BC-7B88BAB91C09}" type="slidenum">
              <a:rPr lang="en-GB" smtClean="0"/>
              <a:t>42</a:t>
            </a:fld>
            <a:endParaRPr lang="en-GB"/>
          </a:p>
        </p:txBody>
      </p:sp>
    </p:spTree>
    <p:extLst>
      <p:ext uri="{BB962C8B-B14F-4D97-AF65-F5344CB8AC3E}">
        <p14:creationId xmlns:p14="http://schemas.microsoft.com/office/powerpoint/2010/main" val="35731053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6C621-9642-4185-89BC-7B88BAB91C09}" type="slidenum">
              <a:rPr lang="en-GB" smtClean="0"/>
              <a:t>44</a:t>
            </a:fld>
            <a:endParaRPr lang="en-GB"/>
          </a:p>
        </p:txBody>
      </p:sp>
    </p:spTree>
    <p:extLst>
      <p:ext uri="{BB962C8B-B14F-4D97-AF65-F5344CB8AC3E}">
        <p14:creationId xmlns:p14="http://schemas.microsoft.com/office/powerpoint/2010/main" val="10929943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EB46B8FB-F6A2-5F47-A6CD-A7E17E69270F}"/>
              </a:ext>
            </a:extLst>
          </p:cNvPr>
          <p:cNvGrpSpPr/>
          <p:nvPr/>
        </p:nvGrpSpPr>
        <p:grpSpPr>
          <a:xfrm>
            <a:off x="6201388" y="0"/>
            <a:ext cx="5990612" cy="6858001"/>
            <a:chOff x="6201388" y="0"/>
            <a:chExt cx="5990612" cy="6858001"/>
          </a:xfrm>
        </p:grpSpPr>
        <p:sp>
          <p:nvSpPr>
            <p:cNvPr id="45" name="Oval 44">
              <a:extLst>
                <a:ext uri="{FF2B5EF4-FFF2-40B4-BE49-F238E27FC236}">
                  <a16:creationId xmlns:a16="http://schemas.microsoft.com/office/drawing/2014/main" id="{419BDE93-3EC2-4E4D-BC0B-417378F49EDA}"/>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46">
              <a:extLst>
                <a:ext uri="{FF2B5EF4-FFF2-40B4-BE49-F238E27FC236}">
                  <a16:creationId xmlns:a16="http://schemas.microsoft.com/office/drawing/2014/main" id="{FE21F82F-1EE5-8240-97F8-387DF0253FCE}"/>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48">
              <a:extLst>
                <a:ext uri="{FF2B5EF4-FFF2-40B4-BE49-F238E27FC236}">
                  <a16:creationId xmlns:a16="http://schemas.microsoft.com/office/drawing/2014/main" id="{AE1903E3-6B5F-6B4C-9A1F-62628A050AEB}"/>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Oval 50">
              <a:extLst>
                <a:ext uri="{FF2B5EF4-FFF2-40B4-BE49-F238E27FC236}">
                  <a16:creationId xmlns:a16="http://schemas.microsoft.com/office/drawing/2014/main" id="{F7C55863-3B37-0743-B001-1A970033FBA8}"/>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932B4C24-3A58-924C-B79A-D961EF7C2C48}"/>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62">
              <a:extLst>
                <a:ext uri="{FF2B5EF4-FFF2-40B4-BE49-F238E27FC236}">
                  <a16:creationId xmlns:a16="http://schemas.microsoft.com/office/drawing/2014/main" id="{21EF52E0-D2CF-544F-93A6-4D7B45A0483A}"/>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Freeform 63">
              <a:extLst>
                <a:ext uri="{FF2B5EF4-FFF2-40B4-BE49-F238E27FC236}">
                  <a16:creationId xmlns:a16="http://schemas.microsoft.com/office/drawing/2014/main" id="{6966CFE5-1C8C-2E4F-9B2D-A8438F5A5322}"/>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5" name="Freeform 64">
              <a:extLst>
                <a:ext uri="{FF2B5EF4-FFF2-40B4-BE49-F238E27FC236}">
                  <a16:creationId xmlns:a16="http://schemas.microsoft.com/office/drawing/2014/main" id="{9FD29EF3-A5B2-554A-A307-6BE1BCE8AF03}"/>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7" name="Oval 66">
              <a:extLst>
                <a:ext uri="{FF2B5EF4-FFF2-40B4-BE49-F238E27FC236}">
                  <a16:creationId xmlns:a16="http://schemas.microsoft.com/office/drawing/2014/main" id="{AC1ECAD8-0CF2-934D-AA1E-C108208CDE6F}"/>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Oval 67">
              <a:extLst>
                <a:ext uri="{FF2B5EF4-FFF2-40B4-BE49-F238E27FC236}">
                  <a16:creationId xmlns:a16="http://schemas.microsoft.com/office/drawing/2014/main" id="{DB14DED1-3A58-8C4D-902E-2A9F34043F61}"/>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Oval 68">
              <a:extLst>
                <a:ext uri="{FF2B5EF4-FFF2-40B4-BE49-F238E27FC236}">
                  <a16:creationId xmlns:a16="http://schemas.microsoft.com/office/drawing/2014/main" id="{65D65157-5719-0341-A807-A8956595FB4C}"/>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a:extLst>
                <a:ext uri="{FF2B5EF4-FFF2-40B4-BE49-F238E27FC236}">
                  <a16:creationId xmlns:a16="http://schemas.microsoft.com/office/drawing/2014/main" id="{A7F23F74-B777-2A4C-8EF9-E798880D5942}"/>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a:extLst>
                <a:ext uri="{FF2B5EF4-FFF2-40B4-BE49-F238E27FC236}">
                  <a16:creationId xmlns:a16="http://schemas.microsoft.com/office/drawing/2014/main" id="{E3B9A050-0AE1-1D4B-A2AC-6EEF64B106D9}"/>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2" name="Freeform 71">
              <a:extLst>
                <a:ext uri="{FF2B5EF4-FFF2-40B4-BE49-F238E27FC236}">
                  <a16:creationId xmlns:a16="http://schemas.microsoft.com/office/drawing/2014/main" id="{C424FE38-F803-8D47-BF56-1B18EC2B1F0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Oval 72">
              <a:extLst>
                <a:ext uri="{FF2B5EF4-FFF2-40B4-BE49-F238E27FC236}">
                  <a16:creationId xmlns:a16="http://schemas.microsoft.com/office/drawing/2014/main" id="{E37187F2-9212-0641-97D0-1ACD50B748A8}"/>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Oval 73">
              <a:extLst>
                <a:ext uri="{FF2B5EF4-FFF2-40B4-BE49-F238E27FC236}">
                  <a16:creationId xmlns:a16="http://schemas.microsoft.com/office/drawing/2014/main" id="{C760C651-2AC4-564E-BEAA-AB7FAFE7F79F}"/>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Oval 74">
              <a:extLst>
                <a:ext uri="{FF2B5EF4-FFF2-40B4-BE49-F238E27FC236}">
                  <a16:creationId xmlns:a16="http://schemas.microsoft.com/office/drawing/2014/main" id="{58B0A1B8-5BA3-3548-9511-B4904D05264B}"/>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75">
              <a:extLst>
                <a:ext uri="{FF2B5EF4-FFF2-40B4-BE49-F238E27FC236}">
                  <a16:creationId xmlns:a16="http://schemas.microsoft.com/office/drawing/2014/main" id="{424CD779-EE9A-214D-9488-767327E373AA}"/>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76">
              <a:extLst>
                <a:ext uri="{FF2B5EF4-FFF2-40B4-BE49-F238E27FC236}">
                  <a16:creationId xmlns:a16="http://schemas.microsoft.com/office/drawing/2014/main" id="{630D08C6-9EFB-8540-875F-2A55DED2AAE3}"/>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Freeform 77">
              <a:extLst>
                <a:ext uri="{FF2B5EF4-FFF2-40B4-BE49-F238E27FC236}">
                  <a16:creationId xmlns:a16="http://schemas.microsoft.com/office/drawing/2014/main" id="{D7E8DA86-1294-4641-9C52-6E153150641C}"/>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9" name="Freeform 78">
              <a:extLst>
                <a:ext uri="{FF2B5EF4-FFF2-40B4-BE49-F238E27FC236}">
                  <a16:creationId xmlns:a16="http://schemas.microsoft.com/office/drawing/2014/main" id="{011063C9-2A43-3348-A018-F27FACAA778D}"/>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0" name="Freeform 79">
              <a:extLst>
                <a:ext uri="{FF2B5EF4-FFF2-40B4-BE49-F238E27FC236}">
                  <a16:creationId xmlns:a16="http://schemas.microsoft.com/office/drawing/2014/main" id="{EE85C7DE-D965-244F-BD95-3A05FF4AAC61}"/>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 name="Freeform 80">
              <a:extLst>
                <a:ext uri="{FF2B5EF4-FFF2-40B4-BE49-F238E27FC236}">
                  <a16:creationId xmlns:a16="http://schemas.microsoft.com/office/drawing/2014/main" id="{315A1389-149A-3342-A863-637D42FDB28D}"/>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 name="Freeform 81">
              <a:extLst>
                <a:ext uri="{FF2B5EF4-FFF2-40B4-BE49-F238E27FC236}">
                  <a16:creationId xmlns:a16="http://schemas.microsoft.com/office/drawing/2014/main" id="{B149CC6F-B6C6-BE46-B451-1BF7D47A8936}"/>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DAB39E9-6F50-3F4B-9DDB-FC0E0CA993A6}"/>
              </a:ext>
            </a:extLst>
          </p:cNvPr>
          <p:cNvSpPr>
            <a:spLocks noGrp="1"/>
          </p:cNvSpPr>
          <p:nvPr>
            <p:ph type="ctrTitle"/>
          </p:nvPr>
        </p:nvSpPr>
        <p:spPr>
          <a:xfrm>
            <a:off x="565150" y="768334"/>
            <a:ext cx="5066001" cy="2866405"/>
          </a:xfrm>
        </p:spPr>
        <p:txBody>
          <a:bodyPr anchor="t"/>
          <a:lstStyle>
            <a:lvl1pPr algn="l">
              <a:defRPr sz="6000"/>
            </a:lvl1pPr>
          </a:lstStyle>
          <a:p>
            <a:r>
              <a:rPr lang="en-US" dirty="0"/>
              <a:t>Click to edit Master title style</a:t>
            </a:r>
          </a:p>
        </p:txBody>
      </p:sp>
      <p:sp>
        <p:nvSpPr>
          <p:cNvPr id="3" name="Subtitle 2">
            <a:extLst>
              <a:ext uri="{FF2B5EF4-FFF2-40B4-BE49-F238E27FC236}">
                <a16:creationId xmlns:a16="http://schemas.microsoft.com/office/drawing/2014/main" id="{A6B2C33E-E9A6-304D-BBCB-97AD0B213CE0}"/>
              </a:ext>
            </a:extLst>
          </p:cNvPr>
          <p:cNvSpPr>
            <a:spLocks noGrp="1"/>
          </p:cNvSpPr>
          <p:nvPr>
            <p:ph type="subTitle" idx="1"/>
          </p:nvPr>
        </p:nvSpPr>
        <p:spPr>
          <a:xfrm>
            <a:off x="565150" y="4283239"/>
            <a:ext cx="5066001" cy="1475177"/>
          </a:xfrm>
        </p:spPr>
        <p:txBody>
          <a:bodyPr anchor="b"/>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29C75C4-E533-BE48-B528-D1A278BC39A3}"/>
              </a:ext>
            </a:extLst>
          </p:cNvPr>
          <p:cNvSpPr>
            <a:spLocks noGrp="1"/>
          </p:cNvSpPr>
          <p:nvPr>
            <p:ph type="dt" sz="half" idx="10"/>
          </p:nvPr>
        </p:nvSpPr>
        <p:spPr>
          <a:xfrm>
            <a:off x="566928" y="457200"/>
            <a:ext cx="3608205" cy="365125"/>
          </a:xfrm>
        </p:spPr>
        <p:txBody>
          <a:bodyPr/>
          <a:lstStyle>
            <a:lvl1pPr algn="l">
              <a:defRPr/>
            </a:lvl1pPr>
          </a:lstStyle>
          <a:p>
            <a:pPr algn="l"/>
            <a:fld id="{A5B0A250-5CC0-1746-B209-08E8B0DAE6AF}" type="datetimeFigureOut">
              <a:rPr lang="en-US" smtClean="0"/>
              <a:pPr algn="l"/>
              <a:t>10/18/2024</a:t>
            </a:fld>
            <a:endParaRPr lang="en-US" dirty="0"/>
          </a:p>
        </p:txBody>
      </p:sp>
      <p:sp>
        <p:nvSpPr>
          <p:cNvPr id="5" name="Footer Placeholder 4">
            <a:extLst>
              <a:ext uri="{FF2B5EF4-FFF2-40B4-BE49-F238E27FC236}">
                <a16:creationId xmlns:a16="http://schemas.microsoft.com/office/drawing/2014/main" id="{8F09BA8A-EF83-434D-A90E-0805D1104A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FCFDDE0-90B9-AD4E-B0EB-E7464FA9CDF2}"/>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D33A3282-0389-C547-8CA6-7F3E7F27B34D}"/>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4950899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F0CAFDA3-320A-C24D-A7A1-20C1267EC987}"/>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D2411669-6E2C-2243-99CD-6BC9D724FA1F}"/>
                </a:ext>
              </a:extLst>
            </p:cNvPr>
            <p:cNvSpPr/>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C4E0C522-0F40-ED44-A700-F1BCD1CF74F5}"/>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B79B4380-CBEC-C341-A10E-5EF9A8597959}"/>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F04AD70E-5490-4C4E-A05D-D67949C51A74}"/>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128A8883-9F24-0047-92B7-45B3D2E7D9C0}"/>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AAC3A3BB-FD2C-FB44-9478-FA87EF229D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BF46B3B1-E981-BB40-B916-51A6D3851969}"/>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EA7DAE92-7D6B-B042-83BE-047C8EC322A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06AADCE6-4277-EA49-AF23-63B53CA6772A}"/>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58CEA343-047B-DF4E-A7A8-881C7740EA3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FCCBAA07-17CE-2740-AA04-AEDA5EAD2796}"/>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BF15C430-7951-6040-BD4C-4E996E94480E}"/>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0B3467F9-370D-5C4C-9EDE-E0CA0E401568}"/>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2A1E4-52BA-534C-AECC-35C3CF44F861}"/>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8315675-65B4-E14F-9785-663A83B7B6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8676A1E-2332-684F-BDD2-687C166BDEC0}"/>
              </a:ext>
            </a:extLst>
          </p:cNvPr>
          <p:cNvSpPr>
            <a:spLocks noGrp="1"/>
          </p:cNvSpPr>
          <p:nvPr>
            <p:ph type="dt" sz="half" idx="10"/>
          </p:nvPr>
        </p:nvSpPr>
        <p:spPr/>
        <p:txBody>
          <a:bodyPr/>
          <a:lstStyle/>
          <a:p>
            <a:fld id="{A5B0A250-5CC0-1746-B209-08E8B0DAE6AF}" type="datetimeFigureOut">
              <a:rPr lang="en-US" smtClean="0"/>
              <a:t>10/18/2024</a:t>
            </a:fld>
            <a:endParaRPr lang="en-US" dirty="0"/>
          </a:p>
        </p:txBody>
      </p:sp>
      <p:sp>
        <p:nvSpPr>
          <p:cNvPr id="5" name="Footer Placeholder 4">
            <a:extLst>
              <a:ext uri="{FF2B5EF4-FFF2-40B4-BE49-F238E27FC236}">
                <a16:creationId xmlns:a16="http://schemas.microsoft.com/office/drawing/2014/main" id="{22BB8CB0-B7BE-7D4F-B254-8A2F8AEC273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3E5A569-A063-8E40-B703-82B11D2A988A}"/>
              </a:ext>
            </a:extLst>
          </p:cNvPr>
          <p:cNvSpPr>
            <a:spLocks noGrp="1"/>
          </p:cNvSpPr>
          <p:nvPr>
            <p:ph type="sldNum" sz="quarter" idx="12"/>
          </p:nvPr>
        </p:nvSpPr>
        <p:spPr>
          <a:xfrm>
            <a:off x="7087169"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8231D73A-BA91-794F-8C09-4F4B41A6D08B}"/>
              </a:ext>
            </a:extLst>
          </p:cNvPr>
          <p:cNvCxnSpPr>
            <a:cxnSpLocks/>
          </p:cNvCxnSpPr>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0761542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3ABDDED5-B489-454D-A72D-46C9473AB018}"/>
              </a:ext>
            </a:extLst>
          </p:cNvPr>
          <p:cNvGrpSpPr/>
          <p:nvPr/>
        </p:nvGrpSpPr>
        <p:grpSpPr>
          <a:xfrm>
            <a:off x="6201388" y="0"/>
            <a:ext cx="5990612" cy="6858001"/>
            <a:chOff x="6201388" y="0"/>
            <a:chExt cx="5990612" cy="6858001"/>
          </a:xfrm>
        </p:grpSpPr>
        <p:sp>
          <p:nvSpPr>
            <p:cNvPr id="40" name="Oval 39">
              <a:extLst>
                <a:ext uri="{FF2B5EF4-FFF2-40B4-BE49-F238E27FC236}">
                  <a16:creationId xmlns:a16="http://schemas.microsoft.com/office/drawing/2014/main" id="{E6338A9A-49A1-B04D-B479-43604A5CD6D5}"/>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40">
              <a:extLst>
                <a:ext uri="{FF2B5EF4-FFF2-40B4-BE49-F238E27FC236}">
                  <a16:creationId xmlns:a16="http://schemas.microsoft.com/office/drawing/2014/main" id="{3151B6D8-101B-F34D-992A-1668DB5D0067}"/>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41">
              <a:extLst>
                <a:ext uri="{FF2B5EF4-FFF2-40B4-BE49-F238E27FC236}">
                  <a16:creationId xmlns:a16="http://schemas.microsoft.com/office/drawing/2014/main" id="{21D4DE71-EB1A-E74C-9364-5FEC5377F4EF}"/>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Oval 42">
              <a:extLst>
                <a:ext uri="{FF2B5EF4-FFF2-40B4-BE49-F238E27FC236}">
                  <a16:creationId xmlns:a16="http://schemas.microsoft.com/office/drawing/2014/main" id="{BD99A5CD-9D3A-DA46-AD96-34B9DB522051}"/>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E6537DF9-74F2-924C-9B63-22B100C80C92}"/>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44">
              <a:extLst>
                <a:ext uri="{FF2B5EF4-FFF2-40B4-BE49-F238E27FC236}">
                  <a16:creationId xmlns:a16="http://schemas.microsoft.com/office/drawing/2014/main" id="{D7655457-8E4D-F34C-A595-66A45E9C3A1F}"/>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45">
              <a:extLst>
                <a:ext uri="{FF2B5EF4-FFF2-40B4-BE49-F238E27FC236}">
                  <a16:creationId xmlns:a16="http://schemas.microsoft.com/office/drawing/2014/main" id="{FB0E8D2C-8947-E44C-BC5F-F81B083DAA3E}"/>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46">
              <a:extLst>
                <a:ext uri="{FF2B5EF4-FFF2-40B4-BE49-F238E27FC236}">
                  <a16:creationId xmlns:a16="http://schemas.microsoft.com/office/drawing/2014/main" id="{ED57F45D-85B8-AC49-A2BA-E941F1BE7F15}"/>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Oval 47">
              <a:extLst>
                <a:ext uri="{FF2B5EF4-FFF2-40B4-BE49-F238E27FC236}">
                  <a16:creationId xmlns:a16="http://schemas.microsoft.com/office/drawing/2014/main" id="{DA576359-CAE3-634C-8DF8-A834BCD7D668}"/>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16343F35-6601-BD4A-B9A5-25361D0453D2}"/>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a:extLst>
                <a:ext uri="{FF2B5EF4-FFF2-40B4-BE49-F238E27FC236}">
                  <a16:creationId xmlns:a16="http://schemas.microsoft.com/office/drawing/2014/main" id="{5ED1C169-DCD9-9C4B-91B1-519621155A64}"/>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32328AC7-E0BC-0E46-A25B-11D523EC8100}"/>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51">
              <a:extLst>
                <a:ext uri="{FF2B5EF4-FFF2-40B4-BE49-F238E27FC236}">
                  <a16:creationId xmlns:a16="http://schemas.microsoft.com/office/drawing/2014/main" id="{32BBE02A-588F-6C4D-B310-694098C6A340}"/>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52">
              <a:extLst>
                <a:ext uri="{FF2B5EF4-FFF2-40B4-BE49-F238E27FC236}">
                  <a16:creationId xmlns:a16="http://schemas.microsoft.com/office/drawing/2014/main" id="{6751D5A0-C90A-0A44-8654-CFE1B719B35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Oval 53">
              <a:extLst>
                <a:ext uri="{FF2B5EF4-FFF2-40B4-BE49-F238E27FC236}">
                  <a16:creationId xmlns:a16="http://schemas.microsoft.com/office/drawing/2014/main" id="{0F0FA086-0D80-B74A-9B37-5EACDE30D61F}"/>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7022E302-2A55-8844-A50B-DC16D075E16B}"/>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F4B325F5-A048-2843-A40B-3B2B31ECED76}"/>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56">
              <a:extLst>
                <a:ext uri="{FF2B5EF4-FFF2-40B4-BE49-F238E27FC236}">
                  <a16:creationId xmlns:a16="http://schemas.microsoft.com/office/drawing/2014/main" id="{7707B616-7E85-5442-B46B-AF9426A7A0E9}"/>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8" name="Freeform 57">
              <a:extLst>
                <a:ext uri="{FF2B5EF4-FFF2-40B4-BE49-F238E27FC236}">
                  <a16:creationId xmlns:a16="http://schemas.microsoft.com/office/drawing/2014/main" id="{08914A00-D181-5847-A150-77CE67F94369}"/>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Freeform 58">
              <a:extLst>
                <a:ext uri="{FF2B5EF4-FFF2-40B4-BE49-F238E27FC236}">
                  <a16:creationId xmlns:a16="http://schemas.microsoft.com/office/drawing/2014/main" id="{DAF2D976-5F49-2848-B465-C85708A6D706}"/>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 name="Freeform 59">
              <a:extLst>
                <a:ext uri="{FF2B5EF4-FFF2-40B4-BE49-F238E27FC236}">
                  <a16:creationId xmlns:a16="http://schemas.microsoft.com/office/drawing/2014/main" id="{5E333474-B850-354C-A2E2-01735C948D47}"/>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60">
              <a:extLst>
                <a:ext uri="{FF2B5EF4-FFF2-40B4-BE49-F238E27FC236}">
                  <a16:creationId xmlns:a16="http://schemas.microsoft.com/office/drawing/2014/main" id="{BC25646C-71B3-4A44-A4FE-C3CABE5580BB}"/>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Freeform 61">
              <a:extLst>
                <a:ext uri="{FF2B5EF4-FFF2-40B4-BE49-F238E27FC236}">
                  <a16:creationId xmlns:a16="http://schemas.microsoft.com/office/drawing/2014/main" id="{B598CFE9-67EE-E342-9EF7-F40A1E0BE59E}"/>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3" name="Freeform 62">
              <a:extLst>
                <a:ext uri="{FF2B5EF4-FFF2-40B4-BE49-F238E27FC236}">
                  <a16:creationId xmlns:a16="http://schemas.microsoft.com/office/drawing/2014/main" id="{1E29AD13-94FE-1349-A28E-10F6E780F510}"/>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0648E-B4D5-4145-84E7-46B5793EA68B}"/>
              </a:ext>
            </a:extLst>
          </p:cNvPr>
          <p:cNvSpPr>
            <a:spLocks noGrp="1"/>
          </p:cNvSpPr>
          <p:nvPr>
            <p:ph type="title"/>
          </p:nvPr>
        </p:nvSpPr>
        <p:spPr>
          <a:xfrm>
            <a:off x="565150" y="768351"/>
            <a:ext cx="5066001" cy="2334768"/>
          </a:xfrm>
        </p:spPr>
        <p:txBody>
          <a:bodyPr anchor="t"/>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E3B92A6-7558-3148-B855-5BC58B4159C5}"/>
              </a:ext>
            </a:extLst>
          </p:cNvPr>
          <p:cNvSpPr>
            <a:spLocks noGrp="1"/>
          </p:cNvSpPr>
          <p:nvPr>
            <p:ph type="body" idx="1"/>
          </p:nvPr>
        </p:nvSpPr>
        <p:spPr>
          <a:xfrm>
            <a:off x="565150" y="4255453"/>
            <a:ext cx="5066001" cy="1500187"/>
          </a:xfrm>
        </p:spPr>
        <p:txBody>
          <a:bodyPr anchor="b"/>
          <a:lstStyle>
            <a:lvl1pPr marL="0" indent="0">
              <a:buNone/>
              <a:defRPr sz="2400">
                <a:solidFill>
                  <a:schemeClr val="bg1">
                    <a:lumMod val="6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3A0B541-D211-974B-97FE-C1F9473ABE9D}"/>
              </a:ext>
            </a:extLst>
          </p:cNvPr>
          <p:cNvSpPr>
            <a:spLocks noGrp="1"/>
          </p:cNvSpPr>
          <p:nvPr>
            <p:ph type="dt" sz="half" idx="10"/>
          </p:nvPr>
        </p:nvSpPr>
        <p:spPr/>
        <p:txBody>
          <a:bodyPr/>
          <a:lstStyle/>
          <a:p>
            <a:fld id="{A5B0A250-5CC0-1746-B209-08E8B0DAE6AF}" type="datetimeFigureOut">
              <a:rPr lang="en-US" smtClean="0"/>
              <a:t>10/18/2024</a:t>
            </a:fld>
            <a:endParaRPr lang="en-US" dirty="0"/>
          </a:p>
        </p:txBody>
      </p:sp>
      <p:sp>
        <p:nvSpPr>
          <p:cNvPr id="5" name="Footer Placeholder 4">
            <a:extLst>
              <a:ext uri="{FF2B5EF4-FFF2-40B4-BE49-F238E27FC236}">
                <a16:creationId xmlns:a16="http://schemas.microsoft.com/office/drawing/2014/main" id="{A1727FB0-D95A-D543-8E29-6E5F22B491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89C4404-F49D-9F48-A10B-1F60870B4450}"/>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2D6A1FD1-D82F-3141-8687-8D7C0631C215}"/>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12821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442ECFEB-12CF-4C4F-BC8A-5816C27CA565}"/>
              </a:ext>
            </a:extLst>
          </p:cNvPr>
          <p:cNvGrpSpPr/>
          <p:nvPr/>
        </p:nvGrpSpPr>
        <p:grpSpPr>
          <a:xfrm>
            <a:off x="10290315" y="0"/>
            <a:ext cx="1901686" cy="6858000"/>
            <a:chOff x="10290315" y="0"/>
            <a:chExt cx="1901686" cy="6858000"/>
          </a:xfrm>
        </p:grpSpPr>
        <p:sp>
          <p:nvSpPr>
            <p:cNvPr id="18" name="Oval 17">
              <a:extLst>
                <a:ext uri="{FF2B5EF4-FFF2-40B4-BE49-F238E27FC236}">
                  <a16:creationId xmlns:a16="http://schemas.microsoft.com/office/drawing/2014/main" id="{626C9482-2804-144B-88B2-0AF191BD757D}"/>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18">
              <a:extLst>
                <a:ext uri="{FF2B5EF4-FFF2-40B4-BE49-F238E27FC236}">
                  <a16:creationId xmlns:a16="http://schemas.microsoft.com/office/drawing/2014/main" id="{71363F79-96BD-9240-86E2-DF26C9C2437D}"/>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153F0BF1-DA57-1D49-82F0-802F4D385A85}"/>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8CD42A1B-A03A-C946-8A2A-CE437EA433FD}"/>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591FE00-3AAF-9B4B-8107-E94D50828227}"/>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49E92E9-89A7-4842-B271-411C7DF75D2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C29C99-0841-9F46-AB1A-E9751DFE448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E0AB684-BDA8-014B-8DCC-125F8B8DCEE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2540E05-0F5F-6243-AD57-66BFC33ADBAC}"/>
              </a:ext>
            </a:extLst>
          </p:cNvPr>
          <p:cNvSpPr>
            <a:spLocks noGrp="1"/>
          </p:cNvSpPr>
          <p:nvPr>
            <p:ph sz="half" idx="1"/>
          </p:nvPr>
        </p:nvSpPr>
        <p:spPr>
          <a:xfrm>
            <a:off x="562851"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170B3A4-11FE-D94C-9B93-255E36231064}"/>
              </a:ext>
            </a:extLst>
          </p:cNvPr>
          <p:cNvSpPr>
            <a:spLocks noGrp="1"/>
          </p:cNvSpPr>
          <p:nvPr>
            <p:ph sz="half" idx="2"/>
          </p:nvPr>
        </p:nvSpPr>
        <p:spPr>
          <a:xfrm>
            <a:off x="6389638"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67BEEAF-F881-6E48-84AF-E5CEEF1C7167}"/>
              </a:ext>
            </a:extLst>
          </p:cNvPr>
          <p:cNvSpPr>
            <a:spLocks noGrp="1"/>
          </p:cNvSpPr>
          <p:nvPr>
            <p:ph type="dt" sz="half" idx="10"/>
          </p:nvPr>
        </p:nvSpPr>
        <p:spPr/>
        <p:txBody>
          <a:bodyPr/>
          <a:lstStyle/>
          <a:p>
            <a:fld id="{A5B0A250-5CC0-1746-B209-08E8B0DAE6AF}" type="datetimeFigureOut">
              <a:rPr lang="en-US" smtClean="0"/>
              <a:t>10/18/2024</a:t>
            </a:fld>
            <a:endParaRPr lang="en-US" dirty="0"/>
          </a:p>
        </p:txBody>
      </p:sp>
      <p:sp>
        <p:nvSpPr>
          <p:cNvPr id="6" name="Footer Placeholder 5">
            <a:extLst>
              <a:ext uri="{FF2B5EF4-FFF2-40B4-BE49-F238E27FC236}">
                <a16:creationId xmlns:a16="http://schemas.microsoft.com/office/drawing/2014/main" id="{9C472753-1CC3-9244-9AF0-6927018A64F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4DD55D0-FCC7-AC42-9810-9B49E3348958}"/>
              </a:ext>
            </a:extLst>
          </p:cNvPr>
          <p:cNvSpPr>
            <a:spLocks noGrp="1"/>
          </p:cNvSpPr>
          <p:nvPr>
            <p:ph type="sldNum" sz="quarter" idx="12"/>
          </p:nvPr>
        </p:nvSpPr>
        <p:spPr/>
        <p:txBody>
          <a:bodyPr/>
          <a:lstStyle/>
          <a:p>
            <a:fld id="{49ABCAEC-7D34-E549-A96E-FCEDAADBE4B0}" type="slidenum">
              <a:rPr lang="en-US" smtClean="0"/>
              <a:t>‹#›</a:t>
            </a:fld>
            <a:endParaRPr lang="en-US" dirty="0"/>
          </a:p>
        </p:txBody>
      </p:sp>
      <p:cxnSp>
        <p:nvCxnSpPr>
          <p:cNvPr id="8" name="Straight Connector 7">
            <a:extLst>
              <a:ext uri="{FF2B5EF4-FFF2-40B4-BE49-F238E27FC236}">
                <a16:creationId xmlns:a16="http://schemas.microsoft.com/office/drawing/2014/main" id="{5FC736C3-88FB-244C-83B8-B2856998D22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6132324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B7D16A9C-7411-5242-A59C-816B8907E3BE}"/>
              </a:ext>
            </a:extLst>
          </p:cNvPr>
          <p:cNvGrpSpPr/>
          <p:nvPr/>
        </p:nvGrpSpPr>
        <p:grpSpPr>
          <a:xfrm>
            <a:off x="10290315" y="0"/>
            <a:ext cx="1901686" cy="6858000"/>
            <a:chOff x="10290315" y="0"/>
            <a:chExt cx="1901686" cy="6858000"/>
          </a:xfrm>
        </p:grpSpPr>
        <p:sp>
          <p:nvSpPr>
            <p:cNvPr id="20" name="Oval 19">
              <a:extLst>
                <a:ext uri="{FF2B5EF4-FFF2-40B4-BE49-F238E27FC236}">
                  <a16:creationId xmlns:a16="http://schemas.microsoft.com/office/drawing/2014/main" id="{A997260B-7D44-7049-B605-7FD6E6CE5612}"/>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20">
              <a:extLst>
                <a:ext uri="{FF2B5EF4-FFF2-40B4-BE49-F238E27FC236}">
                  <a16:creationId xmlns:a16="http://schemas.microsoft.com/office/drawing/2014/main" id="{5D6AF601-77C3-D74A-B1E5-7F33703A6927}"/>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4DFCA921-0F9E-2E41-A285-75409E25501A}"/>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20B9E03-438B-FC42-9DA1-835D5BC3FE8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670E1F-61CD-8940-A898-6D5092A78BB9}"/>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080C64CF-0C6A-3449-9709-AE038C4A7995}"/>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25">
              <a:extLst>
                <a:ext uri="{FF2B5EF4-FFF2-40B4-BE49-F238E27FC236}">
                  <a16:creationId xmlns:a16="http://schemas.microsoft.com/office/drawing/2014/main" id="{FEC46D5B-957F-A24C-8E36-CC71F660EC8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058182F-7B5E-FD42-AFC6-A3848D8332AC}"/>
              </a:ext>
            </a:extLst>
          </p:cNvPr>
          <p:cNvSpPr>
            <a:spLocks noGrp="1"/>
          </p:cNvSpPr>
          <p:nvPr>
            <p:ph type="title"/>
          </p:nvPr>
        </p:nvSpPr>
        <p:spPr>
          <a:xfrm>
            <a:off x="566928" y="768096"/>
            <a:ext cx="7333488" cy="127101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FD9E4DE-75C0-C841-A68D-9D7BBAD76C5E}"/>
              </a:ext>
            </a:extLst>
          </p:cNvPr>
          <p:cNvSpPr>
            <a:spLocks noGrp="1"/>
          </p:cNvSpPr>
          <p:nvPr>
            <p:ph type="body" idx="1"/>
          </p:nvPr>
        </p:nvSpPr>
        <p:spPr>
          <a:xfrm>
            <a:off x="562149"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5C87F7-356E-9E43-97A0-D972B22853DA}"/>
              </a:ext>
            </a:extLst>
          </p:cNvPr>
          <p:cNvSpPr>
            <a:spLocks noGrp="1"/>
          </p:cNvSpPr>
          <p:nvPr>
            <p:ph sz="half" idx="2"/>
          </p:nvPr>
        </p:nvSpPr>
        <p:spPr>
          <a:xfrm>
            <a:off x="562149"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DAB4C28-30CB-CC4E-A25E-F4FEFA49BCA5}"/>
              </a:ext>
            </a:extLst>
          </p:cNvPr>
          <p:cNvSpPr>
            <a:spLocks noGrp="1"/>
          </p:cNvSpPr>
          <p:nvPr>
            <p:ph type="body" sz="quarter" idx="3"/>
          </p:nvPr>
        </p:nvSpPr>
        <p:spPr>
          <a:xfrm>
            <a:off x="6383066"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9ED0191-963B-1E4C-BEC5-9B42E39514A3}"/>
              </a:ext>
            </a:extLst>
          </p:cNvPr>
          <p:cNvSpPr>
            <a:spLocks noGrp="1"/>
          </p:cNvSpPr>
          <p:nvPr>
            <p:ph sz="quarter" idx="4"/>
          </p:nvPr>
        </p:nvSpPr>
        <p:spPr>
          <a:xfrm>
            <a:off x="6383066"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7F0E0BED-3EB7-BB4A-A556-FA967FB0115F}"/>
              </a:ext>
            </a:extLst>
          </p:cNvPr>
          <p:cNvSpPr>
            <a:spLocks noGrp="1"/>
          </p:cNvSpPr>
          <p:nvPr>
            <p:ph type="dt" sz="half" idx="10"/>
          </p:nvPr>
        </p:nvSpPr>
        <p:spPr/>
        <p:txBody>
          <a:bodyPr/>
          <a:lstStyle/>
          <a:p>
            <a:fld id="{A5B0A250-5CC0-1746-B209-08E8B0DAE6AF}" type="datetimeFigureOut">
              <a:rPr lang="en-US" smtClean="0"/>
              <a:t>10/18/2024</a:t>
            </a:fld>
            <a:endParaRPr lang="en-US" dirty="0"/>
          </a:p>
        </p:txBody>
      </p:sp>
      <p:sp>
        <p:nvSpPr>
          <p:cNvPr id="8" name="Footer Placeholder 7">
            <a:extLst>
              <a:ext uri="{FF2B5EF4-FFF2-40B4-BE49-F238E27FC236}">
                <a16:creationId xmlns:a16="http://schemas.microsoft.com/office/drawing/2014/main" id="{B6A2466A-4D90-174C-B382-AC4674D7215B}"/>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6EADE49-8082-214B-9742-5EE8DA2E9FFE}"/>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10" name="Straight Connector 9">
            <a:extLst>
              <a:ext uri="{FF2B5EF4-FFF2-40B4-BE49-F238E27FC236}">
                <a16:creationId xmlns:a16="http://schemas.microsoft.com/office/drawing/2014/main" id="{75E39200-18D5-014B-BAB8-FF5D0BA15E0C}"/>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86783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D7DF52F6-A06E-0343-95B8-DAAC38DB4B8C}"/>
              </a:ext>
            </a:extLst>
          </p:cNvPr>
          <p:cNvGrpSpPr/>
          <p:nvPr/>
        </p:nvGrpSpPr>
        <p:grpSpPr>
          <a:xfrm>
            <a:off x="10290315" y="0"/>
            <a:ext cx="1901686" cy="6858000"/>
            <a:chOff x="10290315" y="0"/>
            <a:chExt cx="1901686" cy="6858000"/>
          </a:xfrm>
        </p:grpSpPr>
        <p:sp>
          <p:nvSpPr>
            <p:cNvPr id="16" name="Oval 15">
              <a:extLst>
                <a:ext uri="{FF2B5EF4-FFF2-40B4-BE49-F238E27FC236}">
                  <a16:creationId xmlns:a16="http://schemas.microsoft.com/office/drawing/2014/main" id="{67092C52-7052-0749-9DA0-9374DBF495AE}"/>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16">
              <a:extLst>
                <a:ext uri="{FF2B5EF4-FFF2-40B4-BE49-F238E27FC236}">
                  <a16:creationId xmlns:a16="http://schemas.microsoft.com/office/drawing/2014/main" id="{C64E1C2F-81E1-C44D-859C-946596C950F2}"/>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3626485-4263-0A44-9561-E278A7056C33}"/>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7D45AAB5-3CCC-DE4A-A962-3702911B55C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8CAFB16F-8EDE-D44F-A51E-34EDC41E7404}"/>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DCD51329-732C-BB4C-98E5-715BAF9F8853}"/>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192B5D44-BC55-AF4C-984D-C8231B22F80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A1E9E2-564E-7049-A22F-BB5B876BABB5}"/>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B6359D05-C08D-7747-B2FC-3F62B3357315}"/>
              </a:ext>
            </a:extLst>
          </p:cNvPr>
          <p:cNvSpPr>
            <a:spLocks noGrp="1"/>
          </p:cNvSpPr>
          <p:nvPr>
            <p:ph type="dt" sz="half" idx="10"/>
          </p:nvPr>
        </p:nvSpPr>
        <p:spPr/>
        <p:txBody>
          <a:bodyPr/>
          <a:lstStyle/>
          <a:p>
            <a:fld id="{A5B0A250-5CC0-1746-B209-08E8B0DAE6AF}" type="datetimeFigureOut">
              <a:rPr lang="en-US" smtClean="0"/>
              <a:t>10/18/2024</a:t>
            </a:fld>
            <a:endParaRPr lang="en-US" dirty="0"/>
          </a:p>
        </p:txBody>
      </p:sp>
      <p:sp>
        <p:nvSpPr>
          <p:cNvPr id="4" name="Footer Placeholder 3">
            <a:extLst>
              <a:ext uri="{FF2B5EF4-FFF2-40B4-BE49-F238E27FC236}">
                <a16:creationId xmlns:a16="http://schemas.microsoft.com/office/drawing/2014/main" id="{8E2FF615-BB08-A844-B689-BAA7C504074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563A67D-F96F-4849-8C83-49CC3A6539BB}"/>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6" name="Straight Connector 5">
            <a:extLst>
              <a:ext uri="{FF2B5EF4-FFF2-40B4-BE49-F238E27FC236}">
                <a16:creationId xmlns:a16="http://schemas.microsoft.com/office/drawing/2014/main" id="{1DCFAAB9-2B6B-8D4C-A748-433E2C393EA6}"/>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243064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798BCA70-D63D-40F6-B9B3-4E49B96E27FB}"/>
              </a:ext>
            </a:extLst>
          </p:cNvPr>
          <p:cNvSpPr>
            <a:spLocks noGrp="1"/>
          </p:cNvSpPr>
          <p:nvPr>
            <p:ph type="dt" sz="half" idx="10"/>
          </p:nvPr>
        </p:nvSpPr>
        <p:spPr/>
        <p:txBody>
          <a:bodyPr/>
          <a:lstStyle/>
          <a:p>
            <a:fld id="{A5B0A250-5CC0-1746-B209-08E8B0DAE6AF}" type="datetimeFigureOut">
              <a:rPr lang="en-US" smtClean="0"/>
              <a:pPr/>
              <a:t>10/18/2024</a:t>
            </a:fld>
            <a:endParaRPr lang="en-US" dirty="0"/>
          </a:p>
        </p:txBody>
      </p:sp>
      <p:sp>
        <p:nvSpPr>
          <p:cNvPr id="6" name="Footer Placeholder 5">
            <a:extLst>
              <a:ext uri="{FF2B5EF4-FFF2-40B4-BE49-F238E27FC236}">
                <a16:creationId xmlns:a16="http://schemas.microsoft.com/office/drawing/2014/main" id="{72F12559-BD91-4904-A24A-0CF0A2324A0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B658BB7-74A5-4A6F-A0FF-021E68F02BFF}"/>
              </a:ext>
            </a:extLst>
          </p:cNvPr>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237793680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D0914A35-7AAF-4B42-9C68-47A633EFD9D0}"/>
              </a:ext>
            </a:extLst>
          </p:cNvPr>
          <p:cNvGrpSpPr/>
          <p:nvPr/>
        </p:nvGrpSpPr>
        <p:grpSpPr>
          <a:xfrm>
            <a:off x="10290315" y="0"/>
            <a:ext cx="1901686" cy="6858000"/>
            <a:chOff x="10290315" y="0"/>
            <a:chExt cx="1901686" cy="6858000"/>
          </a:xfrm>
        </p:grpSpPr>
        <p:sp>
          <p:nvSpPr>
            <p:cNvPr id="18" name="Freeform 17">
              <a:extLst>
                <a:ext uri="{FF2B5EF4-FFF2-40B4-BE49-F238E27FC236}">
                  <a16:creationId xmlns:a16="http://schemas.microsoft.com/office/drawing/2014/main" id="{DABCED79-0E70-FB4D-ABF2-D859BF5556E4}"/>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8364885D-A3A4-5144-AB4E-7624F27287E6}"/>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22073D5-CC72-0549-BD26-F7AF9851BE45}"/>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1827A049-C9FD-554E-9B01-F151B0D9E86B}"/>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76832559-4D18-8744-AB91-9FCFAB732477}"/>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BF97A623-E5DC-1B44-B687-8643B9F0D741}"/>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637BBE1-2C82-4E45-B5C5-35E07B05EA4E}"/>
              </a:ext>
            </a:extLst>
          </p:cNvPr>
          <p:cNvSpPr>
            <a:spLocks noGrp="1"/>
          </p:cNvSpPr>
          <p:nvPr>
            <p:ph type="title"/>
          </p:nvPr>
        </p:nvSpPr>
        <p:spPr>
          <a:xfrm>
            <a:off x="565151" y="764973"/>
            <a:ext cx="3609982" cy="1395043"/>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54201F2E-A734-364B-8A7D-990D6B8893D0}"/>
              </a:ext>
            </a:extLst>
          </p:cNvPr>
          <p:cNvSpPr>
            <a:spLocks noGrp="1"/>
          </p:cNvSpPr>
          <p:nvPr>
            <p:ph idx="1"/>
          </p:nvPr>
        </p:nvSpPr>
        <p:spPr>
          <a:xfrm>
            <a:off x="5104832" y="770890"/>
            <a:ext cx="6112517" cy="4800570"/>
          </a:xfrm>
        </p:spPr>
        <p:txBody>
          <a:bodyPr/>
          <a:lstStyle>
            <a:lvl1pPr>
              <a:defRPr sz="2800"/>
            </a:lvl1pPr>
            <a:lvl2pPr>
              <a:defRPr sz="24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D57CBAD9-5515-1748-8E77-F48160F4ED1C}"/>
              </a:ext>
            </a:extLst>
          </p:cNvPr>
          <p:cNvSpPr>
            <a:spLocks noGrp="1"/>
          </p:cNvSpPr>
          <p:nvPr>
            <p:ph type="body" sz="half" idx="2"/>
          </p:nvPr>
        </p:nvSpPr>
        <p:spPr>
          <a:xfrm>
            <a:off x="565150" y="2160016"/>
            <a:ext cx="3609983" cy="37089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A6C22B-80D4-AA42-9999-401E37B469C0}"/>
              </a:ext>
            </a:extLst>
          </p:cNvPr>
          <p:cNvSpPr>
            <a:spLocks noGrp="1"/>
          </p:cNvSpPr>
          <p:nvPr>
            <p:ph type="dt" sz="half" idx="10"/>
          </p:nvPr>
        </p:nvSpPr>
        <p:spPr/>
        <p:txBody>
          <a:bodyPr/>
          <a:lstStyle/>
          <a:p>
            <a:fld id="{A5B0A250-5CC0-1746-B209-08E8B0DAE6AF}" type="datetimeFigureOut">
              <a:rPr lang="en-US" smtClean="0"/>
              <a:t>10/18/2024</a:t>
            </a:fld>
            <a:endParaRPr lang="en-US" dirty="0"/>
          </a:p>
        </p:txBody>
      </p:sp>
      <p:sp>
        <p:nvSpPr>
          <p:cNvPr id="6" name="Footer Placeholder 5">
            <a:extLst>
              <a:ext uri="{FF2B5EF4-FFF2-40B4-BE49-F238E27FC236}">
                <a16:creationId xmlns:a16="http://schemas.microsoft.com/office/drawing/2014/main" id="{03055DE4-33E8-7F4B-9334-95EA60845C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6470FA5-21EE-D742-8F01-C1BAE0FDB064}"/>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BEF966AA-D7DF-F84D-80D4-E216A641B005}"/>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060324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210D391A-F01E-4947-8A01-95438AA0B323}"/>
              </a:ext>
            </a:extLst>
          </p:cNvPr>
          <p:cNvGrpSpPr/>
          <p:nvPr/>
        </p:nvGrpSpPr>
        <p:grpSpPr>
          <a:xfrm>
            <a:off x="10290315" y="0"/>
            <a:ext cx="1901686" cy="6858000"/>
            <a:chOff x="10290315" y="0"/>
            <a:chExt cx="1901686" cy="6858000"/>
          </a:xfrm>
        </p:grpSpPr>
        <p:sp>
          <p:nvSpPr>
            <p:cNvPr id="17" name="Oval 16">
              <a:extLst>
                <a:ext uri="{FF2B5EF4-FFF2-40B4-BE49-F238E27FC236}">
                  <a16:creationId xmlns:a16="http://schemas.microsoft.com/office/drawing/2014/main" id="{7D499306-B4E0-064D-8F6C-96E9C4BD04DA}"/>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17">
              <a:extLst>
                <a:ext uri="{FF2B5EF4-FFF2-40B4-BE49-F238E27FC236}">
                  <a16:creationId xmlns:a16="http://schemas.microsoft.com/office/drawing/2014/main" id="{AF3D0241-0A21-8047-8CE3-B3FDD5FDF71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3083F97-6891-0447-957C-AB0834B826D2}"/>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2EF7D75-E7C1-5147-A03B-3EC641CF3B0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A6D7CA94-94B4-C140-8C68-01C0ADFA1C7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211CD629-C318-A848-BDDE-BBA9465EBF9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2A5AC1F8-1370-E946-977E-E4CFC6947BA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64CEE63B-B967-0A48-9623-2203767609F4}"/>
              </a:ext>
            </a:extLst>
          </p:cNvPr>
          <p:cNvSpPr>
            <a:spLocks noGrp="1"/>
          </p:cNvSpPr>
          <p:nvPr>
            <p:ph type="title"/>
          </p:nvPr>
        </p:nvSpPr>
        <p:spPr>
          <a:xfrm>
            <a:off x="565150" y="770889"/>
            <a:ext cx="3609983" cy="1389127"/>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9211F680-28C8-FA44-9CD5-20709DA02EA0}"/>
              </a:ext>
            </a:extLst>
          </p:cNvPr>
          <p:cNvSpPr>
            <a:spLocks noGrp="1"/>
          </p:cNvSpPr>
          <p:nvPr>
            <p:ph type="pic" idx="1"/>
          </p:nvPr>
        </p:nvSpPr>
        <p:spPr>
          <a:xfrm>
            <a:off x="5223838" y="890816"/>
            <a:ext cx="6060136" cy="4870411"/>
          </a:xfrm>
          <a:solidFill>
            <a:schemeClr val="bg2"/>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BD507CD-197E-BB4C-83A6-DA3FC97A22C2}"/>
              </a:ext>
            </a:extLst>
          </p:cNvPr>
          <p:cNvSpPr>
            <a:spLocks noGrp="1"/>
          </p:cNvSpPr>
          <p:nvPr>
            <p:ph type="body" sz="half" idx="2"/>
          </p:nvPr>
        </p:nvSpPr>
        <p:spPr>
          <a:xfrm>
            <a:off x="565150" y="2160016"/>
            <a:ext cx="3609983" cy="360121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59E00AC-DF6C-D548-8A06-D6269BDB0A41}"/>
              </a:ext>
            </a:extLst>
          </p:cNvPr>
          <p:cNvSpPr>
            <a:spLocks noGrp="1"/>
          </p:cNvSpPr>
          <p:nvPr>
            <p:ph type="dt" sz="half" idx="10"/>
          </p:nvPr>
        </p:nvSpPr>
        <p:spPr/>
        <p:txBody>
          <a:bodyPr/>
          <a:lstStyle/>
          <a:p>
            <a:fld id="{A5B0A250-5CC0-1746-B209-08E8B0DAE6AF}" type="datetimeFigureOut">
              <a:rPr lang="en-US" smtClean="0"/>
              <a:t>10/18/2024</a:t>
            </a:fld>
            <a:endParaRPr lang="en-US" dirty="0"/>
          </a:p>
        </p:txBody>
      </p:sp>
      <p:sp>
        <p:nvSpPr>
          <p:cNvPr id="6" name="Footer Placeholder 5">
            <a:extLst>
              <a:ext uri="{FF2B5EF4-FFF2-40B4-BE49-F238E27FC236}">
                <a16:creationId xmlns:a16="http://schemas.microsoft.com/office/drawing/2014/main" id="{F8ED113B-57D4-9A4F-BFE0-2A3963B425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20D9954-FA18-8948-AA52-21CED059476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5E3EB25D-2379-5040-B990-1C99B0B7D93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851318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7ED46EE4-CE67-DD46-A751-9FEA049A22B8}"/>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955C5B70-D34F-8A49-B220-808CE2BBB7F3}"/>
                </a:ext>
              </a:extLst>
            </p:cNvPr>
            <p:cNvSpPr/>
            <p:nvPr/>
          </p:nvSpPr>
          <p:spPr>
            <a:xfrm>
              <a:off x="8928528" y="491812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4BBFE624-6DBD-8541-B43B-180C0AFA21F0}"/>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6E01AC23-2120-A542-B140-5A29AA27A2C8}"/>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154689C0-9C35-9B4D-906B-DA287DA55A38}"/>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696570F0-11E0-6147-9053-E3A4B5DBA0E4}"/>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9BDD97F6-A366-B54A-B889-42E97AFEDE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58E853BC-EE80-374B-B823-8D51A948C4CF}"/>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4B5B70B1-649D-9848-B5D4-6DE04D55F5F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46A2092A-2157-0A49-937F-BBAE14687DE7}"/>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F092371E-D526-AF43-816F-F7AEBA9FF16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06995714-B51E-E84A-9FD5-3AD33004E517}"/>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0FDB0CC5-76AA-6E44-8376-4EE649C1DE42}"/>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3D981F0B-8982-1C45-8D7C-30E744003823}"/>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76EEB7-1E87-0447-8CD6-DD220CF4EE59}"/>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BA8AE526-3A03-9B41-8C9F-27156E701C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D08D72-182D-C947-B3F7-B74948D0849B}"/>
              </a:ext>
            </a:extLst>
          </p:cNvPr>
          <p:cNvSpPr>
            <a:spLocks noGrp="1"/>
          </p:cNvSpPr>
          <p:nvPr>
            <p:ph type="dt" sz="half" idx="10"/>
          </p:nvPr>
        </p:nvSpPr>
        <p:spPr/>
        <p:txBody>
          <a:bodyPr/>
          <a:lstStyle/>
          <a:p>
            <a:fld id="{A5B0A250-5CC0-1746-B209-08E8B0DAE6AF}" type="datetimeFigureOut">
              <a:rPr lang="en-US" smtClean="0"/>
              <a:t>10/18/2024</a:t>
            </a:fld>
            <a:endParaRPr lang="en-US" dirty="0"/>
          </a:p>
        </p:txBody>
      </p:sp>
      <p:sp>
        <p:nvSpPr>
          <p:cNvPr id="5" name="Footer Placeholder 4">
            <a:extLst>
              <a:ext uri="{FF2B5EF4-FFF2-40B4-BE49-F238E27FC236}">
                <a16:creationId xmlns:a16="http://schemas.microsoft.com/office/drawing/2014/main" id="{B076E396-D059-AF4D-A1D9-C1347978AAD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F8845B6-87C0-2F4A-8146-00E911CDF70D}"/>
              </a:ext>
            </a:extLst>
          </p:cNvPr>
          <p:cNvSpPr>
            <a:spLocks noGrp="1"/>
          </p:cNvSpPr>
          <p:nvPr>
            <p:ph type="sldNum" sz="quarter" idx="12"/>
          </p:nvPr>
        </p:nvSpPr>
        <p:spPr>
          <a:xfrm>
            <a:off x="7086480"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A78A912D-4325-C449-BF2E-F331A221C695}"/>
              </a:ext>
            </a:extLst>
          </p:cNvPr>
          <p:cNvCxnSpPr>
            <a:cxnSpLocks/>
          </p:cNvCxnSpPr>
          <p:nvPr/>
        </p:nvCxnSpPr>
        <p:spPr>
          <a:xfrm>
            <a:off x="565150" y="6087110"/>
            <a:ext cx="7335146"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7328947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C3803ECC-8207-244B-8051-94AA5304EDD9}"/>
              </a:ext>
            </a:extLst>
          </p:cNvPr>
          <p:cNvGrpSpPr/>
          <p:nvPr/>
        </p:nvGrpSpPr>
        <p:grpSpPr>
          <a:xfrm>
            <a:off x="10290315" y="0"/>
            <a:ext cx="1901686" cy="6858000"/>
            <a:chOff x="10290315" y="0"/>
            <a:chExt cx="1901686" cy="6858000"/>
          </a:xfrm>
        </p:grpSpPr>
        <p:sp>
          <p:nvSpPr>
            <p:cNvPr id="17" name="Freeform 16">
              <a:extLst>
                <a:ext uri="{FF2B5EF4-FFF2-40B4-BE49-F238E27FC236}">
                  <a16:creationId xmlns:a16="http://schemas.microsoft.com/office/drawing/2014/main" id="{CF2E8536-821C-3846-A152-2001B7BA4BC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7A02781-FFB4-C04E-97FB-78D26A9E8F1C}"/>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4C29607-37D2-7A4B-98E2-2C851CD6776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12FC7BA-80CC-1C4E-B268-B3EEA08137F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BEBC8FB1-96B9-D84A-BD2A-BC8410EBE012}"/>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A8455B4-A778-B44D-A7E8-C45A4846D9F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Vertical Title 1">
            <a:extLst>
              <a:ext uri="{FF2B5EF4-FFF2-40B4-BE49-F238E27FC236}">
                <a16:creationId xmlns:a16="http://schemas.microsoft.com/office/drawing/2014/main" id="{B0407CCA-80EF-2B45-8F8C-7D5796A61BC0}"/>
              </a:ext>
            </a:extLst>
          </p:cNvPr>
          <p:cNvSpPr>
            <a:spLocks noGrp="1"/>
          </p:cNvSpPr>
          <p:nvPr>
            <p:ph type="title" orient="vert"/>
          </p:nvPr>
        </p:nvSpPr>
        <p:spPr>
          <a:xfrm>
            <a:off x="8950095" y="976630"/>
            <a:ext cx="2268507" cy="478459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AA221C3-F2D3-FC4F-938B-4C4CAC7370B1}"/>
              </a:ext>
            </a:extLst>
          </p:cNvPr>
          <p:cNvSpPr>
            <a:spLocks noGrp="1"/>
          </p:cNvSpPr>
          <p:nvPr>
            <p:ph type="body" orient="vert" idx="1"/>
          </p:nvPr>
        </p:nvSpPr>
        <p:spPr>
          <a:xfrm>
            <a:off x="565150" y="976630"/>
            <a:ext cx="8264057" cy="478459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B061B46-3E9A-AC48-8C84-5B46EA1EC583}"/>
              </a:ext>
            </a:extLst>
          </p:cNvPr>
          <p:cNvSpPr>
            <a:spLocks noGrp="1"/>
          </p:cNvSpPr>
          <p:nvPr>
            <p:ph type="dt" sz="half" idx="10"/>
          </p:nvPr>
        </p:nvSpPr>
        <p:spPr/>
        <p:txBody>
          <a:bodyPr/>
          <a:lstStyle/>
          <a:p>
            <a:fld id="{A5B0A250-5CC0-1746-B209-08E8B0DAE6AF}" type="datetimeFigureOut">
              <a:rPr lang="en-US" smtClean="0"/>
              <a:t>10/18/2024</a:t>
            </a:fld>
            <a:endParaRPr lang="en-US"/>
          </a:p>
        </p:txBody>
      </p:sp>
      <p:sp>
        <p:nvSpPr>
          <p:cNvPr id="5" name="Footer Placeholder 4">
            <a:extLst>
              <a:ext uri="{FF2B5EF4-FFF2-40B4-BE49-F238E27FC236}">
                <a16:creationId xmlns:a16="http://schemas.microsoft.com/office/drawing/2014/main" id="{369F8F49-5859-714C-8EE1-61A74F324E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2B6F69-3FFA-D94F-BA99-873D36F7F69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C31B40EC-87DB-A64F-9D4B-98A86F7CEFFF}"/>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3115419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0D98E2-86CE-4D4F-9F8F-17C83D19A271}"/>
              </a:ext>
            </a:extLst>
          </p:cNvPr>
          <p:cNvSpPr>
            <a:spLocks noGrp="1"/>
          </p:cNvSpPr>
          <p:nvPr>
            <p:ph type="title"/>
          </p:nvPr>
        </p:nvSpPr>
        <p:spPr>
          <a:xfrm>
            <a:off x="565150" y="770890"/>
            <a:ext cx="7335835" cy="1268984"/>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8804B4F2-48A4-A140-B59B-7A2ED9FD4653}"/>
              </a:ext>
            </a:extLst>
          </p:cNvPr>
          <p:cNvSpPr>
            <a:spLocks noGrp="1"/>
          </p:cNvSpPr>
          <p:nvPr>
            <p:ph type="body" idx="1"/>
          </p:nvPr>
        </p:nvSpPr>
        <p:spPr>
          <a:xfrm>
            <a:off x="565150" y="2160016"/>
            <a:ext cx="7335835" cy="360121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FCF4A7E-D5FF-BF48-8E01-8F46150ABFD5}"/>
              </a:ext>
            </a:extLst>
          </p:cNvPr>
          <p:cNvSpPr>
            <a:spLocks noGrp="1"/>
          </p:cNvSpPr>
          <p:nvPr>
            <p:ph type="dt" sz="half" idx="2"/>
          </p:nvPr>
        </p:nvSpPr>
        <p:spPr>
          <a:xfrm>
            <a:off x="566928" y="457200"/>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fld id="{A5B0A250-5CC0-1746-B209-08E8B0DAE6AF}" type="datetimeFigureOut">
              <a:rPr lang="en-US" smtClean="0"/>
              <a:pPr/>
              <a:t>10/18/2024</a:t>
            </a:fld>
            <a:endParaRPr lang="en-US" dirty="0"/>
          </a:p>
        </p:txBody>
      </p:sp>
      <p:sp>
        <p:nvSpPr>
          <p:cNvPr id="5" name="Footer Placeholder 4">
            <a:extLst>
              <a:ext uri="{FF2B5EF4-FFF2-40B4-BE49-F238E27FC236}">
                <a16:creationId xmlns:a16="http://schemas.microsoft.com/office/drawing/2014/main" id="{CA131757-5039-BF46-B47A-50DA8FFBC078}"/>
              </a:ext>
            </a:extLst>
          </p:cNvPr>
          <p:cNvSpPr>
            <a:spLocks noGrp="1"/>
          </p:cNvSpPr>
          <p:nvPr>
            <p:ph type="ftr" sz="quarter" idx="3"/>
          </p:nvPr>
        </p:nvSpPr>
        <p:spPr>
          <a:xfrm>
            <a:off x="565150" y="6141085"/>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AA83FD16-4337-B940-905E-D20A26FD483A}"/>
              </a:ext>
            </a:extLst>
          </p:cNvPr>
          <p:cNvSpPr>
            <a:spLocks noGrp="1"/>
          </p:cNvSpPr>
          <p:nvPr>
            <p:ph type="sldNum" sz="quarter" idx="4"/>
          </p:nvPr>
        </p:nvSpPr>
        <p:spPr>
          <a:xfrm>
            <a:off x="10809678" y="6141085"/>
            <a:ext cx="813816" cy="365125"/>
          </a:xfrm>
          <a:prstGeom prst="rect">
            <a:avLst/>
          </a:prstGeom>
        </p:spPr>
        <p:txBody>
          <a:bodyPr vert="horz" lIns="91440" tIns="45720" rIns="91440" bIns="45720" rtlCol="0" anchor="ctr"/>
          <a:lstStyle>
            <a:lvl1pPr algn="r">
              <a:defRPr sz="1050" b="0" i="0">
                <a:solidFill>
                  <a:schemeClr val="tx1">
                    <a:tint val="75000"/>
                  </a:schemeClr>
                </a:solidFill>
                <a:latin typeface="+mn-lt"/>
              </a:defRPr>
            </a:lvl1p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3348391642"/>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 id="2147483748" r:id="rId9"/>
    <p:sldLayoutId id="2147483749" r:id="rId10"/>
    <p:sldLayoutId id="2147483750" r:id="rId11"/>
  </p:sldLayoutIdLst>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xStyles>
    <p:titleStyle>
      <a:lvl1pPr algn="l" defTabSz="914400" rtl="0" eaLnBrk="1" latinLnBrk="0" hangingPunct="1">
        <a:lnSpc>
          <a:spcPct val="100000"/>
        </a:lnSpc>
        <a:spcBef>
          <a:spcPct val="0"/>
        </a:spcBef>
        <a:buNone/>
        <a:defRPr sz="4000" b="1"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hyperlink" Target="https://www.theguardian.com/politics/2012/dec/18/ukip-candidate-abortion-for-downs-syndrome"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7.xml"/><Relationship Id="rId1" Type="http://schemas.openxmlformats.org/officeDocument/2006/relationships/video" Target="https://www.youtube.com/embed/bS1XHoGPRdg?feature=oembed" TargetMode="External"/><Relationship Id="rId4" Type="http://schemas.openxmlformats.org/officeDocument/2006/relationships/image" Target="../media/image18.jpeg"/></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yjlc.uk/resources/legal-updates/racial-disparity-stop-and-search-new-report-calls-greater-scrutiny-self"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24.png"/><Relationship Id="rId4" Type="http://schemas.openxmlformats.org/officeDocument/2006/relationships/image" Target="../media/image23.png"/></Relationships>
</file>

<file path=ppt/slides/_rels/slide1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video" Target="https://www.youtube.com/embed/W0GFSUu5UzA?feature=oembed" TargetMode="External"/><Relationship Id="rId4" Type="http://schemas.openxmlformats.org/officeDocument/2006/relationships/image" Target="../media/image26.jpeg"/></Relationships>
</file>

<file path=ppt/slides/_rels/slide2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image" Target="../media/image29.png"/><Relationship Id="rId4" Type="http://schemas.openxmlformats.org/officeDocument/2006/relationships/image" Target="../media/image28.png"/></Relationships>
</file>

<file path=ppt/slides/_rels/slide2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5.xml"/><Relationship Id="rId1" Type="http://schemas.openxmlformats.org/officeDocument/2006/relationships/slideLayout" Target="../slideLayouts/slideLayout2.xml"/><Relationship Id="rId5" Type="http://schemas.openxmlformats.org/officeDocument/2006/relationships/image" Target="../media/image42.png"/><Relationship Id="rId4" Type="http://schemas.openxmlformats.org/officeDocument/2006/relationships/hyperlink" Target="https://www.telegraph.co.uk/comment/telegraph-view/3645067/Karen-Matthews-and-the-underclass-thrive-on-Labours-welfare-state.html"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2.xml"/><Relationship Id="rId1" Type="http://schemas.openxmlformats.org/officeDocument/2006/relationships/video" Target="https://www.youtube.com/embed/TCpVAFGvRFM?feature=oembed" TargetMode="External"/><Relationship Id="rId4" Type="http://schemas.openxmlformats.org/officeDocument/2006/relationships/image" Target="../media/image44.jpeg"/></Relationships>
</file>

<file path=ppt/slides/_rels/slide4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urry image of a purple background&#10;&#10;Description automatically generated">
            <a:extLst>
              <a:ext uri="{FF2B5EF4-FFF2-40B4-BE49-F238E27FC236}">
                <a16:creationId xmlns:a16="http://schemas.microsoft.com/office/drawing/2014/main" id="{34AA2F62-2F7A-9A62-A1F6-DCE2AA395023}"/>
              </a:ext>
            </a:extLst>
          </p:cNvPr>
          <p:cNvPicPr>
            <a:picLocks noChangeAspect="1"/>
          </p:cNvPicPr>
          <p:nvPr/>
        </p:nvPicPr>
        <p:blipFill>
          <a:blip r:embed="rId2"/>
          <a:srcRect r="11111"/>
          <a:stretch/>
        </p:blipFill>
        <p:spPr>
          <a:xfrm>
            <a:off x="20" y="1"/>
            <a:ext cx="12191980" cy="6857999"/>
          </a:xfrm>
          <a:prstGeom prst="rect">
            <a:avLst/>
          </a:prstGeom>
        </p:spPr>
      </p:pic>
      <p:sp>
        <p:nvSpPr>
          <p:cNvPr id="11" name="Rectangle">
            <a:extLst>
              <a:ext uri="{FF2B5EF4-FFF2-40B4-BE49-F238E27FC236}">
                <a16:creationId xmlns:a16="http://schemas.microsoft.com/office/drawing/2014/main" id="{B4F75AE3-A3AC-DE4C-98FE-EC9DC3BF8D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67217" cy="6858000"/>
          </a:xfrm>
          <a:prstGeom prst="rect">
            <a:avLst/>
          </a:prstGeom>
          <a:gradFill flip="none" rotWithShape="1">
            <a:gsLst>
              <a:gs pos="31000">
                <a:schemeClr val="bg1">
                  <a:alpha val="80000"/>
                </a:schemeClr>
              </a:gs>
              <a:gs pos="0">
                <a:schemeClr val="bg1"/>
              </a:gs>
              <a:gs pos="100000">
                <a:schemeClr val="bg1">
                  <a:alpha val="34000"/>
                </a:schemeClr>
              </a:gs>
            </a:gsLst>
            <a:path path="circle">
              <a:fillToRect r="100000" b="100000"/>
            </a:path>
            <a:tileRect l="-100000" t="-100000"/>
          </a:gradFill>
          <a:ln w="12700">
            <a:miter lim="400000"/>
          </a:ln>
        </p:spPr>
        <p:txBody>
          <a:bodyPr lIns="50800" tIns="50800" rIns="50800" bIns="50800" anchor="ctr"/>
          <a:lstStyle/>
          <a:p>
            <a:pPr algn="ctr"/>
            <a:endParaRPr sz="2600" cap="all" dirty="0">
              <a:solidFill>
                <a:srgbClr val="FFFFFF"/>
              </a:solidFill>
              <a:sym typeface="Avenir Next"/>
            </a:endParaRPr>
          </a:p>
        </p:txBody>
      </p:sp>
      <p:sp>
        <p:nvSpPr>
          <p:cNvPr id="2" name="Title 1">
            <a:extLst>
              <a:ext uri="{FF2B5EF4-FFF2-40B4-BE49-F238E27FC236}">
                <a16:creationId xmlns:a16="http://schemas.microsoft.com/office/drawing/2014/main" id="{4642F52F-3807-F21F-855D-9E35603EAC60}"/>
              </a:ext>
            </a:extLst>
          </p:cNvPr>
          <p:cNvSpPr>
            <a:spLocks noGrp="1"/>
          </p:cNvSpPr>
          <p:nvPr>
            <p:ph type="ctrTitle"/>
          </p:nvPr>
        </p:nvSpPr>
        <p:spPr>
          <a:xfrm>
            <a:off x="565151" y="768334"/>
            <a:ext cx="4134538" cy="2866405"/>
          </a:xfrm>
        </p:spPr>
        <p:txBody>
          <a:bodyPr>
            <a:normAutofit fontScale="90000"/>
          </a:bodyPr>
          <a:lstStyle/>
          <a:p>
            <a:pPr algn="ctr"/>
            <a:r>
              <a:rPr lang="en-GB" sz="5400" dirty="0"/>
              <a:t>Critical and realist criminology</a:t>
            </a:r>
            <a:br>
              <a:rPr lang="en-GB" sz="5400" dirty="0"/>
            </a:br>
            <a:r>
              <a:rPr lang="en-GB" sz="5400" dirty="0"/>
              <a:t>theories</a:t>
            </a:r>
          </a:p>
        </p:txBody>
      </p:sp>
      <p:cxnSp>
        <p:nvCxnSpPr>
          <p:cNvPr id="13" name="Straight Connector 12">
            <a:extLst>
              <a:ext uri="{FF2B5EF4-FFF2-40B4-BE49-F238E27FC236}">
                <a16:creationId xmlns:a16="http://schemas.microsoft.com/office/drawing/2014/main" id="{41C79BB7-CCAB-2243-9830-5569626C4D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4134538"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15" name="Group 14">
            <a:extLst>
              <a:ext uri="{FF2B5EF4-FFF2-40B4-BE49-F238E27FC236}">
                <a16:creationId xmlns:a16="http://schemas.microsoft.com/office/drawing/2014/main" id="{44406D7A-DB1A-D940-8AD1-93FAF9DD71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1746" y="0"/>
            <a:ext cx="1900254" cy="6858000"/>
            <a:chOff x="10291746" y="0"/>
            <a:chExt cx="1900254" cy="6858000"/>
          </a:xfrm>
        </p:grpSpPr>
        <p:sp>
          <p:nvSpPr>
            <p:cNvPr id="16" name="Freeform 40">
              <a:extLst>
                <a:ext uri="{FF2B5EF4-FFF2-40B4-BE49-F238E27FC236}">
                  <a16:creationId xmlns:a16="http://schemas.microsoft.com/office/drawing/2014/main" id="{D0F85DF7-431B-BE45-B932-0E22FC3F8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9" y="809310"/>
              <a:ext cx="536171" cy="1124839"/>
            </a:xfrm>
            <a:custGeom>
              <a:avLst/>
              <a:gdLst>
                <a:gd name="connsiteX0" fmla="*/ 536171 w 536171"/>
                <a:gd name="connsiteY0" fmla="*/ 0 h 1124839"/>
                <a:gd name="connsiteX1" fmla="*/ 536171 w 536171"/>
                <a:gd name="connsiteY1" fmla="*/ 1124839 h 1124839"/>
                <a:gd name="connsiteX2" fmla="*/ 451423 w 536171"/>
                <a:gd name="connsiteY2" fmla="*/ 1116295 h 1124839"/>
                <a:gd name="connsiteX3" fmla="*/ 0 w 536171"/>
                <a:gd name="connsiteY3" fmla="*/ 562419 h 1124839"/>
                <a:gd name="connsiteX4" fmla="*/ 451423 w 536171"/>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1" h="1124839">
                  <a:moveTo>
                    <a:pt x="536171" y="0"/>
                  </a:moveTo>
                  <a:lnTo>
                    <a:pt x="536171"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41">
              <a:extLst>
                <a:ext uri="{FF2B5EF4-FFF2-40B4-BE49-F238E27FC236}">
                  <a16:creationId xmlns:a16="http://schemas.microsoft.com/office/drawing/2014/main" id="{BEA0AA89-2965-2A44-B84E-51C748B2D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8"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42">
              <a:extLst>
                <a:ext uri="{FF2B5EF4-FFF2-40B4-BE49-F238E27FC236}">
                  <a16:creationId xmlns:a16="http://schemas.microsoft.com/office/drawing/2014/main" id="{7EC47259-887A-FD48-989C-42BC5A3C98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0"/>
              <a:ext cx="535422" cy="562344"/>
            </a:xfrm>
            <a:custGeom>
              <a:avLst/>
              <a:gdLst>
                <a:gd name="connsiteX0" fmla="*/ 0 w 535422"/>
                <a:gd name="connsiteY0" fmla="*/ 0 h 562344"/>
                <a:gd name="connsiteX1" fmla="*/ 25421 w 535422"/>
                <a:gd name="connsiteY1" fmla="*/ 0 h 562344"/>
                <a:gd name="connsiteX2" fmla="*/ 36370 w 535422"/>
                <a:gd name="connsiteY2" fmla="*/ 108609 h 562344"/>
                <a:gd name="connsiteX3" fmla="*/ 469781 w 535422"/>
                <a:gd name="connsiteY3" fmla="*/ 531316 h 562344"/>
                <a:gd name="connsiteX4" fmla="*/ 535422 w 535422"/>
                <a:gd name="connsiteY4" fmla="*/ 537108 h 562344"/>
                <a:gd name="connsiteX5" fmla="*/ 535422 w 535422"/>
                <a:gd name="connsiteY5" fmla="*/ 562344 h 562344"/>
                <a:gd name="connsiteX6" fmla="*/ 451424 w 535422"/>
                <a:gd name="connsiteY6" fmla="*/ 553876 h 562344"/>
                <a:gd name="connsiteX7" fmla="*/ 0 w 535422"/>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2" h="562344">
                  <a:moveTo>
                    <a:pt x="0" y="0"/>
                  </a:moveTo>
                  <a:lnTo>
                    <a:pt x="25421" y="0"/>
                  </a:lnTo>
                  <a:lnTo>
                    <a:pt x="36370" y="108609"/>
                  </a:lnTo>
                  <a:cubicBezTo>
                    <a:pt x="80425" y="323904"/>
                    <a:pt x="252614" y="492525"/>
                    <a:pt x="469781" y="531316"/>
                  </a:cubicBezTo>
                  <a:lnTo>
                    <a:pt x="535422" y="537108"/>
                  </a:lnTo>
                  <a:lnTo>
                    <a:pt x="535422" y="562344"/>
                  </a:lnTo>
                  <a:lnTo>
                    <a:pt x="451424" y="553876"/>
                  </a:lnTo>
                  <a:cubicBezTo>
                    <a:pt x="193797" y="501158"/>
                    <a:pt x="0" y="27321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43">
              <a:extLst>
                <a:ext uri="{FF2B5EF4-FFF2-40B4-BE49-F238E27FC236}">
                  <a16:creationId xmlns:a16="http://schemas.microsoft.com/office/drawing/2014/main" id="{16E261C3-18BE-934F-8A2B-59BE70AE2F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2181112"/>
              <a:ext cx="535422" cy="1124687"/>
            </a:xfrm>
            <a:custGeom>
              <a:avLst/>
              <a:gdLst>
                <a:gd name="connsiteX0" fmla="*/ 535422 w 535422"/>
                <a:gd name="connsiteY0" fmla="*/ 0 h 1124687"/>
                <a:gd name="connsiteX1" fmla="*/ 535422 w 535422"/>
                <a:gd name="connsiteY1" fmla="*/ 25186 h 1124687"/>
                <a:gd name="connsiteX2" fmla="*/ 456541 w 535422"/>
                <a:gd name="connsiteY2" fmla="*/ 33138 h 1124687"/>
                <a:gd name="connsiteX3" fmla="*/ 25399 w 535422"/>
                <a:gd name="connsiteY3" fmla="*/ 562130 h 1124687"/>
                <a:gd name="connsiteX4" fmla="*/ 456541 w 535422"/>
                <a:gd name="connsiteY4" fmla="*/ 1091123 h 1124687"/>
                <a:gd name="connsiteX5" fmla="*/ 535422 w 535422"/>
                <a:gd name="connsiteY5" fmla="*/ 1099075 h 1124687"/>
                <a:gd name="connsiteX6" fmla="*/ 535422 w 535422"/>
                <a:gd name="connsiteY6" fmla="*/ 1124687 h 1124687"/>
                <a:gd name="connsiteX7" fmla="*/ 451423 w 535422"/>
                <a:gd name="connsiteY7" fmla="*/ 1116219 h 1124687"/>
                <a:gd name="connsiteX8" fmla="*/ 0 w 535422"/>
                <a:gd name="connsiteY8" fmla="*/ 562343 h 1124687"/>
                <a:gd name="connsiteX9" fmla="*/ 451423 w 535422"/>
                <a:gd name="connsiteY9" fmla="*/ 8468 h 112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7">
                  <a:moveTo>
                    <a:pt x="535422" y="0"/>
                  </a:moveTo>
                  <a:lnTo>
                    <a:pt x="535422" y="25186"/>
                  </a:lnTo>
                  <a:lnTo>
                    <a:pt x="456541" y="33138"/>
                  </a:lnTo>
                  <a:cubicBezTo>
                    <a:pt x="210489" y="83487"/>
                    <a:pt x="25399" y="301194"/>
                    <a:pt x="25399" y="562130"/>
                  </a:cubicBezTo>
                  <a:cubicBezTo>
                    <a:pt x="25399" y="823067"/>
                    <a:pt x="210489" y="1040774"/>
                    <a:pt x="456541" y="1091123"/>
                  </a:cubicBezTo>
                  <a:lnTo>
                    <a:pt x="535422" y="1099075"/>
                  </a:lnTo>
                  <a:lnTo>
                    <a:pt x="535422" y="1124687"/>
                  </a:lnTo>
                  <a:lnTo>
                    <a:pt x="451423" y="1116219"/>
                  </a:lnTo>
                  <a:cubicBezTo>
                    <a:pt x="193797" y="1063501"/>
                    <a:pt x="0" y="835554"/>
                    <a:pt x="0" y="562343"/>
                  </a:cubicBezTo>
                  <a:cubicBezTo>
                    <a:pt x="0" y="289132"/>
                    <a:pt x="193797" y="61185"/>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44">
              <a:extLst>
                <a:ext uri="{FF2B5EF4-FFF2-40B4-BE49-F238E27FC236}">
                  <a16:creationId xmlns:a16="http://schemas.microsoft.com/office/drawing/2014/main" id="{35A2267B-0862-A24E-87D2-6CE5187CF9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6"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45">
              <a:extLst>
                <a:ext uri="{FF2B5EF4-FFF2-40B4-BE49-F238E27FC236}">
                  <a16:creationId xmlns:a16="http://schemas.microsoft.com/office/drawing/2014/main" id="{A404A0DE-A076-8C4E-B8D4-EBC9453377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3552837"/>
              <a:ext cx="535422" cy="1124688"/>
            </a:xfrm>
            <a:custGeom>
              <a:avLst/>
              <a:gdLst>
                <a:gd name="connsiteX0" fmla="*/ 535422 w 535422"/>
                <a:gd name="connsiteY0" fmla="*/ 0 h 1124688"/>
                <a:gd name="connsiteX1" fmla="*/ 535422 w 535422"/>
                <a:gd name="connsiteY1" fmla="*/ 25186 h 1124688"/>
                <a:gd name="connsiteX2" fmla="*/ 456541 w 535422"/>
                <a:gd name="connsiteY2" fmla="*/ 33138 h 1124688"/>
                <a:gd name="connsiteX3" fmla="*/ 25399 w 535422"/>
                <a:gd name="connsiteY3" fmla="*/ 562131 h 1124688"/>
                <a:gd name="connsiteX4" fmla="*/ 456541 w 535422"/>
                <a:gd name="connsiteY4" fmla="*/ 1091124 h 1124688"/>
                <a:gd name="connsiteX5" fmla="*/ 535422 w 535422"/>
                <a:gd name="connsiteY5" fmla="*/ 1099076 h 1124688"/>
                <a:gd name="connsiteX6" fmla="*/ 535422 w 535422"/>
                <a:gd name="connsiteY6" fmla="*/ 1124688 h 1124688"/>
                <a:gd name="connsiteX7" fmla="*/ 451423 w 535422"/>
                <a:gd name="connsiteY7" fmla="*/ 1116220 h 1124688"/>
                <a:gd name="connsiteX8" fmla="*/ 0 w 535422"/>
                <a:gd name="connsiteY8" fmla="*/ 562344 h 1124688"/>
                <a:gd name="connsiteX9" fmla="*/ 451423 w 535422"/>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8">
                  <a:moveTo>
                    <a:pt x="535422" y="0"/>
                  </a:moveTo>
                  <a:lnTo>
                    <a:pt x="535422" y="25186"/>
                  </a:lnTo>
                  <a:lnTo>
                    <a:pt x="456541" y="33138"/>
                  </a:lnTo>
                  <a:cubicBezTo>
                    <a:pt x="210489" y="83488"/>
                    <a:pt x="25399" y="301195"/>
                    <a:pt x="25399" y="562131"/>
                  </a:cubicBezTo>
                  <a:cubicBezTo>
                    <a:pt x="25399" y="823068"/>
                    <a:pt x="210489" y="1040775"/>
                    <a:pt x="456541" y="1091124"/>
                  </a:cubicBezTo>
                  <a:lnTo>
                    <a:pt x="535422" y="1099076"/>
                  </a:lnTo>
                  <a:lnTo>
                    <a:pt x="535422" y="1124688"/>
                  </a:lnTo>
                  <a:lnTo>
                    <a:pt x="451423" y="1116220"/>
                  </a:lnTo>
                  <a:cubicBezTo>
                    <a:pt x="193797" y="1063502"/>
                    <a:pt x="0" y="835555"/>
                    <a:pt x="0" y="562344"/>
                  </a:cubicBezTo>
                  <a:cubicBezTo>
                    <a:pt x="0" y="289133"/>
                    <a:pt x="193797" y="61186"/>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53">
              <a:extLst>
                <a:ext uri="{FF2B5EF4-FFF2-40B4-BE49-F238E27FC236}">
                  <a16:creationId xmlns:a16="http://schemas.microsoft.com/office/drawing/2014/main" id="{9EED6D73-C275-3347-BB66-C839642572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2" y="6295916"/>
              <a:ext cx="535358" cy="562084"/>
            </a:xfrm>
            <a:custGeom>
              <a:avLst/>
              <a:gdLst>
                <a:gd name="connsiteX0" fmla="*/ 535358 w 535358"/>
                <a:gd name="connsiteY0" fmla="*/ 0 h 562084"/>
                <a:gd name="connsiteX1" fmla="*/ 535358 w 535358"/>
                <a:gd name="connsiteY1" fmla="*/ 25186 h 562084"/>
                <a:gd name="connsiteX2" fmla="*/ 469717 w 535358"/>
                <a:gd name="connsiteY2" fmla="*/ 30978 h 562084"/>
                <a:gd name="connsiteX3" fmla="*/ 36306 w 535358"/>
                <a:gd name="connsiteY3" fmla="*/ 453686 h 562084"/>
                <a:gd name="connsiteX4" fmla="*/ 25378 w 535358"/>
                <a:gd name="connsiteY4" fmla="*/ 562084 h 562084"/>
                <a:gd name="connsiteX5" fmla="*/ 0 w 535358"/>
                <a:gd name="connsiteY5" fmla="*/ 562084 h 562084"/>
                <a:gd name="connsiteX6" fmla="*/ 11423 w 535358"/>
                <a:gd name="connsiteY6" fmla="*/ 448780 h 562084"/>
                <a:gd name="connsiteX7" fmla="*/ 465221 w 535358"/>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58" h="562084">
                  <a:moveTo>
                    <a:pt x="535358" y="0"/>
                  </a:moveTo>
                  <a:lnTo>
                    <a:pt x="535358" y="25186"/>
                  </a:lnTo>
                  <a:lnTo>
                    <a:pt x="469717" y="30978"/>
                  </a:lnTo>
                  <a:cubicBezTo>
                    <a:pt x="252550" y="69769"/>
                    <a:pt x="80361" y="238391"/>
                    <a:pt x="36306" y="453686"/>
                  </a:cubicBezTo>
                  <a:lnTo>
                    <a:pt x="25378" y="562084"/>
                  </a:lnTo>
                  <a:lnTo>
                    <a:pt x="0" y="562084"/>
                  </a:lnTo>
                  <a:lnTo>
                    <a:pt x="11423" y="448780"/>
                  </a:lnTo>
                  <a:cubicBezTo>
                    <a:pt x="57551" y="223357"/>
                    <a:pt x="237840" y="46805"/>
                    <a:pt x="465221" y="6189"/>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22712133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78132-2BCC-20D5-6D03-6ADEFF60FCCF}"/>
              </a:ext>
            </a:extLst>
          </p:cNvPr>
          <p:cNvSpPr>
            <a:spLocks noGrp="1"/>
          </p:cNvSpPr>
          <p:nvPr>
            <p:ph type="title"/>
          </p:nvPr>
        </p:nvSpPr>
        <p:spPr/>
        <p:txBody>
          <a:bodyPr/>
          <a:lstStyle/>
          <a:p>
            <a:r>
              <a:rPr lang="en-GB" dirty="0"/>
              <a:t>Learning objectives</a:t>
            </a:r>
          </a:p>
        </p:txBody>
      </p:sp>
      <p:sp>
        <p:nvSpPr>
          <p:cNvPr id="6" name="Content Placeholder 5">
            <a:extLst>
              <a:ext uri="{FF2B5EF4-FFF2-40B4-BE49-F238E27FC236}">
                <a16:creationId xmlns:a16="http://schemas.microsoft.com/office/drawing/2014/main" id="{C213706D-F211-68C0-6449-CC7D83DC0B2E}"/>
              </a:ext>
            </a:extLst>
          </p:cNvPr>
          <p:cNvSpPr>
            <a:spLocks noGrp="1"/>
          </p:cNvSpPr>
          <p:nvPr>
            <p:ph idx="1"/>
          </p:nvPr>
        </p:nvSpPr>
        <p:spPr/>
        <p:txBody>
          <a:bodyPr>
            <a:normAutofit lnSpcReduction="10000"/>
          </a:bodyPr>
          <a:lstStyle/>
          <a:p>
            <a:pPr marL="0" indent="0">
              <a:buNone/>
            </a:pPr>
            <a:r>
              <a:rPr lang="en-GB" dirty="0"/>
              <a:t>By the end of this session, you should be able to……</a:t>
            </a:r>
          </a:p>
          <a:p>
            <a:r>
              <a:rPr lang="en-GB" dirty="0"/>
              <a:t>Explain the origins of critical criminological theories;</a:t>
            </a:r>
          </a:p>
          <a:p>
            <a:r>
              <a:rPr lang="en-GB" dirty="0"/>
              <a:t>Examine the different foundational strands of critical criminology within a cultural and historical context;</a:t>
            </a:r>
          </a:p>
          <a:p>
            <a:r>
              <a:rPr lang="en-GB" dirty="0"/>
              <a:t>Identify the important of power within critical criminology</a:t>
            </a:r>
          </a:p>
          <a:p>
            <a:endParaRPr lang="en-GB" dirty="0"/>
          </a:p>
        </p:txBody>
      </p:sp>
    </p:spTree>
    <p:extLst>
      <p:ext uri="{BB962C8B-B14F-4D97-AF65-F5344CB8AC3E}">
        <p14:creationId xmlns:p14="http://schemas.microsoft.com/office/powerpoint/2010/main" val="367159022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4D8B2A-9E16-BE4B-20B1-6E45E2083B62}"/>
              </a:ext>
            </a:extLst>
          </p:cNvPr>
          <p:cNvSpPr>
            <a:spLocks noGrp="1"/>
          </p:cNvSpPr>
          <p:nvPr>
            <p:ph type="title"/>
          </p:nvPr>
        </p:nvSpPr>
        <p:spPr>
          <a:xfrm>
            <a:off x="565151" y="770890"/>
            <a:ext cx="4133559" cy="1268984"/>
          </a:xfrm>
        </p:spPr>
        <p:txBody>
          <a:bodyPr>
            <a:normAutofit/>
          </a:bodyPr>
          <a:lstStyle/>
          <a:p>
            <a:r>
              <a:rPr lang="en-GB" dirty="0"/>
              <a:t>TASK:</a:t>
            </a:r>
          </a:p>
        </p:txBody>
      </p:sp>
      <p:sp>
        <p:nvSpPr>
          <p:cNvPr id="3" name="Content Placeholder 2">
            <a:extLst>
              <a:ext uri="{FF2B5EF4-FFF2-40B4-BE49-F238E27FC236}">
                <a16:creationId xmlns:a16="http://schemas.microsoft.com/office/drawing/2014/main" id="{F3785237-F295-1212-FF1B-56D08E223A9D}"/>
              </a:ext>
            </a:extLst>
          </p:cNvPr>
          <p:cNvSpPr>
            <a:spLocks noGrp="1"/>
          </p:cNvSpPr>
          <p:nvPr>
            <p:ph idx="1"/>
          </p:nvPr>
        </p:nvSpPr>
        <p:spPr>
          <a:xfrm>
            <a:off x="565151" y="2160016"/>
            <a:ext cx="4133559" cy="3601212"/>
          </a:xfrm>
        </p:spPr>
        <p:txBody>
          <a:bodyPr>
            <a:normAutofit/>
          </a:bodyPr>
          <a:lstStyle/>
          <a:p>
            <a:pPr>
              <a:lnSpc>
                <a:spcPct val="90000"/>
              </a:lnSpc>
            </a:pPr>
            <a:r>
              <a:rPr lang="en-GB" dirty="0"/>
              <a:t>Where did you get your clothes from and why did you choose them?</a:t>
            </a:r>
          </a:p>
          <a:p>
            <a:pPr>
              <a:lnSpc>
                <a:spcPct val="90000"/>
              </a:lnSpc>
            </a:pPr>
            <a:r>
              <a:rPr lang="en-GB" dirty="0"/>
              <a:t>If you are wearing jewellery or make-up today – what sort is it?</a:t>
            </a:r>
          </a:p>
          <a:p>
            <a:pPr>
              <a:lnSpc>
                <a:spcPct val="90000"/>
              </a:lnSpc>
            </a:pPr>
            <a:r>
              <a:rPr lang="en-GB" dirty="0"/>
              <a:t>How many different toiletries have you used today?</a:t>
            </a:r>
          </a:p>
        </p:txBody>
      </p:sp>
      <p:pic>
        <p:nvPicPr>
          <p:cNvPr id="4" name="Picture 3" descr="A baby looking at another baby's hand&#10;&#10;Description automatically generated">
            <a:extLst>
              <a:ext uri="{FF2B5EF4-FFF2-40B4-BE49-F238E27FC236}">
                <a16:creationId xmlns:a16="http://schemas.microsoft.com/office/drawing/2014/main" id="{D887115B-C4A4-CB11-AF38-A5784260A0FC}"/>
              </a:ext>
            </a:extLst>
          </p:cNvPr>
          <p:cNvPicPr>
            <a:picLocks noChangeAspect="1"/>
          </p:cNvPicPr>
          <p:nvPr/>
        </p:nvPicPr>
        <p:blipFill>
          <a:blip r:embed="rId3"/>
          <a:stretch>
            <a:fillRect/>
          </a:stretch>
        </p:blipFill>
        <p:spPr>
          <a:xfrm>
            <a:off x="5106596" y="1016336"/>
            <a:ext cx="6430513" cy="4816677"/>
          </a:xfrm>
          <a:prstGeom prst="rect">
            <a:avLst/>
          </a:prstGeom>
        </p:spPr>
      </p:pic>
      <p:grpSp>
        <p:nvGrpSpPr>
          <p:cNvPr id="11" name="Group 10">
            <a:extLst>
              <a:ext uri="{FF2B5EF4-FFF2-40B4-BE49-F238E27FC236}">
                <a16:creationId xmlns:a16="http://schemas.microsoft.com/office/drawing/2014/main" id="{1B5E71B3-7269-894E-A00B-31D341365F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2" name="Freeform 85">
              <a:extLst>
                <a:ext uri="{FF2B5EF4-FFF2-40B4-BE49-F238E27FC236}">
                  <a16:creationId xmlns:a16="http://schemas.microsoft.com/office/drawing/2014/main" id="{FFFA3A20-1539-CC4A-9BE1-7415FE5A98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87">
              <a:extLst>
                <a:ext uri="{FF2B5EF4-FFF2-40B4-BE49-F238E27FC236}">
                  <a16:creationId xmlns:a16="http://schemas.microsoft.com/office/drawing/2014/main" id="{44EBCCFB-8EAB-2442-8E02-293F08D50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89">
              <a:extLst>
                <a:ext uri="{FF2B5EF4-FFF2-40B4-BE49-F238E27FC236}">
                  <a16:creationId xmlns:a16="http://schemas.microsoft.com/office/drawing/2014/main" id="{AFD14830-CC36-D64E-8173-398042563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97">
              <a:extLst>
                <a:ext uri="{FF2B5EF4-FFF2-40B4-BE49-F238E27FC236}">
                  <a16:creationId xmlns:a16="http://schemas.microsoft.com/office/drawing/2014/main" id="{FAA40AB8-EB6E-A44D-B3CA-7D25B64F5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17" name="Straight Connector 16">
            <a:extLst>
              <a:ext uri="{FF2B5EF4-FFF2-40B4-BE49-F238E27FC236}">
                <a16:creationId xmlns:a16="http://schemas.microsoft.com/office/drawing/2014/main" id="{A0A01F17-907D-3541-BBAF-A33828880DC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413356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5616775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6" presetID="2" presetClass="entr" presetSubtype="4" fill="hold" nodeType="with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par>
                                <p:cTn id="20" presetID="2" presetClass="entr" presetSubtype="4" fill="hold" nodeType="with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 calcmode="lin" valueType="num">
                                      <p:cBhvr additive="base">
                                        <p:cTn id="22"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1AC6B-B885-536A-41AB-8C6C6807A856}"/>
              </a:ext>
            </a:extLst>
          </p:cNvPr>
          <p:cNvSpPr>
            <a:spLocks noGrp="1"/>
          </p:cNvSpPr>
          <p:nvPr>
            <p:ph type="title"/>
          </p:nvPr>
        </p:nvSpPr>
        <p:spPr/>
        <p:txBody>
          <a:bodyPr>
            <a:normAutofit fontScale="90000"/>
          </a:bodyPr>
          <a:lstStyle/>
          <a:p>
            <a:r>
              <a:rPr lang="en-GB" dirty="0"/>
              <a:t>How does this relate to criminology?</a:t>
            </a:r>
          </a:p>
        </p:txBody>
      </p:sp>
      <p:sp>
        <p:nvSpPr>
          <p:cNvPr id="3" name="Content Placeholder 2">
            <a:extLst>
              <a:ext uri="{FF2B5EF4-FFF2-40B4-BE49-F238E27FC236}">
                <a16:creationId xmlns:a16="http://schemas.microsoft.com/office/drawing/2014/main" id="{ED73DAC5-80B4-8C43-ED88-BDA984EB991A}"/>
              </a:ext>
            </a:extLst>
          </p:cNvPr>
          <p:cNvSpPr>
            <a:spLocks noGrp="1"/>
          </p:cNvSpPr>
          <p:nvPr>
            <p:ph idx="1"/>
          </p:nvPr>
        </p:nvSpPr>
        <p:spPr>
          <a:xfrm>
            <a:off x="565151" y="2160016"/>
            <a:ext cx="5646964" cy="3601212"/>
          </a:xfrm>
        </p:spPr>
        <p:txBody>
          <a:bodyPr>
            <a:normAutofit fontScale="92500"/>
          </a:bodyPr>
          <a:lstStyle/>
          <a:p>
            <a:r>
              <a:rPr lang="en-GB" dirty="0"/>
              <a:t>State crime – crimes of the powerful such as the breaching of international treaties and human rights.</a:t>
            </a:r>
          </a:p>
          <a:p>
            <a:r>
              <a:rPr lang="en-GB" dirty="0"/>
              <a:t>Labelling perspectives – The thoughts and opinions of others and the effect this has on our behaviour.</a:t>
            </a:r>
          </a:p>
          <a:p>
            <a:r>
              <a:rPr lang="en-GB" dirty="0"/>
              <a:t>Race, gender and ethnicities</a:t>
            </a:r>
          </a:p>
          <a:p>
            <a:r>
              <a:rPr lang="en-GB" dirty="0"/>
              <a:t>Green criminology – the impact of human behaviour on the environment.</a:t>
            </a:r>
          </a:p>
          <a:p>
            <a:endParaRPr lang="en-GB" dirty="0"/>
          </a:p>
        </p:txBody>
      </p:sp>
      <p:sp>
        <p:nvSpPr>
          <p:cNvPr id="4" name="TextBox 3">
            <a:extLst>
              <a:ext uri="{FF2B5EF4-FFF2-40B4-BE49-F238E27FC236}">
                <a16:creationId xmlns:a16="http://schemas.microsoft.com/office/drawing/2014/main" id="{2FE1B46F-51C4-3FEC-B161-54D2BF3B4D29}"/>
              </a:ext>
            </a:extLst>
          </p:cNvPr>
          <p:cNvSpPr txBox="1"/>
          <p:nvPr/>
        </p:nvSpPr>
        <p:spPr>
          <a:xfrm>
            <a:off x="6880677" y="2690336"/>
            <a:ext cx="4746172" cy="1754326"/>
          </a:xfrm>
          <a:prstGeom prst="rect">
            <a:avLst/>
          </a:prstGeom>
          <a:solidFill>
            <a:schemeClr val="bg2"/>
          </a:solidFill>
        </p:spPr>
        <p:txBody>
          <a:bodyPr wrap="square" rtlCol="0">
            <a:spAutoFit/>
          </a:bodyPr>
          <a:lstStyle/>
          <a:p>
            <a:r>
              <a:rPr lang="en-GB" dirty="0"/>
              <a:t>CRITICAL THEORIES: WHAT WILL BE OUR FOCUS?</a:t>
            </a:r>
          </a:p>
          <a:p>
            <a:pPr marL="285750" indent="-285750">
              <a:buFontTx/>
              <a:buChar char="-"/>
            </a:pPr>
            <a:r>
              <a:rPr lang="en-GB" dirty="0"/>
              <a:t>Labelling perspectives</a:t>
            </a:r>
          </a:p>
          <a:p>
            <a:pPr marL="285750" indent="-285750">
              <a:buFontTx/>
              <a:buChar char="-"/>
            </a:pPr>
            <a:r>
              <a:rPr lang="en-GB" dirty="0"/>
              <a:t>Marxism</a:t>
            </a:r>
          </a:p>
          <a:p>
            <a:pPr marL="285750" indent="-285750">
              <a:buFontTx/>
              <a:buChar char="-"/>
            </a:pPr>
            <a:r>
              <a:rPr lang="en-GB" dirty="0"/>
              <a:t>Power perspectives</a:t>
            </a:r>
          </a:p>
          <a:p>
            <a:pPr marL="285750" indent="-285750">
              <a:buFontTx/>
              <a:buChar char="-"/>
            </a:pPr>
            <a:r>
              <a:rPr lang="en-GB" dirty="0"/>
              <a:t>Feminist perspectives</a:t>
            </a:r>
          </a:p>
        </p:txBody>
      </p:sp>
    </p:spTree>
    <p:extLst>
      <p:ext uri="{BB962C8B-B14F-4D97-AF65-F5344CB8AC3E}">
        <p14:creationId xmlns:p14="http://schemas.microsoft.com/office/powerpoint/2010/main" val="165420277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1" presetClass="entr" presetSubtype="1" fill="hold" grpId="0" nodeType="click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wheel(1)">
                                      <p:cBhvr>
                                        <p:cTn id="20" dur="2000"/>
                                        <p:tgtEl>
                                          <p:spTgt spid="4"/>
                                        </p:tgtEl>
                                      </p:cBhvr>
                                    </p:animEffect>
                                  </p:childTnLst>
                                </p:cTn>
                              </p:par>
                              <p:par>
                                <p:cTn id="21" presetID="42" presetClass="entr" presetSubtype="0" fill="hold" nodeType="with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Effect transition="in" filter="fade">
                                      <p:cBhvr>
                                        <p:cTn id="23" dur="1000"/>
                                        <p:tgtEl>
                                          <p:spTgt spid="3">
                                            <p:txEl>
                                              <p:pRg st="1" end="1"/>
                                            </p:txEl>
                                          </p:spTgt>
                                        </p:tgtEl>
                                      </p:cBhvr>
                                    </p:animEffect>
                                    <p:anim calcmode="lin" valueType="num">
                                      <p:cBhvr>
                                        <p:cTn id="2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6" presetID="42" presetClass="entr" presetSubtype="0" fill="hold" nodeType="with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par>
                                <p:cTn id="31" presetID="42" presetClass="entr" presetSubtype="0" fill="hold" nodeType="with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Effect transition="in" filter="fade">
                                      <p:cBhvr>
                                        <p:cTn id="33" dur="1000"/>
                                        <p:tgtEl>
                                          <p:spTgt spid="3">
                                            <p:txEl>
                                              <p:pRg st="3" end="3"/>
                                            </p:txEl>
                                          </p:spTgt>
                                        </p:tgtEl>
                                      </p:cBhvr>
                                    </p:animEffect>
                                    <p:anim calcmode="lin" valueType="num">
                                      <p:cBhvr>
                                        <p:cTn id="34"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84E8F5-EA4A-E50C-E24F-C84B8A1FF01E}"/>
              </a:ext>
            </a:extLst>
          </p:cNvPr>
          <p:cNvSpPr>
            <a:spLocks noGrp="1"/>
          </p:cNvSpPr>
          <p:nvPr>
            <p:ph type="title"/>
          </p:nvPr>
        </p:nvSpPr>
        <p:spPr>
          <a:xfrm>
            <a:off x="565150" y="770890"/>
            <a:ext cx="5018677" cy="1268984"/>
          </a:xfrm>
        </p:spPr>
        <p:txBody>
          <a:bodyPr>
            <a:normAutofit fontScale="90000"/>
          </a:bodyPr>
          <a:lstStyle/>
          <a:p>
            <a:r>
              <a:rPr lang="en-GB" sz="3700" dirty="0"/>
              <a:t>The </a:t>
            </a:r>
            <a:r>
              <a:rPr lang="en-GB" sz="3700" i="1" dirty="0"/>
              <a:t>critical </a:t>
            </a:r>
            <a:r>
              <a:rPr lang="en-GB" sz="3700" dirty="0"/>
              <a:t>part about critical criminology</a:t>
            </a:r>
          </a:p>
        </p:txBody>
      </p:sp>
      <p:graphicFrame>
        <p:nvGraphicFramePr>
          <p:cNvPr id="28" name="Content Placeholder 2">
            <a:extLst>
              <a:ext uri="{FF2B5EF4-FFF2-40B4-BE49-F238E27FC236}">
                <a16:creationId xmlns:a16="http://schemas.microsoft.com/office/drawing/2014/main" id="{37912E4D-426B-71D5-8578-AC74A4D5B895}"/>
              </a:ext>
            </a:extLst>
          </p:cNvPr>
          <p:cNvGraphicFramePr>
            <a:graphicFrameLocks noGrp="1"/>
          </p:cNvGraphicFramePr>
          <p:nvPr>
            <p:ph idx="1"/>
            <p:extLst>
              <p:ext uri="{D42A27DB-BD31-4B8C-83A1-F6EECF244321}">
                <p14:modId xmlns:p14="http://schemas.microsoft.com/office/powerpoint/2010/main" val="2416443300"/>
              </p:ext>
            </p:extLst>
          </p:nvPr>
        </p:nvGraphicFramePr>
        <p:xfrm>
          <a:off x="565150" y="2160016"/>
          <a:ext cx="5018677" cy="36012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22" name="Straight Connector 21">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18677"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BFD251E3-961F-2440-B872-1D26671822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4" y="0"/>
            <a:ext cx="1901687" cy="6858000"/>
            <a:chOff x="10290314" y="0"/>
            <a:chExt cx="1901687" cy="6858000"/>
          </a:xfrm>
        </p:grpSpPr>
        <p:sp>
          <p:nvSpPr>
            <p:cNvPr id="24" name="Freeform 21">
              <a:extLst>
                <a:ext uri="{FF2B5EF4-FFF2-40B4-BE49-F238E27FC236}">
                  <a16:creationId xmlns:a16="http://schemas.microsoft.com/office/drawing/2014/main" id="{5558ED88-23E3-3941-8644-676CD732E7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2">
              <a:extLst>
                <a:ext uri="{FF2B5EF4-FFF2-40B4-BE49-F238E27FC236}">
                  <a16:creationId xmlns:a16="http://schemas.microsoft.com/office/drawing/2014/main" id="{24B1447F-72DA-384E-9D7D-C33A13EF4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23">
              <a:extLst>
                <a:ext uri="{FF2B5EF4-FFF2-40B4-BE49-F238E27FC236}">
                  <a16:creationId xmlns:a16="http://schemas.microsoft.com/office/drawing/2014/main" id="{86089DDC-F160-E24D-A726-0082953C09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24">
              <a:extLst>
                <a:ext uri="{FF2B5EF4-FFF2-40B4-BE49-F238E27FC236}">
                  <a16:creationId xmlns:a16="http://schemas.microsoft.com/office/drawing/2014/main" id="{1A211FA8-50B3-3C4E-A234-1580EA200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25">
              <a:extLst>
                <a:ext uri="{FF2B5EF4-FFF2-40B4-BE49-F238E27FC236}">
                  <a16:creationId xmlns:a16="http://schemas.microsoft.com/office/drawing/2014/main" id="{6A73788D-F322-0047-BF9E-A8E69D8454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26">
              <a:extLst>
                <a:ext uri="{FF2B5EF4-FFF2-40B4-BE49-F238E27FC236}">
                  <a16:creationId xmlns:a16="http://schemas.microsoft.com/office/drawing/2014/main" id="{7E90A8A1-A164-EA41-86BB-166893179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Oval 19">
              <a:extLst>
                <a:ext uri="{FF2B5EF4-FFF2-40B4-BE49-F238E27FC236}">
                  <a16:creationId xmlns:a16="http://schemas.microsoft.com/office/drawing/2014/main" id="{6894343D-4C51-384E-BEC6-1517A940C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4"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A person with white hair holding his face&#10;&#10;Description automatically generated">
            <a:extLst>
              <a:ext uri="{FF2B5EF4-FFF2-40B4-BE49-F238E27FC236}">
                <a16:creationId xmlns:a16="http://schemas.microsoft.com/office/drawing/2014/main" id="{417B5763-E256-FE32-0844-389829ADD99D}"/>
              </a:ext>
            </a:extLst>
          </p:cNvPr>
          <p:cNvPicPr>
            <a:picLocks noChangeAspect="1"/>
          </p:cNvPicPr>
          <p:nvPr/>
        </p:nvPicPr>
        <p:blipFill>
          <a:blip r:embed="rId8"/>
          <a:srcRect l="30562" r="9439" b="2"/>
          <a:stretch/>
        </p:blipFill>
        <p:spPr>
          <a:xfrm>
            <a:off x="6230213" y="768334"/>
            <a:ext cx="5318776" cy="5318776"/>
          </a:xfrm>
          <a:custGeom>
            <a:avLst/>
            <a:gdLst/>
            <a:ahLst/>
            <a:cxnLst/>
            <a:rect l="l" t="t" r="r" b="b"/>
            <a:pathLst>
              <a:path w="5768526" h="5768526">
                <a:moveTo>
                  <a:pt x="2884263" y="0"/>
                </a:moveTo>
                <a:cubicBezTo>
                  <a:pt x="4477197" y="0"/>
                  <a:pt x="5768526" y="1291329"/>
                  <a:pt x="5768526" y="2884263"/>
                </a:cubicBezTo>
                <a:cubicBezTo>
                  <a:pt x="5768526" y="4477197"/>
                  <a:pt x="4477197" y="5768526"/>
                  <a:pt x="2884263" y="5768526"/>
                </a:cubicBezTo>
                <a:cubicBezTo>
                  <a:pt x="1291329" y="5768526"/>
                  <a:pt x="0" y="4477197"/>
                  <a:pt x="0" y="2884263"/>
                </a:cubicBezTo>
                <a:cubicBezTo>
                  <a:pt x="0" y="1291329"/>
                  <a:pt x="1291329" y="0"/>
                  <a:pt x="2884263" y="0"/>
                </a:cubicBezTo>
                <a:close/>
              </a:path>
            </a:pathLst>
          </a:custGeom>
        </p:spPr>
      </p:pic>
      <p:sp>
        <p:nvSpPr>
          <p:cNvPr id="5" name="TextBox 4">
            <a:extLst>
              <a:ext uri="{FF2B5EF4-FFF2-40B4-BE49-F238E27FC236}">
                <a16:creationId xmlns:a16="http://schemas.microsoft.com/office/drawing/2014/main" id="{27E3982E-7CFD-B7B1-D8C1-42E5CC1A7978}"/>
              </a:ext>
            </a:extLst>
          </p:cNvPr>
          <p:cNvSpPr txBox="1"/>
          <p:nvPr/>
        </p:nvSpPr>
        <p:spPr>
          <a:xfrm>
            <a:off x="9792070" y="5868140"/>
            <a:ext cx="1861109" cy="369332"/>
          </a:xfrm>
          <a:prstGeom prst="rect">
            <a:avLst/>
          </a:prstGeom>
          <a:noFill/>
        </p:spPr>
        <p:txBody>
          <a:bodyPr wrap="square" rtlCol="0">
            <a:spAutoFit/>
          </a:bodyPr>
          <a:lstStyle/>
          <a:p>
            <a:r>
              <a:rPr lang="en-GB" dirty="0"/>
              <a:t>Jock Young</a:t>
            </a:r>
          </a:p>
        </p:txBody>
      </p:sp>
    </p:spTree>
    <p:extLst>
      <p:ext uri="{BB962C8B-B14F-4D97-AF65-F5344CB8AC3E}">
        <p14:creationId xmlns:p14="http://schemas.microsoft.com/office/powerpoint/2010/main" val="94616867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8"/>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barn(inVertical)">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28"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EA721-D17D-6EDA-D201-67744489C289}"/>
              </a:ext>
            </a:extLst>
          </p:cNvPr>
          <p:cNvSpPr>
            <a:spLocks noGrp="1"/>
          </p:cNvSpPr>
          <p:nvPr>
            <p:ph type="title"/>
          </p:nvPr>
        </p:nvSpPr>
        <p:spPr/>
        <p:txBody>
          <a:bodyPr>
            <a:normAutofit fontScale="90000"/>
          </a:bodyPr>
          <a:lstStyle/>
          <a:p>
            <a:pPr algn="ctr"/>
            <a:r>
              <a:rPr lang="en-GB" dirty="0"/>
              <a:t>Challenging the positivist perspective</a:t>
            </a:r>
          </a:p>
        </p:txBody>
      </p:sp>
      <p:graphicFrame>
        <p:nvGraphicFramePr>
          <p:cNvPr id="4" name="Content Placeholder 3">
            <a:extLst>
              <a:ext uri="{FF2B5EF4-FFF2-40B4-BE49-F238E27FC236}">
                <a16:creationId xmlns:a16="http://schemas.microsoft.com/office/drawing/2014/main" id="{0EAB379E-0986-0289-D260-617AB91C9BE1}"/>
              </a:ext>
            </a:extLst>
          </p:cNvPr>
          <p:cNvGraphicFramePr>
            <a:graphicFrameLocks noGrp="1"/>
          </p:cNvGraphicFramePr>
          <p:nvPr>
            <p:ph idx="1"/>
            <p:extLst>
              <p:ext uri="{D42A27DB-BD31-4B8C-83A1-F6EECF244321}">
                <p14:modId xmlns:p14="http://schemas.microsoft.com/office/powerpoint/2010/main" val="3799289461"/>
              </p:ext>
            </p:extLst>
          </p:nvPr>
        </p:nvGraphicFramePr>
        <p:xfrm>
          <a:off x="565150" y="2160588"/>
          <a:ext cx="7335838" cy="4119880"/>
        </p:xfrm>
        <a:graphic>
          <a:graphicData uri="http://schemas.openxmlformats.org/drawingml/2006/table">
            <a:tbl>
              <a:tblPr firstRow="1" bandRow="1">
                <a:tableStyleId>{5C22544A-7EE6-4342-B048-85BDC9FD1C3A}</a:tableStyleId>
              </a:tblPr>
              <a:tblGrid>
                <a:gridCol w="3667919">
                  <a:extLst>
                    <a:ext uri="{9D8B030D-6E8A-4147-A177-3AD203B41FA5}">
                      <a16:colId xmlns:a16="http://schemas.microsoft.com/office/drawing/2014/main" val="4193165526"/>
                    </a:ext>
                  </a:extLst>
                </a:gridCol>
                <a:gridCol w="3667919">
                  <a:extLst>
                    <a:ext uri="{9D8B030D-6E8A-4147-A177-3AD203B41FA5}">
                      <a16:colId xmlns:a16="http://schemas.microsoft.com/office/drawing/2014/main" val="1451119713"/>
                    </a:ext>
                  </a:extLst>
                </a:gridCol>
              </a:tblGrid>
              <a:tr h="370840">
                <a:tc>
                  <a:txBody>
                    <a:bodyPr/>
                    <a:lstStyle/>
                    <a:p>
                      <a:r>
                        <a:rPr lang="en-GB" dirty="0"/>
                        <a:t>POSITIVISM</a:t>
                      </a:r>
                    </a:p>
                  </a:txBody>
                  <a:tcPr/>
                </a:tc>
                <a:tc>
                  <a:txBody>
                    <a:bodyPr/>
                    <a:lstStyle/>
                    <a:p>
                      <a:r>
                        <a:rPr lang="en-GB" dirty="0"/>
                        <a:t>CRITICAL CRIMINOLOGY</a:t>
                      </a:r>
                    </a:p>
                  </a:txBody>
                  <a:tcPr/>
                </a:tc>
                <a:extLst>
                  <a:ext uri="{0D108BD9-81ED-4DB2-BD59-A6C34878D82A}">
                    <a16:rowId xmlns:a16="http://schemas.microsoft.com/office/drawing/2014/main" val="688008283"/>
                  </a:ext>
                </a:extLst>
              </a:tr>
              <a:tr h="370840">
                <a:tc>
                  <a:txBody>
                    <a:bodyPr/>
                    <a:lstStyle/>
                    <a:p>
                      <a:r>
                        <a:rPr lang="en-GB" dirty="0"/>
                        <a:t>Behaviour is determined by forces which are largely beyond our control (biological, sociological, psychological).</a:t>
                      </a:r>
                    </a:p>
                  </a:txBody>
                  <a:tcPr/>
                </a:tc>
                <a:tc>
                  <a:txBody>
                    <a:bodyPr/>
                    <a:lstStyle/>
                    <a:p>
                      <a:r>
                        <a:rPr lang="en-GB" dirty="0"/>
                        <a:t>Our behaviour cannot be totally determined through forces which we have no control. Internal and external factors play a role but we have a degree of choice.</a:t>
                      </a:r>
                    </a:p>
                  </a:txBody>
                  <a:tcPr/>
                </a:tc>
                <a:extLst>
                  <a:ext uri="{0D108BD9-81ED-4DB2-BD59-A6C34878D82A}">
                    <a16:rowId xmlns:a16="http://schemas.microsoft.com/office/drawing/2014/main" val="776527561"/>
                  </a:ext>
                </a:extLst>
              </a:tr>
              <a:tr h="370840">
                <a:tc>
                  <a:txBody>
                    <a:bodyPr/>
                    <a:lstStyle/>
                    <a:p>
                      <a:r>
                        <a:rPr lang="en-GB" dirty="0"/>
                        <a:t>Treatment is a very important aspect which has been significantly improved through advances in medical science. In the last 60 years, Penicillin has been introduced to treat infections.</a:t>
                      </a:r>
                    </a:p>
                  </a:txBody>
                  <a:tcPr/>
                </a:tc>
                <a:tc>
                  <a:txBody>
                    <a:bodyPr/>
                    <a:lstStyle/>
                    <a:p>
                      <a:r>
                        <a:rPr lang="en-GB" dirty="0"/>
                        <a:t>What if we discovered the ‘criminal gene’ – could this lead to compulsory sterilisation?</a:t>
                      </a:r>
                    </a:p>
                  </a:txBody>
                  <a:tcPr/>
                </a:tc>
                <a:extLst>
                  <a:ext uri="{0D108BD9-81ED-4DB2-BD59-A6C34878D82A}">
                    <a16:rowId xmlns:a16="http://schemas.microsoft.com/office/drawing/2014/main" val="2084347113"/>
                  </a:ext>
                </a:extLst>
              </a:tr>
            </a:tbl>
          </a:graphicData>
        </a:graphic>
      </p:graphicFrame>
      <p:pic>
        <p:nvPicPr>
          <p:cNvPr id="6" name="Picture 5">
            <a:hlinkClick r:id="rId3"/>
            <a:extLst>
              <a:ext uri="{FF2B5EF4-FFF2-40B4-BE49-F238E27FC236}">
                <a16:creationId xmlns:a16="http://schemas.microsoft.com/office/drawing/2014/main" id="{A31174DF-D475-258F-7D98-1291150881CF}"/>
              </a:ext>
            </a:extLst>
          </p:cNvPr>
          <p:cNvPicPr>
            <a:picLocks noChangeAspect="1"/>
          </p:cNvPicPr>
          <p:nvPr/>
        </p:nvPicPr>
        <p:blipFill>
          <a:blip r:embed="rId4"/>
          <a:stretch>
            <a:fillRect/>
          </a:stretch>
        </p:blipFill>
        <p:spPr>
          <a:xfrm>
            <a:off x="119062" y="2438400"/>
            <a:ext cx="11953875" cy="1981200"/>
          </a:xfrm>
          <a:prstGeom prst="rect">
            <a:avLst/>
          </a:prstGeom>
        </p:spPr>
      </p:pic>
      <p:sp>
        <p:nvSpPr>
          <p:cNvPr id="7" name="TextBox 6">
            <a:extLst>
              <a:ext uri="{FF2B5EF4-FFF2-40B4-BE49-F238E27FC236}">
                <a16:creationId xmlns:a16="http://schemas.microsoft.com/office/drawing/2014/main" id="{E78430D7-A5BD-8916-2E19-3C5170C5A6FD}"/>
              </a:ext>
            </a:extLst>
          </p:cNvPr>
          <p:cNvSpPr txBox="1"/>
          <p:nvPr/>
        </p:nvSpPr>
        <p:spPr>
          <a:xfrm>
            <a:off x="8327254" y="4419600"/>
            <a:ext cx="3187084" cy="369332"/>
          </a:xfrm>
          <a:prstGeom prst="rect">
            <a:avLst/>
          </a:prstGeom>
          <a:noFill/>
        </p:spPr>
        <p:txBody>
          <a:bodyPr wrap="square" rtlCol="0">
            <a:spAutoFit/>
          </a:bodyPr>
          <a:lstStyle/>
          <a:p>
            <a:r>
              <a:rPr lang="en-GB" dirty="0"/>
              <a:t>The Guardian (2012)</a:t>
            </a:r>
          </a:p>
        </p:txBody>
      </p:sp>
    </p:spTree>
    <p:extLst>
      <p:ext uri="{BB962C8B-B14F-4D97-AF65-F5344CB8AC3E}">
        <p14:creationId xmlns:p14="http://schemas.microsoft.com/office/powerpoint/2010/main" val="386032601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xit" presetSubtype="0" fill="hold" nodeType="clickEffect">
                                  <p:stCondLst>
                                    <p:cond delay="0"/>
                                  </p:stCondLst>
                                  <p:childTnLst>
                                    <p:animEffect transition="out" filter="fade">
                                      <p:cBhvr>
                                        <p:cTn id="15" dur="500"/>
                                        <p:tgtEl>
                                          <p:spTgt spid="4"/>
                                        </p:tgtEl>
                                      </p:cBhvr>
                                    </p:animEffect>
                                    <p:set>
                                      <p:cBhvr>
                                        <p:cTn id="16" dur="1" fill="hold">
                                          <p:stCondLst>
                                            <p:cond delay="499"/>
                                          </p:stCondLst>
                                        </p:cTn>
                                        <p:tgtEl>
                                          <p:spTgt spid="4"/>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6"/>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DB382-E4B9-C15A-B7FC-2BD0223CD740}"/>
              </a:ext>
            </a:extLst>
          </p:cNvPr>
          <p:cNvSpPr>
            <a:spLocks noGrp="1"/>
          </p:cNvSpPr>
          <p:nvPr>
            <p:ph type="title"/>
          </p:nvPr>
        </p:nvSpPr>
        <p:spPr/>
        <p:txBody>
          <a:bodyPr/>
          <a:lstStyle/>
          <a:p>
            <a:r>
              <a:rPr lang="en-GB" dirty="0"/>
              <a:t>THINKPOINT</a:t>
            </a:r>
          </a:p>
        </p:txBody>
      </p:sp>
      <p:sp>
        <p:nvSpPr>
          <p:cNvPr id="3" name="Content Placeholder 2">
            <a:extLst>
              <a:ext uri="{FF2B5EF4-FFF2-40B4-BE49-F238E27FC236}">
                <a16:creationId xmlns:a16="http://schemas.microsoft.com/office/drawing/2014/main" id="{4483D74A-E5FB-1C58-FDDE-ED5C73D0E1EC}"/>
              </a:ext>
            </a:extLst>
          </p:cNvPr>
          <p:cNvSpPr>
            <a:spLocks noGrp="1"/>
          </p:cNvSpPr>
          <p:nvPr>
            <p:ph idx="1"/>
          </p:nvPr>
        </p:nvSpPr>
        <p:spPr>
          <a:xfrm>
            <a:off x="848319" y="3377851"/>
            <a:ext cx="5117475" cy="2715176"/>
          </a:xfrm>
        </p:spPr>
        <p:txBody>
          <a:bodyPr>
            <a:normAutofit fontScale="85000" lnSpcReduction="20000"/>
          </a:bodyPr>
          <a:lstStyle/>
          <a:p>
            <a:r>
              <a:rPr lang="en-GB" dirty="0"/>
              <a:t>Are we all ‘criminals’?</a:t>
            </a:r>
          </a:p>
          <a:p>
            <a:r>
              <a:rPr lang="en-GB" dirty="0"/>
              <a:t>Do we need treatment?</a:t>
            </a:r>
          </a:p>
          <a:p>
            <a:r>
              <a:rPr lang="en-GB" dirty="0"/>
              <a:t>Do we see ourselves as different? – Our actions couldn’t possibly be deviant</a:t>
            </a:r>
          </a:p>
          <a:p>
            <a:r>
              <a:rPr lang="en-GB" dirty="0"/>
              <a:t>How do we and society draw these boundaries?</a:t>
            </a:r>
          </a:p>
        </p:txBody>
      </p:sp>
      <p:sp>
        <p:nvSpPr>
          <p:cNvPr id="4" name="Text Placeholder 3">
            <a:extLst>
              <a:ext uri="{FF2B5EF4-FFF2-40B4-BE49-F238E27FC236}">
                <a16:creationId xmlns:a16="http://schemas.microsoft.com/office/drawing/2014/main" id="{DB31C63F-6500-6E80-471A-620EADD4DA7E}"/>
              </a:ext>
            </a:extLst>
          </p:cNvPr>
          <p:cNvSpPr>
            <a:spLocks noGrp="1"/>
          </p:cNvSpPr>
          <p:nvPr>
            <p:ph type="body" sz="half" idx="2"/>
          </p:nvPr>
        </p:nvSpPr>
        <p:spPr>
          <a:xfrm>
            <a:off x="565150" y="1462494"/>
            <a:ext cx="4264302" cy="4406494"/>
          </a:xfrm>
        </p:spPr>
        <p:txBody>
          <a:bodyPr>
            <a:normAutofit/>
          </a:bodyPr>
          <a:lstStyle/>
          <a:p>
            <a:pPr algn="ctr"/>
            <a:r>
              <a:rPr lang="en-GB" sz="3600" i="1" dirty="0"/>
              <a:t>‘</a:t>
            </a:r>
            <a:r>
              <a:rPr lang="en-GB" sz="3600" b="0" i="1" dirty="0">
                <a:solidFill>
                  <a:srgbClr val="000000"/>
                </a:solidFill>
                <a:effectLst/>
                <a:highlight>
                  <a:srgbClr val="F2F2F2"/>
                </a:highlight>
                <a:latin typeface="LucidaSans"/>
              </a:rPr>
              <a:t>Everyone was guilty of something.’</a:t>
            </a:r>
          </a:p>
          <a:p>
            <a:pPr algn="ctr"/>
            <a:endParaRPr lang="en-GB" sz="3600" i="1" dirty="0"/>
          </a:p>
        </p:txBody>
      </p:sp>
      <p:sp>
        <p:nvSpPr>
          <p:cNvPr id="5" name="TextBox 4">
            <a:extLst>
              <a:ext uri="{FF2B5EF4-FFF2-40B4-BE49-F238E27FC236}">
                <a16:creationId xmlns:a16="http://schemas.microsoft.com/office/drawing/2014/main" id="{F69A81F4-F982-2218-10D7-A7C9576CCFB2}"/>
              </a:ext>
            </a:extLst>
          </p:cNvPr>
          <p:cNvSpPr txBox="1"/>
          <p:nvPr/>
        </p:nvSpPr>
        <p:spPr>
          <a:xfrm>
            <a:off x="1322774" y="2488205"/>
            <a:ext cx="3438286" cy="369332"/>
          </a:xfrm>
          <a:prstGeom prst="rect">
            <a:avLst/>
          </a:prstGeom>
          <a:noFill/>
        </p:spPr>
        <p:txBody>
          <a:bodyPr wrap="square" rtlCol="0">
            <a:spAutoFit/>
          </a:bodyPr>
          <a:lstStyle/>
          <a:p>
            <a:r>
              <a:rPr lang="en-GB" dirty="0"/>
              <a:t>Sir Terry </a:t>
            </a:r>
            <a:r>
              <a:rPr lang="en-GB" dirty="0" err="1"/>
              <a:t>Practhett</a:t>
            </a:r>
            <a:endParaRPr lang="en-GB" dirty="0"/>
          </a:p>
        </p:txBody>
      </p:sp>
      <p:pic>
        <p:nvPicPr>
          <p:cNvPr id="1026" name="Picture 2" descr="Terry Pratchett quote: He's bound to have done something,” Nobby repeated.  In this...">
            <a:extLst>
              <a:ext uri="{FF2B5EF4-FFF2-40B4-BE49-F238E27FC236}">
                <a16:creationId xmlns:a16="http://schemas.microsoft.com/office/drawing/2014/main" id="{52F471E9-6AAF-5398-31E2-66A64929279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18515" y="212562"/>
            <a:ext cx="4941367" cy="63305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00684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7A00BDF4-7643-A942-A588-F24E4E09AA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4" name="Freeform 32">
              <a:extLst>
                <a:ext uri="{FF2B5EF4-FFF2-40B4-BE49-F238E27FC236}">
                  <a16:creationId xmlns:a16="http://schemas.microsoft.com/office/drawing/2014/main" id="{90B25A21-16B9-8D47-928B-2367A0B8C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34">
              <a:extLst>
                <a:ext uri="{FF2B5EF4-FFF2-40B4-BE49-F238E27FC236}">
                  <a16:creationId xmlns:a16="http://schemas.microsoft.com/office/drawing/2014/main" id="{E5E64190-3AC0-0A48-9917-5FAE935A85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47">
              <a:extLst>
                <a:ext uri="{FF2B5EF4-FFF2-40B4-BE49-F238E27FC236}">
                  <a16:creationId xmlns:a16="http://schemas.microsoft.com/office/drawing/2014/main" id="{AE71CDB8-B430-F14E-99C8-E6AAB8E21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48">
              <a:extLst>
                <a:ext uri="{FF2B5EF4-FFF2-40B4-BE49-F238E27FC236}">
                  <a16:creationId xmlns:a16="http://schemas.microsoft.com/office/drawing/2014/main" id="{DCA37B0A-FCCC-7642-B70D-56AD50049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7672872-CB3F-6C9B-A3AE-9C82E28D5639}"/>
              </a:ext>
            </a:extLst>
          </p:cNvPr>
          <p:cNvSpPr>
            <a:spLocks noGrp="1"/>
          </p:cNvSpPr>
          <p:nvPr>
            <p:ph type="title"/>
          </p:nvPr>
        </p:nvSpPr>
        <p:spPr>
          <a:xfrm>
            <a:off x="5136110" y="316526"/>
            <a:ext cx="6400999" cy="1268984"/>
          </a:xfrm>
        </p:spPr>
        <p:txBody>
          <a:bodyPr>
            <a:normAutofit/>
          </a:bodyPr>
          <a:lstStyle/>
          <a:p>
            <a:pPr>
              <a:lnSpc>
                <a:spcPct val="90000"/>
              </a:lnSpc>
            </a:pPr>
            <a:r>
              <a:rPr lang="en-GB" dirty="0"/>
              <a:t>What is anti-social about anti-social behaviour?</a:t>
            </a:r>
          </a:p>
        </p:txBody>
      </p:sp>
      <p:sp>
        <p:nvSpPr>
          <p:cNvPr id="5" name="Content Placeholder 4">
            <a:extLst>
              <a:ext uri="{FF2B5EF4-FFF2-40B4-BE49-F238E27FC236}">
                <a16:creationId xmlns:a16="http://schemas.microsoft.com/office/drawing/2014/main" id="{40F9BC7A-11CB-324A-F580-0835241F2D16}"/>
              </a:ext>
            </a:extLst>
          </p:cNvPr>
          <p:cNvSpPr>
            <a:spLocks noGrp="1"/>
          </p:cNvSpPr>
          <p:nvPr>
            <p:ph idx="1"/>
          </p:nvPr>
        </p:nvSpPr>
        <p:spPr>
          <a:xfrm>
            <a:off x="5196305" y="1698378"/>
            <a:ext cx="6400999" cy="4507114"/>
          </a:xfrm>
          <a:solidFill>
            <a:schemeClr val="bg2"/>
          </a:solidFill>
        </p:spPr>
        <p:txBody>
          <a:bodyPr>
            <a:normAutofit/>
          </a:bodyPr>
          <a:lstStyle/>
          <a:p>
            <a:pPr marL="0" indent="0">
              <a:lnSpc>
                <a:spcPct val="90000"/>
              </a:lnSpc>
              <a:buNone/>
            </a:pPr>
            <a:r>
              <a:rPr lang="en-GB" sz="2000" dirty="0"/>
              <a:t>We often read in the press about the idea of antisocial behaviour (ASB) but what does it actually mean?</a:t>
            </a:r>
          </a:p>
          <a:p>
            <a:pPr>
              <a:lnSpc>
                <a:spcPct val="90000"/>
              </a:lnSpc>
            </a:pPr>
            <a:endParaRPr lang="en-GB" sz="2000" dirty="0"/>
          </a:p>
          <a:p>
            <a:pPr>
              <a:lnSpc>
                <a:spcPct val="90000"/>
              </a:lnSpc>
            </a:pPr>
            <a:r>
              <a:rPr lang="en-GB" sz="2000" dirty="0"/>
              <a:t>Try to jot down a precise definition of it and list forms of behaviour which you regard as being antisocial.</a:t>
            </a:r>
          </a:p>
          <a:p>
            <a:pPr>
              <a:lnSpc>
                <a:spcPct val="90000"/>
              </a:lnSpc>
            </a:pPr>
            <a:r>
              <a:rPr lang="en-GB" sz="2000" dirty="0"/>
              <a:t>What images come into your head as you do so?</a:t>
            </a:r>
          </a:p>
          <a:p>
            <a:pPr>
              <a:lnSpc>
                <a:spcPct val="90000"/>
              </a:lnSpc>
            </a:pPr>
            <a:r>
              <a:rPr lang="en-GB" sz="2000" dirty="0"/>
              <a:t>Did you find this an easy thing to do or was it trickier than you initially thought?</a:t>
            </a:r>
          </a:p>
          <a:p>
            <a:pPr>
              <a:lnSpc>
                <a:spcPct val="90000"/>
              </a:lnSpc>
            </a:pPr>
            <a:r>
              <a:rPr lang="en-GB" sz="2000" dirty="0"/>
              <a:t>Why might this be the case?</a:t>
            </a:r>
          </a:p>
          <a:p>
            <a:pPr>
              <a:lnSpc>
                <a:spcPct val="90000"/>
              </a:lnSpc>
            </a:pPr>
            <a:r>
              <a:rPr lang="en-GB" sz="2000" dirty="0"/>
              <a:t>Is there a general agreement (a consensus) across the class?</a:t>
            </a:r>
          </a:p>
        </p:txBody>
      </p:sp>
      <p:pic>
        <p:nvPicPr>
          <p:cNvPr id="7" name="Picture 6" descr="Different coloured question marks">
            <a:extLst>
              <a:ext uri="{FF2B5EF4-FFF2-40B4-BE49-F238E27FC236}">
                <a16:creationId xmlns:a16="http://schemas.microsoft.com/office/drawing/2014/main" id="{0EAFB491-0F2D-992C-8777-DF944E0067F6}"/>
              </a:ext>
            </a:extLst>
          </p:cNvPr>
          <p:cNvPicPr>
            <a:picLocks noChangeAspect="1"/>
          </p:cNvPicPr>
          <p:nvPr/>
        </p:nvPicPr>
        <p:blipFill>
          <a:blip r:embed="rId3"/>
          <a:srcRect l="29207" r="32593"/>
          <a:stretch/>
        </p:blipFill>
        <p:spPr>
          <a:xfrm>
            <a:off x="20" y="1"/>
            <a:ext cx="4657325" cy="6857999"/>
          </a:xfrm>
          <a:prstGeom prst="rect">
            <a:avLst/>
          </a:prstGeom>
        </p:spPr>
      </p:pic>
      <p:cxnSp>
        <p:nvCxnSpPr>
          <p:cNvPr id="19" name="Straight Connector 18">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24243" y="6087110"/>
            <a:ext cx="6400999"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887514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7A8270-C642-9491-829A-3C65B9C5A98F}"/>
              </a:ext>
            </a:extLst>
          </p:cNvPr>
          <p:cNvSpPr>
            <a:spLocks noGrp="1"/>
          </p:cNvSpPr>
          <p:nvPr>
            <p:ph type="title"/>
          </p:nvPr>
        </p:nvSpPr>
        <p:spPr>
          <a:xfrm>
            <a:off x="565150" y="770890"/>
            <a:ext cx="5995137" cy="1268984"/>
          </a:xfrm>
        </p:spPr>
        <p:txBody>
          <a:bodyPr>
            <a:normAutofit/>
          </a:bodyPr>
          <a:lstStyle/>
          <a:p>
            <a:r>
              <a:rPr lang="en-GB" dirty="0"/>
              <a:t>POWER</a:t>
            </a:r>
          </a:p>
        </p:txBody>
      </p:sp>
      <p:sp>
        <p:nvSpPr>
          <p:cNvPr id="3" name="Content Placeholder 2">
            <a:extLst>
              <a:ext uri="{FF2B5EF4-FFF2-40B4-BE49-F238E27FC236}">
                <a16:creationId xmlns:a16="http://schemas.microsoft.com/office/drawing/2014/main" id="{02AB90FB-34D5-42D1-440A-2488FF75AC3F}"/>
              </a:ext>
            </a:extLst>
          </p:cNvPr>
          <p:cNvSpPr>
            <a:spLocks noGrp="1"/>
          </p:cNvSpPr>
          <p:nvPr>
            <p:ph idx="1"/>
          </p:nvPr>
        </p:nvSpPr>
        <p:spPr>
          <a:xfrm>
            <a:off x="565150" y="2160016"/>
            <a:ext cx="5995137" cy="3601212"/>
          </a:xfrm>
        </p:spPr>
        <p:txBody>
          <a:bodyPr>
            <a:normAutofit/>
          </a:bodyPr>
          <a:lstStyle/>
          <a:p>
            <a:pPr>
              <a:lnSpc>
                <a:spcPct val="90000"/>
              </a:lnSpc>
            </a:pPr>
            <a:r>
              <a:rPr lang="en-GB" sz="1900" dirty="0"/>
              <a:t>Power is a crucial aspect of critical criminology.</a:t>
            </a:r>
          </a:p>
          <a:p>
            <a:pPr>
              <a:lnSpc>
                <a:spcPct val="90000"/>
              </a:lnSpc>
            </a:pPr>
            <a:r>
              <a:rPr lang="en-GB" sz="1900" b="1" i="1" dirty="0"/>
              <a:t>Pluralism</a:t>
            </a:r>
            <a:r>
              <a:rPr lang="en-GB" sz="1900" dirty="0"/>
              <a:t> – Society is made up of many diverse individuals who do not always agree with each other and have different values. </a:t>
            </a:r>
          </a:p>
          <a:p>
            <a:pPr>
              <a:lnSpc>
                <a:spcPct val="90000"/>
              </a:lnSpc>
            </a:pPr>
            <a:r>
              <a:rPr lang="en-GB" sz="1900" dirty="0"/>
              <a:t>Arguably, people in society rarely agree and are in a state of constant conflict with each other?</a:t>
            </a:r>
          </a:p>
          <a:p>
            <a:pPr>
              <a:lnSpc>
                <a:spcPct val="90000"/>
              </a:lnSpc>
            </a:pPr>
            <a:r>
              <a:rPr lang="en-GB" sz="1900" dirty="0"/>
              <a:t>Critical criminology is concerned with the social construction of power:</a:t>
            </a:r>
          </a:p>
          <a:p>
            <a:pPr>
              <a:lnSpc>
                <a:spcPct val="90000"/>
              </a:lnSpc>
              <a:buFontTx/>
              <a:buChar char="-"/>
            </a:pPr>
            <a:r>
              <a:rPr lang="en-GB" sz="1900" i="1" dirty="0"/>
              <a:t>Who has the power to help define what crime is?</a:t>
            </a:r>
          </a:p>
          <a:p>
            <a:pPr>
              <a:lnSpc>
                <a:spcPct val="90000"/>
              </a:lnSpc>
              <a:buFontTx/>
              <a:buChar char="-"/>
            </a:pPr>
            <a:r>
              <a:rPr lang="en-GB" sz="1900" i="1" dirty="0"/>
              <a:t>Who has the power to declare what the crime problem is?</a:t>
            </a:r>
          </a:p>
        </p:txBody>
      </p:sp>
      <p:pic>
        <p:nvPicPr>
          <p:cNvPr id="4" name="Picture 3" descr="A group of people standing together&#10;&#10;Description automatically generated">
            <a:extLst>
              <a:ext uri="{FF2B5EF4-FFF2-40B4-BE49-F238E27FC236}">
                <a16:creationId xmlns:a16="http://schemas.microsoft.com/office/drawing/2014/main" id="{3E089DA9-473B-80F6-9B79-5488F742E9D2}"/>
              </a:ext>
            </a:extLst>
          </p:cNvPr>
          <p:cNvPicPr>
            <a:picLocks noChangeAspect="1"/>
          </p:cNvPicPr>
          <p:nvPr/>
        </p:nvPicPr>
        <p:blipFill>
          <a:blip r:embed="rId3"/>
          <a:stretch>
            <a:fillRect/>
          </a:stretch>
        </p:blipFill>
        <p:spPr>
          <a:xfrm>
            <a:off x="7086600" y="2746978"/>
            <a:ext cx="4334439" cy="2427285"/>
          </a:xfrm>
          <a:prstGeom prst="rect">
            <a:avLst/>
          </a:prstGeom>
        </p:spPr>
      </p:pic>
      <p:grpSp>
        <p:nvGrpSpPr>
          <p:cNvPr id="23" name="Group 22">
            <a:extLst>
              <a:ext uri="{FF2B5EF4-FFF2-40B4-BE49-F238E27FC236}">
                <a16:creationId xmlns:a16="http://schemas.microsoft.com/office/drawing/2014/main" id="{97620302-BEE8-1447-8324-5F4178AA16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2" name="Freeform 37">
              <a:extLst>
                <a:ext uri="{FF2B5EF4-FFF2-40B4-BE49-F238E27FC236}">
                  <a16:creationId xmlns:a16="http://schemas.microsoft.com/office/drawing/2014/main" id="{075332F5-EA0C-8B40-ADC9-D024EBD771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39">
              <a:extLst>
                <a:ext uri="{FF2B5EF4-FFF2-40B4-BE49-F238E27FC236}">
                  <a16:creationId xmlns:a16="http://schemas.microsoft.com/office/drawing/2014/main" id="{2619F114-DF39-F544-B487-5430D00E13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41">
              <a:extLst>
                <a:ext uri="{FF2B5EF4-FFF2-40B4-BE49-F238E27FC236}">
                  <a16:creationId xmlns:a16="http://schemas.microsoft.com/office/drawing/2014/main" id="{5CDF6368-32C4-A64F-8D2E-11DE400CD9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42">
              <a:extLst>
                <a:ext uri="{FF2B5EF4-FFF2-40B4-BE49-F238E27FC236}">
                  <a16:creationId xmlns:a16="http://schemas.microsoft.com/office/drawing/2014/main" id="{148F19D8-49E5-0945-BC17-56044D43D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27" name="Straight Connector 26">
            <a:extLst>
              <a:ext uri="{FF2B5EF4-FFF2-40B4-BE49-F238E27FC236}">
                <a16:creationId xmlns:a16="http://schemas.microsoft.com/office/drawing/2014/main" id="{68C50EA3-7CF1-9542-A21D-5B3EBACC50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6531503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Effect transition="in" filter="fade">
                                      <p:cBhvr>
                                        <p:cTn id="18" dur="1000"/>
                                        <p:tgtEl>
                                          <p:spTgt spid="3">
                                            <p:txEl>
                                              <p:pRg st="0" end="0"/>
                                            </p:txEl>
                                          </p:spTgt>
                                        </p:tgtEl>
                                      </p:cBhvr>
                                    </p:animEffect>
                                    <p:anim calcmode="lin" valueType="num">
                                      <p:cBhvr>
                                        <p:cTn id="19"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0"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Effect transition="in" filter="fade">
                                      <p:cBhvr>
                                        <p:cTn id="25" dur="1000"/>
                                        <p:tgtEl>
                                          <p:spTgt spid="3">
                                            <p:txEl>
                                              <p:pRg st="1" end="1"/>
                                            </p:txEl>
                                          </p:spTgt>
                                        </p:tgtEl>
                                      </p:cBhvr>
                                    </p:animEffect>
                                    <p:anim calcmode="lin" valueType="num">
                                      <p:cBhvr>
                                        <p:cTn id="26"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3">
                                            <p:txEl>
                                              <p:pRg st="2" end="2"/>
                                            </p:txEl>
                                          </p:spTgt>
                                        </p:tgtEl>
                                        <p:attrNameLst>
                                          <p:attrName>style.visibility</p:attrName>
                                        </p:attrNameLst>
                                      </p:cBhvr>
                                      <p:to>
                                        <p:strVal val="visible"/>
                                      </p:to>
                                    </p:set>
                                    <p:animEffect transition="in" filter="fade">
                                      <p:cBhvr>
                                        <p:cTn id="32" dur="1000"/>
                                        <p:tgtEl>
                                          <p:spTgt spid="3">
                                            <p:txEl>
                                              <p:pRg st="2" end="2"/>
                                            </p:txEl>
                                          </p:spTgt>
                                        </p:tgtEl>
                                      </p:cBhvr>
                                    </p:animEffect>
                                    <p:anim calcmode="lin" valueType="num">
                                      <p:cBhvr>
                                        <p:cTn id="3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3">
                                            <p:txEl>
                                              <p:pRg st="3" end="3"/>
                                            </p:txEl>
                                          </p:spTgt>
                                        </p:tgtEl>
                                        <p:attrNameLst>
                                          <p:attrName>style.visibility</p:attrName>
                                        </p:attrNameLst>
                                      </p:cBhvr>
                                      <p:to>
                                        <p:strVal val="visible"/>
                                      </p:to>
                                    </p:set>
                                    <p:animEffect transition="in" filter="fade">
                                      <p:cBhvr>
                                        <p:cTn id="39" dur="1000"/>
                                        <p:tgtEl>
                                          <p:spTgt spid="3">
                                            <p:txEl>
                                              <p:pRg st="3" end="3"/>
                                            </p:txEl>
                                          </p:spTgt>
                                        </p:tgtEl>
                                      </p:cBhvr>
                                    </p:animEffect>
                                    <p:anim calcmode="lin" valueType="num">
                                      <p:cBhvr>
                                        <p:cTn id="4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42" presetClass="entr" presetSubtype="0" fill="hold" grpId="0" nodeType="clickEffect">
                                  <p:stCondLst>
                                    <p:cond delay="0"/>
                                  </p:stCondLst>
                                  <p:childTnLst>
                                    <p:set>
                                      <p:cBhvr>
                                        <p:cTn id="45" dur="1" fill="hold">
                                          <p:stCondLst>
                                            <p:cond delay="0"/>
                                          </p:stCondLst>
                                        </p:cTn>
                                        <p:tgtEl>
                                          <p:spTgt spid="3">
                                            <p:txEl>
                                              <p:pRg st="4" end="4"/>
                                            </p:txEl>
                                          </p:spTgt>
                                        </p:tgtEl>
                                        <p:attrNameLst>
                                          <p:attrName>style.visibility</p:attrName>
                                        </p:attrNameLst>
                                      </p:cBhvr>
                                      <p:to>
                                        <p:strVal val="visible"/>
                                      </p:to>
                                    </p:set>
                                    <p:animEffect transition="in" filter="fade">
                                      <p:cBhvr>
                                        <p:cTn id="46" dur="1000"/>
                                        <p:tgtEl>
                                          <p:spTgt spid="3">
                                            <p:txEl>
                                              <p:pRg st="4" end="4"/>
                                            </p:txEl>
                                          </p:spTgt>
                                        </p:tgtEl>
                                      </p:cBhvr>
                                    </p:animEffect>
                                    <p:anim calcmode="lin" valueType="num">
                                      <p:cBhvr>
                                        <p:cTn id="47"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8"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42" presetClass="entr" presetSubtype="0" fill="hold" grpId="0" nodeType="clickEffect">
                                  <p:stCondLst>
                                    <p:cond delay="0"/>
                                  </p:stCondLst>
                                  <p:childTnLst>
                                    <p:set>
                                      <p:cBhvr>
                                        <p:cTn id="52" dur="1" fill="hold">
                                          <p:stCondLst>
                                            <p:cond delay="0"/>
                                          </p:stCondLst>
                                        </p:cTn>
                                        <p:tgtEl>
                                          <p:spTgt spid="3">
                                            <p:txEl>
                                              <p:pRg st="5" end="5"/>
                                            </p:txEl>
                                          </p:spTgt>
                                        </p:tgtEl>
                                        <p:attrNameLst>
                                          <p:attrName>style.visibility</p:attrName>
                                        </p:attrNameLst>
                                      </p:cBhvr>
                                      <p:to>
                                        <p:strVal val="visible"/>
                                      </p:to>
                                    </p:set>
                                    <p:animEffect transition="in" filter="fade">
                                      <p:cBhvr>
                                        <p:cTn id="53" dur="1000"/>
                                        <p:tgtEl>
                                          <p:spTgt spid="3">
                                            <p:txEl>
                                              <p:pRg st="5" end="5"/>
                                            </p:txEl>
                                          </p:spTgt>
                                        </p:tgtEl>
                                      </p:cBhvr>
                                    </p:animEffect>
                                    <p:anim calcmode="lin" valueType="num">
                                      <p:cBhvr>
                                        <p:cTn id="54"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5"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60A47-498C-80D3-A344-77BAAE99F5F5}"/>
              </a:ext>
            </a:extLst>
          </p:cNvPr>
          <p:cNvSpPr>
            <a:spLocks noGrp="1"/>
          </p:cNvSpPr>
          <p:nvPr>
            <p:ph type="title"/>
          </p:nvPr>
        </p:nvSpPr>
        <p:spPr>
          <a:xfrm>
            <a:off x="2358438" y="65376"/>
            <a:ext cx="7335835" cy="1268984"/>
          </a:xfrm>
        </p:spPr>
        <p:txBody>
          <a:bodyPr/>
          <a:lstStyle/>
          <a:p>
            <a:pPr algn="ctr"/>
            <a:r>
              <a:rPr lang="en-GB" dirty="0"/>
              <a:t>POWER continued….</a:t>
            </a:r>
          </a:p>
        </p:txBody>
      </p:sp>
      <p:graphicFrame>
        <p:nvGraphicFramePr>
          <p:cNvPr id="10" name="Content Placeholder 2">
            <a:extLst>
              <a:ext uri="{FF2B5EF4-FFF2-40B4-BE49-F238E27FC236}">
                <a16:creationId xmlns:a16="http://schemas.microsoft.com/office/drawing/2014/main" id="{EBD68DFF-DA0D-1C5F-F7A0-476EFDAB9E27}"/>
              </a:ext>
            </a:extLst>
          </p:cNvPr>
          <p:cNvGraphicFramePr>
            <a:graphicFrameLocks noGrp="1"/>
          </p:cNvGraphicFramePr>
          <p:nvPr>
            <p:ph idx="1"/>
            <p:extLst>
              <p:ext uri="{D42A27DB-BD31-4B8C-83A1-F6EECF244321}">
                <p14:modId xmlns:p14="http://schemas.microsoft.com/office/powerpoint/2010/main" val="1859906513"/>
              </p:ext>
            </p:extLst>
          </p:nvPr>
        </p:nvGraphicFramePr>
        <p:xfrm>
          <a:off x="534648" y="2959006"/>
          <a:ext cx="5152069" cy="36012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02E46A15-876A-9775-B80E-8177CA72034D}"/>
              </a:ext>
            </a:extLst>
          </p:cNvPr>
          <p:cNvSpPr txBox="1"/>
          <p:nvPr/>
        </p:nvSpPr>
        <p:spPr>
          <a:xfrm>
            <a:off x="6096000" y="899387"/>
            <a:ext cx="4722920" cy="2800767"/>
          </a:xfrm>
          <a:prstGeom prst="rect">
            <a:avLst/>
          </a:prstGeom>
          <a:solidFill>
            <a:schemeClr val="accent1">
              <a:lumMod val="20000"/>
              <a:lumOff val="80000"/>
            </a:schemeClr>
          </a:solidFill>
        </p:spPr>
        <p:txBody>
          <a:bodyPr wrap="square" rtlCol="0">
            <a:spAutoFit/>
          </a:bodyPr>
          <a:lstStyle/>
          <a:p>
            <a:pPr algn="ctr"/>
            <a:r>
              <a:rPr lang="en-GB" sz="2200" b="1" u="sng" dirty="0"/>
              <a:t>The power of some groups to evade being criminalised </a:t>
            </a:r>
          </a:p>
          <a:p>
            <a:pPr algn="ctr"/>
            <a:endParaRPr lang="en-GB" sz="2200" b="1" u="sng" dirty="0"/>
          </a:p>
          <a:p>
            <a:pPr marL="342900" indent="-342900">
              <a:buFontTx/>
              <a:buChar char="-"/>
            </a:pPr>
            <a:r>
              <a:rPr lang="en-GB" sz="2200" dirty="0"/>
              <a:t>The acts and behaviours of powerful groups are sometimes not defined as being criminal</a:t>
            </a:r>
          </a:p>
          <a:p>
            <a:pPr marL="342900" indent="-342900">
              <a:buFontTx/>
              <a:buChar char="-"/>
            </a:pPr>
            <a:r>
              <a:rPr lang="en-GB" sz="2200" dirty="0" err="1"/>
              <a:t>E.g</a:t>
            </a:r>
            <a:r>
              <a:rPr lang="en-GB" sz="2200" dirty="0"/>
              <a:t> ‘legitimate’ tax avoidance schemes</a:t>
            </a:r>
          </a:p>
        </p:txBody>
      </p:sp>
      <p:pic>
        <p:nvPicPr>
          <p:cNvPr id="5" name="Picture 4">
            <a:extLst>
              <a:ext uri="{FF2B5EF4-FFF2-40B4-BE49-F238E27FC236}">
                <a16:creationId xmlns:a16="http://schemas.microsoft.com/office/drawing/2014/main" id="{E54EB0F5-C6F3-58FB-2A57-FF6ADF11EF8D}"/>
              </a:ext>
            </a:extLst>
          </p:cNvPr>
          <p:cNvPicPr>
            <a:picLocks noChangeAspect="1"/>
          </p:cNvPicPr>
          <p:nvPr/>
        </p:nvPicPr>
        <p:blipFill>
          <a:blip r:embed="rId8"/>
          <a:stretch>
            <a:fillRect/>
          </a:stretch>
        </p:blipFill>
        <p:spPr>
          <a:xfrm>
            <a:off x="676690" y="297782"/>
            <a:ext cx="2670191" cy="2670191"/>
          </a:xfrm>
          <a:prstGeom prst="rect">
            <a:avLst/>
          </a:prstGeom>
        </p:spPr>
      </p:pic>
      <p:pic>
        <p:nvPicPr>
          <p:cNvPr id="6" name="Picture 5">
            <a:extLst>
              <a:ext uri="{FF2B5EF4-FFF2-40B4-BE49-F238E27FC236}">
                <a16:creationId xmlns:a16="http://schemas.microsoft.com/office/drawing/2014/main" id="{6D6036B0-F0B2-13C3-D98C-0D202A7ED7FC}"/>
              </a:ext>
            </a:extLst>
          </p:cNvPr>
          <p:cNvPicPr>
            <a:picLocks noChangeAspect="1"/>
          </p:cNvPicPr>
          <p:nvPr/>
        </p:nvPicPr>
        <p:blipFill>
          <a:blip r:embed="rId9"/>
          <a:stretch>
            <a:fillRect/>
          </a:stretch>
        </p:blipFill>
        <p:spPr>
          <a:xfrm>
            <a:off x="6096000" y="3803329"/>
            <a:ext cx="4672200" cy="2616432"/>
          </a:xfrm>
          <a:prstGeom prst="rect">
            <a:avLst/>
          </a:prstGeom>
        </p:spPr>
      </p:pic>
    </p:spTree>
    <p:extLst>
      <p:ext uri="{BB962C8B-B14F-4D97-AF65-F5344CB8AC3E}">
        <p14:creationId xmlns:p14="http://schemas.microsoft.com/office/powerpoint/2010/main" val="213064080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anim calcmode="lin" valueType="num">
                                      <p:cBhvr additive="base">
                                        <p:cTn id="11" dur="500" fill="hold"/>
                                        <p:tgtEl>
                                          <p:spTgt spid="10"/>
                                        </p:tgtEl>
                                        <p:attrNameLst>
                                          <p:attrName>ppt_x</p:attrName>
                                        </p:attrNameLst>
                                      </p:cBhvr>
                                      <p:tavLst>
                                        <p:tav tm="0">
                                          <p:val>
                                            <p:strVal val="#ppt_x"/>
                                          </p:val>
                                        </p:tav>
                                        <p:tav tm="100000">
                                          <p:val>
                                            <p:strVal val="#ppt_x"/>
                                          </p:val>
                                        </p:tav>
                                      </p:tavLst>
                                    </p:anim>
                                    <p:anim calcmode="lin" valueType="num">
                                      <p:cBhvr additive="base">
                                        <p:cTn id="1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anim calcmode="lin" valueType="num">
                                      <p:cBhvr additive="base">
                                        <p:cTn id="23" dur="500" fill="hold"/>
                                        <p:tgtEl>
                                          <p:spTgt spid="4"/>
                                        </p:tgtEl>
                                        <p:attrNameLst>
                                          <p:attrName>ppt_x</p:attrName>
                                        </p:attrNameLst>
                                      </p:cBhvr>
                                      <p:tavLst>
                                        <p:tav tm="0">
                                          <p:val>
                                            <p:strVal val="#ppt_x"/>
                                          </p:val>
                                        </p:tav>
                                        <p:tav tm="100000">
                                          <p:val>
                                            <p:strVal val="#ppt_x"/>
                                          </p:val>
                                        </p:tav>
                                      </p:tavLst>
                                    </p:anim>
                                    <p:anim calcmode="lin" valueType="num">
                                      <p:cBhvr additive="base">
                                        <p:cTn id="2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6"/>
                                        </p:tgtEl>
                                        <p:attrNameLst>
                                          <p:attrName>style.visibility</p:attrName>
                                        </p:attrNameLst>
                                      </p:cBhvr>
                                      <p:to>
                                        <p:strVal val="visible"/>
                                      </p:to>
                                    </p:set>
                                    <p:anim calcmode="lin" valueType="num">
                                      <p:cBhvr additive="base">
                                        <p:cTn id="29" dur="500" fill="hold"/>
                                        <p:tgtEl>
                                          <p:spTgt spid="6"/>
                                        </p:tgtEl>
                                        <p:attrNameLst>
                                          <p:attrName>ppt_x</p:attrName>
                                        </p:attrNameLst>
                                      </p:cBhvr>
                                      <p:tavLst>
                                        <p:tav tm="0">
                                          <p:val>
                                            <p:strVal val="#ppt_x"/>
                                          </p:val>
                                        </p:tav>
                                        <p:tav tm="100000">
                                          <p:val>
                                            <p:strVal val="#ppt_x"/>
                                          </p:val>
                                        </p:tav>
                                      </p:tavLst>
                                    </p:anim>
                                    <p:anim calcmode="lin" valueType="num">
                                      <p:cBhvr additive="base">
                                        <p:cTn id="3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10" grpId="0">
        <p:bldAsOne/>
      </p:bldGraphic>
      <p:bldP spid="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8" name="Oval 7">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Oval 10">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Oval 15">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Oval 21">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3" name="Straight Connector 32">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35" name="Rectangle 34">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0F70439-D4F3-E852-B152-ACF02FAC33BB}"/>
              </a:ext>
            </a:extLst>
          </p:cNvPr>
          <p:cNvSpPr txBox="1"/>
          <p:nvPr/>
        </p:nvSpPr>
        <p:spPr>
          <a:xfrm>
            <a:off x="2063845" y="2535531"/>
            <a:ext cx="8791501" cy="2866405"/>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6700" b="1" dirty="0">
                <a:latin typeface="+mj-lt"/>
                <a:ea typeface="+mj-ea"/>
                <a:cs typeface="+mj-cs"/>
              </a:rPr>
              <a:t>IF POWER WERE A SHAPE, WHAT WOULD IT BE?</a:t>
            </a:r>
          </a:p>
        </p:txBody>
      </p:sp>
      <p:cxnSp>
        <p:nvCxnSpPr>
          <p:cNvPr id="37" name="Straight Connector 36">
            <a:extLst>
              <a:ext uri="{FF2B5EF4-FFF2-40B4-BE49-F238E27FC236}">
                <a16:creationId xmlns:a16="http://schemas.microsoft.com/office/drawing/2014/main" id="{2DDDFCEF-D5C9-BE40-9979-57040F021F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9198761"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39" name="Group 38">
            <a:extLst>
              <a:ext uri="{FF2B5EF4-FFF2-40B4-BE49-F238E27FC236}">
                <a16:creationId xmlns:a16="http://schemas.microsoft.com/office/drawing/2014/main" id="{E63AF7E2-A240-C246-AFB8-2AD8FF4621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1746" y="0"/>
            <a:ext cx="1900254" cy="6858000"/>
            <a:chOff x="10291746" y="0"/>
            <a:chExt cx="1900254" cy="6858000"/>
          </a:xfrm>
        </p:grpSpPr>
        <p:sp>
          <p:nvSpPr>
            <p:cNvPr id="40" name="Freeform 23">
              <a:extLst>
                <a:ext uri="{FF2B5EF4-FFF2-40B4-BE49-F238E27FC236}">
                  <a16:creationId xmlns:a16="http://schemas.microsoft.com/office/drawing/2014/main" id="{760799C4-90B2-C44F-B45C-4128C830B4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9" y="809310"/>
              <a:ext cx="536171" cy="1124839"/>
            </a:xfrm>
            <a:custGeom>
              <a:avLst/>
              <a:gdLst>
                <a:gd name="connsiteX0" fmla="*/ 536171 w 536171"/>
                <a:gd name="connsiteY0" fmla="*/ 0 h 1124839"/>
                <a:gd name="connsiteX1" fmla="*/ 536171 w 536171"/>
                <a:gd name="connsiteY1" fmla="*/ 1124839 h 1124839"/>
                <a:gd name="connsiteX2" fmla="*/ 451423 w 536171"/>
                <a:gd name="connsiteY2" fmla="*/ 1116295 h 1124839"/>
                <a:gd name="connsiteX3" fmla="*/ 0 w 536171"/>
                <a:gd name="connsiteY3" fmla="*/ 562419 h 1124839"/>
                <a:gd name="connsiteX4" fmla="*/ 451423 w 536171"/>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1" h="1124839">
                  <a:moveTo>
                    <a:pt x="536171" y="0"/>
                  </a:moveTo>
                  <a:lnTo>
                    <a:pt x="536171"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24">
              <a:extLst>
                <a:ext uri="{FF2B5EF4-FFF2-40B4-BE49-F238E27FC236}">
                  <a16:creationId xmlns:a16="http://schemas.microsoft.com/office/drawing/2014/main" id="{8117A5FF-BE82-D049-80D2-F42CEB9E74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8"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25">
              <a:extLst>
                <a:ext uri="{FF2B5EF4-FFF2-40B4-BE49-F238E27FC236}">
                  <a16:creationId xmlns:a16="http://schemas.microsoft.com/office/drawing/2014/main" id="{0BDBD55C-A498-F545-BABF-ACA34A20E3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0"/>
              <a:ext cx="535422" cy="562344"/>
            </a:xfrm>
            <a:custGeom>
              <a:avLst/>
              <a:gdLst>
                <a:gd name="connsiteX0" fmla="*/ 0 w 535422"/>
                <a:gd name="connsiteY0" fmla="*/ 0 h 562344"/>
                <a:gd name="connsiteX1" fmla="*/ 25421 w 535422"/>
                <a:gd name="connsiteY1" fmla="*/ 0 h 562344"/>
                <a:gd name="connsiteX2" fmla="*/ 36370 w 535422"/>
                <a:gd name="connsiteY2" fmla="*/ 108609 h 562344"/>
                <a:gd name="connsiteX3" fmla="*/ 469781 w 535422"/>
                <a:gd name="connsiteY3" fmla="*/ 531316 h 562344"/>
                <a:gd name="connsiteX4" fmla="*/ 535422 w 535422"/>
                <a:gd name="connsiteY4" fmla="*/ 537108 h 562344"/>
                <a:gd name="connsiteX5" fmla="*/ 535422 w 535422"/>
                <a:gd name="connsiteY5" fmla="*/ 562344 h 562344"/>
                <a:gd name="connsiteX6" fmla="*/ 451424 w 535422"/>
                <a:gd name="connsiteY6" fmla="*/ 553876 h 562344"/>
                <a:gd name="connsiteX7" fmla="*/ 0 w 535422"/>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2" h="562344">
                  <a:moveTo>
                    <a:pt x="0" y="0"/>
                  </a:moveTo>
                  <a:lnTo>
                    <a:pt x="25421" y="0"/>
                  </a:lnTo>
                  <a:lnTo>
                    <a:pt x="36370" y="108609"/>
                  </a:lnTo>
                  <a:cubicBezTo>
                    <a:pt x="80425" y="323904"/>
                    <a:pt x="252614" y="492525"/>
                    <a:pt x="469781" y="531316"/>
                  </a:cubicBezTo>
                  <a:lnTo>
                    <a:pt x="535422" y="537108"/>
                  </a:lnTo>
                  <a:lnTo>
                    <a:pt x="535422" y="562344"/>
                  </a:lnTo>
                  <a:lnTo>
                    <a:pt x="451424" y="553876"/>
                  </a:lnTo>
                  <a:cubicBezTo>
                    <a:pt x="193797" y="501158"/>
                    <a:pt x="0" y="273211"/>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26">
              <a:extLst>
                <a:ext uri="{FF2B5EF4-FFF2-40B4-BE49-F238E27FC236}">
                  <a16:creationId xmlns:a16="http://schemas.microsoft.com/office/drawing/2014/main" id="{FC6DFD41-F3C6-7747-98B3-A47594E7B4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2181112"/>
              <a:ext cx="535422" cy="1124687"/>
            </a:xfrm>
            <a:custGeom>
              <a:avLst/>
              <a:gdLst>
                <a:gd name="connsiteX0" fmla="*/ 535422 w 535422"/>
                <a:gd name="connsiteY0" fmla="*/ 0 h 1124687"/>
                <a:gd name="connsiteX1" fmla="*/ 535422 w 535422"/>
                <a:gd name="connsiteY1" fmla="*/ 25186 h 1124687"/>
                <a:gd name="connsiteX2" fmla="*/ 456541 w 535422"/>
                <a:gd name="connsiteY2" fmla="*/ 33138 h 1124687"/>
                <a:gd name="connsiteX3" fmla="*/ 25399 w 535422"/>
                <a:gd name="connsiteY3" fmla="*/ 562130 h 1124687"/>
                <a:gd name="connsiteX4" fmla="*/ 456541 w 535422"/>
                <a:gd name="connsiteY4" fmla="*/ 1091123 h 1124687"/>
                <a:gd name="connsiteX5" fmla="*/ 535422 w 535422"/>
                <a:gd name="connsiteY5" fmla="*/ 1099075 h 1124687"/>
                <a:gd name="connsiteX6" fmla="*/ 535422 w 535422"/>
                <a:gd name="connsiteY6" fmla="*/ 1124687 h 1124687"/>
                <a:gd name="connsiteX7" fmla="*/ 451423 w 535422"/>
                <a:gd name="connsiteY7" fmla="*/ 1116219 h 1124687"/>
                <a:gd name="connsiteX8" fmla="*/ 0 w 535422"/>
                <a:gd name="connsiteY8" fmla="*/ 562343 h 1124687"/>
                <a:gd name="connsiteX9" fmla="*/ 451423 w 535422"/>
                <a:gd name="connsiteY9" fmla="*/ 8468 h 112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7">
                  <a:moveTo>
                    <a:pt x="535422" y="0"/>
                  </a:moveTo>
                  <a:lnTo>
                    <a:pt x="535422" y="25186"/>
                  </a:lnTo>
                  <a:lnTo>
                    <a:pt x="456541" y="33138"/>
                  </a:lnTo>
                  <a:cubicBezTo>
                    <a:pt x="210489" y="83487"/>
                    <a:pt x="25399" y="301194"/>
                    <a:pt x="25399" y="562130"/>
                  </a:cubicBezTo>
                  <a:cubicBezTo>
                    <a:pt x="25399" y="823067"/>
                    <a:pt x="210489" y="1040774"/>
                    <a:pt x="456541" y="1091123"/>
                  </a:cubicBezTo>
                  <a:lnTo>
                    <a:pt x="535422" y="1099075"/>
                  </a:lnTo>
                  <a:lnTo>
                    <a:pt x="535422" y="1124687"/>
                  </a:lnTo>
                  <a:lnTo>
                    <a:pt x="451423" y="1116219"/>
                  </a:lnTo>
                  <a:cubicBezTo>
                    <a:pt x="193797" y="1063501"/>
                    <a:pt x="0" y="835554"/>
                    <a:pt x="0" y="562343"/>
                  </a:cubicBezTo>
                  <a:cubicBezTo>
                    <a:pt x="0" y="289132"/>
                    <a:pt x="193797" y="61185"/>
                    <a:pt x="451423" y="8468"/>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27">
              <a:extLst>
                <a:ext uri="{FF2B5EF4-FFF2-40B4-BE49-F238E27FC236}">
                  <a16:creationId xmlns:a16="http://schemas.microsoft.com/office/drawing/2014/main" id="{FA2D6C8B-5842-3443-BC3B-700D61C56D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6"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Freeform 28">
              <a:extLst>
                <a:ext uri="{FF2B5EF4-FFF2-40B4-BE49-F238E27FC236}">
                  <a16:creationId xmlns:a16="http://schemas.microsoft.com/office/drawing/2014/main" id="{C7442654-B5C0-1847-A829-082D07974E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3552837"/>
              <a:ext cx="535422" cy="1124688"/>
            </a:xfrm>
            <a:custGeom>
              <a:avLst/>
              <a:gdLst>
                <a:gd name="connsiteX0" fmla="*/ 535422 w 535422"/>
                <a:gd name="connsiteY0" fmla="*/ 0 h 1124688"/>
                <a:gd name="connsiteX1" fmla="*/ 535422 w 535422"/>
                <a:gd name="connsiteY1" fmla="*/ 25186 h 1124688"/>
                <a:gd name="connsiteX2" fmla="*/ 456541 w 535422"/>
                <a:gd name="connsiteY2" fmla="*/ 33138 h 1124688"/>
                <a:gd name="connsiteX3" fmla="*/ 25399 w 535422"/>
                <a:gd name="connsiteY3" fmla="*/ 562131 h 1124688"/>
                <a:gd name="connsiteX4" fmla="*/ 456541 w 535422"/>
                <a:gd name="connsiteY4" fmla="*/ 1091124 h 1124688"/>
                <a:gd name="connsiteX5" fmla="*/ 535422 w 535422"/>
                <a:gd name="connsiteY5" fmla="*/ 1099076 h 1124688"/>
                <a:gd name="connsiteX6" fmla="*/ 535422 w 535422"/>
                <a:gd name="connsiteY6" fmla="*/ 1124688 h 1124688"/>
                <a:gd name="connsiteX7" fmla="*/ 451423 w 535422"/>
                <a:gd name="connsiteY7" fmla="*/ 1116220 h 1124688"/>
                <a:gd name="connsiteX8" fmla="*/ 0 w 535422"/>
                <a:gd name="connsiteY8" fmla="*/ 562344 h 1124688"/>
                <a:gd name="connsiteX9" fmla="*/ 451423 w 535422"/>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8">
                  <a:moveTo>
                    <a:pt x="535422" y="0"/>
                  </a:moveTo>
                  <a:lnTo>
                    <a:pt x="535422" y="25186"/>
                  </a:lnTo>
                  <a:lnTo>
                    <a:pt x="456541" y="33138"/>
                  </a:lnTo>
                  <a:cubicBezTo>
                    <a:pt x="210489" y="83488"/>
                    <a:pt x="25399" y="301195"/>
                    <a:pt x="25399" y="562131"/>
                  </a:cubicBezTo>
                  <a:cubicBezTo>
                    <a:pt x="25399" y="823068"/>
                    <a:pt x="210489" y="1040775"/>
                    <a:pt x="456541" y="1091124"/>
                  </a:cubicBezTo>
                  <a:lnTo>
                    <a:pt x="535422" y="1099076"/>
                  </a:lnTo>
                  <a:lnTo>
                    <a:pt x="535422" y="1124688"/>
                  </a:lnTo>
                  <a:lnTo>
                    <a:pt x="451423" y="1116220"/>
                  </a:lnTo>
                  <a:cubicBezTo>
                    <a:pt x="193797" y="1063502"/>
                    <a:pt x="0" y="835555"/>
                    <a:pt x="0" y="562344"/>
                  </a:cubicBezTo>
                  <a:cubicBezTo>
                    <a:pt x="0" y="289133"/>
                    <a:pt x="193797" y="61186"/>
                    <a:pt x="451423" y="8468"/>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29">
              <a:extLst>
                <a:ext uri="{FF2B5EF4-FFF2-40B4-BE49-F238E27FC236}">
                  <a16:creationId xmlns:a16="http://schemas.microsoft.com/office/drawing/2014/main" id="{42B39F10-6841-E54C-8D10-69B571EE10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2" y="6295916"/>
              <a:ext cx="535358" cy="562084"/>
            </a:xfrm>
            <a:custGeom>
              <a:avLst/>
              <a:gdLst>
                <a:gd name="connsiteX0" fmla="*/ 535358 w 535358"/>
                <a:gd name="connsiteY0" fmla="*/ 0 h 562084"/>
                <a:gd name="connsiteX1" fmla="*/ 535358 w 535358"/>
                <a:gd name="connsiteY1" fmla="*/ 25186 h 562084"/>
                <a:gd name="connsiteX2" fmla="*/ 469717 w 535358"/>
                <a:gd name="connsiteY2" fmla="*/ 30978 h 562084"/>
                <a:gd name="connsiteX3" fmla="*/ 36306 w 535358"/>
                <a:gd name="connsiteY3" fmla="*/ 453686 h 562084"/>
                <a:gd name="connsiteX4" fmla="*/ 25378 w 535358"/>
                <a:gd name="connsiteY4" fmla="*/ 562084 h 562084"/>
                <a:gd name="connsiteX5" fmla="*/ 0 w 535358"/>
                <a:gd name="connsiteY5" fmla="*/ 562084 h 562084"/>
                <a:gd name="connsiteX6" fmla="*/ 11423 w 535358"/>
                <a:gd name="connsiteY6" fmla="*/ 448780 h 562084"/>
                <a:gd name="connsiteX7" fmla="*/ 465221 w 535358"/>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58" h="562084">
                  <a:moveTo>
                    <a:pt x="535358" y="0"/>
                  </a:moveTo>
                  <a:lnTo>
                    <a:pt x="535358" y="25186"/>
                  </a:lnTo>
                  <a:lnTo>
                    <a:pt x="469717" y="30978"/>
                  </a:lnTo>
                  <a:cubicBezTo>
                    <a:pt x="252550" y="69769"/>
                    <a:pt x="80361" y="238391"/>
                    <a:pt x="36306" y="453686"/>
                  </a:cubicBezTo>
                  <a:lnTo>
                    <a:pt x="25378" y="562084"/>
                  </a:lnTo>
                  <a:lnTo>
                    <a:pt x="0" y="562084"/>
                  </a:lnTo>
                  <a:lnTo>
                    <a:pt x="11423" y="448780"/>
                  </a:lnTo>
                  <a:cubicBezTo>
                    <a:pt x="57551" y="223357"/>
                    <a:pt x="237840" y="46805"/>
                    <a:pt x="465221" y="6189"/>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3" name="Picture 2">
            <a:extLst>
              <a:ext uri="{FF2B5EF4-FFF2-40B4-BE49-F238E27FC236}">
                <a16:creationId xmlns:a16="http://schemas.microsoft.com/office/drawing/2014/main" id="{CBEE8B25-47AE-847D-AD85-DDCDE32239DB}"/>
              </a:ext>
            </a:extLst>
          </p:cNvPr>
          <p:cNvPicPr>
            <a:picLocks noChangeAspect="1"/>
          </p:cNvPicPr>
          <p:nvPr/>
        </p:nvPicPr>
        <p:blipFill>
          <a:blip r:embed="rId3"/>
          <a:stretch>
            <a:fillRect/>
          </a:stretch>
        </p:blipFill>
        <p:spPr>
          <a:xfrm>
            <a:off x="312566" y="279499"/>
            <a:ext cx="1485900" cy="1409700"/>
          </a:xfrm>
          <a:prstGeom prst="rect">
            <a:avLst/>
          </a:prstGeom>
        </p:spPr>
      </p:pic>
    </p:spTree>
    <p:extLst>
      <p:ext uri="{BB962C8B-B14F-4D97-AF65-F5344CB8AC3E}">
        <p14:creationId xmlns:p14="http://schemas.microsoft.com/office/powerpoint/2010/main" val="207958300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57" name="Group 2056">
            <a:extLst>
              <a:ext uri="{FF2B5EF4-FFF2-40B4-BE49-F238E27FC236}">
                <a16:creationId xmlns:a16="http://schemas.microsoft.com/office/drawing/2014/main" id="{7A00BDF4-7643-A942-A588-F24E4E09AA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2058" name="Freeform 32">
              <a:extLst>
                <a:ext uri="{FF2B5EF4-FFF2-40B4-BE49-F238E27FC236}">
                  <a16:creationId xmlns:a16="http://schemas.microsoft.com/office/drawing/2014/main" id="{90B25A21-16B9-8D47-928B-2367A0B8C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59" name="Freeform 34">
              <a:extLst>
                <a:ext uri="{FF2B5EF4-FFF2-40B4-BE49-F238E27FC236}">
                  <a16:creationId xmlns:a16="http://schemas.microsoft.com/office/drawing/2014/main" id="{E5E64190-3AC0-0A48-9917-5FAE935A85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60" name="Freeform 47">
              <a:extLst>
                <a:ext uri="{FF2B5EF4-FFF2-40B4-BE49-F238E27FC236}">
                  <a16:creationId xmlns:a16="http://schemas.microsoft.com/office/drawing/2014/main" id="{AE71CDB8-B430-F14E-99C8-E6AAB8E21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61" name="Freeform 48">
              <a:extLst>
                <a:ext uri="{FF2B5EF4-FFF2-40B4-BE49-F238E27FC236}">
                  <a16:creationId xmlns:a16="http://schemas.microsoft.com/office/drawing/2014/main" id="{DCA37B0A-FCCC-7642-B70D-56AD50049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0FD2C09-22FF-0191-34E7-E090FEBAF497}"/>
              </a:ext>
            </a:extLst>
          </p:cNvPr>
          <p:cNvSpPr>
            <a:spLocks noGrp="1"/>
          </p:cNvSpPr>
          <p:nvPr>
            <p:ph type="title"/>
          </p:nvPr>
        </p:nvSpPr>
        <p:spPr>
          <a:xfrm>
            <a:off x="5224243" y="770890"/>
            <a:ext cx="6400999" cy="1268984"/>
          </a:xfrm>
        </p:spPr>
        <p:txBody>
          <a:bodyPr>
            <a:normAutofit/>
          </a:bodyPr>
          <a:lstStyle/>
          <a:p>
            <a:r>
              <a:rPr lang="en-GB" dirty="0"/>
              <a:t>Labelling perspectives</a:t>
            </a:r>
          </a:p>
        </p:txBody>
      </p:sp>
      <p:sp>
        <p:nvSpPr>
          <p:cNvPr id="3" name="Content Placeholder 2">
            <a:extLst>
              <a:ext uri="{FF2B5EF4-FFF2-40B4-BE49-F238E27FC236}">
                <a16:creationId xmlns:a16="http://schemas.microsoft.com/office/drawing/2014/main" id="{5C59CEE2-B32D-D42E-4704-5122AF66B161}"/>
              </a:ext>
            </a:extLst>
          </p:cNvPr>
          <p:cNvSpPr>
            <a:spLocks noGrp="1"/>
          </p:cNvSpPr>
          <p:nvPr>
            <p:ph idx="1"/>
          </p:nvPr>
        </p:nvSpPr>
        <p:spPr>
          <a:xfrm>
            <a:off x="5224173" y="1835089"/>
            <a:ext cx="6400999" cy="4252021"/>
          </a:xfrm>
        </p:spPr>
        <p:txBody>
          <a:bodyPr>
            <a:normAutofit fontScale="92500" lnSpcReduction="10000"/>
          </a:bodyPr>
          <a:lstStyle/>
          <a:p>
            <a:r>
              <a:rPr lang="en-GB" dirty="0"/>
              <a:t>Ideas in relation to crime and its control in the late 19</a:t>
            </a:r>
            <a:r>
              <a:rPr lang="en-GB" baseline="30000" dirty="0"/>
              <a:t>th</a:t>
            </a:r>
            <a:r>
              <a:rPr lang="en-GB" dirty="0"/>
              <a:t> C and early 20</a:t>
            </a:r>
            <a:r>
              <a:rPr lang="en-GB" baseline="30000" dirty="0"/>
              <a:t>th</a:t>
            </a:r>
            <a:r>
              <a:rPr lang="en-GB" dirty="0"/>
              <a:t> C had very little impact on governmental responses to crime. </a:t>
            </a:r>
          </a:p>
          <a:p>
            <a:r>
              <a:rPr lang="en-GB" dirty="0"/>
              <a:t>This began to change in the 1960s which witnessed a significant amount of social change. </a:t>
            </a:r>
          </a:p>
          <a:p>
            <a:r>
              <a:rPr lang="en-GB" dirty="0" err="1"/>
              <a:t>E.g</a:t>
            </a:r>
            <a:r>
              <a:rPr lang="en-GB" dirty="0"/>
              <a:t> Gay rights movements, anti-war movements, alternative (hippies) subcultures.</a:t>
            </a:r>
          </a:p>
          <a:p>
            <a:r>
              <a:rPr lang="en-GB" dirty="0"/>
              <a:t>The work of criminologists such as Howard Becker, David Matza and Edwin Lemert began to attract more attention – labelling perspectives </a:t>
            </a:r>
          </a:p>
        </p:txBody>
      </p:sp>
      <p:pic>
        <p:nvPicPr>
          <p:cNvPr id="2050" name="Picture 2" descr="The 1960s: Britain in Pictures by ...">
            <a:extLst>
              <a:ext uri="{FF2B5EF4-FFF2-40B4-BE49-F238E27FC236}">
                <a16:creationId xmlns:a16="http://schemas.microsoft.com/office/drawing/2014/main" id="{82A2FB65-507A-F2A1-D78B-618C9DE8ACA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6816" r="14360"/>
          <a:stretch/>
        </p:blipFill>
        <p:spPr bwMode="auto">
          <a:xfrm>
            <a:off x="20" y="1"/>
            <a:ext cx="4657325" cy="6857999"/>
          </a:xfrm>
          <a:prstGeom prst="rect">
            <a:avLst/>
          </a:prstGeom>
          <a:noFill/>
          <a:extLst>
            <a:ext uri="{909E8E84-426E-40DD-AFC4-6F175D3DCCD1}">
              <a14:hiddenFill xmlns:a14="http://schemas.microsoft.com/office/drawing/2010/main">
                <a:solidFill>
                  <a:srgbClr val="FFFFFF"/>
                </a:solidFill>
              </a14:hiddenFill>
            </a:ext>
          </a:extLst>
        </p:spPr>
      </p:pic>
      <p:cxnSp>
        <p:nvCxnSpPr>
          <p:cNvPr id="2063" name="Straight Connector 2062">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24243" y="6087110"/>
            <a:ext cx="6400999"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561950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Remembering the riot that sparked an LGBT revolution">
            <a:hlinkClick r:id="" action="ppaction://media"/>
            <a:extLst>
              <a:ext uri="{FF2B5EF4-FFF2-40B4-BE49-F238E27FC236}">
                <a16:creationId xmlns:a16="http://schemas.microsoft.com/office/drawing/2014/main" id="{315B65D2-E8E8-C1E8-409A-C18845A0DB7D}"/>
              </a:ext>
            </a:extLst>
          </p:cNvPr>
          <p:cNvPicPr>
            <a:picLocks noRot="1" noChangeAspect="1"/>
          </p:cNvPicPr>
          <p:nvPr>
            <a:videoFile r:link="rId1"/>
          </p:nvPr>
        </p:nvPicPr>
        <p:blipFill>
          <a:blip r:embed="rId4"/>
          <a:stretch>
            <a:fillRect/>
          </a:stretch>
        </p:blipFill>
        <p:spPr>
          <a:xfrm>
            <a:off x="26988" y="0"/>
            <a:ext cx="12138025" cy="6858000"/>
          </a:xfrm>
          <a:prstGeom prst="rect">
            <a:avLst/>
          </a:prstGeom>
        </p:spPr>
      </p:pic>
    </p:spTree>
    <p:extLst>
      <p:ext uri="{BB962C8B-B14F-4D97-AF65-F5344CB8AC3E}">
        <p14:creationId xmlns:p14="http://schemas.microsoft.com/office/powerpoint/2010/main" val="240688165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8E67A6F5-F47F-BD4C-9336-30E0A60EB9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29613" y="0"/>
            <a:ext cx="1901686" cy="4677439"/>
            <a:chOff x="10290315" y="0"/>
            <a:chExt cx="1901686" cy="4677439"/>
          </a:xfrm>
        </p:grpSpPr>
        <p:sp>
          <p:nvSpPr>
            <p:cNvPr id="13" name="Freeform 19">
              <a:extLst>
                <a:ext uri="{FF2B5EF4-FFF2-40B4-BE49-F238E27FC236}">
                  <a16:creationId xmlns:a16="http://schemas.microsoft.com/office/drawing/2014/main" id="{DA710708-67E0-194C-9A96-FD528D2075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21">
              <a:extLst>
                <a:ext uri="{FF2B5EF4-FFF2-40B4-BE49-F238E27FC236}">
                  <a16:creationId xmlns:a16="http://schemas.microsoft.com/office/drawing/2014/main" id="{2B6DA887-E216-1245-8F6F-B21233D94B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23">
              <a:extLst>
                <a:ext uri="{FF2B5EF4-FFF2-40B4-BE49-F238E27FC236}">
                  <a16:creationId xmlns:a16="http://schemas.microsoft.com/office/drawing/2014/main" id="{2AE2F0EF-0001-F243-85DC-2B8812AB4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24">
              <a:extLst>
                <a:ext uri="{FF2B5EF4-FFF2-40B4-BE49-F238E27FC236}">
                  <a16:creationId xmlns:a16="http://schemas.microsoft.com/office/drawing/2014/main" id="{1491B174-1F11-D548-A885-7F98AF742C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FD2B6446-72A7-B5E6-54F2-8DC43D0053B7}"/>
              </a:ext>
            </a:extLst>
          </p:cNvPr>
          <p:cNvSpPr>
            <a:spLocks noGrp="1"/>
          </p:cNvSpPr>
          <p:nvPr>
            <p:ph type="title"/>
          </p:nvPr>
        </p:nvSpPr>
        <p:spPr>
          <a:xfrm>
            <a:off x="544255" y="582336"/>
            <a:ext cx="5677261" cy="1597159"/>
          </a:xfrm>
        </p:spPr>
        <p:txBody>
          <a:bodyPr>
            <a:normAutofit fontScale="90000"/>
          </a:bodyPr>
          <a:lstStyle/>
          <a:p>
            <a:pPr algn="ctr"/>
            <a:r>
              <a:rPr lang="en-GB" dirty="0"/>
              <a:t>What are labelling perspectives concerned with?</a:t>
            </a:r>
          </a:p>
        </p:txBody>
      </p:sp>
      <p:sp>
        <p:nvSpPr>
          <p:cNvPr id="3" name="Content Placeholder 2">
            <a:extLst>
              <a:ext uri="{FF2B5EF4-FFF2-40B4-BE49-F238E27FC236}">
                <a16:creationId xmlns:a16="http://schemas.microsoft.com/office/drawing/2014/main" id="{46999620-DD79-92E2-5C89-57589CB561D7}"/>
              </a:ext>
            </a:extLst>
          </p:cNvPr>
          <p:cNvSpPr>
            <a:spLocks noGrp="1"/>
          </p:cNvSpPr>
          <p:nvPr>
            <p:ph idx="1"/>
          </p:nvPr>
        </p:nvSpPr>
        <p:spPr>
          <a:xfrm>
            <a:off x="565150" y="2627790"/>
            <a:ext cx="6195187" cy="1322773"/>
          </a:xfrm>
        </p:spPr>
        <p:txBody>
          <a:bodyPr>
            <a:normAutofit/>
          </a:bodyPr>
          <a:lstStyle/>
          <a:p>
            <a:pPr marL="0" indent="0">
              <a:buNone/>
            </a:pPr>
            <a:r>
              <a:rPr lang="en-GB" b="1" u="sng" dirty="0"/>
              <a:t>POSITIVISM</a:t>
            </a:r>
          </a:p>
          <a:p>
            <a:pPr marL="0" indent="0">
              <a:buNone/>
            </a:pPr>
            <a:r>
              <a:rPr lang="en-GB" dirty="0"/>
              <a:t>DEVIANCE </a:t>
            </a:r>
          </a:p>
        </p:txBody>
      </p:sp>
      <p:cxnSp>
        <p:nvCxnSpPr>
          <p:cNvPr id="18" name="Straight Connector 17">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6400999"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3E5B7314-0CF9-5619-26A5-60B071CC3D54}"/>
              </a:ext>
            </a:extLst>
          </p:cNvPr>
          <p:cNvPicPr>
            <a:picLocks noChangeAspect="1"/>
          </p:cNvPicPr>
          <p:nvPr/>
        </p:nvPicPr>
        <p:blipFill>
          <a:blip r:embed="rId3"/>
          <a:srcRect r="2" b="8706"/>
          <a:stretch/>
        </p:blipFill>
        <p:spPr>
          <a:xfrm>
            <a:off x="7534655" y="1"/>
            <a:ext cx="4657345" cy="6857999"/>
          </a:xfrm>
          <a:prstGeom prst="rect">
            <a:avLst/>
          </a:prstGeom>
        </p:spPr>
      </p:pic>
      <p:sp>
        <p:nvSpPr>
          <p:cNvPr id="6" name="Arrow: Pentagon 5">
            <a:extLst>
              <a:ext uri="{FF2B5EF4-FFF2-40B4-BE49-F238E27FC236}">
                <a16:creationId xmlns:a16="http://schemas.microsoft.com/office/drawing/2014/main" id="{50952EA6-E9BB-C610-4B8A-26CF0BE9FB31}"/>
              </a:ext>
            </a:extLst>
          </p:cNvPr>
          <p:cNvSpPr/>
          <p:nvPr/>
        </p:nvSpPr>
        <p:spPr>
          <a:xfrm>
            <a:off x="2467992" y="3043659"/>
            <a:ext cx="2121763" cy="618230"/>
          </a:xfrm>
          <a:prstGeom prst="homePlat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A384F32C-2CCA-ACE6-8570-CA7AA482E19A}"/>
              </a:ext>
            </a:extLst>
          </p:cNvPr>
          <p:cNvSpPr txBox="1"/>
          <p:nvPr/>
        </p:nvSpPr>
        <p:spPr>
          <a:xfrm>
            <a:off x="2738760" y="3168108"/>
            <a:ext cx="1580225" cy="369332"/>
          </a:xfrm>
          <a:prstGeom prst="rect">
            <a:avLst/>
          </a:prstGeom>
          <a:noFill/>
        </p:spPr>
        <p:txBody>
          <a:bodyPr wrap="square" rtlCol="0">
            <a:spAutoFit/>
          </a:bodyPr>
          <a:lstStyle/>
          <a:p>
            <a:r>
              <a:rPr lang="en-GB" dirty="0"/>
              <a:t>Leads to</a:t>
            </a:r>
          </a:p>
        </p:txBody>
      </p:sp>
      <p:sp>
        <p:nvSpPr>
          <p:cNvPr id="8" name="TextBox 7">
            <a:extLst>
              <a:ext uri="{FF2B5EF4-FFF2-40B4-BE49-F238E27FC236}">
                <a16:creationId xmlns:a16="http://schemas.microsoft.com/office/drawing/2014/main" id="{E4892121-F5A3-2FE4-67BF-A969CB80CC6F}"/>
              </a:ext>
            </a:extLst>
          </p:cNvPr>
          <p:cNvSpPr txBox="1"/>
          <p:nvPr/>
        </p:nvSpPr>
        <p:spPr>
          <a:xfrm>
            <a:off x="4796962" y="3043659"/>
            <a:ext cx="2041864" cy="769441"/>
          </a:xfrm>
          <a:prstGeom prst="rect">
            <a:avLst/>
          </a:prstGeom>
          <a:noFill/>
        </p:spPr>
        <p:txBody>
          <a:bodyPr wrap="square" rtlCol="0">
            <a:spAutoFit/>
          </a:bodyPr>
          <a:lstStyle/>
          <a:p>
            <a:r>
              <a:rPr lang="en-GB" sz="2200" dirty="0"/>
              <a:t>SOCIAL CONTROL</a:t>
            </a:r>
          </a:p>
        </p:txBody>
      </p:sp>
      <p:sp>
        <p:nvSpPr>
          <p:cNvPr id="9" name="TextBox 8">
            <a:extLst>
              <a:ext uri="{FF2B5EF4-FFF2-40B4-BE49-F238E27FC236}">
                <a16:creationId xmlns:a16="http://schemas.microsoft.com/office/drawing/2014/main" id="{9EED9293-09A3-B790-2C38-9AB8A491E834}"/>
              </a:ext>
            </a:extLst>
          </p:cNvPr>
          <p:cNvSpPr txBox="1"/>
          <p:nvPr/>
        </p:nvSpPr>
        <p:spPr>
          <a:xfrm>
            <a:off x="479394" y="4287915"/>
            <a:ext cx="6280943" cy="461665"/>
          </a:xfrm>
          <a:prstGeom prst="rect">
            <a:avLst/>
          </a:prstGeom>
          <a:noFill/>
        </p:spPr>
        <p:txBody>
          <a:bodyPr wrap="square" rtlCol="0">
            <a:spAutoFit/>
          </a:bodyPr>
          <a:lstStyle/>
          <a:p>
            <a:r>
              <a:rPr lang="en-GB" sz="2400" b="1" u="sng" dirty="0"/>
              <a:t>LABELLING PERSPECTIVES</a:t>
            </a:r>
          </a:p>
        </p:txBody>
      </p:sp>
      <p:sp>
        <p:nvSpPr>
          <p:cNvPr id="17" name="TextBox 16">
            <a:extLst>
              <a:ext uri="{FF2B5EF4-FFF2-40B4-BE49-F238E27FC236}">
                <a16:creationId xmlns:a16="http://schemas.microsoft.com/office/drawing/2014/main" id="{91B3B586-A857-563E-3C67-ABF0D6BE20D3}"/>
              </a:ext>
            </a:extLst>
          </p:cNvPr>
          <p:cNvSpPr txBox="1"/>
          <p:nvPr/>
        </p:nvSpPr>
        <p:spPr>
          <a:xfrm>
            <a:off x="650289" y="4993055"/>
            <a:ext cx="1578006" cy="707886"/>
          </a:xfrm>
          <a:prstGeom prst="rect">
            <a:avLst/>
          </a:prstGeom>
          <a:noFill/>
        </p:spPr>
        <p:txBody>
          <a:bodyPr wrap="square">
            <a:spAutoFit/>
          </a:bodyPr>
          <a:lstStyle/>
          <a:p>
            <a:r>
              <a:rPr lang="en-GB" sz="2000" dirty="0"/>
              <a:t>SOCIAL CONTROL</a:t>
            </a:r>
          </a:p>
        </p:txBody>
      </p:sp>
      <p:sp>
        <p:nvSpPr>
          <p:cNvPr id="19" name="Arrow: Pentagon 18">
            <a:extLst>
              <a:ext uri="{FF2B5EF4-FFF2-40B4-BE49-F238E27FC236}">
                <a16:creationId xmlns:a16="http://schemas.microsoft.com/office/drawing/2014/main" id="{514DFA02-B2FB-F8AE-EFCA-2AE85BB12D01}"/>
              </a:ext>
            </a:extLst>
          </p:cNvPr>
          <p:cNvSpPr/>
          <p:nvPr/>
        </p:nvSpPr>
        <p:spPr>
          <a:xfrm>
            <a:off x="2505020" y="5055757"/>
            <a:ext cx="2121763" cy="618230"/>
          </a:xfrm>
          <a:prstGeom prst="homePlat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t>Leads to</a:t>
            </a:r>
          </a:p>
        </p:txBody>
      </p:sp>
      <p:sp>
        <p:nvSpPr>
          <p:cNvPr id="22" name="TextBox 21">
            <a:extLst>
              <a:ext uri="{FF2B5EF4-FFF2-40B4-BE49-F238E27FC236}">
                <a16:creationId xmlns:a16="http://schemas.microsoft.com/office/drawing/2014/main" id="{E6746C6F-1286-7776-1921-54E684021B03}"/>
              </a:ext>
            </a:extLst>
          </p:cNvPr>
          <p:cNvSpPr txBox="1"/>
          <p:nvPr/>
        </p:nvSpPr>
        <p:spPr>
          <a:xfrm>
            <a:off x="4910747" y="5164179"/>
            <a:ext cx="2238324" cy="400110"/>
          </a:xfrm>
          <a:prstGeom prst="rect">
            <a:avLst/>
          </a:prstGeom>
          <a:noFill/>
        </p:spPr>
        <p:txBody>
          <a:bodyPr wrap="square">
            <a:spAutoFit/>
          </a:bodyPr>
          <a:lstStyle/>
          <a:p>
            <a:r>
              <a:rPr lang="en-GB" sz="2000" dirty="0"/>
              <a:t>DEVIANCE</a:t>
            </a:r>
          </a:p>
        </p:txBody>
      </p:sp>
      <p:sp>
        <p:nvSpPr>
          <p:cNvPr id="24" name="TextBox 23">
            <a:extLst>
              <a:ext uri="{FF2B5EF4-FFF2-40B4-BE49-F238E27FC236}">
                <a16:creationId xmlns:a16="http://schemas.microsoft.com/office/drawing/2014/main" id="{6CAC1133-9ACC-7123-1FB9-6F61759E4430}"/>
              </a:ext>
            </a:extLst>
          </p:cNvPr>
          <p:cNvSpPr txBox="1"/>
          <p:nvPr/>
        </p:nvSpPr>
        <p:spPr>
          <a:xfrm>
            <a:off x="8073476" y="3792726"/>
            <a:ext cx="3802888" cy="1200329"/>
          </a:xfrm>
          <a:prstGeom prst="rect">
            <a:avLst/>
          </a:prstGeom>
          <a:noFill/>
        </p:spPr>
        <p:txBody>
          <a:bodyPr wrap="square">
            <a:spAutoFit/>
          </a:bodyPr>
          <a:lstStyle/>
          <a:p>
            <a:pPr algn="ctr"/>
            <a:r>
              <a:rPr lang="en-GB" i="1" dirty="0"/>
              <a:t>social control leads to deviance—is equally tenable and the richer premise for studying deviance in modern society.</a:t>
            </a:r>
          </a:p>
        </p:txBody>
      </p:sp>
    </p:spTree>
    <p:extLst>
      <p:ext uri="{BB962C8B-B14F-4D97-AF65-F5344CB8AC3E}">
        <p14:creationId xmlns:p14="http://schemas.microsoft.com/office/powerpoint/2010/main" val="129716496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7"/>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9"/>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2"/>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7" grpId="0"/>
      <p:bldP spid="8" grpId="0"/>
      <p:bldP spid="9" grpId="0"/>
      <p:bldP spid="17" grpId="0"/>
      <p:bldP spid="19" grpId="0" animBg="1"/>
      <p:bldP spid="2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12" name="Oval 11">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Oval 14">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Oval 19">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7" name="Straight Connector 36">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39" name="Rectangle 38">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700637-78F7-E28C-1D6D-C436E01A500F}"/>
              </a:ext>
            </a:extLst>
          </p:cNvPr>
          <p:cNvSpPr>
            <a:spLocks noGrp="1"/>
          </p:cNvSpPr>
          <p:nvPr>
            <p:ph type="title"/>
          </p:nvPr>
        </p:nvSpPr>
        <p:spPr>
          <a:xfrm>
            <a:off x="566924" y="4818126"/>
            <a:ext cx="6402597" cy="1063244"/>
          </a:xfrm>
        </p:spPr>
        <p:txBody>
          <a:bodyPr vert="horz" lIns="91440" tIns="45720" rIns="91440" bIns="45720" rtlCol="0" anchor="b">
            <a:normAutofit/>
          </a:bodyPr>
          <a:lstStyle/>
          <a:p>
            <a:pPr>
              <a:lnSpc>
                <a:spcPct val="90000"/>
              </a:lnSpc>
            </a:pPr>
            <a:r>
              <a:rPr lang="en-US" sz="3400" dirty="0"/>
              <a:t>THINKPOINT: What is a label?</a:t>
            </a:r>
          </a:p>
        </p:txBody>
      </p:sp>
      <p:pic>
        <p:nvPicPr>
          <p:cNvPr id="4" name="Content Placeholder 3">
            <a:extLst>
              <a:ext uri="{FF2B5EF4-FFF2-40B4-BE49-F238E27FC236}">
                <a16:creationId xmlns:a16="http://schemas.microsoft.com/office/drawing/2014/main" id="{703D1357-BA26-5B32-D9BE-A4DB81EAF8C7}"/>
              </a:ext>
            </a:extLst>
          </p:cNvPr>
          <p:cNvPicPr>
            <a:picLocks noGrp="1" noChangeAspect="1"/>
          </p:cNvPicPr>
          <p:nvPr>
            <p:ph idx="1"/>
          </p:nvPr>
        </p:nvPicPr>
        <p:blipFill>
          <a:blip r:embed="rId3"/>
          <a:stretch>
            <a:fillRect/>
          </a:stretch>
        </p:blipFill>
        <p:spPr>
          <a:xfrm>
            <a:off x="172804" y="419099"/>
            <a:ext cx="4258339" cy="4258339"/>
          </a:xfrm>
          <a:prstGeom prst="rect">
            <a:avLst/>
          </a:prstGeom>
        </p:spPr>
      </p:pic>
      <p:grpSp>
        <p:nvGrpSpPr>
          <p:cNvPr id="41" name="Group 40">
            <a:extLst>
              <a:ext uri="{FF2B5EF4-FFF2-40B4-BE49-F238E27FC236}">
                <a16:creationId xmlns:a16="http://schemas.microsoft.com/office/drawing/2014/main" id="{BCFFF971-DAC9-F44B-9F22-4B030B6B61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42" name="Oval 41">
              <a:extLst>
                <a:ext uri="{FF2B5EF4-FFF2-40B4-BE49-F238E27FC236}">
                  <a16:creationId xmlns:a16="http://schemas.microsoft.com/office/drawing/2014/main" id="{AA637262-7483-9F43-A425-2A50FAE310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39">
              <a:extLst>
                <a:ext uri="{FF2B5EF4-FFF2-40B4-BE49-F238E27FC236}">
                  <a16:creationId xmlns:a16="http://schemas.microsoft.com/office/drawing/2014/main" id="{2E3E7145-2B02-8142-A82F-FFCA717D61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41">
              <a:extLst>
                <a:ext uri="{FF2B5EF4-FFF2-40B4-BE49-F238E27FC236}">
                  <a16:creationId xmlns:a16="http://schemas.microsoft.com/office/drawing/2014/main" id="{33EA453D-E925-4C4C-A1E9-D54E82602D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Freeform 43">
              <a:extLst>
                <a:ext uri="{FF2B5EF4-FFF2-40B4-BE49-F238E27FC236}">
                  <a16:creationId xmlns:a16="http://schemas.microsoft.com/office/drawing/2014/main" id="{CBA4AF6C-8831-A34A-91A3-CC6ED3566B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44">
              <a:extLst>
                <a:ext uri="{FF2B5EF4-FFF2-40B4-BE49-F238E27FC236}">
                  <a16:creationId xmlns:a16="http://schemas.microsoft.com/office/drawing/2014/main" id="{8B12A352-6C2B-B94E-82E0-45D881BB7C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6" name="Picture 5">
            <a:extLst>
              <a:ext uri="{FF2B5EF4-FFF2-40B4-BE49-F238E27FC236}">
                <a16:creationId xmlns:a16="http://schemas.microsoft.com/office/drawing/2014/main" id="{DEA552B3-C50A-586F-0FC4-3DA0531AEA68}"/>
              </a:ext>
            </a:extLst>
          </p:cNvPr>
          <p:cNvPicPr>
            <a:picLocks noChangeAspect="1"/>
          </p:cNvPicPr>
          <p:nvPr/>
        </p:nvPicPr>
        <p:blipFill>
          <a:blip r:embed="rId4"/>
          <a:stretch>
            <a:fillRect/>
          </a:stretch>
        </p:blipFill>
        <p:spPr>
          <a:xfrm>
            <a:off x="5355677" y="112823"/>
            <a:ext cx="6678602" cy="4140733"/>
          </a:xfrm>
          <a:prstGeom prst="rect">
            <a:avLst/>
          </a:prstGeom>
        </p:spPr>
      </p:pic>
      <p:cxnSp>
        <p:nvCxnSpPr>
          <p:cNvPr id="48" name="Straight Connector 47">
            <a:extLst>
              <a:ext uri="{FF2B5EF4-FFF2-40B4-BE49-F238E27FC236}">
                <a16:creationId xmlns:a16="http://schemas.microsoft.com/office/drawing/2014/main" id="{F1B96028-BC88-E342-92F9-2077614638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E7AC24DB-1B42-6496-16A8-8E8BEE2BC3D0}"/>
              </a:ext>
            </a:extLst>
          </p:cNvPr>
          <p:cNvSpPr txBox="1"/>
          <p:nvPr/>
        </p:nvSpPr>
        <p:spPr>
          <a:xfrm>
            <a:off x="1214986" y="1064915"/>
            <a:ext cx="9422879" cy="3785652"/>
          </a:xfrm>
          <a:prstGeom prst="rect">
            <a:avLst/>
          </a:prstGeom>
          <a:noFill/>
        </p:spPr>
        <p:txBody>
          <a:bodyPr wrap="square" rtlCol="0">
            <a:spAutoFit/>
          </a:bodyPr>
          <a:lstStyle/>
          <a:p>
            <a:pPr algn="ctr"/>
            <a:r>
              <a:rPr lang="en-GB" sz="4800" dirty="0"/>
              <a:t>IF WE ARE ALL AT LEAST TO SOME DEGREE DEVIANT, THEN WHY IS IT THAT ONLY A MINORITY OF US IS LABELLED?</a:t>
            </a:r>
          </a:p>
        </p:txBody>
      </p:sp>
    </p:spTree>
    <p:extLst>
      <p:ext uri="{BB962C8B-B14F-4D97-AF65-F5344CB8AC3E}">
        <p14:creationId xmlns:p14="http://schemas.microsoft.com/office/powerpoint/2010/main" val="131683794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0" presetClass="exit" presetSubtype="0" fill="hold" nodeType="clickEffect">
                                  <p:stCondLst>
                                    <p:cond delay="0"/>
                                  </p:stCondLst>
                                  <p:childTnLst>
                                    <p:animEffect transition="out" filter="fade">
                                      <p:cBhvr>
                                        <p:cTn id="18" dur="500"/>
                                        <p:tgtEl>
                                          <p:spTgt spid="4"/>
                                        </p:tgtEl>
                                      </p:cBhvr>
                                    </p:animEffect>
                                    <p:set>
                                      <p:cBhvr>
                                        <p:cTn id="19" dur="1" fill="hold">
                                          <p:stCondLst>
                                            <p:cond delay="499"/>
                                          </p:stCondLst>
                                        </p:cTn>
                                        <p:tgtEl>
                                          <p:spTgt spid="4"/>
                                        </p:tgtEl>
                                        <p:attrNameLst>
                                          <p:attrName>style.visibility</p:attrName>
                                        </p:attrNameLst>
                                      </p:cBhvr>
                                      <p:to>
                                        <p:strVal val="hidden"/>
                                      </p:to>
                                    </p:set>
                                  </p:childTnLst>
                                </p:cTn>
                              </p:par>
                            </p:childTnLst>
                          </p:cTn>
                        </p:par>
                      </p:childTnLst>
                    </p:cTn>
                  </p:par>
                  <p:par>
                    <p:cTn id="20" fill="hold">
                      <p:stCondLst>
                        <p:cond delay="indefinite"/>
                      </p:stCondLst>
                      <p:childTnLst>
                        <p:par>
                          <p:cTn id="21" fill="hold">
                            <p:stCondLst>
                              <p:cond delay="0"/>
                            </p:stCondLst>
                            <p:childTnLst>
                              <p:par>
                                <p:cTn id="22" presetID="1" presetClass="exit" presetSubtype="0" fill="hold" nodeType="clickEffect">
                                  <p:stCondLst>
                                    <p:cond delay="0"/>
                                  </p:stCondLst>
                                  <p:childTnLst>
                                    <p:set>
                                      <p:cBhvr>
                                        <p:cTn id="23" dur="1" fill="hold">
                                          <p:stCondLst>
                                            <p:cond delay="0"/>
                                          </p:stCondLst>
                                        </p:cTn>
                                        <p:tgtEl>
                                          <p:spTgt spid="6"/>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10" presetClass="exit" presetSubtype="0" fill="hold" nodeType="clickEffect">
                                  <p:stCondLst>
                                    <p:cond delay="0"/>
                                  </p:stCondLst>
                                  <p:childTnLst>
                                    <p:animEffect transition="out" filter="fade">
                                      <p:cBhvr>
                                        <p:cTn id="27" dur="500"/>
                                        <p:tgtEl>
                                          <p:spTgt spid="4"/>
                                        </p:tgtEl>
                                      </p:cBhvr>
                                    </p:animEffect>
                                    <p:set>
                                      <p:cBhvr>
                                        <p:cTn id="28" dur="1" fill="hold">
                                          <p:stCondLst>
                                            <p:cond delay="499"/>
                                          </p:stCondLst>
                                        </p:cTn>
                                        <p:tgtEl>
                                          <p:spTgt spid="4"/>
                                        </p:tgtEl>
                                        <p:attrNameLst>
                                          <p:attrName>style.visibility</p:attrName>
                                        </p:attrNameLst>
                                      </p:cBhvr>
                                      <p:to>
                                        <p:strVal val="hidden"/>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696DE0-973B-5332-5C9B-5E23BDCF1007}"/>
              </a:ext>
            </a:extLst>
          </p:cNvPr>
          <p:cNvSpPr>
            <a:spLocks noGrp="1"/>
          </p:cNvSpPr>
          <p:nvPr>
            <p:ph type="title"/>
          </p:nvPr>
        </p:nvSpPr>
        <p:spPr>
          <a:xfrm>
            <a:off x="565150" y="770890"/>
            <a:ext cx="5018677" cy="1268984"/>
          </a:xfrm>
        </p:spPr>
        <p:txBody>
          <a:bodyPr>
            <a:normAutofit/>
          </a:bodyPr>
          <a:lstStyle/>
          <a:p>
            <a:r>
              <a:rPr lang="en-GB" sz="3700"/>
              <a:t>Labelling: Primary vs Secondary deviance</a:t>
            </a:r>
          </a:p>
        </p:txBody>
      </p:sp>
      <p:sp>
        <p:nvSpPr>
          <p:cNvPr id="3" name="Content Placeholder 2">
            <a:extLst>
              <a:ext uri="{FF2B5EF4-FFF2-40B4-BE49-F238E27FC236}">
                <a16:creationId xmlns:a16="http://schemas.microsoft.com/office/drawing/2014/main" id="{9CD9D693-CCBB-2BF5-C240-54EAA77B5FF6}"/>
              </a:ext>
            </a:extLst>
          </p:cNvPr>
          <p:cNvSpPr>
            <a:spLocks noGrp="1"/>
          </p:cNvSpPr>
          <p:nvPr>
            <p:ph idx="1"/>
          </p:nvPr>
        </p:nvSpPr>
        <p:spPr>
          <a:xfrm>
            <a:off x="565150" y="2160016"/>
            <a:ext cx="5018677" cy="3601212"/>
          </a:xfrm>
        </p:spPr>
        <p:txBody>
          <a:bodyPr>
            <a:normAutofit/>
          </a:bodyPr>
          <a:lstStyle/>
          <a:p>
            <a:pPr>
              <a:lnSpc>
                <a:spcPct val="90000"/>
              </a:lnSpc>
            </a:pPr>
            <a:r>
              <a:rPr lang="en-GB" sz="1700" b="1"/>
              <a:t>Primary deviance </a:t>
            </a:r>
            <a:r>
              <a:rPr lang="en-GB" sz="1700"/>
              <a:t>– ‘secretive’ type, where the offenders acts do not cause a social reaction or one which isn’t particularly stigmatising.</a:t>
            </a:r>
          </a:p>
          <a:p>
            <a:pPr>
              <a:lnSpc>
                <a:spcPct val="90000"/>
              </a:lnSpc>
            </a:pPr>
            <a:r>
              <a:rPr lang="en-GB" sz="1700" b="1"/>
              <a:t>Secondary deviance </a:t>
            </a:r>
            <a:r>
              <a:rPr lang="en-GB" sz="1700"/>
              <a:t>– offenders acts are influence by societal labelling which impacts their self-identity. </a:t>
            </a:r>
          </a:p>
          <a:p>
            <a:pPr>
              <a:lnSpc>
                <a:spcPct val="90000"/>
              </a:lnSpc>
            </a:pPr>
            <a:r>
              <a:rPr lang="en-GB" sz="1700"/>
              <a:t>Howard Becker (1963): the label society puts on offenders changes how they perceive themselves.</a:t>
            </a:r>
          </a:p>
          <a:p>
            <a:pPr>
              <a:lnSpc>
                <a:spcPct val="90000"/>
              </a:lnSpc>
            </a:pPr>
            <a:r>
              <a:rPr lang="en-GB" sz="1700"/>
              <a:t>George Herbert Mead (1934) – social interactionism: The way in which society react teaches us what is ‘normal’ and what is not. </a:t>
            </a:r>
          </a:p>
        </p:txBody>
      </p:sp>
      <p:cxnSp>
        <p:nvCxnSpPr>
          <p:cNvPr id="11" name="Straight Connector 10">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18677"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pSp>
        <p:nvGrpSpPr>
          <p:cNvPr id="13" name="Group 12">
            <a:extLst>
              <a:ext uri="{FF2B5EF4-FFF2-40B4-BE49-F238E27FC236}">
                <a16:creationId xmlns:a16="http://schemas.microsoft.com/office/drawing/2014/main" id="{BFD251E3-961F-2440-B872-1D26671822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4" y="0"/>
            <a:ext cx="1901687" cy="6858000"/>
            <a:chOff x="10290314" y="0"/>
            <a:chExt cx="1901687" cy="6858000"/>
          </a:xfrm>
        </p:grpSpPr>
        <p:sp>
          <p:nvSpPr>
            <p:cNvPr id="14" name="Freeform 21">
              <a:extLst>
                <a:ext uri="{FF2B5EF4-FFF2-40B4-BE49-F238E27FC236}">
                  <a16:creationId xmlns:a16="http://schemas.microsoft.com/office/drawing/2014/main" id="{5558ED88-23E3-3941-8644-676CD732E7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22">
              <a:extLst>
                <a:ext uri="{FF2B5EF4-FFF2-40B4-BE49-F238E27FC236}">
                  <a16:creationId xmlns:a16="http://schemas.microsoft.com/office/drawing/2014/main" id="{24B1447F-72DA-384E-9D7D-C33A13EF4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23">
              <a:extLst>
                <a:ext uri="{FF2B5EF4-FFF2-40B4-BE49-F238E27FC236}">
                  <a16:creationId xmlns:a16="http://schemas.microsoft.com/office/drawing/2014/main" id="{86089DDC-F160-E24D-A726-0082953C09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24">
              <a:extLst>
                <a:ext uri="{FF2B5EF4-FFF2-40B4-BE49-F238E27FC236}">
                  <a16:creationId xmlns:a16="http://schemas.microsoft.com/office/drawing/2014/main" id="{1A211FA8-50B3-3C4E-A234-1580EA200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25">
              <a:extLst>
                <a:ext uri="{FF2B5EF4-FFF2-40B4-BE49-F238E27FC236}">
                  <a16:creationId xmlns:a16="http://schemas.microsoft.com/office/drawing/2014/main" id="{6A73788D-F322-0047-BF9E-A8E69D8454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26">
              <a:extLst>
                <a:ext uri="{FF2B5EF4-FFF2-40B4-BE49-F238E27FC236}">
                  <a16:creationId xmlns:a16="http://schemas.microsoft.com/office/drawing/2014/main" id="{7E90A8A1-A164-EA41-86BB-166893179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Oval 19">
              <a:extLst>
                <a:ext uri="{FF2B5EF4-FFF2-40B4-BE49-F238E27FC236}">
                  <a16:creationId xmlns:a16="http://schemas.microsoft.com/office/drawing/2014/main" id="{6894343D-4C51-384E-BEC6-1517A940C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4"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a:extLst>
              <a:ext uri="{FF2B5EF4-FFF2-40B4-BE49-F238E27FC236}">
                <a16:creationId xmlns:a16="http://schemas.microsoft.com/office/drawing/2014/main" id="{A9DE901E-B2FD-B63C-30AD-5662197CCB5E}"/>
              </a:ext>
            </a:extLst>
          </p:cNvPr>
          <p:cNvPicPr>
            <a:picLocks noChangeAspect="1"/>
          </p:cNvPicPr>
          <p:nvPr/>
        </p:nvPicPr>
        <p:blipFill>
          <a:blip r:embed="rId3"/>
          <a:srcRect l="21916" r="22084" b="-1"/>
          <a:stretch/>
        </p:blipFill>
        <p:spPr>
          <a:xfrm>
            <a:off x="6230213" y="768334"/>
            <a:ext cx="5318776" cy="5318776"/>
          </a:xfrm>
          <a:custGeom>
            <a:avLst/>
            <a:gdLst/>
            <a:ahLst/>
            <a:cxnLst/>
            <a:rect l="l" t="t" r="r" b="b"/>
            <a:pathLst>
              <a:path w="5768526" h="5768526">
                <a:moveTo>
                  <a:pt x="2884263" y="0"/>
                </a:moveTo>
                <a:cubicBezTo>
                  <a:pt x="4477197" y="0"/>
                  <a:pt x="5768526" y="1291329"/>
                  <a:pt x="5768526" y="2884263"/>
                </a:cubicBezTo>
                <a:cubicBezTo>
                  <a:pt x="5768526" y="4477197"/>
                  <a:pt x="4477197" y="5768526"/>
                  <a:pt x="2884263" y="5768526"/>
                </a:cubicBezTo>
                <a:cubicBezTo>
                  <a:pt x="1291329" y="5768526"/>
                  <a:pt x="0" y="4477197"/>
                  <a:pt x="0" y="2884263"/>
                </a:cubicBezTo>
                <a:cubicBezTo>
                  <a:pt x="0" y="1291329"/>
                  <a:pt x="1291329" y="0"/>
                  <a:pt x="2884263" y="0"/>
                </a:cubicBezTo>
                <a:close/>
              </a:path>
            </a:pathLst>
          </a:custGeom>
        </p:spPr>
      </p:pic>
    </p:spTree>
    <p:extLst>
      <p:ext uri="{BB962C8B-B14F-4D97-AF65-F5344CB8AC3E}">
        <p14:creationId xmlns:p14="http://schemas.microsoft.com/office/powerpoint/2010/main" val="384519568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11" name="Oval 10">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Oval 13">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Oval 18">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Oval 24">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6" name="Straight Connector 35">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38" name="Rectangle 37">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166A36-0A0F-5D17-1562-720D3A85C40E}"/>
              </a:ext>
            </a:extLst>
          </p:cNvPr>
          <p:cNvSpPr>
            <a:spLocks noGrp="1"/>
          </p:cNvSpPr>
          <p:nvPr>
            <p:ph type="title"/>
          </p:nvPr>
        </p:nvSpPr>
        <p:spPr>
          <a:xfrm>
            <a:off x="565150" y="768334"/>
            <a:ext cx="4134537" cy="2866405"/>
          </a:xfrm>
        </p:spPr>
        <p:txBody>
          <a:bodyPr vert="horz" lIns="91440" tIns="45720" rIns="91440" bIns="45720" rtlCol="0" anchor="t">
            <a:normAutofit/>
          </a:bodyPr>
          <a:lstStyle/>
          <a:p>
            <a:r>
              <a:rPr lang="en-US" sz="5400" dirty="0"/>
              <a:t>Ethnicity and labelling</a:t>
            </a:r>
          </a:p>
        </p:txBody>
      </p:sp>
      <p:grpSp>
        <p:nvGrpSpPr>
          <p:cNvPr id="40" name="Group 39">
            <a:extLst>
              <a:ext uri="{FF2B5EF4-FFF2-40B4-BE49-F238E27FC236}">
                <a16:creationId xmlns:a16="http://schemas.microsoft.com/office/drawing/2014/main" id="{665B630C-8A26-BF40-AD00-AAAB3F8DFB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41" name="Freeform 85">
              <a:extLst>
                <a:ext uri="{FF2B5EF4-FFF2-40B4-BE49-F238E27FC236}">
                  <a16:creationId xmlns:a16="http://schemas.microsoft.com/office/drawing/2014/main" id="{47332152-49D9-5F42-9522-9424EDC706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87">
              <a:extLst>
                <a:ext uri="{FF2B5EF4-FFF2-40B4-BE49-F238E27FC236}">
                  <a16:creationId xmlns:a16="http://schemas.microsoft.com/office/drawing/2014/main" id="{60C97C94-6942-C048-8F6F-55E05CBA1A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89">
              <a:extLst>
                <a:ext uri="{FF2B5EF4-FFF2-40B4-BE49-F238E27FC236}">
                  <a16:creationId xmlns:a16="http://schemas.microsoft.com/office/drawing/2014/main" id="{BD92967A-BFB2-E441-AC07-5997DDDD57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100">
              <a:extLst>
                <a:ext uri="{FF2B5EF4-FFF2-40B4-BE49-F238E27FC236}">
                  <a16:creationId xmlns:a16="http://schemas.microsoft.com/office/drawing/2014/main" id="{DC25488D-5181-EC40-A6AC-862FC3787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46" name="Straight Connector 45">
            <a:extLst>
              <a:ext uri="{FF2B5EF4-FFF2-40B4-BE49-F238E27FC236}">
                <a16:creationId xmlns:a16="http://schemas.microsoft.com/office/drawing/2014/main" id="{EEA70831-9A8D-3B4D-8EA5-EE32F93E94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4134537"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pic>
        <p:nvPicPr>
          <p:cNvPr id="5" name="Content Placeholder 4">
            <a:hlinkClick r:id="rId3"/>
            <a:extLst>
              <a:ext uri="{FF2B5EF4-FFF2-40B4-BE49-F238E27FC236}">
                <a16:creationId xmlns:a16="http://schemas.microsoft.com/office/drawing/2014/main" id="{F945AECF-0EC7-3E45-6121-92AA5EBF5B63}"/>
              </a:ext>
            </a:extLst>
          </p:cNvPr>
          <p:cNvPicPr>
            <a:picLocks noGrp="1" noChangeAspect="1"/>
          </p:cNvPicPr>
          <p:nvPr>
            <p:ph idx="1"/>
          </p:nvPr>
        </p:nvPicPr>
        <p:blipFill>
          <a:blip r:embed="rId4"/>
          <a:stretch>
            <a:fillRect/>
          </a:stretch>
        </p:blipFill>
        <p:spPr>
          <a:xfrm>
            <a:off x="4993479" y="129855"/>
            <a:ext cx="6272272" cy="3434068"/>
          </a:xfrm>
          <a:prstGeom prst="rect">
            <a:avLst/>
          </a:prstGeom>
        </p:spPr>
      </p:pic>
      <p:pic>
        <p:nvPicPr>
          <p:cNvPr id="7" name="Picture 6">
            <a:extLst>
              <a:ext uri="{FF2B5EF4-FFF2-40B4-BE49-F238E27FC236}">
                <a16:creationId xmlns:a16="http://schemas.microsoft.com/office/drawing/2014/main" id="{5EC8599C-4B56-0F52-B4B5-DF6BCB8FE7F4}"/>
              </a:ext>
            </a:extLst>
          </p:cNvPr>
          <p:cNvPicPr>
            <a:picLocks noChangeAspect="1"/>
          </p:cNvPicPr>
          <p:nvPr/>
        </p:nvPicPr>
        <p:blipFill rotWithShape="1">
          <a:blip r:embed="rId5"/>
          <a:srcRect b="6597"/>
          <a:stretch/>
        </p:blipFill>
        <p:spPr>
          <a:xfrm>
            <a:off x="0" y="129854"/>
            <a:ext cx="12192000" cy="5756041"/>
          </a:xfrm>
          <a:prstGeom prst="rect">
            <a:avLst/>
          </a:prstGeom>
        </p:spPr>
      </p:pic>
    </p:spTree>
    <p:extLst>
      <p:ext uri="{BB962C8B-B14F-4D97-AF65-F5344CB8AC3E}">
        <p14:creationId xmlns:p14="http://schemas.microsoft.com/office/powerpoint/2010/main" val="316466236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 presetClass="exit" presetSubtype="4" fill="hold" nodeType="clickEffect">
                                  <p:stCondLst>
                                    <p:cond delay="0"/>
                                  </p:stCondLst>
                                  <p:childTnLst>
                                    <p:anim calcmode="lin" valueType="num">
                                      <p:cBhvr additive="base">
                                        <p:cTn id="14" dur="500"/>
                                        <p:tgtEl>
                                          <p:spTgt spid="5"/>
                                        </p:tgtEl>
                                        <p:attrNameLst>
                                          <p:attrName>ppt_x</p:attrName>
                                        </p:attrNameLst>
                                      </p:cBhvr>
                                      <p:tavLst>
                                        <p:tav tm="0">
                                          <p:val>
                                            <p:strVal val="ppt_x"/>
                                          </p:val>
                                        </p:tav>
                                        <p:tav tm="100000">
                                          <p:val>
                                            <p:strVal val="ppt_x"/>
                                          </p:val>
                                        </p:tav>
                                      </p:tavLst>
                                    </p:anim>
                                    <p:anim calcmode="lin" valueType="num">
                                      <p:cBhvr additive="base">
                                        <p:cTn id="15" dur="500"/>
                                        <p:tgtEl>
                                          <p:spTgt spid="5"/>
                                        </p:tgtEl>
                                        <p:attrNameLst>
                                          <p:attrName>ppt_y</p:attrName>
                                        </p:attrNameLst>
                                      </p:cBhvr>
                                      <p:tavLst>
                                        <p:tav tm="0">
                                          <p:val>
                                            <p:strVal val="ppt_y"/>
                                          </p:val>
                                        </p:tav>
                                        <p:tav tm="100000">
                                          <p:val>
                                            <p:strVal val="1+ppt_h/2"/>
                                          </p:val>
                                        </p:tav>
                                      </p:tavLst>
                                    </p:anim>
                                    <p:set>
                                      <p:cBhvr>
                                        <p:cTn id="16" dur="1" fill="hold">
                                          <p:stCondLst>
                                            <p:cond delay="499"/>
                                          </p:stCondLst>
                                        </p:cTn>
                                        <p:tgtEl>
                                          <p:spTgt spid="5"/>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95882D-90B6-56DB-2DAE-32BAEB4A635D}"/>
              </a:ext>
            </a:extLst>
          </p:cNvPr>
          <p:cNvSpPr>
            <a:spLocks noGrp="1"/>
          </p:cNvSpPr>
          <p:nvPr>
            <p:ph type="title"/>
          </p:nvPr>
        </p:nvSpPr>
        <p:spPr>
          <a:xfrm>
            <a:off x="565150" y="770890"/>
            <a:ext cx="6400999" cy="1268984"/>
          </a:xfrm>
        </p:spPr>
        <p:txBody>
          <a:bodyPr>
            <a:normAutofit/>
          </a:bodyPr>
          <a:lstStyle/>
          <a:p>
            <a:pPr>
              <a:lnSpc>
                <a:spcPct val="90000"/>
              </a:lnSpc>
            </a:pPr>
            <a:r>
              <a:rPr lang="en-GB"/>
              <a:t>Critique of labelling theory</a:t>
            </a:r>
          </a:p>
        </p:txBody>
      </p:sp>
      <p:sp>
        <p:nvSpPr>
          <p:cNvPr id="3" name="Content Placeholder 2">
            <a:extLst>
              <a:ext uri="{FF2B5EF4-FFF2-40B4-BE49-F238E27FC236}">
                <a16:creationId xmlns:a16="http://schemas.microsoft.com/office/drawing/2014/main" id="{C876680D-64AC-4670-A122-F8C5E4C7B1FE}"/>
              </a:ext>
            </a:extLst>
          </p:cNvPr>
          <p:cNvSpPr>
            <a:spLocks noGrp="1"/>
          </p:cNvSpPr>
          <p:nvPr>
            <p:ph idx="1"/>
          </p:nvPr>
        </p:nvSpPr>
        <p:spPr>
          <a:xfrm>
            <a:off x="565150" y="2160016"/>
            <a:ext cx="6400999" cy="3601212"/>
          </a:xfrm>
        </p:spPr>
        <p:txBody>
          <a:bodyPr>
            <a:normAutofit/>
          </a:bodyPr>
          <a:lstStyle/>
          <a:p>
            <a:pPr>
              <a:lnSpc>
                <a:spcPct val="90000"/>
              </a:lnSpc>
            </a:pPr>
            <a:r>
              <a:rPr lang="en-GB" sz="2000"/>
              <a:t>The prime focus is on ‘victimless’ crime.</a:t>
            </a:r>
          </a:p>
          <a:p>
            <a:pPr>
              <a:lnSpc>
                <a:spcPct val="90000"/>
              </a:lnSpc>
            </a:pPr>
            <a:r>
              <a:rPr lang="en-GB" sz="2000"/>
              <a:t>Doesn’t explain why only some of our behaviours get stigmatised by society and others do not.</a:t>
            </a:r>
          </a:p>
          <a:p>
            <a:pPr>
              <a:lnSpc>
                <a:spcPct val="90000"/>
              </a:lnSpc>
            </a:pPr>
            <a:r>
              <a:rPr lang="en-GB" sz="2000"/>
              <a:t>Labelling has minimal influence on broader criminal justice response to crime – in order to do something about the ‘crime problem’ society should not label? Children first offenders second. </a:t>
            </a:r>
          </a:p>
          <a:p>
            <a:pPr>
              <a:lnSpc>
                <a:spcPct val="90000"/>
              </a:lnSpc>
            </a:pPr>
            <a:r>
              <a:rPr lang="en-GB" sz="2000"/>
              <a:t>What about how labels are used within power? E.g. why particular individuals or groups of people are prosecuted? (Many people in powerful groups are never prosecuted). </a:t>
            </a:r>
          </a:p>
          <a:p>
            <a:pPr>
              <a:lnSpc>
                <a:spcPct val="90000"/>
              </a:lnSpc>
            </a:pPr>
            <a:endParaRPr lang="en-GB" sz="2000"/>
          </a:p>
        </p:txBody>
      </p:sp>
      <p:grpSp>
        <p:nvGrpSpPr>
          <p:cNvPr id="32" name="Group 31">
            <a:extLst>
              <a:ext uri="{FF2B5EF4-FFF2-40B4-BE49-F238E27FC236}">
                <a16:creationId xmlns:a16="http://schemas.microsoft.com/office/drawing/2014/main" id="{1B5E71B3-7269-894E-A00B-31D341365F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4" name="Freeform 85">
              <a:extLst>
                <a:ext uri="{FF2B5EF4-FFF2-40B4-BE49-F238E27FC236}">
                  <a16:creationId xmlns:a16="http://schemas.microsoft.com/office/drawing/2014/main" id="{FFFA3A20-1539-CC4A-9BE1-7415FE5A98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87">
              <a:extLst>
                <a:ext uri="{FF2B5EF4-FFF2-40B4-BE49-F238E27FC236}">
                  <a16:creationId xmlns:a16="http://schemas.microsoft.com/office/drawing/2014/main" id="{44EBCCFB-8EAB-2442-8E02-293F08D50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89">
              <a:extLst>
                <a:ext uri="{FF2B5EF4-FFF2-40B4-BE49-F238E27FC236}">
                  <a16:creationId xmlns:a16="http://schemas.microsoft.com/office/drawing/2014/main" id="{AFD14830-CC36-D64E-8173-398042563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97">
              <a:extLst>
                <a:ext uri="{FF2B5EF4-FFF2-40B4-BE49-F238E27FC236}">
                  <a16:creationId xmlns:a16="http://schemas.microsoft.com/office/drawing/2014/main" id="{FAA40AB8-EB6E-A44D-B3CA-7D25B64F5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3" name="Straight Connector 32">
            <a:extLst>
              <a:ext uri="{FF2B5EF4-FFF2-40B4-BE49-F238E27FC236}">
                <a16:creationId xmlns:a16="http://schemas.microsoft.com/office/drawing/2014/main" id="{EEA70831-9A8D-3B4D-8EA5-EE32F93E94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6404372"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pic>
        <p:nvPicPr>
          <p:cNvPr id="6" name="Picture 5" descr="A close-up of a sign&#10;&#10;Description automatically generated">
            <a:extLst>
              <a:ext uri="{FF2B5EF4-FFF2-40B4-BE49-F238E27FC236}">
                <a16:creationId xmlns:a16="http://schemas.microsoft.com/office/drawing/2014/main" id="{174D60C2-C07E-AB70-BE50-64E039DDD902}"/>
              </a:ext>
            </a:extLst>
          </p:cNvPr>
          <p:cNvPicPr>
            <a:picLocks noChangeAspect="1"/>
          </p:cNvPicPr>
          <p:nvPr/>
        </p:nvPicPr>
        <p:blipFill>
          <a:blip r:embed="rId3"/>
          <a:stretch>
            <a:fillRect/>
          </a:stretch>
        </p:blipFill>
        <p:spPr>
          <a:xfrm>
            <a:off x="7534656" y="2283975"/>
            <a:ext cx="4002456" cy="2281399"/>
          </a:xfrm>
          <a:prstGeom prst="rect">
            <a:avLst/>
          </a:prstGeom>
        </p:spPr>
      </p:pic>
    </p:spTree>
    <p:extLst>
      <p:ext uri="{BB962C8B-B14F-4D97-AF65-F5344CB8AC3E}">
        <p14:creationId xmlns:p14="http://schemas.microsoft.com/office/powerpoint/2010/main" val="423099212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10" name="Oval 9">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Oval 12">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Oval 17">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Oval 23">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5" name="Straight Connector 34">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37" name="Rectangle 36">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65B9FC-A2A1-9D25-95DD-774ABA05F2FD}"/>
              </a:ext>
            </a:extLst>
          </p:cNvPr>
          <p:cNvSpPr>
            <a:spLocks noGrp="1"/>
          </p:cNvSpPr>
          <p:nvPr>
            <p:ph type="title"/>
          </p:nvPr>
        </p:nvSpPr>
        <p:spPr>
          <a:xfrm>
            <a:off x="1045584" y="69429"/>
            <a:ext cx="6402597" cy="1063244"/>
          </a:xfrm>
        </p:spPr>
        <p:txBody>
          <a:bodyPr vert="horz" lIns="91440" tIns="45720" rIns="91440" bIns="45720" rtlCol="0" anchor="t">
            <a:normAutofit/>
          </a:bodyPr>
          <a:lstStyle/>
          <a:p>
            <a:pPr>
              <a:lnSpc>
                <a:spcPct val="90000"/>
              </a:lnSpc>
            </a:pPr>
            <a:r>
              <a:rPr lang="en-US" sz="3700" dirty="0"/>
              <a:t>An introduction to Marxism</a:t>
            </a:r>
          </a:p>
        </p:txBody>
      </p:sp>
      <p:grpSp>
        <p:nvGrpSpPr>
          <p:cNvPr id="39" name="Group 38">
            <a:extLst>
              <a:ext uri="{FF2B5EF4-FFF2-40B4-BE49-F238E27FC236}">
                <a16:creationId xmlns:a16="http://schemas.microsoft.com/office/drawing/2014/main" id="{BCFFF971-DAC9-F44B-9F22-4B030B6B61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40" name="Freeform 39">
              <a:extLst>
                <a:ext uri="{FF2B5EF4-FFF2-40B4-BE49-F238E27FC236}">
                  <a16:creationId xmlns:a16="http://schemas.microsoft.com/office/drawing/2014/main" id="{2E3E7145-2B02-8142-A82F-FFCA717D61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41">
              <a:extLst>
                <a:ext uri="{FF2B5EF4-FFF2-40B4-BE49-F238E27FC236}">
                  <a16:creationId xmlns:a16="http://schemas.microsoft.com/office/drawing/2014/main" id="{33EA453D-E925-4C4C-A1E9-D54E82602D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43">
              <a:extLst>
                <a:ext uri="{FF2B5EF4-FFF2-40B4-BE49-F238E27FC236}">
                  <a16:creationId xmlns:a16="http://schemas.microsoft.com/office/drawing/2014/main" id="{CBA4AF6C-8831-A34A-91A3-CC6ED3566B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44">
              <a:extLst>
                <a:ext uri="{FF2B5EF4-FFF2-40B4-BE49-F238E27FC236}">
                  <a16:creationId xmlns:a16="http://schemas.microsoft.com/office/drawing/2014/main" id="{8B12A352-6C2B-B94E-82E0-45D881BB7C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4" name="Online Media 3" title="A Brief Introduction to Marxism">
            <a:hlinkClick r:id="" action="ppaction://media"/>
            <a:extLst>
              <a:ext uri="{FF2B5EF4-FFF2-40B4-BE49-F238E27FC236}">
                <a16:creationId xmlns:a16="http://schemas.microsoft.com/office/drawing/2014/main" id="{1CBA15EC-8027-12E4-1B8A-D728291C3E33}"/>
              </a:ext>
            </a:extLst>
          </p:cNvPr>
          <p:cNvPicPr>
            <a:picLocks noGrp="1" noRot="1" noChangeAspect="1"/>
          </p:cNvPicPr>
          <p:nvPr>
            <p:ph idx="1"/>
            <a:videoFile r:link="rId1"/>
          </p:nvPr>
        </p:nvPicPr>
        <p:blipFill>
          <a:blip r:embed="rId4"/>
          <a:stretch>
            <a:fillRect/>
          </a:stretch>
        </p:blipFill>
        <p:spPr>
          <a:xfrm>
            <a:off x="1423447" y="548376"/>
            <a:ext cx="9438926" cy="5332994"/>
          </a:xfrm>
          <a:prstGeom prst="rect">
            <a:avLst/>
          </a:prstGeom>
        </p:spPr>
      </p:pic>
      <p:cxnSp>
        <p:nvCxnSpPr>
          <p:cNvPr id="45" name="Straight Connector 44">
            <a:extLst>
              <a:ext uri="{FF2B5EF4-FFF2-40B4-BE49-F238E27FC236}">
                <a16:creationId xmlns:a16="http://schemas.microsoft.com/office/drawing/2014/main" id="{51D4F49C-5EE1-6C4F-858E-AE02CC2CD5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767060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22D95-A0E4-597A-BAB2-5CD4F9E58045}"/>
              </a:ext>
            </a:extLst>
          </p:cNvPr>
          <p:cNvSpPr>
            <a:spLocks noGrp="1"/>
          </p:cNvSpPr>
          <p:nvPr>
            <p:ph type="title"/>
          </p:nvPr>
        </p:nvSpPr>
        <p:spPr/>
        <p:txBody>
          <a:bodyPr>
            <a:normAutofit fontScale="90000"/>
          </a:bodyPr>
          <a:lstStyle/>
          <a:p>
            <a:r>
              <a:rPr lang="en-GB" dirty="0"/>
              <a:t>Marxist inspired critical theories – Jock Young</a:t>
            </a:r>
          </a:p>
        </p:txBody>
      </p:sp>
      <p:sp>
        <p:nvSpPr>
          <p:cNvPr id="3" name="Content Placeholder 2">
            <a:extLst>
              <a:ext uri="{FF2B5EF4-FFF2-40B4-BE49-F238E27FC236}">
                <a16:creationId xmlns:a16="http://schemas.microsoft.com/office/drawing/2014/main" id="{6F88AA0F-56CC-5D09-F94F-CF680A7E116A}"/>
              </a:ext>
            </a:extLst>
          </p:cNvPr>
          <p:cNvSpPr>
            <a:spLocks noGrp="1"/>
          </p:cNvSpPr>
          <p:nvPr>
            <p:ph idx="1"/>
          </p:nvPr>
        </p:nvSpPr>
        <p:spPr/>
        <p:txBody>
          <a:bodyPr/>
          <a:lstStyle/>
          <a:p>
            <a:pPr marL="0" indent="0">
              <a:buNone/>
            </a:pPr>
            <a:r>
              <a:rPr lang="en-GB" dirty="0"/>
              <a:t>Jock Young and the ‘naughty school boys’</a:t>
            </a:r>
          </a:p>
        </p:txBody>
      </p:sp>
      <p:pic>
        <p:nvPicPr>
          <p:cNvPr id="4" name="Picture 3">
            <a:extLst>
              <a:ext uri="{FF2B5EF4-FFF2-40B4-BE49-F238E27FC236}">
                <a16:creationId xmlns:a16="http://schemas.microsoft.com/office/drawing/2014/main" id="{698B81ED-7739-D65E-23C9-BEE52E0956D5}"/>
              </a:ext>
            </a:extLst>
          </p:cNvPr>
          <p:cNvPicPr>
            <a:picLocks noChangeAspect="1"/>
          </p:cNvPicPr>
          <p:nvPr/>
        </p:nvPicPr>
        <p:blipFill>
          <a:blip r:embed="rId3"/>
          <a:stretch>
            <a:fillRect/>
          </a:stretch>
        </p:blipFill>
        <p:spPr>
          <a:xfrm>
            <a:off x="565150" y="3600400"/>
            <a:ext cx="1895475" cy="2409825"/>
          </a:xfrm>
          <a:prstGeom prst="rect">
            <a:avLst/>
          </a:prstGeom>
        </p:spPr>
      </p:pic>
      <p:pic>
        <p:nvPicPr>
          <p:cNvPr id="5" name="Picture 4">
            <a:extLst>
              <a:ext uri="{FF2B5EF4-FFF2-40B4-BE49-F238E27FC236}">
                <a16:creationId xmlns:a16="http://schemas.microsoft.com/office/drawing/2014/main" id="{EE3063D5-B55D-3641-9CE9-7E4AD9DF6237}"/>
              </a:ext>
            </a:extLst>
          </p:cNvPr>
          <p:cNvPicPr>
            <a:picLocks noChangeAspect="1"/>
          </p:cNvPicPr>
          <p:nvPr/>
        </p:nvPicPr>
        <p:blipFill>
          <a:blip r:embed="rId4"/>
          <a:stretch>
            <a:fillRect/>
          </a:stretch>
        </p:blipFill>
        <p:spPr>
          <a:xfrm>
            <a:off x="2609055" y="3600400"/>
            <a:ext cx="1714500" cy="2404796"/>
          </a:xfrm>
          <a:prstGeom prst="rect">
            <a:avLst/>
          </a:prstGeom>
        </p:spPr>
      </p:pic>
      <p:pic>
        <p:nvPicPr>
          <p:cNvPr id="7" name="Picture 6">
            <a:extLst>
              <a:ext uri="{FF2B5EF4-FFF2-40B4-BE49-F238E27FC236}">
                <a16:creationId xmlns:a16="http://schemas.microsoft.com/office/drawing/2014/main" id="{FFB362BC-DE2A-6A20-5DD6-95D1B85F52A0}"/>
              </a:ext>
            </a:extLst>
          </p:cNvPr>
          <p:cNvPicPr>
            <a:picLocks noChangeAspect="1"/>
          </p:cNvPicPr>
          <p:nvPr/>
        </p:nvPicPr>
        <p:blipFill>
          <a:blip r:embed="rId5"/>
          <a:stretch>
            <a:fillRect/>
          </a:stretch>
        </p:blipFill>
        <p:spPr>
          <a:xfrm>
            <a:off x="4497123" y="3719534"/>
            <a:ext cx="2816524" cy="2285661"/>
          </a:xfrm>
          <a:prstGeom prst="rect">
            <a:avLst/>
          </a:prstGeom>
        </p:spPr>
      </p:pic>
      <p:sp>
        <p:nvSpPr>
          <p:cNvPr id="8" name="TextBox 7">
            <a:extLst>
              <a:ext uri="{FF2B5EF4-FFF2-40B4-BE49-F238E27FC236}">
                <a16:creationId xmlns:a16="http://schemas.microsoft.com/office/drawing/2014/main" id="{D6327A69-4009-FFFC-1998-58F838D4A9D6}"/>
              </a:ext>
            </a:extLst>
          </p:cNvPr>
          <p:cNvSpPr txBox="1"/>
          <p:nvPr/>
        </p:nvSpPr>
        <p:spPr>
          <a:xfrm>
            <a:off x="7795967" y="2309567"/>
            <a:ext cx="3937324" cy="3695628"/>
          </a:xfrm>
          <a:prstGeom prst="rect">
            <a:avLst/>
          </a:prstGeom>
          <a:noFill/>
        </p:spPr>
        <p:txBody>
          <a:bodyPr wrap="square" rtlCol="0">
            <a:spAutoFit/>
          </a:bodyPr>
          <a:lstStyle/>
          <a:p>
            <a:r>
              <a:rPr lang="en-GB" dirty="0"/>
              <a:t>The leaders of the deviancy conference wanted to think about:</a:t>
            </a:r>
          </a:p>
          <a:p>
            <a:pPr marL="285750" indent="-285750">
              <a:buFontTx/>
              <a:buChar char="-"/>
            </a:pPr>
            <a:r>
              <a:rPr lang="en-GB" dirty="0"/>
              <a:t>why society considers some acts to be deviant</a:t>
            </a:r>
          </a:p>
          <a:p>
            <a:pPr marL="285750" indent="-285750">
              <a:buFontTx/>
              <a:buChar char="-"/>
            </a:pPr>
            <a:r>
              <a:rPr lang="en-GB" dirty="0"/>
              <a:t>Why it reacts to deviancy in the way that it does</a:t>
            </a:r>
          </a:p>
          <a:p>
            <a:pPr marL="285750" indent="-285750">
              <a:buFontTx/>
              <a:buChar char="-"/>
            </a:pPr>
            <a:r>
              <a:rPr lang="en-GB" dirty="0"/>
              <a:t>Highlight experiences of the deviant </a:t>
            </a:r>
          </a:p>
          <a:p>
            <a:pPr marL="285750" indent="-285750">
              <a:buFontTx/>
              <a:buChar char="-"/>
            </a:pPr>
            <a:endParaRPr lang="en-GB" dirty="0"/>
          </a:p>
          <a:p>
            <a:r>
              <a:rPr lang="en-GB" dirty="0"/>
              <a:t>The critical movement argued that labelling perspectives had failed to fully consider the influence of power.</a:t>
            </a:r>
          </a:p>
        </p:txBody>
      </p:sp>
    </p:spTree>
    <p:extLst>
      <p:ext uri="{BB962C8B-B14F-4D97-AF65-F5344CB8AC3E}">
        <p14:creationId xmlns:p14="http://schemas.microsoft.com/office/powerpoint/2010/main" val="421159316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354AE3-4E94-0EDA-6C26-F4959A800D08}"/>
              </a:ext>
            </a:extLst>
          </p:cNvPr>
          <p:cNvSpPr>
            <a:spLocks noGrp="1"/>
          </p:cNvSpPr>
          <p:nvPr>
            <p:ph type="title"/>
          </p:nvPr>
        </p:nvSpPr>
        <p:spPr>
          <a:xfrm>
            <a:off x="565150" y="770890"/>
            <a:ext cx="5018677" cy="1268984"/>
          </a:xfrm>
        </p:spPr>
        <p:txBody>
          <a:bodyPr>
            <a:normAutofit/>
          </a:bodyPr>
          <a:lstStyle/>
          <a:p>
            <a:pPr>
              <a:lnSpc>
                <a:spcPct val="90000"/>
              </a:lnSpc>
            </a:pPr>
            <a:r>
              <a:rPr lang="en-GB" sz="2500"/>
              <a:t>Marxist inspired critical theories- Willem </a:t>
            </a:r>
            <a:r>
              <a:rPr lang="en-GB" sz="2500" err="1"/>
              <a:t>Bonger</a:t>
            </a:r>
            <a:r>
              <a:rPr lang="en-GB" sz="2500"/>
              <a:t> 1916 (cited in Muncie, 2015 p.128)</a:t>
            </a:r>
          </a:p>
        </p:txBody>
      </p:sp>
      <p:sp>
        <p:nvSpPr>
          <p:cNvPr id="3" name="Content Placeholder 2">
            <a:extLst>
              <a:ext uri="{FF2B5EF4-FFF2-40B4-BE49-F238E27FC236}">
                <a16:creationId xmlns:a16="http://schemas.microsoft.com/office/drawing/2014/main" id="{ACBD3D66-50F6-3183-F8BC-5A84B46CD61A}"/>
              </a:ext>
            </a:extLst>
          </p:cNvPr>
          <p:cNvSpPr>
            <a:spLocks noGrp="1"/>
          </p:cNvSpPr>
          <p:nvPr>
            <p:ph idx="1"/>
          </p:nvPr>
        </p:nvSpPr>
        <p:spPr>
          <a:xfrm>
            <a:off x="565150" y="2160016"/>
            <a:ext cx="5560872" cy="4584816"/>
          </a:xfrm>
        </p:spPr>
        <p:txBody>
          <a:bodyPr>
            <a:normAutofit lnSpcReduction="10000"/>
          </a:bodyPr>
          <a:lstStyle/>
          <a:p>
            <a:pPr>
              <a:lnSpc>
                <a:spcPct val="90000"/>
              </a:lnSpc>
            </a:pPr>
            <a:r>
              <a:rPr lang="en-GB" sz="1100" dirty="0">
                <a:latin typeface="Arial" panose="020B0604020202020204" pitchFamily="34" charset="0"/>
                <a:cs typeface="Arial" panose="020B0604020202020204" pitchFamily="34" charset="0"/>
              </a:rPr>
              <a:t>Considered how social, political and economic structures within society can create crime and impact responses to it. </a:t>
            </a:r>
          </a:p>
          <a:p>
            <a:pPr>
              <a:lnSpc>
                <a:spcPct val="90000"/>
              </a:lnSpc>
            </a:pPr>
            <a:r>
              <a:rPr lang="en-GB" sz="1100" dirty="0">
                <a:latin typeface="Arial" panose="020B0604020202020204" pitchFamily="34" charset="0"/>
                <a:cs typeface="Arial" panose="020B0604020202020204" pitchFamily="34" charset="0"/>
              </a:rPr>
              <a:t>Capitalism = criminogenic (causes crime)</a:t>
            </a:r>
          </a:p>
          <a:p>
            <a:pPr>
              <a:lnSpc>
                <a:spcPct val="90000"/>
              </a:lnSpc>
            </a:pPr>
            <a:r>
              <a:rPr lang="en-GB" sz="1100" dirty="0">
                <a:latin typeface="Arial" panose="020B0604020202020204" pitchFamily="34" charset="0"/>
                <a:cs typeface="Arial" panose="020B0604020202020204" pitchFamily="34" charset="0"/>
              </a:rPr>
              <a:t>Proposed the following ideas:</a:t>
            </a:r>
          </a:p>
          <a:p>
            <a:pPr>
              <a:lnSpc>
                <a:spcPct val="90000"/>
              </a:lnSpc>
            </a:pPr>
            <a:endParaRPr lang="en-GB" sz="1400" dirty="0">
              <a:latin typeface="Arial" panose="020B0604020202020204" pitchFamily="34" charset="0"/>
              <a:cs typeface="Arial" panose="020B0604020202020204" pitchFamily="34" charset="0"/>
            </a:endParaRPr>
          </a:p>
          <a:p>
            <a:pPr marL="0" indent="0">
              <a:lnSpc>
                <a:spcPct val="90000"/>
              </a:lnSpc>
              <a:buNone/>
            </a:pPr>
            <a:r>
              <a:rPr lang="en-GB" sz="1400" b="1" dirty="0">
                <a:latin typeface="Arial" panose="020B0604020202020204" pitchFamily="34" charset="0"/>
                <a:cs typeface="Arial" panose="020B0604020202020204" pitchFamily="34" charset="0"/>
              </a:rPr>
              <a:t>1.That ideas of immorality and criminality are socially and historically variable.</a:t>
            </a:r>
          </a:p>
          <a:p>
            <a:pPr marL="0" indent="0">
              <a:lnSpc>
                <a:spcPct val="90000"/>
              </a:lnSpc>
              <a:buNone/>
            </a:pPr>
            <a:r>
              <a:rPr lang="en-GB" sz="1400" b="1" dirty="0">
                <a:latin typeface="Arial" panose="020B0604020202020204" pitchFamily="34" charset="0"/>
                <a:cs typeface="Arial" panose="020B0604020202020204" pitchFamily="34" charset="0"/>
              </a:rPr>
              <a:t>2.That the criminal law exists to protect the interests of the powerful.</a:t>
            </a:r>
          </a:p>
          <a:p>
            <a:pPr marL="0" indent="0">
              <a:lnSpc>
                <a:spcPct val="90000"/>
              </a:lnSpc>
              <a:buNone/>
            </a:pPr>
            <a:r>
              <a:rPr lang="en-GB" sz="1400" b="1" dirty="0">
                <a:latin typeface="Arial" panose="020B0604020202020204" pitchFamily="34" charset="0"/>
                <a:cs typeface="Arial" panose="020B0604020202020204" pitchFamily="34" charset="0"/>
              </a:rPr>
              <a:t>3.That capitalism is held together by coercive exploitation rather than cooperative consensus.</a:t>
            </a:r>
          </a:p>
          <a:p>
            <a:pPr marL="0" indent="0">
              <a:lnSpc>
                <a:spcPct val="90000"/>
              </a:lnSpc>
              <a:buNone/>
            </a:pPr>
            <a:r>
              <a:rPr lang="en-GB" sz="1400" b="1" dirty="0">
                <a:latin typeface="Arial" panose="020B0604020202020204" pitchFamily="34" charset="0"/>
                <a:cs typeface="Arial" panose="020B0604020202020204" pitchFamily="34" charset="0"/>
              </a:rPr>
              <a:t>4.That capitalism encourages egoism and greed. In the pursuit of such ‘pleasures’ both the proletariat and bourgeoisie become prone to crime as the mutual sense of responsibility towards each other is diminished.</a:t>
            </a:r>
          </a:p>
          <a:p>
            <a:pPr marL="0" indent="0">
              <a:lnSpc>
                <a:spcPct val="90000"/>
              </a:lnSpc>
              <a:buNone/>
            </a:pPr>
            <a:r>
              <a:rPr lang="en-GB" sz="1400" b="1" dirty="0">
                <a:latin typeface="Arial" panose="020B0604020202020204" pitchFamily="34" charset="0"/>
                <a:cs typeface="Arial" panose="020B0604020202020204" pitchFamily="34" charset="0"/>
              </a:rPr>
              <a:t>5.That poverty prompts crime to the extent that it creates a desperate need for food and other necessities.</a:t>
            </a:r>
          </a:p>
          <a:p>
            <a:pPr marL="0" indent="0">
              <a:lnSpc>
                <a:spcPct val="90000"/>
              </a:lnSpc>
              <a:buNone/>
            </a:pPr>
            <a:r>
              <a:rPr lang="en-GB" sz="1400" b="1" dirty="0">
                <a:latin typeface="Arial" panose="020B0604020202020204" pitchFamily="34" charset="0"/>
                <a:cs typeface="Arial" panose="020B0604020202020204" pitchFamily="34" charset="0"/>
              </a:rPr>
              <a:t>6.That crime also results when there is a perceived opportunity to gain an advantage through illegal means or when opportunities to achieve pleasure are closed off by a biased legal system (very similar to Merton’s anomie or stress).</a:t>
            </a:r>
          </a:p>
          <a:p>
            <a:pPr marL="0" indent="0">
              <a:lnSpc>
                <a:spcPct val="90000"/>
              </a:lnSpc>
              <a:buNone/>
            </a:pPr>
            <a:endParaRPr lang="en-GB" sz="1000" dirty="0"/>
          </a:p>
          <a:p>
            <a:pPr marL="0" indent="0">
              <a:lnSpc>
                <a:spcPct val="90000"/>
              </a:lnSpc>
              <a:buNone/>
            </a:pPr>
            <a:endParaRPr lang="en-GB" sz="1000" dirty="0"/>
          </a:p>
          <a:p>
            <a:pPr marL="0" indent="0">
              <a:lnSpc>
                <a:spcPct val="90000"/>
              </a:lnSpc>
              <a:buNone/>
            </a:pPr>
            <a:endParaRPr lang="en-GB" sz="1000" dirty="0"/>
          </a:p>
        </p:txBody>
      </p:sp>
      <p:cxnSp>
        <p:nvCxnSpPr>
          <p:cNvPr id="11" name="Straight Connector 10">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18677"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pSp>
        <p:nvGrpSpPr>
          <p:cNvPr id="13" name="Group 12">
            <a:extLst>
              <a:ext uri="{FF2B5EF4-FFF2-40B4-BE49-F238E27FC236}">
                <a16:creationId xmlns:a16="http://schemas.microsoft.com/office/drawing/2014/main" id="{BFD251E3-961F-2440-B872-1D26671822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4" y="0"/>
            <a:ext cx="1901687" cy="6858000"/>
            <a:chOff x="10290314" y="0"/>
            <a:chExt cx="1901687" cy="6858000"/>
          </a:xfrm>
        </p:grpSpPr>
        <p:sp>
          <p:nvSpPr>
            <p:cNvPr id="14" name="Freeform 21">
              <a:extLst>
                <a:ext uri="{FF2B5EF4-FFF2-40B4-BE49-F238E27FC236}">
                  <a16:creationId xmlns:a16="http://schemas.microsoft.com/office/drawing/2014/main" id="{5558ED88-23E3-3941-8644-676CD732E7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22">
              <a:extLst>
                <a:ext uri="{FF2B5EF4-FFF2-40B4-BE49-F238E27FC236}">
                  <a16:creationId xmlns:a16="http://schemas.microsoft.com/office/drawing/2014/main" id="{24B1447F-72DA-384E-9D7D-C33A13EF4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23">
              <a:extLst>
                <a:ext uri="{FF2B5EF4-FFF2-40B4-BE49-F238E27FC236}">
                  <a16:creationId xmlns:a16="http://schemas.microsoft.com/office/drawing/2014/main" id="{86089DDC-F160-E24D-A726-0082953C09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24">
              <a:extLst>
                <a:ext uri="{FF2B5EF4-FFF2-40B4-BE49-F238E27FC236}">
                  <a16:creationId xmlns:a16="http://schemas.microsoft.com/office/drawing/2014/main" id="{1A211FA8-50B3-3C4E-A234-1580EA200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25">
              <a:extLst>
                <a:ext uri="{FF2B5EF4-FFF2-40B4-BE49-F238E27FC236}">
                  <a16:creationId xmlns:a16="http://schemas.microsoft.com/office/drawing/2014/main" id="{6A73788D-F322-0047-BF9E-A8E69D8454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26">
              <a:extLst>
                <a:ext uri="{FF2B5EF4-FFF2-40B4-BE49-F238E27FC236}">
                  <a16:creationId xmlns:a16="http://schemas.microsoft.com/office/drawing/2014/main" id="{7E90A8A1-A164-EA41-86BB-166893179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Oval 19">
              <a:extLst>
                <a:ext uri="{FF2B5EF4-FFF2-40B4-BE49-F238E27FC236}">
                  <a16:creationId xmlns:a16="http://schemas.microsoft.com/office/drawing/2014/main" id="{6894343D-4C51-384E-BEC6-1517A940C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4"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a:extLst>
              <a:ext uri="{FF2B5EF4-FFF2-40B4-BE49-F238E27FC236}">
                <a16:creationId xmlns:a16="http://schemas.microsoft.com/office/drawing/2014/main" id="{CB383B76-20FE-13CF-1DD6-7BD1BAD5D324}"/>
              </a:ext>
            </a:extLst>
          </p:cNvPr>
          <p:cNvPicPr>
            <a:picLocks noChangeAspect="1"/>
          </p:cNvPicPr>
          <p:nvPr/>
        </p:nvPicPr>
        <p:blipFill>
          <a:blip r:embed="rId3"/>
          <a:srcRect/>
          <a:stretch/>
        </p:blipFill>
        <p:spPr>
          <a:xfrm>
            <a:off x="6230213" y="768334"/>
            <a:ext cx="5318776" cy="5318776"/>
          </a:xfrm>
          <a:custGeom>
            <a:avLst/>
            <a:gdLst/>
            <a:ahLst/>
            <a:cxnLst/>
            <a:rect l="l" t="t" r="r" b="b"/>
            <a:pathLst>
              <a:path w="5768526" h="5768526">
                <a:moveTo>
                  <a:pt x="2884263" y="0"/>
                </a:moveTo>
                <a:cubicBezTo>
                  <a:pt x="4477197" y="0"/>
                  <a:pt x="5768526" y="1291329"/>
                  <a:pt x="5768526" y="2884263"/>
                </a:cubicBezTo>
                <a:cubicBezTo>
                  <a:pt x="5768526" y="4477197"/>
                  <a:pt x="4477197" y="5768526"/>
                  <a:pt x="2884263" y="5768526"/>
                </a:cubicBezTo>
                <a:cubicBezTo>
                  <a:pt x="1291329" y="5768526"/>
                  <a:pt x="0" y="4477197"/>
                  <a:pt x="0" y="2884263"/>
                </a:cubicBezTo>
                <a:cubicBezTo>
                  <a:pt x="0" y="1291329"/>
                  <a:pt x="1291329" y="0"/>
                  <a:pt x="2884263" y="0"/>
                </a:cubicBezTo>
                <a:close/>
              </a:path>
            </a:pathLst>
          </a:custGeom>
        </p:spPr>
      </p:pic>
    </p:spTree>
    <p:extLst>
      <p:ext uri="{BB962C8B-B14F-4D97-AF65-F5344CB8AC3E}">
        <p14:creationId xmlns:p14="http://schemas.microsoft.com/office/powerpoint/2010/main" val="35859765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2" name="Group 51">
            <a:extLst>
              <a:ext uri="{FF2B5EF4-FFF2-40B4-BE49-F238E27FC236}">
                <a16:creationId xmlns:a16="http://schemas.microsoft.com/office/drawing/2014/main" id="{F0CAFDA3-320A-C24D-A7A1-20C1267EC98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928528" y="0"/>
            <a:ext cx="3263472" cy="6858000"/>
            <a:chOff x="8928528" y="0"/>
            <a:chExt cx="3263472" cy="6858000"/>
          </a:xfrm>
        </p:grpSpPr>
        <p:sp>
          <p:nvSpPr>
            <p:cNvPr id="53" name="Oval 52">
              <a:extLst>
                <a:ext uri="{FF2B5EF4-FFF2-40B4-BE49-F238E27FC236}">
                  <a16:creationId xmlns:a16="http://schemas.microsoft.com/office/drawing/2014/main" id="{D2411669-6E2C-2243-99CD-6BC9D724F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23">
              <a:extLst>
                <a:ext uri="{FF2B5EF4-FFF2-40B4-BE49-F238E27FC236}">
                  <a16:creationId xmlns:a16="http://schemas.microsoft.com/office/drawing/2014/main" id="{C4E0C522-0F40-ED44-A700-F1BCD1CF74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5" name="Freeform 24">
              <a:extLst>
                <a:ext uri="{FF2B5EF4-FFF2-40B4-BE49-F238E27FC236}">
                  <a16:creationId xmlns:a16="http://schemas.microsoft.com/office/drawing/2014/main" id="{B79B4380-CBEC-C341-A10E-5EF9A8597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 name="Oval 55">
              <a:extLst>
                <a:ext uri="{FF2B5EF4-FFF2-40B4-BE49-F238E27FC236}">
                  <a16:creationId xmlns:a16="http://schemas.microsoft.com/office/drawing/2014/main" id="{F04AD70E-5490-4C4E-A05D-D67949C51A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Oval 56">
              <a:extLst>
                <a:ext uri="{FF2B5EF4-FFF2-40B4-BE49-F238E27FC236}">
                  <a16:creationId xmlns:a16="http://schemas.microsoft.com/office/drawing/2014/main" id="{128A8883-9F24-0047-92B7-45B3D2E7D9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Oval 57">
              <a:extLst>
                <a:ext uri="{FF2B5EF4-FFF2-40B4-BE49-F238E27FC236}">
                  <a16:creationId xmlns:a16="http://schemas.microsoft.com/office/drawing/2014/main" id="{AAC3A3BB-FD2C-FB44-9478-FA87EF229D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28">
              <a:extLst>
                <a:ext uri="{FF2B5EF4-FFF2-40B4-BE49-F238E27FC236}">
                  <a16:creationId xmlns:a16="http://schemas.microsoft.com/office/drawing/2014/main" id="{BF46B3B1-E981-BB40-B916-51A6D38519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 name="Freeform 29">
              <a:extLst>
                <a:ext uri="{FF2B5EF4-FFF2-40B4-BE49-F238E27FC236}">
                  <a16:creationId xmlns:a16="http://schemas.microsoft.com/office/drawing/2014/main" id="{EA7DAE92-7D6B-B042-83BE-047C8EC322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30">
              <a:extLst>
                <a:ext uri="{FF2B5EF4-FFF2-40B4-BE49-F238E27FC236}">
                  <a16:creationId xmlns:a16="http://schemas.microsoft.com/office/drawing/2014/main" id="{06AADCE6-4277-EA49-AF23-63B53CA67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Freeform 31">
              <a:extLst>
                <a:ext uri="{FF2B5EF4-FFF2-40B4-BE49-F238E27FC236}">
                  <a16:creationId xmlns:a16="http://schemas.microsoft.com/office/drawing/2014/main" id="{58CEA343-047B-DF4E-A7A8-881C7740E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3" name="Freeform 32">
              <a:extLst>
                <a:ext uri="{FF2B5EF4-FFF2-40B4-BE49-F238E27FC236}">
                  <a16:creationId xmlns:a16="http://schemas.microsoft.com/office/drawing/2014/main" id="{FCCBAA07-17CE-2740-AA04-AEDA5EAD27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4" name="Freeform 33">
              <a:extLst>
                <a:ext uri="{FF2B5EF4-FFF2-40B4-BE49-F238E27FC236}">
                  <a16:creationId xmlns:a16="http://schemas.microsoft.com/office/drawing/2014/main" id="{BF15C430-7951-6040-BD4C-4E996E9448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5" name="Freeform 34">
              <a:extLst>
                <a:ext uri="{FF2B5EF4-FFF2-40B4-BE49-F238E27FC236}">
                  <a16:creationId xmlns:a16="http://schemas.microsoft.com/office/drawing/2014/main" id="{0B3467F9-370D-5C4C-9EDE-E0CA0E4015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67" name="Straight Connector 66">
            <a:extLst>
              <a:ext uri="{FF2B5EF4-FFF2-40B4-BE49-F238E27FC236}">
                <a16:creationId xmlns:a16="http://schemas.microsoft.com/office/drawing/2014/main" id="{8231D73A-BA91-794F-8C09-4F4B41A6D0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69" name="Rectangle 68">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A73F43-BC3A-15C9-3919-F4E4B3DA1EDD}"/>
              </a:ext>
            </a:extLst>
          </p:cNvPr>
          <p:cNvSpPr>
            <a:spLocks noGrp="1"/>
          </p:cNvSpPr>
          <p:nvPr>
            <p:ph type="title"/>
          </p:nvPr>
        </p:nvSpPr>
        <p:spPr>
          <a:xfrm>
            <a:off x="565150" y="770890"/>
            <a:ext cx="6400999" cy="1268984"/>
          </a:xfrm>
        </p:spPr>
        <p:txBody>
          <a:bodyPr vert="horz" lIns="91440" tIns="45720" rIns="91440" bIns="45720" rtlCol="0" anchor="t">
            <a:normAutofit/>
          </a:bodyPr>
          <a:lstStyle/>
          <a:p>
            <a:r>
              <a:rPr lang="en-US"/>
              <a:t>Crimes of the powerful </a:t>
            </a:r>
          </a:p>
        </p:txBody>
      </p:sp>
      <p:sp>
        <p:nvSpPr>
          <p:cNvPr id="4" name="TextBox 3">
            <a:extLst>
              <a:ext uri="{FF2B5EF4-FFF2-40B4-BE49-F238E27FC236}">
                <a16:creationId xmlns:a16="http://schemas.microsoft.com/office/drawing/2014/main" id="{73CC2D29-5177-811F-FC7C-B091D3DF68D7}"/>
              </a:ext>
            </a:extLst>
          </p:cNvPr>
          <p:cNvSpPr txBox="1"/>
          <p:nvPr/>
        </p:nvSpPr>
        <p:spPr>
          <a:xfrm>
            <a:off x="565150" y="2160015"/>
            <a:ext cx="6852362" cy="4002393"/>
          </a:xfrm>
          <a:prstGeom prst="rect">
            <a:avLst/>
          </a:prstGeom>
        </p:spPr>
        <p:txBody>
          <a:bodyPr vert="horz" lIns="91440" tIns="45720" rIns="91440" bIns="45720" rtlCol="0">
            <a:normAutofit fontScale="92500" lnSpcReduction="10000"/>
          </a:bodyPr>
          <a:lstStyle/>
          <a:p>
            <a:pPr indent="-228600">
              <a:lnSpc>
                <a:spcPct val="90000"/>
              </a:lnSpc>
              <a:spcBef>
                <a:spcPts val="900"/>
              </a:spcBef>
              <a:buFont typeface="Arial" panose="020B0604020202020204" pitchFamily="34" charset="0"/>
              <a:buChar char="•"/>
            </a:pPr>
            <a:r>
              <a:rPr lang="en-US" sz="1600" dirty="0"/>
              <a:t>Which do you think are genuine pieces of lawmaking? Which are modern, which are mediaeval? </a:t>
            </a:r>
          </a:p>
          <a:p>
            <a:pPr indent="-228600">
              <a:lnSpc>
                <a:spcPct val="90000"/>
              </a:lnSpc>
              <a:spcBef>
                <a:spcPts val="900"/>
              </a:spcBef>
              <a:buFont typeface="Arial" panose="020B0604020202020204" pitchFamily="34" charset="0"/>
              <a:buChar char="•"/>
            </a:pPr>
            <a:r>
              <a:rPr lang="en-US" sz="1600" dirty="0"/>
              <a:t>Which do you think are still in force? </a:t>
            </a:r>
          </a:p>
          <a:p>
            <a:pPr indent="-228600">
              <a:lnSpc>
                <a:spcPct val="90000"/>
              </a:lnSpc>
              <a:spcBef>
                <a:spcPts val="900"/>
              </a:spcBef>
              <a:buFont typeface="Arial" panose="020B0604020202020204" pitchFamily="34" charset="0"/>
              <a:buChar char="•"/>
            </a:pPr>
            <a:endParaRPr lang="en-US" sz="1600" dirty="0"/>
          </a:p>
          <a:p>
            <a:pPr indent="-228600">
              <a:lnSpc>
                <a:spcPct val="90000"/>
              </a:lnSpc>
              <a:spcBef>
                <a:spcPts val="900"/>
              </a:spcBef>
              <a:buFont typeface="Arial" panose="020B0604020202020204" pitchFamily="34" charset="0"/>
              <a:buChar char="•"/>
            </a:pPr>
            <a:r>
              <a:rPr lang="en-US" sz="1600" dirty="0"/>
              <a:t>A woman may not accuse a man of murder or manslaughter, unless the case involves her husband.</a:t>
            </a:r>
          </a:p>
          <a:p>
            <a:pPr indent="-228600">
              <a:lnSpc>
                <a:spcPct val="90000"/>
              </a:lnSpc>
              <a:spcBef>
                <a:spcPts val="900"/>
              </a:spcBef>
              <a:buFont typeface="Arial" panose="020B0604020202020204" pitchFamily="34" charset="0"/>
              <a:buChar char="•"/>
            </a:pPr>
            <a:r>
              <a:rPr lang="en-US" sz="1600" dirty="0"/>
              <a:t>Only men who are members of the Church of England can stand for Parliament.</a:t>
            </a:r>
          </a:p>
          <a:p>
            <a:pPr indent="-228600">
              <a:lnSpc>
                <a:spcPct val="90000"/>
              </a:lnSpc>
              <a:spcBef>
                <a:spcPts val="900"/>
              </a:spcBef>
              <a:buFont typeface="Arial" panose="020B0604020202020204" pitchFamily="34" charset="0"/>
              <a:buChar char="•"/>
            </a:pPr>
            <a:r>
              <a:rPr lang="en-US" sz="1600" dirty="0"/>
              <a:t>Companies responsible for the environmental disasters in the developing world can avoid liability for cleaning operations or compensating the victims.</a:t>
            </a:r>
          </a:p>
          <a:p>
            <a:pPr indent="-228600">
              <a:lnSpc>
                <a:spcPct val="90000"/>
              </a:lnSpc>
              <a:spcBef>
                <a:spcPts val="900"/>
              </a:spcBef>
              <a:buFont typeface="Arial" panose="020B0604020202020204" pitchFamily="34" charset="0"/>
              <a:buChar char="•"/>
            </a:pPr>
            <a:r>
              <a:rPr lang="en-US" sz="1600" dirty="0"/>
              <a:t>The British police may cut off food supplies to people in protest camps.</a:t>
            </a:r>
          </a:p>
          <a:p>
            <a:pPr indent="-228600">
              <a:lnSpc>
                <a:spcPct val="90000"/>
              </a:lnSpc>
              <a:spcBef>
                <a:spcPts val="900"/>
              </a:spcBef>
              <a:buFont typeface="Arial" panose="020B0604020202020204" pitchFamily="34" charset="0"/>
              <a:buChar char="•"/>
            </a:pPr>
            <a:r>
              <a:rPr lang="en-US" sz="1600" dirty="0"/>
              <a:t>The UK Foreign Secretary can issue secret warrants allowing phone tapping.</a:t>
            </a:r>
          </a:p>
          <a:p>
            <a:pPr indent="-228600">
              <a:lnSpc>
                <a:spcPct val="90000"/>
              </a:lnSpc>
              <a:spcBef>
                <a:spcPts val="900"/>
              </a:spcBef>
              <a:buFont typeface="Arial" panose="020B0604020202020204" pitchFamily="34" charset="0"/>
              <a:buChar char="•"/>
            </a:pPr>
            <a:r>
              <a:rPr lang="en-US" sz="1600" dirty="0"/>
              <a:t>The US government can legally refuse to allow international law to prosecute US citizens who commit war crimes.</a:t>
            </a:r>
          </a:p>
        </p:txBody>
      </p:sp>
      <p:grpSp>
        <p:nvGrpSpPr>
          <p:cNvPr id="71" name="Group 70">
            <a:extLst>
              <a:ext uri="{FF2B5EF4-FFF2-40B4-BE49-F238E27FC236}">
                <a16:creationId xmlns:a16="http://schemas.microsoft.com/office/drawing/2014/main" id="{1B5E71B3-7269-894E-A00B-31D341365F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72" name="Freeform 85">
              <a:extLst>
                <a:ext uri="{FF2B5EF4-FFF2-40B4-BE49-F238E27FC236}">
                  <a16:creationId xmlns:a16="http://schemas.microsoft.com/office/drawing/2014/main" id="{FFFA3A20-1539-CC4A-9BE1-7415FE5A98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Freeform 87">
              <a:extLst>
                <a:ext uri="{FF2B5EF4-FFF2-40B4-BE49-F238E27FC236}">
                  <a16:creationId xmlns:a16="http://schemas.microsoft.com/office/drawing/2014/main" id="{44EBCCFB-8EAB-2442-8E02-293F08D50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4" name="Freeform 89">
              <a:extLst>
                <a:ext uri="{FF2B5EF4-FFF2-40B4-BE49-F238E27FC236}">
                  <a16:creationId xmlns:a16="http://schemas.microsoft.com/office/drawing/2014/main" id="{AFD14830-CC36-D64E-8173-398042563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5" name="Freeform 97">
              <a:extLst>
                <a:ext uri="{FF2B5EF4-FFF2-40B4-BE49-F238E27FC236}">
                  <a16:creationId xmlns:a16="http://schemas.microsoft.com/office/drawing/2014/main" id="{FAA40AB8-EB6E-A44D-B3CA-7D25B64F5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77" name="Straight Connector 76">
            <a:extLst>
              <a:ext uri="{FF2B5EF4-FFF2-40B4-BE49-F238E27FC236}">
                <a16:creationId xmlns:a16="http://schemas.microsoft.com/office/drawing/2014/main" id="{EEA70831-9A8D-3B4D-8EA5-EE32F93E94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6404372"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70829888-3579-1210-BCA4-8CE09FE5E537}"/>
              </a:ext>
            </a:extLst>
          </p:cNvPr>
          <p:cNvPicPr>
            <a:picLocks noChangeAspect="1"/>
          </p:cNvPicPr>
          <p:nvPr/>
        </p:nvPicPr>
        <p:blipFill>
          <a:blip r:embed="rId3"/>
          <a:srcRect l="24948" r="8505" b="-1"/>
          <a:stretch/>
        </p:blipFill>
        <p:spPr>
          <a:xfrm>
            <a:off x="7534656" y="1423474"/>
            <a:ext cx="4002456" cy="4002400"/>
          </a:xfrm>
          <a:prstGeom prst="rect">
            <a:avLst/>
          </a:prstGeom>
        </p:spPr>
      </p:pic>
    </p:spTree>
    <p:extLst>
      <p:ext uri="{BB962C8B-B14F-4D97-AF65-F5344CB8AC3E}">
        <p14:creationId xmlns:p14="http://schemas.microsoft.com/office/powerpoint/2010/main" val="374325676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A4EA9-9689-8551-E0F9-422B9E05C4B7}"/>
              </a:ext>
            </a:extLst>
          </p:cNvPr>
          <p:cNvSpPr>
            <a:spLocks noGrp="1"/>
          </p:cNvSpPr>
          <p:nvPr>
            <p:ph type="title"/>
          </p:nvPr>
        </p:nvSpPr>
        <p:spPr/>
        <p:txBody>
          <a:bodyPr>
            <a:normAutofit fontScale="90000"/>
          </a:bodyPr>
          <a:lstStyle/>
          <a:p>
            <a:r>
              <a:rPr lang="en-GB" dirty="0"/>
              <a:t>Marxist inspired criminology – A </a:t>
            </a:r>
            <a:r>
              <a:rPr lang="en-GB" i="1" dirty="0"/>
              <a:t>fully social theory</a:t>
            </a:r>
            <a:r>
              <a:rPr lang="en-GB" dirty="0"/>
              <a:t> of deviance</a:t>
            </a:r>
            <a:br>
              <a:rPr lang="en-GB" dirty="0"/>
            </a:br>
            <a:endParaRPr lang="en-GB" dirty="0"/>
          </a:p>
        </p:txBody>
      </p:sp>
      <p:sp>
        <p:nvSpPr>
          <p:cNvPr id="3" name="Content Placeholder 2">
            <a:extLst>
              <a:ext uri="{FF2B5EF4-FFF2-40B4-BE49-F238E27FC236}">
                <a16:creationId xmlns:a16="http://schemas.microsoft.com/office/drawing/2014/main" id="{4E6F87AF-71FF-F03D-81A6-7DF7713776A5}"/>
              </a:ext>
            </a:extLst>
          </p:cNvPr>
          <p:cNvSpPr>
            <a:spLocks noGrp="1"/>
          </p:cNvSpPr>
          <p:nvPr>
            <p:ph idx="1"/>
          </p:nvPr>
        </p:nvSpPr>
        <p:spPr>
          <a:xfrm>
            <a:off x="565150" y="2160016"/>
            <a:ext cx="8380887" cy="4146516"/>
          </a:xfrm>
        </p:spPr>
        <p:txBody>
          <a:bodyPr>
            <a:normAutofit fontScale="25000" lnSpcReduction="20000"/>
          </a:bodyPr>
          <a:lstStyle/>
          <a:p>
            <a:pPr marL="0" indent="0">
              <a:buNone/>
            </a:pPr>
            <a:endParaRPr lang="en-GB" sz="6400" dirty="0"/>
          </a:p>
          <a:p>
            <a:pPr marL="0" indent="0">
              <a:buNone/>
            </a:pPr>
            <a:r>
              <a:rPr lang="en-GB" sz="6400" dirty="0"/>
              <a:t>1.The wider origins of the deviant act—‘in other words to place the act in terms of its wider structural origins’.</a:t>
            </a:r>
          </a:p>
          <a:p>
            <a:pPr marL="0" indent="0">
              <a:buNone/>
            </a:pPr>
            <a:r>
              <a:rPr lang="en-GB" sz="6400" dirty="0"/>
              <a:t>2.The immediate origins of the deviant act—to ‘be able to explain the different events, experiences and structural developments that precipitate the deviant act’.</a:t>
            </a:r>
          </a:p>
          <a:p>
            <a:pPr marL="0" indent="0">
              <a:buNone/>
            </a:pPr>
            <a:r>
              <a:rPr lang="en-GB" sz="6400" dirty="0"/>
              <a:t>3.The actual act, to explain the relationship between the behaviour and the causes—‘a working class adolescent for example, confronted with blockage of opportunity with problems of status frustration, alienation from the kind of existence offered out to him in contemporary society, may want to engage in hedonistic activities or he may choose to kick back at a rejecting society (e.g. through acts of vandalism)’.</a:t>
            </a:r>
          </a:p>
          <a:p>
            <a:pPr marL="0" indent="0">
              <a:buNone/>
            </a:pPr>
            <a:r>
              <a:rPr lang="en-GB" sz="6400" dirty="0"/>
              <a:t>4.The immediate origins of the social reaction—that is, how the act is responded to.</a:t>
            </a:r>
          </a:p>
          <a:p>
            <a:pPr marL="0" indent="0">
              <a:buNone/>
            </a:pPr>
            <a:r>
              <a:rPr lang="en-GB" sz="6400" dirty="0"/>
              <a:t>5.The wider origins of deviant reaction—that is, ‘the position and attributes of those who instigate the reaction against the deviant’.</a:t>
            </a:r>
          </a:p>
          <a:p>
            <a:pPr marL="0" indent="0">
              <a:buNone/>
            </a:pPr>
            <a:r>
              <a:rPr lang="en-GB" sz="6400" dirty="0"/>
              <a:t>6.The outcome of the social reaction on the deviants’ further action.</a:t>
            </a:r>
          </a:p>
          <a:p>
            <a:pPr marL="0" indent="0">
              <a:buNone/>
            </a:pPr>
            <a:r>
              <a:rPr lang="en-GB" sz="6400" dirty="0"/>
              <a:t>7.The nature of the deviant process as a whole; how 1–6 connect.</a:t>
            </a:r>
          </a:p>
          <a:p>
            <a:pPr marL="0" indent="0">
              <a:buNone/>
            </a:pPr>
            <a:endParaRPr lang="en-GB" dirty="0"/>
          </a:p>
        </p:txBody>
      </p:sp>
      <p:sp>
        <p:nvSpPr>
          <p:cNvPr id="5" name="TextBox 4">
            <a:extLst>
              <a:ext uri="{FF2B5EF4-FFF2-40B4-BE49-F238E27FC236}">
                <a16:creationId xmlns:a16="http://schemas.microsoft.com/office/drawing/2014/main" id="{27F5D616-1D6F-3EAE-7377-01EBD72449CD}"/>
              </a:ext>
            </a:extLst>
          </p:cNvPr>
          <p:cNvSpPr txBox="1"/>
          <p:nvPr/>
        </p:nvSpPr>
        <p:spPr>
          <a:xfrm>
            <a:off x="5884683" y="6211669"/>
            <a:ext cx="6094428" cy="646331"/>
          </a:xfrm>
          <a:prstGeom prst="rect">
            <a:avLst/>
          </a:prstGeom>
          <a:noFill/>
        </p:spPr>
        <p:txBody>
          <a:bodyPr wrap="square">
            <a:spAutoFit/>
          </a:bodyPr>
          <a:lstStyle/>
          <a:p>
            <a:r>
              <a:rPr lang="en-GB" dirty="0"/>
              <a:t>Taylor et al., derived from Mooney, in </a:t>
            </a:r>
            <a:r>
              <a:rPr lang="en-GB" dirty="0" err="1"/>
              <a:t>DeKeseredy</a:t>
            </a:r>
            <a:r>
              <a:rPr lang="en-GB" dirty="0"/>
              <a:t> and </a:t>
            </a:r>
            <a:r>
              <a:rPr lang="en-GB" dirty="0" err="1"/>
              <a:t>Dragiewicz</a:t>
            </a:r>
            <a:r>
              <a:rPr lang="en-GB" dirty="0"/>
              <a:t>, 2012: 18):</a:t>
            </a:r>
          </a:p>
        </p:txBody>
      </p:sp>
    </p:spTree>
    <p:extLst>
      <p:ext uri="{BB962C8B-B14F-4D97-AF65-F5344CB8AC3E}">
        <p14:creationId xmlns:p14="http://schemas.microsoft.com/office/powerpoint/2010/main" val="312867749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0FE73-DB1D-4D4B-39DE-9E6D2360D143}"/>
              </a:ext>
            </a:extLst>
          </p:cNvPr>
          <p:cNvSpPr>
            <a:spLocks noGrp="1"/>
          </p:cNvSpPr>
          <p:nvPr>
            <p:ph type="ctrTitle"/>
          </p:nvPr>
        </p:nvSpPr>
        <p:spPr/>
        <p:txBody>
          <a:bodyPr>
            <a:normAutofit fontScale="90000"/>
          </a:bodyPr>
          <a:lstStyle/>
          <a:p>
            <a:r>
              <a:rPr lang="en-GB" dirty="0"/>
              <a:t>Critical criminology theories - DIVERSITY</a:t>
            </a:r>
          </a:p>
        </p:txBody>
      </p:sp>
      <p:sp>
        <p:nvSpPr>
          <p:cNvPr id="3" name="Subtitle 2">
            <a:extLst>
              <a:ext uri="{FF2B5EF4-FFF2-40B4-BE49-F238E27FC236}">
                <a16:creationId xmlns:a16="http://schemas.microsoft.com/office/drawing/2014/main" id="{1864551F-5429-1615-33AF-E20BD16AFBDA}"/>
              </a:ext>
            </a:extLst>
          </p:cNvPr>
          <p:cNvSpPr>
            <a:spLocks noGrp="1"/>
          </p:cNvSpPr>
          <p:nvPr>
            <p:ph type="subTitle" idx="1"/>
          </p:nvPr>
        </p:nvSpPr>
        <p:spPr/>
        <p:txBody>
          <a:bodyPr/>
          <a:lstStyle/>
          <a:p>
            <a:r>
              <a:rPr lang="en-GB" dirty="0"/>
              <a:t>RESEARCH TASK</a:t>
            </a:r>
          </a:p>
        </p:txBody>
      </p:sp>
      <p:sp>
        <p:nvSpPr>
          <p:cNvPr id="4" name="TextBox 3">
            <a:extLst>
              <a:ext uri="{FF2B5EF4-FFF2-40B4-BE49-F238E27FC236}">
                <a16:creationId xmlns:a16="http://schemas.microsoft.com/office/drawing/2014/main" id="{A7234BB2-0224-3071-B61F-D07445FBF5E6}"/>
              </a:ext>
            </a:extLst>
          </p:cNvPr>
          <p:cNvSpPr txBox="1"/>
          <p:nvPr/>
        </p:nvSpPr>
        <p:spPr>
          <a:xfrm>
            <a:off x="5184742" y="1168924"/>
            <a:ext cx="6674178" cy="4893647"/>
          </a:xfrm>
          <a:prstGeom prst="rect">
            <a:avLst/>
          </a:prstGeom>
          <a:solidFill>
            <a:schemeClr val="accent1">
              <a:lumMod val="20000"/>
              <a:lumOff val="80000"/>
            </a:schemeClr>
          </a:solidFill>
        </p:spPr>
        <p:txBody>
          <a:bodyPr wrap="square" rtlCol="0">
            <a:spAutoFit/>
          </a:bodyPr>
          <a:lstStyle/>
          <a:p>
            <a:pPr marL="342900" indent="-342900">
              <a:buAutoNum type="arabicPeriod"/>
            </a:pPr>
            <a:r>
              <a:rPr lang="en-GB" sz="2400" dirty="0"/>
              <a:t>Get into 4 groups</a:t>
            </a:r>
          </a:p>
          <a:p>
            <a:pPr marL="342900" indent="-342900">
              <a:buAutoNum type="arabicPeriod"/>
            </a:pPr>
            <a:r>
              <a:rPr lang="en-GB" sz="2400" dirty="0"/>
              <a:t>Each group will be given a different aspect of critical criminology to explore.</a:t>
            </a:r>
          </a:p>
          <a:p>
            <a:pPr marL="342900" indent="-342900">
              <a:buAutoNum type="arabicPeriod"/>
            </a:pPr>
            <a:r>
              <a:rPr lang="en-GB" sz="2400" dirty="0"/>
              <a:t>Answer the following:</a:t>
            </a:r>
          </a:p>
          <a:p>
            <a:pPr marL="342900" indent="-342900">
              <a:buAutoNum type="arabicPeriod"/>
            </a:pPr>
            <a:endParaRPr lang="en-GB" sz="2400" dirty="0"/>
          </a:p>
          <a:p>
            <a:pPr marL="285750" indent="-285750">
              <a:buFontTx/>
              <a:buChar char="-"/>
            </a:pPr>
            <a:r>
              <a:rPr lang="en-GB" sz="2400" dirty="0"/>
              <a:t>Provide a brief overview of this theory</a:t>
            </a:r>
          </a:p>
          <a:p>
            <a:pPr marL="285750" indent="-285750">
              <a:buFontTx/>
              <a:buChar char="-"/>
            </a:pPr>
            <a:r>
              <a:rPr lang="en-GB" sz="2400" dirty="0"/>
              <a:t>What power imbalance are these theories seeking to address?</a:t>
            </a:r>
          </a:p>
          <a:p>
            <a:pPr marL="285750" indent="-285750">
              <a:buFontTx/>
              <a:buChar char="-"/>
            </a:pPr>
            <a:r>
              <a:rPr lang="en-GB" sz="2400" dirty="0"/>
              <a:t>What changes can these perspectives of the ‘less powerful’ in society have on changes to wider society?</a:t>
            </a:r>
          </a:p>
          <a:p>
            <a:pPr marL="285750" indent="-285750">
              <a:buFontTx/>
              <a:buChar char="-"/>
            </a:pPr>
            <a:r>
              <a:rPr lang="en-GB" sz="2400" dirty="0"/>
              <a:t>Can you find a case example to evidence this?</a:t>
            </a:r>
          </a:p>
        </p:txBody>
      </p:sp>
    </p:spTree>
    <p:extLst>
      <p:ext uri="{BB962C8B-B14F-4D97-AF65-F5344CB8AC3E}">
        <p14:creationId xmlns:p14="http://schemas.microsoft.com/office/powerpoint/2010/main" val="376783747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D77D276D-CA9B-9446-A765-86D888D1FA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61373" y="0"/>
            <a:ext cx="1901686" cy="4677439"/>
            <a:chOff x="10290315" y="0"/>
            <a:chExt cx="1901686" cy="4677439"/>
          </a:xfrm>
        </p:grpSpPr>
        <p:sp>
          <p:nvSpPr>
            <p:cNvPr id="12" name="Freeform 19">
              <a:extLst>
                <a:ext uri="{FF2B5EF4-FFF2-40B4-BE49-F238E27FC236}">
                  <a16:creationId xmlns:a16="http://schemas.microsoft.com/office/drawing/2014/main" id="{C0BB80D1-CF6D-BB4F-AD2B-49B9754521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21">
              <a:extLst>
                <a:ext uri="{FF2B5EF4-FFF2-40B4-BE49-F238E27FC236}">
                  <a16:creationId xmlns:a16="http://schemas.microsoft.com/office/drawing/2014/main" id="{C6126A28-C746-C74A-912C-2C303EA361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23">
              <a:extLst>
                <a:ext uri="{FF2B5EF4-FFF2-40B4-BE49-F238E27FC236}">
                  <a16:creationId xmlns:a16="http://schemas.microsoft.com/office/drawing/2014/main" id="{AB3D858D-21A8-7D4F-8A5B-0CD82902F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24">
              <a:extLst>
                <a:ext uri="{FF2B5EF4-FFF2-40B4-BE49-F238E27FC236}">
                  <a16:creationId xmlns:a16="http://schemas.microsoft.com/office/drawing/2014/main" id="{5335B45B-B169-4047-908E-14D1FEFACE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2302DCCB-19C8-3BCC-BBAA-270441D6CBFC}"/>
              </a:ext>
            </a:extLst>
          </p:cNvPr>
          <p:cNvSpPr>
            <a:spLocks noGrp="1"/>
          </p:cNvSpPr>
          <p:nvPr>
            <p:ph type="title"/>
          </p:nvPr>
        </p:nvSpPr>
        <p:spPr>
          <a:xfrm>
            <a:off x="565151" y="770890"/>
            <a:ext cx="3926946" cy="1268984"/>
          </a:xfrm>
        </p:spPr>
        <p:txBody>
          <a:bodyPr>
            <a:normAutofit/>
          </a:bodyPr>
          <a:lstStyle/>
          <a:p>
            <a:pPr>
              <a:lnSpc>
                <a:spcPct val="90000"/>
              </a:lnSpc>
            </a:pPr>
            <a:r>
              <a:rPr lang="en-GB" sz="3400"/>
              <a:t>Critical theories: State crime</a:t>
            </a:r>
          </a:p>
        </p:txBody>
      </p:sp>
      <p:sp>
        <p:nvSpPr>
          <p:cNvPr id="3" name="Content Placeholder 2">
            <a:extLst>
              <a:ext uri="{FF2B5EF4-FFF2-40B4-BE49-F238E27FC236}">
                <a16:creationId xmlns:a16="http://schemas.microsoft.com/office/drawing/2014/main" id="{130096E5-FE58-791A-B223-B83448C79D5F}"/>
              </a:ext>
            </a:extLst>
          </p:cNvPr>
          <p:cNvSpPr>
            <a:spLocks noGrp="1"/>
          </p:cNvSpPr>
          <p:nvPr>
            <p:ph idx="1"/>
          </p:nvPr>
        </p:nvSpPr>
        <p:spPr>
          <a:xfrm>
            <a:off x="565151" y="2160016"/>
            <a:ext cx="3926946" cy="3601212"/>
          </a:xfrm>
        </p:spPr>
        <p:txBody>
          <a:bodyPr>
            <a:normAutofit lnSpcReduction="10000"/>
          </a:bodyPr>
          <a:lstStyle/>
          <a:p>
            <a:pPr>
              <a:lnSpc>
                <a:spcPct val="90000"/>
              </a:lnSpc>
            </a:pPr>
            <a:r>
              <a:rPr lang="en-GB" sz="1800" dirty="0"/>
              <a:t>Considers the harms and transgressions of the powerful</a:t>
            </a:r>
          </a:p>
          <a:p>
            <a:pPr>
              <a:lnSpc>
                <a:spcPct val="90000"/>
              </a:lnSpc>
            </a:pPr>
            <a:r>
              <a:rPr lang="en-GB" sz="1800" dirty="0"/>
              <a:t>Hillyard et al. (2004) – corporate crime causes a lot more harm and suffering than individual offending.</a:t>
            </a:r>
          </a:p>
          <a:p>
            <a:pPr>
              <a:lnSpc>
                <a:spcPct val="90000"/>
              </a:lnSpc>
            </a:pPr>
            <a:r>
              <a:rPr lang="en-GB" sz="1800" dirty="0"/>
              <a:t>Freudenberg (2014) – many of the most harmful activities caused by corporates are not “criminal”.</a:t>
            </a:r>
          </a:p>
          <a:p>
            <a:pPr>
              <a:lnSpc>
                <a:spcPct val="90000"/>
              </a:lnSpc>
            </a:pPr>
            <a:r>
              <a:rPr lang="en-GB" sz="1800" dirty="0"/>
              <a:t>Powerful state agents—those at the centre of power—rarely face enforcement through the criminal law</a:t>
            </a:r>
          </a:p>
        </p:txBody>
      </p:sp>
      <p:cxnSp>
        <p:nvCxnSpPr>
          <p:cNvPr id="17" name="Straight Connector 16">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413356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pic>
        <p:nvPicPr>
          <p:cNvPr id="4" name="Picture 3" descr="A person in a tank top&#10;&#10;Description automatically generated">
            <a:extLst>
              <a:ext uri="{FF2B5EF4-FFF2-40B4-BE49-F238E27FC236}">
                <a16:creationId xmlns:a16="http://schemas.microsoft.com/office/drawing/2014/main" id="{31C9FB70-6B7C-9BAF-09F7-B5D5616318C6}"/>
              </a:ext>
            </a:extLst>
          </p:cNvPr>
          <p:cNvPicPr>
            <a:picLocks noChangeAspect="1"/>
          </p:cNvPicPr>
          <p:nvPr/>
        </p:nvPicPr>
        <p:blipFill>
          <a:blip r:embed="rId3"/>
          <a:srcRect l="14928" r="28254"/>
          <a:stretch/>
        </p:blipFill>
        <p:spPr>
          <a:xfrm>
            <a:off x="5264837" y="1"/>
            <a:ext cx="6927163" cy="6857999"/>
          </a:xfrm>
          <a:prstGeom prst="rect">
            <a:avLst/>
          </a:prstGeom>
        </p:spPr>
      </p:pic>
    </p:spTree>
    <p:extLst>
      <p:ext uri="{BB962C8B-B14F-4D97-AF65-F5344CB8AC3E}">
        <p14:creationId xmlns:p14="http://schemas.microsoft.com/office/powerpoint/2010/main" val="80584820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7A00BDF4-7643-A942-A588-F24E4E09AA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2" name="Freeform 32">
              <a:extLst>
                <a:ext uri="{FF2B5EF4-FFF2-40B4-BE49-F238E27FC236}">
                  <a16:creationId xmlns:a16="http://schemas.microsoft.com/office/drawing/2014/main" id="{90B25A21-16B9-8D47-928B-2367A0B8C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34">
              <a:extLst>
                <a:ext uri="{FF2B5EF4-FFF2-40B4-BE49-F238E27FC236}">
                  <a16:creationId xmlns:a16="http://schemas.microsoft.com/office/drawing/2014/main" id="{E5E64190-3AC0-0A48-9917-5FAE935A85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47">
              <a:extLst>
                <a:ext uri="{FF2B5EF4-FFF2-40B4-BE49-F238E27FC236}">
                  <a16:creationId xmlns:a16="http://schemas.microsoft.com/office/drawing/2014/main" id="{AE71CDB8-B430-F14E-99C8-E6AAB8E21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48">
              <a:extLst>
                <a:ext uri="{FF2B5EF4-FFF2-40B4-BE49-F238E27FC236}">
                  <a16:creationId xmlns:a16="http://schemas.microsoft.com/office/drawing/2014/main" id="{DCA37B0A-FCCC-7642-B70D-56AD50049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8861718B-1D93-F28D-158B-0DCB709A4884}"/>
              </a:ext>
            </a:extLst>
          </p:cNvPr>
          <p:cNvSpPr>
            <a:spLocks noGrp="1"/>
          </p:cNvSpPr>
          <p:nvPr>
            <p:ph type="title"/>
          </p:nvPr>
        </p:nvSpPr>
        <p:spPr>
          <a:xfrm>
            <a:off x="5224243" y="770890"/>
            <a:ext cx="6400999" cy="1268984"/>
          </a:xfrm>
        </p:spPr>
        <p:txBody>
          <a:bodyPr>
            <a:normAutofit/>
          </a:bodyPr>
          <a:lstStyle/>
          <a:p>
            <a:pPr>
              <a:lnSpc>
                <a:spcPct val="90000"/>
              </a:lnSpc>
            </a:pPr>
            <a:r>
              <a:rPr lang="en-GB" dirty="0"/>
              <a:t>Critical theories: Feminism</a:t>
            </a:r>
            <a:endParaRPr lang="en-GB"/>
          </a:p>
        </p:txBody>
      </p:sp>
      <p:sp>
        <p:nvSpPr>
          <p:cNvPr id="3" name="Content Placeholder 2">
            <a:extLst>
              <a:ext uri="{FF2B5EF4-FFF2-40B4-BE49-F238E27FC236}">
                <a16:creationId xmlns:a16="http://schemas.microsoft.com/office/drawing/2014/main" id="{23AFC124-0A50-8CD0-C366-26EAEDD43F95}"/>
              </a:ext>
            </a:extLst>
          </p:cNvPr>
          <p:cNvSpPr>
            <a:spLocks noGrp="1"/>
          </p:cNvSpPr>
          <p:nvPr>
            <p:ph idx="1"/>
          </p:nvPr>
        </p:nvSpPr>
        <p:spPr>
          <a:xfrm>
            <a:off x="5224243" y="2160016"/>
            <a:ext cx="6400999" cy="3601212"/>
          </a:xfrm>
        </p:spPr>
        <p:txBody>
          <a:bodyPr>
            <a:normAutofit/>
          </a:bodyPr>
          <a:lstStyle/>
          <a:p>
            <a:pPr>
              <a:lnSpc>
                <a:spcPct val="90000"/>
              </a:lnSpc>
            </a:pPr>
            <a:r>
              <a:rPr lang="en-GB" sz="2200"/>
              <a:t>‘Where are the women’ in mainstream criminology?</a:t>
            </a:r>
          </a:p>
          <a:p>
            <a:pPr>
              <a:lnSpc>
                <a:spcPct val="90000"/>
              </a:lnSpc>
            </a:pPr>
            <a:r>
              <a:rPr lang="en-GB" sz="2200"/>
              <a:t>Feminist criminological theories are seeking to redress the balance by foregrounding the experiences and perspectives of women.</a:t>
            </a:r>
          </a:p>
          <a:p>
            <a:pPr>
              <a:lnSpc>
                <a:spcPct val="90000"/>
              </a:lnSpc>
            </a:pPr>
            <a:r>
              <a:rPr lang="en-GB" sz="2200"/>
              <a:t>Early ideas very much reflected wider social ideas that women were incapable and needed to be controlled. </a:t>
            </a:r>
          </a:p>
          <a:p>
            <a:pPr>
              <a:lnSpc>
                <a:spcPct val="90000"/>
              </a:lnSpc>
            </a:pPr>
            <a:r>
              <a:rPr lang="en-GB" sz="2200"/>
              <a:t>1960s-80s (Second wave feminism) </a:t>
            </a:r>
          </a:p>
          <a:p>
            <a:pPr>
              <a:lnSpc>
                <a:spcPct val="90000"/>
              </a:lnSpc>
            </a:pPr>
            <a:r>
              <a:rPr lang="en-GB" sz="2200"/>
              <a:t>1990s (Third wave feminism)</a:t>
            </a:r>
          </a:p>
        </p:txBody>
      </p:sp>
      <p:pic>
        <p:nvPicPr>
          <p:cNvPr id="4" name="Picture 3">
            <a:extLst>
              <a:ext uri="{FF2B5EF4-FFF2-40B4-BE49-F238E27FC236}">
                <a16:creationId xmlns:a16="http://schemas.microsoft.com/office/drawing/2014/main" id="{93738267-79DE-34FD-EA19-5D4A597FEEB0}"/>
              </a:ext>
            </a:extLst>
          </p:cNvPr>
          <p:cNvPicPr>
            <a:picLocks noChangeAspect="1"/>
          </p:cNvPicPr>
          <p:nvPr/>
        </p:nvPicPr>
        <p:blipFill>
          <a:blip r:embed="rId3"/>
          <a:srcRect l="4063" r="-2" b="-2"/>
          <a:stretch/>
        </p:blipFill>
        <p:spPr>
          <a:xfrm>
            <a:off x="20" y="1"/>
            <a:ext cx="4657325" cy="6857999"/>
          </a:xfrm>
          <a:prstGeom prst="rect">
            <a:avLst/>
          </a:prstGeom>
        </p:spPr>
      </p:pic>
      <p:cxnSp>
        <p:nvCxnSpPr>
          <p:cNvPr id="17" name="Straight Connector 16">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24243" y="6087110"/>
            <a:ext cx="6400999"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0871827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5478BC-716B-D9A1-886C-76F7D0F008E2}"/>
              </a:ext>
            </a:extLst>
          </p:cNvPr>
          <p:cNvSpPr>
            <a:spLocks noGrp="1"/>
          </p:cNvSpPr>
          <p:nvPr>
            <p:ph type="title"/>
          </p:nvPr>
        </p:nvSpPr>
        <p:spPr>
          <a:xfrm>
            <a:off x="565150" y="770890"/>
            <a:ext cx="6400999" cy="1268984"/>
          </a:xfrm>
        </p:spPr>
        <p:txBody>
          <a:bodyPr>
            <a:normAutofit/>
          </a:bodyPr>
          <a:lstStyle/>
          <a:p>
            <a:pPr>
              <a:lnSpc>
                <a:spcPct val="90000"/>
              </a:lnSpc>
            </a:pPr>
            <a:r>
              <a:rPr lang="en-GB" dirty="0"/>
              <a:t>Critical theories: Cultural criminology </a:t>
            </a:r>
            <a:endParaRPr lang="en-GB"/>
          </a:p>
        </p:txBody>
      </p:sp>
      <p:sp>
        <p:nvSpPr>
          <p:cNvPr id="3" name="Content Placeholder 2">
            <a:extLst>
              <a:ext uri="{FF2B5EF4-FFF2-40B4-BE49-F238E27FC236}">
                <a16:creationId xmlns:a16="http://schemas.microsoft.com/office/drawing/2014/main" id="{7C8C1902-61EC-57AA-2AF0-9D69FD1EDE51}"/>
              </a:ext>
            </a:extLst>
          </p:cNvPr>
          <p:cNvSpPr>
            <a:spLocks noGrp="1"/>
          </p:cNvSpPr>
          <p:nvPr>
            <p:ph idx="1"/>
          </p:nvPr>
        </p:nvSpPr>
        <p:spPr>
          <a:xfrm>
            <a:off x="565150" y="2160016"/>
            <a:ext cx="6400999" cy="4508070"/>
          </a:xfrm>
          <a:solidFill>
            <a:schemeClr val="bg1"/>
          </a:solidFill>
        </p:spPr>
        <p:txBody>
          <a:bodyPr>
            <a:normAutofit/>
          </a:bodyPr>
          <a:lstStyle/>
          <a:p>
            <a:pPr>
              <a:lnSpc>
                <a:spcPct val="90000"/>
              </a:lnSpc>
            </a:pPr>
            <a:r>
              <a:rPr lang="en-GB" sz="1600" dirty="0"/>
              <a:t>How do the way in which what we do and say is understood, interpreted and reacted to?</a:t>
            </a:r>
          </a:p>
          <a:p>
            <a:pPr>
              <a:lnSpc>
                <a:spcPct val="90000"/>
              </a:lnSpc>
            </a:pPr>
            <a:r>
              <a:rPr lang="en-GB" sz="1600" dirty="0"/>
              <a:t>It studies the way in which things are understood or expressed from alternative standpoints and uses meanings from these to question accepted ideas about crime and criminal justice. </a:t>
            </a:r>
          </a:p>
          <a:p>
            <a:pPr marL="0" indent="0">
              <a:lnSpc>
                <a:spcPct val="90000"/>
              </a:lnSpc>
              <a:buNone/>
            </a:pPr>
            <a:endParaRPr lang="en-GB" sz="1600" dirty="0"/>
          </a:p>
          <a:p>
            <a:pPr>
              <a:lnSpc>
                <a:spcPct val="90000"/>
              </a:lnSpc>
            </a:pPr>
            <a:r>
              <a:rPr lang="en-GB" sz="1600" dirty="0"/>
              <a:t>Ethnography – study of individual cultures</a:t>
            </a:r>
          </a:p>
          <a:p>
            <a:pPr marL="0" indent="0">
              <a:lnSpc>
                <a:spcPct val="90000"/>
              </a:lnSpc>
              <a:buNone/>
            </a:pPr>
            <a:endParaRPr lang="en-GB" sz="1600" dirty="0"/>
          </a:p>
          <a:p>
            <a:pPr>
              <a:lnSpc>
                <a:spcPct val="90000"/>
              </a:lnSpc>
            </a:pPr>
            <a:r>
              <a:rPr lang="en-GB" sz="1600" dirty="0"/>
              <a:t>Cultural criminologists, seek to explain and understand the actions of any subculture from the perspective of that group. </a:t>
            </a:r>
          </a:p>
          <a:p>
            <a:pPr>
              <a:lnSpc>
                <a:spcPct val="90000"/>
              </a:lnSpc>
            </a:pPr>
            <a:endParaRPr lang="en-GB" sz="1600" dirty="0"/>
          </a:p>
          <a:p>
            <a:pPr>
              <a:lnSpc>
                <a:spcPct val="90000"/>
              </a:lnSpc>
            </a:pPr>
            <a:r>
              <a:rPr lang="en-GB" sz="1600" dirty="0"/>
              <a:t>A core aspect of the reality studied by cultural criminologists is the emotions that members of subcultures (particularly youth subcultures) feel when they participate in behaviours that are associated with their group</a:t>
            </a:r>
          </a:p>
        </p:txBody>
      </p:sp>
      <p:grpSp>
        <p:nvGrpSpPr>
          <p:cNvPr id="11" name="Group 10">
            <a:extLst>
              <a:ext uri="{FF2B5EF4-FFF2-40B4-BE49-F238E27FC236}">
                <a16:creationId xmlns:a16="http://schemas.microsoft.com/office/drawing/2014/main" id="{1B5E71B3-7269-894E-A00B-31D341365F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2" name="Freeform 85">
              <a:extLst>
                <a:ext uri="{FF2B5EF4-FFF2-40B4-BE49-F238E27FC236}">
                  <a16:creationId xmlns:a16="http://schemas.microsoft.com/office/drawing/2014/main" id="{FFFA3A20-1539-CC4A-9BE1-7415FE5A98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87">
              <a:extLst>
                <a:ext uri="{FF2B5EF4-FFF2-40B4-BE49-F238E27FC236}">
                  <a16:creationId xmlns:a16="http://schemas.microsoft.com/office/drawing/2014/main" id="{44EBCCFB-8EAB-2442-8E02-293F08D50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89">
              <a:extLst>
                <a:ext uri="{FF2B5EF4-FFF2-40B4-BE49-F238E27FC236}">
                  <a16:creationId xmlns:a16="http://schemas.microsoft.com/office/drawing/2014/main" id="{AFD14830-CC36-D64E-8173-398042563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97">
              <a:extLst>
                <a:ext uri="{FF2B5EF4-FFF2-40B4-BE49-F238E27FC236}">
                  <a16:creationId xmlns:a16="http://schemas.microsoft.com/office/drawing/2014/main" id="{FAA40AB8-EB6E-A44D-B3CA-7D25B64F5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17" name="Straight Connector 16">
            <a:extLst>
              <a:ext uri="{FF2B5EF4-FFF2-40B4-BE49-F238E27FC236}">
                <a16:creationId xmlns:a16="http://schemas.microsoft.com/office/drawing/2014/main" id="{EEA70831-9A8D-3B4D-8EA5-EE32F93E94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6404372"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A08CCDFD-EC33-1E0E-957F-C973E56F8ABE}"/>
              </a:ext>
            </a:extLst>
          </p:cNvPr>
          <p:cNvPicPr>
            <a:picLocks noChangeAspect="1"/>
          </p:cNvPicPr>
          <p:nvPr/>
        </p:nvPicPr>
        <p:blipFill>
          <a:blip r:embed="rId3"/>
          <a:stretch>
            <a:fillRect/>
          </a:stretch>
        </p:blipFill>
        <p:spPr>
          <a:xfrm>
            <a:off x="7727075" y="681645"/>
            <a:ext cx="3617618" cy="5486059"/>
          </a:xfrm>
          <a:prstGeom prst="rect">
            <a:avLst/>
          </a:prstGeom>
        </p:spPr>
      </p:pic>
    </p:spTree>
    <p:extLst>
      <p:ext uri="{BB962C8B-B14F-4D97-AF65-F5344CB8AC3E}">
        <p14:creationId xmlns:p14="http://schemas.microsoft.com/office/powerpoint/2010/main" val="89205520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8E67A6F5-F47F-BD4C-9336-30E0A60EB9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29613" y="0"/>
            <a:ext cx="1901686" cy="4677439"/>
            <a:chOff x="10290315" y="0"/>
            <a:chExt cx="1901686" cy="4677439"/>
          </a:xfrm>
        </p:grpSpPr>
        <p:sp>
          <p:nvSpPr>
            <p:cNvPr id="13" name="Freeform 19">
              <a:extLst>
                <a:ext uri="{FF2B5EF4-FFF2-40B4-BE49-F238E27FC236}">
                  <a16:creationId xmlns:a16="http://schemas.microsoft.com/office/drawing/2014/main" id="{DA710708-67E0-194C-9A96-FD528D2075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21">
              <a:extLst>
                <a:ext uri="{FF2B5EF4-FFF2-40B4-BE49-F238E27FC236}">
                  <a16:creationId xmlns:a16="http://schemas.microsoft.com/office/drawing/2014/main" id="{2B6DA887-E216-1245-8F6F-B21233D94B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23">
              <a:extLst>
                <a:ext uri="{FF2B5EF4-FFF2-40B4-BE49-F238E27FC236}">
                  <a16:creationId xmlns:a16="http://schemas.microsoft.com/office/drawing/2014/main" id="{2AE2F0EF-0001-F243-85DC-2B8812AB4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24">
              <a:extLst>
                <a:ext uri="{FF2B5EF4-FFF2-40B4-BE49-F238E27FC236}">
                  <a16:creationId xmlns:a16="http://schemas.microsoft.com/office/drawing/2014/main" id="{1491B174-1F11-D548-A885-7F98AF742C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08C9F79-B74E-4789-5C2B-F375568A821D}"/>
              </a:ext>
            </a:extLst>
          </p:cNvPr>
          <p:cNvSpPr>
            <a:spLocks noGrp="1"/>
          </p:cNvSpPr>
          <p:nvPr>
            <p:ph type="title"/>
          </p:nvPr>
        </p:nvSpPr>
        <p:spPr>
          <a:xfrm>
            <a:off x="565150" y="770890"/>
            <a:ext cx="6195187" cy="1268984"/>
          </a:xfrm>
        </p:spPr>
        <p:txBody>
          <a:bodyPr>
            <a:normAutofit/>
          </a:bodyPr>
          <a:lstStyle/>
          <a:p>
            <a:pPr>
              <a:lnSpc>
                <a:spcPct val="90000"/>
              </a:lnSpc>
            </a:pPr>
            <a:r>
              <a:rPr lang="en-GB" dirty="0"/>
              <a:t>Critical theories: Convict criminology</a:t>
            </a:r>
            <a:endParaRPr lang="en-GB"/>
          </a:p>
        </p:txBody>
      </p:sp>
      <p:sp>
        <p:nvSpPr>
          <p:cNvPr id="3" name="Content Placeholder 2">
            <a:extLst>
              <a:ext uri="{FF2B5EF4-FFF2-40B4-BE49-F238E27FC236}">
                <a16:creationId xmlns:a16="http://schemas.microsoft.com/office/drawing/2014/main" id="{7C1C7385-50D1-3829-3846-B9CA5A2FE085}"/>
              </a:ext>
            </a:extLst>
          </p:cNvPr>
          <p:cNvSpPr>
            <a:spLocks noGrp="1"/>
          </p:cNvSpPr>
          <p:nvPr>
            <p:ph idx="1"/>
          </p:nvPr>
        </p:nvSpPr>
        <p:spPr>
          <a:xfrm>
            <a:off x="565150" y="2160016"/>
            <a:ext cx="6195187" cy="3601212"/>
          </a:xfrm>
        </p:spPr>
        <p:txBody>
          <a:bodyPr>
            <a:normAutofit/>
          </a:bodyPr>
          <a:lstStyle/>
          <a:p>
            <a:r>
              <a:rPr lang="en-GB" sz="2200"/>
              <a:t>Do we develop our views on prisoners from what we see/read or hear in the media?</a:t>
            </a:r>
          </a:p>
          <a:p>
            <a:r>
              <a:rPr lang="en-GB" sz="2200"/>
              <a:t>Who conveys the media messages about prisoners? Are these people in power? Is there a focus on negative news? Does this single truth offer a true representation?</a:t>
            </a:r>
          </a:p>
          <a:p>
            <a:r>
              <a:rPr lang="en-GB" sz="2200"/>
              <a:t>Critical criminology focuses on the need to consider the viewpoints of offenders themselves.</a:t>
            </a:r>
          </a:p>
        </p:txBody>
      </p:sp>
      <p:cxnSp>
        <p:nvCxnSpPr>
          <p:cNvPr id="18" name="Straight Connector 17">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6400999"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A book cover with text&#10;&#10;Description automatically generated">
            <a:extLst>
              <a:ext uri="{FF2B5EF4-FFF2-40B4-BE49-F238E27FC236}">
                <a16:creationId xmlns:a16="http://schemas.microsoft.com/office/drawing/2014/main" id="{FE9E9540-48DC-38FD-4BDA-0F9714F18406}"/>
              </a:ext>
            </a:extLst>
          </p:cNvPr>
          <p:cNvPicPr>
            <a:picLocks noChangeAspect="1"/>
          </p:cNvPicPr>
          <p:nvPr/>
        </p:nvPicPr>
        <p:blipFill>
          <a:blip r:embed="rId3"/>
          <a:srcRect l="1468" r="9759"/>
          <a:stretch/>
        </p:blipFill>
        <p:spPr>
          <a:xfrm>
            <a:off x="7534655" y="1"/>
            <a:ext cx="4657345" cy="6857999"/>
          </a:xfrm>
          <a:prstGeom prst="rect">
            <a:avLst/>
          </a:prstGeom>
        </p:spPr>
      </p:pic>
    </p:spTree>
    <p:extLst>
      <p:ext uri="{BB962C8B-B14F-4D97-AF65-F5344CB8AC3E}">
        <p14:creationId xmlns:p14="http://schemas.microsoft.com/office/powerpoint/2010/main" val="40852401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DCBDC-17C1-2411-0754-4519D2DF591D}"/>
              </a:ext>
            </a:extLst>
          </p:cNvPr>
          <p:cNvSpPr>
            <a:spLocks noGrp="1"/>
          </p:cNvSpPr>
          <p:nvPr>
            <p:ph type="ctrTitle"/>
          </p:nvPr>
        </p:nvSpPr>
        <p:spPr>
          <a:xfrm>
            <a:off x="565150" y="768334"/>
            <a:ext cx="6146735" cy="4331567"/>
          </a:xfrm>
        </p:spPr>
        <p:txBody>
          <a:bodyPr>
            <a:normAutofit/>
          </a:bodyPr>
          <a:lstStyle/>
          <a:p>
            <a:r>
              <a:rPr lang="en-GB" sz="8800" dirty="0"/>
              <a:t>Right and Left realism</a:t>
            </a:r>
          </a:p>
        </p:txBody>
      </p:sp>
    </p:spTree>
    <p:extLst>
      <p:ext uri="{BB962C8B-B14F-4D97-AF65-F5344CB8AC3E}">
        <p14:creationId xmlns:p14="http://schemas.microsoft.com/office/powerpoint/2010/main" val="63503631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FA188-8DCF-463F-7F4D-BA9650AEC912}"/>
              </a:ext>
            </a:extLst>
          </p:cNvPr>
          <p:cNvSpPr>
            <a:spLocks noGrp="1"/>
          </p:cNvSpPr>
          <p:nvPr>
            <p:ph type="title"/>
          </p:nvPr>
        </p:nvSpPr>
        <p:spPr/>
        <p:txBody>
          <a:bodyPr>
            <a:normAutofit fontScale="90000"/>
          </a:bodyPr>
          <a:lstStyle/>
          <a:p>
            <a:r>
              <a:rPr lang="en-GB" dirty="0"/>
              <a:t>Learning objectives</a:t>
            </a:r>
            <a:br>
              <a:rPr lang="en-GB" dirty="0"/>
            </a:br>
            <a:endParaRPr lang="en-GB" dirty="0"/>
          </a:p>
        </p:txBody>
      </p:sp>
      <p:sp>
        <p:nvSpPr>
          <p:cNvPr id="3" name="Content Placeholder 2">
            <a:extLst>
              <a:ext uri="{FF2B5EF4-FFF2-40B4-BE49-F238E27FC236}">
                <a16:creationId xmlns:a16="http://schemas.microsoft.com/office/drawing/2014/main" id="{E4DBADD5-7581-9462-1B9B-F6AF6B466E34}"/>
              </a:ext>
            </a:extLst>
          </p:cNvPr>
          <p:cNvSpPr>
            <a:spLocks noGrp="1"/>
          </p:cNvSpPr>
          <p:nvPr>
            <p:ph idx="1"/>
          </p:nvPr>
        </p:nvSpPr>
        <p:spPr/>
        <p:txBody>
          <a:bodyPr/>
          <a:lstStyle/>
          <a:p>
            <a:pPr marL="0" indent="0">
              <a:buNone/>
            </a:pPr>
            <a:r>
              <a:rPr lang="en-GB" dirty="0"/>
              <a:t>By the end of this session, you should be able to:</a:t>
            </a:r>
          </a:p>
          <a:p>
            <a:pPr marL="0" indent="0">
              <a:buNone/>
            </a:pPr>
            <a:endParaRPr lang="en-GB" dirty="0"/>
          </a:p>
          <a:p>
            <a:pPr>
              <a:buFontTx/>
              <a:buChar char="-"/>
            </a:pPr>
            <a:r>
              <a:rPr lang="en-GB" dirty="0"/>
              <a:t>Identify some of the key ideas which underpin both right and left realism</a:t>
            </a:r>
          </a:p>
          <a:p>
            <a:pPr>
              <a:buFontTx/>
              <a:buChar char="-"/>
            </a:pPr>
            <a:r>
              <a:rPr lang="en-GB" dirty="0"/>
              <a:t>Understand the links between right and left realism and wider law and order</a:t>
            </a:r>
          </a:p>
          <a:p>
            <a:pPr>
              <a:buFontTx/>
              <a:buChar char="-"/>
            </a:pPr>
            <a:endParaRPr lang="en-GB" dirty="0"/>
          </a:p>
        </p:txBody>
      </p:sp>
    </p:spTree>
    <p:extLst>
      <p:ext uri="{BB962C8B-B14F-4D97-AF65-F5344CB8AC3E}">
        <p14:creationId xmlns:p14="http://schemas.microsoft.com/office/powerpoint/2010/main" val="258485659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8F66E-91CE-5193-D204-DEFB0E355C62}"/>
              </a:ext>
            </a:extLst>
          </p:cNvPr>
          <p:cNvSpPr>
            <a:spLocks noGrp="1"/>
          </p:cNvSpPr>
          <p:nvPr>
            <p:ph type="title"/>
          </p:nvPr>
        </p:nvSpPr>
        <p:spPr/>
        <p:txBody>
          <a:bodyPr>
            <a:normAutofit fontScale="90000"/>
          </a:bodyPr>
          <a:lstStyle/>
          <a:p>
            <a:pPr algn="ctr"/>
            <a:r>
              <a:rPr lang="en-GB" dirty="0"/>
              <a:t>The emergence of realist theories</a:t>
            </a:r>
          </a:p>
        </p:txBody>
      </p:sp>
      <p:sp>
        <p:nvSpPr>
          <p:cNvPr id="3" name="Content Placeholder 2">
            <a:extLst>
              <a:ext uri="{FF2B5EF4-FFF2-40B4-BE49-F238E27FC236}">
                <a16:creationId xmlns:a16="http://schemas.microsoft.com/office/drawing/2014/main" id="{6FBB6DE5-CB29-D576-47EB-43FB61468E01}"/>
              </a:ext>
            </a:extLst>
          </p:cNvPr>
          <p:cNvSpPr>
            <a:spLocks noGrp="1"/>
          </p:cNvSpPr>
          <p:nvPr>
            <p:ph idx="1"/>
          </p:nvPr>
        </p:nvSpPr>
        <p:spPr/>
        <p:txBody>
          <a:bodyPr>
            <a:normAutofit fontScale="85000" lnSpcReduction="10000"/>
          </a:bodyPr>
          <a:lstStyle/>
          <a:p>
            <a:r>
              <a:rPr lang="en-GB" dirty="0"/>
              <a:t>Driven by a sense of political purpose. </a:t>
            </a:r>
          </a:p>
          <a:p>
            <a:r>
              <a:rPr lang="en-GB" dirty="0"/>
              <a:t>Realist criminologists consider crime in all its forms and provide the rationale for policy initiatives. </a:t>
            </a:r>
          </a:p>
          <a:p>
            <a:r>
              <a:rPr lang="en-GB" i="1" dirty="0"/>
              <a:t>Left realists </a:t>
            </a:r>
            <a:r>
              <a:rPr lang="en-GB" dirty="0"/>
              <a:t>– focus on conditions that can put certain communities at risk of crime.</a:t>
            </a:r>
          </a:p>
          <a:p>
            <a:r>
              <a:rPr lang="en-GB" i="1" dirty="0"/>
              <a:t>Right realists </a:t>
            </a:r>
            <a:r>
              <a:rPr lang="en-GB" dirty="0"/>
              <a:t>– taking action to prevent the spread of debilitating social norms and attitudes.</a:t>
            </a:r>
          </a:p>
          <a:p>
            <a:r>
              <a:rPr lang="en-GB" dirty="0"/>
              <a:t>Action-focused and politically committed.</a:t>
            </a:r>
          </a:p>
          <a:p>
            <a:r>
              <a:rPr lang="en-GB" dirty="0"/>
              <a:t>Suggested that critical criminological theories were utopian (aiming for perfection in the state) and idealistic. </a:t>
            </a:r>
          </a:p>
        </p:txBody>
      </p:sp>
    </p:spTree>
    <p:extLst>
      <p:ext uri="{BB962C8B-B14F-4D97-AF65-F5344CB8AC3E}">
        <p14:creationId xmlns:p14="http://schemas.microsoft.com/office/powerpoint/2010/main" val="421215058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12416D-75E9-B894-E02E-24D305877B32}"/>
              </a:ext>
            </a:extLst>
          </p:cNvPr>
          <p:cNvSpPr>
            <a:spLocks noGrp="1"/>
          </p:cNvSpPr>
          <p:nvPr>
            <p:ph type="title"/>
          </p:nvPr>
        </p:nvSpPr>
        <p:spPr>
          <a:xfrm>
            <a:off x="565150" y="770890"/>
            <a:ext cx="5018677" cy="1268984"/>
          </a:xfrm>
        </p:spPr>
        <p:txBody>
          <a:bodyPr>
            <a:normAutofit/>
          </a:bodyPr>
          <a:lstStyle/>
          <a:p>
            <a:r>
              <a:rPr lang="en-GB" dirty="0"/>
              <a:t>REALIST – Get real</a:t>
            </a:r>
          </a:p>
        </p:txBody>
      </p:sp>
      <p:sp>
        <p:nvSpPr>
          <p:cNvPr id="3" name="Content Placeholder 2">
            <a:extLst>
              <a:ext uri="{FF2B5EF4-FFF2-40B4-BE49-F238E27FC236}">
                <a16:creationId xmlns:a16="http://schemas.microsoft.com/office/drawing/2014/main" id="{D78AB965-1064-3B43-7AE9-F976069E5CA4}"/>
              </a:ext>
            </a:extLst>
          </p:cNvPr>
          <p:cNvSpPr>
            <a:spLocks noGrp="1"/>
          </p:cNvSpPr>
          <p:nvPr>
            <p:ph idx="1"/>
          </p:nvPr>
        </p:nvSpPr>
        <p:spPr>
          <a:xfrm>
            <a:off x="565150" y="2160016"/>
            <a:ext cx="5018677" cy="3601212"/>
          </a:xfrm>
        </p:spPr>
        <p:txBody>
          <a:bodyPr>
            <a:normAutofit/>
          </a:bodyPr>
          <a:lstStyle/>
          <a:p>
            <a:pPr marL="0" indent="0">
              <a:lnSpc>
                <a:spcPct val="90000"/>
              </a:lnSpc>
              <a:buNone/>
            </a:pPr>
            <a:r>
              <a:rPr lang="en-GB" sz="1700"/>
              <a:t>Commentators argued that critical criminological theories had very little to offer in terms of practical application and policy debates.</a:t>
            </a:r>
          </a:p>
          <a:p>
            <a:pPr marL="0" indent="0">
              <a:lnSpc>
                <a:spcPct val="90000"/>
              </a:lnSpc>
              <a:buNone/>
            </a:pPr>
            <a:endParaRPr lang="en-GB" sz="1700"/>
          </a:p>
          <a:p>
            <a:pPr marL="0" indent="0">
              <a:lnSpc>
                <a:spcPct val="90000"/>
              </a:lnSpc>
              <a:buNone/>
            </a:pPr>
            <a:r>
              <a:rPr lang="en-GB" sz="1700"/>
              <a:t>Realists argue that if crime is to be taken seriously it has to engage with policy initiatives to have any impact. </a:t>
            </a:r>
          </a:p>
          <a:p>
            <a:pPr marL="0" indent="0">
              <a:lnSpc>
                <a:spcPct val="90000"/>
              </a:lnSpc>
              <a:buNone/>
            </a:pPr>
            <a:endParaRPr lang="en-GB" sz="1700"/>
          </a:p>
          <a:p>
            <a:pPr marL="0" indent="0">
              <a:lnSpc>
                <a:spcPct val="90000"/>
              </a:lnSpc>
              <a:buNone/>
            </a:pPr>
            <a:r>
              <a:rPr lang="en-GB" sz="1700"/>
              <a:t>Need to be realistic – What can be done? What are realistic solutions? Can the impact of these solutions be measured and are they beneficial?</a:t>
            </a:r>
          </a:p>
        </p:txBody>
      </p:sp>
      <p:cxnSp>
        <p:nvCxnSpPr>
          <p:cNvPr id="11" name="Straight Connector 10">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18677"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pSp>
        <p:nvGrpSpPr>
          <p:cNvPr id="13" name="Group 12">
            <a:extLst>
              <a:ext uri="{FF2B5EF4-FFF2-40B4-BE49-F238E27FC236}">
                <a16:creationId xmlns:a16="http://schemas.microsoft.com/office/drawing/2014/main" id="{BFD251E3-961F-2440-B872-1D26671822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4" y="0"/>
            <a:ext cx="1901687" cy="6858000"/>
            <a:chOff x="10290314" y="0"/>
            <a:chExt cx="1901687" cy="6858000"/>
          </a:xfrm>
        </p:grpSpPr>
        <p:sp>
          <p:nvSpPr>
            <p:cNvPr id="14" name="Freeform 21">
              <a:extLst>
                <a:ext uri="{FF2B5EF4-FFF2-40B4-BE49-F238E27FC236}">
                  <a16:creationId xmlns:a16="http://schemas.microsoft.com/office/drawing/2014/main" id="{5558ED88-23E3-3941-8644-676CD732E7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22">
              <a:extLst>
                <a:ext uri="{FF2B5EF4-FFF2-40B4-BE49-F238E27FC236}">
                  <a16:creationId xmlns:a16="http://schemas.microsoft.com/office/drawing/2014/main" id="{24B1447F-72DA-384E-9D7D-C33A13EF4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23">
              <a:extLst>
                <a:ext uri="{FF2B5EF4-FFF2-40B4-BE49-F238E27FC236}">
                  <a16:creationId xmlns:a16="http://schemas.microsoft.com/office/drawing/2014/main" id="{86089DDC-F160-E24D-A726-0082953C09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24">
              <a:extLst>
                <a:ext uri="{FF2B5EF4-FFF2-40B4-BE49-F238E27FC236}">
                  <a16:creationId xmlns:a16="http://schemas.microsoft.com/office/drawing/2014/main" id="{1A211FA8-50B3-3C4E-A234-1580EA200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25">
              <a:extLst>
                <a:ext uri="{FF2B5EF4-FFF2-40B4-BE49-F238E27FC236}">
                  <a16:creationId xmlns:a16="http://schemas.microsoft.com/office/drawing/2014/main" id="{6A73788D-F322-0047-BF9E-A8E69D8454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26">
              <a:extLst>
                <a:ext uri="{FF2B5EF4-FFF2-40B4-BE49-F238E27FC236}">
                  <a16:creationId xmlns:a16="http://schemas.microsoft.com/office/drawing/2014/main" id="{7E90A8A1-A164-EA41-86BB-166893179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Oval 19">
              <a:extLst>
                <a:ext uri="{FF2B5EF4-FFF2-40B4-BE49-F238E27FC236}">
                  <a16:creationId xmlns:a16="http://schemas.microsoft.com/office/drawing/2014/main" id="{6894343D-4C51-384E-BEC6-1517A940C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4"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a:extLst>
              <a:ext uri="{FF2B5EF4-FFF2-40B4-BE49-F238E27FC236}">
                <a16:creationId xmlns:a16="http://schemas.microsoft.com/office/drawing/2014/main" id="{0713A9D7-7C69-2C34-BFAF-276725AED1A8}"/>
              </a:ext>
            </a:extLst>
          </p:cNvPr>
          <p:cNvPicPr>
            <a:picLocks noChangeAspect="1"/>
          </p:cNvPicPr>
          <p:nvPr/>
        </p:nvPicPr>
        <p:blipFill>
          <a:blip r:embed="rId3"/>
          <a:srcRect/>
          <a:stretch/>
        </p:blipFill>
        <p:spPr>
          <a:xfrm>
            <a:off x="6230213" y="768334"/>
            <a:ext cx="5318776" cy="5318776"/>
          </a:xfrm>
          <a:custGeom>
            <a:avLst/>
            <a:gdLst/>
            <a:ahLst/>
            <a:cxnLst/>
            <a:rect l="l" t="t" r="r" b="b"/>
            <a:pathLst>
              <a:path w="5768526" h="5768526">
                <a:moveTo>
                  <a:pt x="2884263" y="0"/>
                </a:moveTo>
                <a:cubicBezTo>
                  <a:pt x="4477197" y="0"/>
                  <a:pt x="5768526" y="1291329"/>
                  <a:pt x="5768526" y="2884263"/>
                </a:cubicBezTo>
                <a:cubicBezTo>
                  <a:pt x="5768526" y="4477197"/>
                  <a:pt x="4477197" y="5768526"/>
                  <a:pt x="2884263" y="5768526"/>
                </a:cubicBezTo>
                <a:cubicBezTo>
                  <a:pt x="1291329" y="5768526"/>
                  <a:pt x="0" y="4477197"/>
                  <a:pt x="0" y="2884263"/>
                </a:cubicBezTo>
                <a:cubicBezTo>
                  <a:pt x="0" y="1291329"/>
                  <a:pt x="1291329" y="0"/>
                  <a:pt x="2884263" y="0"/>
                </a:cubicBezTo>
                <a:close/>
              </a:path>
            </a:pathLst>
          </a:custGeom>
        </p:spPr>
      </p:pic>
    </p:spTree>
    <p:extLst>
      <p:ext uri="{BB962C8B-B14F-4D97-AF65-F5344CB8AC3E}">
        <p14:creationId xmlns:p14="http://schemas.microsoft.com/office/powerpoint/2010/main" val="343808497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F7D21-C8DB-EB68-AB7D-557972D6DDA5}"/>
              </a:ext>
            </a:extLst>
          </p:cNvPr>
          <p:cNvSpPr>
            <a:spLocks noGrp="1"/>
          </p:cNvSpPr>
          <p:nvPr>
            <p:ph type="title"/>
          </p:nvPr>
        </p:nvSpPr>
        <p:spPr/>
        <p:txBody>
          <a:bodyPr/>
          <a:lstStyle/>
          <a:p>
            <a:r>
              <a:rPr lang="en-GB" dirty="0"/>
              <a:t>The political back-drop</a:t>
            </a:r>
          </a:p>
        </p:txBody>
      </p:sp>
      <p:sp>
        <p:nvSpPr>
          <p:cNvPr id="3" name="Content Placeholder 2">
            <a:extLst>
              <a:ext uri="{FF2B5EF4-FFF2-40B4-BE49-F238E27FC236}">
                <a16:creationId xmlns:a16="http://schemas.microsoft.com/office/drawing/2014/main" id="{711569CE-0231-0729-0C41-D8AF2042213C}"/>
              </a:ext>
            </a:extLst>
          </p:cNvPr>
          <p:cNvSpPr>
            <a:spLocks noGrp="1"/>
          </p:cNvSpPr>
          <p:nvPr>
            <p:ph idx="1"/>
          </p:nvPr>
        </p:nvSpPr>
        <p:spPr/>
        <p:txBody>
          <a:bodyPr>
            <a:normAutofit lnSpcReduction="10000"/>
          </a:bodyPr>
          <a:lstStyle/>
          <a:p>
            <a:r>
              <a:rPr lang="en-GB" dirty="0"/>
              <a:t>1970s and 80s the realist theories started to be developed. </a:t>
            </a:r>
          </a:p>
          <a:p>
            <a:r>
              <a:rPr lang="en-GB" dirty="0"/>
              <a:t>‘Critical election’ – Norris (1999) ruptures in the ideological basis of competition between political parties.</a:t>
            </a:r>
          </a:p>
          <a:p>
            <a:pPr marL="0" indent="0">
              <a:buNone/>
            </a:pPr>
            <a:r>
              <a:rPr lang="en-GB" dirty="0"/>
              <a:t>1979 – Margaret Thatcher became Conservative PM</a:t>
            </a:r>
          </a:p>
          <a:p>
            <a:pPr marL="0" indent="0">
              <a:buNone/>
            </a:pPr>
            <a:r>
              <a:rPr lang="en-GB" dirty="0"/>
              <a:t>1981 – Ronald Reagan became Republican US President. </a:t>
            </a:r>
          </a:p>
        </p:txBody>
      </p:sp>
      <p:sp>
        <p:nvSpPr>
          <p:cNvPr id="4" name="Callout: Left Arrow 3">
            <a:extLst>
              <a:ext uri="{FF2B5EF4-FFF2-40B4-BE49-F238E27FC236}">
                <a16:creationId xmlns:a16="http://schemas.microsoft.com/office/drawing/2014/main" id="{9968D04A-21DC-622B-648B-D0AC2DD05430}"/>
              </a:ext>
            </a:extLst>
          </p:cNvPr>
          <p:cNvSpPr/>
          <p:nvPr/>
        </p:nvSpPr>
        <p:spPr>
          <a:xfrm>
            <a:off x="7343775" y="3524249"/>
            <a:ext cx="4667250" cy="2924175"/>
          </a:xfrm>
          <a:prstGeom prst="left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E5F16574-910A-5BE4-776F-3A35403803C9}"/>
              </a:ext>
            </a:extLst>
          </p:cNvPr>
          <p:cNvSpPr txBox="1"/>
          <p:nvPr/>
        </p:nvSpPr>
        <p:spPr>
          <a:xfrm>
            <a:off x="9305925" y="4082328"/>
            <a:ext cx="2609850" cy="2031325"/>
          </a:xfrm>
          <a:prstGeom prst="rect">
            <a:avLst/>
          </a:prstGeom>
          <a:noFill/>
        </p:spPr>
        <p:txBody>
          <a:bodyPr wrap="square" rtlCol="0">
            <a:spAutoFit/>
          </a:bodyPr>
          <a:lstStyle/>
          <a:p>
            <a:r>
              <a:rPr lang="en-GB" dirty="0"/>
              <a:t>Critical elections which saw law and order become fundamental issues against a backdrop of rising crime rates and public fear.</a:t>
            </a:r>
          </a:p>
        </p:txBody>
      </p:sp>
      <p:pic>
        <p:nvPicPr>
          <p:cNvPr id="6" name="Picture 5">
            <a:extLst>
              <a:ext uri="{FF2B5EF4-FFF2-40B4-BE49-F238E27FC236}">
                <a16:creationId xmlns:a16="http://schemas.microsoft.com/office/drawing/2014/main" id="{C2D67403-03DC-D224-0BE9-A22603FA4EB9}"/>
              </a:ext>
            </a:extLst>
          </p:cNvPr>
          <p:cNvPicPr>
            <a:picLocks noChangeAspect="1"/>
          </p:cNvPicPr>
          <p:nvPr/>
        </p:nvPicPr>
        <p:blipFill>
          <a:blip r:embed="rId3"/>
          <a:stretch>
            <a:fillRect/>
          </a:stretch>
        </p:blipFill>
        <p:spPr>
          <a:xfrm>
            <a:off x="9305925" y="177364"/>
            <a:ext cx="2514781" cy="3725020"/>
          </a:xfrm>
          <a:prstGeom prst="rect">
            <a:avLst/>
          </a:prstGeom>
        </p:spPr>
      </p:pic>
    </p:spTree>
    <p:extLst>
      <p:ext uri="{BB962C8B-B14F-4D97-AF65-F5344CB8AC3E}">
        <p14:creationId xmlns:p14="http://schemas.microsoft.com/office/powerpoint/2010/main" val="28466923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429670-9596-F9D7-3527-FDC47A66A4CF}"/>
              </a:ext>
            </a:extLst>
          </p:cNvPr>
          <p:cNvSpPr>
            <a:spLocks noGrp="1"/>
          </p:cNvSpPr>
          <p:nvPr>
            <p:ph type="title"/>
          </p:nvPr>
        </p:nvSpPr>
        <p:spPr>
          <a:xfrm>
            <a:off x="565150" y="770890"/>
            <a:ext cx="5018677" cy="1268984"/>
          </a:xfrm>
        </p:spPr>
        <p:txBody>
          <a:bodyPr>
            <a:normAutofit/>
          </a:bodyPr>
          <a:lstStyle/>
          <a:p>
            <a:pPr>
              <a:lnSpc>
                <a:spcPct val="90000"/>
              </a:lnSpc>
            </a:pPr>
            <a:r>
              <a:rPr lang="en-GB" dirty="0"/>
              <a:t>Right realism: Some key ideas</a:t>
            </a:r>
            <a:endParaRPr lang="en-GB"/>
          </a:p>
        </p:txBody>
      </p:sp>
      <p:sp>
        <p:nvSpPr>
          <p:cNvPr id="3" name="Content Placeholder 2">
            <a:extLst>
              <a:ext uri="{FF2B5EF4-FFF2-40B4-BE49-F238E27FC236}">
                <a16:creationId xmlns:a16="http://schemas.microsoft.com/office/drawing/2014/main" id="{4F7A0FB5-DF09-BFE6-B876-007A126C3466}"/>
              </a:ext>
            </a:extLst>
          </p:cNvPr>
          <p:cNvSpPr>
            <a:spLocks noGrp="1"/>
          </p:cNvSpPr>
          <p:nvPr>
            <p:ph idx="1"/>
          </p:nvPr>
        </p:nvSpPr>
        <p:spPr>
          <a:xfrm>
            <a:off x="565150" y="2160016"/>
            <a:ext cx="5018677" cy="3601212"/>
          </a:xfrm>
        </p:spPr>
        <p:txBody>
          <a:bodyPr>
            <a:normAutofit/>
          </a:bodyPr>
          <a:lstStyle/>
          <a:p>
            <a:pPr marL="0" indent="0">
              <a:lnSpc>
                <a:spcPct val="90000"/>
              </a:lnSpc>
              <a:buNone/>
            </a:pPr>
            <a:r>
              <a:rPr lang="en-GB" sz="1700" b="1" u="sng"/>
              <a:t>Wilson (1975)</a:t>
            </a:r>
          </a:p>
          <a:p>
            <a:pPr marL="0" indent="0">
              <a:lnSpc>
                <a:spcPct val="90000"/>
              </a:lnSpc>
              <a:buNone/>
            </a:pPr>
            <a:r>
              <a:rPr lang="en-GB" sz="1700" i="1"/>
              <a:t>A call for all crime control policies to be based on greater social control with an increased use of punishment to provide a deterrence.</a:t>
            </a:r>
          </a:p>
          <a:p>
            <a:pPr marL="0" indent="0">
              <a:lnSpc>
                <a:spcPct val="90000"/>
              </a:lnSpc>
              <a:buNone/>
            </a:pPr>
            <a:r>
              <a:rPr lang="en-GB" sz="1700" b="1" u="sng"/>
              <a:t>Wilson and Herrnstein (1985); Herrnstein and Murray (1994);</a:t>
            </a:r>
          </a:p>
          <a:p>
            <a:pPr marL="0" indent="0">
              <a:lnSpc>
                <a:spcPct val="90000"/>
              </a:lnSpc>
              <a:buNone/>
            </a:pPr>
            <a:r>
              <a:rPr lang="en-GB" sz="1700" i="1"/>
              <a:t>Offenders suffer some form of cognitive disadvantage</a:t>
            </a:r>
          </a:p>
          <a:p>
            <a:pPr marL="0" indent="0">
              <a:lnSpc>
                <a:spcPct val="90000"/>
              </a:lnSpc>
              <a:buNone/>
            </a:pPr>
            <a:r>
              <a:rPr lang="en-GB" sz="1700" b="1" u="sng"/>
              <a:t>Murray (1990)</a:t>
            </a:r>
          </a:p>
          <a:p>
            <a:pPr marL="0" indent="0">
              <a:lnSpc>
                <a:spcPct val="90000"/>
              </a:lnSpc>
              <a:buNone/>
            </a:pPr>
            <a:r>
              <a:rPr lang="en-GB" sz="1700"/>
              <a:t>Crime is mostly committed by an ‘underclass’ who lack moral conscience.</a:t>
            </a:r>
          </a:p>
          <a:p>
            <a:pPr marL="0" indent="0">
              <a:lnSpc>
                <a:spcPct val="90000"/>
              </a:lnSpc>
              <a:buNone/>
            </a:pPr>
            <a:endParaRPr lang="en-GB" sz="1700"/>
          </a:p>
          <a:p>
            <a:pPr marL="0" indent="0">
              <a:lnSpc>
                <a:spcPct val="90000"/>
              </a:lnSpc>
              <a:buNone/>
            </a:pPr>
            <a:endParaRPr lang="en-GB" sz="1700"/>
          </a:p>
          <a:p>
            <a:pPr marL="0" indent="0">
              <a:lnSpc>
                <a:spcPct val="90000"/>
              </a:lnSpc>
              <a:buNone/>
            </a:pPr>
            <a:endParaRPr lang="en-GB" sz="1700"/>
          </a:p>
        </p:txBody>
      </p:sp>
      <p:cxnSp>
        <p:nvCxnSpPr>
          <p:cNvPr id="11" name="Straight Connector 10">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18677"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pSp>
        <p:nvGrpSpPr>
          <p:cNvPr id="13" name="Group 12">
            <a:extLst>
              <a:ext uri="{FF2B5EF4-FFF2-40B4-BE49-F238E27FC236}">
                <a16:creationId xmlns:a16="http://schemas.microsoft.com/office/drawing/2014/main" id="{BFD251E3-961F-2440-B872-1D26671822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4" y="0"/>
            <a:ext cx="1901687" cy="6858000"/>
            <a:chOff x="10290314" y="0"/>
            <a:chExt cx="1901687" cy="6858000"/>
          </a:xfrm>
        </p:grpSpPr>
        <p:sp>
          <p:nvSpPr>
            <p:cNvPr id="14" name="Freeform 21">
              <a:extLst>
                <a:ext uri="{FF2B5EF4-FFF2-40B4-BE49-F238E27FC236}">
                  <a16:creationId xmlns:a16="http://schemas.microsoft.com/office/drawing/2014/main" id="{5558ED88-23E3-3941-8644-676CD732E7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22">
              <a:extLst>
                <a:ext uri="{FF2B5EF4-FFF2-40B4-BE49-F238E27FC236}">
                  <a16:creationId xmlns:a16="http://schemas.microsoft.com/office/drawing/2014/main" id="{24B1447F-72DA-384E-9D7D-C33A13EF4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23">
              <a:extLst>
                <a:ext uri="{FF2B5EF4-FFF2-40B4-BE49-F238E27FC236}">
                  <a16:creationId xmlns:a16="http://schemas.microsoft.com/office/drawing/2014/main" id="{86089DDC-F160-E24D-A726-0082953C09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24">
              <a:extLst>
                <a:ext uri="{FF2B5EF4-FFF2-40B4-BE49-F238E27FC236}">
                  <a16:creationId xmlns:a16="http://schemas.microsoft.com/office/drawing/2014/main" id="{1A211FA8-50B3-3C4E-A234-1580EA200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25">
              <a:extLst>
                <a:ext uri="{FF2B5EF4-FFF2-40B4-BE49-F238E27FC236}">
                  <a16:creationId xmlns:a16="http://schemas.microsoft.com/office/drawing/2014/main" id="{6A73788D-F322-0047-BF9E-A8E69D8454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26">
              <a:extLst>
                <a:ext uri="{FF2B5EF4-FFF2-40B4-BE49-F238E27FC236}">
                  <a16:creationId xmlns:a16="http://schemas.microsoft.com/office/drawing/2014/main" id="{7E90A8A1-A164-EA41-86BB-166893179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Oval 19">
              <a:extLst>
                <a:ext uri="{FF2B5EF4-FFF2-40B4-BE49-F238E27FC236}">
                  <a16:creationId xmlns:a16="http://schemas.microsoft.com/office/drawing/2014/main" id="{6894343D-4C51-384E-BEC6-1517A940C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4"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A group of men sitting on a bench&#10;&#10;Description automatically generated">
            <a:extLst>
              <a:ext uri="{FF2B5EF4-FFF2-40B4-BE49-F238E27FC236}">
                <a16:creationId xmlns:a16="http://schemas.microsoft.com/office/drawing/2014/main" id="{F143BEB4-450E-F69C-C2E6-5C260C2BAECF}"/>
              </a:ext>
            </a:extLst>
          </p:cNvPr>
          <p:cNvPicPr>
            <a:picLocks noChangeAspect="1"/>
          </p:cNvPicPr>
          <p:nvPr/>
        </p:nvPicPr>
        <p:blipFill>
          <a:blip r:embed="rId3"/>
          <a:srcRect l="19382" r="19854"/>
          <a:stretch/>
        </p:blipFill>
        <p:spPr>
          <a:xfrm>
            <a:off x="6230213" y="768334"/>
            <a:ext cx="5318776" cy="5318776"/>
          </a:xfrm>
          <a:custGeom>
            <a:avLst/>
            <a:gdLst/>
            <a:ahLst/>
            <a:cxnLst/>
            <a:rect l="l" t="t" r="r" b="b"/>
            <a:pathLst>
              <a:path w="5768526" h="5768526">
                <a:moveTo>
                  <a:pt x="2884263" y="0"/>
                </a:moveTo>
                <a:cubicBezTo>
                  <a:pt x="4477197" y="0"/>
                  <a:pt x="5768526" y="1291329"/>
                  <a:pt x="5768526" y="2884263"/>
                </a:cubicBezTo>
                <a:cubicBezTo>
                  <a:pt x="5768526" y="4477197"/>
                  <a:pt x="4477197" y="5768526"/>
                  <a:pt x="2884263" y="5768526"/>
                </a:cubicBezTo>
                <a:cubicBezTo>
                  <a:pt x="1291329" y="5768526"/>
                  <a:pt x="0" y="4477197"/>
                  <a:pt x="0" y="2884263"/>
                </a:cubicBezTo>
                <a:cubicBezTo>
                  <a:pt x="0" y="1291329"/>
                  <a:pt x="1291329" y="0"/>
                  <a:pt x="2884263" y="0"/>
                </a:cubicBezTo>
                <a:close/>
              </a:path>
            </a:pathLst>
          </a:custGeom>
        </p:spPr>
      </p:pic>
    </p:spTree>
    <p:extLst>
      <p:ext uri="{BB962C8B-B14F-4D97-AF65-F5344CB8AC3E}">
        <p14:creationId xmlns:p14="http://schemas.microsoft.com/office/powerpoint/2010/main" val="129681601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429670-9596-F9D7-3527-FDC47A66A4CF}"/>
              </a:ext>
            </a:extLst>
          </p:cNvPr>
          <p:cNvSpPr>
            <a:spLocks noGrp="1"/>
          </p:cNvSpPr>
          <p:nvPr>
            <p:ph type="title"/>
          </p:nvPr>
        </p:nvSpPr>
        <p:spPr>
          <a:xfrm>
            <a:off x="565150" y="770890"/>
            <a:ext cx="5995137" cy="1268984"/>
          </a:xfrm>
        </p:spPr>
        <p:txBody>
          <a:bodyPr>
            <a:normAutofit/>
          </a:bodyPr>
          <a:lstStyle/>
          <a:p>
            <a:pPr>
              <a:lnSpc>
                <a:spcPct val="90000"/>
              </a:lnSpc>
            </a:pPr>
            <a:r>
              <a:rPr lang="en-GB" dirty="0"/>
              <a:t>Right realism: Some key ideas</a:t>
            </a:r>
            <a:endParaRPr lang="en-GB"/>
          </a:p>
        </p:txBody>
      </p:sp>
      <p:sp>
        <p:nvSpPr>
          <p:cNvPr id="3" name="Content Placeholder 2">
            <a:extLst>
              <a:ext uri="{FF2B5EF4-FFF2-40B4-BE49-F238E27FC236}">
                <a16:creationId xmlns:a16="http://schemas.microsoft.com/office/drawing/2014/main" id="{4F7A0FB5-DF09-BFE6-B876-007A126C3466}"/>
              </a:ext>
            </a:extLst>
          </p:cNvPr>
          <p:cNvSpPr>
            <a:spLocks noGrp="1"/>
          </p:cNvSpPr>
          <p:nvPr>
            <p:ph idx="1"/>
          </p:nvPr>
        </p:nvSpPr>
        <p:spPr>
          <a:xfrm>
            <a:off x="565150" y="2160016"/>
            <a:ext cx="5995137" cy="3601212"/>
          </a:xfrm>
        </p:spPr>
        <p:txBody>
          <a:bodyPr>
            <a:normAutofit lnSpcReduction="10000"/>
          </a:bodyPr>
          <a:lstStyle/>
          <a:p>
            <a:pPr>
              <a:lnSpc>
                <a:spcPct val="90000"/>
              </a:lnSpc>
            </a:pPr>
            <a:r>
              <a:rPr lang="en-GB" sz="2000" dirty="0"/>
              <a:t>Challenges ideas of classicism and positivism.</a:t>
            </a:r>
          </a:p>
          <a:p>
            <a:pPr>
              <a:lnSpc>
                <a:spcPct val="90000"/>
              </a:lnSpc>
            </a:pPr>
            <a:r>
              <a:rPr lang="en-GB" sz="2000" dirty="0"/>
              <a:t>Platt and Takagi (1977) identified 3 common themes of RR:</a:t>
            </a:r>
          </a:p>
          <a:p>
            <a:pPr>
              <a:lnSpc>
                <a:spcPct val="90000"/>
              </a:lnSpc>
              <a:buFontTx/>
              <a:buChar char="-"/>
            </a:pPr>
            <a:r>
              <a:rPr lang="en-GB" sz="2000" dirty="0"/>
              <a:t>A focus on ‘street-crime’: Right realists are focused on the legal definitions of crime and in particular ‘street crime’.</a:t>
            </a:r>
          </a:p>
          <a:p>
            <a:pPr>
              <a:lnSpc>
                <a:spcPct val="90000"/>
              </a:lnSpc>
              <a:buFontTx/>
              <a:buChar char="-"/>
            </a:pPr>
            <a:r>
              <a:rPr lang="en-GB" sz="2000" dirty="0"/>
              <a:t>Anti-intellectualism: Right realists are not interested in any deep analysis on the causes of crime.</a:t>
            </a:r>
          </a:p>
          <a:p>
            <a:pPr>
              <a:lnSpc>
                <a:spcPct val="90000"/>
              </a:lnSpc>
              <a:buFontTx/>
              <a:buChar char="-"/>
            </a:pPr>
            <a:r>
              <a:rPr lang="en-GB" sz="2000" dirty="0"/>
              <a:t>A focus on punishing criminals: Right realists call for a tough response to crime. “Zero tolerance policing”</a:t>
            </a:r>
          </a:p>
          <a:p>
            <a:pPr>
              <a:lnSpc>
                <a:spcPct val="90000"/>
              </a:lnSpc>
              <a:buFontTx/>
              <a:buChar char="-"/>
            </a:pPr>
            <a:endParaRPr lang="en-GB" sz="2000" dirty="0"/>
          </a:p>
          <a:p>
            <a:pPr>
              <a:lnSpc>
                <a:spcPct val="90000"/>
              </a:lnSpc>
            </a:pPr>
            <a:endParaRPr lang="en-GB" sz="2000" dirty="0"/>
          </a:p>
        </p:txBody>
      </p:sp>
      <p:pic>
        <p:nvPicPr>
          <p:cNvPr id="4" name="Picture 3" descr="A black and white logo&#10;&#10;Description automatically generated">
            <a:extLst>
              <a:ext uri="{FF2B5EF4-FFF2-40B4-BE49-F238E27FC236}">
                <a16:creationId xmlns:a16="http://schemas.microsoft.com/office/drawing/2014/main" id="{A52C097F-FFAB-CDC9-E507-7BB000092A2B}"/>
              </a:ext>
            </a:extLst>
          </p:cNvPr>
          <p:cNvPicPr>
            <a:picLocks noChangeAspect="1"/>
          </p:cNvPicPr>
          <p:nvPr/>
        </p:nvPicPr>
        <p:blipFill>
          <a:blip r:embed="rId3"/>
          <a:stretch>
            <a:fillRect/>
          </a:stretch>
        </p:blipFill>
        <p:spPr>
          <a:xfrm>
            <a:off x="7086600" y="2883826"/>
            <a:ext cx="4334439" cy="2153589"/>
          </a:xfrm>
          <a:prstGeom prst="rect">
            <a:avLst/>
          </a:prstGeom>
        </p:spPr>
      </p:pic>
      <p:grpSp>
        <p:nvGrpSpPr>
          <p:cNvPr id="11" name="Group 10">
            <a:extLst>
              <a:ext uri="{FF2B5EF4-FFF2-40B4-BE49-F238E27FC236}">
                <a16:creationId xmlns:a16="http://schemas.microsoft.com/office/drawing/2014/main" id="{97620302-BEE8-1447-8324-5F4178AA16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2" name="Freeform 37">
              <a:extLst>
                <a:ext uri="{FF2B5EF4-FFF2-40B4-BE49-F238E27FC236}">
                  <a16:creationId xmlns:a16="http://schemas.microsoft.com/office/drawing/2014/main" id="{075332F5-EA0C-8B40-ADC9-D024EBD771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39">
              <a:extLst>
                <a:ext uri="{FF2B5EF4-FFF2-40B4-BE49-F238E27FC236}">
                  <a16:creationId xmlns:a16="http://schemas.microsoft.com/office/drawing/2014/main" id="{2619F114-DF39-F544-B487-5430D00E13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41">
              <a:extLst>
                <a:ext uri="{FF2B5EF4-FFF2-40B4-BE49-F238E27FC236}">
                  <a16:creationId xmlns:a16="http://schemas.microsoft.com/office/drawing/2014/main" id="{5CDF6368-32C4-A64F-8D2E-11DE400CD9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42">
              <a:extLst>
                <a:ext uri="{FF2B5EF4-FFF2-40B4-BE49-F238E27FC236}">
                  <a16:creationId xmlns:a16="http://schemas.microsoft.com/office/drawing/2014/main" id="{148F19D8-49E5-0945-BC17-56044D43D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17" name="Straight Connector 16">
            <a:extLst>
              <a:ext uri="{FF2B5EF4-FFF2-40B4-BE49-F238E27FC236}">
                <a16:creationId xmlns:a16="http://schemas.microsoft.com/office/drawing/2014/main" id="{68C50EA3-7CF1-9542-A21D-5B3EBACC50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605583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8E67A6F5-F47F-BD4C-9336-30E0A60EB9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29613" y="0"/>
            <a:ext cx="1901686" cy="4677439"/>
            <a:chOff x="10290315" y="0"/>
            <a:chExt cx="1901686" cy="4677439"/>
          </a:xfrm>
        </p:grpSpPr>
        <p:sp>
          <p:nvSpPr>
            <p:cNvPr id="12" name="Freeform 19">
              <a:extLst>
                <a:ext uri="{FF2B5EF4-FFF2-40B4-BE49-F238E27FC236}">
                  <a16:creationId xmlns:a16="http://schemas.microsoft.com/office/drawing/2014/main" id="{DA710708-67E0-194C-9A96-FD528D2075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21">
              <a:extLst>
                <a:ext uri="{FF2B5EF4-FFF2-40B4-BE49-F238E27FC236}">
                  <a16:creationId xmlns:a16="http://schemas.microsoft.com/office/drawing/2014/main" id="{2B6DA887-E216-1245-8F6F-B21233D94B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23">
              <a:extLst>
                <a:ext uri="{FF2B5EF4-FFF2-40B4-BE49-F238E27FC236}">
                  <a16:creationId xmlns:a16="http://schemas.microsoft.com/office/drawing/2014/main" id="{2AE2F0EF-0001-F243-85DC-2B8812AB4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24">
              <a:extLst>
                <a:ext uri="{FF2B5EF4-FFF2-40B4-BE49-F238E27FC236}">
                  <a16:creationId xmlns:a16="http://schemas.microsoft.com/office/drawing/2014/main" id="{1491B174-1F11-D548-A885-7F98AF742C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10F04C01-67C8-4434-D63A-A05BF038EE6C}"/>
              </a:ext>
            </a:extLst>
          </p:cNvPr>
          <p:cNvSpPr>
            <a:spLocks noGrp="1"/>
          </p:cNvSpPr>
          <p:nvPr>
            <p:ph type="title"/>
          </p:nvPr>
        </p:nvSpPr>
        <p:spPr>
          <a:xfrm>
            <a:off x="565150" y="770890"/>
            <a:ext cx="6195187" cy="1268984"/>
          </a:xfrm>
        </p:spPr>
        <p:txBody>
          <a:bodyPr>
            <a:normAutofit/>
          </a:bodyPr>
          <a:lstStyle/>
          <a:p>
            <a:pPr>
              <a:lnSpc>
                <a:spcPct val="90000"/>
              </a:lnSpc>
            </a:pPr>
            <a:r>
              <a:rPr lang="en-GB" dirty="0"/>
              <a:t>Right realism: Policy implications</a:t>
            </a:r>
            <a:endParaRPr lang="en-GB"/>
          </a:p>
        </p:txBody>
      </p:sp>
      <p:sp>
        <p:nvSpPr>
          <p:cNvPr id="3" name="Content Placeholder 2">
            <a:extLst>
              <a:ext uri="{FF2B5EF4-FFF2-40B4-BE49-F238E27FC236}">
                <a16:creationId xmlns:a16="http://schemas.microsoft.com/office/drawing/2014/main" id="{35A423D1-8DC5-DE66-0697-BB31F5663A2C}"/>
              </a:ext>
            </a:extLst>
          </p:cNvPr>
          <p:cNvSpPr>
            <a:spLocks noGrp="1"/>
          </p:cNvSpPr>
          <p:nvPr>
            <p:ph idx="1"/>
          </p:nvPr>
        </p:nvSpPr>
        <p:spPr>
          <a:xfrm>
            <a:off x="565150" y="2160016"/>
            <a:ext cx="6195187" cy="3601212"/>
          </a:xfrm>
        </p:spPr>
        <p:txBody>
          <a:bodyPr>
            <a:normAutofit/>
          </a:bodyPr>
          <a:lstStyle/>
          <a:p>
            <a:pPr marL="0" indent="0">
              <a:buNone/>
            </a:pPr>
            <a:r>
              <a:rPr lang="en-GB" dirty="0"/>
              <a:t>James Q Wilson – ‘</a:t>
            </a:r>
            <a:r>
              <a:rPr lang="en-GB" i="1" dirty="0"/>
              <a:t>Thinking About Crime’</a:t>
            </a:r>
          </a:p>
          <a:p>
            <a:pPr marL="0" indent="0">
              <a:buNone/>
            </a:pPr>
            <a:endParaRPr lang="en-GB" i="1" dirty="0"/>
          </a:p>
          <a:p>
            <a:pPr>
              <a:buFontTx/>
              <a:buChar char="-"/>
            </a:pPr>
            <a:r>
              <a:rPr lang="en-GB" i="1" dirty="0"/>
              <a:t>Largely influenced policy making</a:t>
            </a:r>
          </a:p>
          <a:p>
            <a:pPr>
              <a:buFontTx/>
              <a:buChar char="-"/>
            </a:pPr>
            <a:r>
              <a:rPr lang="en-GB" i="1" dirty="0"/>
              <a:t>Provided a rationale for making ‘crime control’ a central focus of criminal justice practice</a:t>
            </a:r>
          </a:p>
          <a:p>
            <a:pPr>
              <a:buFontTx/>
              <a:buChar char="-"/>
            </a:pPr>
            <a:r>
              <a:rPr lang="en-GB" i="1" dirty="0"/>
              <a:t>Supportive of preventative detention? What issues does this cause?</a:t>
            </a:r>
            <a:endParaRPr lang="en-GB" dirty="0"/>
          </a:p>
        </p:txBody>
      </p:sp>
      <p:cxnSp>
        <p:nvCxnSpPr>
          <p:cNvPr id="17" name="Straight Connector 16">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6400999"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pic>
        <p:nvPicPr>
          <p:cNvPr id="4" name="Picture 3" descr="A person in a suit and tie&#10;&#10;Description automatically generated">
            <a:extLst>
              <a:ext uri="{FF2B5EF4-FFF2-40B4-BE49-F238E27FC236}">
                <a16:creationId xmlns:a16="http://schemas.microsoft.com/office/drawing/2014/main" id="{D3067265-E6C0-37E4-87CB-3D3870C75237}"/>
              </a:ext>
            </a:extLst>
          </p:cNvPr>
          <p:cNvPicPr>
            <a:picLocks noChangeAspect="1"/>
          </p:cNvPicPr>
          <p:nvPr/>
        </p:nvPicPr>
        <p:blipFill>
          <a:blip r:embed="rId3"/>
          <a:srcRect l="627" r="8359"/>
          <a:stretch/>
        </p:blipFill>
        <p:spPr>
          <a:xfrm>
            <a:off x="7534655" y="1"/>
            <a:ext cx="4657345" cy="6857999"/>
          </a:xfrm>
          <a:prstGeom prst="rect">
            <a:avLst/>
          </a:prstGeom>
        </p:spPr>
      </p:pic>
      <p:sp>
        <p:nvSpPr>
          <p:cNvPr id="6" name="TextBox 5">
            <a:extLst>
              <a:ext uri="{FF2B5EF4-FFF2-40B4-BE49-F238E27FC236}">
                <a16:creationId xmlns:a16="http://schemas.microsoft.com/office/drawing/2014/main" id="{243DE752-C2ED-9A96-3BCD-E72562415950}"/>
              </a:ext>
            </a:extLst>
          </p:cNvPr>
          <p:cNvSpPr txBox="1"/>
          <p:nvPr/>
        </p:nvSpPr>
        <p:spPr>
          <a:xfrm>
            <a:off x="8610600" y="4837898"/>
            <a:ext cx="3388518" cy="923330"/>
          </a:xfrm>
          <a:prstGeom prst="rect">
            <a:avLst/>
          </a:prstGeom>
          <a:solidFill>
            <a:schemeClr val="bg1"/>
          </a:solidFill>
        </p:spPr>
        <p:txBody>
          <a:bodyPr wrap="square">
            <a:spAutoFit/>
          </a:bodyPr>
          <a:lstStyle/>
          <a:p>
            <a:r>
              <a:rPr lang="en-GB" i="1" dirty="0"/>
              <a:t>‘Wicked people exist. Nothing avails except to set them apart from innocent people’</a:t>
            </a:r>
          </a:p>
        </p:txBody>
      </p:sp>
    </p:spTree>
    <p:extLst>
      <p:ext uri="{BB962C8B-B14F-4D97-AF65-F5344CB8AC3E}">
        <p14:creationId xmlns:p14="http://schemas.microsoft.com/office/powerpoint/2010/main" val="299497793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10" name="Oval 9">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Oval 12">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Oval 17">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Oval 23">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5" name="Straight Connector 34">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37" name="Rectangle 36">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F04C01-67C8-4434-D63A-A05BF038EE6C}"/>
              </a:ext>
            </a:extLst>
          </p:cNvPr>
          <p:cNvSpPr>
            <a:spLocks noGrp="1"/>
          </p:cNvSpPr>
          <p:nvPr>
            <p:ph type="title"/>
          </p:nvPr>
        </p:nvSpPr>
        <p:spPr>
          <a:xfrm>
            <a:off x="565150" y="768334"/>
            <a:ext cx="4134537" cy="2866405"/>
          </a:xfrm>
        </p:spPr>
        <p:txBody>
          <a:bodyPr vert="horz" lIns="91440" tIns="45720" rIns="91440" bIns="45720" rtlCol="0" anchor="t">
            <a:normAutofit/>
          </a:bodyPr>
          <a:lstStyle/>
          <a:p>
            <a:pPr>
              <a:lnSpc>
                <a:spcPct val="90000"/>
              </a:lnSpc>
            </a:pPr>
            <a:r>
              <a:rPr lang="en-US" dirty="0"/>
              <a:t>Right realism: Policy implications</a:t>
            </a:r>
          </a:p>
        </p:txBody>
      </p:sp>
      <p:sp>
        <p:nvSpPr>
          <p:cNvPr id="3" name="Content Placeholder 2">
            <a:extLst>
              <a:ext uri="{FF2B5EF4-FFF2-40B4-BE49-F238E27FC236}">
                <a16:creationId xmlns:a16="http://schemas.microsoft.com/office/drawing/2014/main" id="{35A423D1-8DC5-DE66-0697-BB31F5663A2C}"/>
              </a:ext>
            </a:extLst>
          </p:cNvPr>
          <p:cNvSpPr>
            <a:spLocks noGrp="1"/>
          </p:cNvSpPr>
          <p:nvPr>
            <p:ph idx="1"/>
          </p:nvPr>
        </p:nvSpPr>
        <p:spPr>
          <a:xfrm>
            <a:off x="565150" y="4283239"/>
            <a:ext cx="4134537" cy="1475177"/>
          </a:xfrm>
        </p:spPr>
        <p:txBody>
          <a:bodyPr vert="horz" lIns="91440" tIns="45720" rIns="91440" bIns="45720" rtlCol="0" anchor="b">
            <a:normAutofit/>
          </a:bodyPr>
          <a:lstStyle/>
          <a:p>
            <a:pPr marL="0" indent="0">
              <a:buNone/>
            </a:pPr>
            <a:r>
              <a:rPr lang="en-US" sz="2000" dirty="0"/>
              <a:t>Charles Murray – Criminal ‘underclass’</a:t>
            </a:r>
          </a:p>
        </p:txBody>
      </p:sp>
      <p:grpSp>
        <p:nvGrpSpPr>
          <p:cNvPr id="39" name="Group 38">
            <a:extLst>
              <a:ext uri="{FF2B5EF4-FFF2-40B4-BE49-F238E27FC236}">
                <a16:creationId xmlns:a16="http://schemas.microsoft.com/office/drawing/2014/main" id="{665B630C-8A26-BF40-AD00-AAAB3F8DFB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40" name="Freeform 85">
              <a:extLst>
                <a:ext uri="{FF2B5EF4-FFF2-40B4-BE49-F238E27FC236}">
                  <a16:creationId xmlns:a16="http://schemas.microsoft.com/office/drawing/2014/main" id="{47332152-49D9-5F42-9522-9424EDC706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87">
              <a:extLst>
                <a:ext uri="{FF2B5EF4-FFF2-40B4-BE49-F238E27FC236}">
                  <a16:creationId xmlns:a16="http://schemas.microsoft.com/office/drawing/2014/main" id="{60C97C94-6942-C048-8F6F-55E05CBA1A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89">
              <a:extLst>
                <a:ext uri="{FF2B5EF4-FFF2-40B4-BE49-F238E27FC236}">
                  <a16:creationId xmlns:a16="http://schemas.microsoft.com/office/drawing/2014/main" id="{BD92967A-BFB2-E441-AC07-5997DDDD57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100">
              <a:extLst>
                <a:ext uri="{FF2B5EF4-FFF2-40B4-BE49-F238E27FC236}">
                  <a16:creationId xmlns:a16="http://schemas.microsoft.com/office/drawing/2014/main" id="{DC25488D-5181-EC40-A6AC-862FC3787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45" name="Straight Connector 44">
            <a:extLst>
              <a:ext uri="{FF2B5EF4-FFF2-40B4-BE49-F238E27FC236}">
                <a16:creationId xmlns:a16="http://schemas.microsoft.com/office/drawing/2014/main" id="{EEA70831-9A8D-3B4D-8EA5-EE32F93E94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4134537"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16BD1D89-2B40-239E-ED93-28CEFAD2EA45}"/>
              </a:ext>
            </a:extLst>
          </p:cNvPr>
          <p:cNvPicPr>
            <a:picLocks noChangeAspect="1"/>
          </p:cNvPicPr>
          <p:nvPr/>
        </p:nvPicPr>
        <p:blipFill>
          <a:blip r:embed="rId3"/>
          <a:stretch>
            <a:fillRect/>
          </a:stretch>
        </p:blipFill>
        <p:spPr>
          <a:xfrm>
            <a:off x="1090055" y="2516800"/>
            <a:ext cx="1914525" cy="2390775"/>
          </a:xfrm>
          <a:prstGeom prst="rect">
            <a:avLst/>
          </a:prstGeom>
        </p:spPr>
      </p:pic>
      <p:sp>
        <p:nvSpPr>
          <p:cNvPr id="7" name="TextBox 6">
            <a:extLst>
              <a:ext uri="{FF2B5EF4-FFF2-40B4-BE49-F238E27FC236}">
                <a16:creationId xmlns:a16="http://schemas.microsoft.com/office/drawing/2014/main" id="{E9808BB8-3763-19BF-AA47-9D0DA18F7430}"/>
              </a:ext>
            </a:extLst>
          </p:cNvPr>
          <p:cNvSpPr txBox="1"/>
          <p:nvPr/>
        </p:nvSpPr>
        <p:spPr>
          <a:xfrm>
            <a:off x="5085167" y="562898"/>
            <a:ext cx="6177863" cy="2585323"/>
          </a:xfrm>
          <a:prstGeom prst="rect">
            <a:avLst/>
          </a:prstGeom>
          <a:noFill/>
        </p:spPr>
        <p:txBody>
          <a:bodyPr wrap="square" rtlCol="0">
            <a:spAutoFit/>
          </a:bodyPr>
          <a:lstStyle/>
          <a:p>
            <a:pPr marL="285750" indent="-285750">
              <a:buFontTx/>
              <a:buChar char="-"/>
            </a:pPr>
            <a:r>
              <a:rPr lang="en-GB" dirty="0"/>
              <a:t>Class structure with a lower class which has often been characterised in the media as immoral and lazy.</a:t>
            </a:r>
          </a:p>
          <a:p>
            <a:pPr marL="285750" indent="-285750">
              <a:buFontTx/>
              <a:buChar char="-"/>
            </a:pPr>
            <a:endParaRPr lang="en-GB" dirty="0"/>
          </a:p>
          <a:p>
            <a:pPr marL="285750" indent="-285750">
              <a:buFontTx/>
              <a:buChar char="-"/>
            </a:pPr>
            <a:endParaRPr lang="en-GB" dirty="0"/>
          </a:p>
          <a:p>
            <a:pPr marL="285750" indent="-285750">
              <a:buFontTx/>
              <a:buChar char="-"/>
            </a:pPr>
            <a:endParaRPr lang="en-GB" dirty="0"/>
          </a:p>
          <a:p>
            <a:pPr marL="285750" indent="-285750">
              <a:buFontTx/>
              <a:buChar char="-"/>
            </a:pPr>
            <a:endParaRPr lang="en-GB" dirty="0"/>
          </a:p>
          <a:p>
            <a:pPr marL="285750" indent="-285750">
              <a:buFontTx/>
              <a:buChar char="-"/>
            </a:pPr>
            <a:endParaRPr lang="en-GB" dirty="0"/>
          </a:p>
          <a:p>
            <a:pPr marL="285750" indent="-285750">
              <a:buFontTx/>
              <a:buChar char="-"/>
            </a:pPr>
            <a:endParaRPr lang="en-GB" dirty="0"/>
          </a:p>
          <a:p>
            <a:pPr marL="285750" indent="-285750">
              <a:buFontTx/>
              <a:buChar char="-"/>
            </a:pPr>
            <a:endParaRPr lang="en-GB" dirty="0"/>
          </a:p>
        </p:txBody>
      </p:sp>
      <p:pic>
        <p:nvPicPr>
          <p:cNvPr id="34" name="Picture 33">
            <a:hlinkClick r:id="rId4"/>
            <a:extLst>
              <a:ext uri="{FF2B5EF4-FFF2-40B4-BE49-F238E27FC236}">
                <a16:creationId xmlns:a16="http://schemas.microsoft.com/office/drawing/2014/main" id="{F9EECE9C-C9B5-DEE6-461F-A10E80869633}"/>
              </a:ext>
            </a:extLst>
          </p:cNvPr>
          <p:cNvPicPr>
            <a:picLocks noChangeAspect="1"/>
          </p:cNvPicPr>
          <p:nvPr/>
        </p:nvPicPr>
        <p:blipFill>
          <a:blip r:embed="rId5"/>
          <a:stretch>
            <a:fillRect/>
          </a:stretch>
        </p:blipFill>
        <p:spPr>
          <a:xfrm>
            <a:off x="5023816" y="1557668"/>
            <a:ext cx="6389003" cy="438799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4329407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AAC3A7-35FB-9E07-C5B2-7EEBE0D394DA}"/>
              </a:ext>
            </a:extLst>
          </p:cNvPr>
          <p:cNvSpPr>
            <a:spLocks noGrp="1"/>
          </p:cNvSpPr>
          <p:nvPr>
            <p:ph type="title"/>
          </p:nvPr>
        </p:nvSpPr>
        <p:spPr>
          <a:xfrm>
            <a:off x="565150" y="770890"/>
            <a:ext cx="5995137" cy="1268984"/>
          </a:xfrm>
        </p:spPr>
        <p:txBody>
          <a:bodyPr>
            <a:normAutofit/>
          </a:bodyPr>
          <a:lstStyle/>
          <a:p>
            <a:pPr>
              <a:lnSpc>
                <a:spcPct val="90000"/>
              </a:lnSpc>
            </a:pPr>
            <a:r>
              <a:rPr lang="en-GB" dirty="0"/>
              <a:t>Murray (1990) –The Emerging ‘Underclass’</a:t>
            </a:r>
            <a:endParaRPr lang="en-GB"/>
          </a:p>
        </p:txBody>
      </p:sp>
      <p:sp>
        <p:nvSpPr>
          <p:cNvPr id="3" name="Content Placeholder 2">
            <a:extLst>
              <a:ext uri="{FF2B5EF4-FFF2-40B4-BE49-F238E27FC236}">
                <a16:creationId xmlns:a16="http://schemas.microsoft.com/office/drawing/2014/main" id="{0E3A1D27-ABA0-E5F6-8FDF-1B068216830A}"/>
              </a:ext>
            </a:extLst>
          </p:cNvPr>
          <p:cNvSpPr>
            <a:spLocks noGrp="1"/>
          </p:cNvSpPr>
          <p:nvPr>
            <p:ph idx="1"/>
          </p:nvPr>
        </p:nvSpPr>
        <p:spPr>
          <a:xfrm>
            <a:off x="565150" y="2160016"/>
            <a:ext cx="5995137" cy="3601212"/>
          </a:xfrm>
        </p:spPr>
        <p:txBody>
          <a:bodyPr>
            <a:normAutofit/>
          </a:bodyPr>
          <a:lstStyle/>
          <a:p>
            <a:pPr>
              <a:lnSpc>
                <a:spcPct val="90000"/>
              </a:lnSpc>
            </a:pPr>
            <a:r>
              <a:rPr lang="en-GB" dirty="0"/>
              <a:t>Unemployed, lived on state benefits, poorly educated, unwilling to work.</a:t>
            </a:r>
            <a:endParaRPr lang="en-GB"/>
          </a:p>
          <a:p>
            <a:pPr>
              <a:lnSpc>
                <a:spcPct val="90000"/>
              </a:lnSpc>
            </a:pPr>
            <a:r>
              <a:rPr lang="en-GB" dirty="0"/>
              <a:t>Murray argued that being in the ‘underclass’ was not about being financially poor but living in a social and moral poverty.</a:t>
            </a:r>
            <a:endParaRPr lang="en-GB"/>
          </a:p>
          <a:p>
            <a:pPr>
              <a:lnSpc>
                <a:spcPct val="90000"/>
              </a:lnSpc>
            </a:pPr>
            <a:r>
              <a:rPr lang="en-GB" dirty="0"/>
              <a:t>Three distinguishing features of the underclass were illegitimacy rates, violent crime and non-employment</a:t>
            </a:r>
            <a:endParaRPr lang="en-GB"/>
          </a:p>
        </p:txBody>
      </p:sp>
      <p:pic>
        <p:nvPicPr>
          <p:cNvPr id="4" name="Picture 3">
            <a:extLst>
              <a:ext uri="{FF2B5EF4-FFF2-40B4-BE49-F238E27FC236}">
                <a16:creationId xmlns:a16="http://schemas.microsoft.com/office/drawing/2014/main" id="{BB35199F-85B1-7564-CBC7-67B8CFF218E0}"/>
              </a:ext>
            </a:extLst>
          </p:cNvPr>
          <p:cNvPicPr>
            <a:picLocks noChangeAspect="1"/>
          </p:cNvPicPr>
          <p:nvPr/>
        </p:nvPicPr>
        <p:blipFill>
          <a:blip r:embed="rId3"/>
          <a:stretch>
            <a:fillRect/>
          </a:stretch>
        </p:blipFill>
        <p:spPr>
          <a:xfrm>
            <a:off x="7400925" y="1363305"/>
            <a:ext cx="4334439" cy="3040576"/>
          </a:xfrm>
          <a:prstGeom prst="rect">
            <a:avLst/>
          </a:prstGeom>
        </p:spPr>
      </p:pic>
      <p:grpSp>
        <p:nvGrpSpPr>
          <p:cNvPr id="11" name="Group 10">
            <a:extLst>
              <a:ext uri="{FF2B5EF4-FFF2-40B4-BE49-F238E27FC236}">
                <a16:creationId xmlns:a16="http://schemas.microsoft.com/office/drawing/2014/main" id="{97620302-BEE8-1447-8324-5F4178AA16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2" name="Freeform 37">
              <a:extLst>
                <a:ext uri="{FF2B5EF4-FFF2-40B4-BE49-F238E27FC236}">
                  <a16:creationId xmlns:a16="http://schemas.microsoft.com/office/drawing/2014/main" id="{075332F5-EA0C-8B40-ADC9-D024EBD771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39">
              <a:extLst>
                <a:ext uri="{FF2B5EF4-FFF2-40B4-BE49-F238E27FC236}">
                  <a16:creationId xmlns:a16="http://schemas.microsoft.com/office/drawing/2014/main" id="{2619F114-DF39-F544-B487-5430D00E13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41">
              <a:extLst>
                <a:ext uri="{FF2B5EF4-FFF2-40B4-BE49-F238E27FC236}">
                  <a16:creationId xmlns:a16="http://schemas.microsoft.com/office/drawing/2014/main" id="{5CDF6368-32C4-A64F-8D2E-11DE400CD9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42">
              <a:extLst>
                <a:ext uri="{FF2B5EF4-FFF2-40B4-BE49-F238E27FC236}">
                  <a16:creationId xmlns:a16="http://schemas.microsoft.com/office/drawing/2014/main" id="{148F19D8-49E5-0945-BC17-56044D43D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17" name="Straight Connector 16">
            <a:extLst>
              <a:ext uri="{FF2B5EF4-FFF2-40B4-BE49-F238E27FC236}">
                <a16:creationId xmlns:a16="http://schemas.microsoft.com/office/drawing/2014/main" id="{68C50EA3-7CF1-9542-A21D-5B3EBACC50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8708226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F3F21-5972-C041-4907-E3E593A14498}"/>
              </a:ext>
            </a:extLst>
          </p:cNvPr>
          <p:cNvSpPr>
            <a:spLocks noGrp="1"/>
          </p:cNvSpPr>
          <p:nvPr>
            <p:ph type="title"/>
          </p:nvPr>
        </p:nvSpPr>
        <p:spPr/>
        <p:txBody>
          <a:bodyPr/>
          <a:lstStyle/>
          <a:p>
            <a:r>
              <a:rPr lang="en-GB" dirty="0"/>
              <a:t>Left realism: Some key ideas</a:t>
            </a:r>
          </a:p>
        </p:txBody>
      </p:sp>
      <p:pic>
        <p:nvPicPr>
          <p:cNvPr id="6" name="Online Media 5" title="Left Realists">
            <a:hlinkClick r:id="" action="ppaction://media"/>
            <a:extLst>
              <a:ext uri="{FF2B5EF4-FFF2-40B4-BE49-F238E27FC236}">
                <a16:creationId xmlns:a16="http://schemas.microsoft.com/office/drawing/2014/main" id="{351736F9-AE12-8A3C-AF95-FDFB8C229796}"/>
              </a:ext>
            </a:extLst>
          </p:cNvPr>
          <p:cNvPicPr>
            <a:picLocks noGrp="1" noRot="1" noChangeAspect="1"/>
          </p:cNvPicPr>
          <p:nvPr>
            <p:ph idx="1"/>
            <a:videoFile r:link="rId1"/>
          </p:nvPr>
        </p:nvPicPr>
        <p:blipFill>
          <a:blip r:embed="rId4"/>
          <a:stretch>
            <a:fillRect/>
          </a:stretch>
        </p:blipFill>
        <p:spPr>
          <a:xfrm>
            <a:off x="8362950" y="495300"/>
            <a:ext cx="3554174" cy="2008188"/>
          </a:xfrm>
          <a:prstGeom prst="rect">
            <a:avLst/>
          </a:prstGeom>
        </p:spPr>
      </p:pic>
      <p:sp>
        <p:nvSpPr>
          <p:cNvPr id="8" name="TextBox 7">
            <a:extLst>
              <a:ext uri="{FF2B5EF4-FFF2-40B4-BE49-F238E27FC236}">
                <a16:creationId xmlns:a16="http://schemas.microsoft.com/office/drawing/2014/main" id="{8FE7F115-B698-32A0-FA69-A761D637793C}"/>
              </a:ext>
            </a:extLst>
          </p:cNvPr>
          <p:cNvSpPr txBox="1"/>
          <p:nvPr/>
        </p:nvSpPr>
        <p:spPr>
          <a:xfrm>
            <a:off x="565150" y="1704975"/>
            <a:ext cx="7702550" cy="4678204"/>
          </a:xfrm>
          <a:prstGeom prst="rect">
            <a:avLst/>
          </a:prstGeom>
          <a:noFill/>
        </p:spPr>
        <p:txBody>
          <a:bodyPr wrap="square" rtlCol="0">
            <a:spAutoFit/>
          </a:bodyPr>
          <a:lstStyle/>
          <a:p>
            <a:pPr marL="285750" indent="-285750">
              <a:buFontTx/>
              <a:buChar char="-"/>
            </a:pPr>
            <a:r>
              <a:rPr lang="en-GB" sz="2000" dirty="0"/>
              <a:t>Rejects some aspects of critical criminology and favours more practical understandings of crime and its effects.</a:t>
            </a:r>
          </a:p>
          <a:p>
            <a:pPr marL="285750" indent="-285750">
              <a:buFontTx/>
              <a:buChar char="-"/>
            </a:pPr>
            <a:endParaRPr lang="en-GB" sz="2000" dirty="0"/>
          </a:p>
          <a:p>
            <a:pPr marL="285750" indent="-285750">
              <a:buFontTx/>
              <a:buChar char="-"/>
            </a:pPr>
            <a:r>
              <a:rPr lang="en-GB" sz="2000" dirty="0"/>
              <a:t>Left realists (like right realists) argued that critical criminologists were utopian and that they were wrong to solely focus on how the state criminalises some sorts of behaviour based on power unbalances. </a:t>
            </a:r>
          </a:p>
          <a:p>
            <a:pPr marL="285750" indent="-285750">
              <a:buFontTx/>
              <a:buChar char="-"/>
            </a:pPr>
            <a:endParaRPr lang="en-GB" sz="2000" dirty="0"/>
          </a:p>
          <a:p>
            <a:pPr marL="285750" indent="-285750">
              <a:buFontTx/>
              <a:buChar char="-"/>
            </a:pPr>
            <a:r>
              <a:rPr lang="en-GB" sz="2000" dirty="0"/>
              <a:t>Left realists said that more recognition should be had as to the harmful behaviour of the least powerful in society (mostly street and violent crime) which is where the majority of public fear was. </a:t>
            </a:r>
          </a:p>
          <a:p>
            <a:pPr marL="285750" indent="-285750">
              <a:buFontTx/>
              <a:buChar char="-"/>
            </a:pPr>
            <a:endParaRPr lang="en-GB" sz="2000" dirty="0"/>
          </a:p>
          <a:p>
            <a:pPr marL="285750" indent="-285750">
              <a:buFontTx/>
              <a:buChar char="-"/>
            </a:pPr>
            <a:r>
              <a:rPr lang="en-GB" sz="2000" dirty="0"/>
              <a:t>More consideration needed to be had of public fear.</a:t>
            </a:r>
          </a:p>
          <a:p>
            <a:pPr marL="285750" indent="-285750">
              <a:buFontTx/>
              <a:buChar char="-"/>
            </a:pPr>
            <a:endParaRPr lang="en-GB" dirty="0"/>
          </a:p>
        </p:txBody>
      </p:sp>
    </p:spTree>
    <p:extLst>
      <p:ext uri="{BB962C8B-B14F-4D97-AF65-F5344CB8AC3E}">
        <p14:creationId xmlns:p14="http://schemas.microsoft.com/office/powerpoint/2010/main" val="186043421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3" name="Group 52">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54" name="Oval 53">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7" name="Oval 56">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Oval 57">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Oval 58">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Oval 61">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62">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Oval 63">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Oval 64">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7"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8" name="Oval 67">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Oval 68">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2"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4"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5"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6"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78" name="Straight Connector 77">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79" name="Rectangle 78">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9F3F21-5972-C041-4907-E3E593A14498}"/>
              </a:ext>
            </a:extLst>
          </p:cNvPr>
          <p:cNvSpPr>
            <a:spLocks noGrp="1"/>
          </p:cNvSpPr>
          <p:nvPr>
            <p:ph type="title"/>
          </p:nvPr>
        </p:nvSpPr>
        <p:spPr>
          <a:xfrm>
            <a:off x="566924" y="4818126"/>
            <a:ext cx="6402597" cy="1063244"/>
          </a:xfrm>
        </p:spPr>
        <p:txBody>
          <a:bodyPr vert="horz" lIns="91440" tIns="45720" rIns="91440" bIns="45720" rtlCol="0" anchor="b">
            <a:normAutofit/>
          </a:bodyPr>
          <a:lstStyle/>
          <a:p>
            <a:pPr>
              <a:lnSpc>
                <a:spcPct val="90000"/>
              </a:lnSpc>
            </a:pPr>
            <a:r>
              <a:rPr lang="en-US" sz="3400"/>
              <a:t>Left realism: Some key ideas</a:t>
            </a:r>
          </a:p>
        </p:txBody>
      </p:sp>
      <p:grpSp>
        <p:nvGrpSpPr>
          <p:cNvPr id="80" name="Group 79">
            <a:extLst>
              <a:ext uri="{FF2B5EF4-FFF2-40B4-BE49-F238E27FC236}">
                <a16:creationId xmlns:a16="http://schemas.microsoft.com/office/drawing/2014/main" id="{BCFFF971-DAC9-F44B-9F22-4B030B6B61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81" name="Oval 80">
              <a:extLst>
                <a:ext uri="{FF2B5EF4-FFF2-40B4-BE49-F238E27FC236}">
                  <a16:creationId xmlns:a16="http://schemas.microsoft.com/office/drawing/2014/main" id="{AA637262-7483-9F43-A425-2A50FAE310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Freeform 39">
              <a:extLst>
                <a:ext uri="{FF2B5EF4-FFF2-40B4-BE49-F238E27FC236}">
                  <a16:creationId xmlns:a16="http://schemas.microsoft.com/office/drawing/2014/main" id="{2E3E7145-2B02-8142-A82F-FFCA717D61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3" name="Freeform 41">
              <a:extLst>
                <a:ext uri="{FF2B5EF4-FFF2-40B4-BE49-F238E27FC236}">
                  <a16:creationId xmlns:a16="http://schemas.microsoft.com/office/drawing/2014/main" id="{33EA453D-E925-4C4C-A1E9-D54E82602D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4" name="Freeform 43">
              <a:extLst>
                <a:ext uri="{FF2B5EF4-FFF2-40B4-BE49-F238E27FC236}">
                  <a16:creationId xmlns:a16="http://schemas.microsoft.com/office/drawing/2014/main" id="{CBA4AF6C-8831-A34A-91A3-CC6ED3566B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5" name="Freeform 44">
              <a:extLst>
                <a:ext uri="{FF2B5EF4-FFF2-40B4-BE49-F238E27FC236}">
                  <a16:creationId xmlns:a16="http://schemas.microsoft.com/office/drawing/2014/main" id="{8B12A352-6C2B-B94E-82E0-45D881BB7C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9" name="Picture 8" descr="A close-up of a text&#10;&#10;Description automatically generated">
            <a:extLst>
              <a:ext uri="{FF2B5EF4-FFF2-40B4-BE49-F238E27FC236}">
                <a16:creationId xmlns:a16="http://schemas.microsoft.com/office/drawing/2014/main" id="{D233A566-A24E-7BAC-95C1-B56F55FA1723}"/>
              </a:ext>
            </a:extLst>
          </p:cNvPr>
          <p:cNvPicPr>
            <a:picLocks noChangeAspect="1"/>
          </p:cNvPicPr>
          <p:nvPr/>
        </p:nvPicPr>
        <p:blipFill>
          <a:blip r:embed="rId3"/>
          <a:srcRect b="12384"/>
          <a:stretch/>
        </p:blipFill>
        <p:spPr>
          <a:xfrm>
            <a:off x="535088" y="236145"/>
            <a:ext cx="10885620" cy="2476478"/>
          </a:xfrm>
          <a:prstGeom prst="rect">
            <a:avLst/>
          </a:prstGeom>
          <a:ln>
            <a:noFill/>
          </a:ln>
          <a:effectLst>
            <a:outerShdw blurRad="190500" algn="tl" rotWithShape="0">
              <a:srgbClr val="000000">
                <a:alpha val="70000"/>
              </a:srgbClr>
            </a:outerShdw>
          </a:effectLst>
        </p:spPr>
      </p:pic>
      <p:cxnSp>
        <p:nvCxnSpPr>
          <p:cNvPr id="86" name="Straight Connector 85">
            <a:extLst>
              <a:ext uri="{FF2B5EF4-FFF2-40B4-BE49-F238E27FC236}">
                <a16:creationId xmlns:a16="http://schemas.microsoft.com/office/drawing/2014/main" id="{F1B96028-BC88-E342-92F9-2077614638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1B5E4173-6598-99AB-6AA6-75EFC764A633}"/>
              </a:ext>
            </a:extLst>
          </p:cNvPr>
          <p:cNvSpPr txBox="1"/>
          <p:nvPr/>
        </p:nvSpPr>
        <p:spPr>
          <a:xfrm>
            <a:off x="447675" y="3143250"/>
            <a:ext cx="10885620" cy="1754326"/>
          </a:xfrm>
          <a:prstGeom prst="rect">
            <a:avLst/>
          </a:prstGeom>
          <a:noFill/>
        </p:spPr>
        <p:txBody>
          <a:bodyPr wrap="square" rtlCol="0">
            <a:spAutoFit/>
          </a:bodyPr>
          <a:lstStyle/>
          <a:p>
            <a:pPr marL="285750" indent="-285750" algn="ctr">
              <a:buFont typeface="Arial" panose="020B0604020202020204" pitchFamily="34" charset="0"/>
              <a:buChar char="•"/>
            </a:pPr>
            <a:r>
              <a:rPr lang="en-GB" dirty="0"/>
              <a:t>Left realism- drew on developed work grounded in more sociological forms of inquiry.</a:t>
            </a:r>
          </a:p>
          <a:p>
            <a:pPr marL="285750" indent="-285750" algn="ctr">
              <a:buFont typeface="Arial" panose="020B0604020202020204" pitchFamily="34" charset="0"/>
              <a:buChar char="•"/>
            </a:pPr>
            <a:r>
              <a:rPr lang="en-GB" dirty="0"/>
              <a:t>Main focus was on everyday crimes which they argued could have an immediate and substantial impact on the working classes and marginalised communities.</a:t>
            </a:r>
          </a:p>
          <a:p>
            <a:pPr marL="285750" indent="-285750" algn="ctr">
              <a:buFont typeface="Arial" panose="020B0604020202020204" pitchFamily="34" charset="0"/>
              <a:buChar char="•"/>
            </a:pPr>
            <a:r>
              <a:rPr lang="en-GB" dirty="0"/>
              <a:t>Crime is not just about those offences which happen between classes but within (intra) communities – Crime that was committed by people within their communities has the greatest potential for causing fear.</a:t>
            </a:r>
          </a:p>
        </p:txBody>
      </p:sp>
    </p:spTree>
    <p:extLst>
      <p:ext uri="{BB962C8B-B14F-4D97-AF65-F5344CB8AC3E}">
        <p14:creationId xmlns:p14="http://schemas.microsoft.com/office/powerpoint/2010/main" val="196607464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7A00BDF4-7643-A942-A588-F24E4E09AA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2" name="Freeform 32">
              <a:extLst>
                <a:ext uri="{FF2B5EF4-FFF2-40B4-BE49-F238E27FC236}">
                  <a16:creationId xmlns:a16="http://schemas.microsoft.com/office/drawing/2014/main" id="{90B25A21-16B9-8D47-928B-2367A0B8C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34">
              <a:extLst>
                <a:ext uri="{FF2B5EF4-FFF2-40B4-BE49-F238E27FC236}">
                  <a16:creationId xmlns:a16="http://schemas.microsoft.com/office/drawing/2014/main" id="{E5E64190-3AC0-0A48-9917-5FAE935A85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47">
              <a:extLst>
                <a:ext uri="{FF2B5EF4-FFF2-40B4-BE49-F238E27FC236}">
                  <a16:creationId xmlns:a16="http://schemas.microsoft.com/office/drawing/2014/main" id="{AE71CDB8-B430-F14E-99C8-E6AAB8E21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48">
              <a:extLst>
                <a:ext uri="{FF2B5EF4-FFF2-40B4-BE49-F238E27FC236}">
                  <a16:creationId xmlns:a16="http://schemas.microsoft.com/office/drawing/2014/main" id="{DCA37B0A-FCCC-7642-B70D-56AD50049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52466BAF-1BAB-F3C9-C226-65FD283216B9}"/>
              </a:ext>
            </a:extLst>
          </p:cNvPr>
          <p:cNvSpPr>
            <a:spLocks noGrp="1"/>
          </p:cNvSpPr>
          <p:nvPr>
            <p:ph type="title"/>
          </p:nvPr>
        </p:nvSpPr>
        <p:spPr>
          <a:xfrm>
            <a:off x="5224243" y="770890"/>
            <a:ext cx="6400999" cy="1268984"/>
          </a:xfrm>
        </p:spPr>
        <p:txBody>
          <a:bodyPr>
            <a:normAutofit/>
          </a:bodyPr>
          <a:lstStyle/>
          <a:p>
            <a:pPr>
              <a:lnSpc>
                <a:spcPct val="90000"/>
              </a:lnSpc>
            </a:pPr>
            <a:r>
              <a:rPr lang="en-GB" dirty="0"/>
              <a:t>Left realism – Relative deprivation </a:t>
            </a:r>
          </a:p>
        </p:txBody>
      </p:sp>
      <p:sp>
        <p:nvSpPr>
          <p:cNvPr id="3" name="Content Placeholder 2">
            <a:extLst>
              <a:ext uri="{FF2B5EF4-FFF2-40B4-BE49-F238E27FC236}">
                <a16:creationId xmlns:a16="http://schemas.microsoft.com/office/drawing/2014/main" id="{7990609D-1220-2C61-29A1-C9EC72CEBA75}"/>
              </a:ext>
            </a:extLst>
          </p:cNvPr>
          <p:cNvSpPr>
            <a:spLocks noGrp="1"/>
          </p:cNvSpPr>
          <p:nvPr>
            <p:ph idx="1"/>
          </p:nvPr>
        </p:nvSpPr>
        <p:spPr>
          <a:xfrm>
            <a:off x="5224243" y="2160016"/>
            <a:ext cx="6400999" cy="3601212"/>
          </a:xfrm>
        </p:spPr>
        <p:txBody>
          <a:bodyPr>
            <a:normAutofit/>
          </a:bodyPr>
          <a:lstStyle/>
          <a:p>
            <a:pPr>
              <a:lnSpc>
                <a:spcPct val="90000"/>
              </a:lnSpc>
            </a:pPr>
            <a:r>
              <a:rPr lang="en-GB" sz="1700" dirty="0"/>
              <a:t>Relative deprivation is a phrase used to refer to the perception or experience of being deprived of something which an individual believes they are entitled to. </a:t>
            </a:r>
          </a:p>
          <a:p>
            <a:pPr>
              <a:lnSpc>
                <a:spcPct val="90000"/>
              </a:lnSpc>
            </a:pPr>
            <a:r>
              <a:rPr lang="en-GB" sz="1700" dirty="0"/>
              <a:t>It encapsulates the idea that people look both downward (on those who have fewer possessions and opportunities) as well as upwards (to those who have more of these) as well as considering their emotional reactions to this.</a:t>
            </a:r>
          </a:p>
          <a:p>
            <a:pPr>
              <a:lnSpc>
                <a:spcPct val="90000"/>
              </a:lnSpc>
            </a:pPr>
            <a:r>
              <a:rPr lang="en-GB" sz="1700" dirty="0"/>
              <a:t>Lea and Young, 1984; Young , 2007: Late modern societies show an increased culture of consumerism.</a:t>
            </a:r>
          </a:p>
          <a:p>
            <a:pPr>
              <a:lnSpc>
                <a:spcPct val="90000"/>
              </a:lnSpc>
            </a:pPr>
            <a:r>
              <a:rPr lang="en-GB" sz="1700" dirty="0"/>
              <a:t>Webber (2007, p.114) argues relative deprivation might encourage a tendency towards crime.</a:t>
            </a:r>
          </a:p>
        </p:txBody>
      </p:sp>
      <p:pic>
        <p:nvPicPr>
          <p:cNvPr id="4" name="Picture 3" descr="A person and person standing in front of a white fence&#10;&#10;Description automatically generated">
            <a:extLst>
              <a:ext uri="{FF2B5EF4-FFF2-40B4-BE49-F238E27FC236}">
                <a16:creationId xmlns:a16="http://schemas.microsoft.com/office/drawing/2014/main" id="{BB3B5CE5-3551-8319-44A8-6983380022C0}"/>
              </a:ext>
            </a:extLst>
          </p:cNvPr>
          <p:cNvPicPr>
            <a:picLocks noChangeAspect="1"/>
          </p:cNvPicPr>
          <p:nvPr/>
        </p:nvPicPr>
        <p:blipFill>
          <a:blip r:embed="rId3"/>
          <a:srcRect l="26058" r="28611" b="-2"/>
          <a:stretch/>
        </p:blipFill>
        <p:spPr>
          <a:xfrm>
            <a:off x="20" y="1"/>
            <a:ext cx="4657325" cy="6857999"/>
          </a:xfrm>
          <a:prstGeom prst="rect">
            <a:avLst/>
          </a:prstGeom>
        </p:spPr>
      </p:pic>
      <p:cxnSp>
        <p:nvCxnSpPr>
          <p:cNvPr id="28" name="Straight Connector 27">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24243" y="6087110"/>
            <a:ext cx="6400999"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2109867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F0CE15-E91B-91CE-5A01-4FC4BC7C3C21}"/>
              </a:ext>
            </a:extLst>
          </p:cNvPr>
          <p:cNvSpPr>
            <a:spLocks noGrp="1"/>
          </p:cNvSpPr>
          <p:nvPr>
            <p:ph type="title"/>
          </p:nvPr>
        </p:nvSpPr>
        <p:spPr>
          <a:xfrm>
            <a:off x="565150" y="770890"/>
            <a:ext cx="4134538" cy="3927094"/>
          </a:xfrm>
        </p:spPr>
        <p:txBody>
          <a:bodyPr>
            <a:normAutofit/>
          </a:bodyPr>
          <a:lstStyle/>
          <a:p>
            <a:r>
              <a:rPr lang="en-GB" dirty="0"/>
              <a:t>Left realism: Policy implications</a:t>
            </a:r>
          </a:p>
        </p:txBody>
      </p:sp>
      <p:sp>
        <p:nvSpPr>
          <p:cNvPr id="3" name="Content Placeholder 2">
            <a:extLst>
              <a:ext uri="{FF2B5EF4-FFF2-40B4-BE49-F238E27FC236}">
                <a16:creationId xmlns:a16="http://schemas.microsoft.com/office/drawing/2014/main" id="{6129D06F-F33C-0CA5-A12C-B13FF0746F83}"/>
              </a:ext>
            </a:extLst>
          </p:cNvPr>
          <p:cNvSpPr>
            <a:spLocks noGrp="1"/>
          </p:cNvSpPr>
          <p:nvPr>
            <p:ph idx="1"/>
          </p:nvPr>
        </p:nvSpPr>
        <p:spPr>
          <a:xfrm>
            <a:off x="5118406" y="770888"/>
            <a:ext cx="5958111" cy="2781173"/>
          </a:xfrm>
        </p:spPr>
        <p:txBody>
          <a:bodyPr>
            <a:normAutofit/>
          </a:bodyPr>
          <a:lstStyle/>
          <a:p>
            <a:pPr>
              <a:lnSpc>
                <a:spcPct val="90000"/>
              </a:lnSpc>
            </a:pPr>
            <a:r>
              <a:rPr lang="en-GB" sz="1800" dirty="0"/>
              <a:t>Focusing on relative deprivation has led to a primary focus on socio-economic causes of crime.</a:t>
            </a:r>
          </a:p>
          <a:p>
            <a:pPr>
              <a:lnSpc>
                <a:spcPct val="90000"/>
              </a:lnSpc>
            </a:pPr>
            <a:r>
              <a:rPr lang="en-GB" sz="1800" dirty="0"/>
              <a:t>Therefore crime prevention from this perspective focuses on engagement with communities and victims and promote crime victimisation surveys to collect their voices. A key focus is on community cohesion which is victim focused. </a:t>
            </a:r>
          </a:p>
          <a:p>
            <a:pPr>
              <a:lnSpc>
                <a:spcPct val="90000"/>
              </a:lnSpc>
            </a:pPr>
            <a:r>
              <a:rPr lang="en-GB" sz="1800" dirty="0"/>
              <a:t>Promote interventions and policies which seek to </a:t>
            </a:r>
            <a:r>
              <a:rPr lang="en-GB" sz="1800" dirty="0" err="1"/>
              <a:t>demarginalise</a:t>
            </a:r>
            <a:r>
              <a:rPr lang="en-GB" sz="1800" dirty="0"/>
              <a:t> the marginalised within society. </a:t>
            </a:r>
          </a:p>
        </p:txBody>
      </p:sp>
      <p:pic>
        <p:nvPicPr>
          <p:cNvPr id="5" name="Picture 4">
            <a:extLst>
              <a:ext uri="{FF2B5EF4-FFF2-40B4-BE49-F238E27FC236}">
                <a16:creationId xmlns:a16="http://schemas.microsoft.com/office/drawing/2014/main" id="{F4FE089B-3B2A-8365-4977-DB71DDA02D9E}"/>
              </a:ext>
            </a:extLst>
          </p:cNvPr>
          <p:cNvPicPr>
            <a:picLocks noChangeAspect="1"/>
          </p:cNvPicPr>
          <p:nvPr/>
        </p:nvPicPr>
        <p:blipFill>
          <a:blip r:embed="rId3"/>
          <a:stretch>
            <a:fillRect/>
          </a:stretch>
        </p:blipFill>
        <p:spPr>
          <a:xfrm>
            <a:off x="15694" y="3383425"/>
            <a:ext cx="7941887" cy="3474575"/>
          </a:xfrm>
          <a:prstGeom prst="rect">
            <a:avLst/>
          </a:prstGeom>
        </p:spPr>
      </p:pic>
      <p:grpSp>
        <p:nvGrpSpPr>
          <p:cNvPr id="12" name="Group 11">
            <a:extLst>
              <a:ext uri="{FF2B5EF4-FFF2-40B4-BE49-F238E27FC236}">
                <a16:creationId xmlns:a16="http://schemas.microsoft.com/office/drawing/2014/main" id="{05ADD15B-C747-D340-BF8A-A1DD2A6A9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3" name="Freeform 53">
              <a:extLst>
                <a:ext uri="{FF2B5EF4-FFF2-40B4-BE49-F238E27FC236}">
                  <a16:creationId xmlns:a16="http://schemas.microsoft.com/office/drawing/2014/main" id="{0B0B662E-0152-FD4E-B468-3F3593C15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55">
              <a:extLst>
                <a:ext uri="{FF2B5EF4-FFF2-40B4-BE49-F238E27FC236}">
                  <a16:creationId xmlns:a16="http://schemas.microsoft.com/office/drawing/2014/main" id="{81BFFC99-6B9D-F240-BD39-160F4C5735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57">
              <a:extLst>
                <a:ext uri="{FF2B5EF4-FFF2-40B4-BE49-F238E27FC236}">
                  <a16:creationId xmlns:a16="http://schemas.microsoft.com/office/drawing/2014/main" id="{4DC6AEB9-EEFF-D243-AEE2-42D0F9E53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58">
              <a:extLst>
                <a:ext uri="{FF2B5EF4-FFF2-40B4-BE49-F238E27FC236}">
                  <a16:creationId xmlns:a16="http://schemas.microsoft.com/office/drawing/2014/main" id="{D89DA958-651D-0049-A549-A9D22E494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18" name="Straight Connector 17">
            <a:extLst>
              <a:ext uri="{FF2B5EF4-FFF2-40B4-BE49-F238E27FC236}">
                <a16:creationId xmlns:a16="http://schemas.microsoft.com/office/drawing/2014/main" id="{1FE039F1-6D47-C642-B506-452A83B0AB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8229641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D77D276D-CA9B-9446-A765-86D888D1FA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61373" y="0"/>
            <a:ext cx="1901686" cy="4677439"/>
            <a:chOff x="10290315" y="0"/>
            <a:chExt cx="1901686" cy="4677439"/>
          </a:xfrm>
        </p:grpSpPr>
        <p:sp>
          <p:nvSpPr>
            <p:cNvPr id="21" name="Freeform 19">
              <a:extLst>
                <a:ext uri="{FF2B5EF4-FFF2-40B4-BE49-F238E27FC236}">
                  <a16:creationId xmlns:a16="http://schemas.microsoft.com/office/drawing/2014/main" id="{C0BB80D1-CF6D-BB4F-AD2B-49B9754521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C6126A28-C746-C74A-912C-2C303EA361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3">
              <a:extLst>
                <a:ext uri="{FF2B5EF4-FFF2-40B4-BE49-F238E27FC236}">
                  <a16:creationId xmlns:a16="http://schemas.microsoft.com/office/drawing/2014/main" id="{AB3D858D-21A8-7D4F-8A5B-0CD82902F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4">
              <a:extLst>
                <a:ext uri="{FF2B5EF4-FFF2-40B4-BE49-F238E27FC236}">
                  <a16:creationId xmlns:a16="http://schemas.microsoft.com/office/drawing/2014/main" id="{5335B45B-B169-4047-908E-14D1FEFACE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062B06F0-4267-FC8F-003E-F0072B35044C}"/>
              </a:ext>
            </a:extLst>
          </p:cNvPr>
          <p:cNvSpPr>
            <a:spLocks noGrp="1"/>
          </p:cNvSpPr>
          <p:nvPr>
            <p:ph type="title"/>
          </p:nvPr>
        </p:nvSpPr>
        <p:spPr>
          <a:xfrm>
            <a:off x="565151" y="770890"/>
            <a:ext cx="3926946" cy="1268984"/>
          </a:xfrm>
        </p:spPr>
        <p:txBody>
          <a:bodyPr>
            <a:normAutofit/>
          </a:bodyPr>
          <a:lstStyle/>
          <a:p>
            <a:pPr>
              <a:lnSpc>
                <a:spcPct val="90000"/>
              </a:lnSpc>
            </a:pPr>
            <a:r>
              <a:rPr lang="en-GB" dirty="0"/>
              <a:t>RESEARCH TASK</a:t>
            </a:r>
            <a:endParaRPr lang="en-GB"/>
          </a:p>
        </p:txBody>
      </p:sp>
      <p:sp>
        <p:nvSpPr>
          <p:cNvPr id="3" name="Content Placeholder 2">
            <a:extLst>
              <a:ext uri="{FF2B5EF4-FFF2-40B4-BE49-F238E27FC236}">
                <a16:creationId xmlns:a16="http://schemas.microsoft.com/office/drawing/2014/main" id="{F8DDC172-7564-86DF-F9F0-5DE85FD88220}"/>
              </a:ext>
            </a:extLst>
          </p:cNvPr>
          <p:cNvSpPr>
            <a:spLocks noGrp="1"/>
          </p:cNvSpPr>
          <p:nvPr>
            <p:ph idx="1"/>
          </p:nvPr>
        </p:nvSpPr>
        <p:spPr>
          <a:xfrm>
            <a:off x="565151" y="2160016"/>
            <a:ext cx="3926946" cy="3601212"/>
          </a:xfrm>
        </p:spPr>
        <p:txBody>
          <a:bodyPr>
            <a:normAutofit/>
          </a:bodyPr>
          <a:lstStyle/>
          <a:p>
            <a:pPr marL="0" indent="0">
              <a:buNone/>
            </a:pPr>
            <a:r>
              <a:rPr lang="en-GB"/>
              <a:t>CAN YOU PLEASE FIND LIMITATIONS/CRITICISMS OF RIGHT AND LEFT REALISM FOR NEXT WEEK.</a:t>
            </a:r>
          </a:p>
        </p:txBody>
      </p:sp>
      <p:cxnSp>
        <p:nvCxnSpPr>
          <p:cNvPr id="25" name="Straight Connector 24">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413356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pic>
        <p:nvPicPr>
          <p:cNvPr id="4" name="Picture 3" descr="A magnifying glass with words&#10;&#10;Description automatically generated">
            <a:extLst>
              <a:ext uri="{FF2B5EF4-FFF2-40B4-BE49-F238E27FC236}">
                <a16:creationId xmlns:a16="http://schemas.microsoft.com/office/drawing/2014/main" id="{D554093F-DAEB-836B-19C6-DA8A2D21A3B8}"/>
              </a:ext>
            </a:extLst>
          </p:cNvPr>
          <p:cNvPicPr>
            <a:picLocks noChangeAspect="1"/>
          </p:cNvPicPr>
          <p:nvPr/>
        </p:nvPicPr>
        <p:blipFill>
          <a:blip r:embed="rId2"/>
          <a:srcRect t="998" r="-1" b="-1"/>
          <a:stretch/>
        </p:blipFill>
        <p:spPr>
          <a:xfrm>
            <a:off x="5264837" y="1"/>
            <a:ext cx="6927163" cy="6857999"/>
          </a:xfrm>
          <a:prstGeom prst="rect">
            <a:avLst/>
          </a:prstGeom>
        </p:spPr>
      </p:pic>
    </p:spTree>
    <p:extLst>
      <p:ext uri="{BB962C8B-B14F-4D97-AF65-F5344CB8AC3E}">
        <p14:creationId xmlns:p14="http://schemas.microsoft.com/office/powerpoint/2010/main" val="275075136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3CDFF29-7BF6-200F-722E-70F211BC885F}"/>
              </a:ext>
            </a:extLst>
          </p:cNvPr>
          <p:cNvPicPr>
            <a:picLocks noChangeAspect="1"/>
          </p:cNvPicPr>
          <p:nvPr/>
        </p:nvPicPr>
        <p:blipFill>
          <a:blip r:embed="rId3"/>
          <a:stretch>
            <a:fillRect/>
          </a:stretch>
        </p:blipFill>
        <p:spPr>
          <a:xfrm>
            <a:off x="436098" y="532016"/>
            <a:ext cx="11282290" cy="6035040"/>
          </a:xfrm>
          <a:prstGeom prst="rect">
            <a:avLst/>
          </a:prstGeom>
        </p:spPr>
      </p:pic>
      <p:sp>
        <p:nvSpPr>
          <p:cNvPr id="3" name="TextBox 2">
            <a:extLst>
              <a:ext uri="{FF2B5EF4-FFF2-40B4-BE49-F238E27FC236}">
                <a16:creationId xmlns:a16="http://schemas.microsoft.com/office/drawing/2014/main" id="{967006A0-F159-D3D5-400F-7E4470A05399}"/>
              </a:ext>
            </a:extLst>
          </p:cNvPr>
          <p:cNvSpPr txBox="1"/>
          <p:nvPr/>
        </p:nvSpPr>
        <p:spPr>
          <a:xfrm>
            <a:off x="2228850" y="628650"/>
            <a:ext cx="6648450" cy="1077218"/>
          </a:xfrm>
          <a:prstGeom prst="rect">
            <a:avLst/>
          </a:prstGeom>
          <a:noFill/>
        </p:spPr>
        <p:txBody>
          <a:bodyPr wrap="square" rtlCol="0">
            <a:spAutoFit/>
          </a:bodyPr>
          <a:lstStyle/>
          <a:p>
            <a:pPr algn="ctr"/>
            <a:r>
              <a:rPr lang="en-GB" sz="3200" dirty="0"/>
              <a:t>Thank you for listening. Do you have any questions?</a:t>
            </a:r>
          </a:p>
        </p:txBody>
      </p:sp>
    </p:spTree>
    <p:extLst>
      <p:ext uri="{BB962C8B-B14F-4D97-AF65-F5344CB8AC3E}">
        <p14:creationId xmlns:p14="http://schemas.microsoft.com/office/powerpoint/2010/main" val="225301581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theme/theme1.xml><?xml version="1.0" encoding="utf-8"?>
<a:theme xmlns:a="http://schemas.openxmlformats.org/drawingml/2006/main" name="PunchcardVTI">
  <a:themeElements>
    <a:clrScheme name="AnalogousFromRegularSeedRightStep">
      <a:dk1>
        <a:srgbClr val="000000"/>
      </a:dk1>
      <a:lt1>
        <a:srgbClr val="FFFFFF"/>
      </a:lt1>
      <a:dk2>
        <a:srgbClr val="261A2E"/>
      </a:dk2>
      <a:lt2>
        <a:srgbClr val="F3F0F0"/>
      </a:lt2>
      <a:accent1>
        <a:srgbClr val="20B4A8"/>
      </a:accent1>
      <a:accent2>
        <a:srgbClr val="1795D5"/>
      </a:accent2>
      <a:accent3>
        <a:srgbClr val="2957E7"/>
      </a:accent3>
      <a:accent4>
        <a:srgbClr val="482AD8"/>
      </a:accent4>
      <a:accent5>
        <a:srgbClr val="9929E7"/>
      </a:accent5>
      <a:accent6>
        <a:srgbClr val="D517D4"/>
      </a:accent6>
      <a:hlink>
        <a:srgbClr val="BF3F49"/>
      </a:hlink>
      <a:folHlink>
        <a:srgbClr val="7F7F7F"/>
      </a:folHlink>
    </a:clrScheme>
    <a:fontScheme name="Punchcard">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unchcardVTI" id="{C7262591-AF98-8F48-B56D-6342D2439B1A}" vid="{261D9F73-974A-B14E-9EAF-4871CCA60BB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3058</Words>
  <Application>Microsoft Office PowerPoint</Application>
  <PresentationFormat>Widescreen</PresentationFormat>
  <Paragraphs>295</Paragraphs>
  <Slides>44</Slides>
  <Notes>41</Notes>
  <HiddenSlides>0</HiddenSlides>
  <MMClips>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44</vt:i4>
      </vt:variant>
    </vt:vector>
  </HeadingPairs>
  <TitlesOfParts>
    <vt:vector size="50" baseType="lpstr">
      <vt:lpstr>Avenir Next</vt:lpstr>
      <vt:lpstr>LucidaSans</vt:lpstr>
      <vt:lpstr>Aptos</vt:lpstr>
      <vt:lpstr>Arial</vt:lpstr>
      <vt:lpstr>Neue Haas Grotesk Text Pro</vt:lpstr>
      <vt:lpstr>PunchcardVTI</vt:lpstr>
      <vt:lpstr>Critical and realist criminology theories</vt:lpstr>
      <vt:lpstr>Learning objectives</vt:lpstr>
      <vt:lpstr>TASK:</vt:lpstr>
      <vt:lpstr>How does this relate to criminology?</vt:lpstr>
      <vt:lpstr>The critical part about critical criminology</vt:lpstr>
      <vt:lpstr>Challenging the positivist perspective</vt:lpstr>
      <vt:lpstr>THINKPOINT</vt:lpstr>
      <vt:lpstr>What is anti-social about anti-social behaviour?</vt:lpstr>
      <vt:lpstr>POWER</vt:lpstr>
      <vt:lpstr>POWER continued….</vt:lpstr>
      <vt:lpstr>PowerPoint Presentation</vt:lpstr>
      <vt:lpstr>Labelling perspectives</vt:lpstr>
      <vt:lpstr>PowerPoint Presentation</vt:lpstr>
      <vt:lpstr>What are labelling perspectives concerned with?</vt:lpstr>
      <vt:lpstr>THINKPOINT: What is a label?</vt:lpstr>
      <vt:lpstr>Labelling: Primary vs Secondary deviance</vt:lpstr>
      <vt:lpstr>Ethnicity and labelling</vt:lpstr>
      <vt:lpstr>Critique of labelling theory</vt:lpstr>
      <vt:lpstr>An introduction to Marxism</vt:lpstr>
      <vt:lpstr>Marxist inspired critical theories – Jock Young</vt:lpstr>
      <vt:lpstr>Marxist inspired critical theories- Willem Bonger 1916 (cited in Muncie, 2015 p.128)</vt:lpstr>
      <vt:lpstr>Crimes of the powerful </vt:lpstr>
      <vt:lpstr>Marxist inspired criminology – A fully social theory of deviance </vt:lpstr>
      <vt:lpstr>Critical criminology theories - DIVERSITY</vt:lpstr>
      <vt:lpstr>Critical theories: State crime</vt:lpstr>
      <vt:lpstr>Critical theories: Feminism</vt:lpstr>
      <vt:lpstr>Critical theories: Cultural criminology </vt:lpstr>
      <vt:lpstr>Critical theories: Convict criminology</vt:lpstr>
      <vt:lpstr>Right and Left realism</vt:lpstr>
      <vt:lpstr>Learning objectives </vt:lpstr>
      <vt:lpstr>The emergence of realist theories</vt:lpstr>
      <vt:lpstr>REALIST – Get real</vt:lpstr>
      <vt:lpstr>The political back-drop</vt:lpstr>
      <vt:lpstr>Right realism: Some key ideas</vt:lpstr>
      <vt:lpstr>Right realism: Some key ideas</vt:lpstr>
      <vt:lpstr>Right realism: Policy implications</vt:lpstr>
      <vt:lpstr>Right realism: Policy implications</vt:lpstr>
      <vt:lpstr>Murray (1990) –The Emerging ‘Underclass’</vt:lpstr>
      <vt:lpstr>Left realism: Some key ideas</vt:lpstr>
      <vt:lpstr>Left realism: Some key ideas</vt:lpstr>
      <vt:lpstr>Left realism – Relative deprivation </vt:lpstr>
      <vt:lpstr>Left realism: Policy implications</vt:lpstr>
      <vt:lpstr>RESEARCH TASK</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Laura Knight</dc:creator>
  <cp:lastModifiedBy>Laura Knight</cp:lastModifiedBy>
  <cp:revision>2</cp:revision>
  <dcterms:created xsi:type="dcterms:W3CDTF">2024-10-03T13:52:02Z</dcterms:created>
  <dcterms:modified xsi:type="dcterms:W3CDTF">2024-10-18T15:23:48Z</dcterms:modified>
</cp:coreProperties>
</file>