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2" r:id="rId4"/>
    <p:sldId id="258" r:id="rId5"/>
    <p:sldId id="264" r:id="rId6"/>
    <p:sldId id="270" r:id="rId7"/>
    <p:sldId id="269" r:id="rId8"/>
    <p:sldId id="268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95033" autoAdjust="0"/>
  </p:normalViewPr>
  <p:slideViewPr>
    <p:cSldViewPr snapToGrid="0">
      <p:cViewPr varScale="1">
        <p:scale>
          <a:sx n="106" d="100"/>
          <a:sy n="106" d="100"/>
        </p:scale>
        <p:origin x="79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2A6B31-BDF0-45E2-BFD1-4FD86769EE24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775C5F6-4FC5-4662-A91A-423D7C58AE5B}" type="pres">
      <dgm:prSet presAssocID="{FD2A6B31-BDF0-45E2-BFD1-4FD86769EE24}" presName="Name0" presStyleCnt="0">
        <dgm:presLayoutVars>
          <dgm:chMax/>
          <dgm:chPref/>
          <dgm:dir/>
          <dgm:animLvl val="lvl"/>
        </dgm:presLayoutVars>
      </dgm:prSet>
      <dgm:spPr/>
    </dgm:pt>
  </dgm:ptLst>
  <dgm:cxnLst>
    <dgm:cxn modelId="{18589F87-6641-46F0-87A1-2E28DEB941B3}" type="presOf" srcId="{FD2A6B31-BDF0-45E2-BFD1-4FD86769EE24}" destId="{E775C5F6-4FC5-4662-A91A-423D7C58AE5B}" srcOrd="0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DC6EC1-5C98-42F8-8E40-2EA9178AB8EF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E736E1-F98C-4B34-B50D-EAA3ACC496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2148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E736E1-F98C-4B34-B50D-EAA3ACC4969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82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93FB4-10D6-092F-58BE-5F123AED6A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26978F-D350-3417-71F5-5BFF3B4155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D7E480-FC93-C795-515A-D64FBA6FF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5D6FF-6CF6-4DC5-ACD7-3CCDC889236B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A5A049-0373-7C0B-8D62-C7CE82E5B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CF022-D721-E2E1-40F8-2D1A2F0B3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4C212-EDB5-46F1-81B5-D0E9BA94E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770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79A3D-7797-17EE-1857-DF74D62E7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0C5DE-51AE-73D9-09BF-23AE875ECE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1B082-714F-5ED4-59E9-338DB7793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5D6FF-6CF6-4DC5-ACD7-3CCDC889236B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54B070-FCEE-557B-C223-863706E18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718681-1439-58C5-1C91-43D2FD39F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4C212-EDB5-46F1-81B5-D0E9BA94E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351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99B9B-81EC-9CD9-BF7E-7E44BF65E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82DE87-D1A6-816F-8266-E15F3C148E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6ED1D-1BA9-5368-4441-4843A74ED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5D6FF-6CF6-4DC5-ACD7-3CCDC889236B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1D54AA-187E-9DAA-A08F-4AD506F20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D8E4D-27A1-A709-FE8B-FBD91DB46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4C212-EDB5-46F1-81B5-D0E9BA94E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015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DA138-87F4-DDB2-B7EE-2010CD257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F7473-ECC9-84EA-508E-67C382EAC2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ABA01E-5691-9355-B67D-E6D16B9335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309281-BB4E-FB20-F71C-C9AF66E85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5D6FF-6CF6-4DC5-ACD7-3CCDC889236B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18F1D1-22F9-7B60-E4C8-03C2EE176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01467E-6ACA-A2CF-6684-5C953CC83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4C212-EDB5-46F1-81B5-D0E9BA94E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0160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43376-0280-19EC-C27D-3F5CFF8E3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2B98E9-2374-CA53-E241-2745A4CCB9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B683F1-5239-6D58-2532-6CE0CAB12F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2C527A-F493-2E83-2AA9-3C4E9EC8C9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637D0F-FAE4-3FB9-314F-7AF5EE05A1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D8ED1B-43B2-1490-3B26-D3CEEA792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5D6FF-6CF6-4DC5-ACD7-3CCDC889236B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9E8988-155C-2450-B655-C1B04A642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880501-E6BE-4ED2-DC85-ABF78667F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4C212-EDB5-46F1-81B5-D0E9BA94E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420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6B8C6-C72B-9A4B-ED60-6115FCE11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CB8ED8-215E-0DDE-46AB-8437C36BD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5D6FF-6CF6-4DC5-ACD7-3CCDC889236B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8DA2C4-4B3E-E165-AE6D-FC7A6F541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9F752E-1A7C-3F84-F11C-9FD7F99F3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4C212-EDB5-46F1-81B5-D0E9BA94E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504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3DD47A-9553-E1C5-36FD-33E9FB3E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5D6FF-6CF6-4DC5-ACD7-3CCDC889236B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3C9077-8894-52BB-1C03-9D1C8BE72F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1B80A1-9D0D-ACF1-82DF-B75E31907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4C212-EDB5-46F1-81B5-D0E9BA94E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44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6699D-B848-5742-1ACA-DF454FB40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61A11-9E3F-FFE8-A326-A9BCBD9871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646EC1-74C5-AFE3-FEEB-0CFC08758C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584DCE-CBF1-A56A-2079-B98F2A10D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5D6FF-6CF6-4DC5-ACD7-3CCDC889236B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8804E2-BE7C-44A6-9F30-E687250E6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CA22B0-A099-5BF9-AFEB-FAF8E43E9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4C212-EDB5-46F1-81B5-D0E9BA94E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337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8CF4C-2E6B-4320-4374-657F629E7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FB13B7-38EC-488E-24D2-F5C719A697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A7E7A3-BA56-31D0-F73E-E83B93285D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D894EF-0603-92C8-9AC2-1CDC081E4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5D6FF-6CF6-4DC5-ACD7-3CCDC889236B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7DBC7D-8A78-9B10-3185-84DFCEEDA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FE61C8-F54F-ECC0-EE97-FE6AD4149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4C212-EDB5-46F1-81B5-D0E9BA94E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945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7544F-EA45-AC7F-EEFC-78D1D850A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648E42-8000-C9DF-F5AE-B783DB162F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1A800-2D55-E80C-93B9-2323C7A3A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5D6FF-6CF6-4DC5-ACD7-3CCDC889236B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6D61D-311A-62E2-9EBB-2575CB6BF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5BD7C0-DF74-A0D9-5AEF-1CD671051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4C212-EDB5-46F1-81B5-D0E9BA94E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4056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D41062-ED52-4213-3988-46E5B5C235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4C3F7B-FD3C-E39F-459A-C5418E3592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CC1A21-D3CE-738F-6E32-220AA62762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5D6FF-6CF6-4DC5-ACD7-3CCDC889236B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A62478-BFE4-6BB9-D431-912D240C7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698DA8-2F07-3469-FBE5-CC83AF07F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34C212-EDB5-46F1-81B5-D0E9BA94E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213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797A77-1CF3-F6CD-092E-2816C778C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F60FFB-447B-03C4-425A-5BDF53B0C1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B02040-EC4F-1300-D957-E0BB66F814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015D6FF-6CF6-4DC5-ACD7-3CCDC889236B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7B8B0-2E8A-6C74-5495-87123DEF07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6187A-DA1E-101A-8CBA-AA5B0C1310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34C212-EDB5-46F1-81B5-D0E9BA94E6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133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jp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8" name="Rectangle 1137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B3A2305D-5078-B1EE-1089-66D7248BB1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80" r="-1" b="5901"/>
          <a:stretch/>
        </p:blipFill>
        <p:spPr bwMode="auto">
          <a:xfrm>
            <a:off x="0" y="0"/>
            <a:ext cx="1218893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3BFC0B-C94C-5343-1FA5-F64AACFA5F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6600" dirty="0">
                <a:solidFill>
                  <a:schemeClr val="bg1"/>
                </a:solidFill>
              </a:rPr>
              <a:t>The History and Culture of Late Antiquity. (HPAH7010</a:t>
            </a:r>
            <a:br>
              <a:rPr lang="en-US" sz="6600" dirty="0">
                <a:solidFill>
                  <a:schemeClr val="bg1"/>
                </a:solidFill>
              </a:rPr>
            </a:br>
            <a:endParaRPr lang="en-US" sz="66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826731-BF41-7EBB-5000-7E1C5A20C6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r>
              <a:rPr lang="en-US" sz="14400" dirty="0">
                <a:solidFill>
                  <a:schemeClr val="bg1"/>
                </a:solidFill>
              </a:rPr>
              <a:t>Roman Wroxeter: The continuation of a city</a:t>
            </a:r>
          </a:p>
          <a:p>
            <a:endParaRPr lang="en-US" sz="3400" dirty="0">
              <a:solidFill>
                <a:schemeClr val="bg1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4500" dirty="0">
              <a:solidFill>
                <a:schemeClr val="bg1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7200" dirty="0">
                <a:solidFill>
                  <a:schemeClr val="bg1"/>
                </a:solidFill>
              </a:rPr>
              <a:t>Joanne Allen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7200" dirty="0">
                <a:solidFill>
                  <a:schemeClr val="bg1"/>
                </a:solidFill>
              </a:rPr>
              <a:t>2405880</a:t>
            </a:r>
          </a:p>
        </p:txBody>
      </p:sp>
      <p:sp>
        <p:nvSpPr>
          <p:cNvPr id="1140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846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8" name="Rectangle 2157">
            <a:extLst>
              <a:ext uri="{FF2B5EF4-FFF2-40B4-BE49-F238E27FC236}">
                <a16:creationId xmlns:a16="http://schemas.microsoft.com/office/drawing/2014/main" id="{7A203437-703A-4E00-A8C0-91D328D6C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3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A14E867-CB7E-3A98-0BB2-877E3A267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09" y="502400"/>
            <a:ext cx="3367171" cy="1818064"/>
          </a:xfrm>
        </p:spPr>
        <p:txBody>
          <a:bodyPr>
            <a:normAutofit/>
          </a:bodyPr>
          <a:lstStyle/>
          <a:p>
            <a:pPr algn="ctr"/>
            <a:r>
              <a:rPr lang="en-GB" sz="2800" dirty="0"/>
              <a:t>The </a:t>
            </a:r>
            <a:r>
              <a:rPr lang="en-GB" sz="2800" i="1" dirty="0" err="1"/>
              <a:t>Cornovii</a:t>
            </a:r>
            <a:endParaRPr lang="en-GB" sz="2800" dirty="0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603C462C-E3D0-77E2-D7AC-285EC00D45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20" b="3620"/>
          <a:stretch/>
        </p:blipFill>
        <p:spPr bwMode="auto">
          <a:xfrm>
            <a:off x="4555236" y="6"/>
            <a:ext cx="7636763" cy="2762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60" name="Rectangle 2159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2729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pic>
        <p:nvPicPr>
          <p:cNvPr id="2" name="Content Placeholder 5" descr="A map of the united kingdom&#10;&#10;AI-generated content may be incorrect.">
            <a:extLst>
              <a:ext uri="{FF2B5EF4-FFF2-40B4-BE49-F238E27FC236}">
                <a16:creationId xmlns:a16="http://schemas.microsoft.com/office/drawing/2014/main" id="{40DFE4D4-F6A6-0A7C-2456-19B7987F55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10" r="9508" b="-2"/>
          <a:stretch/>
        </p:blipFill>
        <p:spPr>
          <a:xfrm>
            <a:off x="-1" y="2826737"/>
            <a:ext cx="4565779" cy="4031263"/>
          </a:xfrm>
          <a:prstGeom prst="rect">
            <a:avLst/>
          </a:prstGeom>
        </p:spPr>
      </p:pic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8F42BBBA-F9C1-61B3-F9C2-CE88A48608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633" y="3145514"/>
            <a:ext cx="5742432" cy="2654402"/>
          </a:xfrm>
        </p:spPr>
        <p:txBody>
          <a:bodyPr anchor="ctr">
            <a:normAutofit fontScale="25000" lnSpcReduction="20000"/>
          </a:bodyPr>
          <a:lstStyle/>
          <a:p>
            <a:pPr marL="228600" indent="-228600" rtl="0" eaLnBrk="1" latinLnBrk="0" hangingPunct="1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sz="7200" dirty="0">
              <a:effectLst/>
              <a:latin typeface="Aptos" panose="020B0004020202020204" pitchFamily="34" charset="0"/>
            </a:endParaRPr>
          </a:p>
          <a:p>
            <a:pPr marL="228600" indent="-228600" rtl="0" eaLnBrk="1" latinLnBrk="0" hangingPunct="1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sz="7200" dirty="0">
              <a:latin typeface="Aptos" panose="020B0004020202020204" pitchFamily="34" charset="0"/>
            </a:endParaRPr>
          </a:p>
          <a:p>
            <a:pPr marL="228600" indent="-228600" rtl="0" eaLnBrk="1" latinLnBrk="0" hangingPunct="1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GB" sz="7200" dirty="0">
              <a:effectLst/>
              <a:latin typeface="Aptos" panose="020B0004020202020204" pitchFamily="34" charset="0"/>
            </a:endParaRPr>
          </a:p>
          <a:p>
            <a:pPr marL="228600" indent="-2286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7200" dirty="0">
                <a:effectLst/>
                <a:latin typeface="Aptos" panose="020B0004020202020204" pitchFamily="34" charset="0"/>
              </a:rPr>
              <a:t>Before the Romans, the </a:t>
            </a:r>
            <a:r>
              <a:rPr lang="en-GB" sz="7200" i="1" dirty="0" err="1">
                <a:effectLst/>
                <a:latin typeface="Aptos" panose="020B0004020202020204" pitchFamily="34" charset="0"/>
              </a:rPr>
              <a:t>Cornovii</a:t>
            </a:r>
            <a:r>
              <a:rPr lang="en-GB" sz="7200" dirty="0">
                <a:effectLst/>
                <a:latin typeface="Aptos" panose="020B0004020202020204" pitchFamily="34" charset="0"/>
              </a:rPr>
              <a:t> tribe inhabited Staffordshire, Shropshire, and Cheshire. And extensive hillfort can still be found near Oswestry and the Wrekin, Telford.</a:t>
            </a:r>
          </a:p>
          <a:p>
            <a:pPr>
              <a:lnSpc>
                <a:spcPct val="120000"/>
              </a:lnSpc>
            </a:pPr>
            <a:r>
              <a:rPr lang="en-GB" sz="7200" dirty="0"/>
              <a:t>‘From these toward the East the </a:t>
            </a:r>
            <a:r>
              <a:rPr lang="en-GB" sz="7200" i="1" dirty="0" err="1"/>
              <a:t>Cornavii</a:t>
            </a:r>
            <a:r>
              <a:rPr lang="en-GB" sz="7200" dirty="0"/>
              <a:t>, among whose towns are </a:t>
            </a:r>
            <a:r>
              <a:rPr lang="en-GB" sz="7200" i="1" dirty="0"/>
              <a:t>Deva </a:t>
            </a:r>
            <a:r>
              <a:rPr lang="en-GB" sz="7200" i="1" dirty="0" err="1"/>
              <a:t>Legio</a:t>
            </a:r>
            <a:r>
              <a:rPr lang="en-GB" sz="7200" i="1" dirty="0"/>
              <a:t> XX Victrix </a:t>
            </a:r>
            <a:r>
              <a:rPr lang="en-GB" sz="7200" dirty="0"/>
              <a:t>56 45[Cheser, Cheshire and] </a:t>
            </a:r>
            <a:r>
              <a:rPr lang="en-GB" sz="7200" i="1" dirty="0" err="1"/>
              <a:t>Viroconium</a:t>
            </a:r>
            <a:r>
              <a:rPr lang="en-GB" sz="7200" i="1" dirty="0"/>
              <a:t> </a:t>
            </a:r>
            <a:r>
              <a:rPr lang="en-GB" sz="7200" dirty="0"/>
              <a:t>55 45 [Wroxeter, Shropshire</a:t>
            </a:r>
          </a:p>
          <a:p>
            <a:pPr marL="0" indent="0">
              <a:buNone/>
            </a:pPr>
            <a:r>
              <a:rPr lang="en-GB" sz="7200" dirty="0"/>
              <a:t>                                                          (Ptolemy </a:t>
            </a:r>
            <a:r>
              <a:rPr lang="en-GB" sz="7200" i="1" dirty="0" err="1"/>
              <a:t>Geographia</a:t>
            </a:r>
            <a:r>
              <a:rPr lang="en-GB" sz="7200" i="1" dirty="0"/>
              <a:t> </a:t>
            </a:r>
            <a:r>
              <a:rPr lang="en-GB" sz="7200" dirty="0"/>
              <a:t>11.ii)</a:t>
            </a:r>
          </a:p>
          <a:p>
            <a:pPr marL="0" indent="0">
              <a:buNone/>
            </a:pPr>
            <a:endParaRPr lang="en-GB" sz="7200" dirty="0">
              <a:effectLst/>
              <a:latin typeface="Aptos" panose="020B0004020202020204" pitchFamily="34" charset="0"/>
            </a:endParaRPr>
          </a:p>
          <a:p>
            <a:pPr marL="228600" indent="-228600" rtl="0" eaLnBrk="1" latinLnBrk="0" hangingPunct="1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sz="7200" dirty="0">
                <a:effectLst/>
                <a:latin typeface="Aptos" panose="020B0004020202020204" pitchFamily="34" charset="0"/>
              </a:rPr>
              <a:t>Their name means ‘people of the Horn’.</a:t>
            </a:r>
          </a:p>
          <a:p>
            <a:pPr marL="228600" indent="-228600" rtl="0" eaLnBrk="1" latinLnBrk="0" hangingPunct="1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900" dirty="0"/>
          </a:p>
        </p:txBody>
      </p:sp>
      <p:sp>
        <p:nvSpPr>
          <p:cNvPr id="2162" name="Rectangle 2161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5823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graphicFrame>
        <p:nvGraphicFramePr>
          <p:cNvPr id="7" name="Content Placeholder 8">
            <a:extLst>
              <a:ext uri="{FF2B5EF4-FFF2-40B4-BE49-F238E27FC236}">
                <a16:creationId xmlns:a16="http://schemas.microsoft.com/office/drawing/2014/main" id="{A7D6AAAD-E332-9CA3-A1F2-EDA09ECFD1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8649772"/>
              </p:ext>
            </p:extLst>
          </p:nvPr>
        </p:nvGraphicFramePr>
        <p:xfrm>
          <a:off x="774627" y="2703248"/>
          <a:ext cx="4832803" cy="3664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152429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4" name="Rectangle 1073">
            <a:extLst>
              <a:ext uri="{FF2B5EF4-FFF2-40B4-BE49-F238E27FC236}">
                <a16:creationId xmlns:a16="http://schemas.microsoft.com/office/drawing/2014/main" id="{69AB23CA-CF96-42B0-847F-37A181DE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CB215D-E873-6A8A-BA58-FB9C03EEA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442914"/>
            <a:ext cx="7134415" cy="133129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dirty="0"/>
              <a:t>The Roman Invasion of Britain and the beginnings of </a:t>
            </a:r>
            <a:r>
              <a:rPr lang="en-US" sz="3600" i="1" dirty="0" err="1"/>
              <a:t>Viriconium</a:t>
            </a:r>
            <a:r>
              <a:rPr lang="en-US" sz="3600" i="1" dirty="0"/>
              <a:t> </a:t>
            </a:r>
            <a:r>
              <a:rPr lang="en-US" sz="3600" i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Cornoviorum</a:t>
            </a:r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</a:t>
            </a:r>
            <a:b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600" dirty="0"/>
              <a:t>.</a:t>
            </a:r>
          </a:p>
        </p:txBody>
      </p:sp>
      <p:sp>
        <p:nvSpPr>
          <p:cNvPr id="1076" name="Freeform: Shape 1075">
            <a:extLst>
              <a:ext uri="{FF2B5EF4-FFF2-40B4-BE49-F238E27FC236}">
                <a16:creationId xmlns:a16="http://schemas.microsoft.com/office/drawing/2014/main" id="{A45FD7F6-BF7B-4588-AE38-90035891A1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30690" y="-18918"/>
            <a:ext cx="3580076" cy="3029264"/>
          </a:xfrm>
          <a:custGeom>
            <a:avLst/>
            <a:gdLst>
              <a:gd name="connsiteX0" fmla="*/ 19381 w 3580076"/>
              <a:gd name="connsiteY0" fmla="*/ 0 h 3029264"/>
              <a:gd name="connsiteX1" fmla="*/ 3580076 w 3580076"/>
              <a:gd name="connsiteY1" fmla="*/ 0 h 3029264"/>
              <a:gd name="connsiteX2" fmla="*/ 3580076 w 3580076"/>
              <a:gd name="connsiteY2" fmla="*/ 2559343 h 3029264"/>
              <a:gd name="connsiteX3" fmla="*/ 3556258 w 3580076"/>
              <a:gd name="connsiteY3" fmla="*/ 2578706 h 3029264"/>
              <a:gd name="connsiteX4" fmla="*/ 2887450 w 3580076"/>
              <a:gd name="connsiteY4" fmla="*/ 2826324 h 3029264"/>
              <a:gd name="connsiteX5" fmla="*/ 2575407 w 3580076"/>
              <a:gd name="connsiteY5" fmla="*/ 2906908 h 3029264"/>
              <a:gd name="connsiteX6" fmla="*/ 628491 w 3580076"/>
              <a:gd name="connsiteY6" fmla="*/ 2569492 h 3029264"/>
              <a:gd name="connsiteX7" fmla="*/ 113276 w 3580076"/>
              <a:gd name="connsiteY7" fmla="*/ 1240251 h 3029264"/>
              <a:gd name="connsiteX8" fmla="*/ 83702 w 3580076"/>
              <a:gd name="connsiteY8" fmla="*/ 1041556 h 3029264"/>
              <a:gd name="connsiteX9" fmla="*/ 7347 w 3580076"/>
              <a:gd name="connsiteY9" fmla="*/ 73049 h 3029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80076" h="3029264">
                <a:moveTo>
                  <a:pt x="19381" y="0"/>
                </a:moveTo>
                <a:lnTo>
                  <a:pt x="3580076" y="0"/>
                </a:lnTo>
                <a:lnTo>
                  <a:pt x="3580076" y="2559343"/>
                </a:lnTo>
                <a:lnTo>
                  <a:pt x="3556258" y="2578706"/>
                </a:lnTo>
                <a:cubicBezTo>
                  <a:pt x="3390615" y="2698133"/>
                  <a:pt x="3196665" y="2750327"/>
                  <a:pt x="2887450" y="2826324"/>
                </a:cubicBezTo>
                <a:cubicBezTo>
                  <a:pt x="2787996" y="2850747"/>
                  <a:pt x="2685123" y="2876042"/>
                  <a:pt x="2575407" y="2906908"/>
                </a:cubicBezTo>
                <a:cubicBezTo>
                  <a:pt x="1737105" y="3142655"/>
                  <a:pt x="1154843" y="3041718"/>
                  <a:pt x="628491" y="2569492"/>
                </a:cubicBezTo>
                <a:cubicBezTo>
                  <a:pt x="283045" y="2259569"/>
                  <a:pt x="200247" y="1841949"/>
                  <a:pt x="113276" y="1240251"/>
                </a:cubicBezTo>
                <a:cubicBezTo>
                  <a:pt x="103566" y="1173024"/>
                  <a:pt x="93505" y="1106186"/>
                  <a:pt x="83702" y="1041556"/>
                </a:cubicBezTo>
                <a:cubicBezTo>
                  <a:pt x="30763" y="691052"/>
                  <a:pt x="-19190" y="360006"/>
                  <a:pt x="7347" y="73049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026" name="Picture 2" descr="A group of men in armor standing near water&#10;&#10;AI-generated content may be incorrect.">
            <a:extLst>
              <a:ext uri="{FF2B5EF4-FFF2-40B4-BE49-F238E27FC236}">
                <a16:creationId xmlns:a16="http://schemas.microsoft.com/office/drawing/2014/main" id="{A5D9DF9C-76F4-1099-10EF-37E138F1B2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04" r="-2" b="6944"/>
          <a:stretch/>
        </p:blipFill>
        <p:spPr bwMode="auto">
          <a:xfrm>
            <a:off x="6232303" y="3297831"/>
            <a:ext cx="5959692" cy="3560169"/>
          </a:xfrm>
          <a:custGeom>
            <a:avLst/>
            <a:gdLst/>
            <a:ahLst/>
            <a:cxnLst/>
            <a:rect l="l" t="t" r="r" b="b"/>
            <a:pathLst>
              <a:path w="5959692" h="3560169"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2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8" name="Freeform: Shape 1077">
            <a:extLst>
              <a:ext uri="{FF2B5EF4-FFF2-40B4-BE49-F238E27FC236}">
                <a16:creationId xmlns:a16="http://schemas.microsoft.com/office/drawing/2014/main" id="{2F05AAE2-453E-4EDA-8961-D9B319978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32156" y="3297832"/>
            <a:ext cx="5959692" cy="3560169"/>
          </a:xfrm>
          <a:custGeom>
            <a:avLst/>
            <a:gdLst>
              <a:gd name="connsiteX0" fmla="*/ 5959692 w 5959692"/>
              <a:gd name="connsiteY0" fmla="*/ 3363787 h 3560169"/>
              <a:gd name="connsiteX1" fmla="*/ 5959692 w 5959692"/>
              <a:gd name="connsiteY1" fmla="*/ 3560169 h 3560169"/>
              <a:gd name="connsiteX2" fmla="*/ 5918326 w 5959692"/>
              <a:gd name="connsiteY2" fmla="*/ 3560169 h 3560169"/>
              <a:gd name="connsiteX3" fmla="*/ 3008109 w 5959692"/>
              <a:gd name="connsiteY3" fmla="*/ 42 h 3560169"/>
              <a:gd name="connsiteX4" fmla="*/ 4702247 w 5959692"/>
              <a:gd name="connsiteY4" fmla="*/ 626282 h 3560169"/>
              <a:gd name="connsiteX5" fmla="*/ 5069411 w 5959692"/>
              <a:gd name="connsiteY5" fmla="*/ 865826 h 3560169"/>
              <a:gd name="connsiteX6" fmla="*/ 5895906 w 5959692"/>
              <a:gd name="connsiteY6" fmla="*/ 1594994 h 3560169"/>
              <a:gd name="connsiteX7" fmla="*/ 5959691 w 5959692"/>
              <a:gd name="connsiteY7" fmla="*/ 1728783 h 3560169"/>
              <a:gd name="connsiteX8" fmla="*/ 5959691 w 5959692"/>
              <a:gd name="connsiteY8" fmla="*/ 2242763 h 3560169"/>
              <a:gd name="connsiteX9" fmla="*/ 5918347 w 5959692"/>
              <a:gd name="connsiteY9" fmla="*/ 2056598 h 3560169"/>
              <a:gd name="connsiteX10" fmla="*/ 5820285 w 5959692"/>
              <a:gd name="connsiteY10" fmla="*/ 1774807 h 3560169"/>
              <a:gd name="connsiteX11" fmla="*/ 4980935 w 5959692"/>
              <a:gd name="connsiteY11" fmla="*/ 946614 h 3560169"/>
              <a:gd name="connsiteX12" fmla="*/ 4635662 w 5959692"/>
              <a:gd name="connsiteY12" fmla="*/ 716464 h 3560169"/>
              <a:gd name="connsiteX13" fmla="*/ 3044280 w 5959692"/>
              <a:gd name="connsiteY13" fmla="*/ 109209 h 3560169"/>
              <a:gd name="connsiteX14" fmla="*/ 2119450 w 5959692"/>
              <a:gd name="connsiteY14" fmla="*/ 300880 h 3560169"/>
              <a:gd name="connsiteX15" fmla="*/ 919412 w 5959692"/>
              <a:gd name="connsiteY15" fmla="*/ 1696777 h 3560169"/>
              <a:gd name="connsiteX16" fmla="*/ 797804 w 5959692"/>
              <a:gd name="connsiteY16" fmla="*/ 1925546 h 3560169"/>
              <a:gd name="connsiteX17" fmla="*/ 287588 w 5959692"/>
              <a:gd name="connsiteY17" fmla="*/ 3069391 h 3560169"/>
              <a:gd name="connsiteX18" fmla="*/ 235658 w 5959692"/>
              <a:gd name="connsiteY18" fmla="*/ 3441477 h 3560169"/>
              <a:gd name="connsiteX19" fmla="*/ 239056 w 5959692"/>
              <a:gd name="connsiteY19" fmla="*/ 3560169 h 3560169"/>
              <a:gd name="connsiteX20" fmla="*/ 635 w 5959692"/>
              <a:gd name="connsiteY20" fmla="*/ 3560169 h 3560169"/>
              <a:gd name="connsiteX21" fmla="*/ 0 w 5959692"/>
              <a:gd name="connsiteY21" fmla="*/ 3534810 h 3560169"/>
              <a:gd name="connsiteX22" fmla="*/ 56896 w 5959692"/>
              <a:gd name="connsiteY22" fmla="*/ 3142342 h 3560169"/>
              <a:gd name="connsiteX23" fmla="*/ 605568 w 5959692"/>
              <a:gd name="connsiteY23" fmla="*/ 1932853 h 3560169"/>
              <a:gd name="connsiteX24" fmla="*/ 736162 w 5959692"/>
              <a:gd name="connsiteY24" fmla="*/ 1690788 h 3560169"/>
              <a:gd name="connsiteX25" fmla="*/ 2021319 w 5959692"/>
              <a:gd name="connsiteY25" fmla="*/ 209863 h 3560169"/>
              <a:gd name="connsiteX26" fmla="*/ 3008109 w 5959692"/>
              <a:gd name="connsiteY26" fmla="*/ 42 h 3560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959692" h="3560169">
                <a:moveTo>
                  <a:pt x="5959692" y="3363787"/>
                </a:moveTo>
                <a:lnTo>
                  <a:pt x="5959692" y="3560169"/>
                </a:lnTo>
                <a:lnTo>
                  <a:pt x="5918326" y="3560169"/>
                </a:lnTo>
                <a:close/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1" y="2242763"/>
                </a:lnTo>
                <a:lnTo>
                  <a:pt x="5918347" y="2056598"/>
                </a:lnTo>
                <a:cubicBezTo>
                  <a:pt x="5891169" y="1960834"/>
                  <a:pt x="5858474" y="1866845"/>
                  <a:pt x="5820285" y="1774807"/>
                </a:cubicBezTo>
                <a:cubicBezTo>
                  <a:pt x="5666444" y="1404038"/>
                  <a:pt x="5439344" y="1244459"/>
                  <a:pt x="4980935" y="946614"/>
                </a:cubicBezTo>
                <a:cubicBezTo>
                  <a:pt x="4870349" y="874793"/>
                  <a:pt x="4755972" y="800460"/>
                  <a:pt x="4635662" y="716464"/>
                </a:cubicBezTo>
                <a:cubicBezTo>
                  <a:pt x="4061110" y="315407"/>
                  <a:pt x="3551697" y="116473"/>
                  <a:pt x="3044280" y="109209"/>
                </a:cubicBezTo>
                <a:cubicBezTo>
                  <a:pt x="2739831" y="104851"/>
                  <a:pt x="2436100" y="169494"/>
                  <a:pt x="2119450" y="300880"/>
                </a:cubicBezTo>
                <a:cubicBezTo>
                  <a:pt x="1565269" y="530823"/>
                  <a:pt x="1284534" y="1002904"/>
                  <a:pt x="919412" y="1696777"/>
                </a:cubicBezTo>
                <a:cubicBezTo>
                  <a:pt x="878625" y="1774305"/>
                  <a:pt x="837580" y="1851211"/>
                  <a:pt x="797804" y="1925546"/>
                </a:cubicBezTo>
                <a:cubicBezTo>
                  <a:pt x="582340" y="2328776"/>
                  <a:pt x="378892" y="2709642"/>
                  <a:pt x="287588" y="3069391"/>
                </a:cubicBezTo>
                <a:cubicBezTo>
                  <a:pt x="254851" y="3198359"/>
                  <a:pt x="237447" y="3321111"/>
                  <a:pt x="235658" y="3441477"/>
                </a:cubicBezTo>
                <a:lnTo>
                  <a:pt x="239056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80" name="Freeform: Shape 1079">
            <a:extLst>
              <a:ext uri="{FF2B5EF4-FFF2-40B4-BE49-F238E27FC236}">
                <a16:creationId xmlns:a16="http://schemas.microsoft.com/office/drawing/2014/main" id="{CE2CF453-4871-4F22-8746-957F757DA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493" y="3124529"/>
            <a:ext cx="6141507" cy="3752389"/>
          </a:xfrm>
          <a:custGeom>
            <a:avLst/>
            <a:gdLst>
              <a:gd name="connsiteX0" fmla="*/ 3215595 w 6141507"/>
              <a:gd name="connsiteY0" fmla="*/ 37 h 3752389"/>
              <a:gd name="connsiteX1" fmla="*/ 5025810 w 6141507"/>
              <a:gd name="connsiteY1" fmla="*/ 667544 h 3752389"/>
              <a:gd name="connsiteX2" fmla="*/ 5418068 w 6141507"/>
              <a:gd name="connsiteY2" fmla="*/ 923043 h 3752389"/>
              <a:gd name="connsiteX3" fmla="*/ 6130109 w 6141507"/>
              <a:gd name="connsiteY3" fmla="*/ 1458777 h 3752389"/>
              <a:gd name="connsiteX4" fmla="*/ 6141506 w 6141507"/>
              <a:gd name="connsiteY4" fmla="*/ 1473047 h 3752389"/>
              <a:gd name="connsiteX5" fmla="*/ 6141507 w 6141507"/>
              <a:gd name="connsiteY5" fmla="*/ 3752389 h 3752389"/>
              <a:gd name="connsiteX6" fmla="*/ 0 w 6141507"/>
              <a:gd name="connsiteY6" fmla="*/ 3752389 h 3752389"/>
              <a:gd name="connsiteX7" fmla="*/ 7127 w 6141507"/>
              <a:gd name="connsiteY7" fmla="*/ 3638865 h 3752389"/>
              <a:gd name="connsiteX8" fmla="*/ 59603 w 6141507"/>
              <a:gd name="connsiteY8" fmla="*/ 3356358 h 3752389"/>
              <a:gd name="connsiteX9" fmla="*/ 646726 w 6141507"/>
              <a:gd name="connsiteY9" fmla="*/ 2064848 h 3752389"/>
              <a:gd name="connsiteX10" fmla="*/ 786444 w 6141507"/>
              <a:gd name="connsiteY10" fmla="*/ 1806355 h 3752389"/>
              <a:gd name="connsiteX11" fmla="*/ 2160845 w 6141507"/>
              <a:gd name="connsiteY11" fmla="*/ 224629 h 3752389"/>
              <a:gd name="connsiteX12" fmla="*/ 3215595 w 6141507"/>
              <a:gd name="connsiteY12" fmla="*/ 37 h 3752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141507" h="3752389">
                <a:moveTo>
                  <a:pt x="3215595" y="37"/>
                </a:moveTo>
                <a:cubicBezTo>
                  <a:pt x="3793727" y="3265"/>
                  <a:pt x="4373168" y="222053"/>
                  <a:pt x="5025810" y="667544"/>
                </a:cubicBezTo>
                <a:cubicBezTo>
                  <a:pt x="5162471" y="760846"/>
                  <a:pt x="5292423" y="843339"/>
                  <a:pt x="5418068" y="923043"/>
                </a:cubicBezTo>
                <a:cubicBezTo>
                  <a:pt x="5743584" y="1129628"/>
                  <a:pt x="5966418" y="1276344"/>
                  <a:pt x="6130109" y="1458777"/>
                </a:cubicBezTo>
                <a:lnTo>
                  <a:pt x="6141506" y="1473047"/>
                </a:lnTo>
                <a:lnTo>
                  <a:pt x="6141507" y="3752389"/>
                </a:lnTo>
                <a:lnTo>
                  <a:pt x="0" y="3752389"/>
                </a:lnTo>
                <a:lnTo>
                  <a:pt x="7127" y="3638865"/>
                </a:lnTo>
                <a:cubicBezTo>
                  <a:pt x="16780" y="3547020"/>
                  <a:pt x="34303" y="3453276"/>
                  <a:pt x="59603" y="3356358"/>
                </a:cubicBezTo>
                <a:cubicBezTo>
                  <a:pt x="165452" y="2950843"/>
                  <a:pt x="399187" y="2520480"/>
                  <a:pt x="646726" y="2064848"/>
                </a:cubicBezTo>
                <a:cubicBezTo>
                  <a:pt x="692424" y="1980851"/>
                  <a:pt x="739580" y="1893951"/>
                  <a:pt x="786444" y="1806355"/>
                </a:cubicBezTo>
                <a:cubicBezTo>
                  <a:pt x="1205972" y="1022363"/>
                  <a:pt x="1528233" y="488656"/>
                  <a:pt x="2160845" y="224629"/>
                </a:cubicBezTo>
                <a:cubicBezTo>
                  <a:pt x="2522310" y="73767"/>
                  <a:pt x="2868717" y="-1899"/>
                  <a:pt x="3215595" y="37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069" name="Content Placeholder 1060">
            <a:extLst>
              <a:ext uri="{FF2B5EF4-FFF2-40B4-BE49-F238E27FC236}">
                <a16:creationId xmlns:a16="http://schemas.microsoft.com/office/drawing/2014/main" id="{F89594AA-3039-D35D-C6E8-6182668CB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576" y="1966431"/>
            <a:ext cx="5485331" cy="3997807"/>
          </a:xfrm>
        </p:spPr>
        <p:txBody>
          <a:bodyPr>
            <a:normAutofit/>
          </a:bodyPr>
          <a:lstStyle/>
          <a:p>
            <a:r>
              <a:rPr lang="en-US" sz="2000" dirty="0"/>
              <a:t>The emperor Claudius invades Britain in 43 CE.</a:t>
            </a:r>
          </a:p>
          <a:p>
            <a:r>
              <a:rPr lang="en-US" sz="2000" dirty="0"/>
              <a:t>Military marching camps throughout Britain and the beginning of military presence in </a:t>
            </a:r>
            <a:r>
              <a:rPr lang="en-US" sz="2000" i="1" dirty="0" err="1"/>
              <a:t>Cornovii</a:t>
            </a:r>
            <a:r>
              <a:rPr lang="en-US" sz="2000" i="1" dirty="0"/>
              <a:t> </a:t>
            </a:r>
            <a:r>
              <a:rPr lang="en-US" sz="2000" dirty="0"/>
              <a:t>territory.</a:t>
            </a:r>
          </a:p>
          <a:p>
            <a:r>
              <a:rPr lang="en-US" sz="2000" dirty="0"/>
              <a:t>Infantry for established by the Thracians. Later replaced by the XIV </a:t>
            </a:r>
            <a:r>
              <a:rPr lang="en-US" sz="2000" i="1" dirty="0"/>
              <a:t>Gemino </a:t>
            </a:r>
            <a:r>
              <a:rPr lang="en-US" sz="2000" i="1" dirty="0" err="1"/>
              <a:t>Legio</a:t>
            </a:r>
            <a:r>
              <a:rPr lang="en-US" sz="2000" i="1" dirty="0"/>
              <a:t>.</a:t>
            </a:r>
            <a:endParaRPr lang="en-US" sz="2000" dirty="0"/>
          </a:p>
          <a:p>
            <a:endParaRPr lang="en-US" sz="2000" dirty="0"/>
          </a:p>
        </p:txBody>
      </p:sp>
      <p:pic>
        <p:nvPicPr>
          <p:cNvPr id="3" name="Picture 2" descr="The Praetorian Guard, as depicted on a sculpture from the Arch of Claudius in Rome. The guard accompanied Claudius when he came to Britain during the invasion">
            <a:extLst>
              <a:ext uri="{FF2B5EF4-FFF2-40B4-BE49-F238E27FC236}">
                <a16:creationId xmlns:a16="http://schemas.microsoft.com/office/drawing/2014/main" id="{0B69AF12-E703-6CC8-F473-D6CE751DD1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55" r="4" b="17580"/>
          <a:stretch/>
        </p:blipFill>
        <p:spPr bwMode="auto">
          <a:xfrm>
            <a:off x="7478486" y="10"/>
            <a:ext cx="4713519" cy="3183638"/>
          </a:xfrm>
          <a:custGeom>
            <a:avLst/>
            <a:gdLst/>
            <a:ahLst/>
            <a:cxnLst/>
            <a:rect l="l" t="t" r="r" b="b"/>
            <a:pathLst>
              <a:path w="3293877" h="2743212">
                <a:moveTo>
                  <a:pt x="37772" y="0"/>
                </a:moveTo>
                <a:lnTo>
                  <a:pt x="3293877" y="0"/>
                </a:lnTo>
                <a:lnTo>
                  <a:pt x="3293877" y="2133887"/>
                </a:lnTo>
                <a:lnTo>
                  <a:pt x="3222757" y="2223039"/>
                </a:lnTo>
                <a:cubicBezTo>
                  <a:pt x="3041339" y="2425251"/>
                  <a:pt x="2861221" y="2476800"/>
                  <a:pt x="2503136" y="2565392"/>
                </a:cubicBezTo>
                <a:cubicBezTo>
                  <a:pt x="2416757" y="2586746"/>
                  <a:pt x="2327408" y="2608861"/>
                  <a:pt x="2232111" y="2635826"/>
                </a:cubicBezTo>
                <a:cubicBezTo>
                  <a:pt x="1503976" y="2841768"/>
                  <a:pt x="998612" y="2754939"/>
                  <a:pt x="542319" y="2345567"/>
                </a:cubicBezTo>
                <a:cubicBezTo>
                  <a:pt x="242852" y="2076894"/>
                  <a:pt x="171565" y="1714314"/>
                  <a:pt x="96920" y="1191868"/>
                </a:cubicBezTo>
                <a:cubicBezTo>
                  <a:pt x="88586" y="1133496"/>
                  <a:pt x="79946" y="1075462"/>
                  <a:pt x="71529" y="1019346"/>
                </a:cubicBezTo>
                <a:cubicBezTo>
                  <a:pt x="26070" y="715012"/>
                  <a:pt x="-16826" y="427572"/>
                  <a:pt x="6623" y="178315"/>
                </a:cubicBezTo>
                <a:cubicBezTo>
                  <a:pt x="12226" y="118742"/>
                  <a:pt x="21526" y="62431"/>
                  <a:pt x="34833" y="868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2" name="Freeform: Shape 1081">
            <a:extLst>
              <a:ext uri="{FF2B5EF4-FFF2-40B4-BE49-F238E27FC236}">
                <a16:creationId xmlns:a16="http://schemas.microsoft.com/office/drawing/2014/main" id="{6A0E0FAE-D6BC-43D5-ACA6-8CDE48477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97970" y="0"/>
            <a:ext cx="3293877" cy="2743212"/>
          </a:xfrm>
          <a:custGeom>
            <a:avLst/>
            <a:gdLst>
              <a:gd name="connsiteX0" fmla="*/ 37772 w 3293877"/>
              <a:gd name="connsiteY0" fmla="*/ 0 h 2743212"/>
              <a:gd name="connsiteX1" fmla="*/ 175506 w 3293877"/>
              <a:gd name="connsiteY1" fmla="*/ 0 h 2743212"/>
              <a:gd name="connsiteX2" fmla="*/ 149226 w 3293877"/>
              <a:gd name="connsiteY2" fmla="*/ 78193 h 2743212"/>
              <a:gd name="connsiteX3" fmla="*/ 122819 w 3293877"/>
              <a:gd name="connsiteY3" fmla="*/ 237010 h 2743212"/>
              <a:gd name="connsiteX4" fmla="*/ 180914 w 3293877"/>
              <a:gd name="connsiteY4" fmla="*/ 1023956 h 2743212"/>
              <a:gd name="connsiteX5" fmla="*/ 203979 w 3293877"/>
              <a:gd name="connsiteY5" fmla="*/ 1185356 h 2743212"/>
              <a:gd name="connsiteX6" fmla="*/ 612631 w 3293877"/>
              <a:gd name="connsiteY6" fmla="*/ 2264082 h 2743212"/>
              <a:gd name="connsiteX7" fmla="*/ 2171849 w 3293877"/>
              <a:gd name="connsiteY7" fmla="*/ 2532019 h 2743212"/>
              <a:gd name="connsiteX8" fmla="*/ 2422184 w 3293877"/>
              <a:gd name="connsiteY8" fmla="*/ 2465509 h 2743212"/>
              <a:gd name="connsiteX9" fmla="*/ 3087206 w 3293877"/>
              <a:gd name="connsiteY9" fmla="*/ 2143537 h 2743212"/>
              <a:gd name="connsiteX10" fmla="*/ 3203783 w 3293877"/>
              <a:gd name="connsiteY10" fmla="*/ 1995541 h 2743212"/>
              <a:gd name="connsiteX11" fmla="*/ 3293877 w 3293877"/>
              <a:gd name="connsiteY11" fmla="*/ 1849554 h 2743212"/>
              <a:gd name="connsiteX12" fmla="*/ 3293877 w 3293877"/>
              <a:gd name="connsiteY12" fmla="*/ 2133887 h 2743212"/>
              <a:gd name="connsiteX13" fmla="*/ 3222757 w 3293877"/>
              <a:gd name="connsiteY13" fmla="*/ 2223039 h 2743212"/>
              <a:gd name="connsiteX14" fmla="*/ 2503136 w 3293877"/>
              <a:gd name="connsiteY14" fmla="*/ 2565392 h 2743212"/>
              <a:gd name="connsiteX15" fmla="*/ 2232111 w 3293877"/>
              <a:gd name="connsiteY15" fmla="*/ 2635826 h 2743212"/>
              <a:gd name="connsiteX16" fmla="*/ 542319 w 3293877"/>
              <a:gd name="connsiteY16" fmla="*/ 2345567 h 2743212"/>
              <a:gd name="connsiteX17" fmla="*/ 96920 w 3293877"/>
              <a:gd name="connsiteY17" fmla="*/ 1191868 h 2743212"/>
              <a:gd name="connsiteX18" fmla="*/ 71529 w 3293877"/>
              <a:gd name="connsiteY18" fmla="*/ 1019346 h 2743212"/>
              <a:gd name="connsiteX19" fmla="*/ 6623 w 3293877"/>
              <a:gd name="connsiteY19" fmla="*/ 178315 h 2743212"/>
              <a:gd name="connsiteX20" fmla="*/ 34833 w 3293877"/>
              <a:gd name="connsiteY20" fmla="*/ 8680 h 2743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293877" h="2743212">
                <a:moveTo>
                  <a:pt x="37772" y="0"/>
                </a:moveTo>
                <a:lnTo>
                  <a:pt x="175506" y="0"/>
                </a:lnTo>
                <a:lnTo>
                  <a:pt x="149226" y="78193"/>
                </a:lnTo>
                <a:cubicBezTo>
                  <a:pt x="136827" y="128527"/>
                  <a:pt x="128121" y="181246"/>
                  <a:pt x="122819" y="237010"/>
                </a:cubicBezTo>
                <a:cubicBezTo>
                  <a:pt x="100634" y="470331"/>
                  <a:pt x="139609" y="739241"/>
                  <a:pt x="180914" y="1023956"/>
                </a:cubicBezTo>
                <a:cubicBezTo>
                  <a:pt x="188562" y="1076454"/>
                  <a:pt x="196412" y="1130747"/>
                  <a:pt x="203979" y="1185356"/>
                </a:cubicBezTo>
                <a:cubicBezTo>
                  <a:pt x="271754" y="1674130"/>
                  <a:pt x="336774" y="2013298"/>
                  <a:pt x="612631" y="2264082"/>
                </a:cubicBezTo>
                <a:cubicBezTo>
                  <a:pt x="1032949" y="2646196"/>
                  <a:pt x="1499262" y="2726349"/>
                  <a:pt x="2171849" y="2532019"/>
                </a:cubicBezTo>
                <a:cubicBezTo>
                  <a:pt x="2259876" y="2506576"/>
                  <a:pt x="2342402" y="2485683"/>
                  <a:pt x="2422184" y="2465509"/>
                </a:cubicBezTo>
                <a:cubicBezTo>
                  <a:pt x="2752924" y="2381814"/>
                  <a:pt x="2919303" y="2333175"/>
                  <a:pt x="3087206" y="2143537"/>
                </a:cubicBezTo>
                <a:cubicBezTo>
                  <a:pt x="3128886" y="2096462"/>
                  <a:pt x="3167762" y="2047097"/>
                  <a:pt x="3203783" y="1995541"/>
                </a:cubicBezTo>
                <a:lnTo>
                  <a:pt x="3293877" y="1849554"/>
                </a:lnTo>
                <a:lnTo>
                  <a:pt x="3293877" y="2133887"/>
                </a:lnTo>
                <a:lnTo>
                  <a:pt x="3222757" y="2223039"/>
                </a:lnTo>
                <a:cubicBezTo>
                  <a:pt x="3041339" y="2425251"/>
                  <a:pt x="2861221" y="2476800"/>
                  <a:pt x="2503136" y="2565392"/>
                </a:cubicBezTo>
                <a:cubicBezTo>
                  <a:pt x="2416757" y="2586746"/>
                  <a:pt x="2327408" y="2608861"/>
                  <a:pt x="2232111" y="2635826"/>
                </a:cubicBezTo>
                <a:cubicBezTo>
                  <a:pt x="1503976" y="2841768"/>
                  <a:pt x="998612" y="2754939"/>
                  <a:pt x="542319" y="2345567"/>
                </a:cubicBezTo>
                <a:cubicBezTo>
                  <a:pt x="242852" y="2076894"/>
                  <a:pt x="171565" y="1714314"/>
                  <a:pt x="96920" y="1191868"/>
                </a:cubicBezTo>
                <a:cubicBezTo>
                  <a:pt x="88586" y="1133496"/>
                  <a:pt x="79946" y="1075462"/>
                  <a:pt x="71529" y="1019346"/>
                </a:cubicBezTo>
                <a:cubicBezTo>
                  <a:pt x="26070" y="715012"/>
                  <a:pt x="-16826" y="427572"/>
                  <a:pt x="6623" y="178315"/>
                </a:cubicBezTo>
                <a:cubicBezTo>
                  <a:pt x="12226" y="118742"/>
                  <a:pt x="21526" y="62431"/>
                  <a:pt x="34833" y="868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D727EC-0ABA-1AE0-8918-727AE107BD56}"/>
              </a:ext>
            </a:extLst>
          </p:cNvPr>
          <p:cNvSpPr txBox="1"/>
          <p:nvPr/>
        </p:nvSpPr>
        <p:spPr>
          <a:xfrm>
            <a:off x="-5" y="2026771"/>
            <a:ext cx="4660393" cy="33834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340806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1" name="Rectangle 422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30" name="Oval 4329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3011211"/>
            <a:ext cx="3474943" cy="3474943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E644FA-E7A2-9501-44E0-1738A4D9A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027" y="3579484"/>
            <a:ext cx="3267256" cy="24741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Urbanizing </a:t>
            </a:r>
            <a:r>
              <a:rPr lang="en-US" sz="3300" i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Viriconium Cornoviorum</a:t>
            </a:r>
            <a:r>
              <a:rPr lang="en-US" sz="33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.</a:t>
            </a:r>
            <a:br>
              <a:rPr lang="en-US" sz="33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33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3300" i="1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6F795DAD-BCD7-C594-CAFA-3F8DAB7843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22" r="22827" b="-2"/>
          <a:stretch/>
        </p:blipFill>
        <p:spPr bwMode="auto">
          <a:xfrm>
            <a:off x="222667" y="735775"/>
            <a:ext cx="2040115" cy="2040115"/>
          </a:xfrm>
          <a:custGeom>
            <a:avLst/>
            <a:gdLst/>
            <a:ahLst/>
            <a:cxnLst/>
            <a:rect l="l" t="t" r="r" b="b"/>
            <a:pathLst>
              <a:path w="2255084" h="2255084">
                <a:moveTo>
                  <a:pt x="1127542" y="0"/>
                </a:moveTo>
                <a:cubicBezTo>
                  <a:pt x="1750266" y="0"/>
                  <a:pt x="2255084" y="504818"/>
                  <a:pt x="2255084" y="1127542"/>
                </a:cubicBezTo>
                <a:cubicBezTo>
                  <a:pt x="2255084" y="1750266"/>
                  <a:pt x="1750266" y="2255084"/>
                  <a:pt x="1127542" y="2255084"/>
                </a:cubicBezTo>
                <a:cubicBezTo>
                  <a:pt x="504818" y="2255084"/>
                  <a:pt x="0" y="1750266"/>
                  <a:pt x="0" y="1127542"/>
                </a:cubicBezTo>
                <a:cubicBezTo>
                  <a:pt x="0" y="504818"/>
                  <a:pt x="504818" y="0"/>
                  <a:pt x="1127542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F1738B22-0B1B-4DD9-40DC-448CFA81BC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72" b="9661"/>
          <a:stretch/>
        </p:blipFill>
        <p:spPr bwMode="auto">
          <a:xfrm>
            <a:off x="2367813" y="168131"/>
            <a:ext cx="1705963" cy="1705963"/>
          </a:xfrm>
          <a:custGeom>
            <a:avLst/>
            <a:gdLst/>
            <a:ahLst/>
            <a:cxnLst/>
            <a:rect l="l" t="t" r="r" b="b"/>
            <a:pathLst>
              <a:path w="2228656" h="2228656">
                <a:moveTo>
                  <a:pt x="1114328" y="0"/>
                </a:moveTo>
                <a:cubicBezTo>
                  <a:pt x="1729754" y="0"/>
                  <a:pt x="2228656" y="498902"/>
                  <a:pt x="2228656" y="1114328"/>
                </a:cubicBezTo>
                <a:cubicBezTo>
                  <a:pt x="2228656" y="1729754"/>
                  <a:pt x="1729754" y="2228656"/>
                  <a:pt x="1114328" y="2228656"/>
                </a:cubicBezTo>
                <a:cubicBezTo>
                  <a:pt x="498902" y="2228656"/>
                  <a:pt x="0" y="1729754"/>
                  <a:pt x="0" y="1114328"/>
                </a:cubicBezTo>
                <a:cubicBezTo>
                  <a:pt x="0" y="498902"/>
                  <a:pt x="498902" y="0"/>
                  <a:pt x="111432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331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6976" y="3037805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4219" name="Freeform: Shape 4218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20" name="Freeform: Shape 4219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1028" name="Picture 4">
            <a:extLst>
              <a:ext uri="{FF2B5EF4-FFF2-40B4-BE49-F238E27FC236}">
                <a16:creationId xmlns:a16="http://schemas.microsoft.com/office/drawing/2014/main" id="{E1F60DE3-D8FA-EA25-42C3-EB561257FA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75" r="12920" b="-6"/>
          <a:stretch/>
        </p:blipFill>
        <p:spPr bwMode="auto">
          <a:xfrm>
            <a:off x="3897249" y="1682346"/>
            <a:ext cx="1897916" cy="1897916"/>
          </a:xfrm>
          <a:custGeom>
            <a:avLst/>
            <a:gdLst/>
            <a:ahLst/>
            <a:cxnLst/>
            <a:rect l="l" t="t" r="r" b="b"/>
            <a:pathLst>
              <a:path w="2479422" h="2479422">
                <a:moveTo>
                  <a:pt x="1239711" y="0"/>
                </a:moveTo>
                <a:cubicBezTo>
                  <a:pt x="1924384" y="0"/>
                  <a:pt x="2479422" y="555038"/>
                  <a:pt x="2479422" y="1239711"/>
                </a:cubicBezTo>
                <a:cubicBezTo>
                  <a:pt x="2479422" y="1924384"/>
                  <a:pt x="1924384" y="2479422"/>
                  <a:pt x="1239711" y="2479422"/>
                </a:cubicBezTo>
                <a:cubicBezTo>
                  <a:pt x="555038" y="2479422"/>
                  <a:pt x="0" y="1924384"/>
                  <a:pt x="0" y="1239711"/>
                </a:cubicBezTo>
                <a:cubicBezTo>
                  <a:pt x="0" y="555038"/>
                  <a:pt x="555038" y="0"/>
                  <a:pt x="123971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22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08153" y="207461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4223" name="Freeform: Shape 4222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4" name="Freeform: Shape 1023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5" name="Freeform: Shape 1024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7" name="Freeform: Shape 1026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9" name="Freeform: Shape 1028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0" name="Freeform: Shape 1029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1" name="Freeform: Shape 1030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2" name="Freeform: Shape 1031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3" name="Freeform: Shape 1032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9" name="Freeform: Shape 1038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0" name="Freeform: Shape 1039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1" name="Freeform: Shape 1040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2" name="Freeform: Shape 1041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3" name="Freeform: Shape 1042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4" name="Freeform: Shape 1043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5" name="Freeform: Shape 1044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6" name="Freeform: Shape 1045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1" name="Freeform: Shape 1050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2" name="Freeform: Shape 1051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7" name="Freeform: Shape 1056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8" name="Freeform: Shape 1057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9" name="Freeform: Shape 1058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0" name="Freeform: Shape 1059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1" name="Freeform: Shape 1060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2" name="Freeform: Shape 1061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3" name="Freeform: Shape 1062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4" name="Freeform: Shape 1063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5" name="Freeform: Shape 1064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6" name="Freeform: Shape 1065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7" name="Freeform: Shape 1066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8" name="Freeform: Shape 1067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9" name="Freeform: Shape 1068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0" name="Freeform: Shape 1069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1" name="Freeform: Shape 1070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2" name="Freeform: Shape 1071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3" name="Freeform: Shape 1072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4" name="Freeform: Shape 1073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0" name="Freeform: Shape 1079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1" name="Freeform: Shape 1080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2" name="Freeform: Shape 1081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3" name="Freeform: Shape 1082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4" name="Freeform: Shape 1083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5" name="Freeform: Shape 1084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6" name="Freeform: Shape 1085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7" name="Freeform: Shape 1086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24" name="Freeform: Shape 422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25" name="Freeform: Shape 422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26" name="Freeform: Shape 422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27" name="Freeform: Shape 422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28" name="Freeform: Shape 422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29" name="Freeform: Shape 422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30" name="Freeform: Shape 422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31" name="Freeform: Shape 423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32" name="Freeform: Shape 423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33" name="Freeform: Shape 423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34" name="Freeform: Shape 423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35" name="Freeform: Shape 423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36" name="Freeform: Shape 423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37" name="Freeform: Shape 423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38" name="Freeform: Shape 423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39" name="Freeform: Shape 423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40" name="Freeform: Shape 423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41" name="Freeform: Shape 424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42" name="Freeform: Shape 424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43" name="Freeform: Shape 424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44" name="Freeform: Shape 424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45" name="Freeform: Shape 424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46" name="Freeform: Shape 424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47" name="Freeform: Shape 424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48" name="Freeform: Shape 424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49" name="Freeform: Shape 424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50" name="Freeform: Shape 424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51" name="Freeform: Shape 425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52" name="Freeform: Shape 425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53" name="Freeform: Shape 425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54" name="Freeform: Shape 425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55" name="Freeform: Shape 425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56" name="Freeform: Shape 425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57" name="Freeform: Shape 425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58" name="Freeform: Shape 425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59" name="Freeform: Shape 425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60" name="Freeform: Shape 425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61" name="Freeform: Shape 426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62" name="Freeform: Shape 426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63" name="Freeform: Shape 426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64" name="Freeform: Shape 426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65" name="Freeform: Shape 426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66" name="Freeform: Shape 426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67" name="Freeform: Shape 426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68" name="Freeform: Shape 426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69" name="Freeform: Shape 426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70" name="Freeform: Shape 426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71" name="Freeform: Shape 427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72" name="Freeform: Shape 427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73" name="Freeform: Shape 427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74" name="Freeform: Shape 427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75" name="Freeform: Shape 427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76" name="Freeform: Shape 427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77" name="Freeform: Shape 427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78" name="Freeform: Shape 427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79" name="Freeform: Shape 427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80" name="Freeform: Shape 427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81" name="Freeform: Shape 428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82" name="Freeform: Shape 428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83" name="Freeform: Shape 428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84" name="Freeform: Shape 428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85" name="Freeform: Shape 428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86" name="Freeform: Shape 428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87" name="Freeform: Shape 428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88" name="Freeform: Shape 428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89" name="Freeform: Shape 428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90" name="Freeform: Shape 428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91" name="Freeform: Shape 429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92" name="Freeform: Shape 429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93" name="Freeform: Shape 429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94" name="Freeform: Shape 429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95" name="Freeform: Shape 429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96" name="Freeform: Shape 429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97" name="Freeform: Shape 429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98" name="Freeform: Shape 429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99" name="Freeform: Shape 429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00" name="Freeform: Shape 429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01" name="Freeform: Shape 430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02" name="Freeform: Shape 430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03" name="Freeform: Shape 430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04" name="Freeform: Shape 430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05" name="Freeform: Shape 430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06" name="Freeform: Shape 430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07" name="Freeform: Shape 430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08" name="Freeform: Shape 430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09" name="Freeform: Shape 430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10" name="Freeform: Shape 430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11" name="Freeform: Shape 431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12" name="Freeform: Shape 431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13" name="Freeform: Shape 431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14" name="Freeform: Shape 431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15" name="Freeform: Shape 431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16" name="Freeform: Shape 431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17" name="Freeform: Shape 431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18" name="Freeform: Shape 431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19" name="Freeform: Shape 431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20" name="Freeform: Shape 431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21" name="Freeform: Shape 432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22" name="Freeform: Shape 432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23" name="Freeform: Shape 432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24" name="Freeform: Shape 432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25" name="Freeform: Shape 432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26" name="Freeform: Shape 432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27" name="Freeform: Shape 432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28" name="Freeform: Shape 432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29" name="Freeform: Shape 432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4098" name="Picture 2">
            <a:extLst>
              <a:ext uri="{FF2B5EF4-FFF2-40B4-BE49-F238E27FC236}">
                <a16:creationId xmlns:a16="http://schemas.microsoft.com/office/drawing/2014/main" id="{525996CF-0378-92B6-D1F9-5B1C914062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76" r="822" b="-3"/>
          <a:stretch/>
        </p:blipFill>
        <p:spPr bwMode="auto">
          <a:xfrm>
            <a:off x="4542412" y="3850995"/>
            <a:ext cx="2013902" cy="2013902"/>
          </a:xfrm>
          <a:custGeom>
            <a:avLst/>
            <a:gdLst/>
            <a:ahLst/>
            <a:cxnLst/>
            <a:rect l="l" t="t" r="r" b="b"/>
            <a:pathLst>
              <a:path w="2013902" h="2013902">
                <a:moveTo>
                  <a:pt x="1006951" y="0"/>
                </a:moveTo>
                <a:cubicBezTo>
                  <a:pt x="1563075" y="0"/>
                  <a:pt x="2013902" y="450827"/>
                  <a:pt x="2013902" y="1006951"/>
                </a:cubicBezTo>
                <a:cubicBezTo>
                  <a:pt x="2013902" y="1563075"/>
                  <a:pt x="1563075" y="2013902"/>
                  <a:pt x="1006951" y="2013902"/>
                </a:cubicBezTo>
                <a:cubicBezTo>
                  <a:pt x="450827" y="2013902"/>
                  <a:pt x="0" y="1563075"/>
                  <a:pt x="0" y="1006951"/>
                </a:cubicBezTo>
                <a:cubicBezTo>
                  <a:pt x="0" y="450827"/>
                  <a:pt x="450827" y="0"/>
                  <a:pt x="100695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032B33F-F929-1D5F-E036-1D63A52A0FF0}"/>
              </a:ext>
            </a:extLst>
          </p:cNvPr>
          <p:cNvSpPr txBox="1"/>
          <p:nvPr/>
        </p:nvSpPr>
        <p:spPr>
          <a:xfrm>
            <a:off x="6780037" y="618793"/>
            <a:ext cx="4427091" cy="54347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0" i="0" dirty="0">
              <a:solidFill>
                <a:schemeClr val="bg1"/>
              </a:solidFill>
              <a:effectLst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The start of Urbanization in Britian.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At its zenith </a:t>
            </a:r>
            <a:r>
              <a:rPr lang="en-US" sz="1600" i="1" dirty="0" err="1">
                <a:solidFill>
                  <a:schemeClr val="bg1"/>
                </a:solidFill>
              </a:rPr>
              <a:t>Viriconium</a:t>
            </a:r>
            <a:r>
              <a:rPr lang="en-US" sz="1600" i="1" dirty="0">
                <a:solidFill>
                  <a:schemeClr val="bg1"/>
                </a:solidFill>
              </a:rPr>
              <a:t> </a:t>
            </a:r>
            <a:r>
              <a:rPr lang="en-US" sz="1600" i="1" dirty="0" err="1">
                <a:solidFill>
                  <a:schemeClr val="bg1"/>
                </a:solidFill>
              </a:rPr>
              <a:t>Cornoviorum</a:t>
            </a:r>
            <a:r>
              <a:rPr lang="en-US" sz="1600" dirty="0">
                <a:solidFill>
                  <a:schemeClr val="bg1"/>
                </a:solidFill>
              </a:rPr>
              <a:t> incorporated a forum basilica, extensive bath house and shops.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solidFill>
                  <a:schemeClr val="bg1"/>
                </a:solidFill>
                <a:effectLst/>
              </a:rPr>
              <a:t>Clear signs of ‘Romanization’.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0" i="0" dirty="0">
              <a:solidFill>
                <a:schemeClr val="bg1"/>
              </a:solidFill>
              <a:effectLst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solidFill>
                  <a:schemeClr val="bg1"/>
                </a:solidFill>
                <a:effectLst/>
              </a:rPr>
              <a:t> In order that a population scattered and </a:t>
            </a:r>
            <a:r>
              <a:rPr lang="en-US" sz="1600" b="0" i="0" dirty="0" err="1">
                <a:solidFill>
                  <a:schemeClr val="bg1"/>
                </a:solidFill>
                <a:effectLst/>
              </a:rPr>
              <a:t>uncivilised</a:t>
            </a:r>
            <a:r>
              <a:rPr lang="en-US" sz="1600" b="0" i="0" dirty="0">
                <a:solidFill>
                  <a:schemeClr val="bg1"/>
                </a:solidFill>
                <a:effectLst/>
              </a:rPr>
              <a:t>, and proportionately ready for war, might be habituated </a:t>
            </a:r>
            <a:r>
              <a:rPr lang="en-US" sz="1600" dirty="0">
                <a:solidFill>
                  <a:schemeClr val="bg1"/>
                </a:solidFill>
              </a:rPr>
              <a:t>he [Agricola]</a:t>
            </a:r>
            <a:r>
              <a:rPr lang="en-US" sz="1600" b="0" i="0" dirty="0">
                <a:solidFill>
                  <a:schemeClr val="bg1"/>
                </a:solidFill>
                <a:effectLst/>
              </a:rPr>
              <a:t>, assisted communities, to erect temples, market-places and houses</a:t>
            </a:r>
            <a:r>
              <a:rPr lang="en-US" sz="1600" dirty="0">
                <a:solidFill>
                  <a:schemeClr val="bg1"/>
                </a:solidFill>
              </a:rPr>
              <a:t>[…].</a:t>
            </a:r>
            <a:r>
              <a:rPr lang="en-US" sz="1600" b="0" i="0" dirty="0">
                <a:solidFill>
                  <a:schemeClr val="bg1"/>
                </a:solidFill>
                <a:effectLst/>
              </a:rPr>
              <a:t> As a result, the nation which used to reject the Latin language began to aspire to rhetoric: further, the wearing of our dress became a distinction, and the toga came into fashion, and little by little the Britons went astray into alluring vices: to the promenade, the bath, the well-appointed dinner table. The simple natives gave the name of “culture” to this factor of their slavery.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                                                 (Tacitus </a:t>
            </a:r>
            <a:r>
              <a:rPr lang="en-US" sz="1600" i="1" dirty="0">
                <a:solidFill>
                  <a:schemeClr val="bg1"/>
                </a:solidFill>
              </a:rPr>
              <a:t>Agricola 2</a:t>
            </a:r>
            <a:r>
              <a:rPr lang="en-US" sz="1600" dirty="0">
                <a:solidFill>
                  <a:schemeClr val="bg1"/>
                </a:solidFill>
              </a:rPr>
              <a:t>1).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Inscription dedicated to the emperor Hadrian                                        from the </a:t>
            </a:r>
            <a:r>
              <a:rPr lang="en-US" sz="1600" i="1" dirty="0" err="1">
                <a:solidFill>
                  <a:schemeClr val="bg1"/>
                </a:solidFill>
              </a:rPr>
              <a:t>Cornovii</a:t>
            </a:r>
            <a:r>
              <a:rPr lang="en-US" sz="1600" i="1" dirty="0">
                <a:solidFill>
                  <a:schemeClr val="bg1"/>
                </a:solidFill>
              </a:rPr>
              <a:t> </a:t>
            </a:r>
            <a:r>
              <a:rPr lang="en-US" sz="1600" dirty="0">
                <a:solidFill>
                  <a:schemeClr val="bg1"/>
                </a:solidFill>
              </a:rPr>
              <a:t>people.</a:t>
            </a:r>
          </a:p>
        </p:txBody>
      </p:sp>
    </p:spTree>
    <p:extLst>
      <p:ext uri="{BB962C8B-B14F-4D97-AF65-F5344CB8AC3E}">
        <p14:creationId xmlns:p14="http://schemas.microsoft.com/office/powerpoint/2010/main" val="47674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37" name="Rectangle 4336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Carausius — The Rebel Emperor of Britain | History and Archaeology Online">
            <a:extLst>
              <a:ext uri="{FF2B5EF4-FFF2-40B4-BE49-F238E27FC236}">
                <a16:creationId xmlns:a16="http://schemas.microsoft.com/office/drawing/2014/main" id="{2B783643-6E3B-6476-14DF-4E5225EABC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67" r="-1" b="1727"/>
          <a:stretch/>
        </p:blipFill>
        <p:spPr bwMode="auto"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>
            <a:extLst>
              <a:ext uri="{FF2B5EF4-FFF2-40B4-BE49-F238E27FC236}">
                <a16:creationId xmlns:a16="http://schemas.microsoft.com/office/drawing/2014/main" id="{8A341A7B-E3CA-AC05-8198-F63300E2D8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21" r="41444" b="-1"/>
          <a:stretch/>
        </p:blipFill>
        <p:spPr bwMode="auto"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4339" name="Freeform: Shape 4338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341" name="Freeform: Shape 4340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300EDF-7E06-FB14-F420-CACD1A2DA6F0}"/>
              </a:ext>
            </a:extLst>
          </p:cNvPr>
          <p:cNvSpPr txBox="1"/>
          <p:nvPr/>
        </p:nvSpPr>
        <p:spPr>
          <a:xfrm>
            <a:off x="448056" y="681038"/>
            <a:ext cx="280450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Late </a:t>
            </a:r>
            <a:r>
              <a:rPr lang="en-US" sz="2200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Viriconium </a:t>
            </a: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and the end of Romanisation?</a:t>
            </a:r>
            <a:r>
              <a:rPr lang="en-US" sz="2200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(3rd to 5</a:t>
            </a:r>
            <a:r>
              <a:rPr lang="en-US" sz="2200" kern="1200" baseline="300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</a:t>
            </a: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Centuries CE).</a:t>
            </a:r>
          </a:p>
        </p:txBody>
      </p:sp>
      <p:sp>
        <p:nvSpPr>
          <p:cNvPr id="4343" name="Rectangle 4342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345" name="Rectangle 4344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2BC110-B43E-3491-A42C-B4423589B56B}"/>
              </a:ext>
            </a:extLst>
          </p:cNvPr>
          <p:cNvSpPr txBox="1"/>
          <p:nvPr/>
        </p:nvSpPr>
        <p:spPr>
          <a:xfrm>
            <a:off x="448056" y="2258171"/>
            <a:ext cx="2804504" cy="39187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5715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Political change in the empire in the 3</a:t>
            </a:r>
            <a:r>
              <a:rPr lang="en-US" baseline="30000" dirty="0"/>
              <a:t>rd</a:t>
            </a:r>
            <a:r>
              <a:rPr lang="en-US" dirty="0"/>
              <a:t> century CE.</a:t>
            </a:r>
          </a:p>
          <a:p>
            <a:pPr marL="5715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/>
              <a:t>Carausis</a:t>
            </a:r>
            <a:r>
              <a:rPr lang="en-US" dirty="0"/>
              <a:t> becomes rebel emperor of Britain</a:t>
            </a:r>
          </a:p>
          <a:p>
            <a:pPr marL="5715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Romans abandon Britain in 410 CE.</a:t>
            </a:r>
          </a:p>
          <a:p>
            <a:pPr marL="5715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Economic transformations.</a:t>
            </a:r>
          </a:p>
          <a:p>
            <a:pPr marL="5715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Decline of Roman administration.</a:t>
            </a:r>
          </a:p>
          <a:p>
            <a:pPr marL="5715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Decline in Imperial Investments.</a:t>
            </a:r>
          </a:p>
        </p:txBody>
      </p:sp>
    </p:spTree>
    <p:extLst>
      <p:ext uri="{BB962C8B-B14F-4D97-AF65-F5344CB8AC3E}">
        <p14:creationId xmlns:p14="http://schemas.microsoft.com/office/powerpoint/2010/main" val="2272786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4" name="Rectangle 411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E62B48-2F3C-8181-6FB9-4FAA74FE9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Anglo Saxon Wroxeter (5</a:t>
            </a:r>
            <a:r>
              <a:rPr lang="en-GB" baseline="30000"/>
              <a:t>th</a:t>
            </a:r>
            <a:r>
              <a:rPr lang="en-GB"/>
              <a:t>-6</a:t>
            </a:r>
            <a:r>
              <a:rPr lang="en-GB" baseline="30000"/>
              <a:t>th</a:t>
            </a:r>
            <a:r>
              <a:rPr lang="en-GB"/>
              <a:t> Centuries CE).</a:t>
            </a:r>
          </a:p>
        </p:txBody>
      </p:sp>
      <p:sp>
        <p:nvSpPr>
          <p:cNvPr id="2070" name="Content Placeholder 2053">
            <a:extLst>
              <a:ext uri="{FF2B5EF4-FFF2-40B4-BE49-F238E27FC236}">
                <a16:creationId xmlns:a16="http://schemas.microsoft.com/office/drawing/2014/main" id="{75C12CE4-2A38-2785-FA6F-5B8C470F1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797" y="2034533"/>
            <a:ext cx="4619621" cy="3843666"/>
          </a:xfrm>
        </p:spPr>
        <p:txBody>
          <a:bodyPr>
            <a:normAutofit/>
          </a:bodyPr>
          <a:lstStyle/>
          <a:p>
            <a:r>
              <a:rPr lang="en-US" sz="2000" b="1" dirty="0"/>
              <a:t>Social transformations.</a:t>
            </a:r>
          </a:p>
          <a:p>
            <a:r>
              <a:rPr lang="en-US" sz="2000" dirty="0"/>
              <a:t>Archeological finds still suggest an elite presence.</a:t>
            </a:r>
            <a:endParaRPr lang="en-US" sz="2000" b="1" dirty="0"/>
          </a:p>
          <a:p>
            <a:r>
              <a:rPr lang="en-US" sz="2000" b="1" dirty="0"/>
              <a:t>Physical changes to the city</a:t>
            </a:r>
            <a:r>
              <a:rPr lang="en-US" sz="2000" dirty="0"/>
              <a:t>.</a:t>
            </a:r>
          </a:p>
          <a:p>
            <a:r>
              <a:rPr lang="en-US" sz="2000" dirty="0"/>
              <a:t>Re-use of Roman material in new constructions.</a:t>
            </a:r>
          </a:p>
          <a:p>
            <a:r>
              <a:rPr lang="en-US" sz="2000" dirty="0"/>
              <a:t>Bread oven used until the around 490-550 CE.</a:t>
            </a:r>
          </a:p>
          <a:p>
            <a:r>
              <a:rPr lang="en-US" sz="2000" dirty="0"/>
              <a:t>Large Post Roman timber hall built in what was once the forum.</a:t>
            </a:r>
          </a:p>
          <a:p>
            <a:endParaRPr lang="en-US" sz="2000" dirty="0"/>
          </a:p>
        </p:txBody>
      </p:sp>
      <p:pic>
        <p:nvPicPr>
          <p:cNvPr id="4098" name="Picture 2" descr="A painting of a village with horses and carriages&#10;&#10;AI-generated content may be incorrect.">
            <a:extLst>
              <a:ext uri="{FF2B5EF4-FFF2-40B4-BE49-F238E27FC236}">
                <a16:creationId xmlns:a16="http://schemas.microsoft.com/office/drawing/2014/main" id="{9FB2547F-9224-4C07-5B77-BD462160D6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13" r="20111" b="-1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57603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740251A-3847-6370-D241-458A14CC26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93" r="12922" b="-1"/>
          <a:stretch/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6" name="Rectangle 104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6DB087-8A29-8556-07E7-15EAC16CB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2800" dirty="0"/>
              <a:t>Wroxeter: A paradigm for the city in Roman Britian. </a:t>
            </a:r>
            <a:br>
              <a:rPr lang="en-GB" sz="2800" dirty="0"/>
            </a:br>
            <a:r>
              <a:rPr lang="en-GB" sz="2800" dirty="0"/>
              <a:t>Evidence of continuity.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F291853E-ECC4-EC51-76D2-FA6CABBA1D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1632857"/>
            <a:ext cx="3822189" cy="454410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r>
              <a:rPr lang="en-US" sz="2000" dirty="0"/>
              <a:t>Archeological evidence show water pipe maintenance.</a:t>
            </a:r>
          </a:p>
          <a:p>
            <a:r>
              <a:rPr lang="en-US" sz="2000" dirty="0"/>
              <a:t>Evidence showing that the Wroxeter’s cemetery continued in use through to the Anglo-Saxon period. </a:t>
            </a:r>
          </a:p>
          <a:p>
            <a:r>
              <a:rPr lang="en-US" sz="2000" dirty="0" err="1"/>
              <a:t>Bedoyere</a:t>
            </a:r>
            <a:r>
              <a:rPr lang="en-US" sz="2000" dirty="0"/>
              <a:t> states Wroxeter is distinctive and not a classical example of continuity though Urbanization in Britain.</a:t>
            </a:r>
          </a:p>
          <a:p>
            <a:r>
              <a:rPr lang="en-US" sz="2000" dirty="0"/>
              <a:t>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85386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9" name="Rectangle 207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‘The Ruins of Uriconium’, by Tom Prytherch">
            <a:extLst>
              <a:ext uri="{FF2B5EF4-FFF2-40B4-BE49-F238E27FC236}">
                <a16:creationId xmlns:a16="http://schemas.microsoft.com/office/drawing/2014/main" id="{7150F56B-973E-6F34-15D1-A9AB4935A6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4" r="15525" b="1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1" name="Rectangle 208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5C4333-52FD-B8CE-FE4A-21E7167BD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/>
              <a:t>Victorian Reception.  </a:t>
            </a:r>
          </a:p>
        </p:txBody>
      </p:sp>
      <p:sp>
        <p:nvSpPr>
          <p:cNvPr id="2061" name="Content Placeholder 2060">
            <a:extLst>
              <a:ext uri="{FF2B5EF4-FFF2-40B4-BE49-F238E27FC236}">
                <a16:creationId xmlns:a16="http://schemas.microsoft.com/office/drawing/2014/main" id="{370BDE71-017A-DEBA-8D93-2D6E28A96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700"/>
              <a:t>Wroxeter excavated in 1859 by Thomas Wright.</a:t>
            </a:r>
          </a:p>
          <a:p>
            <a:r>
              <a:rPr lang="en-US" sz="1700"/>
              <a:t>With the rise in tourism, train companies dub Wroxeter ‘Britain’s Pompeii.’</a:t>
            </a:r>
          </a:p>
          <a:p>
            <a:r>
              <a:rPr lang="en-US" sz="1700"/>
              <a:t>Visitors write and draw the Ruins, Romantising  the Roman city.</a:t>
            </a:r>
          </a:p>
          <a:p>
            <a:r>
              <a:rPr lang="en-US" sz="1700"/>
              <a:t>Writer Charles Dickens visited the site.</a:t>
            </a:r>
          </a:p>
          <a:p>
            <a:r>
              <a:rPr lang="en-US" sz="1700"/>
              <a:t>Parallels between the Victorian Imperial era and the Roman empire.</a:t>
            </a:r>
          </a:p>
          <a:p>
            <a:pPr marL="0" indent="0">
              <a:buNone/>
            </a:pPr>
            <a:endParaRPr lang="en-US" sz="1700"/>
          </a:p>
          <a:p>
            <a:endParaRPr lang="en-US" sz="1700"/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372444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02" name="Rectangle 310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4FC2D-AAC3-697D-BE52-15968F228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000"/>
              <a:t>Bibliography                                </a:t>
            </a:r>
            <a:br>
              <a:rPr lang="en-GB" sz="5000"/>
            </a:br>
            <a:endParaRPr lang="en-GB" sz="5000"/>
          </a:p>
        </p:txBody>
      </p:sp>
      <p:sp>
        <p:nvSpPr>
          <p:cNvPr id="310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B019D-2F2F-9351-B094-250AB3C26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28620"/>
            <a:ext cx="3429000" cy="3589300"/>
          </a:xfrm>
        </p:spPr>
        <p:txBody>
          <a:bodyPr anchor="t">
            <a:normAutofit lnSpcReduction="10000"/>
          </a:bodyPr>
          <a:lstStyle/>
          <a:p>
            <a:r>
              <a:rPr lang="en-GB" sz="1000" b="0" i="0" dirty="0">
                <a:solidFill>
                  <a:srgbClr val="181817"/>
                </a:solidFill>
                <a:effectLst/>
                <a:latin typeface="Noto Sans" panose="020B0502040504020204" pitchFamily="34" charset="0"/>
              </a:rPr>
              <a:t>Barker, P, .Et al. (1997). </a:t>
            </a:r>
            <a:r>
              <a:rPr lang="en-GB" sz="1000" b="0" i="1" dirty="0">
                <a:solidFill>
                  <a:srgbClr val="181817"/>
                </a:solidFill>
                <a:effectLst/>
                <a:latin typeface="Noto Sans" panose="020B0502040504020204" pitchFamily="34" charset="0"/>
              </a:rPr>
              <a:t>The Baths Basilica: Excavations.</a:t>
            </a:r>
            <a:r>
              <a:rPr lang="en-GB" sz="1000" i="1" dirty="0">
                <a:solidFill>
                  <a:srgbClr val="181817"/>
                </a:solidFill>
                <a:latin typeface="Noto Sans" panose="020B0502040504020204" pitchFamily="34" charset="0"/>
              </a:rPr>
              <a:t>1966-90.</a:t>
            </a:r>
            <a:endParaRPr lang="en-GB" sz="1000" b="0" i="0" dirty="0">
              <a:solidFill>
                <a:srgbClr val="181817"/>
              </a:solidFill>
              <a:effectLst/>
              <a:latin typeface="Noto Sans" panose="020B0502040504020204" pitchFamily="34" charset="0"/>
            </a:endParaRPr>
          </a:p>
          <a:p>
            <a:r>
              <a:rPr lang="en-GB" sz="1000" b="0" i="0" dirty="0">
                <a:solidFill>
                  <a:srgbClr val="181817"/>
                </a:solidFill>
                <a:effectLst/>
                <a:latin typeface="Noto Sans" panose="020B0502040504020204" pitchFamily="34" charset="0"/>
              </a:rPr>
              <a:t>Lane A. (2014). Wroxeter and the end of Roman Britain. </a:t>
            </a:r>
            <a:r>
              <a:rPr lang="en-GB" sz="1000" b="0" i="1" dirty="0">
                <a:solidFill>
                  <a:srgbClr val="181817"/>
                </a:solidFill>
                <a:effectLst/>
                <a:latin typeface="Noto Sans" panose="020B0502040504020204" pitchFamily="34" charset="0"/>
              </a:rPr>
              <a:t>Antiquity</a:t>
            </a:r>
            <a:r>
              <a:rPr lang="en-GB" sz="1000" dirty="0">
                <a:solidFill>
                  <a:srgbClr val="181817"/>
                </a:solidFill>
                <a:latin typeface="Noto Sans" panose="020B0502040504020204" pitchFamily="34" charset="0"/>
              </a:rPr>
              <a:t>. Cambridge. Cambridge University Press.</a:t>
            </a:r>
            <a:r>
              <a:rPr lang="en-GB" sz="1000" b="0" i="0" dirty="0">
                <a:solidFill>
                  <a:srgbClr val="181817"/>
                </a:solidFill>
                <a:effectLst/>
                <a:latin typeface="Noto Sans" panose="020B0502040504020204" pitchFamily="34" charset="0"/>
              </a:rPr>
              <a:t>88(340):501-515.</a:t>
            </a:r>
          </a:p>
          <a:p>
            <a:r>
              <a:rPr lang="en-GB" sz="1000" dirty="0">
                <a:solidFill>
                  <a:srgbClr val="181817"/>
                </a:solidFill>
                <a:latin typeface="Noto Sans" panose="020B0502040504020204" pitchFamily="34" charset="0"/>
              </a:rPr>
              <a:t>Mattingly, D. (2006). An Imperial Possession. </a:t>
            </a:r>
            <a:r>
              <a:rPr lang="en-GB" sz="1000" i="1" dirty="0">
                <a:solidFill>
                  <a:srgbClr val="181817"/>
                </a:solidFill>
                <a:latin typeface="Noto Sans" panose="020B0502040504020204" pitchFamily="34" charset="0"/>
              </a:rPr>
              <a:t>Britian in the Roman Empire.</a:t>
            </a:r>
            <a:r>
              <a:rPr lang="en-GB" sz="1000" dirty="0">
                <a:solidFill>
                  <a:srgbClr val="181817"/>
                </a:solidFill>
                <a:latin typeface="Noto Sans" panose="020B0502040504020204" pitchFamily="34" charset="0"/>
              </a:rPr>
              <a:t> London. Penguin Books.</a:t>
            </a:r>
            <a:endParaRPr lang="en-GB" sz="1200" dirty="0"/>
          </a:p>
          <a:p>
            <a:r>
              <a:rPr lang="en-GB" sz="1200" dirty="0"/>
              <a:t>Tacitus.(1914). </a:t>
            </a:r>
            <a:r>
              <a:rPr lang="en-GB" sz="1200" i="1" dirty="0"/>
              <a:t>Agricola. </a:t>
            </a:r>
            <a:r>
              <a:rPr lang="en-GB" sz="1200" dirty="0"/>
              <a:t>Translated by M. Hutton and W. Peterson. Harvard. Harvard University Press.</a:t>
            </a:r>
          </a:p>
          <a:p>
            <a:r>
              <a:rPr lang="en-GB" sz="1200" dirty="0"/>
              <a:t>Wacher, J. (1995). </a:t>
            </a:r>
            <a:r>
              <a:rPr lang="en-GB" sz="1200" i="1" dirty="0"/>
              <a:t>The Towns of Roman Britian</a:t>
            </a:r>
            <a:r>
              <a:rPr lang="en-GB" sz="1200" dirty="0"/>
              <a:t>. Somerset. Butler and Tanner.</a:t>
            </a:r>
          </a:p>
          <a:p>
            <a:r>
              <a:rPr lang="en-GB" sz="1200" dirty="0"/>
              <a:t>Webster, W. (1991). The Peoples of Roman Britian. </a:t>
            </a:r>
            <a:r>
              <a:rPr lang="en-GB" sz="1200" i="1" dirty="0"/>
              <a:t>The </a:t>
            </a:r>
            <a:r>
              <a:rPr lang="en-GB" sz="1200" i="1" dirty="0" err="1"/>
              <a:t>Cornovii</a:t>
            </a:r>
            <a:r>
              <a:rPr lang="en-GB" sz="1200" i="1" dirty="0"/>
              <a:t>.</a:t>
            </a:r>
            <a:r>
              <a:rPr lang="en-GB" sz="1200" dirty="0"/>
              <a:t> Bath. Bath Press. Pp.50-53.</a:t>
            </a:r>
          </a:p>
          <a:p>
            <a:r>
              <a:rPr lang="en-GB" sz="1200" dirty="0"/>
              <a:t>White, R, .and Barker, P. (2002). Wroxeter. </a:t>
            </a:r>
            <a:r>
              <a:rPr lang="en-GB" sz="1200" i="1" dirty="0"/>
              <a:t>Life and Death of a Roman City</a:t>
            </a:r>
            <a:r>
              <a:rPr lang="en-GB" sz="1200" dirty="0"/>
              <a:t>. Great Britain. Tempus Publishing. Pp- 78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3078" name="Picture 6">
            <a:extLst>
              <a:ext uri="{FF2B5EF4-FFF2-40B4-BE49-F238E27FC236}">
                <a16:creationId xmlns:a16="http://schemas.microsoft.com/office/drawing/2014/main" id="{0A825F5E-E35A-873D-E67F-9C12A24F55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840105"/>
            <a:ext cx="6903720" cy="517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A93EBDC-5DB3-F524-8891-22743AD8A5CC}"/>
              </a:ext>
            </a:extLst>
          </p:cNvPr>
          <p:cNvSpPr txBox="1"/>
          <p:nvPr/>
        </p:nvSpPr>
        <p:spPr>
          <a:xfrm>
            <a:off x="7320465" y="2194102"/>
            <a:ext cx="4140013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2563628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2953</TotalTime>
  <Words>706</Words>
  <Application>Microsoft Office PowerPoint</Application>
  <PresentationFormat>Widescreen</PresentationFormat>
  <Paragraphs>67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Meiryo</vt:lpstr>
      <vt:lpstr>Aptos</vt:lpstr>
      <vt:lpstr>Aptos Display</vt:lpstr>
      <vt:lpstr>Arial</vt:lpstr>
      <vt:lpstr>Calibri</vt:lpstr>
      <vt:lpstr>Noto Sans</vt:lpstr>
      <vt:lpstr>Office Theme</vt:lpstr>
      <vt:lpstr>The History and Culture of Late Antiquity. (HPAH7010 </vt:lpstr>
      <vt:lpstr>The Cornovii</vt:lpstr>
      <vt:lpstr>The Roman Invasion of Britain and the beginnings of Viriconium Cornoviorum. .</vt:lpstr>
      <vt:lpstr>Urbanizing Viriconium Cornoviorum.  </vt:lpstr>
      <vt:lpstr>PowerPoint Presentation</vt:lpstr>
      <vt:lpstr>Anglo Saxon Wroxeter (5th-6th Centuries CE).</vt:lpstr>
      <vt:lpstr>Wroxeter: A paradigm for the city in Roman Britian.  Evidence of continuity. </vt:lpstr>
      <vt:lpstr>Victorian Reception.  </vt:lpstr>
      <vt:lpstr>Bibliography                        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Joanne Allen</dc:creator>
  <cp:lastModifiedBy>Joanne Allen (Student)</cp:lastModifiedBy>
  <cp:revision>11</cp:revision>
  <dcterms:created xsi:type="dcterms:W3CDTF">2025-03-28T10:45:06Z</dcterms:created>
  <dcterms:modified xsi:type="dcterms:W3CDTF">2025-04-07T14:51:26Z</dcterms:modified>
</cp:coreProperties>
</file>