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22.xml"/>
  <Override ContentType="application/vnd.openxmlformats-officedocument.presentationml.slide+xml" PartName="/ppt/slides/slide1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3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</p:sldIdLst>
  <p:sldSz cy="5143500" cx="9144000"/>
  <p:notesSz cx="6858000" cy="9144000"/>
  <p:embeddedFontLst>
    <p:embeddedFont>
      <p:font typeface="Roboto"/>
      <p:regular r:id="rId29"/>
      <p:bold r:id="rId30"/>
      <p:italic r:id="rId31"/>
      <p:boldItalic r:id="rId32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font" Target="fonts/Roboto-regular.fntdata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font" Target="fonts/Roboto-italic.fntdata"/><Relationship Id="rId30" Type="http://schemas.openxmlformats.org/officeDocument/2006/relationships/font" Target="fonts/Roboto-bold.fntdata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32" Type="http://schemas.openxmlformats.org/officeDocument/2006/relationships/font" Target="fonts/Roboto-boldItalic.fntdata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g3d0ceefd37e_0_35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" name="Google Shape;73;g3d0ceefd37e_0_35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3d21b95f081_0_2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3d21b95f081_0_2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g3d0e0985fe8_0_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" name="Google Shape;85;g3d0e0985fe8_0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g3d0e0985fe8_0_1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" name="Google Shape;93;g3d0e0985fe8_0_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g3d0e0985fe8_0_1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1" name="Google Shape;101;g3d0e0985fe8_0_1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g3d0e0985fe8_0_2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" name="Google Shape;109;g3d0e0985fe8_0_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g3d0e0985fe8_0_3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7" name="Google Shape;117;g3d0e0985fe8_0_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g3d0e0985fe8_0_3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5" name="Google Shape;125;g3d0e0985fe8_0_3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g3d21b95f081_0_3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3" name="Google Shape;133;g3d21b95f081_0_3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g3d152a6b950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1" name="Google Shape;141;g3d152a6b950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g3d152a6b950_0_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0" name="Google Shape;150;g3d152a6b950_0_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6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g3d152a6b950_0_1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8" name="Google Shape;158;g3d152a6b950_0_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g3d152a6b950_0_1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6" name="Google Shape;166;g3d152a6b950_0_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3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g3d152a6b950_0_2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5" name="Google Shape;175;g3d152a6b950_0_2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0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g3d159cdb4ef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2" name="Google Shape;182;g3d159cdb4ef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7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d159cdb4ef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d159cdb4ef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6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g3d159cdb4ef_0_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8" name="Google Shape;198;g3d159cdb4ef_0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4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g3d159cdb4ef_0_1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6" name="Google Shape;206;g3d159cdb4ef_0_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2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g3d159cdb4ef_0_2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4" name="Google Shape;214;g3d159cdb4ef_0_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0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g3d21b95f081_0_1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2" name="Google Shape;222;g3d21b95f081_0_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4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g3d159cdb4ef_0_2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6" name="Google Shape;226;g3d159cdb4ef_0_2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0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Google Shape;231;g3d159cdb4ef_0_3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2" name="Google Shape;232;g3d159cdb4ef_0_3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 flipH="1">
            <a:off x="8246400" y="4245925"/>
            <a:ext cx="897600" cy="897600"/>
          </a:xfrm>
          <a:prstGeom prst="rtTriangle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" name="Google Shape;11;p2"/>
          <p:cNvSpPr/>
          <p:nvPr/>
        </p:nvSpPr>
        <p:spPr>
          <a:xfrm flipH="1">
            <a:off x="8246400" y="4245875"/>
            <a:ext cx="897600" cy="897600"/>
          </a:xfrm>
          <a:prstGeom prst="round1Rect">
            <a:avLst>
              <a:gd fmla="val 16667" name="adj"/>
            </a:avLst>
          </a:prstGeom>
          <a:solidFill>
            <a:schemeClr val="lt1">
              <a:alpha val="6808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" name="Google Shape;12;p2"/>
          <p:cNvSpPr txBox="1"/>
          <p:nvPr>
            <p:ph type="ctrTitle"/>
          </p:nvPr>
        </p:nvSpPr>
        <p:spPr>
          <a:xfrm>
            <a:off x="390525" y="1819275"/>
            <a:ext cx="8222100" cy="933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13" name="Google Shape;13;p2"/>
          <p:cNvSpPr txBox="1"/>
          <p:nvPr>
            <p:ph idx="1" type="subTitle"/>
          </p:nvPr>
        </p:nvSpPr>
        <p:spPr>
          <a:xfrm>
            <a:off x="390525" y="2789130"/>
            <a:ext cx="8222100" cy="43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4" name="Google Shape;14;p2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/>
          <p:nvPr>
            <p:ph type="title"/>
          </p:nvPr>
        </p:nvSpPr>
        <p:spPr>
          <a:xfrm>
            <a:off x="460950" y="2065350"/>
            <a:ext cx="8222100" cy="1012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17" name="Google Shape;17;p3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8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4"/>
          <p:cNvSpPr/>
          <p:nvPr/>
        </p:nvSpPr>
        <p:spPr>
          <a:xfrm flipH="1" rot="10800000">
            <a:off x="0" y="1686000"/>
            <a:ext cx="9144000" cy="3457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" name="Google Shape;20;p4"/>
          <p:cNvSpPr/>
          <p:nvPr/>
        </p:nvSpPr>
        <p:spPr>
          <a:xfrm>
            <a:off x="0" y="1686000"/>
            <a:ext cx="91440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" name="Google Shape;21;p4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22" name="Google Shape;22;p4"/>
          <p:cNvSpPr txBox="1"/>
          <p:nvPr>
            <p:ph idx="1" type="body"/>
          </p:nvPr>
        </p:nvSpPr>
        <p:spPr>
          <a:xfrm>
            <a:off x="471900" y="1919075"/>
            <a:ext cx="82221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3" name="Google Shape;23;p4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4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"/>
          <p:cNvSpPr/>
          <p:nvPr/>
        </p:nvSpPr>
        <p:spPr>
          <a:xfrm flipH="1" rot="10800000">
            <a:off x="0" y="1686000"/>
            <a:ext cx="9144000" cy="3457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" name="Google Shape;26;p5"/>
          <p:cNvSpPr/>
          <p:nvPr/>
        </p:nvSpPr>
        <p:spPr>
          <a:xfrm>
            <a:off x="0" y="1686000"/>
            <a:ext cx="91440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" name="Google Shape;27;p5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28" name="Google Shape;28;p5"/>
          <p:cNvSpPr txBox="1"/>
          <p:nvPr>
            <p:ph idx="1" type="body"/>
          </p:nvPr>
        </p:nvSpPr>
        <p:spPr>
          <a:xfrm>
            <a:off x="471900" y="1919075"/>
            <a:ext cx="39999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9" name="Google Shape;29;p5"/>
          <p:cNvSpPr txBox="1"/>
          <p:nvPr>
            <p:ph idx="2" type="body"/>
          </p:nvPr>
        </p:nvSpPr>
        <p:spPr>
          <a:xfrm>
            <a:off x="4694250" y="1919075"/>
            <a:ext cx="39999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0" name="Google Shape;30;p5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3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6"/>
          <p:cNvSpPr/>
          <p:nvPr/>
        </p:nvSpPr>
        <p:spPr>
          <a:xfrm flipH="1" rot="10800000">
            <a:off x="0" y="656400"/>
            <a:ext cx="9144000" cy="4487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" name="Google Shape;33;p6"/>
          <p:cNvSpPr/>
          <p:nvPr/>
        </p:nvSpPr>
        <p:spPr>
          <a:xfrm>
            <a:off x="0" y="656350"/>
            <a:ext cx="91440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" name="Google Shape;34;p6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35" name="Google Shape;35;p6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7"/>
          <p:cNvSpPr txBox="1"/>
          <p:nvPr/>
        </p:nvSpPr>
        <p:spPr>
          <a:xfrm flipH="1" rot="10800000">
            <a:off x="3276600" y="25"/>
            <a:ext cx="5867400" cy="5143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" name="Google Shape;38;p7"/>
          <p:cNvSpPr/>
          <p:nvPr/>
        </p:nvSpPr>
        <p:spPr>
          <a:xfrm rot="-5400000">
            <a:off x="759150" y="2517450"/>
            <a:ext cx="51435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9" name="Google Shape;39;p7"/>
          <p:cNvSpPr txBox="1"/>
          <p:nvPr>
            <p:ph type="title"/>
          </p:nvPr>
        </p:nvSpPr>
        <p:spPr>
          <a:xfrm>
            <a:off x="226078" y="357800"/>
            <a:ext cx="2808000" cy="953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40" name="Google Shape;40;p7"/>
          <p:cNvSpPr txBox="1"/>
          <p:nvPr>
            <p:ph idx="1" type="body"/>
          </p:nvPr>
        </p:nvSpPr>
        <p:spPr>
          <a:xfrm>
            <a:off x="226075" y="1465800"/>
            <a:ext cx="2808000" cy="3163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1" name="Google Shape;41;p7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42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8"/>
          <p:cNvSpPr txBox="1"/>
          <p:nvPr>
            <p:ph type="title"/>
          </p:nvPr>
        </p:nvSpPr>
        <p:spPr>
          <a:xfrm>
            <a:off x="490250" y="488250"/>
            <a:ext cx="62271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/>
        </p:txBody>
      </p:sp>
      <p:sp>
        <p:nvSpPr>
          <p:cNvPr id="44" name="Google Shape;44;p8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9"/>
          <p:cNvSpPr/>
          <p:nvPr/>
        </p:nvSpPr>
        <p:spPr>
          <a:xfrm flipH="1">
            <a:off x="0" y="0"/>
            <a:ext cx="4572000" cy="5143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" name="Google Shape;47;p9"/>
          <p:cNvSpPr/>
          <p:nvPr/>
        </p:nvSpPr>
        <p:spPr>
          <a:xfrm rot="5400000">
            <a:off x="1946425" y="2517750"/>
            <a:ext cx="51429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" name="Google Shape;48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9" name="Google Shape;49;p9"/>
          <p:cNvSpPr txBox="1"/>
          <p:nvPr>
            <p:ph idx="1" type="subTitle"/>
          </p:nvPr>
        </p:nvSpPr>
        <p:spPr>
          <a:xfrm>
            <a:off x="265500" y="2779467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50" name="Google Shape;50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51" name="Google Shape;51;p9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0"/>
          <p:cNvSpPr txBox="1"/>
          <p:nvPr/>
        </p:nvSpPr>
        <p:spPr>
          <a:xfrm flipH="1" rot="10800000">
            <a:off x="0" y="0"/>
            <a:ext cx="9144000" cy="46959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" name="Google Shape;54;p10"/>
          <p:cNvSpPr/>
          <p:nvPr/>
        </p:nvSpPr>
        <p:spPr>
          <a:xfrm flipH="1" rot="10800000">
            <a:off x="0" y="4622725"/>
            <a:ext cx="9144000" cy="741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" name="Google Shape;55;p10"/>
          <p:cNvSpPr txBox="1"/>
          <p:nvPr>
            <p:ph idx="1" type="body"/>
          </p:nvPr>
        </p:nvSpPr>
        <p:spPr>
          <a:xfrm>
            <a:off x="57150" y="4696825"/>
            <a:ext cx="8382000" cy="446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1pPr>
          </a:lstStyle>
          <a:p/>
        </p:txBody>
      </p:sp>
      <p:sp>
        <p:nvSpPr>
          <p:cNvPr id="56" name="Google Shape;56;p10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bg>
      <p:bgPr>
        <a:solidFill>
          <a:schemeClr val="accent4"/>
        </a:solidFill>
      </p:bgPr>
    </p:bg>
    <p:spTree>
      <p:nvGrpSpPr>
        <p:cNvPr id="57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11"/>
          <p:cNvSpPr txBox="1"/>
          <p:nvPr>
            <p:ph hasCustomPrompt="1" type="title"/>
          </p:nvPr>
        </p:nvSpPr>
        <p:spPr>
          <a:xfrm>
            <a:off x="475500" y="1258525"/>
            <a:ext cx="82221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9" name="Google Shape;59;p11"/>
          <p:cNvSpPr txBox="1"/>
          <p:nvPr>
            <p:ph idx="1" type="body"/>
          </p:nvPr>
        </p:nvSpPr>
        <p:spPr>
          <a:xfrm>
            <a:off x="475500" y="3304625"/>
            <a:ext cx="82221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60" name="Google Shape;60;p11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bg>
      <p:bgPr>
        <a:solidFill>
          <a:schemeClr val="accent4"/>
        </a:solidFill>
      </p:bgPr>
    </p:bg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2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material">
    <p:bg>
      <p:bgPr>
        <a:solidFill>
          <a:schemeClr val="dk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471900" y="1919075"/>
            <a:ext cx="8222100" cy="271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Roboto"/>
              <a:buChar char="●"/>
              <a:defRPr sz="18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○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■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●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○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■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●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○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■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hyperlink" Target="http://drive.google.com/file/d/1AfpDV8tEbfRJTtL10NhWTr6IWbDVmPR1/view" TargetMode="External"/><Relationship Id="rId4" Type="http://schemas.openxmlformats.org/officeDocument/2006/relationships/image" Target="../media/image1.png"/><Relationship Id="rId5" Type="http://schemas.openxmlformats.org/officeDocument/2006/relationships/image" Target="../media/image5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hyperlink" Target="http://drive.google.com/file/d/1ofrGngn6AtG6mDo7b42ywjP_FuqLqlLM/view" TargetMode="External"/><Relationship Id="rId4" Type="http://schemas.openxmlformats.org/officeDocument/2006/relationships/image" Target="../media/image1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hyperlink" Target="http://drive.google.com/file/d/1IYN9tPneSYtY9YiP2S308tV7DTecDBFK/view" TargetMode="External"/><Relationship Id="rId4" Type="http://schemas.openxmlformats.org/officeDocument/2006/relationships/image" Target="../media/image1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hyperlink" Target="http://drive.google.com/file/d/17AAL74OloERdbQ7hxeK_ZwY6W01Pv0Ws/view" TargetMode="External"/><Relationship Id="rId4" Type="http://schemas.openxmlformats.org/officeDocument/2006/relationships/image" Target="../media/image1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hyperlink" Target="http://drive.google.com/file/d/1Vw1gWcnPVK6h0tRSSQ5wVakY9bnonv9p/view" TargetMode="External"/><Relationship Id="rId4" Type="http://schemas.openxmlformats.org/officeDocument/2006/relationships/image" Target="../media/image1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hyperlink" Target="http://drive.google.com/file/d/1q_DPYSUPQ_ykggKokhQIUEJwt56iZ9Vb/view" TargetMode="External"/><Relationship Id="rId4" Type="http://schemas.openxmlformats.org/officeDocument/2006/relationships/image" Target="../media/image1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hyperlink" Target="http://drive.google.com/file/d/1UDZSwbdJf7yVBAp-RW12FJjrkcMlPVSi/view" TargetMode="External"/><Relationship Id="rId4" Type="http://schemas.openxmlformats.org/officeDocument/2006/relationships/image" Target="../media/image1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hyperlink" Target="http://drive.google.com/file/d/1ouRy4vnyDsuL_9IOossZMjpf_34oLIML/view" TargetMode="External"/><Relationship Id="rId4" Type="http://schemas.openxmlformats.org/officeDocument/2006/relationships/image" Target="../media/image1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6.jpg"/><Relationship Id="rId4" Type="http://schemas.openxmlformats.org/officeDocument/2006/relationships/hyperlink" Target="http://drive.google.com/file/d/1xvTODN47JMr5-Zk5jrF1K8LCj-JYpRsq/view" TargetMode="External"/><Relationship Id="rId5" Type="http://schemas.openxmlformats.org/officeDocument/2006/relationships/image" Target="../media/image1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Relationship Id="rId3" Type="http://schemas.openxmlformats.org/officeDocument/2006/relationships/hyperlink" Target="http://drive.google.com/file/d/1et94PNknSYwlTyGruN2fyFvhMGkCWiq3/view" TargetMode="External"/><Relationship Id="rId4" Type="http://schemas.openxmlformats.org/officeDocument/2006/relationships/image" Target="../media/image1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Relationship Id="rId3" Type="http://schemas.openxmlformats.org/officeDocument/2006/relationships/hyperlink" Target="http://drive.google.com/file/d/16dz8qwxVixnh73l4amS_ravmevv4Ba7A/view" TargetMode="External"/><Relationship Id="rId4" Type="http://schemas.openxmlformats.org/officeDocument/2006/relationships/image" Target="../media/image1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Relationship Id="rId3" Type="http://schemas.openxmlformats.org/officeDocument/2006/relationships/hyperlink" Target="http://drive.google.com/file/d/1Tn0HR34Z4CiuKAmsgXXilEEn_08ciNRx/view" TargetMode="External"/><Relationship Id="rId4" Type="http://schemas.openxmlformats.org/officeDocument/2006/relationships/image" Target="../media/image1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.xml"/><Relationship Id="rId3" Type="http://schemas.openxmlformats.org/officeDocument/2006/relationships/hyperlink" Target="http://drive.google.com/file/d/1BT8T50sHXOvfR_4ETHf4hmHmv8Q1yMlT/view" TargetMode="External"/><Relationship Id="rId4" Type="http://schemas.openxmlformats.org/officeDocument/2006/relationships/image" Target="../media/image1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.xml"/><Relationship Id="rId3" Type="http://schemas.openxmlformats.org/officeDocument/2006/relationships/hyperlink" Target="http://drive.google.com/file/d/17b-gTAgy3jp7v-ivR0RVfG0uLY6QdTt4/view" TargetMode="External"/><Relationship Id="rId4" Type="http://schemas.openxmlformats.org/officeDocument/2006/relationships/image" Target="../media/image1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.xml"/><Relationship Id="rId3" Type="http://schemas.openxmlformats.org/officeDocument/2006/relationships/hyperlink" Target="http://drive.google.com/file/d/1UUUVDAi2_o6O_cCtXzcnlwOhFKKMp7XK/view" TargetMode="External"/><Relationship Id="rId4" Type="http://schemas.openxmlformats.org/officeDocument/2006/relationships/image" Target="../media/image1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7.xml"/><Relationship Id="rId3" Type="http://schemas.openxmlformats.org/officeDocument/2006/relationships/hyperlink" Target="http://drive.google.com/file/d/1KicsbnNHey8urpYdFacXicTMQO9hYaID/view" TargetMode="External"/><Relationship Id="rId4" Type="http://schemas.openxmlformats.org/officeDocument/2006/relationships/image" Target="../media/image1.png"/><Relationship Id="rId5" Type="http://schemas.openxmlformats.org/officeDocument/2006/relationships/image" Target="../media/image7.png"/><Relationship Id="rId6" Type="http://schemas.openxmlformats.org/officeDocument/2006/relationships/image" Target="../media/image4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8.xml"/><Relationship Id="rId3" Type="http://schemas.openxmlformats.org/officeDocument/2006/relationships/hyperlink" Target="http://drive.google.com/file/d/1X-WtMOstCg65XHkQ5Y7L-lg2CDC4UXnp/view" TargetMode="External"/><Relationship Id="rId4" Type="http://schemas.openxmlformats.org/officeDocument/2006/relationships/image" Target="../media/image1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9.xml"/><Relationship Id="rId3" Type="http://schemas.openxmlformats.org/officeDocument/2006/relationships/hyperlink" Target="http://drive.google.com/file/d/1BdRwqSCKXjrW69hvrIeBZst2Qw6k97UW/view" TargetMode="External"/><Relationship Id="rId4" Type="http://schemas.openxmlformats.org/officeDocument/2006/relationships/image" Target="../media/image1.pn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0.xml"/><Relationship Id="rId3" Type="http://schemas.openxmlformats.org/officeDocument/2006/relationships/hyperlink" Target="http://drive.google.com/file/d/1Sqk2g1YKBnKTRDw7CRSq7OfJscrrCwaO/view" TargetMode="External"/><Relationship Id="rId4" Type="http://schemas.openxmlformats.org/officeDocument/2006/relationships/image" Target="../media/image1.png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3.jp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2.xml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3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3"/>
          <p:cNvSpPr txBox="1"/>
          <p:nvPr>
            <p:ph type="ctrTitle"/>
          </p:nvPr>
        </p:nvSpPr>
        <p:spPr>
          <a:xfrm>
            <a:off x="386875" y="810450"/>
            <a:ext cx="8520600" cy="1282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-GB" sz="3620"/>
              <a:t>Blending Theory and Practice in Strength &amp; Conditioning Education (Post 16) </a:t>
            </a:r>
            <a:endParaRPr sz="3620"/>
          </a:p>
        </p:txBody>
      </p:sp>
      <p:sp>
        <p:nvSpPr>
          <p:cNvPr id="68" name="Google Shape;68;p13"/>
          <p:cNvSpPr txBox="1"/>
          <p:nvPr>
            <p:ph idx="1" type="subTitle"/>
          </p:nvPr>
        </p:nvSpPr>
        <p:spPr>
          <a:xfrm>
            <a:off x="206425" y="2277775"/>
            <a:ext cx="5027400" cy="738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000000"/>
                </a:solidFill>
              </a:rPr>
              <a:t>Module Code: ECPT6009</a:t>
            </a:r>
            <a:endParaRPr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000000"/>
                </a:solidFill>
              </a:rPr>
              <a:t>Assessment Component: Action Research Project (Poster Presentation) </a:t>
            </a:r>
            <a:endParaRPr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000000"/>
                </a:solidFill>
              </a:rPr>
              <a:t>Student Name: Daniel Sion Rumbelow </a:t>
            </a:r>
            <a:endParaRPr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000000"/>
                </a:solidFill>
              </a:rPr>
              <a:t>Programme: PCET </a:t>
            </a:r>
            <a:endParaRPr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000000"/>
                </a:solidFill>
              </a:rPr>
              <a:t>Student</a:t>
            </a:r>
            <a:r>
              <a:rPr lang="en-GB">
                <a:solidFill>
                  <a:srgbClr val="000000"/>
                </a:solidFill>
              </a:rPr>
              <a:t> Number: 2224566</a:t>
            </a:r>
            <a:endParaRPr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69" name="Google Shape;69;p13" title="Introduction 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529375" y="145550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0" name="Google Shape;70;p1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592775" y="2571750"/>
            <a:ext cx="3314700" cy="13811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4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Context </a:t>
            </a:r>
            <a:endParaRPr/>
          </a:p>
        </p:txBody>
      </p:sp>
      <p:sp>
        <p:nvSpPr>
          <p:cNvPr id="76" name="Google Shape;76;p14"/>
          <p:cNvSpPr txBox="1"/>
          <p:nvPr>
            <p:ph idx="1" type="body"/>
          </p:nvPr>
        </p:nvSpPr>
        <p:spPr>
          <a:xfrm>
            <a:off x="171075" y="1783700"/>
            <a:ext cx="48069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rgbClr val="000000"/>
                </a:solidFill>
              </a:rPr>
              <a:t>As a </a:t>
            </a:r>
            <a:r>
              <a:rPr lang="en-GB" sz="1600">
                <a:solidFill>
                  <a:srgbClr val="000000"/>
                </a:solidFill>
              </a:rPr>
              <a:t>practitioner</a:t>
            </a:r>
            <a:r>
              <a:rPr lang="en-GB" sz="1600">
                <a:solidFill>
                  <a:srgbClr val="000000"/>
                </a:solidFill>
              </a:rPr>
              <a:t> in Sports Coaching and Performance, delivering Strength and Conditioning module, I have </a:t>
            </a:r>
            <a:r>
              <a:rPr lang="en-GB" sz="1600">
                <a:solidFill>
                  <a:srgbClr val="000000"/>
                </a:solidFill>
              </a:rPr>
              <a:t>identified</a:t>
            </a:r>
            <a:r>
              <a:rPr lang="en-GB" sz="1600">
                <a:solidFill>
                  <a:srgbClr val="000000"/>
                </a:solidFill>
              </a:rPr>
              <a:t> a consistent challenge: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Students </a:t>
            </a:r>
            <a:r>
              <a:rPr lang="en-GB" sz="1600">
                <a:solidFill>
                  <a:srgbClr val="000000"/>
                </a:solidFill>
              </a:rPr>
              <a:t>demonstrate</a:t>
            </a:r>
            <a:r>
              <a:rPr lang="en-GB" sz="1600">
                <a:solidFill>
                  <a:srgbClr val="000000"/>
                </a:solidFill>
              </a:rPr>
              <a:t> strong subject </a:t>
            </a:r>
            <a:r>
              <a:rPr lang="en-GB" sz="1600">
                <a:solidFill>
                  <a:srgbClr val="000000"/>
                </a:solidFill>
              </a:rPr>
              <a:t>knowledge</a:t>
            </a:r>
            <a:r>
              <a:rPr lang="en-GB" sz="1600">
                <a:solidFill>
                  <a:srgbClr val="000000"/>
                </a:solidFill>
              </a:rPr>
              <a:t> but struggle to apply the </a:t>
            </a:r>
            <a:r>
              <a:rPr lang="en-GB" sz="1600">
                <a:solidFill>
                  <a:srgbClr val="000000"/>
                </a:solidFill>
              </a:rPr>
              <a:t>knowledge</a:t>
            </a:r>
            <a:r>
              <a:rPr lang="en-GB" sz="1600">
                <a:solidFill>
                  <a:srgbClr val="000000"/>
                </a:solidFill>
              </a:rPr>
              <a:t> in practical coaching environments. </a:t>
            </a:r>
            <a:endParaRPr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rgbClr val="000000"/>
                </a:solidFill>
              </a:rPr>
              <a:t>In my teaching experience - </a:t>
            </a:r>
            <a:r>
              <a:rPr b="1" lang="en-GB" sz="1600">
                <a:solidFill>
                  <a:srgbClr val="000000"/>
                </a:solidFill>
              </a:rPr>
              <a:t>students have the ability to explain </a:t>
            </a:r>
            <a:r>
              <a:rPr b="1" lang="en-GB" sz="1600">
                <a:solidFill>
                  <a:srgbClr val="000000"/>
                </a:solidFill>
              </a:rPr>
              <a:t>physiology</a:t>
            </a:r>
            <a:r>
              <a:rPr b="1" lang="en-GB" sz="1600">
                <a:solidFill>
                  <a:srgbClr val="000000"/>
                </a:solidFill>
              </a:rPr>
              <a:t> and training </a:t>
            </a:r>
            <a:r>
              <a:rPr b="1" lang="en-GB" sz="1600">
                <a:solidFill>
                  <a:srgbClr val="000000"/>
                </a:solidFill>
              </a:rPr>
              <a:t>principles. </a:t>
            </a:r>
            <a:endParaRPr b="1"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 sz="1600"/>
          </a:p>
        </p:txBody>
      </p:sp>
      <p:sp>
        <p:nvSpPr>
          <p:cNvPr id="77" name="Google Shape;77;p14"/>
          <p:cNvSpPr txBox="1"/>
          <p:nvPr/>
        </p:nvSpPr>
        <p:spPr>
          <a:xfrm>
            <a:off x="5339025" y="2042225"/>
            <a:ext cx="3429000" cy="224400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latin typeface="Roboto"/>
                <a:ea typeface="Roboto"/>
                <a:cs typeface="Roboto"/>
                <a:sym typeface="Roboto"/>
              </a:rPr>
              <a:t>However, lack confidence in these areas: 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Roboto"/>
              <a:buAutoNum type="arabicPeriod"/>
            </a:pPr>
            <a:r>
              <a:rPr lang="en-GB" sz="1600">
                <a:latin typeface="Roboto"/>
                <a:ea typeface="Roboto"/>
                <a:cs typeface="Roboto"/>
                <a:sym typeface="Roboto"/>
              </a:rPr>
              <a:t>Exercise selection 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Roboto"/>
              <a:buAutoNum type="arabicPeriod"/>
            </a:pPr>
            <a:r>
              <a:rPr lang="en-GB" sz="1600">
                <a:latin typeface="Roboto"/>
                <a:ea typeface="Roboto"/>
                <a:cs typeface="Roboto"/>
                <a:sym typeface="Roboto"/>
              </a:rPr>
              <a:t>Coaching delivery 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Roboto"/>
              <a:buAutoNum type="arabicPeriod"/>
            </a:pPr>
            <a:r>
              <a:rPr lang="en-GB" sz="1600">
                <a:latin typeface="Roboto"/>
                <a:ea typeface="Roboto"/>
                <a:cs typeface="Roboto"/>
                <a:sym typeface="Roboto"/>
              </a:rPr>
              <a:t>Linking theory to performance 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latin typeface="Roboto"/>
                <a:ea typeface="Roboto"/>
                <a:cs typeface="Roboto"/>
                <a:sym typeface="Roboto"/>
              </a:rPr>
              <a:t>The divided between knowing and doing guided this research. 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78" name="Google Shape;78;p14" title="introduction 2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514350" y="122325"/>
            <a:ext cx="433925" cy="4339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6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Aim of the Research </a:t>
            </a:r>
            <a:endParaRPr/>
          </a:p>
        </p:txBody>
      </p:sp>
      <p:sp>
        <p:nvSpPr>
          <p:cNvPr id="88" name="Google Shape;88;p16"/>
          <p:cNvSpPr txBox="1"/>
          <p:nvPr>
            <p:ph idx="1" type="body"/>
          </p:nvPr>
        </p:nvSpPr>
        <p:spPr>
          <a:xfrm>
            <a:off x="261350" y="1783750"/>
            <a:ext cx="88074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>
                <a:solidFill>
                  <a:srgbClr val="000000"/>
                </a:solidFill>
              </a:rPr>
              <a:t>Aim:</a:t>
            </a:r>
            <a:endParaRPr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rgbClr val="000000"/>
                </a:solidFill>
              </a:rPr>
              <a:t>Explore whether </a:t>
            </a:r>
            <a:r>
              <a:rPr lang="en-GB" sz="1600">
                <a:solidFill>
                  <a:srgbClr val="000000"/>
                </a:solidFill>
              </a:rPr>
              <a:t>blended</a:t>
            </a:r>
            <a:r>
              <a:rPr lang="en-GB" sz="1600">
                <a:solidFill>
                  <a:srgbClr val="000000"/>
                </a:solidFill>
              </a:rPr>
              <a:t> delivery (theory + practice) enhances </a:t>
            </a:r>
            <a:r>
              <a:rPr lang="en-GB" sz="1600">
                <a:solidFill>
                  <a:srgbClr val="000000"/>
                </a:solidFill>
              </a:rPr>
              <a:t>students</a:t>
            </a:r>
            <a:r>
              <a:rPr lang="en-GB" sz="1600">
                <a:solidFill>
                  <a:srgbClr val="000000"/>
                </a:solidFill>
              </a:rPr>
              <a:t> ability to apply strength and conditioning concepts in coaching environments. </a:t>
            </a:r>
            <a:endParaRPr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rgbClr val="000000"/>
                </a:solidFill>
              </a:rPr>
              <a:t>Main focus - Does blending theory and practice </a:t>
            </a:r>
            <a:r>
              <a:rPr lang="en-GB" sz="1600">
                <a:solidFill>
                  <a:srgbClr val="000000"/>
                </a:solidFill>
              </a:rPr>
              <a:t>improve</a:t>
            </a:r>
            <a:r>
              <a:rPr lang="en-GB" sz="1600">
                <a:solidFill>
                  <a:srgbClr val="000000"/>
                </a:solidFill>
              </a:rPr>
              <a:t> </a:t>
            </a:r>
            <a:r>
              <a:rPr lang="en-GB" sz="1600">
                <a:solidFill>
                  <a:srgbClr val="000000"/>
                </a:solidFill>
              </a:rPr>
              <a:t>knowledge</a:t>
            </a:r>
            <a:r>
              <a:rPr lang="en-GB" sz="1600">
                <a:solidFill>
                  <a:srgbClr val="000000"/>
                </a:solidFill>
              </a:rPr>
              <a:t> application? </a:t>
            </a:r>
            <a:endParaRPr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rgbClr val="000000"/>
                </a:solidFill>
              </a:rPr>
              <a:t>How</a:t>
            </a:r>
            <a:r>
              <a:rPr lang="en-GB" sz="1600">
                <a:solidFill>
                  <a:srgbClr val="000000"/>
                </a:solidFill>
              </a:rPr>
              <a:t> does it influence: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Confidence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Motivation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Engagement</a:t>
            </a:r>
            <a:r>
              <a:rPr lang="en-GB" sz="1600">
                <a:solidFill>
                  <a:srgbClr val="000000"/>
                </a:solidFill>
              </a:rPr>
              <a:t>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Learning </a:t>
            </a:r>
            <a:endParaRPr sz="1600">
              <a:solidFill>
                <a:srgbClr val="000000"/>
              </a:solidFill>
            </a:endParaRPr>
          </a:p>
        </p:txBody>
      </p:sp>
      <p:sp>
        <p:nvSpPr>
          <p:cNvPr id="89" name="Google Shape;89;p16"/>
          <p:cNvSpPr txBox="1"/>
          <p:nvPr/>
        </p:nvSpPr>
        <p:spPr>
          <a:xfrm>
            <a:off x="3202250" y="4569175"/>
            <a:ext cx="5866500" cy="872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How do students value practical learning experiences? </a:t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90" name="Google Shape;90;p16" title="Aim and Questions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544425" y="137375"/>
            <a:ext cx="433925" cy="4339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17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Rationale </a:t>
            </a:r>
            <a:endParaRPr/>
          </a:p>
        </p:txBody>
      </p:sp>
      <p:sp>
        <p:nvSpPr>
          <p:cNvPr id="96" name="Google Shape;96;p17"/>
          <p:cNvSpPr txBox="1"/>
          <p:nvPr>
            <p:ph idx="1" type="body"/>
          </p:nvPr>
        </p:nvSpPr>
        <p:spPr>
          <a:xfrm>
            <a:off x="471900" y="1828825"/>
            <a:ext cx="3705000" cy="3134100"/>
          </a:xfrm>
          <a:prstGeom prst="rect">
            <a:avLst/>
          </a:prstGeom>
          <a:solidFill>
            <a:srgbClr val="E06666"/>
          </a:solidFill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>
                <a:solidFill>
                  <a:srgbClr val="000000"/>
                </a:solidFill>
              </a:rPr>
              <a:t>Inside</a:t>
            </a:r>
            <a:r>
              <a:rPr b="1" lang="en-GB" sz="1600">
                <a:solidFill>
                  <a:srgbClr val="000000"/>
                </a:solidFill>
              </a:rPr>
              <a:t> the Strength and Conditioning </a:t>
            </a:r>
            <a:r>
              <a:rPr b="1" lang="en-GB" sz="1600">
                <a:solidFill>
                  <a:srgbClr val="000000"/>
                </a:solidFill>
              </a:rPr>
              <a:t>module</a:t>
            </a:r>
            <a:r>
              <a:rPr b="1" lang="en-GB" sz="1600">
                <a:solidFill>
                  <a:srgbClr val="000000"/>
                </a:solidFill>
              </a:rPr>
              <a:t>: </a:t>
            </a:r>
            <a:endParaRPr b="1"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Students are required to apply scientific knowledge in dynamic environments </a:t>
            </a:r>
            <a:endParaRPr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 sz="1600">
                <a:solidFill>
                  <a:srgbClr val="000000"/>
                </a:solidFill>
              </a:rPr>
              <a:t>Skills it requires:</a:t>
            </a:r>
            <a:endParaRPr b="1"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Decision making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Coaching competence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Practical confidence </a:t>
            </a:r>
            <a:endParaRPr sz="1600">
              <a:solidFill>
                <a:srgbClr val="000000"/>
              </a:solidFill>
            </a:endParaRPr>
          </a:p>
        </p:txBody>
      </p:sp>
      <p:sp>
        <p:nvSpPr>
          <p:cNvPr id="97" name="Google Shape;97;p17"/>
          <p:cNvSpPr txBox="1"/>
          <p:nvPr/>
        </p:nvSpPr>
        <p:spPr>
          <a:xfrm>
            <a:off x="4902900" y="1904025"/>
            <a:ext cx="3791100" cy="2983800"/>
          </a:xfrm>
          <a:prstGeom prst="rect">
            <a:avLst/>
          </a:prstGeom>
          <a:solidFill>
            <a:srgbClr val="93C47D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My teaching experience: </a:t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Roboto"/>
              <a:buChar char="●"/>
            </a:pPr>
            <a:r>
              <a:rPr lang="en-GB" sz="1600">
                <a:latin typeface="Roboto"/>
                <a:ea typeface="Roboto"/>
                <a:cs typeface="Roboto"/>
                <a:sym typeface="Roboto"/>
              </a:rPr>
              <a:t>Traditional approaches/methods reduces transfer and application of learning. 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Roboto"/>
              <a:buChar char="●"/>
            </a:pPr>
            <a:r>
              <a:rPr lang="en-GB" sz="1600">
                <a:latin typeface="Roboto"/>
                <a:ea typeface="Roboto"/>
                <a:cs typeface="Roboto"/>
                <a:sym typeface="Roboto"/>
              </a:rPr>
              <a:t>Provide</a:t>
            </a:r>
            <a:r>
              <a:rPr lang="en-GB" sz="1600">
                <a:latin typeface="Roboto"/>
                <a:ea typeface="Roboto"/>
                <a:cs typeface="Roboto"/>
                <a:sym typeface="Roboto"/>
              </a:rPr>
              <a:t> authentic and applied </a:t>
            </a:r>
            <a:r>
              <a:rPr lang="en-GB" sz="1600">
                <a:latin typeface="Roboto"/>
                <a:ea typeface="Roboto"/>
                <a:cs typeface="Roboto"/>
                <a:sym typeface="Roboto"/>
              </a:rPr>
              <a:t>opportunities</a:t>
            </a:r>
            <a:r>
              <a:rPr lang="en-GB" sz="1600">
                <a:latin typeface="Roboto"/>
                <a:ea typeface="Roboto"/>
                <a:cs typeface="Roboto"/>
                <a:sym typeface="Roboto"/>
              </a:rPr>
              <a:t> 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latin typeface="Roboto"/>
                <a:ea typeface="Roboto"/>
                <a:cs typeface="Roboto"/>
                <a:sym typeface="Roboto"/>
              </a:rPr>
              <a:t>The research will </a:t>
            </a:r>
            <a:r>
              <a:rPr lang="en-GB" sz="1600">
                <a:latin typeface="Roboto"/>
                <a:ea typeface="Roboto"/>
                <a:cs typeface="Roboto"/>
                <a:sym typeface="Roboto"/>
              </a:rPr>
              <a:t>clarify</a:t>
            </a:r>
            <a:r>
              <a:rPr lang="en-GB" sz="1600">
                <a:latin typeface="Roboto"/>
                <a:ea typeface="Roboto"/>
                <a:cs typeface="Roboto"/>
                <a:sym typeface="Roboto"/>
              </a:rPr>
              <a:t> how blended learning enhances </a:t>
            </a:r>
            <a:r>
              <a:rPr lang="en-GB" sz="1600">
                <a:latin typeface="Roboto"/>
                <a:ea typeface="Roboto"/>
                <a:cs typeface="Roboto"/>
                <a:sym typeface="Roboto"/>
              </a:rPr>
              <a:t>learning</a:t>
            </a:r>
            <a:r>
              <a:rPr lang="en-GB" sz="1600">
                <a:latin typeface="Roboto"/>
                <a:ea typeface="Roboto"/>
                <a:cs typeface="Roboto"/>
                <a:sym typeface="Roboto"/>
              </a:rPr>
              <a:t>, </a:t>
            </a:r>
            <a:r>
              <a:rPr lang="en-GB" sz="1600">
                <a:latin typeface="Roboto"/>
                <a:ea typeface="Roboto"/>
                <a:cs typeface="Roboto"/>
                <a:sym typeface="Roboto"/>
              </a:rPr>
              <a:t>experience</a:t>
            </a:r>
            <a:r>
              <a:rPr lang="en-GB" sz="1600">
                <a:latin typeface="Roboto"/>
                <a:ea typeface="Roboto"/>
                <a:cs typeface="Roboto"/>
                <a:sym typeface="Roboto"/>
              </a:rPr>
              <a:t> and practice. 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98" name="Google Shape;98;p17" title="rationale 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544425" y="107275"/>
            <a:ext cx="433925" cy="4339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18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Key Literature - Blended Learning</a:t>
            </a:r>
            <a:endParaRPr/>
          </a:p>
        </p:txBody>
      </p:sp>
      <p:sp>
        <p:nvSpPr>
          <p:cNvPr id="104" name="Google Shape;104;p18"/>
          <p:cNvSpPr txBox="1"/>
          <p:nvPr>
            <p:ph idx="1" type="body"/>
          </p:nvPr>
        </p:nvSpPr>
        <p:spPr>
          <a:xfrm>
            <a:off x="201200" y="1798750"/>
            <a:ext cx="66267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>
                <a:solidFill>
                  <a:srgbClr val="000000"/>
                </a:solidFill>
              </a:rPr>
              <a:t>The references supports blended and active learning approaches: </a:t>
            </a:r>
            <a:endParaRPr b="1"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600"/>
              <a:buAutoNum type="arabicPeriod"/>
            </a:pPr>
            <a:r>
              <a:rPr lang="en-GB" sz="1600">
                <a:solidFill>
                  <a:srgbClr val="000000"/>
                </a:solidFill>
              </a:rPr>
              <a:t>Yu et al. (2025) </a:t>
            </a:r>
            <a:endParaRPr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rgbClr val="000000"/>
                </a:solidFill>
              </a:rPr>
              <a:t>Blended learning enhances </a:t>
            </a:r>
            <a:r>
              <a:rPr lang="en-GB" sz="1600">
                <a:solidFill>
                  <a:srgbClr val="000000"/>
                </a:solidFill>
              </a:rPr>
              <a:t>engagement</a:t>
            </a:r>
            <a:r>
              <a:rPr lang="en-GB" sz="1600">
                <a:solidFill>
                  <a:srgbClr val="000000"/>
                </a:solidFill>
              </a:rPr>
              <a:t>, motivation and participation.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600"/>
              <a:buAutoNum type="arabicPeriod"/>
            </a:pPr>
            <a:r>
              <a:rPr lang="en-GB" sz="1600">
                <a:solidFill>
                  <a:srgbClr val="000000"/>
                </a:solidFill>
              </a:rPr>
              <a:t>Wang et al. (2023) </a:t>
            </a:r>
            <a:endParaRPr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rgbClr val="000000"/>
                </a:solidFill>
              </a:rPr>
              <a:t>Increases interaction, boosts satisfaction and </a:t>
            </a:r>
            <a:r>
              <a:rPr lang="en-GB" sz="1600">
                <a:solidFill>
                  <a:srgbClr val="000000"/>
                </a:solidFill>
              </a:rPr>
              <a:t>improves</a:t>
            </a:r>
            <a:r>
              <a:rPr lang="en-GB" sz="1600">
                <a:solidFill>
                  <a:srgbClr val="000000"/>
                </a:solidFill>
              </a:rPr>
              <a:t> flexibility.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600"/>
              <a:buAutoNum type="arabicPeriod"/>
            </a:pPr>
            <a:r>
              <a:rPr lang="en-GB" sz="1600">
                <a:solidFill>
                  <a:srgbClr val="000000"/>
                </a:solidFill>
              </a:rPr>
              <a:t>Freeman et al. (2014)</a:t>
            </a:r>
            <a:endParaRPr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600">
                <a:solidFill>
                  <a:srgbClr val="000000"/>
                </a:solidFill>
              </a:rPr>
              <a:t>Active learning develops academic performance and </a:t>
            </a:r>
            <a:r>
              <a:rPr lang="en-GB" sz="1600">
                <a:solidFill>
                  <a:srgbClr val="000000"/>
                </a:solidFill>
              </a:rPr>
              <a:t>knowledge</a:t>
            </a:r>
            <a:r>
              <a:rPr lang="en-GB" sz="1600">
                <a:solidFill>
                  <a:srgbClr val="000000"/>
                </a:solidFill>
              </a:rPr>
              <a:t> retention. </a:t>
            </a:r>
            <a:endParaRPr sz="1600">
              <a:solidFill>
                <a:srgbClr val="000000"/>
              </a:solidFill>
            </a:endParaRPr>
          </a:p>
        </p:txBody>
      </p:sp>
      <p:sp>
        <p:nvSpPr>
          <p:cNvPr id="105" name="Google Shape;105;p18"/>
          <p:cNvSpPr txBox="1"/>
          <p:nvPr/>
        </p:nvSpPr>
        <p:spPr>
          <a:xfrm>
            <a:off x="6948300" y="2150650"/>
            <a:ext cx="2195700" cy="2827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Keynote </a:t>
            </a: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- </a:t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Applying theory </a:t>
            </a: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with</a:t>
            </a: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 practice </a:t>
            </a: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encourages</a:t>
            </a: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 and </a:t>
            </a: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promotes</a:t>
            </a: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 deeper learning and </a:t>
            </a: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engagement</a:t>
            </a: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. </a:t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106" name="Google Shape;106;p18" title="Key literature 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544425" y="92250"/>
            <a:ext cx="433925" cy="4339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19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Experiential</a:t>
            </a:r>
            <a:r>
              <a:rPr lang="en-GB"/>
              <a:t> Learning and S&amp;C </a:t>
            </a:r>
            <a:endParaRPr/>
          </a:p>
        </p:txBody>
      </p:sp>
      <p:sp>
        <p:nvSpPr>
          <p:cNvPr id="112" name="Google Shape;112;p19"/>
          <p:cNvSpPr txBox="1"/>
          <p:nvPr>
            <p:ph idx="1" type="body"/>
          </p:nvPr>
        </p:nvSpPr>
        <p:spPr>
          <a:xfrm>
            <a:off x="125975" y="1798750"/>
            <a:ext cx="63411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>
                <a:solidFill>
                  <a:srgbClr val="000000"/>
                </a:solidFill>
              </a:rPr>
              <a:t>Emphasises</a:t>
            </a:r>
            <a:r>
              <a:rPr b="1" lang="en-GB" sz="1600">
                <a:solidFill>
                  <a:srgbClr val="000000"/>
                </a:solidFill>
              </a:rPr>
              <a:t> the </a:t>
            </a:r>
            <a:r>
              <a:rPr b="1" lang="en-GB" sz="1600">
                <a:solidFill>
                  <a:srgbClr val="000000"/>
                </a:solidFill>
              </a:rPr>
              <a:t>importance</a:t>
            </a:r>
            <a:r>
              <a:rPr b="1" lang="en-GB" sz="1600">
                <a:solidFill>
                  <a:srgbClr val="000000"/>
                </a:solidFill>
              </a:rPr>
              <a:t> of learning by doing: </a:t>
            </a:r>
            <a:endParaRPr b="1"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600"/>
              <a:buAutoNum type="arabicPeriod"/>
            </a:pPr>
            <a:r>
              <a:rPr lang="en-GB" sz="1600">
                <a:solidFill>
                  <a:srgbClr val="000000"/>
                </a:solidFill>
              </a:rPr>
              <a:t>Cronin et al. (2016) </a:t>
            </a:r>
            <a:endParaRPr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rgbClr val="000000"/>
                </a:solidFill>
              </a:rPr>
              <a:t>Experiential</a:t>
            </a:r>
            <a:r>
              <a:rPr lang="en-GB" sz="1600">
                <a:solidFill>
                  <a:srgbClr val="000000"/>
                </a:solidFill>
              </a:rPr>
              <a:t> learning helps develop confidence and competence.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600"/>
              <a:buAutoNum type="arabicPeriod"/>
            </a:pPr>
            <a:r>
              <a:rPr lang="en-GB" sz="1600">
                <a:solidFill>
                  <a:srgbClr val="000000"/>
                </a:solidFill>
              </a:rPr>
              <a:t>Desai et al. (2018) </a:t>
            </a:r>
            <a:endParaRPr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rgbClr val="000000"/>
                </a:solidFill>
              </a:rPr>
              <a:t>Realistic</a:t>
            </a:r>
            <a:r>
              <a:rPr lang="en-GB" sz="1600">
                <a:solidFill>
                  <a:srgbClr val="000000"/>
                </a:solidFill>
              </a:rPr>
              <a:t> scenarios and </a:t>
            </a:r>
            <a:r>
              <a:rPr lang="en-GB" sz="1600">
                <a:solidFill>
                  <a:srgbClr val="000000"/>
                </a:solidFill>
              </a:rPr>
              <a:t>environments improve decision making and practical assessment. </a:t>
            </a:r>
            <a:r>
              <a:rPr lang="en-GB" sz="1600">
                <a:solidFill>
                  <a:srgbClr val="000000"/>
                </a:solidFill>
              </a:rPr>
              <a:t>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600"/>
              <a:buAutoNum type="arabicPeriod"/>
            </a:pPr>
            <a:r>
              <a:rPr lang="en-GB" sz="1600">
                <a:solidFill>
                  <a:srgbClr val="000000"/>
                </a:solidFill>
              </a:rPr>
              <a:t>Jones (2015) </a:t>
            </a:r>
            <a:endParaRPr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600">
                <a:solidFill>
                  <a:srgbClr val="000000"/>
                </a:solidFill>
              </a:rPr>
              <a:t>Work based learning helps application of theory and self </a:t>
            </a:r>
            <a:r>
              <a:rPr lang="en-GB" sz="1600">
                <a:solidFill>
                  <a:srgbClr val="000000"/>
                </a:solidFill>
              </a:rPr>
              <a:t>awareness. </a:t>
            </a:r>
            <a:endParaRPr sz="1600">
              <a:solidFill>
                <a:srgbClr val="000000"/>
              </a:solidFill>
            </a:endParaRPr>
          </a:p>
        </p:txBody>
      </p:sp>
      <p:sp>
        <p:nvSpPr>
          <p:cNvPr id="113" name="Google Shape;113;p19"/>
          <p:cNvSpPr txBox="1"/>
          <p:nvPr/>
        </p:nvSpPr>
        <p:spPr>
          <a:xfrm>
            <a:off x="6812900" y="2484650"/>
            <a:ext cx="2195700" cy="1188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In S&amp;C, students will need to - </a:t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Roboto"/>
              <a:buChar char="●"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Coach </a:t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Roboto"/>
              <a:buChar char="●"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Reflect</a:t>
            </a: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 </a:t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Roboto"/>
              <a:buChar char="●"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Adapt</a:t>
            </a: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 </a:t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114" name="Google Shape;114;p19" title="Experiential 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499300" y="122325"/>
            <a:ext cx="433925" cy="4339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20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Reflective and Coaching Practice </a:t>
            </a:r>
            <a:endParaRPr/>
          </a:p>
        </p:txBody>
      </p:sp>
      <p:sp>
        <p:nvSpPr>
          <p:cNvPr id="120" name="Google Shape;120;p20"/>
          <p:cNvSpPr txBox="1"/>
          <p:nvPr>
            <p:ph idx="1" type="body"/>
          </p:nvPr>
        </p:nvSpPr>
        <p:spPr>
          <a:xfrm>
            <a:off x="171125" y="1904025"/>
            <a:ext cx="51981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>
                <a:solidFill>
                  <a:srgbClr val="000000"/>
                </a:solidFill>
              </a:rPr>
              <a:t>Reflective practice is </a:t>
            </a:r>
            <a:r>
              <a:rPr b="1" lang="en-GB" sz="1600">
                <a:solidFill>
                  <a:srgbClr val="000000"/>
                </a:solidFill>
              </a:rPr>
              <a:t>essential</a:t>
            </a:r>
            <a:r>
              <a:rPr b="1" lang="en-GB" sz="1600">
                <a:solidFill>
                  <a:srgbClr val="000000"/>
                </a:solidFill>
              </a:rPr>
              <a:t> in applied learning: </a:t>
            </a:r>
            <a:endParaRPr b="1"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600"/>
              <a:buAutoNum type="arabicPeriod"/>
            </a:pPr>
            <a:r>
              <a:rPr lang="en-GB" sz="1600">
                <a:solidFill>
                  <a:srgbClr val="000000"/>
                </a:solidFill>
              </a:rPr>
              <a:t>Tiessen (2018) </a:t>
            </a:r>
            <a:endParaRPr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rgbClr val="000000"/>
                </a:solidFill>
              </a:rPr>
              <a:t>Reflection</a:t>
            </a:r>
            <a:r>
              <a:rPr lang="en-GB" sz="1600">
                <a:solidFill>
                  <a:srgbClr val="000000"/>
                </a:solidFill>
              </a:rPr>
              <a:t> develops understanding, application and self </a:t>
            </a:r>
            <a:r>
              <a:rPr lang="en-GB" sz="1600">
                <a:solidFill>
                  <a:srgbClr val="000000"/>
                </a:solidFill>
              </a:rPr>
              <a:t>awareness</a:t>
            </a:r>
            <a:r>
              <a:rPr lang="en-GB" sz="1600">
                <a:solidFill>
                  <a:srgbClr val="000000"/>
                </a:solidFill>
              </a:rPr>
              <a:t>.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600"/>
              <a:buAutoNum type="arabicPeriod"/>
            </a:pPr>
            <a:r>
              <a:rPr lang="en-GB" sz="1600">
                <a:solidFill>
                  <a:srgbClr val="000000"/>
                </a:solidFill>
              </a:rPr>
              <a:t>Cushion et al. (2003) </a:t>
            </a:r>
            <a:endParaRPr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rgbClr val="000000"/>
                </a:solidFill>
              </a:rPr>
              <a:t>Coaches learn best: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Gaining experience + consistent </a:t>
            </a:r>
            <a:r>
              <a:rPr lang="en-GB" sz="1600">
                <a:solidFill>
                  <a:srgbClr val="000000"/>
                </a:solidFill>
              </a:rPr>
              <a:t>reflective</a:t>
            </a:r>
            <a:r>
              <a:rPr lang="en-GB" sz="1600">
                <a:solidFill>
                  <a:srgbClr val="000000"/>
                </a:solidFill>
              </a:rPr>
              <a:t> practice. </a:t>
            </a:r>
            <a:endParaRPr sz="1600">
              <a:solidFill>
                <a:srgbClr val="000000"/>
              </a:solidFill>
            </a:endParaRPr>
          </a:p>
        </p:txBody>
      </p:sp>
      <p:sp>
        <p:nvSpPr>
          <p:cNvPr id="121" name="Google Shape;121;p20"/>
          <p:cNvSpPr txBox="1"/>
          <p:nvPr/>
        </p:nvSpPr>
        <p:spPr>
          <a:xfrm>
            <a:off x="5940600" y="2165675"/>
            <a:ext cx="2753400" cy="2448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In my teaching practice: </a:t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Students</a:t>
            </a: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 perform tasks but don’t fully understand WHY </a:t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The answer? </a:t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= Reflective practice helps link theory to action </a:t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122" name="Google Shape;122;p20" title="Reflection 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559475" y="152400"/>
            <a:ext cx="433925" cy="4339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21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Methodology </a:t>
            </a:r>
            <a:endParaRPr/>
          </a:p>
        </p:txBody>
      </p:sp>
      <p:sp>
        <p:nvSpPr>
          <p:cNvPr id="128" name="Google Shape;128;p21"/>
          <p:cNvSpPr txBox="1"/>
          <p:nvPr>
            <p:ph idx="1" type="body"/>
          </p:nvPr>
        </p:nvSpPr>
        <p:spPr>
          <a:xfrm>
            <a:off x="306450" y="1843875"/>
            <a:ext cx="38295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rgbClr val="000000"/>
                </a:solidFill>
              </a:rPr>
              <a:t>Approach: assessment experience. </a:t>
            </a:r>
            <a:endParaRPr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 sz="1600">
                <a:solidFill>
                  <a:srgbClr val="000000"/>
                </a:solidFill>
              </a:rPr>
              <a:t>Research from teaching experience. Reference (Example)  - </a:t>
            </a:r>
            <a:endParaRPr b="1"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rgbClr val="000000"/>
                </a:solidFill>
              </a:rPr>
              <a:t>Participants: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Year 1 (Level 4) </a:t>
            </a:r>
            <a:r>
              <a:rPr lang="en-GB" sz="1600">
                <a:solidFill>
                  <a:srgbClr val="000000"/>
                </a:solidFill>
              </a:rPr>
              <a:t>students</a:t>
            </a:r>
            <a:r>
              <a:rPr lang="en-GB" sz="1600">
                <a:solidFill>
                  <a:srgbClr val="000000"/>
                </a:solidFill>
              </a:rPr>
              <a:t>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Year 2 (Level 5) </a:t>
            </a:r>
            <a:r>
              <a:rPr lang="en-GB" sz="1600">
                <a:solidFill>
                  <a:srgbClr val="000000"/>
                </a:solidFill>
              </a:rPr>
              <a:t>students</a:t>
            </a:r>
            <a:r>
              <a:rPr lang="en-GB" sz="1600">
                <a:solidFill>
                  <a:srgbClr val="000000"/>
                </a:solidFill>
              </a:rPr>
              <a:t>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Observer (mentor) </a:t>
            </a:r>
            <a:endParaRPr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600">
                <a:solidFill>
                  <a:srgbClr val="000000"/>
                </a:solidFill>
              </a:rPr>
              <a:t>Observation - Practical task, plan and deliver an S&amp;C session. </a:t>
            </a:r>
            <a:endParaRPr sz="1600">
              <a:solidFill>
                <a:srgbClr val="000000"/>
              </a:solidFill>
            </a:endParaRPr>
          </a:p>
        </p:txBody>
      </p:sp>
      <p:sp>
        <p:nvSpPr>
          <p:cNvPr id="129" name="Google Shape;129;p21"/>
          <p:cNvSpPr txBox="1"/>
          <p:nvPr/>
        </p:nvSpPr>
        <p:spPr>
          <a:xfrm>
            <a:off x="4692300" y="2015275"/>
            <a:ext cx="4105800" cy="2210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Example of assessment </a:t>
            </a: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criteria</a:t>
            </a: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 (observation): </a:t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Roboto"/>
              <a:buChar char="●"/>
            </a:pPr>
            <a:r>
              <a:rPr lang="en-GB" sz="1600">
                <a:latin typeface="Roboto"/>
                <a:ea typeface="Roboto"/>
                <a:cs typeface="Roboto"/>
                <a:sym typeface="Roboto"/>
              </a:rPr>
              <a:t>Application of theory 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Roboto"/>
              <a:buChar char="●"/>
            </a:pPr>
            <a:r>
              <a:rPr lang="en-GB" sz="1600">
                <a:latin typeface="Roboto"/>
                <a:ea typeface="Roboto"/>
                <a:cs typeface="Roboto"/>
                <a:sym typeface="Roboto"/>
              </a:rPr>
              <a:t>Exercise selection 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Roboto"/>
              <a:buChar char="●"/>
            </a:pPr>
            <a:r>
              <a:rPr lang="en-GB" sz="1600">
                <a:latin typeface="Roboto"/>
                <a:ea typeface="Roboto"/>
                <a:cs typeface="Roboto"/>
                <a:sym typeface="Roboto"/>
              </a:rPr>
              <a:t>Coaching delivery 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Roboto"/>
              <a:buChar char="●"/>
            </a:pPr>
            <a:r>
              <a:rPr lang="en-GB" sz="1600">
                <a:latin typeface="Roboto"/>
                <a:ea typeface="Roboto"/>
                <a:cs typeface="Roboto"/>
                <a:sym typeface="Roboto"/>
              </a:rPr>
              <a:t>Organisation and Safety 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latin typeface="Roboto"/>
                <a:ea typeface="Roboto"/>
                <a:cs typeface="Roboto"/>
                <a:sym typeface="Roboto"/>
              </a:rPr>
              <a:t>Scoring Scale - (1) very limited and (5) Excellent) 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130" name="Google Shape;130;p21" title="methodology 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544425" y="122325"/>
            <a:ext cx="433925" cy="4339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22"/>
          <p:cNvSpPr txBox="1"/>
          <p:nvPr>
            <p:ph idx="4294967295" type="title"/>
          </p:nvPr>
        </p:nvSpPr>
        <p:spPr>
          <a:xfrm>
            <a:off x="201175" y="212350"/>
            <a:ext cx="8222100" cy="767700"/>
          </a:xfrm>
          <a:prstGeom prst="rect">
            <a:avLst/>
          </a:prstGeom>
          <a:solidFill>
            <a:schemeClr val="dk1"/>
          </a:solidFill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My Role </a:t>
            </a:r>
            <a:endParaRPr/>
          </a:p>
        </p:txBody>
      </p:sp>
      <p:sp>
        <p:nvSpPr>
          <p:cNvPr id="136" name="Google Shape;136;p22"/>
          <p:cNvSpPr txBox="1"/>
          <p:nvPr/>
        </p:nvSpPr>
        <p:spPr>
          <a:xfrm>
            <a:off x="306450" y="1293400"/>
            <a:ext cx="4145100" cy="3158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latin typeface="Roboto"/>
                <a:ea typeface="Roboto"/>
                <a:cs typeface="Roboto"/>
                <a:sym typeface="Roboto"/>
              </a:rPr>
              <a:t>As a PCET practitioner (lecturer) and researcher: 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Roboto"/>
              <a:buChar char="●"/>
            </a:pPr>
            <a:r>
              <a:rPr lang="en-GB" sz="1600">
                <a:latin typeface="Roboto"/>
                <a:ea typeface="Roboto"/>
                <a:cs typeface="Roboto"/>
                <a:sym typeface="Roboto"/>
              </a:rPr>
              <a:t>Analysed the observations (criteria/results) 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Roboto"/>
              <a:buChar char="●"/>
            </a:pPr>
            <a:r>
              <a:rPr lang="en-GB" sz="1600">
                <a:latin typeface="Roboto"/>
                <a:ea typeface="Roboto"/>
                <a:cs typeface="Roboto"/>
                <a:sym typeface="Roboto"/>
              </a:rPr>
              <a:t>Evaluated Performance 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600">
                <a:latin typeface="Roboto"/>
                <a:ea typeface="Roboto"/>
                <a:cs typeface="Roboto"/>
                <a:sym typeface="Roboto"/>
              </a:rPr>
              <a:t>Reflected on: 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Roboto"/>
              <a:buChar char="●"/>
            </a:pPr>
            <a:r>
              <a:rPr lang="en-GB" sz="1600">
                <a:latin typeface="Roboto"/>
                <a:ea typeface="Roboto"/>
                <a:cs typeface="Roboto"/>
                <a:sym typeface="Roboto"/>
              </a:rPr>
              <a:t>Teaching Strategies 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Roboto"/>
              <a:buChar char="●"/>
            </a:pPr>
            <a:r>
              <a:rPr lang="en-GB" sz="1600">
                <a:latin typeface="Roboto"/>
                <a:ea typeface="Roboto"/>
                <a:cs typeface="Roboto"/>
                <a:sym typeface="Roboto"/>
              </a:rPr>
              <a:t>Student Engagement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Roboto"/>
              <a:buChar char="●"/>
            </a:pPr>
            <a:r>
              <a:rPr lang="en-GB" sz="1600">
                <a:latin typeface="Roboto"/>
                <a:ea typeface="Roboto"/>
                <a:cs typeface="Roboto"/>
                <a:sym typeface="Roboto"/>
              </a:rPr>
              <a:t>Learning Outcomes</a:t>
            </a:r>
            <a:endParaRPr/>
          </a:p>
        </p:txBody>
      </p:sp>
      <p:sp>
        <p:nvSpPr>
          <p:cNvPr id="137" name="Google Shape;137;p22"/>
          <p:cNvSpPr txBox="1"/>
          <p:nvPr/>
        </p:nvSpPr>
        <p:spPr>
          <a:xfrm>
            <a:off x="5460400" y="1293400"/>
            <a:ext cx="3158400" cy="1440900"/>
          </a:xfrm>
          <a:prstGeom prst="rect">
            <a:avLst/>
          </a:prstGeom>
          <a:solidFill>
            <a:srgbClr val="E69138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2 key insights of the role: </a:t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Roboto"/>
              <a:buChar char="●"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What works in practice </a:t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Roboto"/>
              <a:buChar char="●"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How students experience learning </a:t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138" name="Google Shape;138;p22" title="role ">
            <a:hlinkClick r:id="rId4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618800" y="92250"/>
            <a:ext cx="433925" cy="4339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23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Key Findings </a:t>
            </a:r>
            <a:endParaRPr/>
          </a:p>
        </p:txBody>
      </p:sp>
      <p:sp>
        <p:nvSpPr>
          <p:cNvPr id="144" name="Google Shape;144;p23"/>
          <p:cNvSpPr txBox="1"/>
          <p:nvPr>
            <p:ph idx="1" type="body"/>
          </p:nvPr>
        </p:nvSpPr>
        <p:spPr>
          <a:xfrm>
            <a:off x="471900" y="1919075"/>
            <a:ext cx="26865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>
                <a:solidFill>
                  <a:srgbClr val="000000"/>
                </a:solidFill>
              </a:rPr>
              <a:t>Year 1 Students - </a:t>
            </a:r>
            <a:endParaRPr b="1"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rgbClr val="000000"/>
                </a:solidFill>
              </a:rPr>
              <a:t>Average score: 11.9/20 </a:t>
            </a:r>
            <a:endParaRPr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 sz="1600">
                <a:solidFill>
                  <a:srgbClr val="000000"/>
                </a:solidFill>
              </a:rPr>
              <a:t>Year 2 Students - </a:t>
            </a:r>
            <a:endParaRPr b="1"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600">
                <a:solidFill>
                  <a:srgbClr val="000000"/>
                </a:solidFill>
              </a:rPr>
              <a:t>Average Score: 15.4/20 </a:t>
            </a:r>
            <a:endParaRPr sz="1600">
              <a:solidFill>
                <a:srgbClr val="000000"/>
              </a:solidFill>
            </a:endParaRPr>
          </a:p>
        </p:txBody>
      </p:sp>
      <p:sp>
        <p:nvSpPr>
          <p:cNvPr id="145" name="Google Shape;145;p23"/>
          <p:cNvSpPr txBox="1"/>
          <p:nvPr/>
        </p:nvSpPr>
        <p:spPr>
          <a:xfrm>
            <a:off x="4572000" y="2424400"/>
            <a:ext cx="4256100" cy="2030400"/>
          </a:xfrm>
          <a:prstGeom prst="rect">
            <a:avLst/>
          </a:prstGeom>
          <a:solidFill>
            <a:srgbClr val="FF9900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Differences between both year groups - </a:t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latin typeface="Roboto"/>
                <a:ea typeface="Roboto"/>
                <a:cs typeface="Roboto"/>
                <a:sym typeface="Roboto"/>
              </a:rPr>
              <a:t>Year 2 performed better: 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Roboto"/>
              <a:buChar char="●"/>
            </a:pPr>
            <a:r>
              <a:rPr lang="en-GB" sz="1600">
                <a:latin typeface="Roboto"/>
                <a:ea typeface="Roboto"/>
                <a:cs typeface="Roboto"/>
                <a:sym typeface="Roboto"/>
              </a:rPr>
              <a:t>Theory Application 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Roboto"/>
              <a:buChar char="●"/>
            </a:pPr>
            <a:r>
              <a:rPr lang="en-GB" sz="1600">
                <a:latin typeface="Roboto"/>
                <a:ea typeface="Roboto"/>
                <a:cs typeface="Roboto"/>
                <a:sym typeface="Roboto"/>
              </a:rPr>
              <a:t>Coaching confidence 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Roboto"/>
              <a:buChar char="●"/>
            </a:pPr>
            <a:r>
              <a:rPr lang="en-GB" sz="1600">
                <a:latin typeface="Roboto"/>
                <a:ea typeface="Roboto"/>
                <a:cs typeface="Roboto"/>
                <a:sym typeface="Roboto"/>
              </a:rPr>
              <a:t>Delivery of session 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146" name="Google Shape;146;p23" title="key findings 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500775" y="152400"/>
            <a:ext cx="433925" cy="433925"/>
          </a:xfrm>
          <a:prstGeom prst="rect">
            <a:avLst/>
          </a:prstGeom>
          <a:noFill/>
          <a:ln>
            <a:noFill/>
          </a:ln>
        </p:spPr>
      </p:pic>
      <p:sp>
        <p:nvSpPr>
          <p:cNvPr id="147" name="Google Shape;147;p23"/>
          <p:cNvSpPr/>
          <p:nvPr/>
        </p:nvSpPr>
        <p:spPr>
          <a:xfrm>
            <a:off x="2586800" y="2977825"/>
            <a:ext cx="1624200" cy="7677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00FF00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24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Year 1 Performance </a:t>
            </a:r>
            <a:endParaRPr/>
          </a:p>
        </p:txBody>
      </p:sp>
      <p:sp>
        <p:nvSpPr>
          <p:cNvPr id="153" name="Google Shape;153;p24"/>
          <p:cNvSpPr txBox="1"/>
          <p:nvPr>
            <p:ph idx="1" type="body"/>
          </p:nvPr>
        </p:nvSpPr>
        <p:spPr>
          <a:xfrm>
            <a:off x="471900" y="1919075"/>
            <a:ext cx="82221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>
                <a:solidFill>
                  <a:srgbClr val="000000"/>
                </a:solidFill>
              </a:rPr>
              <a:t>Strengths: </a:t>
            </a:r>
            <a:endParaRPr b="1"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Basic </a:t>
            </a:r>
            <a:r>
              <a:rPr lang="en-GB" sz="1600">
                <a:solidFill>
                  <a:srgbClr val="000000"/>
                </a:solidFill>
              </a:rPr>
              <a:t>knowledge</a:t>
            </a:r>
            <a:r>
              <a:rPr lang="en-GB" sz="1600">
                <a:solidFill>
                  <a:srgbClr val="000000"/>
                </a:solidFill>
              </a:rPr>
              <a:t> and understanding of </a:t>
            </a:r>
            <a:r>
              <a:rPr lang="en-GB" sz="1600">
                <a:solidFill>
                  <a:srgbClr val="000000"/>
                </a:solidFill>
              </a:rPr>
              <a:t>theory</a:t>
            </a:r>
            <a:r>
              <a:rPr lang="en-GB" sz="1600">
                <a:solidFill>
                  <a:srgbClr val="000000"/>
                </a:solidFill>
              </a:rPr>
              <a:t>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Provided safe and well structured sessions</a:t>
            </a:r>
            <a:endParaRPr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 sz="1600">
                <a:solidFill>
                  <a:srgbClr val="000000"/>
                </a:solidFill>
              </a:rPr>
              <a:t>Challenges experienced: </a:t>
            </a:r>
            <a:endParaRPr b="1"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Explaining why the exercises were </a:t>
            </a:r>
            <a:r>
              <a:rPr lang="en-GB" sz="1600">
                <a:solidFill>
                  <a:srgbClr val="000000"/>
                </a:solidFill>
              </a:rPr>
              <a:t>selected</a:t>
            </a:r>
            <a:r>
              <a:rPr lang="en-GB" sz="1600">
                <a:solidFill>
                  <a:srgbClr val="000000"/>
                </a:solidFill>
              </a:rPr>
              <a:t>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Lack of confidence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Small link between theory and practice </a:t>
            </a:r>
            <a:endParaRPr sz="1600">
              <a:solidFill>
                <a:srgbClr val="000000"/>
              </a:solidFill>
            </a:endParaRPr>
          </a:p>
        </p:txBody>
      </p:sp>
      <p:sp>
        <p:nvSpPr>
          <p:cNvPr id="154" name="Google Shape;154;p24"/>
          <p:cNvSpPr txBox="1"/>
          <p:nvPr/>
        </p:nvSpPr>
        <p:spPr>
          <a:xfrm>
            <a:off x="5910525" y="2436400"/>
            <a:ext cx="2903700" cy="2583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From the experience: </a:t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Students</a:t>
            </a: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 had good subject  knowledge (content) but found it difficult to apply it meaningfully. </a:t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155" name="Google Shape;155;p24" title="Year 1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514350" y="167425"/>
            <a:ext cx="433925" cy="4339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9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25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Year 2 Performance </a:t>
            </a:r>
            <a:endParaRPr/>
          </a:p>
        </p:txBody>
      </p:sp>
      <p:sp>
        <p:nvSpPr>
          <p:cNvPr id="161" name="Google Shape;161;p25"/>
          <p:cNvSpPr txBox="1"/>
          <p:nvPr>
            <p:ph idx="1" type="body"/>
          </p:nvPr>
        </p:nvSpPr>
        <p:spPr>
          <a:xfrm>
            <a:off x="471900" y="1919075"/>
            <a:ext cx="82221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>
                <a:solidFill>
                  <a:srgbClr val="000000"/>
                </a:solidFill>
              </a:rPr>
              <a:t>Strengths: </a:t>
            </a:r>
            <a:endParaRPr b="1"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Good strong application of theory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Justifications of exercises were clear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Confident in delivering </a:t>
            </a:r>
            <a:endParaRPr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 sz="1600">
                <a:solidFill>
                  <a:srgbClr val="000000"/>
                </a:solidFill>
              </a:rPr>
              <a:t>Students from year 2 </a:t>
            </a:r>
            <a:r>
              <a:rPr b="1" lang="en-GB" sz="1600">
                <a:solidFill>
                  <a:srgbClr val="000000"/>
                </a:solidFill>
              </a:rPr>
              <a:t>demonstrated</a:t>
            </a:r>
            <a:r>
              <a:rPr b="1" lang="en-GB" sz="1600">
                <a:solidFill>
                  <a:srgbClr val="000000"/>
                </a:solidFill>
              </a:rPr>
              <a:t>: </a:t>
            </a:r>
            <a:endParaRPr b="1"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Good d</a:t>
            </a:r>
            <a:r>
              <a:rPr lang="en-GB" sz="1600">
                <a:solidFill>
                  <a:srgbClr val="000000"/>
                </a:solidFill>
              </a:rPr>
              <a:t>ecision</a:t>
            </a:r>
            <a:r>
              <a:rPr lang="en-GB" sz="1600">
                <a:solidFill>
                  <a:srgbClr val="000000"/>
                </a:solidFill>
              </a:rPr>
              <a:t> making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Clear </a:t>
            </a:r>
            <a:r>
              <a:rPr lang="en-GB" sz="1600">
                <a:solidFill>
                  <a:srgbClr val="000000"/>
                </a:solidFill>
              </a:rPr>
              <a:t>communication</a:t>
            </a:r>
            <a:r>
              <a:rPr lang="en-GB" sz="1600">
                <a:solidFill>
                  <a:srgbClr val="000000"/>
                </a:solidFill>
              </a:rPr>
              <a:t>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High amounts of e</a:t>
            </a:r>
            <a:r>
              <a:rPr lang="en-GB" sz="1600">
                <a:solidFill>
                  <a:srgbClr val="000000"/>
                </a:solidFill>
              </a:rPr>
              <a:t>ngagement</a:t>
            </a:r>
            <a:r>
              <a:rPr lang="en-GB" sz="1600">
                <a:solidFill>
                  <a:srgbClr val="000000"/>
                </a:solidFill>
              </a:rPr>
              <a:t> </a:t>
            </a:r>
            <a:endParaRPr sz="1600">
              <a:solidFill>
                <a:srgbClr val="000000"/>
              </a:solidFill>
            </a:endParaRPr>
          </a:p>
        </p:txBody>
      </p:sp>
      <p:sp>
        <p:nvSpPr>
          <p:cNvPr id="162" name="Google Shape;162;p25"/>
          <p:cNvSpPr txBox="1"/>
          <p:nvPr/>
        </p:nvSpPr>
        <p:spPr>
          <a:xfrm>
            <a:off x="5354050" y="2451425"/>
            <a:ext cx="3339900" cy="2178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chemeClr val="lt2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chemeClr val="lt2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Year 2 Performance suggests that more experience and exposure </a:t>
            </a: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improves</a:t>
            </a: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 competence. </a:t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163" name="Google Shape;163;p25" title="year 2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529375" y="137350"/>
            <a:ext cx="433925" cy="4339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7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26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Discussion </a:t>
            </a:r>
            <a:endParaRPr/>
          </a:p>
        </p:txBody>
      </p:sp>
      <p:sp>
        <p:nvSpPr>
          <p:cNvPr id="169" name="Google Shape;169;p26"/>
          <p:cNvSpPr txBox="1"/>
          <p:nvPr>
            <p:ph idx="1" type="body"/>
          </p:nvPr>
        </p:nvSpPr>
        <p:spPr>
          <a:xfrm>
            <a:off x="396725" y="1964200"/>
            <a:ext cx="2656200" cy="2710200"/>
          </a:xfrm>
          <a:prstGeom prst="rect">
            <a:avLst/>
          </a:prstGeom>
          <a:solidFill>
            <a:srgbClr val="FFFF00"/>
          </a:solidFill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>
                <a:solidFill>
                  <a:srgbClr val="000000"/>
                </a:solidFill>
              </a:rPr>
              <a:t>Findings highlight: </a:t>
            </a:r>
            <a:endParaRPr b="1"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 sz="1600">
                <a:solidFill>
                  <a:srgbClr val="000000"/>
                </a:solidFill>
              </a:rPr>
              <a:t>Blended learning/teaching </a:t>
            </a:r>
            <a:r>
              <a:rPr b="1" lang="en-GB" sz="1600">
                <a:solidFill>
                  <a:srgbClr val="000000"/>
                </a:solidFill>
              </a:rPr>
              <a:t>enhances</a:t>
            </a:r>
            <a:r>
              <a:rPr b="1" lang="en-GB" sz="1600">
                <a:solidFill>
                  <a:srgbClr val="000000"/>
                </a:solidFill>
              </a:rPr>
              <a:t> - </a:t>
            </a:r>
            <a:endParaRPr b="1"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b="1" lang="en-GB" sz="1600">
                <a:solidFill>
                  <a:srgbClr val="000000"/>
                </a:solidFill>
              </a:rPr>
              <a:t>Knowledge</a:t>
            </a:r>
            <a:r>
              <a:rPr b="1" lang="en-GB" sz="1600">
                <a:solidFill>
                  <a:srgbClr val="000000"/>
                </a:solidFill>
              </a:rPr>
              <a:t> application </a:t>
            </a:r>
            <a:endParaRPr b="1"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b="1" lang="en-GB" sz="1600">
                <a:solidFill>
                  <a:srgbClr val="000000"/>
                </a:solidFill>
              </a:rPr>
              <a:t>Confidence </a:t>
            </a:r>
            <a:endParaRPr b="1"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b="1" lang="en-GB" sz="1600">
                <a:solidFill>
                  <a:srgbClr val="000000"/>
                </a:solidFill>
              </a:rPr>
              <a:t>Coaching skill </a:t>
            </a:r>
            <a:endParaRPr b="1" sz="1600">
              <a:solidFill>
                <a:srgbClr val="000000"/>
              </a:solidFill>
            </a:endParaRPr>
          </a:p>
        </p:txBody>
      </p:sp>
      <p:sp>
        <p:nvSpPr>
          <p:cNvPr id="170" name="Google Shape;170;p26"/>
          <p:cNvSpPr txBox="1"/>
          <p:nvPr>
            <p:ph idx="1" type="body"/>
          </p:nvPr>
        </p:nvSpPr>
        <p:spPr>
          <a:xfrm>
            <a:off x="3181025" y="2026375"/>
            <a:ext cx="2656200" cy="2710200"/>
          </a:xfrm>
          <a:prstGeom prst="rect">
            <a:avLst/>
          </a:prstGeom>
          <a:solidFill>
            <a:srgbClr val="CC0000"/>
          </a:solidFill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>
                <a:solidFill>
                  <a:srgbClr val="000000"/>
                </a:solidFill>
              </a:rPr>
              <a:t>Practical tasks and activities - </a:t>
            </a:r>
            <a:endParaRPr b="1"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b="1" lang="en-GB" sz="1600">
                <a:solidFill>
                  <a:srgbClr val="000000"/>
                </a:solidFill>
              </a:rPr>
              <a:t>Exposes student understanding </a:t>
            </a:r>
            <a:endParaRPr b="1"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b="1" lang="en-GB" sz="1600">
                <a:solidFill>
                  <a:srgbClr val="000000"/>
                </a:solidFill>
              </a:rPr>
              <a:t>Identifies</a:t>
            </a:r>
            <a:r>
              <a:rPr b="1" lang="en-GB" sz="1600">
                <a:solidFill>
                  <a:srgbClr val="000000"/>
                </a:solidFill>
              </a:rPr>
              <a:t> strengths and weaknesses </a:t>
            </a:r>
            <a:endParaRPr b="1"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b="1" lang="en-GB" sz="1600">
                <a:solidFill>
                  <a:srgbClr val="000000"/>
                </a:solidFill>
              </a:rPr>
              <a:t>Provides experience </a:t>
            </a:r>
            <a:endParaRPr b="1" sz="1600">
              <a:solidFill>
                <a:srgbClr val="000000"/>
              </a:solidFill>
            </a:endParaRPr>
          </a:p>
        </p:txBody>
      </p:sp>
      <p:sp>
        <p:nvSpPr>
          <p:cNvPr id="171" name="Google Shape;171;p26"/>
          <p:cNvSpPr txBox="1"/>
          <p:nvPr>
            <p:ph idx="1" type="body"/>
          </p:nvPr>
        </p:nvSpPr>
        <p:spPr>
          <a:xfrm>
            <a:off x="5965325" y="1964200"/>
            <a:ext cx="2656200" cy="2710200"/>
          </a:xfrm>
          <a:prstGeom prst="rect">
            <a:avLst/>
          </a:prstGeom>
          <a:solidFill>
            <a:srgbClr val="6AA84F"/>
          </a:solidFill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>
                <a:solidFill>
                  <a:srgbClr val="000000"/>
                </a:solidFill>
              </a:rPr>
              <a:t>Experience - </a:t>
            </a:r>
            <a:endParaRPr b="1"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b="1" lang="en-GB" sz="1600">
                <a:solidFill>
                  <a:srgbClr val="000000"/>
                </a:solidFill>
              </a:rPr>
              <a:t>Adapt</a:t>
            </a:r>
            <a:r>
              <a:rPr b="1" lang="en-GB" sz="1600">
                <a:solidFill>
                  <a:srgbClr val="000000"/>
                </a:solidFill>
              </a:rPr>
              <a:t> and adjust to the </a:t>
            </a:r>
            <a:r>
              <a:rPr b="1" lang="en-GB" sz="1600">
                <a:solidFill>
                  <a:srgbClr val="000000"/>
                </a:solidFill>
              </a:rPr>
              <a:t>environment</a:t>
            </a:r>
            <a:r>
              <a:rPr b="1" lang="en-GB" sz="1600">
                <a:solidFill>
                  <a:srgbClr val="000000"/>
                </a:solidFill>
              </a:rPr>
              <a:t> </a:t>
            </a:r>
            <a:endParaRPr b="1"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b="1" lang="en-GB" sz="1600">
                <a:solidFill>
                  <a:srgbClr val="000000"/>
                </a:solidFill>
              </a:rPr>
              <a:t>Feel the role </a:t>
            </a:r>
            <a:endParaRPr b="1"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b="1" lang="en-GB" sz="1600">
                <a:solidFill>
                  <a:srgbClr val="000000"/>
                </a:solidFill>
              </a:rPr>
              <a:t>More exposure (repeated </a:t>
            </a:r>
            <a:r>
              <a:rPr b="1" lang="en-GB" sz="1600">
                <a:solidFill>
                  <a:srgbClr val="000000"/>
                </a:solidFill>
              </a:rPr>
              <a:t>exposure</a:t>
            </a:r>
            <a:r>
              <a:rPr b="1" lang="en-GB" sz="1600">
                <a:solidFill>
                  <a:srgbClr val="000000"/>
                </a:solidFill>
              </a:rPr>
              <a:t>) </a:t>
            </a:r>
            <a:endParaRPr b="1"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b="1" lang="en-GB" sz="1600">
                <a:solidFill>
                  <a:srgbClr val="000000"/>
                </a:solidFill>
              </a:rPr>
              <a:t>More practice, the better</a:t>
            </a:r>
            <a:endParaRPr b="1" sz="1600">
              <a:solidFill>
                <a:srgbClr val="000000"/>
              </a:solidFill>
            </a:endParaRPr>
          </a:p>
        </p:txBody>
      </p:sp>
      <p:pic>
        <p:nvPicPr>
          <p:cNvPr id="172" name="Google Shape;172;p26" title="Discussion 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514350" y="122325"/>
            <a:ext cx="433925" cy="4339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6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27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Link between findings and </a:t>
            </a:r>
            <a:r>
              <a:rPr lang="en-GB"/>
              <a:t>literature</a:t>
            </a:r>
            <a:r>
              <a:rPr lang="en-GB"/>
              <a:t> </a:t>
            </a:r>
            <a:endParaRPr/>
          </a:p>
        </p:txBody>
      </p:sp>
      <p:sp>
        <p:nvSpPr>
          <p:cNvPr id="178" name="Google Shape;178;p27"/>
          <p:cNvSpPr txBox="1"/>
          <p:nvPr>
            <p:ph idx="1" type="body"/>
          </p:nvPr>
        </p:nvSpPr>
        <p:spPr>
          <a:xfrm>
            <a:off x="261350" y="1738600"/>
            <a:ext cx="88074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>
                <a:solidFill>
                  <a:srgbClr val="000000"/>
                </a:solidFill>
              </a:rPr>
              <a:t>Findings that link to the research: </a:t>
            </a:r>
            <a:endParaRPr b="1"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Freeman et al. (2014) - active learning and practice develops practical performance skill.</a:t>
            </a:r>
            <a:endParaRPr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Desai et al. (2018) - Real and specific </a:t>
            </a:r>
            <a:r>
              <a:rPr lang="en-GB" sz="1600">
                <a:solidFill>
                  <a:srgbClr val="000000"/>
                </a:solidFill>
              </a:rPr>
              <a:t>environments</a:t>
            </a:r>
            <a:r>
              <a:rPr lang="en-GB" sz="1600">
                <a:solidFill>
                  <a:srgbClr val="000000"/>
                </a:solidFill>
              </a:rPr>
              <a:t> build competence and confidence. </a:t>
            </a:r>
            <a:endParaRPr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Cronin et al. (2016) - More </a:t>
            </a:r>
            <a:r>
              <a:rPr lang="en-GB" sz="1600">
                <a:solidFill>
                  <a:srgbClr val="000000"/>
                </a:solidFill>
              </a:rPr>
              <a:t>experience, = better practice, more reflection and improves confidence </a:t>
            </a:r>
            <a:endParaRPr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rgbClr val="000000"/>
                </a:solidFill>
              </a:rPr>
              <a:t>The observation examples and my experience confirms this research in real S&amp;C setting. </a:t>
            </a:r>
            <a:endParaRPr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1600"/>
          </a:p>
        </p:txBody>
      </p:sp>
      <p:pic>
        <p:nvPicPr>
          <p:cNvPr id="179" name="Google Shape;179;p27" title="link between 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544425" y="167450"/>
            <a:ext cx="433925" cy="4339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3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28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Student Engagement </a:t>
            </a:r>
            <a:endParaRPr/>
          </a:p>
        </p:txBody>
      </p:sp>
      <p:sp>
        <p:nvSpPr>
          <p:cNvPr id="185" name="Google Shape;185;p28"/>
          <p:cNvSpPr txBox="1"/>
          <p:nvPr>
            <p:ph idx="1" type="body"/>
          </p:nvPr>
        </p:nvSpPr>
        <p:spPr>
          <a:xfrm>
            <a:off x="460950" y="1783725"/>
            <a:ext cx="82221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>
                <a:solidFill>
                  <a:srgbClr val="000000"/>
                </a:solidFill>
              </a:rPr>
              <a:t>From the </a:t>
            </a:r>
            <a:r>
              <a:rPr b="1" lang="en-GB" sz="1600">
                <a:solidFill>
                  <a:srgbClr val="000000"/>
                </a:solidFill>
              </a:rPr>
              <a:t>observation</a:t>
            </a:r>
            <a:r>
              <a:rPr b="1" lang="en-GB" sz="1600">
                <a:solidFill>
                  <a:srgbClr val="000000"/>
                </a:solidFill>
              </a:rPr>
              <a:t> examples and personal experience (Work based learning) - </a:t>
            </a:r>
            <a:endParaRPr b="1"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rgbClr val="000000"/>
                </a:solidFill>
              </a:rPr>
              <a:t>Students increased: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Motivation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Engagement</a:t>
            </a:r>
            <a:r>
              <a:rPr lang="en-GB" sz="1600">
                <a:solidFill>
                  <a:srgbClr val="000000"/>
                </a:solidFill>
              </a:rPr>
              <a:t> Levels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Confident </a:t>
            </a:r>
            <a:endParaRPr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rgbClr val="000000"/>
                </a:solidFill>
              </a:rPr>
              <a:t>The practical activities: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Learning had more purpose and was more </a:t>
            </a:r>
            <a:r>
              <a:rPr lang="en-GB" sz="1600">
                <a:solidFill>
                  <a:srgbClr val="000000"/>
                </a:solidFill>
              </a:rPr>
              <a:t>meaningful</a:t>
            </a:r>
            <a:r>
              <a:rPr lang="en-GB" sz="1600">
                <a:solidFill>
                  <a:srgbClr val="000000"/>
                </a:solidFill>
              </a:rPr>
              <a:t>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Promoted real coaching </a:t>
            </a:r>
            <a:r>
              <a:rPr lang="en-GB" sz="1600">
                <a:solidFill>
                  <a:srgbClr val="000000"/>
                </a:solidFill>
              </a:rPr>
              <a:t>environments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Encouraged participation </a:t>
            </a:r>
            <a:endParaRPr sz="1600">
              <a:solidFill>
                <a:srgbClr val="000000"/>
              </a:solidFill>
            </a:endParaRPr>
          </a:p>
        </p:txBody>
      </p:sp>
      <p:pic>
        <p:nvPicPr>
          <p:cNvPr id="186" name="Google Shape;186;p28" title="Student engagement 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499300" y="137375"/>
            <a:ext cx="433925" cy="4339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0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29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Boundaries and limitations </a:t>
            </a:r>
            <a:endParaRPr/>
          </a:p>
        </p:txBody>
      </p:sp>
      <p:sp>
        <p:nvSpPr>
          <p:cNvPr id="192" name="Google Shape;192;p29"/>
          <p:cNvSpPr txBox="1"/>
          <p:nvPr>
            <p:ph idx="1" type="body"/>
          </p:nvPr>
        </p:nvSpPr>
        <p:spPr>
          <a:xfrm>
            <a:off x="471900" y="1919075"/>
            <a:ext cx="82221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>
                <a:solidFill>
                  <a:srgbClr val="000000"/>
                </a:solidFill>
              </a:rPr>
              <a:t>Limitations</a:t>
            </a:r>
            <a:r>
              <a:rPr b="1" lang="en-GB" sz="1600">
                <a:solidFill>
                  <a:srgbClr val="000000"/>
                </a:solidFill>
              </a:rPr>
              <a:t> to the study: </a:t>
            </a:r>
            <a:endParaRPr b="1"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Small sample group (16)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One observer (mentor)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Short term observation (example)</a:t>
            </a:r>
            <a:endParaRPr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rgbClr val="000000"/>
                </a:solidFill>
              </a:rPr>
              <a:t>Future </a:t>
            </a:r>
            <a:r>
              <a:rPr lang="en-GB" sz="1600">
                <a:solidFill>
                  <a:srgbClr val="000000"/>
                </a:solidFill>
              </a:rPr>
              <a:t>recommendations: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Increase size of group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Track/measure student performance (weekly)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More than one observer </a:t>
            </a:r>
            <a:endParaRPr sz="1600">
              <a:solidFill>
                <a:srgbClr val="000000"/>
              </a:solidFill>
            </a:endParaRPr>
          </a:p>
        </p:txBody>
      </p:sp>
      <p:pic>
        <p:nvPicPr>
          <p:cNvPr id="193" name="Google Shape;193;p29" title="boundaries and limitations 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529400" y="182475"/>
            <a:ext cx="433925" cy="4339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4" name="Google Shape;194;p2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572000" y="1754375"/>
            <a:ext cx="1729550" cy="17295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5" name="Google Shape;195;p29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652775" y="3483925"/>
            <a:ext cx="2047450" cy="1434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9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30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Suggestions for Better Practice </a:t>
            </a:r>
            <a:endParaRPr/>
          </a:p>
        </p:txBody>
      </p:sp>
      <p:sp>
        <p:nvSpPr>
          <p:cNvPr id="201" name="Google Shape;201;p30"/>
          <p:cNvSpPr txBox="1"/>
          <p:nvPr>
            <p:ph idx="1" type="body"/>
          </p:nvPr>
        </p:nvSpPr>
        <p:spPr>
          <a:xfrm>
            <a:off x="471900" y="1813800"/>
            <a:ext cx="82221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>
                <a:solidFill>
                  <a:srgbClr val="000000"/>
                </a:solidFill>
              </a:rPr>
              <a:t>As a </a:t>
            </a:r>
            <a:r>
              <a:rPr b="1" lang="en-GB" sz="1600">
                <a:solidFill>
                  <a:srgbClr val="000000"/>
                </a:solidFill>
              </a:rPr>
              <a:t>practitioner, the research suggests: </a:t>
            </a:r>
            <a:endParaRPr b="1"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600"/>
              <a:buAutoNum type="arabicPeriod"/>
            </a:pPr>
            <a:r>
              <a:rPr lang="en-GB" sz="1600">
                <a:solidFill>
                  <a:srgbClr val="000000"/>
                </a:solidFill>
              </a:rPr>
              <a:t> Increase practical </a:t>
            </a:r>
            <a:r>
              <a:rPr lang="en-GB" sz="1600">
                <a:solidFill>
                  <a:srgbClr val="000000"/>
                </a:solidFill>
              </a:rPr>
              <a:t>opportunities</a:t>
            </a:r>
            <a:r>
              <a:rPr lang="en-GB" sz="1600">
                <a:solidFill>
                  <a:srgbClr val="000000"/>
                </a:solidFill>
              </a:rPr>
              <a:t> -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More experience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More exposure to the coaching </a:t>
            </a:r>
            <a:r>
              <a:rPr lang="en-GB" sz="1600">
                <a:solidFill>
                  <a:srgbClr val="000000"/>
                </a:solidFill>
              </a:rPr>
              <a:t>environment</a:t>
            </a:r>
            <a:r>
              <a:rPr lang="en-GB" sz="1600">
                <a:solidFill>
                  <a:srgbClr val="000000"/>
                </a:solidFill>
              </a:rPr>
              <a:t>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Realistic and </a:t>
            </a:r>
            <a:r>
              <a:rPr lang="en-GB" sz="1600">
                <a:solidFill>
                  <a:srgbClr val="000000"/>
                </a:solidFill>
              </a:rPr>
              <a:t>specific</a:t>
            </a:r>
            <a:r>
              <a:rPr lang="en-GB" sz="1600">
                <a:solidFill>
                  <a:srgbClr val="000000"/>
                </a:solidFill>
              </a:rPr>
              <a:t> scenarios </a:t>
            </a:r>
            <a:endParaRPr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600"/>
              <a:buAutoNum type="arabicPeriod"/>
            </a:pPr>
            <a:r>
              <a:rPr lang="en-GB" sz="1600">
                <a:solidFill>
                  <a:srgbClr val="000000"/>
                </a:solidFill>
              </a:rPr>
              <a:t>Scaffold learning -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More support to </a:t>
            </a:r>
            <a:r>
              <a:rPr lang="en-GB" sz="1600">
                <a:solidFill>
                  <a:srgbClr val="000000"/>
                </a:solidFill>
              </a:rPr>
              <a:t>students</a:t>
            </a:r>
            <a:r>
              <a:rPr lang="en-GB" sz="1600">
                <a:solidFill>
                  <a:srgbClr val="000000"/>
                </a:solidFill>
              </a:rPr>
              <a:t> (level 4)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Increase progression slowly (Skill development)</a:t>
            </a:r>
            <a:r>
              <a:rPr lang="en-GB" sz="1600"/>
              <a:t> </a:t>
            </a:r>
            <a:endParaRPr sz="1600"/>
          </a:p>
        </p:txBody>
      </p:sp>
      <p:sp>
        <p:nvSpPr>
          <p:cNvPr id="202" name="Google Shape;202;p30"/>
          <p:cNvSpPr txBox="1"/>
          <p:nvPr/>
        </p:nvSpPr>
        <p:spPr>
          <a:xfrm>
            <a:off x="5775175" y="2571750"/>
            <a:ext cx="3203400" cy="271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3. Reflective Practice - </a:t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Roboto"/>
              <a:buChar char="●"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Post session reflection </a:t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Roboto"/>
              <a:buChar char="●"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Critical</a:t>
            </a: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 </a:t>
            </a: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analysis </a:t>
            </a: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 </a:t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Roboto"/>
              <a:buChar char="●"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Development plan and action plan</a:t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203" name="Google Shape;203;p30" title="suggestions 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544650" y="107275"/>
            <a:ext cx="433925" cy="4339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7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31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Personal Reflection</a:t>
            </a:r>
            <a:endParaRPr/>
          </a:p>
        </p:txBody>
      </p:sp>
      <p:sp>
        <p:nvSpPr>
          <p:cNvPr id="209" name="Google Shape;209;p31"/>
          <p:cNvSpPr txBox="1"/>
          <p:nvPr>
            <p:ph idx="1" type="body"/>
          </p:nvPr>
        </p:nvSpPr>
        <p:spPr>
          <a:xfrm>
            <a:off x="171100" y="1783725"/>
            <a:ext cx="82221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>
                <a:solidFill>
                  <a:srgbClr val="000000"/>
                </a:solidFill>
              </a:rPr>
              <a:t>This </a:t>
            </a:r>
            <a:r>
              <a:rPr b="1" lang="en-GB" sz="1600">
                <a:solidFill>
                  <a:srgbClr val="000000"/>
                </a:solidFill>
              </a:rPr>
              <a:t>research</a:t>
            </a:r>
            <a:r>
              <a:rPr b="1" lang="en-GB" sz="1600">
                <a:solidFill>
                  <a:srgbClr val="000000"/>
                </a:solidFill>
              </a:rPr>
              <a:t> project has impacted my teaching and practice: </a:t>
            </a:r>
            <a:endParaRPr b="1"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 sz="1600">
                <a:solidFill>
                  <a:srgbClr val="000000"/>
                </a:solidFill>
              </a:rPr>
              <a:t>I now highlight - </a:t>
            </a:r>
            <a:endParaRPr b="1"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Applied learning in practice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Encouraging</a:t>
            </a:r>
            <a:r>
              <a:rPr lang="en-GB" sz="1600">
                <a:solidFill>
                  <a:srgbClr val="000000"/>
                </a:solidFill>
              </a:rPr>
              <a:t> </a:t>
            </a:r>
            <a:r>
              <a:rPr lang="en-GB" sz="1600">
                <a:solidFill>
                  <a:srgbClr val="000000"/>
                </a:solidFill>
              </a:rPr>
              <a:t>independent</a:t>
            </a:r>
            <a:r>
              <a:rPr lang="en-GB" sz="1600">
                <a:solidFill>
                  <a:srgbClr val="000000"/>
                </a:solidFill>
              </a:rPr>
              <a:t> and student centered learning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Ensure </a:t>
            </a:r>
            <a:r>
              <a:rPr lang="en-GB" sz="1600">
                <a:solidFill>
                  <a:srgbClr val="000000"/>
                </a:solidFill>
              </a:rPr>
              <a:t>reflective</a:t>
            </a:r>
            <a:r>
              <a:rPr lang="en-GB" sz="1600">
                <a:solidFill>
                  <a:srgbClr val="000000"/>
                </a:solidFill>
              </a:rPr>
              <a:t> practice is included </a:t>
            </a:r>
            <a:endParaRPr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 sz="1600">
                <a:solidFill>
                  <a:srgbClr val="000000"/>
                </a:solidFill>
              </a:rPr>
              <a:t>I </a:t>
            </a:r>
            <a:r>
              <a:rPr b="1" lang="en-GB" sz="1600">
                <a:solidFill>
                  <a:srgbClr val="000000"/>
                </a:solidFill>
              </a:rPr>
              <a:t>acknowledge</a:t>
            </a:r>
            <a:r>
              <a:rPr b="1" lang="en-GB" sz="1600">
                <a:solidFill>
                  <a:srgbClr val="000000"/>
                </a:solidFill>
              </a:rPr>
              <a:t> the </a:t>
            </a:r>
            <a:r>
              <a:rPr b="1" lang="en-GB" sz="1600">
                <a:solidFill>
                  <a:srgbClr val="000000"/>
                </a:solidFill>
              </a:rPr>
              <a:t>importance</a:t>
            </a:r>
            <a:r>
              <a:rPr b="1" lang="en-GB" sz="1600">
                <a:solidFill>
                  <a:srgbClr val="000000"/>
                </a:solidFill>
              </a:rPr>
              <a:t> of: </a:t>
            </a:r>
            <a:endParaRPr b="1"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Blending theory and practice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Provide students with </a:t>
            </a:r>
            <a:r>
              <a:rPr lang="en-GB" sz="1600">
                <a:solidFill>
                  <a:srgbClr val="000000"/>
                </a:solidFill>
              </a:rPr>
              <a:t>opportunities</a:t>
            </a:r>
            <a:r>
              <a:rPr lang="en-GB" sz="1600">
                <a:solidFill>
                  <a:srgbClr val="000000"/>
                </a:solidFill>
              </a:rPr>
              <a:t> and experience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Create meaningful learning experiences. </a:t>
            </a:r>
            <a:endParaRPr sz="1600">
              <a:solidFill>
                <a:srgbClr val="000000"/>
              </a:solidFill>
            </a:endParaRPr>
          </a:p>
        </p:txBody>
      </p:sp>
      <p:sp>
        <p:nvSpPr>
          <p:cNvPr id="210" name="Google Shape;210;p31"/>
          <p:cNvSpPr txBox="1"/>
          <p:nvPr/>
        </p:nvSpPr>
        <p:spPr>
          <a:xfrm>
            <a:off x="6436900" y="2075450"/>
            <a:ext cx="2257200" cy="2418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I have developed skill in: </a:t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Roboto"/>
              <a:buChar char="●"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Reflective</a:t>
            </a: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 practice </a:t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Roboto"/>
              <a:buChar char="●"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Lesson design </a:t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Roboto"/>
              <a:buChar char="●"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Teaching approach </a:t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211" name="Google Shape;211;p31" title="personal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544425" y="167450"/>
            <a:ext cx="433925" cy="4339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5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32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Conclusion </a:t>
            </a:r>
            <a:endParaRPr/>
          </a:p>
        </p:txBody>
      </p:sp>
      <p:sp>
        <p:nvSpPr>
          <p:cNvPr id="217" name="Google Shape;217;p32"/>
          <p:cNvSpPr txBox="1"/>
          <p:nvPr>
            <p:ph idx="1" type="body"/>
          </p:nvPr>
        </p:nvSpPr>
        <p:spPr>
          <a:xfrm>
            <a:off x="471900" y="1919075"/>
            <a:ext cx="34233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>
                <a:solidFill>
                  <a:srgbClr val="000000"/>
                </a:solidFill>
              </a:rPr>
              <a:t>The </a:t>
            </a:r>
            <a:r>
              <a:rPr b="1" lang="en-GB" sz="1600">
                <a:solidFill>
                  <a:srgbClr val="000000"/>
                </a:solidFill>
              </a:rPr>
              <a:t>research</a:t>
            </a:r>
            <a:r>
              <a:rPr b="1" lang="en-GB" sz="1600">
                <a:solidFill>
                  <a:srgbClr val="000000"/>
                </a:solidFill>
              </a:rPr>
              <a:t> shows: </a:t>
            </a:r>
            <a:endParaRPr b="1"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rgbClr val="000000"/>
                </a:solidFill>
              </a:rPr>
              <a:t>Blended learning develops -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Application of </a:t>
            </a:r>
            <a:r>
              <a:rPr lang="en-GB" sz="1600">
                <a:solidFill>
                  <a:srgbClr val="000000"/>
                </a:solidFill>
              </a:rPr>
              <a:t>knowledge</a:t>
            </a:r>
            <a:r>
              <a:rPr lang="en-GB" sz="1600">
                <a:solidFill>
                  <a:srgbClr val="000000"/>
                </a:solidFill>
              </a:rPr>
              <a:t>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Confidence</a:t>
            </a:r>
            <a:r>
              <a:rPr lang="en-GB" sz="1600">
                <a:solidFill>
                  <a:srgbClr val="000000"/>
                </a:solidFill>
              </a:rPr>
              <a:t> 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-GB" sz="1600">
                <a:solidFill>
                  <a:srgbClr val="000000"/>
                </a:solidFill>
              </a:rPr>
              <a:t>Engagement</a:t>
            </a:r>
            <a:r>
              <a:rPr lang="en-GB" sz="1600">
                <a:solidFill>
                  <a:srgbClr val="000000"/>
                </a:solidFill>
              </a:rPr>
              <a:t> </a:t>
            </a:r>
            <a:endParaRPr sz="16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600">
                <a:solidFill>
                  <a:srgbClr val="000000"/>
                </a:solidFill>
              </a:rPr>
              <a:t>Gaining practical experience is vital for S&amp;C education and sports coaching. </a:t>
            </a:r>
            <a:endParaRPr sz="1600">
              <a:solidFill>
                <a:srgbClr val="000000"/>
              </a:solidFill>
            </a:endParaRPr>
          </a:p>
        </p:txBody>
      </p:sp>
      <p:sp>
        <p:nvSpPr>
          <p:cNvPr id="218" name="Google Shape;218;p32"/>
          <p:cNvSpPr txBox="1"/>
          <p:nvPr/>
        </p:nvSpPr>
        <p:spPr>
          <a:xfrm>
            <a:off x="4797575" y="2123675"/>
            <a:ext cx="4060800" cy="2301000"/>
          </a:xfrm>
          <a:prstGeom prst="rect">
            <a:avLst/>
          </a:prstGeom>
          <a:solidFill>
            <a:srgbClr val="00FF00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Students</a:t>
            </a: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 best learn: </a:t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Roboto"/>
              <a:buChar char="●"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Apply theory to practice </a:t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Roboto"/>
              <a:buChar char="●"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Reflect during and after sessions </a:t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Roboto"/>
              <a:buChar char="●"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Gain </a:t>
            </a: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valuable</a:t>
            </a: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 </a:t>
            </a: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experience</a:t>
            </a: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 </a:t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Roboto"/>
              <a:buChar char="●"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Participate in meaningful </a:t>
            </a: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learning</a:t>
            </a: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 </a:t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Roboto"/>
              <a:buChar char="●"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Create action plans for future </a:t>
            </a: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development</a:t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219" name="Google Shape;219;p32" title="conclusion 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559475" y="167425"/>
            <a:ext cx="433925" cy="4339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23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7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34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Main References:</a:t>
            </a:r>
            <a:endParaRPr/>
          </a:p>
        </p:txBody>
      </p:sp>
      <p:sp>
        <p:nvSpPr>
          <p:cNvPr id="229" name="Google Shape;229;p34"/>
          <p:cNvSpPr txBox="1"/>
          <p:nvPr>
            <p:ph idx="1" type="body"/>
          </p:nvPr>
        </p:nvSpPr>
        <p:spPr>
          <a:xfrm>
            <a:off x="471900" y="1919075"/>
            <a:ext cx="82221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791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Cronin, C.J. and Lowes, J. (2016). Embedding experiential learning in HE sport coaching courses: An action research study. Journal of Hospitality, Leisure, Sport &amp; Tourism Education, 18, pp.1–8. doi:https://doi.org/10.1016/j.jhlste.2016.02.001.</a:t>
            </a:r>
            <a:endParaRPr sz="16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07916"/>
              </a:lnSpc>
              <a:spcBef>
                <a:spcPts val="80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Desai, F. and Seaholme, T. (2018). Examining the impact of strength and conditioning internships on exercise and sport science undergraduate students. Available at: https://www.ijwil.org/files/IJWIL_19_1_81_91.pdf [Accessed 4 March 2026].</a:t>
            </a:r>
            <a:endParaRPr sz="16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07916"/>
              </a:lnSpc>
              <a:spcBef>
                <a:spcPts val="800"/>
              </a:spcBef>
              <a:spcAft>
                <a:spcPts val="800"/>
              </a:spcAft>
              <a:buNone/>
            </a:pPr>
            <a:r>
              <a:rPr lang="en-GB" sz="1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Freeman, S., Eddy, S.L., McDonough, M., Smith, M.K., Okoroafor, N., Jordt, H. and Wenderoth, M.P. (2014). Active learning increases student performance in science, engineering, and mathematics. Proceedings of the National Academy of Sciences, 111(23), pp.8410–8415. doi:https://doi.org/10.1073/pnas.1319030111.</a:t>
            </a:r>
            <a:endParaRPr sz="210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3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p35"/>
          <p:cNvSpPr txBox="1"/>
          <p:nvPr/>
        </p:nvSpPr>
        <p:spPr>
          <a:xfrm>
            <a:off x="165450" y="308250"/>
            <a:ext cx="8662800" cy="452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791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/>
              <a:t>Jones, M.T. (2015). A Model to Create Initial Experiential Learning Opportunities in Strength and Conditioning. Strength and Conditioning Journal, 37(5), pp.40–46. doi:https://doi.org/10.1519/ssc.0000000000000151.</a:t>
            </a:r>
            <a:endParaRPr sz="1600"/>
          </a:p>
          <a:p>
            <a:pPr indent="0" lvl="0" marL="0" rtl="0" algn="l">
              <a:lnSpc>
                <a:spcPct val="107916"/>
              </a:lnSpc>
              <a:spcBef>
                <a:spcPts val="800"/>
              </a:spcBef>
              <a:spcAft>
                <a:spcPts val="0"/>
              </a:spcAft>
              <a:buNone/>
            </a:pPr>
            <a:r>
              <a:rPr lang="en-GB" sz="1600"/>
              <a:t>Tiessen, R. (2018). Improving Student Reflection in Experiential Learning Reports in Post-Secondary Institutions. Journal of Education and Learning, 7(3), p.1. doi:https://doi.org/10.5539/jel.v7n3p1.</a:t>
            </a:r>
            <a:endParaRPr sz="1600"/>
          </a:p>
          <a:p>
            <a:pPr indent="0" lvl="0" marL="0" rtl="0" algn="l">
              <a:lnSpc>
                <a:spcPct val="107916"/>
              </a:lnSpc>
              <a:spcBef>
                <a:spcPts val="800"/>
              </a:spcBef>
              <a:spcAft>
                <a:spcPts val="0"/>
              </a:spcAft>
              <a:buNone/>
            </a:pPr>
            <a:r>
              <a:rPr lang="en-GB" sz="1600"/>
              <a:t>Wang, C., Dev, R., Kim Geok Soh, Mohd, J., Yuan, Y. and Ji, X. (2023). Blended learning in physical education: A systematic review. Frontiers in Public Health, 11. doi:https://doi.org/10.3389/fpubh.2023.1073423. </a:t>
            </a:r>
            <a:endParaRPr sz="1600"/>
          </a:p>
          <a:p>
            <a:pPr indent="0" lvl="0" marL="0" rtl="0" algn="l">
              <a:lnSpc>
                <a:spcPct val="107916"/>
              </a:lnSpc>
              <a:spcBef>
                <a:spcPts val="800"/>
              </a:spcBef>
              <a:spcAft>
                <a:spcPts val="800"/>
              </a:spcAft>
              <a:buNone/>
            </a:pPr>
            <a:r>
              <a:rPr lang="en-GB" sz="1600"/>
              <a:t>Yu, Y., Bin, K., Bailey, R.P., Samsudin, N. and Ren, C. (2025). The Effects of Blended Learning on Learning Engagement in Physical Education Among University Students in China: The Mediating Role of Attitudes. Sustainability, 17(2), pp.378–378. doi:https://doi.org/10.3390/su1702 </a:t>
            </a:r>
            <a:endParaRPr sz="16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Material">
  <a:themeElements>
    <a:clrScheme name="Material">
      <a:dk1>
        <a:srgbClr val="4285F4"/>
      </a:dk1>
      <a:lt1>
        <a:srgbClr val="FFFFFF"/>
      </a:lt1>
      <a:dk2>
        <a:srgbClr val="424242"/>
      </a:dk2>
      <a:lt2>
        <a:srgbClr val="737373"/>
      </a:lt2>
      <a:accent1>
        <a:srgbClr val="0277BD"/>
      </a:accent1>
      <a:accent2>
        <a:srgbClr val="0F9D58"/>
      </a:accent2>
      <a:accent3>
        <a:srgbClr val="DB4437"/>
      </a:accent3>
      <a:accent4>
        <a:srgbClr val="FAFAFA"/>
      </a:accent4>
      <a:accent5>
        <a:srgbClr val="1A237E"/>
      </a:accent5>
      <a:accent6>
        <a:srgbClr val="F4B400"/>
      </a:accent6>
      <a:hlink>
        <a:srgbClr val="1A237E"/>
      </a:hlink>
      <a:folHlink>
        <a:srgbClr val="1A237E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