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7" r:id="rId4"/>
  </p:sldMasterIdLst>
  <p:notesMasterIdLst>
    <p:notesMasterId r:id="rId19"/>
  </p:notesMasterIdLst>
  <p:sldIdLst>
    <p:sldId id="256" r:id="rId5"/>
    <p:sldId id="257" r:id="rId6"/>
    <p:sldId id="258" r:id="rId7"/>
    <p:sldId id="261" r:id="rId8"/>
    <p:sldId id="262" r:id="rId9"/>
    <p:sldId id="264" r:id="rId10"/>
    <p:sldId id="263" r:id="rId11"/>
    <p:sldId id="273" r:id="rId12"/>
    <p:sldId id="265" r:id="rId13"/>
    <p:sldId id="266" r:id="rId14"/>
    <p:sldId id="268" r:id="rId15"/>
    <p:sldId id="274" r:id="rId16"/>
    <p:sldId id="271" r:id="rId17"/>
    <p:sldId id="27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AFDA32-E78D-E8B0-93C1-D4DBE0648886}" v="63" dt="2026-02-09T12:08:07.409"/>
    <p1510:client id="{8E60782A-1FA2-FE82-E792-F1614A73EC61}" v="587" dt="2026-02-09T18:24:53.3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5BA9D0-B1D2-4C78-BB97-E0295663D28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2885E0-7081-4841-A1BA-953943017D1B}">
      <dgm:prSet phldr="0"/>
      <dgm:spPr/>
      <dgm:t>
        <a:bodyPr/>
        <a:lstStyle/>
        <a:p>
          <a:pPr rtl="0"/>
          <a:r>
            <a:rPr lang="en-GB" dirty="0"/>
            <a:t>Health and wellbeing are interconnected and shaped by social determinants (Marmot, 2010)</a:t>
          </a:r>
          <a:endParaRPr lang="en-GB" dirty="0">
            <a:latin typeface="Aptos Display" panose="02110004020202020204"/>
          </a:endParaRPr>
        </a:p>
      </dgm:t>
    </dgm:pt>
    <dgm:pt modelId="{FC63AE3C-9F6E-4994-8909-AE6DF28920B7}" type="parTrans" cxnId="{4857D3D5-539E-40DA-8C39-FC3F2BCC25FE}">
      <dgm:prSet/>
      <dgm:spPr/>
    </dgm:pt>
    <dgm:pt modelId="{D07EEC7D-1897-4B17-910F-F2B9ADAF525A}" type="sibTrans" cxnId="{4857D3D5-539E-40DA-8C39-FC3F2BCC25FE}">
      <dgm:prSet/>
      <dgm:spPr/>
    </dgm:pt>
    <dgm:pt modelId="{EA0B589D-7A0E-473A-9AD8-72F65B593AFF}">
      <dgm:prSet phldr="0"/>
      <dgm:spPr/>
      <dgm:t>
        <a:bodyPr/>
        <a:lstStyle/>
        <a:p>
          <a:r>
            <a:rPr lang="en-GB" dirty="0"/>
            <a:t>Sustainable development supports long-term population health (WCED, 1987)</a:t>
          </a:r>
        </a:p>
      </dgm:t>
    </dgm:pt>
    <dgm:pt modelId="{1B58B676-1098-4C40-9E93-51FEA64D8181}" type="parTrans" cxnId="{91CF0FB5-DD6F-4DD0-987A-2A3B36F4D2C4}">
      <dgm:prSet/>
      <dgm:spPr/>
    </dgm:pt>
    <dgm:pt modelId="{A21E0B67-0A13-49C3-9A8B-534187056B94}" type="sibTrans" cxnId="{91CF0FB5-DD6F-4DD0-987A-2A3B36F4D2C4}">
      <dgm:prSet/>
      <dgm:spPr/>
    </dgm:pt>
    <dgm:pt modelId="{BD140341-E605-4A8A-B159-ADBD49972F9A}">
      <dgm:prSet phldr="0"/>
      <dgm:spPr/>
      <dgm:t>
        <a:bodyPr/>
        <a:lstStyle/>
        <a:p>
          <a:r>
            <a:rPr lang="en-GB" dirty="0"/>
            <a:t>Prevention improves wellbeing and reduces future healthcare demand</a:t>
          </a:r>
        </a:p>
      </dgm:t>
    </dgm:pt>
    <dgm:pt modelId="{DE7A07A4-EB49-4EF1-B68A-959365DC530B}" type="parTrans" cxnId="{EA4F7202-9F68-4172-B0FF-9520C33808C8}">
      <dgm:prSet/>
      <dgm:spPr/>
    </dgm:pt>
    <dgm:pt modelId="{FE845D52-9EAA-45FA-8AB8-F28E93063762}" type="sibTrans" cxnId="{EA4F7202-9F68-4172-B0FF-9520C33808C8}">
      <dgm:prSet/>
      <dgm:spPr/>
    </dgm:pt>
    <dgm:pt modelId="{783160C3-0D9B-4FFF-86EB-7D431718412F}">
      <dgm:prSet phldr="0"/>
      <dgm:spPr/>
      <dgm:t>
        <a:bodyPr/>
        <a:lstStyle/>
        <a:p>
          <a:r>
            <a:rPr lang="en-GB" b="1" dirty="0"/>
            <a:t>Integration in Practice</a:t>
          </a:r>
          <a:endParaRPr lang="en-GB" dirty="0"/>
        </a:p>
      </dgm:t>
    </dgm:pt>
    <dgm:pt modelId="{AEDC9E6F-12EB-4993-87F3-9C6264DB61C4}" type="parTrans" cxnId="{611AEA60-FCF5-4EA5-81F7-EA54D894029E}">
      <dgm:prSet/>
      <dgm:spPr/>
    </dgm:pt>
    <dgm:pt modelId="{DF8A89CE-868D-49EE-99FE-9E230D59DC5E}" type="sibTrans" cxnId="{611AEA60-FCF5-4EA5-81F7-EA54D894029E}">
      <dgm:prSet/>
      <dgm:spPr/>
    </dgm:pt>
    <dgm:pt modelId="{AFA04606-7E71-4DD3-B9FC-10063172D0DD}">
      <dgm:prSet phldr="0"/>
      <dgm:spPr/>
      <dgm:t>
        <a:bodyPr/>
        <a:lstStyle/>
        <a:p>
          <a:r>
            <a:rPr lang="en-GB" dirty="0"/>
            <a:t>Integrated Care Systems link health and social services (NHS England, 2019)</a:t>
          </a:r>
        </a:p>
      </dgm:t>
    </dgm:pt>
    <dgm:pt modelId="{DE8BF532-282E-4431-8ED1-4C69E40E75C7}" type="parTrans" cxnId="{55157E3C-6721-4CB0-A821-4C16AB88958E}">
      <dgm:prSet/>
      <dgm:spPr/>
    </dgm:pt>
    <dgm:pt modelId="{FB7DE715-D0C0-4E1A-8AEC-3EB298557BB2}" type="sibTrans" cxnId="{55157E3C-6721-4CB0-A821-4C16AB88958E}">
      <dgm:prSet/>
      <dgm:spPr/>
    </dgm:pt>
    <dgm:pt modelId="{FBA6632F-262E-4B26-AAEB-9BEDCD656FDC}">
      <dgm:prSet phldr="0"/>
      <dgm:spPr/>
      <dgm:t>
        <a:bodyPr/>
        <a:lstStyle/>
        <a:p>
          <a:r>
            <a:rPr lang="en-GB" dirty="0"/>
            <a:t>Climate action protects both environment and public health (UKHSA, 2023)</a:t>
          </a:r>
        </a:p>
      </dgm:t>
    </dgm:pt>
    <dgm:pt modelId="{C5C09176-B8C6-462C-BF0C-D5C29B76B1A7}" type="parTrans" cxnId="{9352FED7-2742-4B78-A70C-A921B9967F39}">
      <dgm:prSet/>
      <dgm:spPr/>
    </dgm:pt>
    <dgm:pt modelId="{E1D264B8-A6E1-47EB-B863-6D8BED738F9D}" type="sibTrans" cxnId="{9352FED7-2742-4B78-A70C-A921B9967F39}">
      <dgm:prSet/>
      <dgm:spPr/>
    </dgm:pt>
    <dgm:pt modelId="{B72B13E9-349D-4CF2-8C27-B0ED10D47EB1}">
      <dgm:prSet phldr="0"/>
      <dgm:spPr/>
      <dgm:t>
        <a:bodyPr/>
        <a:lstStyle/>
        <a:p>
          <a:r>
            <a:rPr lang="en-GB" b="1" dirty="0"/>
            <a:t>Key Tensions</a:t>
          </a:r>
          <a:endParaRPr lang="en-GB" dirty="0"/>
        </a:p>
      </dgm:t>
    </dgm:pt>
    <dgm:pt modelId="{A98D3E54-E1E2-454B-B352-51DC1672F70D}" type="parTrans" cxnId="{DD8D5EB9-E9F9-4567-B3DD-0C552A8359C6}">
      <dgm:prSet/>
      <dgm:spPr/>
    </dgm:pt>
    <dgm:pt modelId="{2F504BC0-A608-4117-B862-B34E9B9643FF}" type="sibTrans" cxnId="{DD8D5EB9-E9F9-4567-B3DD-0C552A8359C6}">
      <dgm:prSet/>
      <dgm:spPr/>
    </dgm:pt>
    <dgm:pt modelId="{9F9A982A-15CA-4EAB-A3F1-8B005DA28689}">
      <dgm:prSet phldr="0"/>
      <dgm:spPr/>
      <dgm:t>
        <a:bodyPr/>
        <a:lstStyle/>
        <a:p>
          <a:r>
            <a:rPr lang="en-GB" dirty="0"/>
            <a:t>Short-term treatment demands vs long-term prevention investment</a:t>
          </a:r>
        </a:p>
      </dgm:t>
    </dgm:pt>
    <dgm:pt modelId="{D96375C1-A4A4-4F12-8CC4-FF4D39488417}" type="parTrans" cxnId="{3BD1C965-F749-4148-9C8D-E999E282F587}">
      <dgm:prSet/>
      <dgm:spPr/>
    </dgm:pt>
    <dgm:pt modelId="{017A1ACE-913E-4F4D-AAAC-AF5DCED38290}" type="sibTrans" cxnId="{3BD1C965-F749-4148-9C8D-E999E282F587}">
      <dgm:prSet/>
      <dgm:spPr/>
    </dgm:pt>
    <dgm:pt modelId="{6DC1CCCF-E47C-4E1E-94FB-724A469668AC}">
      <dgm:prSet phldr="0"/>
      <dgm:spPr/>
      <dgm:t>
        <a:bodyPr/>
        <a:lstStyle/>
        <a:p>
          <a:r>
            <a:rPr lang="en-GB" dirty="0"/>
            <a:t>Financial pressures limit sustainable planning</a:t>
          </a:r>
        </a:p>
      </dgm:t>
    </dgm:pt>
    <dgm:pt modelId="{C8B295FD-AB05-4F64-AD1D-D819F6B3F30A}" type="parTrans" cxnId="{ED734071-60A2-4B97-B1B1-AD02265FC443}">
      <dgm:prSet/>
      <dgm:spPr/>
    </dgm:pt>
    <dgm:pt modelId="{8715A665-A164-46C9-BD3F-6803BB8455E5}" type="sibTrans" cxnId="{ED734071-60A2-4B97-B1B1-AD02265FC443}">
      <dgm:prSet/>
      <dgm:spPr/>
    </dgm:pt>
    <dgm:pt modelId="{1C1C202D-A17E-4C4E-89A0-B07F554F08C4}">
      <dgm:prSet phldr="0"/>
      <dgm:spPr/>
      <dgm:t>
        <a:bodyPr/>
        <a:lstStyle/>
        <a:p>
          <a:r>
            <a:rPr lang="en-GB" dirty="0"/>
            <a:t>Inequalities weaken the link between policy and outcomes</a:t>
          </a:r>
        </a:p>
      </dgm:t>
    </dgm:pt>
    <dgm:pt modelId="{74FB921D-5ED1-49F4-A587-102F3D0F167E}" type="parTrans" cxnId="{17D7C23C-4A8F-442E-9622-65BE1F9E06BE}">
      <dgm:prSet/>
      <dgm:spPr/>
    </dgm:pt>
    <dgm:pt modelId="{C0030D10-02C3-4761-A360-0FA7F979C939}" type="sibTrans" cxnId="{17D7C23C-4A8F-442E-9622-65BE1F9E06BE}">
      <dgm:prSet/>
      <dgm:spPr/>
    </dgm:pt>
    <dgm:pt modelId="{AF018A15-9B66-4D3A-8117-3253968D912B}" type="pres">
      <dgm:prSet presAssocID="{3D5BA9D0-B1D2-4C78-BB97-E0295663D281}" presName="diagram" presStyleCnt="0">
        <dgm:presLayoutVars>
          <dgm:dir/>
          <dgm:resizeHandles val="exact"/>
        </dgm:presLayoutVars>
      </dgm:prSet>
      <dgm:spPr/>
    </dgm:pt>
    <dgm:pt modelId="{826D05C0-402A-405D-AA5D-D5C4E3CFF1D4}" type="pres">
      <dgm:prSet presAssocID="{612885E0-7081-4841-A1BA-953943017D1B}" presName="node" presStyleLbl="node1" presStyleIdx="0" presStyleCnt="10">
        <dgm:presLayoutVars>
          <dgm:bulletEnabled val="1"/>
        </dgm:presLayoutVars>
      </dgm:prSet>
      <dgm:spPr/>
    </dgm:pt>
    <dgm:pt modelId="{3363A114-DCC9-40F1-8CC0-FB075DF2F7C6}" type="pres">
      <dgm:prSet presAssocID="{D07EEC7D-1897-4B17-910F-F2B9ADAF525A}" presName="sibTrans" presStyleCnt="0"/>
      <dgm:spPr/>
    </dgm:pt>
    <dgm:pt modelId="{3214759B-F7BA-4009-83C1-C0722E470762}" type="pres">
      <dgm:prSet presAssocID="{EA0B589D-7A0E-473A-9AD8-72F65B593AFF}" presName="node" presStyleLbl="node1" presStyleIdx="1" presStyleCnt="10">
        <dgm:presLayoutVars>
          <dgm:bulletEnabled val="1"/>
        </dgm:presLayoutVars>
      </dgm:prSet>
      <dgm:spPr/>
    </dgm:pt>
    <dgm:pt modelId="{77380CC4-9CF4-4BB4-8338-5418FBB5CDE5}" type="pres">
      <dgm:prSet presAssocID="{A21E0B67-0A13-49C3-9A8B-534187056B94}" presName="sibTrans" presStyleCnt="0"/>
      <dgm:spPr/>
    </dgm:pt>
    <dgm:pt modelId="{FAB8D8FA-2D6D-4EB0-96B3-A7F73C69D7B9}" type="pres">
      <dgm:prSet presAssocID="{BD140341-E605-4A8A-B159-ADBD49972F9A}" presName="node" presStyleLbl="node1" presStyleIdx="2" presStyleCnt="10">
        <dgm:presLayoutVars>
          <dgm:bulletEnabled val="1"/>
        </dgm:presLayoutVars>
      </dgm:prSet>
      <dgm:spPr/>
    </dgm:pt>
    <dgm:pt modelId="{7E6252A0-A46C-41AB-B213-4DC688F37D93}" type="pres">
      <dgm:prSet presAssocID="{FE845D52-9EAA-45FA-8AB8-F28E93063762}" presName="sibTrans" presStyleCnt="0"/>
      <dgm:spPr/>
    </dgm:pt>
    <dgm:pt modelId="{7ABF01D6-BCE9-48AD-B539-C6A17B4AE0EA}" type="pres">
      <dgm:prSet presAssocID="{783160C3-0D9B-4FFF-86EB-7D431718412F}" presName="node" presStyleLbl="node1" presStyleIdx="3" presStyleCnt="10">
        <dgm:presLayoutVars>
          <dgm:bulletEnabled val="1"/>
        </dgm:presLayoutVars>
      </dgm:prSet>
      <dgm:spPr/>
    </dgm:pt>
    <dgm:pt modelId="{9FECAF12-E9F9-4C25-A4F8-8C366CCD96E5}" type="pres">
      <dgm:prSet presAssocID="{DF8A89CE-868D-49EE-99FE-9E230D59DC5E}" presName="sibTrans" presStyleCnt="0"/>
      <dgm:spPr/>
    </dgm:pt>
    <dgm:pt modelId="{7B052827-926D-42F6-A109-4D404BF6E43B}" type="pres">
      <dgm:prSet presAssocID="{AFA04606-7E71-4DD3-B9FC-10063172D0DD}" presName="node" presStyleLbl="node1" presStyleIdx="4" presStyleCnt="10">
        <dgm:presLayoutVars>
          <dgm:bulletEnabled val="1"/>
        </dgm:presLayoutVars>
      </dgm:prSet>
      <dgm:spPr/>
    </dgm:pt>
    <dgm:pt modelId="{28AE2DF3-D881-4A6F-9918-1BC917675224}" type="pres">
      <dgm:prSet presAssocID="{FB7DE715-D0C0-4E1A-8AEC-3EB298557BB2}" presName="sibTrans" presStyleCnt="0"/>
      <dgm:spPr/>
    </dgm:pt>
    <dgm:pt modelId="{D1613D21-A2B1-47AD-B4CA-AF47C3621D41}" type="pres">
      <dgm:prSet presAssocID="{FBA6632F-262E-4B26-AAEB-9BEDCD656FDC}" presName="node" presStyleLbl="node1" presStyleIdx="5" presStyleCnt="10">
        <dgm:presLayoutVars>
          <dgm:bulletEnabled val="1"/>
        </dgm:presLayoutVars>
      </dgm:prSet>
      <dgm:spPr/>
    </dgm:pt>
    <dgm:pt modelId="{9D20B83B-F8F9-4C79-8D66-1A64BD55EB28}" type="pres">
      <dgm:prSet presAssocID="{E1D264B8-A6E1-47EB-B863-6D8BED738F9D}" presName="sibTrans" presStyleCnt="0"/>
      <dgm:spPr/>
    </dgm:pt>
    <dgm:pt modelId="{94698836-44E7-4C09-94F7-B1C024341AB5}" type="pres">
      <dgm:prSet presAssocID="{B72B13E9-349D-4CF2-8C27-B0ED10D47EB1}" presName="node" presStyleLbl="node1" presStyleIdx="6" presStyleCnt="10">
        <dgm:presLayoutVars>
          <dgm:bulletEnabled val="1"/>
        </dgm:presLayoutVars>
      </dgm:prSet>
      <dgm:spPr/>
    </dgm:pt>
    <dgm:pt modelId="{F238EFD4-97F2-4D7B-BE1F-9258743AE7F2}" type="pres">
      <dgm:prSet presAssocID="{2F504BC0-A608-4117-B862-B34E9B9643FF}" presName="sibTrans" presStyleCnt="0"/>
      <dgm:spPr/>
    </dgm:pt>
    <dgm:pt modelId="{1E0EA480-4E62-4C8D-92BA-F3F59308B661}" type="pres">
      <dgm:prSet presAssocID="{9F9A982A-15CA-4EAB-A3F1-8B005DA28689}" presName="node" presStyleLbl="node1" presStyleIdx="7" presStyleCnt="10">
        <dgm:presLayoutVars>
          <dgm:bulletEnabled val="1"/>
        </dgm:presLayoutVars>
      </dgm:prSet>
      <dgm:spPr/>
    </dgm:pt>
    <dgm:pt modelId="{5D50F29C-E07A-493D-9348-C8EF41150A32}" type="pres">
      <dgm:prSet presAssocID="{017A1ACE-913E-4F4D-AAAC-AF5DCED38290}" presName="sibTrans" presStyleCnt="0"/>
      <dgm:spPr/>
    </dgm:pt>
    <dgm:pt modelId="{44B451E8-C27F-4E00-81C6-3E207B906159}" type="pres">
      <dgm:prSet presAssocID="{6DC1CCCF-E47C-4E1E-94FB-724A469668AC}" presName="node" presStyleLbl="node1" presStyleIdx="8" presStyleCnt="10">
        <dgm:presLayoutVars>
          <dgm:bulletEnabled val="1"/>
        </dgm:presLayoutVars>
      </dgm:prSet>
      <dgm:spPr/>
    </dgm:pt>
    <dgm:pt modelId="{992B1B05-7C2C-4D4F-9A91-D9BA60DE611E}" type="pres">
      <dgm:prSet presAssocID="{8715A665-A164-46C9-BD3F-6803BB8455E5}" presName="sibTrans" presStyleCnt="0"/>
      <dgm:spPr/>
    </dgm:pt>
    <dgm:pt modelId="{1F33BD17-FD36-453D-9032-DB026B792C57}" type="pres">
      <dgm:prSet presAssocID="{1C1C202D-A17E-4C4E-89A0-B07F554F08C4}" presName="node" presStyleLbl="node1" presStyleIdx="9" presStyleCnt="10">
        <dgm:presLayoutVars>
          <dgm:bulletEnabled val="1"/>
        </dgm:presLayoutVars>
      </dgm:prSet>
      <dgm:spPr/>
    </dgm:pt>
  </dgm:ptLst>
  <dgm:cxnLst>
    <dgm:cxn modelId="{EA4F7202-9F68-4172-B0FF-9520C33808C8}" srcId="{3D5BA9D0-B1D2-4C78-BB97-E0295663D281}" destId="{BD140341-E605-4A8A-B159-ADBD49972F9A}" srcOrd="2" destOrd="0" parTransId="{DE7A07A4-EB49-4EF1-B68A-959365DC530B}" sibTransId="{FE845D52-9EAA-45FA-8AB8-F28E93063762}"/>
    <dgm:cxn modelId="{6C487309-4143-4282-8685-509310E60252}" type="presOf" srcId="{9F9A982A-15CA-4EAB-A3F1-8B005DA28689}" destId="{1E0EA480-4E62-4C8D-92BA-F3F59308B661}" srcOrd="0" destOrd="0" presId="urn:microsoft.com/office/officeart/2005/8/layout/default"/>
    <dgm:cxn modelId="{5FC3FD09-7317-4EA1-BCA7-60C5206A326E}" type="presOf" srcId="{EA0B589D-7A0E-473A-9AD8-72F65B593AFF}" destId="{3214759B-F7BA-4009-83C1-C0722E470762}" srcOrd="0" destOrd="0" presId="urn:microsoft.com/office/officeart/2005/8/layout/default"/>
    <dgm:cxn modelId="{55157E3C-6721-4CB0-A821-4C16AB88958E}" srcId="{3D5BA9D0-B1D2-4C78-BB97-E0295663D281}" destId="{AFA04606-7E71-4DD3-B9FC-10063172D0DD}" srcOrd="4" destOrd="0" parTransId="{DE8BF532-282E-4431-8ED1-4C69E40E75C7}" sibTransId="{FB7DE715-D0C0-4E1A-8AEC-3EB298557BB2}"/>
    <dgm:cxn modelId="{17D7C23C-4A8F-442E-9622-65BE1F9E06BE}" srcId="{3D5BA9D0-B1D2-4C78-BB97-E0295663D281}" destId="{1C1C202D-A17E-4C4E-89A0-B07F554F08C4}" srcOrd="9" destOrd="0" parTransId="{74FB921D-5ED1-49F4-A587-102F3D0F167E}" sibTransId="{C0030D10-02C3-4761-A360-0FA7F979C939}"/>
    <dgm:cxn modelId="{611AEA60-FCF5-4EA5-81F7-EA54D894029E}" srcId="{3D5BA9D0-B1D2-4C78-BB97-E0295663D281}" destId="{783160C3-0D9B-4FFF-86EB-7D431718412F}" srcOrd="3" destOrd="0" parTransId="{AEDC9E6F-12EB-4993-87F3-9C6264DB61C4}" sibTransId="{DF8A89CE-868D-49EE-99FE-9E230D59DC5E}"/>
    <dgm:cxn modelId="{3BD1C965-F749-4148-9C8D-E999E282F587}" srcId="{3D5BA9D0-B1D2-4C78-BB97-E0295663D281}" destId="{9F9A982A-15CA-4EAB-A3F1-8B005DA28689}" srcOrd="7" destOrd="0" parTransId="{D96375C1-A4A4-4F12-8CC4-FF4D39488417}" sibTransId="{017A1ACE-913E-4F4D-AAAC-AF5DCED38290}"/>
    <dgm:cxn modelId="{ED734071-60A2-4B97-B1B1-AD02265FC443}" srcId="{3D5BA9D0-B1D2-4C78-BB97-E0295663D281}" destId="{6DC1CCCF-E47C-4E1E-94FB-724A469668AC}" srcOrd="8" destOrd="0" parTransId="{C8B295FD-AB05-4F64-AD1D-D819F6B3F30A}" sibTransId="{8715A665-A164-46C9-BD3F-6803BB8455E5}"/>
    <dgm:cxn modelId="{59B1B578-CA7E-4C53-A5D2-7E4B0BA096FD}" type="presOf" srcId="{FBA6632F-262E-4B26-AAEB-9BEDCD656FDC}" destId="{D1613D21-A2B1-47AD-B4CA-AF47C3621D41}" srcOrd="0" destOrd="0" presId="urn:microsoft.com/office/officeart/2005/8/layout/default"/>
    <dgm:cxn modelId="{5A22C394-C393-49F1-819F-4302D10DDA62}" type="presOf" srcId="{3D5BA9D0-B1D2-4C78-BB97-E0295663D281}" destId="{AF018A15-9B66-4D3A-8117-3253968D912B}" srcOrd="0" destOrd="0" presId="urn:microsoft.com/office/officeart/2005/8/layout/default"/>
    <dgm:cxn modelId="{18B610A6-FEA8-4E28-971D-543C1844B1B1}" type="presOf" srcId="{1C1C202D-A17E-4C4E-89A0-B07F554F08C4}" destId="{1F33BD17-FD36-453D-9032-DB026B792C57}" srcOrd="0" destOrd="0" presId="urn:microsoft.com/office/officeart/2005/8/layout/default"/>
    <dgm:cxn modelId="{91CF0FB5-DD6F-4DD0-987A-2A3B36F4D2C4}" srcId="{3D5BA9D0-B1D2-4C78-BB97-E0295663D281}" destId="{EA0B589D-7A0E-473A-9AD8-72F65B593AFF}" srcOrd="1" destOrd="0" parTransId="{1B58B676-1098-4C40-9E93-51FEA64D8181}" sibTransId="{A21E0B67-0A13-49C3-9A8B-534187056B94}"/>
    <dgm:cxn modelId="{DD8D5EB9-E9F9-4567-B3DD-0C552A8359C6}" srcId="{3D5BA9D0-B1D2-4C78-BB97-E0295663D281}" destId="{B72B13E9-349D-4CF2-8C27-B0ED10D47EB1}" srcOrd="6" destOrd="0" parTransId="{A98D3E54-E1E2-454B-B352-51DC1672F70D}" sibTransId="{2F504BC0-A608-4117-B862-B34E9B9643FF}"/>
    <dgm:cxn modelId="{833F00BB-948D-4A39-9486-5086D907616B}" type="presOf" srcId="{6DC1CCCF-E47C-4E1E-94FB-724A469668AC}" destId="{44B451E8-C27F-4E00-81C6-3E207B906159}" srcOrd="0" destOrd="0" presId="urn:microsoft.com/office/officeart/2005/8/layout/default"/>
    <dgm:cxn modelId="{40ABECBD-1045-49E1-99CB-FD2604247AA7}" type="presOf" srcId="{612885E0-7081-4841-A1BA-953943017D1B}" destId="{826D05C0-402A-405D-AA5D-D5C4E3CFF1D4}" srcOrd="0" destOrd="0" presId="urn:microsoft.com/office/officeart/2005/8/layout/default"/>
    <dgm:cxn modelId="{A75075BE-8921-4E11-B7BC-DFE2C21B34BB}" type="presOf" srcId="{B72B13E9-349D-4CF2-8C27-B0ED10D47EB1}" destId="{94698836-44E7-4C09-94F7-B1C024341AB5}" srcOrd="0" destOrd="0" presId="urn:microsoft.com/office/officeart/2005/8/layout/default"/>
    <dgm:cxn modelId="{A03ACBCB-C762-4A3C-912C-E7AC48BB83A1}" type="presOf" srcId="{AFA04606-7E71-4DD3-B9FC-10063172D0DD}" destId="{7B052827-926D-42F6-A109-4D404BF6E43B}" srcOrd="0" destOrd="0" presId="urn:microsoft.com/office/officeart/2005/8/layout/default"/>
    <dgm:cxn modelId="{4857D3D5-539E-40DA-8C39-FC3F2BCC25FE}" srcId="{3D5BA9D0-B1D2-4C78-BB97-E0295663D281}" destId="{612885E0-7081-4841-A1BA-953943017D1B}" srcOrd="0" destOrd="0" parTransId="{FC63AE3C-9F6E-4994-8909-AE6DF28920B7}" sibTransId="{D07EEC7D-1897-4B17-910F-F2B9ADAF525A}"/>
    <dgm:cxn modelId="{9352FED7-2742-4B78-A70C-A921B9967F39}" srcId="{3D5BA9D0-B1D2-4C78-BB97-E0295663D281}" destId="{FBA6632F-262E-4B26-AAEB-9BEDCD656FDC}" srcOrd="5" destOrd="0" parTransId="{C5C09176-B8C6-462C-BF0C-D5C29B76B1A7}" sibTransId="{E1D264B8-A6E1-47EB-B863-6D8BED738F9D}"/>
    <dgm:cxn modelId="{AD6A05F4-A076-4E96-A813-DA3834548C32}" type="presOf" srcId="{783160C3-0D9B-4FFF-86EB-7D431718412F}" destId="{7ABF01D6-BCE9-48AD-B539-C6A17B4AE0EA}" srcOrd="0" destOrd="0" presId="urn:microsoft.com/office/officeart/2005/8/layout/default"/>
    <dgm:cxn modelId="{9079A9FE-C70A-4C4C-89FD-94950219AD70}" type="presOf" srcId="{BD140341-E605-4A8A-B159-ADBD49972F9A}" destId="{FAB8D8FA-2D6D-4EB0-96B3-A7F73C69D7B9}" srcOrd="0" destOrd="0" presId="urn:microsoft.com/office/officeart/2005/8/layout/default"/>
    <dgm:cxn modelId="{43B3C0FE-3EE2-488D-9A0F-199F4562BF3A}" type="presParOf" srcId="{AF018A15-9B66-4D3A-8117-3253968D912B}" destId="{826D05C0-402A-405D-AA5D-D5C4E3CFF1D4}" srcOrd="0" destOrd="0" presId="urn:microsoft.com/office/officeart/2005/8/layout/default"/>
    <dgm:cxn modelId="{E993F1AD-24BB-43BE-BC8C-1DB739BA7EE9}" type="presParOf" srcId="{AF018A15-9B66-4D3A-8117-3253968D912B}" destId="{3363A114-DCC9-40F1-8CC0-FB075DF2F7C6}" srcOrd="1" destOrd="0" presId="urn:microsoft.com/office/officeart/2005/8/layout/default"/>
    <dgm:cxn modelId="{6E07A984-3A79-444A-A3A6-DA6E0E46067D}" type="presParOf" srcId="{AF018A15-9B66-4D3A-8117-3253968D912B}" destId="{3214759B-F7BA-4009-83C1-C0722E470762}" srcOrd="2" destOrd="0" presId="urn:microsoft.com/office/officeart/2005/8/layout/default"/>
    <dgm:cxn modelId="{FEFE5AFA-AB64-4119-A26E-C3A40D5F1E89}" type="presParOf" srcId="{AF018A15-9B66-4D3A-8117-3253968D912B}" destId="{77380CC4-9CF4-4BB4-8338-5418FBB5CDE5}" srcOrd="3" destOrd="0" presId="urn:microsoft.com/office/officeart/2005/8/layout/default"/>
    <dgm:cxn modelId="{5B954DDF-BE5E-4ECF-A145-FD5916A83CBD}" type="presParOf" srcId="{AF018A15-9B66-4D3A-8117-3253968D912B}" destId="{FAB8D8FA-2D6D-4EB0-96B3-A7F73C69D7B9}" srcOrd="4" destOrd="0" presId="urn:microsoft.com/office/officeart/2005/8/layout/default"/>
    <dgm:cxn modelId="{3CB6DB5A-DB2A-4A64-BC0E-CE6608C26439}" type="presParOf" srcId="{AF018A15-9B66-4D3A-8117-3253968D912B}" destId="{7E6252A0-A46C-41AB-B213-4DC688F37D93}" srcOrd="5" destOrd="0" presId="urn:microsoft.com/office/officeart/2005/8/layout/default"/>
    <dgm:cxn modelId="{AB4AC945-0E1E-4AB8-9269-81B21225A5DD}" type="presParOf" srcId="{AF018A15-9B66-4D3A-8117-3253968D912B}" destId="{7ABF01D6-BCE9-48AD-B539-C6A17B4AE0EA}" srcOrd="6" destOrd="0" presId="urn:microsoft.com/office/officeart/2005/8/layout/default"/>
    <dgm:cxn modelId="{1F4433C6-C266-4778-AF1B-79F17A28A849}" type="presParOf" srcId="{AF018A15-9B66-4D3A-8117-3253968D912B}" destId="{9FECAF12-E9F9-4C25-A4F8-8C366CCD96E5}" srcOrd="7" destOrd="0" presId="urn:microsoft.com/office/officeart/2005/8/layout/default"/>
    <dgm:cxn modelId="{F136956F-0490-44CF-95A9-6C238BE547CF}" type="presParOf" srcId="{AF018A15-9B66-4D3A-8117-3253968D912B}" destId="{7B052827-926D-42F6-A109-4D404BF6E43B}" srcOrd="8" destOrd="0" presId="urn:microsoft.com/office/officeart/2005/8/layout/default"/>
    <dgm:cxn modelId="{BF015E24-AFBD-4359-A3C8-A7FCF42D2041}" type="presParOf" srcId="{AF018A15-9B66-4D3A-8117-3253968D912B}" destId="{28AE2DF3-D881-4A6F-9918-1BC917675224}" srcOrd="9" destOrd="0" presId="urn:microsoft.com/office/officeart/2005/8/layout/default"/>
    <dgm:cxn modelId="{8137AF1E-8014-44D5-B01E-E04A9B8B3E24}" type="presParOf" srcId="{AF018A15-9B66-4D3A-8117-3253968D912B}" destId="{D1613D21-A2B1-47AD-B4CA-AF47C3621D41}" srcOrd="10" destOrd="0" presId="urn:microsoft.com/office/officeart/2005/8/layout/default"/>
    <dgm:cxn modelId="{29A218C1-7B82-4806-8C0A-DD900CFD9B21}" type="presParOf" srcId="{AF018A15-9B66-4D3A-8117-3253968D912B}" destId="{9D20B83B-F8F9-4C79-8D66-1A64BD55EB28}" srcOrd="11" destOrd="0" presId="urn:microsoft.com/office/officeart/2005/8/layout/default"/>
    <dgm:cxn modelId="{78001217-C9E9-4DA0-AAD6-5AE8681874BB}" type="presParOf" srcId="{AF018A15-9B66-4D3A-8117-3253968D912B}" destId="{94698836-44E7-4C09-94F7-B1C024341AB5}" srcOrd="12" destOrd="0" presId="urn:microsoft.com/office/officeart/2005/8/layout/default"/>
    <dgm:cxn modelId="{CCD272F6-326D-40E2-BFE7-B911BC734D58}" type="presParOf" srcId="{AF018A15-9B66-4D3A-8117-3253968D912B}" destId="{F238EFD4-97F2-4D7B-BE1F-9258743AE7F2}" srcOrd="13" destOrd="0" presId="urn:microsoft.com/office/officeart/2005/8/layout/default"/>
    <dgm:cxn modelId="{03D7F343-4C2C-4B60-A60B-93D7E4018126}" type="presParOf" srcId="{AF018A15-9B66-4D3A-8117-3253968D912B}" destId="{1E0EA480-4E62-4C8D-92BA-F3F59308B661}" srcOrd="14" destOrd="0" presId="urn:microsoft.com/office/officeart/2005/8/layout/default"/>
    <dgm:cxn modelId="{0C8ADFD8-3752-4F84-B04B-46EF2CC97BB8}" type="presParOf" srcId="{AF018A15-9B66-4D3A-8117-3253968D912B}" destId="{5D50F29C-E07A-493D-9348-C8EF41150A32}" srcOrd="15" destOrd="0" presId="urn:microsoft.com/office/officeart/2005/8/layout/default"/>
    <dgm:cxn modelId="{244D567D-C993-414B-930B-550A7FBE76AA}" type="presParOf" srcId="{AF018A15-9B66-4D3A-8117-3253968D912B}" destId="{44B451E8-C27F-4E00-81C6-3E207B906159}" srcOrd="16" destOrd="0" presId="urn:microsoft.com/office/officeart/2005/8/layout/default"/>
    <dgm:cxn modelId="{EF3F3310-9442-477C-B0AE-B0788582DC76}" type="presParOf" srcId="{AF018A15-9B66-4D3A-8117-3253968D912B}" destId="{992B1B05-7C2C-4D4F-9A91-D9BA60DE611E}" srcOrd="17" destOrd="0" presId="urn:microsoft.com/office/officeart/2005/8/layout/default"/>
    <dgm:cxn modelId="{C191A7BF-0978-4DC4-A3DF-D010F2578B37}" type="presParOf" srcId="{AF018A15-9B66-4D3A-8117-3253968D912B}" destId="{1F33BD17-FD36-453D-9032-DB026B792C57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D05C0-402A-405D-AA5D-D5C4E3CFF1D4}">
      <dsp:nvSpPr>
        <dsp:cNvPr id="0" name=""/>
        <dsp:cNvSpPr/>
      </dsp:nvSpPr>
      <dsp:spPr>
        <a:xfrm>
          <a:off x="0" y="109870"/>
          <a:ext cx="1957387" cy="1174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Health and wellbeing are interconnected and shaped by social determinants (Marmot, 2010)</a:t>
          </a:r>
          <a:endParaRPr lang="en-GB" sz="1500" kern="1200" dirty="0">
            <a:latin typeface="Aptos Display" panose="02110004020202020204"/>
          </a:endParaRPr>
        </a:p>
      </dsp:txBody>
      <dsp:txXfrm>
        <a:off x="0" y="109870"/>
        <a:ext cx="1957387" cy="1174432"/>
      </dsp:txXfrm>
    </dsp:sp>
    <dsp:sp modelId="{3214759B-F7BA-4009-83C1-C0722E470762}">
      <dsp:nvSpPr>
        <dsp:cNvPr id="0" name=""/>
        <dsp:cNvSpPr/>
      </dsp:nvSpPr>
      <dsp:spPr>
        <a:xfrm>
          <a:off x="2153126" y="109870"/>
          <a:ext cx="1957387" cy="1174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Sustainable development supports long-term population health (WCED, 1987)</a:t>
          </a:r>
        </a:p>
      </dsp:txBody>
      <dsp:txXfrm>
        <a:off x="2153126" y="109870"/>
        <a:ext cx="1957387" cy="1174432"/>
      </dsp:txXfrm>
    </dsp:sp>
    <dsp:sp modelId="{FAB8D8FA-2D6D-4EB0-96B3-A7F73C69D7B9}">
      <dsp:nvSpPr>
        <dsp:cNvPr id="0" name=""/>
        <dsp:cNvSpPr/>
      </dsp:nvSpPr>
      <dsp:spPr>
        <a:xfrm>
          <a:off x="4306252" y="109870"/>
          <a:ext cx="1957387" cy="1174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Prevention improves wellbeing and reduces future healthcare demand</a:t>
          </a:r>
        </a:p>
      </dsp:txBody>
      <dsp:txXfrm>
        <a:off x="4306252" y="109870"/>
        <a:ext cx="1957387" cy="1174432"/>
      </dsp:txXfrm>
    </dsp:sp>
    <dsp:sp modelId="{7ABF01D6-BCE9-48AD-B539-C6A17B4AE0EA}">
      <dsp:nvSpPr>
        <dsp:cNvPr id="0" name=""/>
        <dsp:cNvSpPr/>
      </dsp:nvSpPr>
      <dsp:spPr>
        <a:xfrm>
          <a:off x="0" y="1480042"/>
          <a:ext cx="1957387" cy="1174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Integration in Practice</a:t>
          </a:r>
          <a:endParaRPr lang="en-GB" sz="1500" kern="1200" dirty="0"/>
        </a:p>
      </dsp:txBody>
      <dsp:txXfrm>
        <a:off x="0" y="1480042"/>
        <a:ext cx="1957387" cy="1174432"/>
      </dsp:txXfrm>
    </dsp:sp>
    <dsp:sp modelId="{7B052827-926D-42F6-A109-4D404BF6E43B}">
      <dsp:nvSpPr>
        <dsp:cNvPr id="0" name=""/>
        <dsp:cNvSpPr/>
      </dsp:nvSpPr>
      <dsp:spPr>
        <a:xfrm>
          <a:off x="2153126" y="1480042"/>
          <a:ext cx="1957387" cy="1174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Integrated Care Systems link health and social services (NHS England, 2019)</a:t>
          </a:r>
        </a:p>
      </dsp:txBody>
      <dsp:txXfrm>
        <a:off x="2153126" y="1480042"/>
        <a:ext cx="1957387" cy="1174432"/>
      </dsp:txXfrm>
    </dsp:sp>
    <dsp:sp modelId="{D1613D21-A2B1-47AD-B4CA-AF47C3621D41}">
      <dsp:nvSpPr>
        <dsp:cNvPr id="0" name=""/>
        <dsp:cNvSpPr/>
      </dsp:nvSpPr>
      <dsp:spPr>
        <a:xfrm>
          <a:off x="4306252" y="1480042"/>
          <a:ext cx="1957387" cy="1174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Climate action protects both environment and public health (UKHSA, 2023)</a:t>
          </a:r>
        </a:p>
      </dsp:txBody>
      <dsp:txXfrm>
        <a:off x="4306252" y="1480042"/>
        <a:ext cx="1957387" cy="1174432"/>
      </dsp:txXfrm>
    </dsp:sp>
    <dsp:sp modelId="{94698836-44E7-4C09-94F7-B1C024341AB5}">
      <dsp:nvSpPr>
        <dsp:cNvPr id="0" name=""/>
        <dsp:cNvSpPr/>
      </dsp:nvSpPr>
      <dsp:spPr>
        <a:xfrm>
          <a:off x="0" y="2850213"/>
          <a:ext cx="1957387" cy="1174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Key Tensions</a:t>
          </a:r>
          <a:endParaRPr lang="en-GB" sz="1500" kern="1200" dirty="0"/>
        </a:p>
      </dsp:txBody>
      <dsp:txXfrm>
        <a:off x="0" y="2850213"/>
        <a:ext cx="1957387" cy="1174432"/>
      </dsp:txXfrm>
    </dsp:sp>
    <dsp:sp modelId="{1E0EA480-4E62-4C8D-92BA-F3F59308B661}">
      <dsp:nvSpPr>
        <dsp:cNvPr id="0" name=""/>
        <dsp:cNvSpPr/>
      </dsp:nvSpPr>
      <dsp:spPr>
        <a:xfrm>
          <a:off x="2153126" y="2850213"/>
          <a:ext cx="1957387" cy="1174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Short-term treatment demands vs long-term prevention investment</a:t>
          </a:r>
        </a:p>
      </dsp:txBody>
      <dsp:txXfrm>
        <a:off x="2153126" y="2850213"/>
        <a:ext cx="1957387" cy="1174432"/>
      </dsp:txXfrm>
    </dsp:sp>
    <dsp:sp modelId="{44B451E8-C27F-4E00-81C6-3E207B906159}">
      <dsp:nvSpPr>
        <dsp:cNvPr id="0" name=""/>
        <dsp:cNvSpPr/>
      </dsp:nvSpPr>
      <dsp:spPr>
        <a:xfrm>
          <a:off x="4306252" y="2850213"/>
          <a:ext cx="1957387" cy="1174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Financial pressures limit sustainable planning</a:t>
          </a:r>
        </a:p>
      </dsp:txBody>
      <dsp:txXfrm>
        <a:off x="4306252" y="2850213"/>
        <a:ext cx="1957387" cy="1174432"/>
      </dsp:txXfrm>
    </dsp:sp>
    <dsp:sp modelId="{1F33BD17-FD36-453D-9032-DB026B792C57}">
      <dsp:nvSpPr>
        <dsp:cNvPr id="0" name=""/>
        <dsp:cNvSpPr/>
      </dsp:nvSpPr>
      <dsp:spPr>
        <a:xfrm>
          <a:off x="2153126" y="4220384"/>
          <a:ext cx="1957387" cy="1174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Inequalities weaken the link between policy and outcomes</a:t>
          </a:r>
        </a:p>
      </dsp:txBody>
      <dsp:txXfrm>
        <a:off x="2153126" y="4220384"/>
        <a:ext cx="1957387" cy="11744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F6C61-92EC-44F1-9BBF-6BD26490EC2B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BD848C-6D50-4BBF-A2D2-EA59A11E9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887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D848C-6D50-4BBF-A2D2-EA59A11E98A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6056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D848C-6D50-4BBF-A2D2-EA59A11E98A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260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463661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87471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765651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304629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34700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32908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993811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433965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6778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342208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842422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104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freepik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change4life" TargetMode="External"/><Relationship Id="rId4" Type="http://schemas.openxmlformats.org/officeDocument/2006/relationships/hyperlink" Target="https://www.england.nhs.uk/diabetes/diabetes-preven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A0485-0280-166B-55E0-4E0AD2142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br>
              <a:rPr lang="en-GB" sz="4400"/>
            </a:br>
            <a:r>
              <a:rPr lang="en-GB" sz="4400" b="1"/>
              <a:t>Health, Wellbeing and Sustainable Development</a:t>
            </a:r>
            <a:endParaRPr lang="en-GB" sz="440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207676-EFF0-978D-10E9-AA51578C88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anchor="t">
            <a:normAutofit/>
          </a:bodyPr>
          <a:lstStyle/>
          <a:p>
            <a:pPr algn="l"/>
            <a:r>
              <a:rPr lang="en-GB" sz="1500" dirty="0">
                <a:solidFill>
                  <a:srgbClr val="FFFFFF"/>
                </a:solidFill>
              </a:rPr>
              <a:t>Name: DILARA BEGUM </a:t>
            </a:r>
          </a:p>
          <a:p>
            <a:pPr algn="l"/>
            <a:r>
              <a:rPr lang="en-GB" sz="1500" dirty="0">
                <a:solidFill>
                  <a:srgbClr val="FFFFFF"/>
                </a:solidFill>
              </a:rPr>
              <a:t>STUDENT ID: 2017884</a:t>
            </a:r>
          </a:p>
          <a:p>
            <a:pPr algn="l"/>
            <a:r>
              <a:rPr lang="en-GB" sz="1500" dirty="0">
                <a:solidFill>
                  <a:srgbClr val="FFFFFF"/>
                </a:solidFill>
              </a:rPr>
              <a:t>MODULE CODE: BMHP6030</a:t>
            </a:r>
          </a:p>
          <a:p>
            <a:pPr algn="l"/>
            <a:r>
              <a:rPr lang="en-GB" sz="1500" dirty="0">
                <a:solidFill>
                  <a:srgbClr val="FFFFFF"/>
                </a:solidFill>
              </a:rPr>
              <a:t>Lecturer: Zakiyyah Ahmed </a:t>
            </a:r>
          </a:p>
          <a:p>
            <a:pPr algn="l"/>
            <a:endParaRPr lang="en-GB" sz="1500">
              <a:solidFill>
                <a:srgbClr val="FFFFFF"/>
              </a:solidFill>
            </a:endParaRPr>
          </a:p>
          <a:p>
            <a:pPr algn="l"/>
            <a:endParaRPr lang="en-GB" sz="1500">
              <a:solidFill>
                <a:srgbClr val="FFFFFF"/>
              </a:solidFill>
            </a:endParaRPr>
          </a:p>
          <a:p>
            <a:pPr algn="l"/>
            <a:endParaRPr lang="en-GB" sz="1500">
              <a:solidFill>
                <a:srgbClr val="FFFFFF"/>
              </a:solidFill>
            </a:endParaRPr>
          </a:p>
        </p:txBody>
      </p:sp>
      <p:pic>
        <p:nvPicPr>
          <p:cNvPr id="23" name="Graphic 22" descr="Doctor">
            <a:extLst>
              <a:ext uri="{FF2B5EF4-FFF2-40B4-BE49-F238E27FC236}">
                <a16:creationId xmlns:a16="http://schemas.microsoft.com/office/drawing/2014/main" id="{765EE355-124E-8710-7F17-79891293CA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73907" y="658489"/>
            <a:ext cx="5163022" cy="5163022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BD66A2-443E-9D44-A4D9-148974F5F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0872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1F80FD-D2D1-EDD4-9A8F-1FFC84D2A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/>
              <a:t>Introduction</a:t>
            </a:r>
            <a:br>
              <a:rPr lang="en-GB" sz="4000" b="1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51E64-9F3D-4A05-10A6-8FA9616AB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482" y="2136953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1700" dirty="0">
                <a:ea typeface="+mn-lt"/>
                <a:cs typeface="+mn-lt"/>
              </a:rPr>
              <a:t>The UK healthcare system is grappling with an increasingly elderly population alongside a surge in chronic conditions (NHS England, 2019)</a:t>
            </a:r>
            <a:endParaRPr lang="en-US" sz="1700" dirty="0"/>
          </a:p>
          <a:p>
            <a:pPr>
              <a:buClr>
                <a:srgbClr val="B71E42"/>
              </a:buClr>
            </a:pPr>
            <a:r>
              <a:rPr lang="en-GB" sz="1700" dirty="0">
                <a:ea typeface="+mn-lt"/>
                <a:cs typeface="+mn-lt"/>
              </a:rPr>
              <a:t>Disparities in health outcomes persist among different socioeconomic and ethnic communities (Marmot, 2010)</a:t>
            </a:r>
          </a:p>
          <a:p>
            <a:pPr>
              <a:buClr>
                <a:srgbClr val="B71E42"/>
              </a:buClr>
            </a:pPr>
            <a:r>
              <a:rPr lang="en-GB" sz="1700" dirty="0">
                <a:ea typeface="+mn-lt"/>
                <a:cs typeface="+mn-lt"/>
              </a:rPr>
              <a:t>Environmental shifts and sustainability concerns are increasingly influencing public health outcomes across the UK (UKHSA, 2023)</a:t>
            </a:r>
          </a:p>
          <a:p>
            <a:pPr>
              <a:buClr>
                <a:srgbClr val="B71E42"/>
              </a:buClr>
            </a:pPr>
            <a:r>
              <a:rPr lang="en-GB" sz="1700" dirty="0">
                <a:ea typeface="+mn-lt"/>
                <a:cs typeface="+mn-lt"/>
              </a:rPr>
              <a:t>This presentation explores the ways in which health, wellbeing and sustainable development have been woven into the fabric of UK service delivery</a:t>
            </a:r>
          </a:p>
          <a:p>
            <a:pPr marL="0" lvl="0" indent="0">
              <a:buNone/>
            </a:pPr>
            <a:endParaRPr lang="en-GB" sz="1700">
              <a:latin typeface="+mj-lt"/>
            </a:endParaRP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1" name="Graphic 30" descr="Hospital">
            <a:extLst>
              <a:ext uri="{FF2B5EF4-FFF2-40B4-BE49-F238E27FC236}">
                <a16:creationId xmlns:a16="http://schemas.microsoft.com/office/drawing/2014/main" id="{BF9D0D7E-6B61-B5B1-C238-626A80761B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5EE4E1D5-7734-4F57-62FB-A0900D7718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4D844C-5DBB-0DB5-FF8A-EC8C7B24A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432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B9046-7A87-3F7E-2817-1547147FB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>
                <a:ea typeface="+mj-lt"/>
                <a:cs typeface="+mj-lt"/>
              </a:rPr>
              <a:t>Key Concepts</a:t>
            </a:r>
            <a:endParaRPr lang="en-US" sz="4000"/>
          </a:p>
          <a:p>
            <a:endParaRPr lang="en-GB" sz="400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BF2C4C-FAD4-D8D6-51D3-C79311404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903" y="1718190"/>
            <a:ext cx="5315189" cy="353508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b="1" dirty="0">
                <a:ea typeface="+mn-lt"/>
                <a:cs typeface="+mn-lt"/>
              </a:rPr>
              <a:t>Health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A state encompassing physical, mental and social well-being (WHO, 1948)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Influenced by broader social factors including housing quality and economic status (Marmot, 2010)</a:t>
            </a:r>
            <a:endParaRPr lang="en-GB" sz="1600"/>
          </a:p>
          <a:p>
            <a:pPr marL="0" indent="0">
              <a:buNone/>
            </a:pPr>
            <a:r>
              <a:rPr lang="en-GB" sz="1600" b="1" dirty="0">
                <a:ea typeface="+mn-lt"/>
                <a:cs typeface="+mn-lt"/>
              </a:rPr>
              <a:t>Wellbeing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Encompasses satisfaction with life, personal resilience and a sense of purpose (Dodge et al., 2012)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Comprises subjective dimensions like emotional state and objective measures such as living standards</a:t>
            </a:r>
            <a:endParaRPr lang="en-GB" sz="1600"/>
          </a:p>
          <a:p>
            <a:pPr marL="0" indent="0">
              <a:buNone/>
            </a:pPr>
            <a:r>
              <a:rPr lang="en-GB" sz="1600" b="1" dirty="0">
                <a:ea typeface="+mn-lt"/>
                <a:cs typeface="+mn-lt"/>
              </a:rPr>
              <a:t>Sustainable Development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Fulfilling today’s requirements while safeguarding the ability of future generations to meet their own (WCED, 1987)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Connected to the Sustainable Development Goals and the “Health in All Policies” framework (WHO, 2014)</a:t>
            </a:r>
            <a:endParaRPr lang="en-GB" sz="1600" dirty="0"/>
          </a:p>
          <a:p>
            <a:endParaRPr lang="en-GB" sz="1100"/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3" name="Rectangle 2072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2" name="Picture 4" descr="Healthy Lifestyle Infographic Fitness Healthy Food Stock Vector ...">
            <a:extLst>
              <a:ext uri="{FF2B5EF4-FFF2-40B4-BE49-F238E27FC236}">
                <a16:creationId xmlns:a16="http://schemas.microsoft.com/office/drawing/2014/main" id="{D1A5F92E-05B1-78AC-1728-E570FA620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0" b="3"/>
          <a:stretch>
            <a:fillRect/>
          </a:stretch>
        </p:blipFill>
        <p:spPr bwMode="auto">
          <a:xfrm>
            <a:off x="7075967" y="2032882"/>
            <a:ext cx="4170530" cy="282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CDF0D6-5197-C9A3-9D10-375A9584A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650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B821BB-5083-B79B-C7B5-0A9D9D90E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b="1" dirty="0"/>
              <a:t>Relationship Between Concepts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74F4EA-AB96-20CF-4336-384432448B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3170207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AA3907F8-6C45-115F-75CF-48783962B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671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0" name="Rectangle 5129">
            <a:extLst>
              <a:ext uri="{FF2B5EF4-FFF2-40B4-BE49-F238E27FC236}">
                <a16:creationId xmlns:a16="http://schemas.microsoft.com/office/drawing/2014/main" id="{151F3819-4351-4730-8E02-40BF286E0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7DAE5130-F148-4C5A-A6CB-48165DC7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EC52E-9814-EEED-9320-BD62D7B88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>
            <a:normAutofit/>
          </a:bodyPr>
          <a:lstStyle/>
          <a:p>
            <a:r>
              <a:rPr lang="en-GB" b="1" dirty="0"/>
              <a:t>Theoretical Models</a:t>
            </a:r>
            <a:br>
              <a:rPr lang="en-GB" dirty="0"/>
            </a:br>
            <a:endParaRPr lang="en-GB" dirty="0"/>
          </a:p>
        </p:txBody>
      </p:sp>
      <p:pic>
        <p:nvPicPr>
          <p:cNvPr id="5128" name="Picture 8" descr="Key focus areas within the ecological systems framework. | Download ...">
            <a:extLst>
              <a:ext uri="{FF2B5EF4-FFF2-40B4-BE49-F238E27FC236}">
                <a16:creationId xmlns:a16="http://schemas.microsoft.com/office/drawing/2014/main" id="{429A6906-D137-F2DC-A1DD-345742044D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49" r="6" b="6"/>
          <a:stretch>
            <a:fillRect/>
          </a:stretch>
        </p:blipFill>
        <p:spPr bwMode="auto">
          <a:xfrm>
            <a:off x="-8" y="3429008"/>
            <a:ext cx="4038600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[2] An illustration of the biopsychosocial model comprised of ...">
            <a:extLst>
              <a:ext uri="{FF2B5EF4-FFF2-40B4-BE49-F238E27FC236}">
                <a16:creationId xmlns:a16="http://schemas.microsoft.com/office/drawing/2014/main" id="{CFFBF370-75B1-C5D3-ADCE-A0A234CB5F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6" r="-2" b="-2"/>
          <a:stretch>
            <a:fillRect/>
          </a:stretch>
        </p:blipFill>
        <p:spPr bwMode="auto">
          <a:xfrm>
            <a:off x="9" y="-7"/>
            <a:ext cx="3832765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95808-BB9A-0CED-8781-69A483F60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2000" b="1" dirty="0">
                <a:ea typeface="+mn-lt"/>
                <a:cs typeface="+mn-lt"/>
              </a:rPr>
              <a:t>Biopsychosocial Model (Engel, 1977)</a:t>
            </a:r>
            <a:endParaRPr lang="en-US" sz="2000" b="1" dirty="0">
              <a:ea typeface="+mn-lt"/>
              <a:cs typeface="+mn-lt"/>
            </a:endParaRPr>
          </a:p>
          <a:p>
            <a:pPr>
              <a:buFont typeface="Arial"/>
            </a:pPr>
            <a:r>
              <a:rPr lang="en-GB" sz="2000" dirty="0">
                <a:ea typeface="+mn-lt"/>
                <a:cs typeface="+mn-lt"/>
              </a:rPr>
              <a:t>Illness is shaped by biological, psychological and social factors</a:t>
            </a:r>
            <a:endParaRPr lang="en-GB" sz="2000" b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Ecological Model (McLeroy et al., 1988)</a:t>
            </a:r>
          </a:p>
          <a:p>
            <a:pPr>
              <a:buFont typeface="Arial"/>
            </a:pPr>
            <a:r>
              <a:rPr lang="en-GB" sz="2000" dirty="0">
                <a:ea typeface="+mn-lt"/>
                <a:cs typeface="+mn-lt"/>
              </a:rPr>
              <a:t>Health outcomes are determined across the individual, community and policy dimensions</a:t>
            </a:r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Critical View:</a:t>
            </a:r>
            <a:endParaRPr lang="en-GB" sz="2000" dirty="0"/>
          </a:p>
          <a:p>
            <a:pPr>
              <a:buFont typeface="Arial"/>
            </a:pPr>
            <a:r>
              <a:rPr lang="en-GB" sz="2000" dirty="0">
                <a:ea typeface="+mn-lt"/>
                <a:cs typeface="+mn-lt"/>
              </a:rPr>
              <a:t>Strength: offers a comprehensive, holistic perspective</a:t>
            </a:r>
            <a:endParaRPr lang="en-GB" sz="2000" dirty="0"/>
          </a:p>
          <a:p>
            <a:pPr>
              <a:buFont typeface="Arial"/>
            </a:pPr>
            <a:r>
              <a:rPr lang="en-GB" sz="2000" dirty="0">
                <a:ea typeface="+mn-lt"/>
                <a:cs typeface="+mn-lt"/>
              </a:rPr>
              <a:t>Limitation: challenging to implement within resource-constrained services</a:t>
            </a:r>
            <a:endParaRPr lang="en-GB" sz="2000" dirty="0"/>
          </a:p>
          <a:p>
            <a:pPr marL="0" indent="0">
              <a:buNone/>
            </a:pPr>
            <a:endParaRPr lang="en-GB" sz="2000" b="1"/>
          </a:p>
          <a:p>
            <a:endParaRPr lang="en-GB" sz="2000"/>
          </a:p>
        </p:txBody>
      </p:sp>
      <p:sp>
        <p:nvSpPr>
          <p:cNvPr id="4" name="AutoShape 4" descr="What Are The 3 Levels Of The Ecological Model - Design Talk">
            <a:extLst>
              <a:ext uri="{FF2B5EF4-FFF2-40B4-BE49-F238E27FC236}">
                <a16:creationId xmlns:a16="http://schemas.microsoft.com/office/drawing/2014/main" id="{4F1946D1-8191-1FE7-8433-77342AB011E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568FB8-1F00-D333-F8BE-1D653AB75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770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1">
            <a:extLst>
              <a:ext uri="{FF2B5EF4-FFF2-40B4-BE49-F238E27FC236}">
                <a16:creationId xmlns:a16="http://schemas.microsoft.com/office/drawing/2014/main" id="{13800F56-69C5-E97E-0258-A5D915D4A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466" y="282006"/>
            <a:ext cx="4176511" cy="10492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400" b="1" dirty="0"/>
              <a:t>Sustainable Development Goals</a:t>
            </a:r>
            <a:br>
              <a:rPr lang="en-US" sz="2200" dirty="0"/>
            </a:br>
            <a:endParaRPr lang="en-US" sz="220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251A23E5-BA7E-0D52-8DCE-08B74433295D}"/>
              </a:ext>
            </a:extLst>
          </p:cNvPr>
          <p:cNvSpPr txBox="1"/>
          <p:nvPr/>
        </p:nvSpPr>
        <p:spPr>
          <a:xfrm>
            <a:off x="205702" y="944597"/>
            <a:ext cx="5453252" cy="327391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700" dirty="0"/>
              <a:t>Climate change is a major health issue in the UK. Rising temperatures, heatwaves and flooding increase risks to heart and lung health</a:t>
            </a:r>
            <a:r>
              <a:rPr lang="en-US" sz="1700" dirty="0">
                <a:ea typeface="+mn-lt"/>
                <a:cs typeface="+mn-lt"/>
              </a:rPr>
              <a:t>, especially for older adults </a:t>
            </a:r>
            <a:r>
              <a:rPr lang="en-US" sz="1700" baseline="0" dirty="0">
                <a:ea typeface="+mn-lt"/>
                <a:cs typeface="+mn-lt"/>
              </a:rPr>
              <a:t>and </a:t>
            </a:r>
            <a:r>
              <a:rPr lang="en-US" sz="1700" dirty="0">
                <a:ea typeface="+mn-lt"/>
                <a:cs typeface="+mn-lt"/>
              </a:rPr>
              <a:t>vulnerable groups </a:t>
            </a:r>
            <a:r>
              <a:rPr lang="en-US" sz="1700" baseline="0" dirty="0">
                <a:ea typeface="+mn-lt"/>
                <a:cs typeface="+mn-lt"/>
              </a:rPr>
              <a:t>(</a:t>
            </a:r>
            <a:r>
              <a:rPr lang="en-US" sz="1700" dirty="0">
                <a:ea typeface="+mn-lt"/>
                <a:cs typeface="+mn-lt"/>
              </a:rPr>
              <a:t>UKHSA</a:t>
            </a:r>
            <a:r>
              <a:rPr lang="en-US" sz="1700" baseline="0" dirty="0">
                <a:ea typeface="+mn-lt"/>
                <a:cs typeface="+mn-lt"/>
              </a:rPr>
              <a:t>, </a:t>
            </a:r>
            <a:r>
              <a:rPr lang="en-US" sz="1700" dirty="0">
                <a:ea typeface="+mn-lt"/>
                <a:cs typeface="+mn-lt"/>
              </a:rPr>
              <a:t>2023).​</a:t>
            </a:r>
            <a:endParaRPr lang="en-US" sz="1700" dirty="0"/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700" b="1" dirty="0">
                <a:ea typeface="+mn-lt"/>
                <a:cs typeface="+mn-lt"/>
              </a:rPr>
              <a:t>Successes:</a:t>
            </a:r>
            <a:r>
              <a:rPr lang="en-US" sz="1700" dirty="0">
                <a:ea typeface="+mn-lt"/>
                <a:cs typeface="+mn-lt"/>
              </a:rPr>
              <a:t>​</a:t>
            </a:r>
            <a:endParaRPr lang="en-US" sz="1700" dirty="0"/>
          </a:p>
          <a:p>
            <a:pPr marL="342900" indent="-285750" defTabSz="914400">
              <a:lnSpc>
                <a:spcPct val="110000"/>
              </a:lnSpc>
              <a:spcAft>
                <a:spcPts val="600"/>
              </a:spcAft>
              <a:buClr>
                <a:srgbClr val="B71E42"/>
              </a:buClr>
              <a:buSzPct val="100000"/>
              <a:buFont typeface="Arial"/>
              <a:buChar char="•"/>
            </a:pPr>
            <a:r>
              <a:rPr lang="en-US" sz="1700" dirty="0">
                <a:ea typeface="+mn-lt"/>
                <a:cs typeface="+mn-lt"/>
              </a:rPr>
              <a:t>The UK has a legal net zero </a:t>
            </a:r>
            <a:r>
              <a:rPr lang="en-US" sz="1700" baseline="0" dirty="0">
                <a:ea typeface="+mn-lt"/>
                <a:cs typeface="+mn-lt"/>
              </a:rPr>
              <a:t>target </a:t>
            </a:r>
            <a:r>
              <a:rPr lang="en-US" sz="1700" dirty="0">
                <a:ea typeface="+mn-lt"/>
                <a:cs typeface="+mn-lt"/>
              </a:rPr>
              <a:t>by </a:t>
            </a:r>
            <a:r>
              <a:rPr lang="en-US" sz="1700" baseline="0" dirty="0">
                <a:ea typeface="+mn-lt"/>
                <a:cs typeface="+mn-lt"/>
              </a:rPr>
              <a:t>2050 (UK Government, 2019</a:t>
            </a:r>
            <a:r>
              <a:rPr lang="en-US" sz="1700" dirty="0">
                <a:ea typeface="+mn-lt"/>
                <a:cs typeface="+mn-lt"/>
              </a:rPr>
              <a:t>).​</a:t>
            </a:r>
            <a:endParaRPr lang="en-US" sz="1700" dirty="0"/>
          </a:p>
          <a:p>
            <a:pPr marL="342900" indent="-285750" defTabSz="914400">
              <a:lnSpc>
                <a:spcPct val="110000"/>
              </a:lnSpc>
              <a:spcAft>
                <a:spcPts val="600"/>
              </a:spcAft>
              <a:buClr>
                <a:srgbClr val="B71E42"/>
              </a:buClr>
              <a:buSzPct val="100000"/>
              <a:buFont typeface="Arial"/>
              <a:buChar char="•"/>
            </a:pPr>
            <a:r>
              <a:rPr lang="en-US" sz="1700" baseline="0" dirty="0">
                <a:ea typeface="+mn-lt"/>
                <a:cs typeface="+mn-lt"/>
              </a:rPr>
              <a:t>NHS </a:t>
            </a:r>
            <a:r>
              <a:rPr lang="en-US" sz="1700" dirty="0">
                <a:ea typeface="+mn-lt"/>
                <a:cs typeface="+mn-lt"/>
              </a:rPr>
              <a:t>are committed </a:t>
            </a:r>
            <a:r>
              <a:rPr lang="en-US" sz="1700" baseline="0" dirty="0">
                <a:ea typeface="+mn-lt"/>
                <a:cs typeface="+mn-lt"/>
              </a:rPr>
              <a:t>to </a:t>
            </a:r>
            <a:r>
              <a:rPr lang="en-US" sz="1700" dirty="0">
                <a:ea typeface="+mn-lt"/>
                <a:cs typeface="+mn-lt"/>
              </a:rPr>
              <a:t>becoming the world’s first net-zero </a:t>
            </a:r>
            <a:r>
              <a:rPr lang="en-US" sz="1700" baseline="0" dirty="0">
                <a:ea typeface="+mn-lt"/>
                <a:cs typeface="+mn-lt"/>
              </a:rPr>
              <a:t>health service(NHS England, 2020</a:t>
            </a:r>
            <a:r>
              <a:rPr lang="en-US" sz="1700" dirty="0">
                <a:ea typeface="+mn-lt"/>
                <a:cs typeface="+mn-lt"/>
              </a:rPr>
              <a:t>).​</a:t>
            </a:r>
            <a:endParaRPr lang="en-US" sz="1700" dirty="0"/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700" b="1" dirty="0"/>
              <a:t>Challenges:</a:t>
            </a:r>
            <a:r>
              <a:rPr lang="en-US" sz="1700" dirty="0"/>
              <a:t>​</a:t>
            </a:r>
          </a:p>
          <a:p>
            <a:pPr marL="342900" indent="-285750" defTabSz="914400">
              <a:lnSpc>
                <a:spcPct val="110000"/>
              </a:lnSpc>
              <a:spcAft>
                <a:spcPts val="600"/>
              </a:spcAft>
              <a:buClr>
                <a:srgbClr val="B71E42"/>
              </a:buClr>
              <a:buSzPct val="100000"/>
              <a:buFont typeface="Arial"/>
              <a:buChar char="•"/>
            </a:pPr>
            <a:r>
              <a:rPr lang="en-US" sz="1700" baseline="0" dirty="0">
                <a:ea typeface="+mn-lt"/>
                <a:cs typeface="+mn-lt"/>
              </a:rPr>
              <a:t>UK not </a:t>
            </a:r>
            <a:r>
              <a:rPr lang="en-US" sz="1700" dirty="0">
                <a:ea typeface="+mn-lt"/>
                <a:cs typeface="+mn-lt"/>
              </a:rPr>
              <a:t>yet </a:t>
            </a:r>
            <a:r>
              <a:rPr lang="en-US" sz="1700" baseline="0" dirty="0">
                <a:ea typeface="+mn-lt"/>
                <a:cs typeface="+mn-lt"/>
              </a:rPr>
              <a:t>on track to meet climate targets (CCC, 2023</a:t>
            </a:r>
            <a:r>
              <a:rPr lang="en-US" sz="1700" dirty="0">
                <a:ea typeface="+mn-lt"/>
                <a:cs typeface="+mn-lt"/>
              </a:rPr>
              <a:t>).​</a:t>
            </a:r>
            <a:endParaRPr lang="en-US" sz="1700" dirty="0"/>
          </a:p>
          <a:p>
            <a:pPr marL="342900" indent="-285750" defTabSz="914400">
              <a:lnSpc>
                <a:spcPct val="110000"/>
              </a:lnSpc>
              <a:spcAft>
                <a:spcPts val="600"/>
              </a:spcAft>
              <a:buClr>
                <a:srgbClr val="B71E42"/>
              </a:buClr>
              <a:buSzPct val="100000"/>
              <a:buFont typeface="Arial"/>
              <a:buChar char="•"/>
            </a:pPr>
            <a:r>
              <a:rPr lang="en-US" sz="1700" dirty="0">
                <a:ea typeface="+mn-lt"/>
                <a:cs typeface="+mn-lt"/>
              </a:rPr>
              <a:t>Poorer communities are more affected by heat, flooding and poor housing.​</a:t>
            </a:r>
            <a:endParaRPr lang="en-US" sz="1700" dirty="0"/>
          </a:p>
          <a:p>
            <a:pPr marL="342900" indent="-285750" defTabSz="914400">
              <a:lnSpc>
                <a:spcPct val="110000"/>
              </a:lnSpc>
              <a:spcAft>
                <a:spcPts val="600"/>
              </a:spcAft>
              <a:buClr>
                <a:srgbClr val="B71E42"/>
              </a:buClr>
              <a:buSzPct val="100000"/>
              <a:buFont typeface="Arial"/>
              <a:buChar char="•"/>
            </a:pPr>
            <a:r>
              <a:rPr lang="en-US" sz="1700" dirty="0"/>
              <a:t>Climate action supports health by reducing pollution and making healthcare more sustainable.</a:t>
            </a:r>
            <a:endParaRPr lang="en-US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000"/>
          </a:p>
        </p:txBody>
      </p:sp>
      <p:pic>
        <p:nvPicPr>
          <p:cNvPr id="69" name="Picture 2" descr="Stockvector Sustainable Development Goals. Flat style icons | Adobe Stock">
            <a:extLst>
              <a:ext uri="{FF2B5EF4-FFF2-40B4-BE49-F238E27FC236}">
                <a16:creationId xmlns:a16="http://schemas.microsoft.com/office/drawing/2014/main" id="{D9AE8F4F-37DE-68EB-35C6-1645EC85E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4251" y="805583"/>
            <a:ext cx="4660762" cy="466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8F3D3E1-6DE1-099C-646C-87737EB95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263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97" name="Rectangle 11296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0020FE-2F48-E9DA-88CE-45C46F1AB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513577" cy="1279177"/>
          </a:xfrm>
        </p:spPr>
        <p:txBody>
          <a:bodyPr anchor="b">
            <a:normAutofit/>
          </a:bodyPr>
          <a:lstStyle/>
          <a:p>
            <a:r>
              <a:rPr lang="en-GB" sz="5400" b="1"/>
              <a:t>UK Policy Context</a:t>
            </a:r>
          </a:p>
        </p:txBody>
      </p:sp>
      <p:sp>
        <p:nvSpPr>
          <p:cNvPr id="1130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49B23-AA99-6111-6F1D-795F99729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32" y="2288754"/>
            <a:ext cx="7152672" cy="429502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NHS Long Term Plan promotes prevention and integrated care (NHS England, 2019)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Climate Change Act sets Net Zero target for 2050 (UK Government, 2019)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NHS commitment to become a Net Zero health service (NHS England, 2020)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Successes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Strong national policy direction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Legal framework for climate action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Growth of Integrated Care Systems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Challenges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Workforce and funding pressures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Ongoing health inequalities (Marmot, 2010)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UK not fully on track to meet climate targets (CCC, 2023)</a:t>
            </a:r>
            <a:endParaRPr lang="en-GB" sz="1600" dirty="0"/>
          </a:p>
          <a:p>
            <a:endParaRPr lang="en-GB" sz="1200"/>
          </a:p>
        </p:txBody>
      </p:sp>
      <p:pic>
        <p:nvPicPr>
          <p:cNvPr id="11270" name="Picture 6" descr="Mental Health Parity - Alliance for Patient Access">
            <a:extLst>
              <a:ext uri="{FF2B5EF4-FFF2-40B4-BE49-F238E27FC236}">
                <a16:creationId xmlns:a16="http://schemas.microsoft.com/office/drawing/2014/main" id="{7F333D4A-7438-E9BD-A225-FA826CE898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24"/>
          <a:stretch>
            <a:fillRect/>
          </a:stretch>
        </p:blipFill>
        <p:spPr bwMode="auto">
          <a:xfrm>
            <a:off x="7863840" y="336601"/>
            <a:ext cx="4014216" cy="3415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The NHS Long Term Plan (in a nutshell) | by Alastair Allen | Medium">
            <a:extLst>
              <a:ext uri="{FF2B5EF4-FFF2-40B4-BE49-F238E27FC236}">
                <a16:creationId xmlns:a16="http://schemas.microsoft.com/office/drawing/2014/main" id="{7BB7C955-A791-2EE1-525F-2CB51FD50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0" r="29911" b="1"/>
          <a:stretch>
            <a:fillRect/>
          </a:stretch>
        </p:blipFill>
        <p:spPr bwMode="auto">
          <a:xfrm>
            <a:off x="9324847" y="4079193"/>
            <a:ext cx="1073914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BC8205-15F9-2C6B-0AE3-44A920FFE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389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3BAC6-F24E-72CF-765D-B16BA277E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Impact on Service Delivery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1E1F9-0C16-9071-D899-A0C562824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Growth of community-based and integrated care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Multidisciplinary teams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Expansion of digital health (NHS England, 2019)</a:t>
            </a:r>
            <a:endParaRPr lang="en-GB" sz="2000" dirty="0"/>
          </a:p>
          <a:p>
            <a:pPr mar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Benefits: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Improved coordination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Better access</a:t>
            </a:r>
            <a:endParaRPr lang="en-GB" sz="2000" dirty="0"/>
          </a:p>
          <a:p>
            <a:pPr mar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Risks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Digital exclusion affects older and low-income groups (The King’s Fund, 2020)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Integration may improve efficiency, but risks widening gaps if not managed carefully.</a:t>
            </a:r>
            <a:endParaRPr lang="en-GB" sz="2000" dirty="0"/>
          </a:p>
          <a:p>
            <a:endParaRPr lang="en-GB" sz="20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34159A-3204-0C60-D49D-4F00FA9B0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005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48" name="Rectangle 614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D5946C-8714-0E1B-DB54-7E38D09F7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455080"/>
          </a:xfrm>
        </p:spPr>
        <p:txBody>
          <a:bodyPr anchor="b">
            <a:normAutofit fontScale="90000"/>
          </a:bodyPr>
          <a:lstStyle/>
          <a:p>
            <a:r>
              <a:rPr lang="en-GB" sz="2800" b="1"/>
              <a:t>Case Study:  The NHS Diabetes Prevention Programme (NDPP)</a:t>
            </a:r>
            <a:br>
              <a:rPr lang="en-GB" sz="2800"/>
            </a:br>
            <a:br>
              <a:rPr lang="en-GB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670A9-D02E-A16A-8CF0-61DC8C9F2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741" y="1551143"/>
            <a:ext cx="6755233" cy="5102177"/>
          </a:xfrm>
        </p:spPr>
        <p:txBody>
          <a:bodyPr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1800" dirty="0">
                <a:latin typeface="Aptos Display"/>
                <a:ea typeface="+mn-lt"/>
                <a:cs typeface="+mn-lt"/>
              </a:rPr>
              <a:t>Identifies and supports adults at elevated risk of diabetes (NHS England, 2021)</a:t>
            </a:r>
            <a:endParaRPr lang="en-US" sz="1800">
              <a:latin typeface="Aptos Display"/>
              <a:ea typeface="+mn-lt"/>
              <a:cs typeface="+mn-lt"/>
            </a:endParaRPr>
          </a:p>
          <a:p>
            <a:pPr>
              <a:buFont typeface="Arial"/>
            </a:pPr>
            <a:r>
              <a:rPr lang="en-GB" sz="1800" dirty="0">
                <a:latin typeface="Aptos Display"/>
                <a:ea typeface="+mn-lt"/>
                <a:cs typeface="+mn-lt"/>
              </a:rPr>
              <a:t>Provides tailored lifestyle guidance alongside structured behavioural support</a:t>
            </a:r>
            <a:endParaRPr lang="en-GB" sz="1800">
              <a:latin typeface="Aptos Display"/>
            </a:endParaRPr>
          </a:p>
          <a:p>
            <a:pPr>
              <a:buFont typeface="Arial"/>
            </a:pPr>
            <a:r>
              <a:rPr lang="en-GB" sz="1800" dirty="0">
                <a:latin typeface="Aptos Display"/>
                <a:ea typeface="+mn-lt"/>
                <a:cs typeface="+mn-lt"/>
              </a:rPr>
              <a:t>Represents an economically viable preventative strategy (Barron et al., 2018)</a:t>
            </a:r>
          </a:p>
          <a:p>
            <a:pPr marL="0" indent="0">
              <a:buNone/>
            </a:pPr>
            <a:r>
              <a:rPr lang="en-GB" sz="1800" b="1" dirty="0">
                <a:latin typeface="Aptos Display"/>
                <a:ea typeface="+mn-lt"/>
                <a:cs typeface="+mn-lt"/>
              </a:rPr>
              <a:t>Health Belief Model (HBM) link:</a:t>
            </a:r>
            <a:endParaRPr lang="en-GB" sz="1800" dirty="0">
              <a:latin typeface="Aptos Display"/>
            </a:endParaRPr>
          </a:p>
          <a:p>
            <a:pPr>
              <a:buFont typeface="Arial"/>
            </a:pPr>
            <a:r>
              <a:rPr lang="en-GB" sz="1800" dirty="0">
                <a:latin typeface="Aptos Display"/>
                <a:ea typeface="+mn-lt"/>
                <a:cs typeface="+mn-lt"/>
              </a:rPr>
              <a:t>Enhances individual understanding of personal health risks</a:t>
            </a:r>
            <a:endParaRPr lang="en-GB" sz="1800">
              <a:latin typeface="Aptos Display"/>
            </a:endParaRPr>
          </a:p>
          <a:p>
            <a:pPr>
              <a:buFont typeface="Arial"/>
            </a:pPr>
            <a:r>
              <a:rPr lang="en-GB" sz="1800" dirty="0">
                <a:latin typeface="Aptos Display"/>
                <a:ea typeface="+mn-lt"/>
                <a:cs typeface="+mn-lt"/>
              </a:rPr>
              <a:t>Motivates sustained behavioural modifications.</a:t>
            </a:r>
          </a:p>
          <a:p>
            <a:pPr marL="0" indent="0">
              <a:buNone/>
            </a:pPr>
            <a:r>
              <a:rPr lang="en-GB" sz="1800" b="1" dirty="0">
                <a:latin typeface="Aptos Display"/>
                <a:ea typeface="+mn-lt"/>
                <a:cs typeface="+mn-lt"/>
              </a:rPr>
              <a:t>     Strength:</a:t>
            </a:r>
            <a:r>
              <a:rPr lang="en-GB" sz="1800" dirty="0">
                <a:latin typeface="Aptos Display"/>
                <a:ea typeface="+mn-lt"/>
                <a:cs typeface="+mn-lt"/>
              </a:rPr>
              <a:t> </a:t>
            </a:r>
            <a:endParaRPr lang="en-GB"/>
          </a:p>
          <a:p>
            <a:pPr marL="514350" indent="-285750"/>
            <a:r>
              <a:rPr lang="en-GB" sz="1800" dirty="0">
                <a:latin typeface="Aptos Display"/>
                <a:ea typeface="+mn-lt"/>
                <a:cs typeface="+mn-lt"/>
              </a:rPr>
              <a:t>Reduces future disease burden</a:t>
            </a:r>
            <a:endParaRPr lang="en-GB" dirty="0">
              <a:latin typeface="Aptos"/>
              <a:ea typeface="+mn-lt"/>
              <a:cs typeface="+mn-lt"/>
            </a:endParaRPr>
          </a:p>
          <a:p>
            <a:pPr indent="0">
              <a:buNone/>
            </a:pPr>
            <a:r>
              <a:rPr lang="en-GB" sz="1800" b="1" dirty="0">
                <a:latin typeface="Aptos Display"/>
                <a:ea typeface="+mn-lt"/>
                <a:cs typeface="+mn-lt"/>
              </a:rPr>
              <a:t>Limitation: </a:t>
            </a:r>
            <a:endParaRPr lang="en-GB" dirty="0"/>
          </a:p>
          <a:p>
            <a:pPr marL="514350" indent="-285750"/>
            <a:r>
              <a:rPr lang="en-GB" sz="1800" dirty="0">
                <a:latin typeface="Aptos Display"/>
                <a:ea typeface="+mn-lt"/>
                <a:cs typeface="+mn-lt"/>
              </a:rPr>
              <a:t>Lower uptake in deprived groups</a:t>
            </a:r>
            <a:endParaRPr lang="en-GB" sz="1800" dirty="0">
              <a:latin typeface="Aptos Display"/>
            </a:endParaRPr>
          </a:p>
          <a:p>
            <a:pPr marL="0" indent="0">
              <a:buNone/>
            </a:pPr>
            <a:endParaRPr lang="en-GB" sz="1600"/>
          </a:p>
          <a:p>
            <a:endParaRPr lang="en-GB" sz="1600"/>
          </a:p>
        </p:txBody>
      </p:sp>
      <p:sp>
        <p:nvSpPr>
          <p:cNvPr id="6149" name="Rectangle 614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0" name="Rectangle 6149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146" name="Picture 2" descr="NHS England » About diabetes">
            <a:extLst>
              <a:ext uri="{FF2B5EF4-FFF2-40B4-BE49-F238E27FC236}">
                <a16:creationId xmlns:a16="http://schemas.microsoft.com/office/drawing/2014/main" id="{92C30387-2441-0630-7EAB-2972B3E23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75967" y="2271985"/>
            <a:ext cx="4170530" cy="2345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C24497-801B-C3CC-E3A8-C8C7984A7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8734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0" name="Rectangle 717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A6878-DFE6-0620-F538-D92496CE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3132" y="210667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3700" b="1"/>
              <a:t>Case Study 2: Change4Life</a:t>
            </a:r>
            <a:br>
              <a:rPr lang="en-GB" sz="3700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22674-D9D2-D2D6-C864-B852BDB83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881" y="1544963"/>
            <a:ext cx="6777074" cy="49998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ea typeface="+mn-lt"/>
                <a:cs typeface="+mn-lt"/>
              </a:rPr>
              <a:t>National health promotion campaign (Public Health England, 2016)</a:t>
            </a:r>
            <a:endParaRPr lang="en-US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Focuses on improving diet and increasing physical activity</a:t>
            </a:r>
          </a:p>
          <a:p>
            <a:pPr marL="0" indent="0">
              <a:buNone/>
            </a:pPr>
            <a:r>
              <a:rPr lang="en-GB" sz="1400" b="1" dirty="0">
                <a:ea typeface="+mn-lt"/>
                <a:cs typeface="+mn-lt"/>
              </a:rPr>
              <a:t>Health Belief Model (HBM) application:</a:t>
            </a:r>
            <a:endParaRPr lang="en-GB" sz="1400" dirty="0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a typeface="+mn-lt"/>
                <a:cs typeface="+mn-lt"/>
              </a:rPr>
              <a:t>Raises awareness of obesity risks</a:t>
            </a:r>
            <a:endParaRPr lang="en-GB" sz="140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a typeface="+mn-lt"/>
                <a:cs typeface="+mn-lt"/>
              </a:rPr>
              <a:t>Emphasises benefits of healthier behaviour</a:t>
            </a:r>
          </a:p>
          <a:p>
            <a:pPr marL="0" indent="0">
              <a:buNone/>
            </a:pPr>
            <a:r>
              <a:rPr lang="en-GB" sz="1400" b="1" dirty="0"/>
              <a:t>Successes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Increased public awareness of healthy eating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Strong national branding and school engagement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Supports early prevention of obesity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Low-cost, population-wide approach</a:t>
            </a:r>
            <a:endParaRPr lang="en-GB" sz="1400"/>
          </a:p>
          <a:p>
            <a:pPr marL="0" indent="0">
              <a:buNone/>
            </a:pPr>
            <a:r>
              <a:rPr lang="en-GB" sz="1400" b="1" dirty="0"/>
              <a:t>Challenges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Relies heavily on individual responsibility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Less effective in deprived communities (Marmot, 2010)</a:t>
            </a:r>
          </a:p>
          <a:p>
            <a:r>
              <a:rPr lang="en-GB" sz="1400" dirty="0">
                <a:ea typeface="+mn-lt"/>
                <a:cs typeface="+mn-lt"/>
              </a:rPr>
              <a:t>Barriers such as food cost, housing and safe spaces limit behaviour change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Limited long-term evidence of sustained behaviour change</a:t>
            </a:r>
            <a:endParaRPr lang="en-GB" sz="1400"/>
          </a:p>
          <a:p>
            <a:endParaRPr lang="en-GB" sz="1400" dirty="0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/>
          </a:p>
          <a:p>
            <a:endParaRPr lang="en-GB" sz="1600"/>
          </a:p>
        </p:txBody>
      </p:sp>
      <p:sp>
        <p:nvSpPr>
          <p:cNvPr id="7182" name="Rectangle 718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4" name="Rectangle 718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85" name="Rectangle 718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86" name="Rectangle 7185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170" name="Picture 2" descr="New PHE Change4Life campaign – “Make a swap when you next shop” - IHV">
            <a:extLst>
              <a:ext uri="{FF2B5EF4-FFF2-40B4-BE49-F238E27FC236}">
                <a16:creationId xmlns:a16="http://schemas.microsoft.com/office/drawing/2014/main" id="{6540CF39-9F44-B39E-BD3B-EF07B29AA9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75967" y="2053032"/>
            <a:ext cx="4170530" cy="278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40835B-DBCF-CEEE-1C9D-E7371B828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469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6" name="Rectangle 819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7" name="Rectangle 819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8" name="Rectangle 819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0" name="Rectangle 819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2" name="Freeform: Shape 820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209" name="Rectangle 820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EA49A0-63D1-E9BC-6CFA-7B82167FF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Public Health &amp; Wellbeing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8B9CB-440F-4575-562A-9F3C9BD37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3492" y="302100"/>
            <a:ext cx="4672565" cy="6296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1100" dirty="0"/>
          </a:p>
          <a:p>
            <a:r>
              <a:rPr lang="en-GB" sz="1600" dirty="0">
                <a:ea typeface="+mn-lt"/>
                <a:cs typeface="+mn-lt"/>
              </a:rPr>
              <a:t>Focus on prevention and early intervention (Public Health England, 2019)</a:t>
            </a:r>
          </a:p>
          <a:p>
            <a:r>
              <a:rPr lang="en-GB" sz="1600" dirty="0">
                <a:ea typeface="+mn-lt"/>
                <a:cs typeface="+mn-lt"/>
              </a:rPr>
              <a:t>Includes screening, vaccination, smoking cessation and health promotion</a:t>
            </a:r>
          </a:p>
          <a:p>
            <a:r>
              <a:rPr lang="en-GB" sz="1600" dirty="0">
                <a:ea typeface="+mn-lt"/>
                <a:cs typeface="+mn-lt"/>
              </a:rPr>
              <a:t>Supports SDG 3 by reducing avoidable illness</a:t>
            </a:r>
            <a:endParaRPr lang="en-GB" sz="1600"/>
          </a:p>
          <a:p>
            <a:pPr marL="0" indent="0">
              <a:buNone/>
            </a:pPr>
            <a:r>
              <a:rPr lang="en-GB" sz="1600" b="1" dirty="0"/>
              <a:t>Successes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Reduction in smoking rates over time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Screening programmes detect disease early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Cost-effective compared to hospital treatment</a:t>
            </a:r>
            <a:endParaRPr lang="en-GB" sz="1600"/>
          </a:p>
          <a:p>
            <a:pPr marL="0" indent="0">
              <a:buNone/>
            </a:pPr>
            <a:r>
              <a:rPr lang="en-GB" sz="1600" b="1" dirty="0"/>
              <a:t>Challenges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Prevention funding lower than acute care (The King’s Fund, 2021)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Health campaigns less effective in deprived groups (Marmot, 2010)</a:t>
            </a:r>
          </a:p>
          <a:p>
            <a:r>
              <a:rPr lang="en-GB" sz="1600" dirty="0">
                <a:ea typeface="+mn-lt"/>
                <a:cs typeface="+mn-lt"/>
              </a:rPr>
              <a:t>Cuts to local public health budgets</a:t>
            </a:r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/>
          </a:p>
          <a:p>
            <a:pPr marL="0" indent="0">
              <a:buNone/>
            </a:pPr>
            <a:br>
              <a:rPr lang="en-GB" sz="1100" dirty="0"/>
            </a:br>
            <a:endParaRPr lang="en-GB" sz="1100"/>
          </a:p>
          <a:p>
            <a:endParaRPr lang="en-GB" sz="1100"/>
          </a:p>
        </p:txBody>
      </p:sp>
      <p:pic>
        <p:nvPicPr>
          <p:cNvPr id="8194" name="Picture 2" descr="Wellbeing">
            <a:extLst>
              <a:ext uri="{FF2B5EF4-FFF2-40B4-BE49-F238E27FC236}">
                <a16:creationId xmlns:a16="http://schemas.microsoft.com/office/drawing/2014/main" id="{B7C085D7-76C8-9249-4AED-90E9073C5B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06825" y="1716698"/>
            <a:ext cx="2954629" cy="288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B56844-2700-C284-855B-DBB3CED4F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648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067DF-A4DB-A021-0557-90356ADE1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2800">
                <a:solidFill>
                  <a:srgbClr val="FFFFFF"/>
                </a:solidFill>
                <a:ea typeface="+mj-lt"/>
                <a:cs typeface="+mj-lt"/>
              </a:rPr>
              <a:t>Equity, Access and Future Recommendations</a:t>
            </a:r>
            <a:endParaRPr lang="en-US" sz="28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7B92B-D75D-1EED-44BC-7E102D093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600" b="1"/>
              <a:t>Equity and Access</a:t>
            </a:r>
            <a:endParaRPr lang="en-GB" sz="1600"/>
          </a:p>
          <a:p>
            <a:pPr marL="0" indent="0">
              <a:buNone/>
            </a:pPr>
            <a:endParaRPr lang="en-GB" sz="1600" b="1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Health inequalities linked to deprivation and ethnicity (Marmot, 2010)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Lower uptake of prevention services in deprived groups (Barron et al., 2018)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Digital exclusion limits access to online care (The King’s Fund, 2020)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Climate risks affect vulnerable communities more (UKHSA, 2023)</a:t>
            </a:r>
            <a:endParaRPr lang="en-GB" sz="1600"/>
          </a:p>
          <a:p>
            <a:endParaRPr lang="en-GB" sz="1600"/>
          </a:p>
          <a:p>
            <a:pPr marL="0" indent="0">
              <a:buNone/>
            </a:pPr>
            <a:r>
              <a:rPr lang="en-GB" sz="1600" b="1"/>
              <a:t>Key Issue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Integrated care alone cannot remove structural inequalities</a:t>
            </a:r>
            <a:endParaRPr lang="en-GB" sz="1600"/>
          </a:p>
          <a:p>
            <a:endParaRPr lang="en-GB" sz="1600"/>
          </a:p>
          <a:p>
            <a:pPr marL="0" indent="0">
              <a:buNone/>
            </a:pPr>
            <a:r>
              <a:rPr lang="en-GB" sz="1600" b="1"/>
              <a:t>Future Recommendations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Increase investment in prevention in high-deprivation areas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Reduce digital exclusion through community support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Strengthen cross-sector working (housing, employment, education)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Embed climate-health planning in local NHS services</a:t>
            </a:r>
            <a:endParaRPr lang="en-GB" sz="1600"/>
          </a:p>
          <a:p>
            <a:endParaRPr lang="en-GB" sz="16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06CDDA-1E1D-3691-077C-39656CB10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891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4" name="Rectangle 1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F35A12-3122-E91A-9E70-445F9147A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/>
              <a:t>Conclusion</a:t>
            </a:r>
            <a:br>
              <a:rPr lang="en-GB" sz="4000"/>
            </a:br>
            <a:endParaRPr lang="en-GB" sz="4000"/>
          </a:p>
        </p:txBody>
      </p:sp>
      <p:sp>
        <p:nvSpPr>
          <p:cNvPr id="106" name="Content Placeholder 105">
            <a:extLst>
              <a:ext uri="{FF2B5EF4-FFF2-40B4-BE49-F238E27FC236}">
                <a16:creationId xmlns:a16="http://schemas.microsoft.com/office/drawing/2014/main" id="{2B27A316-0306-FF94-C820-386FAEE5B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300" b="1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Health, wellbeing and sustainable development are closely connected</a:t>
            </a:r>
            <a:endParaRPr lang="en-US" sz="160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UK policies promote prevention, integration and climate action (NHS England, 2019; UK Government, 2019)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Programmes like the Diabetes Prevention Programme show positive impact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However, health inequalities, workforce pressures and funding gaps remain (Marmot, 2010)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Climate change is now a key public health challenge (UKHSA, 2023)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Sustainable progress requires stronger prevention, cross-sector working and targeted support for vulnerable groups</a:t>
            </a:r>
            <a:endParaRPr lang="en-GB" sz="1600" dirty="0"/>
          </a:p>
          <a:p>
            <a:pPr>
              <a:buFont typeface="Arial"/>
              <a:buChar char="•"/>
            </a:pPr>
            <a:endParaRPr lang="en-GB" sz="1300"/>
          </a:p>
          <a:p>
            <a:pPr marL="0" indent="0">
              <a:buNone/>
            </a:pPr>
            <a:endParaRPr lang="en-GB" sz="1300"/>
          </a:p>
        </p:txBody>
      </p:sp>
      <p:pic>
        <p:nvPicPr>
          <p:cNvPr id="108" name="Picture 107" descr="Laboratory glassware containing solution">
            <a:extLst>
              <a:ext uri="{FF2B5EF4-FFF2-40B4-BE49-F238E27FC236}">
                <a16:creationId xmlns:a16="http://schemas.microsoft.com/office/drawing/2014/main" id="{D4DB9F2B-2C91-6E24-5526-3C3A896731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261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2B19B01-E3E9-03C6-3618-00E0633CF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783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BE18C-AD0C-5BAA-2BB0-C321C22A3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80E5E-5819-2320-F216-426A53116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600" dirty="0">
                <a:ea typeface="+mn-lt"/>
                <a:cs typeface="+mn-lt"/>
              </a:rPr>
              <a:t>Barron, E., Clark, R., Hewings, R., Smith, J. and Valabhji, J. (2018) ‘Progress of the Healthier You: NHS Diabetes Prevention Programme’, </a:t>
            </a:r>
            <a:r>
              <a:rPr lang="en-GB" sz="600" i="1" dirty="0">
                <a:ea typeface="+mn-lt"/>
                <a:cs typeface="+mn-lt"/>
              </a:rPr>
              <a:t>Diabetic Medicine</a:t>
            </a:r>
            <a:r>
              <a:rPr lang="en-GB" sz="600" dirty="0">
                <a:ea typeface="+mn-lt"/>
                <a:cs typeface="+mn-lt"/>
              </a:rPr>
              <a:t>, 35(11), pp. 1547–1554.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Climate Change Committee (CCC) (2022) </a:t>
            </a:r>
            <a:r>
              <a:rPr lang="en-GB" sz="600" i="1" dirty="0">
                <a:ea typeface="+mn-lt"/>
                <a:cs typeface="+mn-lt"/>
              </a:rPr>
              <a:t>Progress in adapting to climate change: 2022 report to Parliament</a:t>
            </a:r>
            <a:r>
              <a:rPr lang="en-GB" sz="600" dirty="0">
                <a:ea typeface="+mn-lt"/>
                <a:cs typeface="+mn-lt"/>
              </a:rPr>
              <a:t>. London: CCC.</a:t>
            </a:r>
          </a:p>
          <a:p>
            <a:r>
              <a:rPr lang="en-GB" sz="600" dirty="0">
                <a:ea typeface="+mn-lt"/>
                <a:cs typeface="+mn-lt"/>
              </a:rPr>
              <a:t>Climate Change Committee (CCC) (2023) </a:t>
            </a:r>
            <a:r>
              <a:rPr lang="en-GB" sz="600" i="1" dirty="0">
                <a:ea typeface="+mn-lt"/>
                <a:cs typeface="+mn-lt"/>
              </a:rPr>
              <a:t>Progress in reducing UK emissions: 2023 report to Parliament</a:t>
            </a:r>
            <a:r>
              <a:rPr lang="en-GB" sz="600" dirty="0">
                <a:ea typeface="+mn-lt"/>
                <a:cs typeface="+mn-lt"/>
              </a:rPr>
              <a:t>. London: CCC.</a:t>
            </a:r>
          </a:p>
          <a:p>
            <a:r>
              <a:rPr lang="en-GB" sz="600" dirty="0">
                <a:ea typeface="+mn-lt"/>
                <a:cs typeface="+mn-lt"/>
              </a:rPr>
              <a:t>Dodge, R., Daly, A.P., Huyton, J. and Sanders, L.D. (2012) ‘The challenge of defining wellbeing’, </a:t>
            </a:r>
            <a:r>
              <a:rPr lang="en-GB" sz="600" i="1" dirty="0">
                <a:ea typeface="+mn-lt"/>
                <a:cs typeface="+mn-lt"/>
              </a:rPr>
              <a:t>International Journal of Wellbeing</a:t>
            </a:r>
            <a:r>
              <a:rPr lang="en-GB" sz="600" dirty="0">
                <a:ea typeface="+mn-lt"/>
                <a:cs typeface="+mn-lt"/>
              </a:rPr>
              <a:t>, 2(3), pp. 222–235.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Engel, G.L. (1977) ‘The need for a new medical model: A challenge for biomedicine’, </a:t>
            </a:r>
            <a:r>
              <a:rPr lang="en-GB" sz="600" i="1" dirty="0">
                <a:ea typeface="+mn-lt"/>
                <a:cs typeface="+mn-lt"/>
              </a:rPr>
              <a:t>Science</a:t>
            </a:r>
            <a:r>
              <a:rPr lang="en-GB" sz="600" dirty="0">
                <a:ea typeface="+mn-lt"/>
                <a:cs typeface="+mn-lt"/>
              </a:rPr>
              <a:t>, 196(4286), pp. 129–136.</a:t>
            </a:r>
          </a:p>
          <a:p>
            <a:r>
              <a:rPr lang="en-GB" sz="600" dirty="0" err="1">
                <a:ea typeface="+mn-lt"/>
                <a:cs typeface="+mn-lt"/>
              </a:rPr>
              <a:t>Freepik</a:t>
            </a:r>
            <a:r>
              <a:rPr lang="en-GB" sz="600" dirty="0">
                <a:ea typeface="+mn-lt"/>
                <a:cs typeface="+mn-lt"/>
              </a:rPr>
              <a:t> (2026) </a:t>
            </a:r>
            <a:r>
              <a:rPr lang="en-GB" sz="600" i="1" dirty="0">
                <a:ea typeface="+mn-lt"/>
                <a:cs typeface="+mn-lt"/>
              </a:rPr>
              <a:t>Healthy lifestyle infographics</a:t>
            </a:r>
            <a:r>
              <a:rPr lang="en-GB" sz="600" dirty="0">
                <a:ea typeface="+mn-lt"/>
                <a:cs typeface="+mn-lt"/>
              </a:rPr>
              <a:t> [online image]. Available at: </a:t>
            </a:r>
            <a:r>
              <a:rPr lang="en-GB" sz="600" dirty="0">
                <a:ea typeface="+mn-lt"/>
                <a:cs typeface="+mn-lt"/>
                <a:hlinkClick r:id="rId2"/>
              </a:rPr>
              <a:t>https://www.freepik.com</a:t>
            </a:r>
            <a:r>
              <a:rPr lang="en-GB" sz="600" dirty="0">
                <a:ea typeface="+mn-lt"/>
                <a:cs typeface="+mn-lt"/>
              </a:rPr>
              <a:t> (Accessed: 4 February 2026).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Marmot, M. (2010) </a:t>
            </a:r>
            <a:r>
              <a:rPr lang="en-GB" sz="600" i="1" dirty="0">
                <a:ea typeface="+mn-lt"/>
                <a:cs typeface="+mn-lt"/>
              </a:rPr>
              <a:t>Fair Society, Healthy Lives: Strategic Review of Health Inequalities in England post-2010</a:t>
            </a:r>
            <a:r>
              <a:rPr lang="en-GB" sz="600" dirty="0">
                <a:ea typeface="+mn-lt"/>
                <a:cs typeface="+mn-lt"/>
              </a:rPr>
              <a:t>. London: The Marmot Review.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McLeroy, K.R., Bibeau, D., Steckler, A. and Glanz, K. (1988) ‘An ecological perspective on health promotion programs’, </a:t>
            </a:r>
            <a:r>
              <a:rPr lang="en-GB" sz="600" i="1" dirty="0">
                <a:ea typeface="+mn-lt"/>
                <a:cs typeface="+mn-lt"/>
              </a:rPr>
              <a:t>Health Education Quarterly</a:t>
            </a:r>
            <a:r>
              <a:rPr lang="en-GB" sz="600" dirty="0">
                <a:ea typeface="+mn-lt"/>
                <a:cs typeface="+mn-lt"/>
              </a:rPr>
              <a:t>, 15(4), pp. 351–377.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New Economics Foundation (2008) </a:t>
            </a:r>
            <a:r>
              <a:rPr lang="en-GB" sz="600" i="1" dirty="0">
                <a:ea typeface="+mn-lt"/>
                <a:cs typeface="+mn-lt"/>
              </a:rPr>
              <a:t>Five ways to wellbeing: Evidence-based actions to improve personal wellbeing</a:t>
            </a:r>
            <a:r>
              <a:rPr lang="en-GB" sz="600" dirty="0">
                <a:ea typeface="+mn-lt"/>
                <a:cs typeface="+mn-lt"/>
              </a:rPr>
              <a:t>. London: NEF.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NHS England (2018) </a:t>
            </a:r>
            <a:r>
              <a:rPr lang="en-GB" sz="600" i="1" dirty="0">
                <a:ea typeface="+mn-lt"/>
                <a:cs typeface="+mn-lt"/>
              </a:rPr>
              <a:t>The Healthier You: NHS Diabetes Prevention Programme infographic</a:t>
            </a:r>
            <a:r>
              <a:rPr lang="en-GB" sz="600" dirty="0">
                <a:ea typeface="+mn-lt"/>
                <a:cs typeface="+mn-lt"/>
              </a:rPr>
              <a:t> [online image]. Available at: </a:t>
            </a:r>
            <a:r>
              <a:rPr lang="en-GB" sz="600" dirty="0">
                <a:ea typeface="+mn-lt"/>
                <a:cs typeface="+mn-lt"/>
                <a:hlinkClick r:id="rId3"/>
              </a:rPr>
              <a:t>https://www.england.nhs.uk</a:t>
            </a:r>
            <a:r>
              <a:rPr lang="en-GB" sz="600" dirty="0">
                <a:ea typeface="+mn-lt"/>
                <a:cs typeface="+mn-lt"/>
              </a:rPr>
              <a:t> (Accessed: 4 February 2026).</a:t>
            </a:r>
            <a:endParaRPr lang="en-GB" dirty="0"/>
          </a:p>
          <a:p>
            <a:r>
              <a:rPr lang="en-GB" sz="600" dirty="0">
                <a:ea typeface="+mn-lt"/>
                <a:cs typeface="+mn-lt"/>
              </a:rPr>
              <a:t>NHS England (2019) </a:t>
            </a:r>
            <a:r>
              <a:rPr lang="en-GB" sz="600" i="1" dirty="0">
                <a:ea typeface="+mn-lt"/>
                <a:cs typeface="+mn-lt"/>
              </a:rPr>
              <a:t>The NHS Long Term Plan</a:t>
            </a:r>
            <a:r>
              <a:rPr lang="en-GB" sz="600" dirty="0">
                <a:ea typeface="+mn-lt"/>
                <a:cs typeface="+mn-lt"/>
              </a:rPr>
              <a:t>. London: NHS England.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NHS England (2020) </a:t>
            </a:r>
            <a:r>
              <a:rPr lang="en-GB" sz="600" i="1" dirty="0">
                <a:ea typeface="+mn-lt"/>
                <a:cs typeface="+mn-lt"/>
              </a:rPr>
              <a:t>Delivering a ‘Net Zero’ National Health Service</a:t>
            </a:r>
            <a:r>
              <a:rPr lang="en-GB" sz="600" dirty="0">
                <a:ea typeface="+mn-lt"/>
                <a:cs typeface="+mn-lt"/>
              </a:rPr>
              <a:t>. London: NHS England.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NHS England (2021) </a:t>
            </a:r>
            <a:r>
              <a:rPr lang="en-GB" sz="600" i="1" dirty="0">
                <a:ea typeface="+mn-lt"/>
                <a:cs typeface="+mn-lt"/>
              </a:rPr>
              <a:t>NHS Diabetes Prevention Programme</a:t>
            </a:r>
            <a:r>
              <a:rPr lang="en-GB" sz="600" dirty="0">
                <a:ea typeface="+mn-lt"/>
                <a:cs typeface="+mn-lt"/>
              </a:rPr>
              <a:t>. Available at: </a:t>
            </a:r>
            <a:r>
              <a:rPr lang="en-GB" sz="600" dirty="0">
                <a:ea typeface="+mn-lt"/>
                <a:cs typeface="+mn-lt"/>
                <a:hlinkClick r:id="rId4"/>
              </a:rPr>
              <a:t>https://www.england.nhs.uk/diabetes/diabetes-prevention/</a:t>
            </a:r>
            <a:r>
              <a:rPr lang="en-GB" sz="600" dirty="0">
                <a:ea typeface="+mn-lt"/>
                <a:cs typeface="+mn-lt"/>
              </a:rPr>
              <a:t> (Accessed: 4 February 2026).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Public Health England (2016) </a:t>
            </a:r>
            <a:r>
              <a:rPr lang="en-GB" sz="600" i="1" dirty="0">
                <a:ea typeface="+mn-lt"/>
                <a:cs typeface="+mn-lt"/>
              </a:rPr>
              <a:t>Change4Life Strategy</a:t>
            </a:r>
            <a:r>
              <a:rPr lang="en-GB" sz="600" dirty="0">
                <a:ea typeface="+mn-lt"/>
                <a:cs typeface="+mn-lt"/>
              </a:rPr>
              <a:t>. London: PHE.</a:t>
            </a:r>
            <a:endParaRPr lang="en-US" dirty="0"/>
          </a:p>
          <a:p>
            <a:r>
              <a:rPr lang="en-GB" sz="600" dirty="0">
                <a:ea typeface="+mn-lt"/>
                <a:cs typeface="+mn-lt"/>
              </a:rPr>
              <a:t>Public Health England (2016) </a:t>
            </a:r>
            <a:r>
              <a:rPr lang="en-GB" sz="600" i="1" dirty="0">
                <a:ea typeface="+mn-lt"/>
                <a:cs typeface="+mn-lt"/>
              </a:rPr>
              <a:t>Change4Life Sugar Smart campaign infographic</a:t>
            </a:r>
            <a:r>
              <a:rPr lang="en-GB" sz="600" dirty="0">
                <a:ea typeface="+mn-lt"/>
                <a:cs typeface="+mn-lt"/>
              </a:rPr>
              <a:t> [online image]. Available at: </a:t>
            </a:r>
            <a:r>
              <a:rPr lang="en-GB" sz="600" dirty="0">
                <a:ea typeface="+mn-lt"/>
                <a:cs typeface="+mn-lt"/>
                <a:hlinkClick r:id="rId5"/>
              </a:rPr>
              <a:t>https://www.nhs.uk/change4life</a:t>
            </a:r>
            <a:r>
              <a:rPr lang="en-GB" sz="600" dirty="0">
                <a:ea typeface="+mn-lt"/>
                <a:cs typeface="+mn-lt"/>
              </a:rPr>
              <a:t> (Accessed: 4 February 2026).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Public Health England (2018) </a:t>
            </a:r>
            <a:r>
              <a:rPr lang="en-GB" sz="600" i="1" dirty="0">
                <a:ea typeface="+mn-lt"/>
                <a:cs typeface="+mn-lt"/>
              </a:rPr>
              <a:t>Health Matters: Prevention – A life course approach</a:t>
            </a:r>
            <a:r>
              <a:rPr lang="en-GB" sz="600" dirty="0">
                <a:ea typeface="+mn-lt"/>
                <a:cs typeface="+mn-lt"/>
              </a:rPr>
              <a:t>. London: PHE.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Public Health England (2019) </a:t>
            </a:r>
            <a:r>
              <a:rPr lang="en-GB" sz="600" i="1" dirty="0">
                <a:ea typeface="+mn-lt"/>
                <a:cs typeface="+mn-lt"/>
              </a:rPr>
              <a:t>Public Health Profiles</a:t>
            </a:r>
            <a:r>
              <a:rPr lang="en-GB" sz="600" dirty="0">
                <a:ea typeface="+mn-lt"/>
                <a:cs typeface="+mn-lt"/>
              </a:rPr>
              <a:t>. London: PHE.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The King’s Fund (2020) </a:t>
            </a:r>
            <a:r>
              <a:rPr lang="en-GB" sz="600" i="1" dirty="0">
                <a:ea typeface="+mn-lt"/>
                <a:cs typeface="+mn-lt"/>
              </a:rPr>
              <a:t>The NHS Long Term Plan explained</a:t>
            </a:r>
            <a:r>
              <a:rPr lang="en-GB" sz="600" dirty="0">
                <a:ea typeface="+mn-lt"/>
                <a:cs typeface="+mn-lt"/>
              </a:rPr>
              <a:t>. London: The King’s Fund.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The King’s Fund (2021) </a:t>
            </a:r>
            <a:r>
              <a:rPr lang="en-GB" sz="600" i="1" dirty="0">
                <a:ea typeface="+mn-lt"/>
                <a:cs typeface="+mn-lt"/>
              </a:rPr>
              <a:t>What does the spending review mean for health and social care?</a:t>
            </a:r>
            <a:r>
              <a:rPr lang="en-GB" sz="600" dirty="0">
                <a:ea typeface="+mn-lt"/>
                <a:cs typeface="+mn-lt"/>
              </a:rPr>
              <a:t> London: The King’s Fund.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UK Government (2019) </a:t>
            </a:r>
            <a:r>
              <a:rPr lang="en-GB" sz="600" i="1" dirty="0">
                <a:ea typeface="+mn-lt"/>
                <a:cs typeface="+mn-lt"/>
              </a:rPr>
              <a:t>The Climate Change Act 2008 (2050 Target Amendment) Order 2019</a:t>
            </a:r>
            <a:r>
              <a:rPr lang="en-GB" sz="600" dirty="0">
                <a:ea typeface="+mn-lt"/>
                <a:cs typeface="+mn-lt"/>
              </a:rPr>
              <a:t>. London: HM Government.</a:t>
            </a:r>
          </a:p>
          <a:p>
            <a:r>
              <a:rPr lang="en-GB" sz="600" dirty="0">
                <a:ea typeface="+mn-lt"/>
                <a:cs typeface="+mn-lt"/>
              </a:rPr>
              <a:t>UK Health Security Agency (UKHSA) (2023) </a:t>
            </a:r>
            <a:r>
              <a:rPr lang="en-GB" sz="600" i="1" dirty="0">
                <a:ea typeface="+mn-lt"/>
                <a:cs typeface="+mn-lt"/>
              </a:rPr>
              <a:t>Health effects of climate change in the UK</a:t>
            </a:r>
            <a:r>
              <a:rPr lang="en-GB" sz="600" dirty="0">
                <a:ea typeface="+mn-lt"/>
                <a:cs typeface="+mn-lt"/>
              </a:rPr>
              <a:t>. London: UKHSA.</a:t>
            </a:r>
          </a:p>
          <a:p>
            <a:r>
              <a:rPr lang="en-GB" sz="600" dirty="0">
                <a:ea typeface="+mn-lt"/>
                <a:cs typeface="+mn-lt"/>
              </a:rPr>
              <a:t>World Commission on Environment and Development (1987) </a:t>
            </a:r>
            <a:r>
              <a:rPr lang="en-GB" sz="600" i="1" dirty="0">
                <a:ea typeface="+mn-lt"/>
                <a:cs typeface="+mn-lt"/>
              </a:rPr>
              <a:t>Our Common Future</a:t>
            </a:r>
            <a:r>
              <a:rPr lang="en-GB" sz="600" dirty="0">
                <a:ea typeface="+mn-lt"/>
                <a:cs typeface="+mn-lt"/>
              </a:rPr>
              <a:t>. Oxford: Oxford University Press.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World Health Organization (1948) </a:t>
            </a:r>
            <a:r>
              <a:rPr lang="en-GB" sz="600" i="1" dirty="0">
                <a:ea typeface="+mn-lt"/>
                <a:cs typeface="+mn-lt"/>
              </a:rPr>
              <a:t>Constitution of the World Health Organization</a:t>
            </a:r>
            <a:r>
              <a:rPr lang="en-GB" sz="600" dirty="0">
                <a:ea typeface="+mn-lt"/>
                <a:cs typeface="+mn-lt"/>
              </a:rPr>
              <a:t>. Geneva: WHO.</a:t>
            </a:r>
            <a:endParaRPr lang="en-US" sz="600" dirty="0">
              <a:ea typeface="+mn-lt"/>
              <a:cs typeface="+mn-lt"/>
            </a:endParaRPr>
          </a:p>
          <a:p>
            <a:r>
              <a:rPr lang="en-GB" sz="600" dirty="0">
                <a:ea typeface="+mn-lt"/>
                <a:cs typeface="+mn-lt"/>
              </a:rPr>
              <a:t>World Health Organization (2014) </a:t>
            </a:r>
            <a:r>
              <a:rPr lang="en-GB" sz="600" i="1" dirty="0">
                <a:ea typeface="+mn-lt"/>
                <a:cs typeface="+mn-lt"/>
              </a:rPr>
              <a:t>Health in All Policies (HiAP) Framework for Country Action</a:t>
            </a:r>
            <a:r>
              <a:rPr lang="en-GB" sz="600" dirty="0">
                <a:ea typeface="+mn-lt"/>
                <a:cs typeface="+mn-lt"/>
              </a:rPr>
              <a:t>. Geneva: WHO.</a:t>
            </a:r>
            <a:endParaRPr lang="en-GB" dirty="0"/>
          </a:p>
          <a:p>
            <a:r>
              <a:rPr lang="en-GB" sz="500" i="1" dirty="0" err="1"/>
              <a:t>ountry</a:t>
            </a:r>
            <a:r>
              <a:rPr lang="en-GB" sz="500" i="1" dirty="0"/>
              <a:t> Action</a:t>
            </a:r>
            <a:r>
              <a:rPr lang="en-GB" sz="500" dirty="0"/>
              <a:t>. Geneva: WHO.</a:t>
            </a:r>
            <a:endParaRPr lang="en-US" sz="500" dirty="0"/>
          </a:p>
          <a:p>
            <a:r>
              <a:rPr lang="en-GB" sz="500" dirty="0"/>
              <a:t>World Health Organization (2022) </a:t>
            </a:r>
            <a:r>
              <a:rPr lang="en-GB" sz="500" i="1" dirty="0"/>
              <a:t>Air pollution and health</a:t>
            </a:r>
            <a:r>
              <a:rPr lang="en-GB" sz="500" dirty="0"/>
              <a:t>. Geneva: WHO.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20BB43-7FEA-3FA7-2982-9CAF9B4EE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900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9CC29ABECA4240AC0B18D52B09841D" ma:contentTypeVersion="15" ma:contentTypeDescription="Create a new document." ma:contentTypeScope="" ma:versionID="bbc28ab06dee9c9ad6d0bfe63528e31a">
  <xsd:schema xmlns:xsd="http://www.w3.org/2001/XMLSchema" xmlns:xs="http://www.w3.org/2001/XMLSchema" xmlns:p="http://schemas.microsoft.com/office/2006/metadata/properties" xmlns:ns3="dd7bbc2b-1d05-4a2b-aef3-b6f0207d1649" xmlns:ns4="d6f7a6e2-a2bb-432a-b406-760b1b1769a2" targetNamespace="http://schemas.microsoft.com/office/2006/metadata/properties" ma:root="true" ma:fieldsID="8cc867dace6d4f1f2dc191f0a37d9ef7" ns3:_="" ns4:_="">
    <xsd:import namespace="dd7bbc2b-1d05-4a2b-aef3-b6f0207d1649"/>
    <xsd:import namespace="d6f7a6e2-a2bb-432a-b406-760b1b1769a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7bbc2b-1d05-4a2b-aef3-b6f0207d164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f7a6e2-a2bb-432a-b406-760b1b1769a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7bbc2b-1d05-4a2b-aef3-b6f0207d1649" xsi:nil="true"/>
  </documentManagement>
</p:properties>
</file>

<file path=customXml/itemProps1.xml><?xml version="1.0" encoding="utf-8"?>
<ds:datastoreItem xmlns:ds="http://schemas.openxmlformats.org/officeDocument/2006/customXml" ds:itemID="{C4EFD479-935C-47BC-8E0D-712C0CC2CED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7bbc2b-1d05-4a2b-aef3-b6f0207d1649"/>
    <ds:schemaRef ds:uri="d6f7a6e2-a2bb-432a-b406-760b1b1769a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B0CC49-F13A-4374-A52E-B615F4B5741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D99F1F-4815-4795-8D86-28359A7429E7}">
  <ds:schemaRefs>
    <ds:schemaRef ds:uri="http://schemas.microsoft.com/office/2006/documentManagement/types"/>
    <ds:schemaRef ds:uri="d6f7a6e2-a2bb-432a-b406-760b1b1769a2"/>
    <ds:schemaRef ds:uri="http://schemas.microsoft.com/office/2006/metadata/properties"/>
    <ds:schemaRef ds:uri="http://schemas.microsoft.com/office/infopath/2007/PartnerControls"/>
    <ds:schemaRef ds:uri="dd7bbc2b-1d05-4a2b-aef3-b6f0207d1649"/>
    <ds:schemaRef ds:uri="http://purl.org/dc/terms/"/>
    <ds:schemaRef ds:uri="http://www.w3.org/XML/1998/namespace"/>
    <ds:schemaRef ds:uri="http://purl.org/dc/elements/1.1/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279</TotalTime>
  <Words>1334</Words>
  <Application>Microsoft Office PowerPoint</Application>
  <PresentationFormat>Widescreen</PresentationFormat>
  <Paragraphs>147</Paragraphs>
  <Slides>14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 Health, Wellbeing and Sustainable Development</vt:lpstr>
      <vt:lpstr>Introduction </vt:lpstr>
      <vt:lpstr>Key Concepts </vt:lpstr>
      <vt:lpstr>Relationship Between Concepts </vt:lpstr>
      <vt:lpstr>Theoretical Models </vt:lpstr>
      <vt:lpstr>Sustainable Development Goals </vt:lpstr>
      <vt:lpstr>UK Policy Context</vt:lpstr>
      <vt:lpstr>Impact on Service Delivery</vt:lpstr>
      <vt:lpstr>Case Study:  The NHS Diabetes Prevention Programme (NDPP)  </vt:lpstr>
      <vt:lpstr>Case Study 2: Change4Life </vt:lpstr>
      <vt:lpstr>Public Health &amp; Wellbeing </vt:lpstr>
      <vt:lpstr>Equity, Access and Future Recommendations</vt:lpstr>
      <vt:lpstr>Conclusion 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Dilara Begum (2017884)</dc:creator>
  <cp:lastModifiedBy>Dilara Begum (2017884)</cp:lastModifiedBy>
  <cp:revision>362</cp:revision>
  <dcterms:created xsi:type="dcterms:W3CDTF">2026-02-04T09:15:53Z</dcterms:created>
  <dcterms:modified xsi:type="dcterms:W3CDTF">2026-02-10T17:38:27Z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0x010100F79CC29ABECA4240AC0B18D52B09841D</vt:lpwstr>
  </property>
</Properties>
</file>