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7" r:id="rId6"/>
    <p:sldId id="259" r:id="rId7"/>
    <p:sldId id="260"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06329F-A88F-4345-8B17-6D7E4542EE6D}" type="datetimeFigureOut">
              <a:rPr lang="en-GB" smtClean="0"/>
              <a:t>10/11/2022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47359C-57EE-4CCC-9B9B-F36177A47CF5}" type="slidenum">
              <a:rPr lang="en-GB" smtClean="0"/>
              <a:t>‹#›</a:t>
            </a:fld>
            <a:endParaRPr lang="en-GB"/>
          </a:p>
        </p:txBody>
      </p:sp>
    </p:spTree>
    <p:extLst>
      <p:ext uri="{BB962C8B-B14F-4D97-AF65-F5344CB8AC3E}">
        <p14:creationId xmlns:p14="http://schemas.microsoft.com/office/powerpoint/2010/main" val="1810858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47359C-57EE-4CCC-9B9B-F36177A47CF5}" type="slidenum">
              <a:rPr lang="en-GB" smtClean="0"/>
              <a:t>1</a:t>
            </a:fld>
            <a:endParaRPr lang="en-GB"/>
          </a:p>
        </p:txBody>
      </p:sp>
    </p:spTree>
    <p:extLst>
      <p:ext uri="{BB962C8B-B14F-4D97-AF65-F5344CB8AC3E}">
        <p14:creationId xmlns:p14="http://schemas.microsoft.com/office/powerpoint/2010/main" val="4199471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Acquisition of knowledge – is the activity that specialists involve, books and, how not and computer systems.</a:t>
            </a:r>
          </a:p>
          <a:p>
            <a:endParaRPr lang="en-GB" dirty="0"/>
          </a:p>
          <a:p>
            <a:r>
              <a:rPr lang="en-GB" dirty="0"/>
              <a:t>	Knowledge validation – the validation of knowledge through an application to meet the organization's standards.</a:t>
            </a:r>
          </a:p>
          <a:p>
            <a:endParaRPr lang="en-GB" dirty="0"/>
          </a:p>
          <a:p>
            <a:r>
              <a:rPr lang="en-GB" dirty="0"/>
              <a:t>	Knowledge representation – aims to bring as knowledge of the organization with the availability of knowledge maps.</a:t>
            </a:r>
          </a:p>
          <a:p>
            <a:endParaRPr lang="en-GB" dirty="0"/>
          </a:p>
          <a:p>
            <a:r>
              <a:rPr lang="en-GB" dirty="0"/>
              <a:t>	Inferences – Its development is the acquisition of applications that ICTs have and the ability to interfere within the problems that are based on their knowledge.</a:t>
            </a:r>
          </a:p>
          <a:p>
            <a:endParaRPr lang="en-GB" dirty="0"/>
          </a:p>
        </p:txBody>
      </p:sp>
      <p:sp>
        <p:nvSpPr>
          <p:cNvPr id="4" name="Slide Number Placeholder 3"/>
          <p:cNvSpPr>
            <a:spLocks noGrp="1"/>
          </p:cNvSpPr>
          <p:nvPr>
            <p:ph type="sldNum" sz="quarter" idx="5"/>
          </p:nvPr>
        </p:nvSpPr>
        <p:spPr/>
        <p:txBody>
          <a:bodyPr/>
          <a:lstStyle/>
          <a:p>
            <a:fld id="{F647359C-57EE-4CCC-9B9B-F36177A47CF5}" type="slidenum">
              <a:rPr lang="en-GB" smtClean="0"/>
              <a:t>3</a:t>
            </a:fld>
            <a:endParaRPr lang="en-GB"/>
          </a:p>
        </p:txBody>
      </p:sp>
    </p:spTree>
    <p:extLst>
      <p:ext uri="{BB962C8B-B14F-4D97-AF65-F5344CB8AC3E}">
        <p14:creationId xmlns:p14="http://schemas.microsoft.com/office/powerpoint/2010/main" val="2202821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Porter's Five Forces is the model that analyses five competitive forces that shape each industry and helps decide an industry's strengths and weaknesses. Five Forces analysis is often used to find the structure of an industry to decide corporate strategy.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647359C-57EE-4CCC-9B9B-F36177A47CF5}" type="slidenum">
              <a:rPr lang="en-GB" smtClean="0"/>
              <a:t>8</a:t>
            </a:fld>
            <a:endParaRPr lang="en-GB"/>
          </a:p>
        </p:txBody>
      </p:sp>
    </p:spTree>
    <p:extLst>
      <p:ext uri="{BB962C8B-B14F-4D97-AF65-F5344CB8AC3E}">
        <p14:creationId xmlns:p14="http://schemas.microsoft.com/office/powerpoint/2010/main" val="317533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829BDF-7BCB-4AF4-A201-DD5D3090764A}" type="datetimeFigureOut">
              <a:rPr lang="en-GB" smtClean="0"/>
              <a:t>10/11/2022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1320ACA-15C0-44AF-B9B1-10E8537BCCB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9105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829BDF-7BCB-4AF4-A201-DD5D3090764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20ACA-15C0-44AF-B9B1-10E8537BCCB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8679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829BDF-7BCB-4AF4-A201-DD5D3090764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20ACA-15C0-44AF-B9B1-10E8537BCCB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1657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829BDF-7BCB-4AF4-A201-DD5D3090764A}"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320ACA-15C0-44AF-B9B1-10E8537BCCB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8679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829BDF-7BCB-4AF4-A201-DD5D3090764A}"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320ACA-15C0-44AF-B9B1-10E8537BCCB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2047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829BDF-7BCB-4AF4-A201-DD5D3090764A}"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320ACA-15C0-44AF-B9B1-10E8537BCCB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7323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829BDF-7BCB-4AF4-A201-DD5D3090764A}"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320ACA-15C0-44AF-B9B1-10E8537BCCB0}" type="slidenum">
              <a:rPr lang="en-GB" smtClean="0"/>
              <a:t>‹#›</a:t>
            </a:fld>
            <a:endParaRPr lang="en-GB"/>
          </a:p>
        </p:txBody>
      </p:sp>
    </p:spTree>
    <p:extLst>
      <p:ext uri="{BB962C8B-B14F-4D97-AF65-F5344CB8AC3E}">
        <p14:creationId xmlns:p14="http://schemas.microsoft.com/office/powerpoint/2010/main" val="3767658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829BDF-7BCB-4AF4-A201-DD5D3090764A}"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320ACA-15C0-44AF-B9B1-10E8537BCCB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2063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B829BDF-7BCB-4AF4-A201-DD5D3090764A}" type="datetimeFigureOut">
              <a:rPr lang="en-GB" smtClean="0"/>
              <a:t>10/11/2022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1320ACA-15C0-44AF-B9B1-10E8537BCCB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0065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829BDF-7BCB-4AF4-A201-DD5D3090764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20ACA-15C0-44AF-B9B1-10E8537BCCB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328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829BDF-7BCB-4AF4-A201-DD5D3090764A}"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20ACA-15C0-44AF-B9B1-10E8537BCCB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5897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B829BDF-7BCB-4AF4-A201-DD5D3090764A}" type="datetimeFigureOut">
              <a:rPr lang="en-GB" smtClean="0"/>
              <a:t>10/11/2022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1320ACA-15C0-44AF-B9B1-10E8537BCCB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2528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52F556-EB87-84D1-B38D-6ABBA9BDE4F2}"/>
              </a:ext>
            </a:extLst>
          </p:cNvPr>
          <p:cNvSpPr>
            <a:spLocks noGrp="1"/>
          </p:cNvSpPr>
          <p:nvPr>
            <p:ph type="title"/>
          </p:nvPr>
        </p:nvSpPr>
        <p:spPr>
          <a:xfrm>
            <a:off x="838200" y="184805"/>
            <a:ext cx="10515600" cy="1505883"/>
          </a:xfrm>
        </p:spPr>
        <p:txBody>
          <a:bodyPr vert="horz" lIns="91440" tIns="45720" rIns="91440" bIns="45720" rtlCol="0" anchor="ctr">
            <a:normAutofit fontScale="90000"/>
          </a:bodyPr>
          <a:lstStyle/>
          <a:p>
            <a:r>
              <a:rPr lang="en-US" sz="3300" kern="1200" dirty="0">
                <a:solidFill>
                  <a:schemeClr val="tx1"/>
                </a:solidFill>
                <a:effectLst/>
                <a:latin typeface="+mj-lt"/>
                <a:ea typeface="+mj-ea"/>
                <a:cs typeface="+mj-cs"/>
              </a:rPr>
              <a:t>Knowledge and Information Management Report in selected </a:t>
            </a:r>
            <a:r>
              <a:rPr lang="en-US" sz="3300" kern="1200" dirty="0" err="1">
                <a:solidFill>
                  <a:schemeClr val="tx1"/>
                </a:solidFill>
                <a:effectLst/>
                <a:latin typeface="+mj-lt"/>
                <a:ea typeface="+mj-ea"/>
                <a:cs typeface="+mj-cs"/>
              </a:rPr>
              <a:t>organisations</a:t>
            </a:r>
            <a:r>
              <a:rPr lang="en-US" sz="3300" kern="1200" dirty="0">
                <a:solidFill>
                  <a:schemeClr val="tx1"/>
                </a:solidFill>
                <a:effectLst/>
                <a:latin typeface="+mj-lt"/>
                <a:ea typeface="+mj-ea"/>
                <a:cs typeface="+mj-cs"/>
              </a:rPr>
              <a:t>.</a:t>
            </a:r>
            <a:br>
              <a:rPr lang="en-US" sz="3300" kern="1200" dirty="0">
                <a:solidFill>
                  <a:schemeClr val="tx1"/>
                </a:solidFill>
                <a:effectLst/>
                <a:latin typeface="+mj-lt"/>
                <a:ea typeface="+mj-ea"/>
                <a:cs typeface="+mj-cs"/>
              </a:rPr>
            </a:br>
            <a:br>
              <a:rPr lang="en-US" sz="3300" kern="1200" dirty="0">
                <a:solidFill>
                  <a:schemeClr val="tx1"/>
                </a:solidFill>
                <a:effectLst/>
                <a:latin typeface="+mj-lt"/>
                <a:ea typeface="+mj-ea"/>
                <a:cs typeface="+mj-cs"/>
              </a:rPr>
            </a:br>
            <a:br>
              <a:rPr lang="en-US" sz="3300" kern="1200" dirty="0">
                <a:solidFill>
                  <a:schemeClr val="tx1"/>
                </a:solidFill>
                <a:effectLst/>
                <a:latin typeface="+mj-lt"/>
                <a:ea typeface="+mj-ea"/>
                <a:cs typeface="+mj-cs"/>
              </a:rPr>
            </a:br>
            <a:endParaRPr lang="en-US" sz="3300" kern="1200" dirty="0">
              <a:solidFill>
                <a:schemeClr val="tx1"/>
              </a:solidFill>
              <a:latin typeface="+mj-lt"/>
              <a:ea typeface="+mj-ea"/>
              <a:cs typeface="+mj-cs"/>
            </a:endParaRPr>
          </a:p>
        </p:txBody>
      </p:sp>
      <p:pic>
        <p:nvPicPr>
          <p:cNvPr id="7" name="Content Placeholder 6">
            <a:extLst>
              <a:ext uri="{FF2B5EF4-FFF2-40B4-BE49-F238E27FC236}">
                <a16:creationId xmlns:a16="http://schemas.microsoft.com/office/drawing/2014/main" id="{A8CAEC91-62F3-1057-3CD8-DD95ECDCF92D}"/>
              </a:ext>
            </a:extLst>
          </p:cNvPr>
          <p:cNvPicPr>
            <a:picLocks noGrp="1" noChangeAspect="1"/>
          </p:cNvPicPr>
          <p:nvPr>
            <p:ph sz="half" idx="1"/>
          </p:nvPr>
        </p:nvPicPr>
        <p:blipFill>
          <a:blip r:embed="rId3"/>
          <a:stretch>
            <a:fillRect/>
          </a:stretch>
        </p:blipFill>
        <p:spPr>
          <a:xfrm>
            <a:off x="1966640" y="2109101"/>
            <a:ext cx="3258502" cy="2639797"/>
          </a:xfrm>
          <a:prstGeom prst="rect">
            <a:avLst/>
          </a:prstGeom>
        </p:spPr>
      </p:pic>
      <p:pic>
        <p:nvPicPr>
          <p:cNvPr id="8" name="Content Placeholder 7" descr="A red sign with white text&#10;&#10;Description automatically generated with medium confidence">
            <a:extLst>
              <a:ext uri="{FF2B5EF4-FFF2-40B4-BE49-F238E27FC236}">
                <a16:creationId xmlns:a16="http://schemas.microsoft.com/office/drawing/2014/main" id="{36E77C51-1436-4AA5-BB11-7CFC4A416D79}"/>
              </a:ext>
            </a:extLst>
          </p:cNvPr>
          <p:cNvPicPr>
            <a:picLocks noGrp="1" noChangeAspect="1"/>
          </p:cNvPicPr>
          <p:nvPr>
            <p:ph sz="half" idx="2"/>
          </p:nvPr>
        </p:nvPicPr>
        <p:blipFill>
          <a:blip r:embed="rId4"/>
          <a:stretch>
            <a:fillRect/>
          </a:stretch>
        </p:blipFill>
        <p:spPr>
          <a:xfrm>
            <a:off x="6381433" y="1933253"/>
            <a:ext cx="4183788" cy="2815645"/>
          </a:xfrm>
          <a:prstGeom prst="rect">
            <a:avLst/>
          </a:prstGeom>
        </p:spPr>
      </p:pic>
      <p:sp>
        <p:nvSpPr>
          <p:cNvPr id="10" name="TextBox 9">
            <a:extLst>
              <a:ext uri="{FF2B5EF4-FFF2-40B4-BE49-F238E27FC236}">
                <a16:creationId xmlns:a16="http://schemas.microsoft.com/office/drawing/2014/main" id="{AF7A583F-8CFE-8E3F-EF27-3DF91A7A55D1}"/>
              </a:ext>
            </a:extLst>
          </p:cNvPr>
          <p:cNvSpPr txBox="1"/>
          <p:nvPr/>
        </p:nvSpPr>
        <p:spPr>
          <a:xfrm>
            <a:off x="536122" y="4748898"/>
            <a:ext cx="5559878" cy="1966051"/>
          </a:xfrm>
          <a:prstGeom prst="rect">
            <a:avLst/>
          </a:prstGeom>
          <a:noFill/>
        </p:spPr>
        <p:txBody>
          <a:bodyPr wrap="square">
            <a:spAutoFit/>
          </a:bodyPr>
          <a:lstStyle/>
          <a:p>
            <a:pPr>
              <a:lnSpc>
                <a:spcPct val="150000"/>
              </a:lnSpc>
              <a:spcBef>
                <a:spcPts val="1200"/>
              </a:spcBef>
            </a:pPr>
            <a:r>
              <a:rPr lang="pt-PT" sz="18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Module: </a:t>
            </a:r>
            <a:r>
              <a:rPr lang="pt-PT"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BMSW5106</a:t>
            </a:r>
            <a:endParaRPr lang="en-GB" sz="2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Bef>
                <a:spcPts val="1200"/>
              </a:spcBef>
            </a:pPr>
            <a:r>
              <a:rPr lang="pt-PT" sz="1800" b="1" kern="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Andrea Nankova Eduardo Barros dos Santos</a:t>
            </a:r>
            <a:endParaRPr lang="en-GB" sz="2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Arial" panose="020B0604020202020204" pitchFamily="34" charset="0"/>
                <a:cs typeface="Times New Roman" panose="02020603050405020304" pitchFamily="18" charset="0"/>
              </a:rPr>
              <a:t>Student number: 2019914</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800" b="1" dirty="0">
                <a:effectLst/>
                <a:latin typeface="Arial" panose="020B0604020202020204" pitchFamily="34" charset="0"/>
                <a:ea typeface="Arial" panose="020B0604020202020204" pitchFamily="34" charset="0"/>
                <a:cs typeface="Times New Roman" panose="02020603050405020304" pitchFamily="18" charset="0"/>
              </a:rPr>
              <a:t>Lecturer Name: </a:t>
            </a:r>
            <a:r>
              <a:rPr lang="en-GB" sz="1800" b="1" dirty="0">
                <a:effectLst/>
                <a:latin typeface="Arial" panose="020B0604020202020204" pitchFamily="34" charset="0"/>
                <a:ea typeface="Calibri" panose="020F0502020204030204" pitchFamily="34" charset="0"/>
                <a:cs typeface="Times New Roman" panose="02020603050405020304" pitchFamily="18" charset="0"/>
              </a:rPr>
              <a:t>Dr Oluwaseun (Olu) Adegbite</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52901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2D6D8-5CAA-F7BE-1149-6356A20016DC}"/>
              </a:ext>
            </a:extLst>
          </p:cNvPr>
          <p:cNvSpPr>
            <a:spLocks noGrp="1"/>
          </p:cNvSpPr>
          <p:nvPr>
            <p:ph type="title"/>
          </p:nvPr>
        </p:nvSpPr>
        <p:spPr/>
        <p:txBody>
          <a:bodyPr/>
          <a:lstStyle/>
          <a:p>
            <a:pPr algn="ctr"/>
            <a:r>
              <a:rPr lang="en-GB" dirty="0"/>
              <a:t>Introduction</a:t>
            </a:r>
          </a:p>
        </p:txBody>
      </p:sp>
      <p:sp>
        <p:nvSpPr>
          <p:cNvPr id="4" name="TextBox 3">
            <a:extLst>
              <a:ext uri="{FF2B5EF4-FFF2-40B4-BE49-F238E27FC236}">
                <a16:creationId xmlns:a16="http://schemas.microsoft.com/office/drawing/2014/main" id="{7123C476-F16B-EAF3-4380-C74D4CA172AD}"/>
              </a:ext>
            </a:extLst>
          </p:cNvPr>
          <p:cNvSpPr txBox="1"/>
          <p:nvPr/>
        </p:nvSpPr>
        <p:spPr>
          <a:xfrm>
            <a:off x="3048000" y="1869440"/>
            <a:ext cx="6024880" cy="3736344"/>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Kiko Milano organization is an online cosmetics company with many physical stores since 1997, originating in Italy, which is made up of the best make-up products, facial and body treatments of great quality. That satisfy women of any age and are highly proven, simply access the online platform that is practical and safe.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Argos is a British catalogue retailer working in the UK and Ireland and subsidiary of Sainsburys. The company markets through both brick-and-mortar stores and online, with over 750 stores and 800 million website visits, making it one of the largest high street online retailers in 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4413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4F767-B1F6-A2CE-39A6-E30FFB169515}"/>
              </a:ext>
            </a:extLst>
          </p:cNvPr>
          <p:cNvSpPr>
            <a:spLocks noGrp="1"/>
          </p:cNvSpPr>
          <p:nvPr>
            <p:ph type="title"/>
          </p:nvPr>
        </p:nvSpPr>
        <p:spPr/>
        <p:txBody>
          <a:bodyPr>
            <a:normAutofit fontScale="90000"/>
          </a:bodyPr>
          <a:lstStyle/>
          <a:p>
            <a:pPr algn="ctr">
              <a:lnSpc>
                <a:spcPct val="107000"/>
              </a:lnSpc>
              <a:spcAft>
                <a:spcPts val="800"/>
              </a:spcAft>
            </a:pPr>
            <a:r>
              <a:rPr lang="en-GB" dirty="0"/>
              <a:t>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KNOWLEDGE MANAGEMENT PROCESS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000000"/>
                </a:solidFill>
                <a:effectLst/>
                <a:latin typeface="Arial" panose="020B0604020202020204" pitchFamily="34" charset="0"/>
                <a:ea typeface="Calibri" panose="020F0502020204030204" pitchFamily="34" charset="0"/>
              </a:rPr>
              <a:t>According to Turban and Aronson (2001</a:t>
            </a:r>
            <a:endParaRPr lang="en-GB" dirty="0"/>
          </a:p>
        </p:txBody>
      </p:sp>
      <p:sp>
        <p:nvSpPr>
          <p:cNvPr id="5" name="TextBox 4">
            <a:extLst>
              <a:ext uri="{FF2B5EF4-FFF2-40B4-BE49-F238E27FC236}">
                <a16:creationId xmlns:a16="http://schemas.microsoft.com/office/drawing/2014/main" id="{57ACAE4B-1ACF-BD56-7F90-03FC2434664D}"/>
              </a:ext>
            </a:extLst>
          </p:cNvPr>
          <p:cNvSpPr txBox="1"/>
          <p:nvPr/>
        </p:nvSpPr>
        <p:spPr>
          <a:xfrm>
            <a:off x="3048000" y="3244334"/>
            <a:ext cx="6096000" cy="1200329"/>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Calibri" panose="020F0502020204030204" pitchFamily="34" charset="0"/>
              </a:rPr>
              <a:t>Acquisition of knowledge</a:t>
            </a:r>
          </a:p>
          <a:p>
            <a:r>
              <a:rPr lang="en-GB" sz="1800" dirty="0">
                <a:solidFill>
                  <a:srgbClr val="000000"/>
                </a:solidFill>
                <a:effectLst/>
                <a:latin typeface="Arial" panose="020B0604020202020204" pitchFamily="34" charset="0"/>
                <a:ea typeface="Calibri" panose="020F0502020204030204" pitchFamily="34" charset="0"/>
              </a:rPr>
              <a:t>Knowledge validation </a:t>
            </a:r>
          </a:p>
          <a:p>
            <a:r>
              <a:rPr lang="en-GB" sz="1800" dirty="0">
                <a:solidFill>
                  <a:srgbClr val="000000"/>
                </a:solidFill>
                <a:effectLst/>
                <a:latin typeface="Arial" panose="020B0604020202020204" pitchFamily="34" charset="0"/>
                <a:ea typeface="Calibri" panose="020F0502020204030204" pitchFamily="34" charset="0"/>
              </a:rPr>
              <a:t>Knowledge representation </a:t>
            </a:r>
            <a:endParaRPr lang="en-GB" dirty="0">
              <a:solidFill>
                <a:srgbClr val="000000"/>
              </a:solidFill>
              <a:latin typeface="Arial" panose="020B0604020202020204" pitchFamily="34" charset="0"/>
              <a:ea typeface="Calibri" panose="020F0502020204030204" pitchFamily="34" charset="0"/>
            </a:endParaRPr>
          </a:p>
          <a:p>
            <a:r>
              <a:rPr lang="en-GB" sz="1800" dirty="0">
                <a:solidFill>
                  <a:srgbClr val="000000"/>
                </a:solidFill>
                <a:effectLst/>
                <a:latin typeface="Arial" panose="020B0604020202020204" pitchFamily="34" charset="0"/>
                <a:ea typeface="Calibri" panose="020F0502020204030204" pitchFamily="34" charset="0"/>
              </a:rPr>
              <a:t> Inferences</a:t>
            </a:r>
            <a:endParaRPr lang="en-GB" dirty="0"/>
          </a:p>
        </p:txBody>
      </p:sp>
    </p:spTree>
    <p:extLst>
      <p:ext uri="{BB962C8B-B14F-4D97-AF65-F5344CB8AC3E}">
        <p14:creationId xmlns:p14="http://schemas.microsoft.com/office/powerpoint/2010/main" val="3197393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34D0-AF5D-2836-C763-3AB7696ABEBF}"/>
              </a:ext>
            </a:extLst>
          </p:cNvPr>
          <p:cNvSpPr>
            <a:spLocks noGrp="1"/>
          </p:cNvSpPr>
          <p:nvPr>
            <p:ph type="title"/>
          </p:nvPr>
        </p:nvSpPr>
        <p:spPr/>
        <p:txBody>
          <a:bodyPr/>
          <a:lstStyle/>
          <a:p>
            <a:pPr algn="ct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similarities/differences seen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254AE65-8C27-798B-99F0-FF3A3B3C2D5B}"/>
              </a:ext>
            </a:extLst>
          </p:cNvPr>
          <p:cNvSpPr>
            <a:spLocks noGrp="1"/>
          </p:cNvSpPr>
          <p:nvPr>
            <p:ph idx="1"/>
          </p:nvPr>
        </p:nvSpPr>
        <p:spPr>
          <a:xfrm>
            <a:off x="838200" y="1825625"/>
            <a:ext cx="10515600" cy="2310946"/>
          </a:xfrm>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in these two organizations that have similarities such as the advanced online sale accessed by their consumers as well as products at very affordable prices for all types of consumers, they also have a similar disclosure method as they do not exchange with celebrities to publicize their brands. also have sales catalogues as well as quality products.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8578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B13EC-9926-F92C-FEB3-3806BAFCEB6B}"/>
              </a:ext>
            </a:extLst>
          </p:cNvPr>
          <p:cNvSpPr>
            <a:spLocks noGrp="1"/>
          </p:cNvSpPr>
          <p:nvPr>
            <p:ph type="title"/>
          </p:nvPr>
        </p:nvSpPr>
        <p:spPr/>
        <p:txBody>
          <a:bodyPr/>
          <a:lstStyle/>
          <a:p>
            <a:pPr algn="ctr"/>
            <a:r>
              <a:rPr lang="en-GB" sz="1800" dirty="0">
                <a:effectLst/>
                <a:latin typeface="Arial" panose="020B0604020202020204" pitchFamily="34" charset="0"/>
                <a:ea typeface="Calibri" panose="020F0502020204030204" pitchFamily="34" charset="0"/>
                <a:cs typeface="Times New Roman" panose="02020603050405020304" pitchFamily="18" charset="0"/>
              </a:rPr>
              <a:t>Knowledge Management System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K</a:t>
            </a:r>
            <a:r>
              <a:rPr lang="en-GB" sz="1800" dirty="0">
                <a:effectLst/>
                <a:latin typeface="Calibri" panose="020F0502020204030204" pitchFamily="34" charset="0"/>
                <a:ea typeface="Calibri" panose="020F0502020204030204" pitchFamily="34" charset="0"/>
                <a:cs typeface="Times New Roman" panose="02020603050405020304" pitchFamily="18" charset="0"/>
              </a:rPr>
              <a:t>iko </a:t>
            </a:r>
            <a:endParaRPr lang="en-GB" dirty="0"/>
          </a:p>
        </p:txBody>
      </p:sp>
      <p:pic>
        <p:nvPicPr>
          <p:cNvPr id="4" name="Content Placeholder 3">
            <a:extLst>
              <a:ext uri="{FF2B5EF4-FFF2-40B4-BE49-F238E27FC236}">
                <a16:creationId xmlns:a16="http://schemas.microsoft.com/office/drawing/2014/main" id="{0196AFCF-0C6F-F4D4-3CEE-9DF95C5C66DA}"/>
              </a:ext>
            </a:extLst>
          </p:cNvPr>
          <p:cNvPicPr>
            <a:picLocks noGrp="1" noChangeAspect="1"/>
          </p:cNvPicPr>
          <p:nvPr>
            <p:ph idx="1"/>
          </p:nvPr>
        </p:nvPicPr>
        <p:blipFill>
          <a:blip r:embed="rId2"/>
          <a:stretch>
            <a:fillRect/>
          </a:stretch>
        </p:blipFill>
        <p:spPr>
          <a:xfrm>
            <a:off x="4460685" y="2016125"/>
            <a:ext cx="3584955" cy="3449638"/>
          </a:xfrm>
          <a:prstGeom prst="rect">
            <a:avLst/>
          </a:prstGeom>
        </p:spPr>
      </p:pic>
    </p:spTree>
    <p:extLst>
      <p:ext uri="{BB962C8B-B14F-4D97-AF65-F5344CB8AC3E}">
        <p14:creationId xmlns:p14="http://schemas.microsoft.com/office/powerpoint/2010/main" val="1228325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DCCD-35A7-BF2D-10E9-FD78AA4CA958}"/>
              </a:ext>
            </a:extLst>
          </p:cNvPr>
          <p:cNvSpPr>
            <a:spLocks noGrp="1"/>
          </p:cNvSpPr>
          <p:nvPr>
            <p:ph type="title"/>
          </p:nvPr>
        </p:nvSpPr>
        <p:spPr/>
        <p:txBody>
          <a:bodyPr/>
          <a:lstStyle/>
          <a:p>
            <a:pPr algn="ctr"/>
            <a:r>
              <a:rPr lang="en-GB" sz="1800" dirty="0">
                <a:effectLst/>
                <a:latin typeface="Arial" panose="020B0604020202020204" pitchFamily="34" charset="0"/>
                <a:ea typeface="Calibri" panose="020F0502020204030204" pitchFamily="34" charset="0"/>
              </a:rPr>
              <a:t>Knowledge Management System ARGOS</a:t>
            </a:r>
            <a:endParaRPr lang="en-GB" dirty="0"/>
          </a:p>
        </p:txBody>
      </p:sp>
      <p:sp>
        <p:nvSpPr>
          <p:cNvPr id="3" name="Content Placeholder 2">
            <a:extLst>
              <a:ext uri="{FF2B5EF4-FFF2-40B4-BE49-F238E27FC236}">
                <a16:creationId xmlns:a16="http://schemas.microsoft.com/office/drawing/2014/main" id="{A47C2D00-9E2D-DDDC-FC78-062A7B58211F}"/>
              </a:ext>
            </a:extLst>
          </p:cNvPr>
          <p:cNvSpPr>
            <a:spLocks noGrp="1"/>
          </p:cNvSpPr>
          <p:nvPr>
            <p:ph idx="1"/>
          </p:nvPr>
        </p:nvSpPr>
        <p:spPr>
          <a:xfrm>
            <a:off x="1451579" y="2058424"/>
            <a:ext cx="9749821" cy="3995057"/>
          </a:xfrm>
        </p:spPr>
        <p:txBody>
          <a:bodyPr/>
          <a:lstStyle/>
          <a:p>
            <a:endParaRPr lang="en-GB" dirty="0"/>
          </a:p>
        </p:txBody>
      </p:sp>
      <p:graphicFrame>
        <p:nvGraphicFramePr>
          <p:cNvPr id="4" name="Object 3">
            <a:extLst>
              <a:ext uri="{FF2B5EF4-FFF2-40B4-BE49-F238E27FC236}">
                <a16:creationId xmlns:a16="http://schemas.microsoft.com/office/drawing/2014/main" id="{3B6BCFC5-2154-13A6-F0E5-EC5A31E75E4F}"/>
              </a:ext>
            </a:extLst>
          </p:cNvPr>
          <p:cNvGraphicFramePr>
            <a:graphicFrameLocks noChangeAspect="1"/>
          </p:cNvGraphicFramePr>
          <p:nvPr>
            <p:extLst>
              <p:ext uri="{D42A27DB-BD31-4B8C-83A1-F6EECF244321}">
                <p14:modId xmlns:p14="http://schemas.microsoft.com/office/powerpoint/2010/main" val="2538683969"/>
              </p:ext>
            </p:extLst>
          </p:nvPr>
        </p:nvGraphicFramePr>
        <p:xfrm>
          <a:off x="2880633" y="2090057"/>
          <a:ext cx="5732463" cy="3995057"/>
        </p:xfrm>
        <a:graphic>
          <a:graphicData uri="http://schemas.openxmlformats.org/presentationml/2006/ole">
            <mc:AlternateContent xmlns:mc="http://schemas.openxmlformats.org/markup-compatibility/2006">
              <mc:Choice xmlns:v="urn:schemas-microsoft-com:vml" Requires="v">
                <p:oleObj name="Document" r:id="rId2" imgW="5731988" imgH="3284398" progId="Word.Document.12">
                  <p:embed/>
                </p:oleObj>
              </mc:Choice>
              <mc:Fallback>
                <p:oleObj name="Document" r:id="rId2" imgW="5731988" imgH="3284398" progId="Word.Document.12">
                  <p:embed/>
                  <p:pic>
                    <p:nvPicPr>
                      <p:cNvPr id="0" name=""/>
                      <p:cNvPicPr/>
                      <p:nvPr/>
                    </p:nvPicPr>
                    <p:blipFill>
                      <a:blip r:embed="rId3"/>
                      <a:stretch>
                        <a:fillRect/>
                      </a:stretch>
                    </p:blipFill>
                    <p:spPr>
                      <a:xfrm>
                        <a:off x="2880633" y="2090057"/>
                        <a:ext cx="5732463" cy="3995057"/>
                      </a:xfrm>
                      <a:prstGeom prst="rect">
                        <a:avLst/>
                      </a:prstGeom>
                    </p:spPr>
                  </p:pic>
                </p:oleObj>
              </mc:Fallback>
            </mc:AlternateContent>
          </a:graphicData>
        </a:graphic>
      </p:graphicFrame>
    </p:spTree>
    <p:extLst>
      <p:ext uri="{BB962C8B-B14F-4D97-AF65-F5344CB8AC3E}">
        <p14:creationId xmlns:p14="http://schemas.microsoft.com/office/powerpoint/2010/main" val="21652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560C8-9250-9324-5443-CFB8F9DFBAFC}"/>
              </a:ext>
            </a:extLst>
          </p:cNvPr>
          <p:cNvSpPr>
            <a:spLocks noGrp="1"/>
          </p:cNvSpPr>
          <p:nvPr>
            <p:ph type="title"/>
          </p:nvPr>
        </p:nvSpPr>
        <p:spPr/>
        <p:txBody>
          <a:bodyPr/>
          <a:lstStyle/>
          <a:p>
            <a:pPr algn="ctr"/>
            <a:r>
              <a:rPr lang="en-GB" sz="1800" dirty="0">
                <a:effectLst/>
                <a:latin typeface="Arial" panose="020B0604020202020204" pitchFamily="34" charset="0"/>
                <a:ea typeface="Calibri" panose="020F0502020204030204" pitchFamily="34" charset="0"/>
                <a:cs typeface="Times New Roman" panose="02020603050405020304" pitchFamily="18" charset="0"/>
              </a:rPr>
              <a:t>Strategic Analysis and Competitive Advantage of Information Systems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22AC8CD-F427-A788-64B8-A9107E48F196}"/>
              </a:ext>
            </a:extLst>
          </p:cNvPr>
          <p:cNvSpPr>
            <a:spLocks noGrp="1"/>
          </p:cNvSpPr>
          <p:nvPr>
            <p:ph idx="1"/>
          </p:nvPr>
        </p:nvSpPr>
        <p:spPr/>
        <p:txBody>
          <a:bodyPr>
            <a:normAutofit fontScale="92500" lnSpcReduction="10000"/>
          </a:bodyPr>
          <a:lstStyle/>
          <a:p>
            <a:r>
              <a:rPr lang="en-GB" dirty="0"/>
              <a:t>Quality products </a:t>
            </a:r>
          </a:p>
          <a:p>
            <a:r>
              <a:rPr lang="en-GB" dirty="0"/>
              <a:t>The price off products its suitable from all different costumers </a:t>
            </a:r>
          </a:p>
          <a:p>
            <a:r>
              <a:rPr lang="en-GB" dirty="0"/>
              <a:t>The stores from this two organization </a:t>
            </a:r>
            <a:r>
              <a:rPr lang="en-GB" dirty="0">
                <a:effectLst/>
                <a:latin typeface="Arial" panose="020B0604020202020204" pitchFamily="34" charset="0"/>
                <a:ea typeface="Calibri" panose="020F0502020204030204" pitchFamily="34" charset="0"/>
              </a:rPr>
              <a:t>intended to have the best means of communication and transport</a:t>
            </a:r>
          </a:p>
          <a:p>
            <a:r>
              <a:rPr lang="en-GB" dirty="0">
                <a:latin typeface="Arial" panose="020B0604020202020204" pitchFamily="34" charset="0"/>
              </a:rPr>
              <a:t>Vouchers </a:t>
            </a:r>
          </a:p>
          <a:p>
            <a:r>
              <a:rPr lang="en-GB" dirty="0">
                <a:latin typeface="Arial" panose="020B0604020202020204" pitchFamily="34" charset="0"/>
              </a:rPr>
              <a:t>Workshops </a:t>
            </a:r>
          </a:p>
          <a:p>
            <a:r>
              <a:rPr lang="en-GB" dirty="0">
                <a:latin typeface="Arial" panose="020B0604020202020204" pitchFamily="34" charset="0"/>
              </a:rPr>
              <a:t>Recruitment video conference</a:t>
            </a:r>
          </a:p>
          <a:p>
            <a:r>
              <a:rPr lang="en-GB" dirty="0">
                <a:latin typeface="Arial" panose="020B0604020202020204" pitchFamily="34" charset="0"/>
              </a:rPr>
              <a:t>Employee with qualifications </a:t>
            </a:r>
          </a:p>
          <a:p>
            <a:endParaRPr lang="en-GB" dirty="0"/>
          </a:p>
        </p:txBody>
      </p:sp>
    </p:spTree>
    <p:extLst>
      <p:ext uri="{BB962C8B-B14F-4D97-AF65-F5344CB8AC3E}">
        <p14:creationId xmlns:p14="http://schemas.microsoft.com/office/powerpoint/2010/main" val="437740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71AB-8DEA-C2FD-3BB3-C33315180527}"/>
              </a:ext>
            </a:extLst>
          </p:cNvPr>
          <p:cNvSpPr>
            <a:spLocks noGrp="1"/>
          </p:cNvSpPr>
          <p:nvPr>
            <p:ph type="title"/>
          </p:nvPr>
        </p:nvSpPr>
        <p:spPr/>
        <p:txBody>
          <a:bodyPr/>
          <a:lstStyle/>
          <a:p>
            <a:pPr algn="ct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Porter</a:t>
            </a:r>
            <a:r>
              <a:rPr lang="en-GB" sz="1800" kern="1200" dirty="0">
                <a:solidFill>
                  <a:srgbClr val="000000"/>
                </a:solidFill>
                <a:effectLst/>
                <a:latin typeface="Myriad Pro"/>
                <a:ea typeface="Times New Roman" panose="02020603050405020304" pitchFamily="18" charset="0"/>
                <a:cs typeface="Times New Roman" panose="02020603050405020304" pitchFamily="18" charset="0"/>
              </a:rPr>
              <a:t>’</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 Five Forces </a:t>
            </a:r>
            <a:endParaRPr lang="en-GB" dirty="0"/>
          </a:p>
        </p:txBody>
      </p:sp>
      <p:sp>
        <p:nvSpPr>
          <p:cNvPr id="3" name="Text Placeholder 2">
            <a:extLst>
              <a:ext uri="{FF2B5EF4-FFF2-40B4-BE49-F238E27FC236}">
                <a16:creationId xmlns:a16="http://schemas.microsoft.com/office/drawing/2014/main" id="{C12EDC18-51FE-D1E4-BBA4-64E80B42D87C}"/>
              </a:ext>
            </a:extLst>
          </p:cNvPr>
          <p:cNvSpPr>
            <a:spLocks noGrp="1"/>
          </p:cNvSpPr>
          <p:nvPr>
            <p:ph type="body" idx="1"/>
          </p:nvPr>
        </p:nvSpPr>
        <p:spPr/>
        <p:txBody>
          <a:bodyPr/>
          <a:lstStyle/>
          <a:p>
            <a:endParaRPr lang="en-GB" dirty="0"/>
          </a:p>
        </p:txBody>
      </p:sp>
      <p:sp>
        <p:nvSpPr>
          <p:cNvPr id="4" name="Content Placeholder 3">
            <a:extLst>
              <a:ext uri="{FF2B5EF4-FFF2-40B4-BE49-F238E27FC236}">
                <a16:creationId xmlns:a16="http://schemas.microsoft.com/office/drawing/2014/main" id="{4D88F7CD-BBEB-337C-46E3-F2B55F54CB41}"/>
              </a:ext>
            </a:extLst>
          </p:cNvPr>
          <p:cNvSpPr>
            <a:spLocks noGrp="1"/>
          </p:cNvSpPr>
          <p:nvPr>
            <p:ph sz="half" idx="2"/>
          </p:nvPr>
        </p:nvSpPr>
        <p:spPr/>
        <p:txBody>
          <a:bodyPr>
            <a:normAutofit fontScale="40000" lnSpcReduction="20000"/>
          </a:bodyPr>
          <a:lstStyle/>
          <a:p>
            <a:pPr marL="742950" lvl="1" indent="-285750" eaLnBrk="0" fontAlgn="base" hangingPunct="0">
              <a:lnSpc>
                <a:spcPct val="107000"/>
              </a:lnSpc>
              <a:spcAft>
                <a:spcPts val="800"/>
              </a:spcAft>
              <a:tabLst>
                <a:tab pos="914400" algn="l"/>
              </a:tabLst>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Threat of new entrants to a market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Low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High fixed costs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spcAft>
                <a:spcPts val="800"/>
              </a:spcAft>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High degree of regulation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1774190" eaLnBrk="0" fontAlgn="base" hangingPunct="0">
              <a:lnSpc>
                <a:spcPct val="107000"/>
              </a:lnSpc>
              <a:spcAft>
                <a:spcPts val="800"/>
              </a:spcAft>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eaLnBrk="0" fontAlgn="base" hangingPunct="0">
              <a:lnSpc>
                <a:spcPct val="107000"/>
              </a:lnSpc>
              <a:spcAft>
                <a:spcPts val="800"/>
              </a:spcAft>
              <a:tabLst>
                <a:tab pos="914400" algn="l"/>
              </a:tabLst>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Bargaining power of suppliers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6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products with little substitution and are important to buyers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spcAft>
                <a:spcPts val="800"/>
              </a:spcAft>
              <a:buFont typeface="Symbol" panose="05050102010706020507" pitchFamily="18" charset="2"/>
              <a:buChar char=""/>
            </a:pPr>
            <a:r>
              <a:rPr lang="en-GB" sz="1600" dirty="0">
                <a:solidFill>
                  <a:srgbClr val="000000"/>
                </a:solidFill>
                <a:effectLst/>
                <a:latin typeface="Roboto" panose="02000000000000000000" pitchFamily="2" charset="0"/>
                <a:ea typeface="Calibri" panose="020F0502020204030204" pitchFamily="34" charset="0"/>
                <a:cs typeface="Times New Roman" panose="02020603050405020304" pitchFamily="18" charset="0"/>
              </a:rPr>
              <a:t>change supplier.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 Placeholder 4">
            <a:extLst>
              <a:ext uri="{FF2B5EF4-FFF2-40B4-BE49-F238E27FC236}">
                <a16:creationId xmlns:a16="http://schemas.microsoft.com/office/drawing/2014/main" id="{A55AD461-ED9C-E8F9-6E34-DC37340D6639}"/>
              </a:ext>
            </a:extLst>
          </p:cNvPr>
          <p:cNvSpPr>
            <a:spLocks noGrp="1"/>
          </p:cNvSpPr>
          <p:nvPr>
            <p:ph type="body" sz="quarter" idx="3"/>
          </p:nvPr>
        </p:nvSpPr>
        <p:spPr/>
        <p:txBody>
          <a:bodyPr/>
          <a:lstStyle/>
          <a:p>
            <a:endParaRPr lang="en-GB" dirty="0"/>
          </a:p>
        </p:txBody>
      </p:sp>
      <p:sp>
        <p:nvSpPr>
          <p:cNvPr id="6" name="Content Placeholder 5">
            <a:extLst>
              <a:ext uri="{FF2B5EF4-FFF2-40B4-BE49-F238E27FC236}">
                <a16:creationId xmlns:a16="http://schemas.microsoft.com/office/drawing/2014/main" id="{A40294AB-0EF4-3F6C-100A-BA3D91885543}"/>
              </a:ext>
            </a:extLst>
          </p:cNvPr>
          <p:cNvSpPr>
            <a:spLocks noGrp="1"/>
          </p:cNvSpPr>
          <p:nvPr>
            <p:ph sz="quarter" idx="4"/>
          </p:nvPr>
        </p:nvSpPr>
        <p:spPr/>
        <p:txBody>
          <a:bodyPr>
            <a:normAutofit fontScale="40000" lnSpcReduction="20000"/>
          </a:bodyPr>
          <a:lstStyle/>
          <a:p>
            <a:pPr marL="742950" lvl="1" indent="-285750" eaLnBrk="0" fontAlgn="base" hangingPunct="0">
              <a:lnSpc>
                <a:spcPct val="107000"/>
              </a:lnSpc>
              <a:spcAft>
                <a:spcPts val="800"/>
              </a:spcAft>
              <a:tabLst>
                <a:tab pos="914400" algn="l"/>
              </a:tabLst>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Bargaining power of buyers (</a:t>
            </a:r>
            <a:r>
              <a:rPr lang="en-GB" sz="1600" kern="1200" dirty="0">
                <a:solidFill>
                  <a:srgbClr val="000000"/>
                </a:solidFill>
                <a:effectLst/>
                <a:latin typeface="Myriad Pro"/>
                <a:ea typeface="Times New Roman" panose="02020603050405020304" pitchFamily="18" charset="0"/>
                <a:cs typeface="Times New Roman" panose="02020603050405020304" pitchFamily="18" charset="0"/>
              </a:rPr>
              <a:t>“</a:t>
            </a: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customers</a:t>
            </a:r>
            <a:r>
              <a:rPr lang="en-GB" sz="1600" kern="1200" dirty="0">
                <a:solidFill>
                  <a:srgbClr val="000000"/>
                </a:solidFill>
                <a:effectLst/>
                <a:latin typeface="Myriad Pro"/>
                <a:ea typeface="Times New Roman" panose="02020603050405020304" pitchFamily="18" charset="0"/>
                <a:cs typeface="Times New Roman" panose="02020603050405020304" pitchFamily="18" charset="0"/>
              </a:rPr>
              <a:t>”</a:t>
            </a: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Number off customers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spcAft>
                <a:spcPts val="800"/>
              </a:spcAft>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Customers’ orders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eaLnBrk="0" fontAlgn="base" hangingPunct="0">
              <a:lnSpc>
                <a:spcPct val="107000"/>
              </a:lnSpc>
              <a:spcAft>
                <a:spcPts val="800"/>
              </a:spcAft>
              <a:tabLst>
                <a:tab pos="914400" algn="l"/>
              </a:tabLst>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Threat of substitute products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057400" lvl="4" indent="-228600" eaLnBrk="0" fontAlgn="base" hangingPunct="0">
              <a:lnSpc>
                <a:spcPct val="107000"/>
              </a:lnSpc>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Products available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057400" lvl="4" indent="-228600" eaLnBrk="0" fontAlgn="base" hangingPunct="0">
              <a:lnSpc>
                <a:spcPct val="107000"/>
              </a:lnSpc>
              <a:spcAft>
                <a:spcPts val="800"/>
              </a:spcAft>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Switching costs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eaLnBrk="0" fontAlgn="base" hangingPunct="0">
              <a:lnSpc>
                <a:spcPct val="107000"/>
              </a:lnSpc>
              <a:spcAft>
                <a:spcPts val="800"/>
              </a:spcAft>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eaLnBrk="0" fontAlgn="base" hangingPunct="0">
              <a:lnSpc>
                <a:spcPct val="107000"/>
              </a:lnSpc>
              <a:spcAft>
                <a:spcPts val="800"/>
              </a:spcAft>
              <a:tabLst>
                <a:tab pos="914400" algn="l"/>
              </a:tabLst>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Degree of competitive rivalry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Industry concentration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eaLnBrk="0" fontAlgn="base" hangingPunct="0">
              <a:lnSpc>
                <a:spcPct val="107000"/>
              </a:lnSpc>
              <a:spcAft>
                <a:spcPts val="800"/>
              </a:spcAft>
              <a:buFont typeface="Symbol" panose="05050102010706020507" pitchFamily="18" charset="2"/>
              <a:buChar char=""/>
            </a:pPr>
            <a:r>
              <a:rPr lang="en-GB" sz="16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Industry growth quality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73175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E0FD3-B23D-012E-AF07-48C98B09BD25}"/>
              </a:ext>
            </a:extLst>
          </p:cNvPr>
          <p:cNvSpPr>
            <a:spLocks noGrp="1"/>
          </p:cNvSpPr>
          <p:nvPr>
            <p:ph type="title"/>
          </p:nvPr>
        </p:nvSpPr>
        <p:spPr/>
        <p:txBody>
          <a:bodyPr/>
          <a:lstStyle/>
          <a:p>
            <a:pPr algn="ctr"/>
            <a:r>
              <a:rPr lang="en-GB" sz="1800" dirty="0">
                <a:effectLst/>
                <a:latin typeface="Arial" panose="020B0604020202020204" pitchFamily="34" charset="0"/>
                <a:ea typeface="Calibri" panose="020F0502020204030204" pitchFamily="34" charset="0"/>
              </a:rPr>
              <a:t>APPROACHES RELATED TO KNOWLEDGE MANAGEMENT</a:t>
            </a:r>
            <a:endParaRPr lang="en-GB" dirty="0"/>
          </a:p>
        </p:txBody>
      </p:sp>
      <p:sp>
        <p:nvSpPr>
          <p:cNvPr id="3" name="Content Placeholder 2">
            <a:extLst>
              <a:ext uri="{FF2B5EF4-FFF2-40B4-BE49-F238E27FC236}">
                <a16:creationId xmlns:a16="http://schemas.microsoft.com/office/drawing/2014/main" id="{24C84FD0-0083-6560-07BA-18E1734D963F}"/>
              </a:ext>
            </a:extLst>
          </p:cNvPr>
          <p:cNvSpPr>
            <a:spLocks noGrp="1"/>
          </p:cNvSpPr>
          <p:nvPr>
            <p:ph sz="half" idx="1"/>
          </p:nvPr>
        </p:nvSpPr>
        <p:spPr/>
        <p:txBody>
          <a:bodyPr>
            <a:normAutofit fontScale="77500" lnSpcReduction="2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TECHNOLOGICAL APPROACH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This approach is considered in the greater knowledge management because it is knowledge to help its storage and availability for both organizations.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err="1"/>
              <a:t>Websits</a:t>
            </a:r>
            <a:r>
              <a:rPr lang="en-GB" dirty="0"/>
              <a:t> </a:t>
            </a:r>
          </a:p>
          <a:p>
            <a:r>
              <a:rPr lang="en-GB" dirty="0"/>
              <a:t>Video conference </a:t>
            </a:r>
          </a:p>
          <a:p>
            <a:r>
              <a:rPr lang="en-GB" dirty="0"/>
              <a:t>Recruitment registration </a:t>
            </a:r>
          </a:p>
        </p:txBody>
      </p:sp>
      <p:sp>
        <p:nvSpPr>
          <p:cNvPr id="4" name="Content Placeholder 3">
            <a:extLst>
              <a:ext uri="{FF2B5EF4-FFF2-40B4-BE49-F238E27FC236}">
                <a16:creationId xmlns:a16="http://schemas.microsoft.com/office/drawing/2014/main" id="{01B7D4C8-8FF7-F8B9-3093-4A0A587382C1}"/>
              </a:ext>
            </a:extLst>
          </p:cNvPr>
          <p:cNvSpPr>
            <a:spLocks noGrp="1"/>
          </p:cNvSpPr>
          <p:nvPr>
            <p:ph sz="half" idx="2"/>
          </p:nvPr>
        </p:nvSpPr>
        <p:spPr/>
        <p:txBody>
          <a:bodyPr>
            <a:normAutofit fontScale="77500" lnSpcReduction="20000"/>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ECONOMIC APPROACH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sociological approach, the economy focuses, preferably, on the competencies that exist within the organization. The focus in this approach is simply on knowledge management and in these two companies the economic approach is very clear, both seek to evolve more and more while supporting the quality and effectiveness of their products.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Investment in ICTs is only a plus for these organizations because it has as a tool the storage of everything that has to do with the internet.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0901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6F7B-7339-77C5-0B28-030EA10EFA26}"/>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47DB1F1-B9CF-7983-A6DC-333AFF35F8C8}"/>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Argos and Kiko are companies with physical stores and online sales, and they are brands that, despite not being from the same country, have a great name, the products are all very well seen, so it was very nice to manage them.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310498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4" ma:contentTypeDescription="Create a new document." ma:contentTypeScope="" ma:versionID="0e1e2075078df6527f44d43b055b4b4f">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ccc8bcc2dc62be88c1020f1806067289"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LengthInSeconds" minOccurs="0"/>
                <xsd:element ref="ns4:MediaServiceOCR" minOccurs="0"/>
                <xsd:element ref="ns4:MediaServiceGenerationTime" minOccurs="0"/>
                <xsd:element ref="ns4:MediaServiceEventHashCode"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5290E00-DA00-4F93-88E5-35BAA2306B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B1A2AC-D315-4FA5-BDD5-4A10AF3BD938}">
  <ds:schemaRefs>
    <ds:schemaRef ds:uri="http://schemas.microsoft.com/sharepoint/v3/contenttype/forms"/>
  </ds:schemaRefs>
</ds:datastoreItem>
</file>

<file path=customXml/itemProps3.xml><?xml version="1.0" encoding="utf-8"?>
<ds:datastoreItem xmlns:ds="http://schemas.openxmlformats.org/officeDocument/2006/customXml" ds:itemID="{832ADBA1-06C3-4641-9A3B-C2F67DF70042}">
  <ds:schemaRefs>
    <ds:schemaRef ds:uri="http://purl.org/dc/elements/1.1/"/>
    <ds:schemaRef ds:uri="http://www.w3.org/XML/1998/namespace"/>
    <ds:schemaRef ds:uri="http://schemas.openxmlformats.org/package/2006/metadata/core-properties"/>
    <ds:schemaRef ds:uri="http://purl.org/dc/terms/"/>
    <ds:schemaRef ds:uri="6730e359-ea60-4bf4-a90a-e46339816358"/>
    <ds:schemaRef ds:uri="http://purl.org/dc/dcmitype/"/>
    <ds:schemaRef ds:uri="http://schemas.microsoft.com/office/2006/documentManagement/types"/>
    <ds:schemaRef ds:uri="http://schemas.microsoft.com/office/2006/metadata/properties"/>
    <ds:schemaRef ds:uri="5e11eeeb-aea2-48d1-b3ff-7dffc84c1762"/>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Gallery</Template>
  <TotalTime>55</TotalTime>
  <Words>665</Words>
  <Application>Microsoft Office PowerPoint</Application>
  <PresentationFormat>Widescreen</PresentationFormat>
  <Paragraphs>68</Paragraphs>
  <Slides>10</Slides>
  <Notes>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20" baseType="lpstr">
      <vt:lpstr>Arial</vt:lpstr>
      <vt:lpstr>Calibri</vt:lpstr>
      <vt:lpstr>Calibri Light</vt:lpstr>
      <vt:lpstr>Gill Sans MT</vt:lpstr>
      <vt:lpstr>Myriad Pro</vt:lpstr>
      <vt:lpstr>Roboto</vt:lpstr>
      <vt:lpstr>Symbol</vt:lpstr>
      <vt:lpstr>Times New Roman</vt:lpstr>
      <vt:lpstr>Gallery</vt:lpstr>
      <vt:lpstr>Microsoft Word Document</vt:lpstr>
      <vt:lpstr>Knowledge and Information Management Report in selected organisations.   </vt:lpstr>
      <vt:lpstr>Introduction</vt:lpstr>
      <vt:lpstr> THE KNOWLEDGE MANAGEMENT PROCESS   According to Turban and Aronson (2001</vt:lpstr>
      <vt:lpstr>The similarities/differences seen </vt:lpstr>
      <vt:lpstr>Knowledge Management System Kiko </vt:lpstr>
      <vt:lpstr>Knowledge Management System ARGOS</vt:lpstr>
      <vt:lpstr>Strategic Analysis and Competitive Advantage of Information Systems </vt:lpstr>
      <vt:lpstr>Porter’s Five Forces </vt:lpstr>
      <vt:lpstr>APPROACHES RELATED TO KNOWLEDGE MANAGEMENT</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Report in selected organisations.</dc:title>
  <dc:creator>Andrea Nankova</dc:creator>
  <cp:lastModifiedBy>Andrea Nankova</cp:lastModifiedBy>
  <cp:revision>3</cp:revision>
  <dcterms:created xsi:type="dcterms:W3CDTF">2022-11-10T11:09:50Z</dcterms:created>
  <dcterms:modified xsi:type="dcterms:W3CDTF">2022-11-10T12:05:08Z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