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8" r:id="rId13"/>
    <p:sldId id="269" r:id="rId14"/>
    <p:sldId id="270" r:id="rId15"/>
    <p:sldId id="273" r:id="rId16"/>
    <p:sldId id="271" r:id="rId17"/>
    <p:sldId id="267" r:id="rId18"/>
    <p:sldId id="272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11/28/2019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0edKgL9EgM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imgres?imgurl=https%3A%2F%2Fimages-na.ssl-images-amazon.com%2Fimages%2FI%2F61IRODmTr1L._SX372_BO1%2C204%2C203%2C200_.jpg&amp;imgrefurl=https%3A%2F%2Fwww.amazon.com%2FSymbols-Carl-Editor-Franz-Freeman%2Fdp%2FB0055RZ9KE&amp;docid=mivmjSBjO1BmlM&amp;tbnid=xut_BVFlQhirkM%3A&amp;vet=10ahUKEwjXxtPX24zmAhVlolwKHT38Dv4QMwiJASgBMAE..i&amp;w=374&amp;h=499&amp;bih=751&amp;biw=1536&amp;q=carl%20jung%20man%20and%20his%20symbols&amp;ved=0ahUKEwjXxtPX24zmAhVlolwKHT38Dv4QMwiJASgBMAE&amp;iact=mrc&amp;uact=8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jpeg"/><Relationship Id="rId5" Type="http://schemas.openxmlformats.org/officeDocument/2006/relationships/hyperlink" Target="https://www.google.co.uk/imgres?imgurl=https%3A%2F%2Fimages-na.ssl-images-amazon.com%2Fimages%2FI%2F51PHLOR0g7L._SX313_BO1%2C204%2C203%2C200_.jpg&amp;imgrefurl=https%3A%2F%2Fwww.amazon.co.uk%2FMetaphor-Therapy-Generated-Metaphors-Psychotherapy%2Fdp%2F0876307799&amp;docid=xX924YA4IFES9M&amp;tbnid=50sTsNfUfb9fkM%3A&amp;vet=10ahUKEwjijYno7YzmAhVZQEEAHa-GAycQMwhdKAAwAA..i&amp;w=315&amp;h=499&amp;bih=751&amp;biw=1536&amp;q=metaphor%20therapy&amp;ved=0ahUKEwjijYno7YzmAhVZQEEAHa-GAycQMwhdKAAwAA&amp;iact=mrc&amp;uact=8" TargetMode="Externa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imgres?imgurl=https%3A%2F%2Fimages.tandf.co.uk%2Fcommon%2Fjackets%2Famazon%2F978087630%2F9780876307168.jpg&amp;imgrefurl=https%3A%2F%2Fwww.crcpress.com%2FUsing-Metaphors-In-Psychotherapy%2FBarker%2Fp%2Fbook%2F9780876307168&amp;docid=xXTrRilzJXIjMM&amp;tbnid=Ftlgvkd-jTq9IM%3A&amp;vet=10ahUKEwjSn5OVpI3mAhVhoFwKHYtBA-QQMwhDKAAwAA..i&amp;w=432&amp;h=648&amp;itg=1&amp;bih=751&amp;biw=1536&amp;q=using%20metaphors%20in%20psychotherapy&amp;ved=0ahUKEwjSn5OVpI3mAhVhoFwKHYtBA-QQMwhDKAAwAA&amp;iact=mrc&amp;uact=8" TargetMode="External"/><Relationship Id="rId7" Type="http://schemas.openxmlformats.org/officeDocument/2006/relationships/image" Target="../media/image21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jpg"/><Relationship Id="rId5" Type="http://schemas.openxmlformats.org/officeDocument/2006/relationships/image" Target="../media/image18.jpeg"/><Relationship Id="rId4" Type="http://schemas.openxmlformats.org/officeDocument/2006/relationships/hyperlink" Target="https://www.google.co.uk/imgres?imgurl=https%3A%2F%2Fimages.tandf.co.uk%2Fcommon%2Fjackets%2Famazon%2F978087630%2F9780876307168.jpg&amp;imgrefurl=https%3A%2F%2Fwww.crcpress.com%2FUsing-Metaphors-In-Psychotherapy%2FBarker%2Fp%2Fbook%2F9780876307168&amp;docid=xXTrRilzJXIjMM&amp;tbnid=Ftlgvkd-jTq9IM%3A&amp;vet=10ahUKEwjSn5OVpI3mAhVhoFwKHYtBA-QQMwhDKAAwAA..i&amp;w=432&amp;h=648&amp;itg=1&amp;bih=751&amp;biw=1536&amp;q=using%20metaphors%20in%20psychotherapy&amp;ved=0ahUKEwjSn5OVpI3mAhVhoFwKHYtBA-QQMwhDKAAwAA&amp;iact=mrc&amp;uact=8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ei=wJPfXcKlKKuX1fAP3O6O0Ac&amp;q=metaphor+meaning+in+english&amp;oq=metaphor+meaning+in&amp;gs_l=psy-ab.1.1.0i67j0l9.6318.7979..10417...0.2..0.96.487.6......0....1..gws-wiz.......0i71j0i22i30.dmG9VckNwTQ" TargetMode="External"/><Relationship Id="rId2" Type="http://schemas.openxmlformats.org/officeDocument/2006/relationships/hyperlink" Target="https://www.frontiersin.org/articles/10.3389/fnhum.2015.00699/full" TargetMode="Externa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c.gatech.edu/classes/AY2013/cs7601_spring/papers/Lakoff_Johnson.pdf" TargetMode="External"/><Relationship Id="rId2" Type="http://schemas.openxmlformats.org/officeDocument/2006/relationships/hyperlink" Target="file:///C:\Users\Evans%20Family\AppData\Local\Packages\Microsoft.MicrosoftEdge_8wekyb3d8bbwe\TempState\Downloads\9780203777435_googlepreview%20(1).pdf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neurosciencenews.com/metaphor-meaning-eeg-10979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ttishpoetrylibrary.org.uk/poem/guest-house/" TargetMode="External"/><Relationship Id="rId2" Type="http://schemas.openxmlformats.org/officeDocument/2006/relationships/hyperlink" Target="https://playtherapy.org.uk/ChildrensEmotionalWellBeing/AboutPlayTherapy/PlayAsTherapy/Playdiffuses" TargetMode="Externa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examples.yourdictionary.com/metaphor-examples-for-kids.html" TargetMode="External"/><Relationship Id="rId2" Type="http://schemas.openxmlformats.org/officeDocument/2006/relationships/hyperlink" Target="https://gestaltcentre.org.uk/what-is-gestalt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EE910-6CF0-4FEE-8B88-464C69A6B2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708" y="2501153"/>
            <a:ext cx="9068586" cy="2931458"/>
          </a:xfrm>
        </p:spPr>
        <p:txBody>
          <a:bodyPr/>
          <a:lstStyle/>
          <a:p>
            <a:r>
              <a:rPr lang="en-GB" sz="40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Use of Metaphors in Psychotherapy</a:t>
            </a:r>
            <a:br>
              <a:rPr lang="en-GB" sz="4000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b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b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b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By helen evans</a:t>
            </a:r>
            <a:endParaRPr lang="en-GB" sz="4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669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9343F-9D71-4093-BD51-03B4E90A1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1F0F6-EBD4-41ED-AA37-629526246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Why I’m interested in this subject?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are metaphors?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Metaphors, Neuroscience and Psychotherapy?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about EFT and metaphors?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Gaps in literature and research.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Conclusion.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802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wearing a hat&#10;&#10;Description automatically generated">
            <a:extLst>
              <a:ext uri="{FF2B5EF4-FFF2-40B4-BE49-F238E27FC236}">
                <a16:creationId xmlns:a16="http://schemas.microsoft.com/office/drawing/2014/main" id="{F0993BC2-C3E6-41F0-A245-CD55E77FB5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6264"/>
          <a:stretch/>
        </p:blipFill>
        <p:spPr>
          <a:xfrm>
            <a:off x="7228702" y="621793"/>
            <a:ext cx="4342547" cy="56144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A5A34E-7C84-4BDE-9215-FC815EB16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849" y="1348844"/>
            <a:ext cx="5716338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u="sng" dirty="0"/>
              <a:t>Why?</a:t>
            </a:r>
            <a:br>
              <a:rPr lang="en-US" sz="3300" dirty="0"/>
            </a:br>
            <a:br>
              <a:rPr lang="en-US" sz="3300" dirty="0"/>
            </a:br>
            <a:br>
              <a:rPr lang="en-US" sz="3300" dirty="0"/>
            </a:br>
            <a:r>
              <a:rPr lang="en-US" sz="3300" dirty="0"/>
              <a:t>The Guest House</a:t>
            </a:r>
            <a:br>
              <a:rPr lang="en-US" sz="3300" dirty="0"/>
            </a:br>
            <a:br>
              <a:rPr lang="en-US" sz="3300" dirty="0"/>
            </a:br>
            <a:r>
              <a:rPr lang="en-US" sz="2800" dirty="0"/>
              <a:t>by Rumi</a:t>
            </a:r>
            <a:br>
              <a:rPr lang="en-US" sz="3300" dirty="0"/>
            </a:br>
            <a:endParaRPr lang="en-US" sz="3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E1CE28-A60A-4670-BC82-96E8506FF80E}"/>
              </a:ext>
            </a:extLst>
          </p:cNvPr>
          <p:cNvSpPr txBox="1"/>
          <p:nvPr/>
        </p:nvSpPr>
        <p:spPr>
          <a:xfrm>
            <a:off x="1715260" y="-162529"/>
            <a:ext cx="45595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25653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cake, looking, dark, birthday&#10;&#10;Description automatically generated">
            <a:extLst>
              <a:ext uri="{FF2B5EF4-FFF2-40B4-BE49-F238E27FC236}">
                <a16:creationId xmlns:a16="http://schemas.microsoft.com/office/drawing/2014/main" id="{177570BE-4BC2-4216-B763-124844C65C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19" r="7182" b="2"/>
          <a:stretch/>
        </p:blipFill>
        <p:spPr>
          <a:xfrm>
            <a:off x="970272" y="643466"/>
            <a:ext cx="2624682" cy="2624663"/>
          </a:xfrm>
          <a:prstGeom prst="rect">
            <a:avLst/>
          </a:prstGeom>
        </p:spPr>
      </p:pic>
      <p:pic>
        <p:nvPicPr>
          <p:cNvPr id="21" name="Picture 20" descr="A close up of an animal&#10;&#10;Description automatically generated">
            <a:extLst>
              <a:ext uri="{FF2B5EF4-FFF2-40B4-BE49-F238E27FC236}">
                <a16:creationId xmlns:a16="http://schemas.microsoft.com/office/drawing/2014/main" id="{9392D501-3B1E-4151-9CFC-30355435E5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5920" y="643466"/>
            <a:ext cx="3718683" cy="5571062"/>
          </a:xfrm>
          <a:prstGeom prst="rect">
            <a:avLst/>
          </a:prstGeom>
        </p:spPr>
      </p:pic>
      <p:pic>
        <p:nvPicPr>
          <p:cNvPr id="4" name="Picture 3" descr="A person wearing a hat&#10;&#10;Description automatically generated">
            <a:extLst>
              <a:ext uri="{FF2B5EF4-FFF2-40B4-BE49-F238E27FC236}">
                <a16:creationId xmlns:a16="http://schemas.microsoft.com/office/drawing/2014/main" id="{15783647-E0C1-461A-8320-B823140DEBE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" b="2"/>
          <a:stretch/>
        </p:blipFill>
        <p:spPr>
          <a:xfrm>
            <a:off x="8616317" y="643466"/>
            <a:ext cx="2624662" cy="2624662"/>
          </a:xfrm>
          <a:prstGeom prst="rect">
            <a:avLst/>
          </a:prstGeom>
        </p:spPr>
      </p:pic>
      <p:pic>
        <p:nvPicPr>
          <p:cNvPr id="6" name="Picture 5" descr="A person wearing a hat&#10;&#10;Description automatically generated">
            <a:extLst>
              <a:ext uri="{FF2B5EF4-FFF2-40B4-BE49-F238E27FC236}">
                <a16:creationId xmlns:a16="http://schemas.microsoft.com/office/drawing/2014/main" id="{5E760054-9226-45B2-A549-565CBFA3EC7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750" r="18000"/>
          <a:stretch/>
        </p:blipFill>
        <p:spPr>
          <a:xfrm>
            <a:off x="970281" y="3589863"/>
            <a:ext cx="2624665" cy="2624665"/>
          </a:xfrm>
          <a:prstGeom prst="rect">
            <a:avLst/>
          </a:prstGeom>
        </p:spPr>
      </p:pic>
      <p:pic>
        <p:nvPicPr>
          <p:cNvPr id="14" name="Picture 13" descr="A picture containing person, indoor, clothing, small&#10;&#10;Description automatically generated">
            <a:extLst>
              <a:ext uri="{FF2B5EF4-FFF2-40B4-BE49-F238E27FC236}">
                <a16:creationId xmlns:a16="http://schemas.microsoft.com/office/drawing/2014/main" id="{103F0D4D-FA6E-404B-81A8-38666ED0DEB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-3" b="-3"/>
          <a:stretch/>
        </p:blipFill>
        <p:spPr>
          <a:xfrm>
            <a:off x="8606651" y="3589863"/>
            <a:ext cx="2643992" cy="2643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25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D614C-74FD-451E-BAAD-9D6F926E6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A picture containing nature, sky, man, wave&#10;&#10;Description automatically generated">
            <a:extLst>
              <a:ext uri="{FF2B5EF4-FFF2-40B4-BE49-F238E27FC236}">
                <a16:creationId xmlns:a16="http://schemas.microsoft.com/office/drawing/2014/main" id="{7FE57811-6F89-419F-A7DB-93DFA28D3C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449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CC785-7F2E-4B4C-AF3E-6B8993639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783362"/>
          </a:xfrm>
        </p:spPr>
        <p:txBody>
          <a:bodyPr>
            <a:normAutofit fontScale="90000"/>
          </a:bodyPr>
          <a:lstStyle/>
          <a:p>
            <a:pPr algn="l"/>
            <a:br>
              <a:rPr lang="en-GB" sz="6000" u="sng" dirty="0"/>
            </a:br>
            <a:br>
              <a:rPr lang="en-GB" sz="6000" u="sng" dirty="0"/>
            </a:br>
            <a:br>
              <a:rPr lang="en-GB" sz="6000" u="sng" dirty="0"/>
            </a:br>
            <a:endParaRPr lang="en-GB" sz="6000" u="sng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604622-0729-4769-8047-6CBD8621C2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2017059"/>
            <a:ext cx="9070848" cy="3122203"/>
          </a:xfrm>
        </p:spPr>
        <p:txBody>
          <a:bodyPr>
            <a:normAutofit/>
          </a:bodyPr>
          <a:lstStyle/>
          <a:p>
            <a:r>
              <a:rPr lang="en-GB" sz="4400" u="sng" dirty="0"/>
              <a:t>Clients</a:t>
            </a:r>
          </a:p>
          <a:p>
            <a:r>
              <a:rPr lang="en-GB" sz="3200" dirty="0"/>
              <a:t>‘I’m at sea, waving my arms’</a:t>
            </a:r>
          </a:p>
          <a:p>
            <a:endParaRPr lang="en-GB" sz="3200" dirty="0"/>
          </a:p>
          <a:p>
            <a:r>
              <a:rPr lang="en-GB" sz="3200" dirty="0"/>
              <a:t>‘A wave hit me’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87352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F225CE5-47CE-4137-A57A-A2ED33D3F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DF532-7A31-4FEB-BF8E-5D20B1D82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EF154-55CA-4470-86D7-4444FA75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2A16D93-C1C4-4950-8D6F-7E066D3EB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EF3C1DF-62BB-40F4-A85E-95E115F82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0519E85-2B1A-4392-910B-D3CD6BFFE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CC2BAC3-B1F6-430E-A9C0-EA922686E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378EDAA-DD1F-48C2-9D7A-1A8D91E124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A589C64-6AD7-4D06-9683-BF404566E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DDA1E948-EF41-47F8-AB19-72EA986EEB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4609" y="1207008"/>
            <a:ext cx="3270062" cy="2221991"/>
          </a:xfrm>
          <a:prstGeom prst="rect">
            <a:avLst/>
          </a:prstGeom>
        </p:spPr>
      </p:pic>
      <p:pic>
        <p:nvPicPr>
          <p:cNvPr id="4" name="Picture 3" descr="A person smiling at the camera&#10;&#10;Description automatically generated">
            <a:extLst>
              <a:ext uri="{FF2B5EF4-FFF2-40B4-BE49-F238E27FC236}">
                <a16:creationId xmlns:a16="http://schemas.microsoft.com/office/drawing/2014/main" id="{B6DCF226-6D38-4D5B-AC2D-7E5C787920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4672" y="1186633"/>
            <a:ext cx="2962656" cy="2221992"/>
          </a:xfrm>
          <a:prstGeom prst="rect">
            <a:avLst/>
          </a:prstGeom>
        </p:spPr>
      </p:pic>
      <p:pic>
        <p:nvPicPr>
          <p:cNvPr id="7" name="Picture 6" descr="A picture containing animal, drawing&#10;&#10;Description automatically generated">
            <a:extLst>
              <a:ext uri="{FF2B5EF4-FFF2-40B4-BE49-F238E27FC236}">
                <a16:creationId xmlns:a16="http://schemas.microsoft.com/office/drawing/2014/main" id="{C1FE8C09-F65F-4368-BC81-3667AC115E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2696" y="1267729"/>
            <a:ext cx="3256069" cy="2140896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D2ADE36-DD7F-4B93-B120-1AA64CEC9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12709"/>
            <a:ext cx="12192000" cy="264529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A97630-3020-46D8-B066-A6D9F748F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4212709"/>
            <a:ext cx="12192000" cy="264529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C46D1C2-F0BF-4CA8-88FD-9AA3BABE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484914"/>
            <a:ext cx="11281609" cy="1915888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07178F0-425B-42D9-B1D2-965A0C39E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4637314"/>
            <a:ext cx="10954512" cy="159872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BF2E7-9700-444F-A242-BD52B4583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946" y="5124449"/>
            <a:ext cx="10603150" cy="72343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300" dirty="0"/>
              <a:t>The Little Prince </a:t>
            </a:r>
            <a:br>
              <a:rPr lang="en-US" sz="2600" dirty="0"/>
            </a:br>
            <a:r>
              <a:rPr lang="en-US" sz="2600" dirty="0"/>
              <a:t>by antoine de saint-exupery</a:t>
            </a:r>
          </a:p>
        </p:txBody>
      </p:sp>
    </p:spTree>
    <p:extLst>
      <p:ext uri="{BB962C8B-B14F-4D97-AF65-F5344CB8AC3E}">
        <p14:creationId xmlns:p14="http://schemas.microsoft.com/office/powerpoint/2010/main" val="27015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024DF-6DA5-4360-B869-CC626C5F7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873009"/>
          </a:xfrm>
        </p:spPr>
        <p:txBody>
          <a:bodyPr/>
          <a:lstStyle/>
          <a:p>
            <a:r>
              <a:rPr lang="en-GB" sz="4000" dirty="0"/>
              <a:t>What are metaphors?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944F9-8149-4D38-BFF5-CEE91F191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2967318"/>
            <a:ext cx="9070848" cy="2171944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‘A word or phrase used to represent or stand for something else’ (Oxford English Dictionary, 2007).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‘A figure of speech in which a word or phrase is applied to an object or action which is not literally applicable’ (Google, 2019).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014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0A5D1C-30D5-489B-A4F8-EF8EE3ED8D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2079812"/>
            <a:ext cx="9070848" cy="305945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‘A metaphor is a figure of speech that is used to make a comparison between two things that aren’t alike but do have something in common. A metaphor is very expressive; it is not meant to be taken literally’ (YourDictionary, 2019).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‘The Language of the Imagination’ (Lake, 2011).</a:t>
            </a:r>
          </a:p>
        </p:txBody>
      </p:sp>
    </p:spTree>
    <p:extLst>
      <p:ext uri="{BB962C8B-B14F-4D97-AF65-F5344CB8AC3E}">
        <p14:creationId xmlns:p14="http://schemas.microsoft.com/office/powerpoint/2010/main" val="2098120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FBEAB8-8BBC-4574-A2A0-3E10CD75B2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2017059"/>
            <a:ext cx="9070848" cy="3122203"/>
          </a:xfrm>
        </p:spPr>
        <p:txBody>
          <a:bodyPr>
            <a:normAutofit/>
          </a:bodyPr>
          <a:lstStyle/>
          <a:p>
            <a:r>
              <a:rPr lang="en-GB" sz="4000" u="sng" dirty="0"/>
              <a:t>Examples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This being human is a guesthouse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Laughter is the music of the soul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My legs are jelly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My stomach is a washing machine on spin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I’m up #!@? creek without a paddle</a:t>
            </a:r>
          </a:p>
        </p:txBody>
      </p:sp>
    </p:spTree>
    <p:extLst>
      <p:ext uri="{BB962C8B-B14F-4D97-AF65-F5344CB8AC3E}">
        <p14:creationId xmlns:p14="http://schemas.microsoft.com/office/powerpoint/2010/main" val="254867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3224C-6F31-459E-8EFC-EB3FB3C084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2043953"/>
            <a:ext cx="9070848" cy="3095309"/>
          </a:xfrm>
        </p:spPr>
        <p:txBody>
          <a:bodyPr>
            <a:normAutofit/>
          </a:bodyPr>
          <a:lstStyle/>
          <a:p>
            <a:pPr algn="l"/>
            <a:endParaRPr lang="en-GB" sz="2400" dirty="0"/>
          </a:p>
          <a:p>
            <a:r>
              <a:rPr lang="en-GB" sz="4400" dirty="0"/>
              <a:t>The Art of the Metaphor </a:t>
            </a:r>
          </a:p>
          <a:p>
            <a:r>
              <a:rPr lang="en-GB" sz="3600" dirty="0"/>
              <a:t>Jane Hirshfield</a:t>
            </a:r>
          </a:p>
          <a:p>
            <a:pPr algn="l"/>
            <a:r>
              <a:rPr lang="en-GB" sz="2400" dirty="0">
                <a:hlinkClick r:id="rId2"/>
              </a:rPr>
              <a:t>https://www.youtube.com/watch?v=A0edKgL9EgM</a:t>
            </a:r>
            <a:r>
              <a:rPr lang="en-GB" sz="2400" dirty="0"/>
              <a:t> 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358127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2B275-9B5E-4398-A3C9-9EF7187477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0576" y="2017059"/>
            <a:ext cx="9070848" cy="3086345"/>
          </a:xfrm>
        </p:spPr>
        <p:txBody>
          <a:bodyPr>
            <a:normAutofit lnSpcReduction="10000"/>
          </a:bodyPr>
          <a:lstStyle/>
          <a:p>
            <a:r>
              <a:rPr lang="en-GB" sz="3200" u="sng" dirty="0"/>
              <a:t>Metaphors, Neuroscience and Psychotherapy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‘Neuroscience research shows that more brain centres light up in response to a metaphor than any other form of human communication forming new neural pathways’ (Levin, 1997 and Modell, 1997 </a:t>
            </a:r>
            <a:r>
              <a:rPr lang="en-GB" sz="2400" i="1" dirty="0"/>
              <a:t>cited in </a:t>
            </a:r>
            <a:r>
              <a:rPr lang="en-GB" sz="2400" dirty="0"/>
              <a:t>ptuk, 2017). </a:t>
            </a:r>
          </a:p>
        </p:txBody>
      </p:sp>
    </p:spTree>
    <p:extLst>
      <p:ext uri="{BB962C8B-B14F-4D97-AF65-F5344CB8AC3E}">
        <p14:creationId xmlns:p14="http://schemas.microsoft.com/office/powerpoint/2010/main" val="3339944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5472113B-41FA-450E-B533-F51733045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5" name="Picture 4" descr="A brown bear is looking at the camera&#10;&#10;Description automatically generated">
            <a:extLst>
              <a:ext uri="{FF2B5EF4-FFF2-40B4-BE49-F238E27FC236}">
                <a16:creationId xmlns:a16="http://schemas.microsoft.com/office/drawing/2014/main" id="{B2BAE0B0-659A-4C52-93B2-5B7700F4A3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0685" y="1587770"/>
            <a:ext cx="3750954" cy="3769803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3CB5E9E0-7C44-46B5-B3E8-E62887B31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83633B-D0AB-4D0F-9ED7-AAD9F73D7B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4392" y="1097278"/>
            <a:ext cx="6468020" cy="5217793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spc="80" dirty="0"/>
              <a:t>Sampaio and Lifter (2014) – neuroscience has established that childhood is a critical stage for brain development. </a:t>
            </a:r>
          </a:p>
          <a:p>
            <a:pPr marL="457200" indent="-4572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spc="80" dirty="0"/>
          </a:p>
          <a:p>
            <a:pPr marL="457200" indent="-4572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spc="80" dirty="0"/>
              <a:t>Neuroscience shows that children who have ‘sub-optimal’ care show ‘atypical EEG’s’ and ‘abnormal activity in the amygdala and hippocampus’.</a:t>
            </a:r>
          </a:p>
          <a:p>
            <a:pPr marL="457200" indent="-4572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spc="80" dirty="0"/>
          </a:p>
          <a:p>
            <a:pPr marL="457200" indent="-4572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spc="80" dirty="0"/>
              <a:t>There is a correlation between attachment relationships and development of the ‘social brain’.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EF88855-34D7-45DF-9DB8-682E4A358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C6981A1-6AD0-44A6-84F4-420410F3B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D9FF0FB-30CE-40B4-B3F2-A565E71CE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7216A06-7EF2-4C72-8D1E-8959D3EBC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747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tree in a forest&#10;&#10;Description automatically generated">
            <a:extLst>
              <a:ext uri="{FF2B5EF4-FFF2-40B4-BE49-F238E27FC236}">
                <a16:creationId xmlns:a16="http://schemas.microsoft.com/office/drawing/2014/main" id="{FCF5CB52-ACEF-473E-9F1E-8D730822D7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5000"/>
          </a:blip>
          <a:srcRect t="3409" b="1200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C66351-C82F-4287-8E01-8E79B461EF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1708" y="1411615"/>
            <a:ext cx="9070848" cy="366871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400" spc="8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5700" spc="80" dirty="0"/>
              <a:t>So in psychotherapy..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3800" spc="8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4000" spc="80" dirty="0"/>
              <a:t>Metaphors could be said to have a profound healing or therapeutic quality.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530933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821F8-92EE-4E0F-BEA4-451EA91DB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623" y="2034988"/>
            <a:ext cx="9070848" cy="3424517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Metaphors are central to some therapies, such as Acceptance and Commitment Therapy and Dialectical Behaviour Therapy.</a:t>
            </a:r>
            <a:br>
              <a:rPr lang="en-GB" sz="2400" dirty="0">
                <a:latin typeface="+mn-lt"/>
              </a:rPr>
            </a:br>
            <a:br>
              <a:rPr lang="en-GB" sz="2400" dirty="0">
                <a:latin typeface="+mn-lt"/>
              </a:rPr>
            </a:br>
            <a:r>
              <a:rPr lang="en-GB" sz="2400" dirty="0">
                <a:latin typeface="+mn-lt"/>
              </a:rPr>
              <a:t>There is a therapy called – ‘Metaphor Therapy’, which has an association with the work of Carl Jung.</a:t>
            </a:r>
            <a:br>
              <a:rPr lang="en-GB" sz="2400" dirty="0">
                <a:latin typeface="+mn-lt"/>
              </a:rPr>
            </a:br>
            <a:endParaRPr lang="en-GB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404988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C567DD95-42B7-4C98-A5A2-1A3EFBF30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A5E6BD12-7FA8-44C6-9D03-5CB0EB86E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B46EEA0-5755-4E1A-9D0F-30A8E1286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B74CE269-ED4E-405A-B10F-A7E8B3902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20B5899B-9417-4F17-86B4-E533FB956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737CDB1C-BBC9-4959-87C1-D046BF304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23FE4EA4-109C-47C4-8AAF-7C36F6F9F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1CF8DD39-B811-4288-971A-5BE0949AE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" name="Rectangle 84">
            <a:extLst>
              <a:ext uri="{FF2B5EF4-FFF2-40B4-BE49-F238E27FC236}">
                <a16:creationId xmlns:a16="http://schemas.microsoft.com/office/drawing/2014/main" id="{8576467B-8CB4-4B80-A493-3372BA952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4" name="Picture 3" descr="Image result for carl jung man and his symbols">
            <a:hlinkClick r:id="rId3"/>
            <a:extLst>
              <a:ext uri="{FF2B5EF4-FFF2-40B4-BE49-F238E27FC236}">
                <a16:creationId xmlns:a16="http://schemas.microsoft.com/office/drawing/2014/main" id="{A7D651A8-B8D0-4973-A744-7BD95863F7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157"/>
          <a:stretch/>
        </p:blipFill>
        <p:spPr bwMode="auto">
          <a:xfrm>
            <a:off x="9267781" y="965450"/>
            <a:ext cx="1796343" cy="2322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7" name="Rectangle 86">
            <a:extLst>
              <a:ext uri="{FF2B5EF4-FFF2-40B4-BE49-F238E27FC236}">
                <a16:creationId xmlns:a16="http://schemas.microsoft.com/office/drawing/2014/main" id="{37CD417C-D6F6-4C08-87EA-E8AB759F6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73FB7C-633D-42C8-BDFF-57E91DAE2E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6738" y="1086903"/>
            <a:ext cx="8120301" cy="5159682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2400" spc="80" dirty="0"/>
          </a:p>
          <a:p>
            <a:pPr marL="342900" indent="-3429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spc="80" dirty="0"/>
              <a:t>Jung (1964) – believed we use symbolic terms to represent things that we struggle to define or fully comprehend.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2400" spc="80" dirty="0"/>
          </a:p>
          <a:p>
            <a:pPr marL="342900" indent="-342900"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spc="80" dirty="0"/>
              <a:t>Metaphor Therapy – Not a ‘new school’ of therapy. But a framework for viewing current therapies so the sharing of metaphoric properties can be highlighted. </a:t>
            </a:r>
          </a:p>
          <a:p>
            <a:pPr marL="342900" indent="-342900"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spc="80" dirty="0"/>
          </a:p>
          <a:p>
            <a:pPr marL="342900" indent="-342900"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spc="80" dirty="0"/>
              <a:t>What it calls- ‘Weaving the Tapestry’ – Integrating Metaphor Therapy with Psychoanalysis, Jung’s Analytic Psychology, Ericksonian Hypnotherapy, CBT, Adler’s Individual Psychology and Family Systems Therapy.</a:t>
            </a:r>
          </a:p>
          <a:p>
            <a:pPr marL="342900" indent="-342900"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spc="8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400" spc="80" dirty="0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596C2721-C032-47B7-8FC9-6EF6D015B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E7056F0E-D8E0-4F29-BB2A-509EFF36F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262EB1BA-CC13-4F75-BA7F-FE4182E19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D9B2A80E-C52C-4AF5-9000-D9E4C77CD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 descr="Image result for metaphor therapy">
            <a:hlinkClick r:id="rId5"/>
            <a:extLst>
              <a:ext uri="{FF2B5EF4-FFF2-40B4-BE49-F238E27FC236}">
                <a16:creationId xmlns:a16="http://schemas.microsoft.com/office/drawing/2014/main" id="{0334CC59-65AA-4875-B0C1-18D375D1FC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24157" y="3631584"/>
            <a:ext cx="1483592" cy="245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0815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99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picture containing room, bed, curtain&#10;&#10;Description automatically generated">
            <a:extLst>
              <a:ext uri="{FF2B5EF4-FFF2-40B4-BE49-F238E27FC236}">
                <a16:creationId xmlns:a16="http://schemas.microsoft.com/office/drawing/2014/main" id="{8B1FCE8B-F276-422C-87FC-6FF7E62D59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5" name="Rectangle 114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A6205-0BE0-4A04-A125-DAB9208EEF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0576" y="1406491"/>
            <a:ext cx="9070848" cy="4632653"/>
          </a:xfrm>
        </p:spPr>
        <p:txBody>
          <a:bodyPr vert="horz" lIns="91440" tIns="45720" rIns="91440" bIns="45720" rtlCol="0">
            <a:normAutofit fontScale="32500" lnSpcReduction="20000"/>
          </a:bodyPr>
          <a:lstStyle/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8000" u="sng" spc="80" dirty="0"/>
              <a:t>What about EFT?</a:t>
            </a:r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6400" u="sng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6400" spc="80" dirty="0"/>
              <a:t>Metaphors sit really well within EFT.</a:t>
            </a:r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6400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6400" spc="80" dirty="0"/>
              <a:t>Could be a connection between attachment theory, neuroscientific and emotion based research.</a:t>
            </a:r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6400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6400" spc="80" dirty="0"/>
              <a:t>Lakoff and Johnson (1980) – Metaphors have their origin in the body.</a:t>
            </a:r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6400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6400" spc="80" dirty="0"/>
              <a:t>Play, Sand tray, art therapies,drawing. Being creative.</a:t>
            </a:r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6400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6400" spc="80" dirty="0"/>
              <a:t>Gestalt - Working with Dreams (Perls (1969, </a:t>
            </a:r>
            <a:r>
              <a:rPr lang="en-US" sz="6400" i="1" spc="80" dirty="0"/>
              <a:t>cited in </a:t>
            </a:r>
            <a:r>
              <a:rPr lang="en-US" sz="6400" spc="80" dirty="0"/>
              <a:t>Joyce and Sills, 2018, p.179).</a:t>
            </a:r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6400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6400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6400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6400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400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400" spc="80" dirty="0"/>
          </a:p>
          <a:p>
            <a:pPr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US" sz="400" spc="80" dirty="0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29347841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B85A48-FF4E-43B2-8FF7-4729D55A0A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1927412"/>
            <a:ext cx="9070848" cy="3505200"/>
          </a:xfrm>
        </p:spPr>
        <p:txBody>
          <a:bodyPr>
            <a:normAutofit fontScale="92500" lnSpcReduction="20000"/>
          </a:bodyPr>
          <a:lstStyle/>
          <a:p>
            <a:r>
              <a:rPr lang="en-GB" sz="3600" u="sng" dirty="0"/>
              <a:t>Discussion points and Gaps in Literature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000" dirty="0"/>
              <a:t>Keep a check on interpretation – in the therapy room it is the clients interpretation, or meaning making.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000" dirty="0"/>
              <a:t>Therapist generated metaphor – If therapist led, perhaps check in supervision about our intention. Being open to the possibility that when offering a metaphor it may not resonate with a client, or the client may take from it something unexpected.</a:t>
            </a:r>
          </a:p>
          <a:p>
            <a:pPr algn="l"/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Barker (1985) – ‘The literature on the use of metaphors in psychotherapy is sparse.’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Is this still true?</a:t>
            </a:r>
          </a:p>
          <a:p>
            <a:pPr algn="l"/>
            <a:endParaRPr lang="en-GB" sz="2000" dirty="0"/>
          </a:p>
          <a:p>
            <a:pPr algn="l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34991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135">
            <a:extLst>
              <a:ext uri="{FF2B5EF4-FFF2-40B4-BE49-F238E27FC236}">
                <a16:creationId xmlns:a16="http://schemas.microsoft.com/office/drawing/2014/main" id="{26F79F82-1252-45D5-B9C3-C4F2B0BA3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E94D120F-99B4-41EA-B626-9C55D57C7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E52426A7-8271-47C8-9006-BD9DBD52E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04F92726-8D65-4F06-8243-96CB8CE66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4" name="Group 143">
            <a:extLst>
              <a:ext uri="{FF2B5EF4-FFF2-40B4-BE49-F238E27FC236}">
                <a16:creationId xmlns:a16="http://schemas.microsoft.com/office/drawing/2014/main" id="{4A7F2011-714A-4A00-ABAD-EEF84D927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0A065EE9-9615-47E3-8F07-33DE59F69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7F21A2FC-0F6E-4381-BAA6-AC50BFBEA7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48821413-03FF-40EC-A08E-856957FA6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Rectangle 148">
            <a:extLst>
              <a:ext uri="{FF2B5EF4-FFF2-40B4-BE49-F238E27FC236}">
                <a16:creationId xmlns:a16="http://schemas.microsoft.com/office/drawing/2014/main" id="{341A60CD-CE41-4EA6-BC35-7240E9382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7" name="Picture 3" descr="Image result for using metaphors in psychotherapy">
            <a:hlinkClick r:id="rId3"/>
            <a:extLst>
              <a:ext uri="{FF2B5EF4-FFF2-40B4-BE49-F238E27FC236}">
                <a16:creationId xmlns:a16="http://schemas.microsoft.com/office/drawing/2014/main" id="{304E29D0-4A73-4CA9-A8C1-9E8773A336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9494" y="616736"/>
            <a:ext cx="2070454" cy="311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414B794-1640-4A12-AE6D-332E0CAB51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0931" y="616737"/>
            <a:ext cx="2185714" cy="3111338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214B4FD3-1E08-4E8D-B42D-961B3CA336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4873" y="641033"/>
            <a:ext cx="2618647" cy="3062745"/>
          </a:xfrm>
          <a:prstGeom prst="rect">
            <a:avLst/>
          </a:prstGeom>
        </p:spPr>
      </p:pic>
      <p:sp useBgFill="1">
        <p:nvSpPr>
          <p:cNvPr id="151" name="Rectangle 150">
            <a:extLst>
              <a:ext uri="{FF2B5EF4-FFF2-40B4-BE49-F238E27FC236}">
                <a16:creationId xmlns:a16="http://schemas.microsoft.com/office/drawing/2014/main" id="{C710DBBA-2488-477B-9564-8B845F7EF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12709"/>
            <a:ext cx="12192000" cy="264529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9AE58044-F94D-46FE-ADE8-59C03CDC6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4212709"/>
            <a:ext cx="12192000" cy="264529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B1DE7E08-890F-4AC9-9FB9-425A98428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484914"/>
            <a:ext cx="11281609" cy="1915888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BC503964-A782-4134-A481-9FB549C44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4637314"/>
            <a:ext cx="10954512" cy="159872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A83BD9-63DC-4CFA-9DDB-6848AE51DC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2418" y="4708903"/>
            <a:ext cx="10603151" cy="1527129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pc="8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‘Applying Qur’anic Metaphors in Counselling’(Ahammed, 2010).</a:t>
            </a:r>
          </a:p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pc="8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‘The use of metaphors in the service of the therapeutic alliance and therapeutic communication’. (Stine, 2005).</a:t>
            </a:r>
          </a:p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pc="8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‘Metaphor in Professional Counselling’ (Wagener, 2017).</a:t>
            </a:r>
          </a:p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pc="8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‘Verbal and Non-verbal Metaphor With Children in Counselling’ (Chesley, Gillett and Wagner, 2011).</a:t>
            </a:r>
          </a:p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pc="8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9" name="Picture 8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62140897-BBA4-460D-9A9E-6F739ECCCE1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4856" y="616737"/>
            <a:ext cx="2076818" cy="311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7854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191">
            <a:extLst>
              <a:ext uri="{FF2B5EF4-FFF2-40B4-BE49-F238E27FC236}">
                <a16:creationId xmlns:a16="http://schemas.microsoft.com/office/drawing/2014/main" id="{1F225CE5-47CE-4137-A57A-A2ED33D3F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54" name="Rectangle 192">
            <a:extLst>
              <a:ext uri="{FF2B5EF4-FFF2-40B4-BE49-F238E27FC236}">
                <a16:creationId xmlns:a16="http://schemas.microsoft.com/office/drawing/2014/main" id="{A4CDF532-7A31-4FEB-BF8E-5D20B1D82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055" name="Rectangle 193">
            <a:extLst>
              <a:ext uri="{FF2B5EF4-FFF2-40B4-BE49-F238E27FC236}">
                <a16:creationId xmlns:a16="http://schemas.microsoft.com/office/drawing/2014/main" id="{9D9EF154-55CA-4470-86D7-4444FA75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056" name="Rectangle 194">
            <a:extLst>
              <a:ext uri="{FF2B5EF4-FFF2-40B4-BE49-F238E27FC236}">
                <a16:creationId xmlns:a16="http://schemas.microsoft.com/office/drawing/2014/main" id="{92A16D93-C1C4-4950-8D6F-7E066D3EB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057" name="Group 195">
            <a:extLst>
              <a:ext uri="{FF2B5EF4-FFF2-40B4-BE49-F238E27FC236}">
                <a16:creationId xmlns:a16="http://schemas.microsoft.com/office/drawing/2014/main" id="{4EF3C1DF-62BB-40F4-A85E-95E115F82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97" name="Straight Connector 196">
              <a:extLst>
                <a:ext uri="{FF2B5EF4-FFF2-40B4-BE49-F238E27FC236}">
                  <a16:creationId xmlns:a16="http://schemas.microsoft.com/office/drawing/2014/main" id="{70519E85-2B1A-4392-910B-D3CD6BFFE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Straight Connector 197">
              <a:extLst>
                <a:ext uri="{FF2B5EF4-FFF2-40B4-BE49-F238E27FC236}">
                  <a16:creationId xmlns:a16="http://schemas.microsoft.com/office/drawing/2014/main" id="{BCC2BAC3-B1F6-430E-A9C0-EA922686E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Straight Connector 198">
              <a:extLst>
                <a:ext uri="{FF2B5EF4-FFF2-40B4-BE49-F238E27FC236}">
                  <a16:creationId xmlns:a16="http://schemas.microsoft.com/office/drawing/2014/main" id="{7378EDAA-DD1F-48C2-9D7A-1A8D91E124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58" name="Rectangle 199">
            <a:extLst>
              <a:ext uri="{FF2B5EF4-FFF2-40B4-BE49-F238E27FC236}">
                <a16:creationId xmlns:a16="http://schemas.microsoft.com/office/drawing/2014/main" id="{5A589C64-6AD7-4D06-9683-BF404566E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37CF0370-933D-42AB-80B2-0B51883DC7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39" r="10010"/>
          <a:stretch/>
        </p:blipFill>
        <p:spPr>
          <a:xfrm>
            <a:off x="1710890" y="867182"/>
            <a:ext cx="2230095" cy="2860893"/>
          </a:xfrm>
          <a:prstGeom prst="rect">
            <a:avLst/>
          </a:prstGeom>
        </p:spPr>
      </p:pic>
      <p:pic>
        <p:nvPicPr>
          <p:cNvPr id="2051" name="Picture 3" descr="Image result for using metaphors in psychotherapy">
            <a:hlinkClick r:id="rId4"/>
            <a:extLst>
              <a:ext uri="{FF2B5EF4-FFF2-40B4-BE49-F238E27FC236}">
                <a16:creationId xmlns:a16="http://schemas.microsoft.com/office/drawing/2014/main" id="{46E1C2E0-5C18-4A64-A70C-00B3C6570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4103" y="867183"/>
            <a:ext cx="1903793" cy="2860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picture containing food&#10;&#10;Description automatically generated">
            <a:extLst>
              <a:ext uri="{FF2B5EF4-FFF2-40B4-BE49-F238E27FC236}">
                <a16:creationId xmlns:a16="http://schemas.microsoft.com/office/drawing/2014/main" id="{CBC921B0-5898-4260-B495-42FFC856FC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5540" y="867183"/>
            <a:ext cx="1903793" cy="2860892"/>
          </a:xfrm>
          <a:prstGeom prst="rect">
            <a:avLst/>
          </a:prstGeom>
        </p:spPr>
      </p:pic>
      <p:sp useBgFill="1">
        <p:nvSpPr>
          <p:cNvPr id="2059" name="Rectangle 200">
            <a:extLst>
              <a:ext uri="{FF2B5EF4-FFF2-40B4-BE49-F238E27FC236}">
                <a16:creationId xmlns:a16="http://schemas.microsoft.com/office/drawing/2014/main" id="{AD2ADE36-DD7F-4B93-B120-1AA64CEC9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12709"/>
            <a:ext cx="12192000" cy="264529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0" name="Rectangle 201">
            <a:extLst>
              <a:ext uri="{FF2B5EF4-FFF2-40B4-BE49-F238E27FC236}">
                <a16:creationId xmlns:a16="http://schemas.microsoft.com/office/drawing/2014/main" id="{AFA97630-3020-46D8-B066-A6D9F748F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4212709"/>
            <a:ext cx="12192000" cy="264529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61" name="Rectangle 202">
            <a:extLst>
              <a:ext uri="{FF2B5EF4-FFF2-40B4-BE49-F238E27FC236}">
                <a16:creationId xmlns:a16="http://schemas.microsoft.com/office/drawing/2014/main" id="{7C46D1C2-F0BF-4CA8-88FD-9AA3BABE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484914"/>
            <a:ext cx="11281609" cy="1915888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062" name="Rectangle 203">
            <a:extLst>
              <a:ext uri="{FF2B5EF4-FFF2-40B4-BE49-F238E27FC236}">
                <a16:creationId xmlns:a16="http://schemas.microsoft.com/office/drawing/2014/main" id="{807178F0-425B-42D9-B1D2-965A0C39E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4637314"/>
            <a:ext cx="10954512" cy="159872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EBE927-F14A-4034-AE23-118FDD93C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1945" y="4637313"/>
            <a:ext cx="10603151" cy="1574646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pc="8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‘The Metaphorical Brain’ (Coulson and Lai, 2016).</a:t>
            </a:r>
          </a:p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pc="8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‘How the brain finds meaning in metaphor’ (Neuroscience News, 2019).</a:t>
            </a:r>
          </a:p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pc="8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‘101 Healing stories for kids and teens’ (Burns, 2005).</a:t>
            </a:r>
          </a:p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pc="8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pc="8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Lots in Mindfulness literature.</a:t>
            </a:r>
          </a:p>
          <a:p>
            <a:pPr marL="285750" indent="-28575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pc="8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7991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lane flying over a body of water&#10;&#10;Description automatically generated">
            <a:extLst>
              <a:ext uri="{FF2B5EF4-FFF2-40B4-BE49-F238E27FC236}">
                <a16:creationId xmlns:a16="http://schemas.microsoft.com/office/drawing/2014/main" id="{697853B1-1E66-4F40-9454-458BB52993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5000"/>
          </a:blip>
          <a:srcRect t="14819" b="91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5F082C-DB03-41B7-80CE-6CFBFCC8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1708" y="1411615"/>
            <a:ext cx="9070848" cy="403477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spcBef>
                <a:spcPts val="0"/>
              </a:spcBef>
            </a:pPr>
            <a:r>
              <a:rPr lang="en-US" sz="2000" u="sng" spc="80" dirty="0"/>
              <a:t>Conclusion</a:t>
            </a:r>
          </a:p>
          <a:p>
            <a:pPr algn="l">
              <a:spcBef>
                <a:spcPts val="0"/>
              </a:spcBef>
            </a:pPr>
            <a:r>
              <a:rPr lang="en-US" sz="1800" u="sng" spc="80" dirty="0"/>
              <a:t>Wild Geese </a:t>
            </a:r>
            <a:r>
              <a:rPr lang="en-US" sz="2000" u="sng" spc="80" dirty="0"/>
              <a:t>– </a:t>
            </a:r>
            <a:r>
              <a:rPr lang="en-US" sz="1400" u="sng" spc="80" dirty="0"/>
              <a:t>By Mary Oiiver (1986)</a:t>
            </a:r>
          </a:p>
          <a:p>
            <a:pPr algn="l">
              <a:spcBef>
                <a:spcPts val="0"/>
              </a:spcBef>
            </a:pPr>
            <a:endParaRPr lang="en-US" sz="1400" u="sng" spc="80" dirty="0"/>
          </a:p>
          <a:p>
            <a:pPr algn="l">
              <a:spcBef>
                <a:spcPts val="0"/>
              </a:spcBef>
            </a:pPr>
            <a:r>
              <a:rPr lang="en-US" spc="80" dirty="0"/>
              <a:t>You do not have to be good.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You do not have to walk on your knees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For a hundred miles through the desert, repenting.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You only have to let the soft animal of your body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 love what it loves.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Tell me about despair, yours, and I will tell you mine.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Meanwhile the world goes on.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Meanwhile the sun and the clear pebbles of the rain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are moving across the landscapes,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over the prairies and the deep trees,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the mountains and the rivers.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Meanwhile the wild geese, high in the clean blue air,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are heading home again.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Whoever you are, no matter how lonely,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the world offers itself to your imagination,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calls to you like the wild geese, harsh and exciting –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over and over announcing your place</a:t>
            </a:r>
          </a:p>
          <a:p>
            <a:pPr algn="l">
              <a:spcBef>
                <a:spcPts val="0"/>
              </a:spcBef>
            </a:pPr>
            <a:r>
              <a:rPr lang="en-US" spc="80" dirty="0"/>
              <a:t>In the family of things.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3924278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2A6265-0927-4F1D-800B-24B6DDEFCE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1909482"/>
            <a:ext cx="9070848" cy="3229780"/>
          </a:xfrm>
        </p:spPr>
        <p:txBody>
          <a:bodyPr>
            <a:normAutofit/>
          </a:bodyPr>
          <a:lstStyle/>
          <a:p>
            <a:r>
              <a:rPr lang="en-GB" sz="1800" u="sng" dirty="0"/>
              <a:t>References</a:t>
            </a:r>
          </a:p>
          <a:p>
            <a:pPr algn="l"/>
            <a:r>
              <a:rPr lang="en-GB" dirty="0"/>
              <a:t>Ahammed, S. (2010) ‘Applying Qur’anic Metaphors in Counselling</a:t>
            </a:r>
            <a:r>
              <a:rPr lang="en-GB" i="1" dirty="0"/>
              <a:t>. International Journal for the Advancement of Counselling.</a:t>
            </a:r>
            <a:r>
              <a:rPr lang="en-GB" dirty="0"/>
              <a:t>32(4), pp. 248-255.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Burns, D.W. (2005) </a:t>
            </a:r>
            <a:r>
              <a:rPr lang="en-GB" i="1" dirty="0"/>
              <a:t>101 Healing stories for kids and teens. Using metaphors in therapy. </a:t>
            </a:r>
            <a:r>
              <a:rPr lang="en-GB" dirty="0"/>
              <a:t>New Jersey:Wiley.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Chesley, G.L, Gillett, D.A. and Wagner, W.G. (2011) ‘Verbal and Nonverbal Metaphor with Children in Counselling.’ </a:t>
            </a:r>
            <a:r>
              <a:rPr lang="en-GB" i="1" dirty="0"/>
              <a:t>Journal of Counseling and Development. </a:t>
            </a:r>
            <a:r>
              <a:rPr lang="en-GB" dirty="0"/>
              <a:t>86(4), pp.399-411.</a:t>
            </a:r>
          </a:p>
          <a:p>
            <a:pPr algn="l"/>
            <a:endParaRPr lang="en-GB" sz="1800" u="sng" dirty="0"/>
          </a:p>
        </p:txBody>
      </p:sp>
    </p:spTree>
    <p:extLst>
      <p:ext uri="{BB962C8B-B14F-4D97-AF65-F5344CB8AC3E}">
        <p14:creationId xmlns:p14="http://schemas.microsoft.com/office/powerpoint/2010/main" val="38826120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47780-C1C0-475D-B03B-B029E55F95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1873623"/>
            <a:ext cx="9070848" cy="3442447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dirty="0"/>
              <a:t>Coulson, S. and Lai, V.T. (2016) ‘The Metaphorical Brain’. Available at:</a:t>
            </a:r>
            <a:r>
              <a:rPr lang="en-GB" i="1" dirty="0"/>
              <a:t> </a:t>
            </a:r>
            <a:r>
              <a:rPr lang="en-GB" u="sng" dirty="0">
                <a:hlinkClick r:id="rId2"/>
              </a:rPr>
              <a:t>https://www.frontiersin.org/articles/10.3389/fnhum.2015.00699/full</a:t>
            </a:r>
            <a:r>
              <a:rPr lang="en-GB" i="1" dirty="0"/>
              <a:t> </a:t>
            </a:r>
            <a:r>
              <a:rPr lang="en-GB" dirty="0"/>
              <a:t>(Accessed: 20 November).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De Saint-Exupery, A. (1943) </a:t>
            </a:r>
            <a:r>
              <a:rPr lang="en-GB" i="1" dirty="0"/>
              <a:t>The Little Prince. </a:t>
            </a:r>
            <a:r>
              <a:rPr lang="en-GB" dirty="0"/>
              <a:t>London:Egmont.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Google (2019) Metaphor meaning, Available at: </a:t>
            </a:r>
            <a:r>
              <a:rPr lang="en-GB" u="sng" dirty="0">
                <a:hlinkClick r:id="rId3"/>
              </a:rPr>
              <a:t>https://www.google.co.uk/search?ei=wJPfXcKlKKuX1fAP3O6O0Ac&amp;q=metaphor+meaning+in+english&amp;oq=metaphor+meaning+in&amp;gs_l=psy-ab.1.1.0i67j0l9.6318.7979..10417...0.2..0.96.487.6......0....1..gws-wiz.......0i71j0i22i30.dmG9VckNwTQ</a:t>
            </a:r>
            <a:r>
              <a:rPr lang="en-GB" dirty="0"/>
              <a:t> (Accessed: 26 November).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Joyce, P. and Sills, C. (2018) </a:t>
            </a:r>
            <a:r>
              <a:rPr lang="en-GB" i="1" dirty="0"/>
              <a:t>Skills in Gestalt. Counselling and Psychotherapy. </a:t>
            </a:r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edn. London:Sage.</a:t>
            </a:r>
          </a:p>
          <a:p>
            <a:r>
              <a:rPr lang="en-GB" dirty="0"/>
              <a:t> </a:t>
            </a:r>
          </a:p>
          <a:p>
            <a:pPr algn="l"/>
            <a:r>
              <a:rPr lang="en-GB" dirty="0"/>
              <a:t>Jung, C. (1964) </a:t>
            </a:r>
            <a:r>
              <a:rPr lang="en-GB" i="1" dirty="0"/>
              <a:t>Man and his Symbols.</a:t>
            </a:r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1034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11D76D-3438-4212-A7F0-9CF1207BBA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1900518"/>
            <a:ext cx="9070848" cy="355898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dirty="0"/>
              <a:t>Kopp, R.R. (1995) Metaphor Therapy. Using client-generated metaphors in psychotherapy. Available at: </a:t>
            </a:r>
            <a:r>
              <a:rPr lang="en-GB" u="sng" dirty="0">
                <a:hlinkClick r:id="rId2"/>
              </a:rPr>
              <a:t>file:///C:/Users/Evans%20Family/AppData/Local/Packages/Microsoft.MicrosoftEdge_8wekyb3d8bbwe/TempState/Downloads/9780203777435_googlepreview%20(1).pdf</a:t>
            </a:r>
            <a:r>
              <a:rPr lang="en-GB" dirty="0"/>
              <a:t> (Accessed: 20 November).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Lake, R.L. (2011) Metaphor: The Language of the Imagination. </a:t>
            </a:r>
            <a:r>
              <a:rPr lang="en-GB" i="1" dirty="0"/>
              <a:t>Journal of the Imagination in Language Learning. </a:t>
            </a:r>
            <a:r>
              <a:rPr lang="en-GB" dirty="0"/>
              <a:t>9, pp. 119-125.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Lakoff, G. and Johnson, M. (1980) Metaphors We Live By. Available at: </a:t>
            </a:r>
            <a:r>
              <a:rPr lang="en-GB" u="sng" dirty="0">
                <a:hlinkClick r:id="rId3"/>
              </a:rPr>
              <a:t>https://www.cc.gatech.edu/classes/AY2013/cs7601_spring/papers/Lakoff_Johnson.pdf</a:t>
            </a:r>
            <a:r>
              <a:rPr lang="en-GB" dirty="0"/>
              <a:t> (Accessed: 17 November).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Neuroscience News (2019) How the Brain Finds Meaning in Metaphor. Available at: </a:t>
            </a:r>
            <a:r>
              <a:rPr lang="en-GB" u="sng" dirty="0">
                <a:hlinkClick r:id="rId4"/>
              </a:rPr>
              <a:t>https://neurosciencenews.com/metaphor-meaning-eeg-10979/</a:t>
            </a:r>
            <a:r>
              <a:rPr lang="en-GB" dirty="0"/>
              <a:t> (Accessed: 20 November).</a:t>
            </a:r>
          </a:p>
          <a:p>
            <a:r>
              <a:rPr lang="en-GB" dirty="0"/>
              <a:t> </a:t>
            </a:r>
          </a:p>
          <a:p>
            <a:pPr algn="l"/>
            <a:r>
              <a:rPr lang="en-GB" dirty="0"/>
              <a:t>Oliver, M. (1986) </a:t>
            </a:r>
            <a:r>
              <a:rPr lang="en-GB" i="1" dirty="0"/>
              <a:t>Dream Work.</a:t>
            </a:r>
            <a:r>
              <a:rPr lang="en-GB" dirty="0"/>
              <a:t> New York: Atlantic Monthly Press.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Oxford English Mini Dictionary (2007) Metaphor. Oxford: Oxford University Press.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19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400609-45A6-4A6C-8FC1-23B1E0F5E1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1927412"/>
            <a:ext cx="9070848" cy="3424517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dirty="0"/>
              <a:t>Ptuk (2017) The different uses of play to alleviate children’s problems. Available at: </a:t>
            </a:r>
            <a:r>
              <a:rPr lang="en-GB" u="sng" dirty="0">
                <a:hlinkClick r:id="rId2"/>
              </a:rPr>
              <a:t>https://playtherapy.org.uk/ChildrensEmotionalWellBeing/AboutPlayTherapy/PlayAsTherapy/Playdiffuses</a:t>
            </a:r>
            <a:r>
              <a:rPr lang="en-GB" dirty="0"/>
              <a:t> (Accessed: 15 November).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Rumi, J. (13</a:t>
            </a:r>
            <a:r>
              <a:rPr lang="en-GB" baseline="30000" dirty="0"/>
              <a:t>th</a:t>
            </a:r>
            <a:r>
              <a:rPr lang="en-GB" dirty="0"/>
              <a:t> Century) </a:t>
            </a:r>
            <a:r>
              <a:rPr lang="en-GB" i="1" dirty="0"/>
              <a:t>The Guest House.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https://www.scottishpoetrylibrary.org.uk/poem/guest-house/</a:t>
            </a:r>
            <a:r>
              <a:rPr lang="en-GB" dirty="0"/>
              <a:t> (Accessed: 30 October).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Sampaio, A. and Lifter, K. (2014) ‘Neurosciences of Infant Mental Health Development: Recent Findings and Implications for Counselling Psychology.’ </a:t>
            </a:r>
            <a:r>
              <a:rPr lang="en-GB" i="1" dirty="0"/>
              <a:t>Journal of Counselling Psychology. </a:t>
            </a:r>
            <a:r>
              <a:rPr lang="en-GB" dirty="0"/>
              <a:t>61(4), pp.513-520.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Stine, J.J. (2005) ‘The use of metaphors in the service of the therapeutic alliance and therapeutic communication.’ </a:t>
            </a:r>
            <a:r>
              <a:rPr lang="en-GB" i="1" dirty="0"/>
              <a:t>The Journal of the American Academy of Psychoanalysis and Dynamic Psychiatry. </a:t>
            </a:r>
            <a:r>
              <a:rPr lang="en-GB" dirty="0"/>
              <a:t>33(3), pp.531-545.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2744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798665-1A18-4F46-A678-B3E2C049B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3624" y="1900518"/>
            <a:ext cx="9070848" cy="3238744"/>
          </a:xfrm>
        </p:spPr>
        <p:txBody>
          <a:bodyPr/>
          <a:lstStyle/>
          <a:p>
            <a:pPr algn="l"/>
            <a:r>
              <a:rPr lang="en-GB" dirty="0"/>
              <a:t>The Gestalt Centre (2019) What is Gestalt? Available at: </a:t>
            </a:r>
            <a:r>
              <a:rPr lang="en-GB" u="sng" dirty="0">
                <a:hlinkClick r:id="rId2"/>
              </a:rPr>
              <a:t>https://gestaltcentre.org.uk/what-is-gestalt/</a:t>
            </a:r>
            <a:r>
              <a:rPr lang="en-GB" dirty="0"/>
              <a:t> (Accessed on: 17 November).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Wagener, A.E. (2017) ‘Metaphor in Professional Counselling’. </a:t>
            </a:r>
            <a:r>
              <a:rPr lang="en-GB" i="1" dirty="0"/>
              <a:t>The Professional Counselor. </a:t>
            </a:r>
            <a:r>
              <a:rPr lang="en-GB" dirty="0"/>
              <a:t>7(2), pp.144-154.</a:t>
            </a:r>
          </a:p>
          <a:p>
            <a:pPr algn="l"/>
            <a:r>
              <a:rPr lang="en-GB" dirty="0"/>
              <a:t> </a:t>
            </a:r>
          </a:p>
          <a:p>
            <a:pPr algn="l"/>
            <a:r>
              <a:rPr lang="en-GB" dirty="0"/>
              <a:t>YourDictionary (2019) Metaphor examples for kids. Available at:  </a:t>
            </a:r>
            <a:r>
              <a:rPr lang="en-GB" u="sng" dirty="0">
                <a:hlinkClick r:id="rId3"/>
              </a:rPr>
              <a:t>https://examples.yourdictionary.com/metaphor-examples-for-kids.html</a:t>
            </a:r>
            <a:r>
              <a:rPr lang="en-GB" dirty="0"/>
              <a:t> (Accessed: 26 November).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0353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1669</Words>
  <Application>Microsoft Office PowerPoint</Application>
  <PresentationFormat>Widescreen</PresentationFormat>
  <Paragraphs>140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 Light</vt:lpstr>
      <vt:lpstr>Century Gothic</vt:lpstr>
      <vt:lpstr>Garamond</vt:lpstr>
      <vt:lpstr>Savon</vt:lpstr>
      <vt:lpstr>The Use of Metaphors in Psychotherapy    By helen evans</vt:lpstr>
      <vt:lpstr>Overview</vt:lpstr>
      <vt:lpstr>Why?   The Guest House  by Rumi </vt:lpstr>
      <vt:lpstr>PowerPoint Presentation</vt:lpstr>
      <vt:lpstr>PowerPoint Presentation</vt:lpstr>
      <vt:lpstr>   </vt:lpstr>
      <vt:lpstr>The Little Prince  by antoine de saint-exupery</vt:lpstr>
      <vt:lpstr>What are metaphors?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Metaphors are central to some therapies, such as Acceptance and Commitment Therapy and Dialectical Behaviour Therapy.  There is a therapy called – ‘Metaphor Therapy’, which has an association with the work of Carl Jung.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Use of Metaphors in Psychotherapy    By helen evans</dc:title>
  <dc:creator>helen evans</dc:creator>
  <cp:lastModifiedBy>helen evans</cp:lastModifiedBy>
  <cp:revision>22</cp:revision>
  <dcterms:created xsi:type="dcterms:W3CDTF">2019-11-28T16:30:04Z</dcterms:created>
  <dcterms:modified xsi:type="dcterms:W3CDTF">2019-11-28T22:13:38Z</dcterms:modified>
</cp:coreProperties>
</file>