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1"/>
  </p:sldMasterIdLst>
  <p:sldIdLst>
    <p:sldId id="256" r:id="rId2"/>
    <p:sldId id="271" r:id="rId3"/>
    <p:sldId id="270" r:id="rId4"/>
    <p:sldId id="258" r:id="rId5"/>
    <p:sldId id="264" r:id="rId6"/>
    <p:sldId id="259" r:id="rId7"/>
    <p:sldId id="266" r:id="rId8"/>
    <p:sldId id="257" r:id="rId9"/>
    <p:sldId id="263" r:id="rId10"/>
    <p:sldId id="269" r:id="rId11"/>
    <p:sldId id="265" r:id="rId12"/>
    <p:sldId id="268" r:id="rId13"/>
    <p:sldId id="260" r:id="rId14"/>
    <p:sldId id="261" r:id="rId15"/>
    <p:sldId id="262" r:id="rId16"/>
    <p:sldId id="267"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0738" y="4155141"/>
            <a:ext cx="7542212" cy="1013012"/>
          </a:xfrm>
        </p:spPr>
        <p:txBody>
          <a:bodyPr anchor="b" anchorCtr="0">
            <a:noAutofit/>
          </a:bodyPr>
          <a:lstStyle/>
          <a:p>
            <a:r>
              <a:rPr lang="en-GB" smtClean="0"/>
              <a:t>Click to edit Master title style</a:t>
            </a:r>
            <a:endParaRPr/>
          </a:p>
        </p:txBody>
      </p:sp>
      <p:sp>
        <p:nvSpPr>
          <p:cNvPr id="3" name="Subtitle 2"/>
          <p:cNvSpPr>
            <a:spLocks noGrp="1"/>
          </p:cNvSpPr>
          <p:nvPr>
            <p:ph type="subTitle" idx="1"/>
          </p:nvPr>
        </p:nvSpPr>
        <p:spPr>
          <a:xfrm>
            <a:off x="820738" y="5230906"/>
            <a:ext cx="7542212" cy="1030942"/>
          </a:xfrm>
        </p:spPr>
        <p:txBody>
          <a:bodyPr/>
          <a:lstStyle>
            <a:lvl1pPr marL="0" indent="0" algn="ctr">
              <a:spcBef>
                <a:spcPct val="30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CED3E41-E2DE-48B7-AD25-2C05D8372D60}" type="datetime4">
              <a:rPr lang="en-US" smtClean="0"/>
              <a:pPr/>
              <a:t>March 13, 2017</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44759D-0EFF-4FB2-9CCE-04E00944F0FE}" type="slidenum">
              <a:rPr lang="en-US" smtClean="0"/>
              <a:pPr/>
              <a:t>‹#›</a:t>
            </a:fld>
            <a:endParaRPr lang="en-US" dirty="0"/>
          </a:p>
        </p:txBody>
      </p:sp>
      <p:pic>
        <p:nvPicPr>
          <p:cNvPr id="7" name="Picture 6" descr="MoleculeTracer.png"/>
          <p:cNvPicPr>
            <a:picLocks noChangeAspect="1"/>
          </p:cNvPicPr>
          <p:nvPr/>
        </p:nvPicPr>
        <p:blipFill>
          <a:blip r:embed="rId2"/>
          <a:stretch>
            <a:fillRect/>
          </a:stretch>
        </p:blipFill>
        <p:spPr>
          <a:xfrm>
            <a:off x="1674019" y="224679"/>
            <a:ext cx="5795963" cy="3943372"/>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462A9290-90EA-4614-A466-AC001A6CC2F2}" type="datetimeFigureOut">
              <a:rPr lang="en-US" smtClean="0"/>
              <a:t>3/13/2017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E15D9F-EA41-4E24-995F-55048904760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0737" y="1219013"/>
            <a:ext cx="7542213" cy="1958975"/>
          </a:xfrm>
        </p:spPr>
        <p:txBody>
          <a:bodyPr vert="horz" lIns="91440" tIns="45720" rIns="91440" bIns="45720" rtlCol="0" anchor="b" anchorCtr="0">
            <a:noAutofit/>
          </a:bodyPr>
          <a:lstStyle>
            <a:lvl1pPr algn="ctr" defTabSz="914400" rtl="0" eaLnBrk="1" latinLnBrk="0" hangingPunct="1">
              <a:spcBef>
                <a:spcPct val="0"/>
              </a:spcBef>
              <a:buNone/>
              <a:defRPr sz="5200" b="1" kern="1200">
                <a:solidFill>
                  <a:schemeClr val="tx1"/>
                </a:solidFill>
                <a:effectLst>
                  <a:outerShdw blurRad="101600" dist="63500" dir="2700000" algn="tl" rotWithShape="0">
                    <a:prstClr val="black">
                      <a:alpha val="75000"/>
                    </a:prstClr>
                  </a:outerShdw>
                </a:effectLst>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820737" y="3224213"/>
            <a:ext cx="7542213" cy="1500187"/>
          </a:xfrm>
        </p:spPr>
        <p:txBody>
          <a:bodyPr vert="horz" lIns="91440" tIns="45720" rIns="91440" bIns="45720" rtlCol="0">
            <a:normAutofit/>
          </a:bodyPr>
          <a:lstStyle>
            <a:lvl1pPr marL="0" indent="0" algn="ctr" defTabSz="914400" rtl="0" eaLnBrk="1" latinLnBrk="0" hangingPunct="1">
              <a:spcBef>
                <a:spcPts val="300"/>
              </a:spcBef>
              <a:buFontTx/>
              <a:buNone/>
              <a:defRPr sz="2400" b="1" kern="1200">
                <a:solidFill>
                  <a:schemeClr val="tx1">
                    <a:tint val="75000"/>
                  </a:schemeClr>
                </a:solidFill>
                <a:effectLst>
                  <a:outerShdw blurRad="101600" dist="63500" dir="2700000" algn="tl" rotWithShape="0">
                    <a:prstClr val="black">
                      <a:alpha val="75000"/>
                    </a:prstClr>
                  </a:outerShdw>
                </a:effectLst>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8F78D1B-BB73-41B2-8202-C6678B761557}" type="datetime4">
              <a:rPr lang="en-US" smtClean="0"/>
              <a:pPr/>
              <a:t>March 13, 2017</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44759D-0EFF-4FB2-9CCE-04E00944F0F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7"/>
            <a:ext cx="7581901" cy="1653988"/>
          </a:xfrm>
        </p:spPr>
        <p:txBody>
          <a:bodyPr/>
          <a:lstStyle/>
          <a:p>
            <a:r>
              <a:rPr lang="en-GB" smtClean="0"/>
              <a:t>Click to edit Master title style</a:t>
            </a:r>
            <a:endParaRPr/>
          </a:p>
        </p:txBody>
      </p:sp>
      <p:sp>
        <p:nvSpPr>
          <p:cNvPr id="3" name="Content Placeholder 2"/>
          <p:cNvSpPr>
            <a:spLocks noGrp="1"/>
          </p:cNvSpPr>
          <p:nvPr>
            <p:ph sz="half" idx="1"/>
          </p:nvPr>
        </p:nvSpPr>
        <p:spPr>
          <a:xfrm>
            <a:off x="779462" y="1892301"/>
            <a:ext cx="3657600" cy="3975100"/>
          </a:xfrm>
        </p:spPr>
        <p:txBody>
          <a:bodyPr>
            <a:normAutofit/>
          </a:bodyPr>
          <a:lstStyle>
            <a:lvl1pPr>
              <a:defRPr sz="2000"/>
            </a:lvl1pPr>
            <a:lvl2pPr>
              <a:defRPr sz="1800"/>
            </a:lvl2pPr>
            <a:lvl3pPr>
              <a:defRPr sz="1800"/>
            </a:lvl3pPr>
            <a:lvl4pPr>
              <a:defRPr sz="1800"/>
            </a:lvl4pPr>
            <a:lvl5pPr>
              <a:defRPr sz="1800"/>
            </a:lvl5pPr>
            <a:lvl6pPr marL="2173288" indent="-344488">
              <a:defRPr sz="1800"/>
            </a:lvl6pPr>
            <a:lvl7pPr marL="2173288" indent="-344488">
              <a:defRPr sz="1800"/>
            </a:lvl7pPr>
            <a:lvl8pPr marL="2173288" indent="-344488">
              <a:defRPr sz="1800"/>
            </a:lvl8pPr>
            <a:lvl9pPr marL="2173288"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03763" y="1892301"/>
            <a:ext cx="3657600" cy="3975100"/>
          </a:xfrm>
        </p:spPr>
        <p:txBody>
          <a:bodyPr>
            <a:normAutofit/>
          </a:bodyPr>
          <a:lstStyle>
            <a:lvl1pPr>
              <a:defRPr sz="2000"/>
            </a:lvl1pPr>
            <a:lvl2pPr>
              <a:defRPr sz="1800"/>
            </a:lvl2pPr>
            <a:lvl3pPr>
              <a:defRPr sz="1800"/>
            </a:lvl3pPr>
            <a:lvl4pPr>
              <a:defRPr sz="1800"/>
            </a:lvl4pPr>
            <a:lvl5pPr>
              <a:defRPr sz="1800"/>
            </a:lvl5pPr>
            <a:lvl6pPr marL="2173288" indent="-344488">
              <a:defRPr sz="1800"/>
            </a:lvl6pPr>
            <a:lvl7pPr marL="2173288" indent="-344488">
              <a:defRPr sz="1800"/>
            </a:lvl7pPr>
            <a:lvl8pPr marL="2173288" indent="-344488">
              <a:defRPr sz="1800"/>
            </a:lvl8pPr>
            <a:lvl9pPr marL="2173288"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462A9290-90EA-4614-A466-AC001A6CC2F2}" type="datetimeFigureOut">
              <a:rPr lang="en-US" smtClean="0"/>
              <a:t>3/13/2017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E15D9F-EA41-4E24-995F-55048904760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7"/>
            <a:ext cx="7581901" cy="1653988"/>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79462" y="1761565"/>
            <a:ext cx="3657600" cy="515469"/>
          </a:xfrm>
        </p:spPr>
        <p:txBody>
          <a:bodyPr anchor="b">
            <a:normAutofit/>
          </a:bodyPr>
          <a:lstStyle>
            <a:lvl1pPr marL="0" indent="0" algn="ctr">
              <a:spcBef>
                <a:spcPct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79462" y="2393575"/>
            <a:ext cx="3657600" cy="3473823"/>
          </a:xfrm>
        </p:spPr>
        <p:txBody>
          <a:bodyPr>
            <a:normAutofit/>
          </a:bodyPr>
          <a:lstStyle>
            <a:lvl1pPr>
              <a:defRPr sz="2000"/>
            </a:lvl1pPr>
            <a:lvl2pPr>
              <a:defRPr sz="1800"/>
            </a:lvl2pPr>
            <a:lvl3pPr>
              <a:defRPr sz="1800"/>
            </a:lvl3pPr>
            <a:lvl4pPr>
              <a:defRPr sz="1800"/>
            </a:lvl4pPr>
            <a:lvl5pPr>
              <a:defRPr sz="1800"/>
            </a:lvl5pPr>
            <a:lvl6pPr marL="2173288" indent="-344488">
              <a:defRPr sz="1600"/>
            </a:lvl6pPr>
            <a:lvl7pPr marL="2173288" indent="-344488">
              <a:defRPr sz="1600"/>
            </a:lvl7pPr>
            <a:lvl8pPr marL="2173288" indent="-344488">
              <a:defRPr sz="1600"/>
            </a:lvl8pPr>
            <a:lvl9pPr marL="2173288"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03763" y="1761565"/>
            <a:ext cx="3657600" cy="515469"/>
          </a:xfrm>
        </p:spPr>
        <p:txBody>
          <a:bodyPr anchor="b">
            <a:normAutofit/>
          </a:bodyPr>
          <a:lstStyle>
            <a:lvl1pPr marL="0" indent="0" algn="ctr">
              <a:spcBef>
                <a:spcPct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03763" y="2393575"/>
            <a:ext cx="3657600" cy="3473823"/>
          </a:xfrm>
        </p:spPr>
        <p:txBody>
          <a:bodyPr>
            <a:normAutofit/>
          </a:bodyPr>
          <a:lstStyle>
            <a:lvl1pPr>
              <a:defRPr sz="2000"/>
            </a:lvl1pPr>
            <a:lvl2pPr>
              <a:defRPr sz="1800"/>
            </a:lvl2pPr>
            <a:lvl3pPr>
              <a:defRPr sz="1800"/>
            </a:lvl3pPr>
            <a:lvl4pPr>
              <a:defRPr sz="1800"/>
            </a:lvl4pPr>
            <a:lvl5pPr>
              <a:defRPr sz="1800"/>
            </a:lvl5pPr>
            <a:lvl6pPr marL="2173288" indent="-344488">
              <a:defRPr sz="1600"/>
            </a:lvl6pPr>
            <a:lvl7pPr marL="2173288" indent="-344488">
              <a:defRPr sz="1600"/>
            </a:lvl7pPr>
            <a:lvl8pPr marL="2173288" indent="-344488">
              <a:defRPr sz="1600"/>
            </a:lvl8pPr>
            <a:lvl9pPr marL="2173288"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462A9290-90EA-4614-A466-AC001A6CC2F2}" type="datetimeFigureOut">
              <a:rPr lang="en-US" smtClean="0"/>
              <a:t>3/13/2017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3E15D9F-EA41-4E24-995F-55048904760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462A9290-90EA-4614-A466-AC001A6CC2F2}" type="datetimeFigureOut">
              <a:rPr lang="en-US" smtClean="0"/>
              <a:t>3/13/2017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3E15D9F-EA41-4E24-995F-55048904760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2A9290-90EA-4614-A466-AC001A6CC2F2}" type="datetimeFigureOut">
              <a:rPr lang="en-US" smtClean="0"/>
              <a:t>3/13/2017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3E15D9F-EA41-4E24-995F-55048904760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9929" y="457201"/>
            <a:ext cx="3566160" cy="1371600"/>
          </a:xfrm>
        </p:spPr>
        <p:txBody>
          <a:bodyPr anchor="b">
            <a:normAutofit/>
          </a:bodyPr>
          <a:lstStyle>
            <a:lvl1pPr algn="ctr">
              <a:defRPr sz="3600" b="1"/>
            </a:lvl1pPr>
          </a:lstStyle>
          <a:p>
            <a:r>
              <a:rPr lang="en-GB" smtClean="0"/>
              <a:t>Click to edit Master title style</a:t>
            </a:r>
            <a:endParaRPr/>
          </a:p>
        </p:txBody>
      </p:sp>
      <p:sp>
        <p:nvSpPr>
          <p:cNvPr id="3" name="Content Placeholder 2"/>
          <p:cNvSpPr>
            <a:spLocks noGrp="1"/>
          </p:cNvSpPr>
          <p:nvPr>
            <p:ph idx="1"/>
          </p:nvPr>
        </p:nvSpPr>
        <p:spPr>
          <a:xfrm>
            <a:off x="4802393" y="457201"/>
            <a:ext cx="3566160" cy="5410200"/>
          </a:xfrm>
        </p:spPr>
        <p:txBody>
          <a:bodyPr>
            <a:normAutofit/>
          </a:bodyPr>
          <a:lstStyle>
            <a:lvl1pPr>
              <a:defRPr sz="2400"/>
            </a:lvl1pPr>
            <a:lvl2pPr>
              <a:defRPr sz="2200"/>
            </a:lvl2pPr>
            <a:lvl3pPr>
              <a:defRPr sz="2000"/>
            </a:lvl3pPr>
            <a:lvl4pPr>
              <a:defRPr sz="1800"/>
            </a:lvl4pPr>
            <a:lvl5pPr>
              <a:defRPr sz="1800"/>
            </a:lvl5pPr>
            <a:lvl6pPr marL="2173288" indent="-344488">
              <a:defRPr lang="en-US" sz="1800" b="1" kern="1200" dirty="0" smtClean="0">
                <a:solidFill>
                  <a:schemeClr val="tx1"/>
                </a:solidFill>
                <a:effectLst>
                  <a:outerShdw blurRad="101600" dist="63500" dir="2700000" algn="tl" rotWithShape="0">
                    <a:prstClr val="black">
                      <a:alpha val="75000"/>
                    </a:prstClr>
                  </a:outerShdw>
                </a:effectLst>
                <a:latin typeface="+mn-lt"/>
                <a:ea typeface="+mn-ea"/>
                <a:cs typeface="+mn-cs"/>
              </a:defRPr>
            </a:lvl6pPr>
            <a:lvl7pPr marL="2173288" indent="-344488">
              <a:defRPr lang="en-US" sz="1800" b="1" kern="1200" dirty="0" smtClean="0">
                <a:solidFill>
                  <a:schemeClr val="tx1"/>
                </a:solidFill>
                <a:effectLst>
                  <a:outerShdw blurRad="101600" dist="63500" dir="2700000" algn="tl" rotWithShape="0">
                    <a:prstClr val="black">
                      <a:alpha val="75000"/>
                    </a:prstClr>
                  </a:outerShdw>
                </a:effectLst>
                <a:latin typeface="+mn-lt"/>
                <a:ea typeface="+mn-ea"/>
                <a:cs typeface="+mn-cs"/>
              </a:defRPr>
            </a:lvl7pPr>
            <a:lvl8pPr marL="2173288" indent="-344488">
              <a:defRPr lang="en-US" sz="1800" b="1" kern="1200" dirty="0" smtClean="0">
                <a:solidFill>
                  <a:schemeClr val="tx1"/>
                </a:solidFill>
                <a:effectLst>
                  <a:outerShdw blurRad="101600" dist="63500" dir="2700000" algn="tl" rotWithShape="0">
                    <a:prstClr val="black">
                      <a:alpha val="75000"/>
                    </a:prstClr>
                  </a:outerShdw>
                </a:effectLst>
                <a:latin typeface="+mn-lt"/>
                <a:ea typeface="+mn-ea"/>
                <a:cs typeface="+mn-cs"/>
              </a:defRPr>
            </a:lvl8pPr>
            <a:lvl9pPr marL="2173288" indent="-344488">
              <a:defRPr sz="1800" b="1" kern="1200" dirty="0">
                <a:solidFill>
                  <a:schemeClr val="tx1"/>
                </a:solidFill>
                <a:effectLst>
                  <a:outerShdw blurRad="101600" dist="63500" dir="2700000" algn="tl" rotWithShape="0">
                    <a:prstClr val="black">
                      <a:alpha val="75000"/>
                    </a:prstClr>
                  </a:outerShdw>
                </a:effectLst>
                <a:latin typeface="+mn-lt"/>
                <a:ea typeface="+mn-ea"/>
                <a:cs typeface="+mn-cs"/>
              </a:defRPr>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779929" y="1828801"/>
            <a:ext cx="3566160" cy="3657600"/>
          </a:xfrm>
        </p:spPr>
        <p:txBody>
          <a:bodyPr>
            <a:normAutofit/>
          </a:bodyPr>
          <a:lstStyle>
            <a:lvl1pPr marL="0" indent="0" algn="ctr">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62A9290-90EA-4614-A466-AC001A6CC2F2}" type="datetimeFigureOut">
              <a:rPr lang="en-US" smtClean="0"/>
              <a:t>3/13/2017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382A7F7-08BF-4252-8141-63FB96055BB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240" y="457200"/>
            <a:ext cx="3566160" cy="1371600"/>
          </a:xfrm>
        </p:spPr>
        <p:txBody>
          <a:bodyPr anchor="b">
            <a:normAutofit/>
          </a:bodyPr>
          <a:lstStyle>
            <a:lvl1pPr algn="ctr">
              <a:defRPr sz="3600" b="1" kern="1200">
                <a:solidFill>
                  <a:schemeClr val="tx1"/>
                </a:solidFill>
                <a:effectLst>
                  <a:outerShdw blurRad="101600" dist="63500" dir="2700000" algn="tl" rotWithShape="0">
                    <a:prstClr val="black">
                      <a:alpha val="75000"/>
                    </a:prstClr>
                  </a:outerShdw>
                </a:effectLst>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266765" y="1676400"/>
            <a:ext cx="2975610" cy="2975610"/>
          </a:xfrm>
          <a:prstGeom prst="ellipse">
            <a:avLst/>
          </a:prstGeom>
          <a:solidFill>
            <a:schemeClr val="tx1">
              <a:lumMod val="75000"/>
            </a:schemeClr>
          </a:solidFill>
          <a:ln w="63500">
            <a:solidFill>
              <a:schemeClr val="tx1"/>
            </a:solidFill>
          </a:ln>
          <a:effectLst>
            <a:outerShdw blurRad="254000" dist="152400" dir="5400000" sx="90000" sy="-19000" rotWithShape="0">
              <a:prstClr val="black">
                <a:alpha val="2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777240" y="1828800"/>
            <a:ext cx="3566160" cy="3657600"/>
          </a:xfrm>
        </p:spPr>
        <p:txBody>
          <a:bodyPr vert="horz" lIns="91440" tIns="45720" rIns="91440" bIns="45720" rtlCol="0">
            <a:normAutofit/>
          </a:bodyPr>
          <a:lstStyle>
            <a:lvl1pPr marL="0" indent="0" algn="ctr">
              <a:spcBef>
                <a:spcPts val="600"/>
              </a:spcBef>
              <a:buNone/>
              <a:defRPr sz="2000" b="1" kern="1200">
                <a:solidFill>
                  <a:schemeClr val="tx1"/>
                </a:solidFill>
                <a:effectLst>
                  <a:outerShdw blurRad="101600" dist="63500" dir="2700000" algn="tl" rotWithShape="0">
                    <a:prstClr val="black">
                      <a:alpha val="75000"/>
                    </a:prstClr>
                  </a:outerShdw>
                </a:effectLst>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000"/>
              </a:spcBef>
              <a:buFontTx/>
              <a:buNone/>
            </a:pPr>
            <a:r>
              <a:rPr lang="en-GB" smtClean="0"/>
              <a:t>Click to edit Master text styles</a:t>
            </a:r>
          </a:p>
        </p:txBody>
      </p:sp>
      <p:sp>
        <p:nvSpPr>
          <p:cNvPr id="5" name="Date Placeholder 4"/>
          <p:cNvSpPr>
            <a:spLocks noGrp="1"/>
          </p:cNvSpPr>
          <p:nvPr>
            <p:ph type="dt" sz="half" idx="10"/>
          </p:nvPr>
        </p:nvSpPr>
        <p:spPr/>
        <p:txBody>
          <a:bodyPr/>
          <a:lstStyle/>
          <a:p>
            <a:fld id="{462A9290-90EA-4614-A466-AC001A6CC2F2}" type="datetimeFigureOut">
              <a:rPr lang="en-US" smtClean="0"/>
              <a:t>3/13/2017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E15D9F-EA41-4E24-995F-55048904760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777240" y="3962399"/>
            <a:ext cx="7585710" cy="672353"/>
          </a:xfrm>
        </p:spPr>
        <p:txBody>
          <a:bodyPr anchor="b">
            <a:normAutofit/>
          </a:bodyPr>
          <a:lstStyle>
            <a:lvl1pPr algn="ctr">
              <a:defRPr sz="3600" b="1" kern="1200">
                <a:solidFill>
                  <a:schemeClr val="tx1"/>
                </a:solidFill>
                <a:effectLst>
                  <a:outerShdw blurRad="101600" dist="63500" dir="2700000" algn="tl" rotWithShape="0">
                    <a:prstClr val="black">
                      <a:alpha val="75000"/>
                    </a:prstClr>
                  </a:outerShdw>
                </a:effectLst>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3101957" y="457200"/>
            <a:ext cx="2940087" cy="2940087"/>
          </a:xfrm>
          <a:prstGeom prst="ellipse">
            <a:avLst/>
          </a:prstGeom>
          <a:solidFill>
            <a:schemeClr val="tx1">
              <a:lumMod val="75000"/>
            </a:schemeClr>
          </a:solidFill>
          <a:ln w="63500">
            <a:solidFill>
              <a:schemeClr val="tx1"/>
            </a:solidFill>
          </a:ln>
          <a:effectLst>
            <a:outerShdw blurRad="254000" dist="152400" dir="5400000" sx="90000" sy="-19000" rotWithShape="0">
              <a:prstClr val="black">
                <a:alpha val="20000"/>
              </a:prstClr>
            </a:outerShdw>
          </a:effectLst>
        </p:spPr>
        <p:txBody>
          <a:bodyPr vert="horz" lIns="91440" tIns="45720" rIns="91440" bIns="45720" rtlCol="0">
            <a:normAutofit/>
          </a:bodyPr>
          <a:lstStyle>
            <a:lvl1pPr marL="0" indent="0" algn="l" defTabSz="914400" rtl="0" eaLnBrk="1" latinLnBrk="0" hangingPunct="1">
              <a:spcBef>
                <a:spcPts val="2000"/>
              </a:spcBef>
              <a:buFontTx/>
              <a:buNone/>
              <a:defRPr sz="2400" b="1" kern="1200">
                <a:solidFill>
                  <a:schemeClr val="tx1"/>
                </a:solidFill>
                <a:effectLst>
                  <a:outerShdw blurRad="101600" dist="63500" dir="2700000" algn="tl" rotWithShape="0">
                    <a:prstClr val="black">
                      <a:alpha val="75000"/>
                    </a:prstClr>
                  </a:outerShdw>
                </a:effectLst>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777240" y="4639235"/>
            <a:ext cx="7585710" cy="1371600"/>
          </a:xfrm>
        </p:spPr>
        <p:txBody>
          <a:bodyPr vert="horz" lIns="91440" tIns="45720" rIns="91440" bIns="45720" rtlCol="0">
            <a:normAutofit/>
          </a:bodyPr>
          <a:lstStyle>
            <a:lvl1pPr marL="0" indent="0" algn="ctr">
              <a:spcBef>
                <a:spcPts val="0"/>
              </a:spcBef>
              <a:buNone/>
              <a:defRPr sz="2000" b="1" kern="1200">
                <a:solidFill>
                  <a:schemeClr val="tx1"/>
                </a:solidFill>
                <a:effectLst>
                  <a:outerShdw blurRad="101600" dist="63500" dir="2700000" algn="tl" rotWithShape="0">
                    <a:prstClr val="black">
                      <a:alpha val="75000"/>
                    </a:prstClr>
                  </a:outerShdw>
                </a:effectLst>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000"/>
              </a:spcBef>
              <a:buFontTx/>
              <a:buNone/>
            </a:pPr>
            <a:r>
              <a:rPr lang="en-GB" smtClean="0"/>
              <a:t>Click to edit Master text styles</a:t>
            </a:r>
          </a:p>
        </p:txBody>
      </p:sp>
      <p:sp>
        <p:nvSpPr>
          <p:cNvPr id="5" name="Date Placeholder 4"/>
          <p:cNvSpPr>
            <a:spLocks noGrp="1"/>
          </p:cNvSpPr>
          <p:nvPr>
            <p:ph type="dt" sz="half" idx="10"/>
          </p:nvPr>
        </p:nvSpPr>
        <p:spPr/>
        <p:txBody>
          <a:bodyPr/>
          <a:lstStyle/>
          <a:p>
            <a:fld id="{462A9290-90EA-4614-A466-AC001A6CC2F2}" type="datetimeFigureOut">
              <a:rPr lang="en-US" smtClean="0"/>
              <a:t>3/13/2017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E15D9F-EA41-4E24-995F-55048904760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462A9290-90EA-4614-A466-AC001A6CC2F2}" type="datetimeFigureOut">
              <a:rPr lang="en-US" smtClean="0"/>
              <a:t>3/13/2017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E15D9F-EA41-4E24-995F-55048904760C}"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19365" y="416859"/>
            <a:ext cx="1940859" cy="5607424"/>
          </a:xfrm>
        </p:spPr>
        <p:txBody>
          <a:bodyPr vert="eaVert" anchor="ctr" anchorCtr="0"/>
          <a:lstStyle/>
          <a:p>
            <a:r>
              <a:rPr lang="en-GB" smtClean="0"/>
              <a:t>Click to edit Master title style</a:t>
            </a:r>
            <a:endParaRPr/>
          </a:p>
        </p:txBody>
      </p:sp>
      <p:sp>
        <p:nvSpPr>
          <p:cNvPr id="3" name="Vertical Text Placeholder 2"/>
          <p:cNvSpPr>
            <a:spLocks noGrp="1"/>
          </p:cNvSpPr>
          <p:nvPr>
            <p:ph type="body" orient="vert" idx="1"/>
          </p:nvPr>
        </p:nvSpPr>
        <p:spPr>
          <a:xfrm>
            <a:off x="820737" y="414015"/>
            <a:ext cx="6144839" cy="5610268"/>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462A9290-90EA-4614-A466-AC001A6CC2F2}" type="datetimeFigureOut">
              <a:rPr lang="en-US" smtClean="0"/>
              <a:t>3/13/2017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E15D9F-EA41-4E24-995F-55048904760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GridOverlay.png"/>
          <p:cNvPicPr>
            <a:picLocks noChangeAspect="1"/>
          </p:cNvPicPr>
          <p:nvPr/>
        </p:nvPicPr>
        <p:blipFill>
          <a:blip r:embed="rId14"/>
          <a:stretch>
            <a:fillRect/>
          </a:stretch>
        </p:blipFill>
        <p:spPr>
          <a:xfrm>
            <a:off x="0" y="0"/>
            <a:ext cx="9144000" cy="6858000"/>
          </a:xfrm>
          <a:prstGeom prst="rect">
            <a:avLst/>
          </a:prstGeom>
          <a:solidFill>
            <a:schemeClr val="bg2">
              <a:lumMod val="60000"/>
              <a:lumOff val="40000"/>
              <a:alpha val="10000"/>
            </a:schemeClr>
          </a:solidFill>
        </p:spPr>
      </p:pic>
      <p:sp>
        <p:nvSpPr>
          <p:cNvPr id="2" name="Title Placeholder 1"/>
          <p:cNvSpPr>
            <a:spLocks noGrp="1"/>
          </p:cNvSpPr>
          <p:nvPr>
            <p:ph type="title"/>
          </p:nvPr>
        </p:nvSpPr>
        <p:spPr>
          <a:xfrm>
            <a:off x="779462" y="107577"/>
            <a:ext cx="7581901" cy="1653988"/>
          </a:xfrm>
          <a:prstGeom prst="rect">
            <a:avLst/>
          </a:prstGeom>
        </p:spPr>
        <p:txBody>
          <a:bodyPr vert="horz" lIns="91440" tIns="45720" rIns="91440" bIns="45720" rtlCol="0" anchor="ctr">
            <a:noAutofit/>
          </a:bodyPr>
          <a:lstStyle/>
          <a:p>
            <a:r>
              <a:rPr lang="en-GB" smtClean="0"/>
              <a:t>Click to edit Master title style</a:t>
            </a:r>
            <a:endParaRPr/>
          </a:p>
        </p:txBody>
      </p:sp>
      <p:sp>
        <p:nvSpPr>
          <p:cNvPr id="3" name="Text Placeholder 2"/>
          <p:cNvSpPr>
            <a:spLocks noGrp="1"/>
          </p:cNvSpPr>
          <p:nvPr>
            <p:ph type="body" idx="1"/>
          </p:nvPr>
        </p:nvSpPr>
        <p:spPr>
          <a:xfrm>
            <a:off x="779462" y="1882588"/>
            <a:ext cx="7581901" cy="3953436"/>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6651812" y="6356350"/>
            <a:ext cx="2133600" cy="365125"/>
          </a:xfrm>
          <a:prstGeom prst="rect">
            <a:avLst/>
          </a:prstGeom>
        </p:spPr>
        <p:txBody>
          <a:bodyPr vert="horz" lIns="91440" tIns="45720" rIns="91440" bIns="45720" rtlCol="0" anchor="ctr"/>
          <a:lstStyle>
            <a:lvl1pPr algn="r">
              <a:defRPr sz="1100">
                <a:solidFill>
                  <a:schemeClr val="tx1">
                    <a:tint val="75000"/>
                  </a:schemeClr>
                </a:solidFill>
                <a:effectLst>
                  <a:outerShdw blurRad="101600" dist="63500" dir="2700000" algn="tl" rotWithShape="0">
                    <a:prstClr val="black">
                      <a:alpha val="75000"/>
                    </a:prstClr>
                  </a:outerShdw>
                </a:effectLst>
              </a:defRPr>
            </a:lvl1pPr>
          </a:lstStyle>
          <a:p>
            <a:fld id="{462A9290-90EA-4614-A466-AC001A6CC2F2}" type="datetimeFigureOut">
              <a:rPr lang="en-US" smtClean="0"/>
              <a:t>3/13/2017</a:t>
            </a:fld>
            <a:endParaRPr lang="en-US"/>
          </a:p>
        </p:txBody>
      </p:sp>
      <p:sp>
        <p:nvSpPr>
          <p:cNvPr id="5" name="Footer Placeholder 4"/>
          <p:cNvSpPr>
            <a:spLocks noGrp="1"/>
          </p:cNvSpPr>
          <p:nvPr>
            <p:ph type="ftr" sz="quarter" idx="3"/>
          </p:nvPr>
        </p:nvSpPr>
        <p:spPr>
          <a:xfrm>
            <a:off x="354106" y="6356350"/>
            <a:ext cx="2895600" cy="365125"/>
          </a:xfrm>
          <a:prstGeom prst="rect">
            <a:avLst/>
          </a:prstGeom>
        </p:spPr>
        <p:txBody>
          <a:bodyPr vert="horz" lIns="91440" tIns="45720" rIns="91440" bIns="45720" rtlCol="0" anchor="ctr"/>
          <a:lstStyle>
            <a:lvl1pPr algn="l">
              <a:defRPr sz="1100">
                <a:solidFill>
                  <a:schemeClr val="tx1">
                    <a:tint val="75000"/>
                  </a:schemeClr>
                </a:solidFill>
                <a:effectLst>
                  <a:outerShdw blurRad="101600" dist="63500" dir="2700000" algn="tl" rotWithShape="0">
                    <a:prstClr val="black">
                      <a:alpha val="75000"/>
                    </a:prstClr>
                  </a:outerShdw>
                </a:effectLst>
              </a:defRPr>
            </a:lvl1pPr>
          </a:lstStyle>
          <a:p>
            <a:endParaRPr lang="en-US"/>
          </a:p>
        </p:txBody>
      </p:sp>
      <p:sp>
        <p:nvSpPr>
          <p:cNvPr id="6" name="Slide Number Placeholder 5"/>
          <p:cNvSpPr>
            <a:spLocks noGrp="1"/>
          </p:cNvSpPr>
          <p:nvPr>
            <p:ph type="sldNum" sz="quarter" idx="4"/>
          </p:nvPr>
        </p:nvSpPr>
        <p:spPr>
          <a:xfrm>
            <a:off x="4191000" y="6356350"/>
            <a:ext cx="762000" cy="365125"/>
          </a:xfrm>
          <a:prstGeom prst="rect">
            <a:avLst/>
          </a:prstGeom>
        </p:spPr>
        <p:txBody>
          <a:bodyPr vert="horz" lIns="91440" tIns="45720" rIns="91440" bIns="45720" rtlCol="0" anchor="ctr"/>
          <a:lstStyle>
            <a:lvl1pPr algn="ctr">
              <a:defRPr sz="1100">
                <a:solidFill>
                  <a:schemeClr val="tx1">
                    <a:tint val="75000"/>
                  </a:schemeClr>
                </a:solidFill>
                <a:effectLst>
                  <a:outerShdw blurRad="101600" dist="63500" dir="2700000" algn="tl" rotWithShape="0">
                    <a:prstClr val="black">
                      <a:alpha val="75000"/>
                    </a:prstClr>
                  </a:outerShdw>
                </a:effectLst>
              </a:defRPr>
            </a:lvl1pPr>
          </a:lstStyle>
          <a:p>
            <a:fld id="{B3E15D9F-EA41-4E24-995F-55048904760C}"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Lst>
  <p:txStyles>
    <p:titleStyle>
      <a:lvl1pPr algn="ctr" defTabSz="914400" rtl="0" eaLnBrk="1" latinLnBrk="0" hangingPunct="1">
        <a:spcBef>
          <a:spcPct val="0"/>
        </a:spcBef>
        <a:buNone/>
        <a:defRPr sz="5600" b="1" kern="1200">
          <a:solidFill>
            <a:schemeClr val="tx1"/>
          </a:solidFill>
          <a:effectLst>
            <a:outerShdw blurRad="101600" dist="63500" dir="2700000" algn="tl" rotWithShape="0">
              <a:prstClr val="black">
                <a:alpha val="75000"/>
              </a:prstClr>
            </a:outerShdw>
          </a:effectLst>
          <a:latin typeface="+mj-lt"/>
          <a:ea typeface="+mj-ea"/>
          <a:cs typeface="+mj-cs"/>
        </a:defRPr>
      </a:lvl1pPr>
    </p:titleStyle>
    <p:bodyStyle>
      <a:lvl1pPr marL="403225" indent="-403225" algn="l" defTabSz="914400" rtl="0" eaLnBrk="1" latinLnBrk="0" hangingPunct="1">
        <a:spcBef>
          <a:spcPts val="2000"/>
        </a:spcBef>
        <a:buFontTx/>
        <a:buBlip>
          <a:blip r:embed="rId15"/>
        </a:buBlip>
        <a:defRPr sz="2400" b="1" kern="1200">
          <a:solidFill>
            <a:schemeClr val="tx1"/>
          </a:solidFill>
          <a:effectLst>
            <a:outerShdw blurRad="101600" dist="63500" dir="2700000" algn="tl" rotWithShape="0">
              <a:prstClr val="black">
                <a:alpha val="75000"/>
              </a:prstClr>
            </a:outerShdw>
          </a:effectLst>
          <a:latin typeface="+mn-lt"/>
          <a:ea typeface="+mn-ea"/>
          <a:cs typeface="+mn-cs"/>
        </a:defRPr>
      </a:lvl1pPr>
      <a:lvl2pPr marL="806450" indent="-403225" algn="l" defTabSz="914400" rtl="0" eaLnBrk="1" latinLnBrk="0" hangingPunct="1">
        <a:spcBef>
          <a:spcPts val="600"/>
        </a:spcBef>
        <a:buFontTx/>
        <a:buBlip>
          <a:blip r:embed="rId15"/>
        </a:buBlip>
        <a:defRPr sz="2200" b="1" kern="1200">
          <a:solidFill>
            <a:schemeClr val="tx1"/>
          </a:solidFill>
          <a:effectLst>
            <a:outerShdw blurRad="101600" dist="63500" dir="2700000" algn="tl" rotWithShape="0">
              <a:prstClr val="black">
                <a:alpha val="75000"/>
              </a:prstClr>
            </a:outerShdw>
          </a:effectLst>
          <a:latin typeface="+mn-lt"/>
          <a:ea typeface="+mn-ea"/>
          <a:cs typeface="+mn-cs"/>
        </a:defRPr>
      </a:lvl2pPr>
      <a:lvl3pPr marL="1143000" indent="-336550" algn="l" defTabSz="914400" rtl="0" eaLnBrk="1" latinLnBrk="0" hangingPunct="1">
        <a:spcBef>
          <a:spcPts val="600"/>
        </a:spcBef>
        <a:buFontTx/>
        <a:buBlip>
          <a:blip r:embed="rId15"/>
        </a:buBlip>
        <a:defRPr sz="2000" b="1" kern="1200">
          <a:solidFill>
            <a:schemeClr val="tx1"/>
          </a:solidFill>
          <a:effectLst>
            <a:outerShdw blurRad="101600" dist="63500" dir="2700000" algn="tl" rotWithShape="0">
              <a:prstClr val="black">
                <a:alpha val="75000"/>
              </a:prstClr>
            </a:outerShdw>
          </a:effectLst>
          <a:latin typeface="+mn-lt"/>
          <a:ea typeface="+mn-ea"/>
          <a:cs typeface="+mn-cs"/>
        </a:defRPr>
      </a:lvl3pPr>
      <a:lvl4pPr marL="1492250" indent="-349250" algn="l" defTabSz="914400" rtl="0" eaLnBrk="1" latinLnBrk="0" hangingPunct="1">
        <a:spcBef>
          <a:spcPts val="600"/>
        </a:spcBef>
        <a:buFontTx/>
        <a:buBlip>
          <a:blip r:embed="rId15"/>
        </a:buBlip>
        <a:defRPr sz="1800" b="1" kern="1200">
          <a:solidFill>
            <a:schemeClr val="tx1"/>
          </a:solidFill>
          <a:effectLst>
            <a:outerShdw blurRad="101600" dist="63500" dir="2700000" algn="tl" rotWithShape="0">
              <a:prstClr val="black">
                <a:alpha val="75000"/>
              </a:prstClr>
            </a:outerShdw>
          </a:effectLst>
          <a:latin typeface="+mn-lt"/>
          <a:ea typeface="+mn-ea"/>
          <a:cs typeface="+mn-cs"/>
        </a:defRPr>
      </a:lvl4pPr>
      <a:lvl5pPr marL="1828800" indent="-336550" algn="l" defTabSz="914400" rtl="0" eaLnBrk="1" latinLnBrk="0" hangingPunct="1">
        <a:spcBef>
          <a:spcPts val="600"/>
        </a:spcBef>
        <a:buFontTx/>
        <a:buBlip>
          <a:blip r:embed="rId15"/>
        </a:buBlip>
        <a:defRPr sz="1800" b="1" kern="1200">
          <a:solidFill>
            <a:schemeClr val="tx1"/>
          </a:solidFill>
          <a:effectLst>
            <a:outerShdw blurRad="101600" dist="63500" dir="2700000" algn="tl" rotWithShape="0">
              <a:prstClr val="black">
                <a:alpha val="75000"/>
              </a:prstClr>
            </a:outerShdw>
          </a:effectLst>
          <a:latin typeface="+mn-lt"/>
          <a:ea typeface="+mn-ea"/>
          <a:cs typeface="+mn-cs"/>
        </a:defRPr>
      </a:lvl5pPr>
      <a:lvl6pPr marL="2173288" indent="-344488" algn="l" defTabSz="914400" rtl="0" eaLnBrk="1" latinLnBrk="0" hangingPunct="1">
        <a:spcBef>
          <a:spcPct val="20000"/>
        </a:spcBef>
        <a:buFontTx/>
        <a:buBlip>
          <a:blip r:embed="rId15"/>
        </a:buBlip>
        <a:defRPr lang="en-US" sz="1800" b="1" kern="1200" dirty="0" smtClean="0">
          <a:solidFill>
            <a:schemeClr val="tx1"/>
          </a:solidFill>
          <a:effectLst>
            <a:outerShdw blurRad="101600" dist="63500" dir="2700000" algn="tl" rotWithShape="0">
              <a:prstClr val="black">
                <a:alpha val="75000"/>
              </a:prstClr>
            </a:outerShdw>
          </a:effectLst>
          <a:latin typeface="+mn-lt"/>
          <a:ea typeface="+mn-ea"/>
          <a:cs typeface="+mn-cs"/>
        </a:defRPr>
      </a:lvl6pPr>
      <a:lvl7pPr marL="2516188" indent="-344488" algn="l" defTabSz="914400" rtl="0" eaLnBrk="1" latinLnBrk="0" hangingPunct="1">
        <a:spcBef>
          <a:spcPct val="20000"/>
        </a:spcBef>
        <a:buFontTx/>
        <a:buBlip>
          <a:blip r:embed="rId15"/>
        </a:buBlip>
        <a:defRPr lang="en-US" sz="1800" b="1" kern="1200" dirty="0" smtClean="0">
          <a:solidFill>
            <a:schemeClr val="tx1"/>
          </a:solidFill>
          <a:effectLst>
            <a:outerShdw blurRad="101600" dist="63500" dir="2700000" algn="tl" rotWithShape="0">
              <a:prstClr val="black">
                <a:alpha val="75000"/>
              </a:prstClr>
            </a:outerShdw>
          </a:effectLst>
          <a:latin typeface="+mn-lt"/>
          <a:ea typeface="+mn-ea"/>
          <a:cs typeface="+mn-cs"/>
        </a:defRPr>
      </a:lvl7pPr>
      <a:lvl8pPr marL="2860675" indent="-344488" algn="l" defTabSz="914400" rtl="0" eaLnBrk="1" latinLnBrk="0" hangingPunct="1">
        <a:spcBef>
          <a:spcPct val="20000"/>
        </a:spcBef>
        <a:buFontTx/>
        <a:buBlip>
          <a:blip r:embed="rId15"/>
        </a:buBlip>
        <a:defRPr lang="en-US" sz="1800" b="1" kern="1200" dirty="0" smtClean="0">
          <a:solidFill>
            <a:schemeClr val="tx1"/>
          </a:solidFill>
          <a:effectLst>
            <a:outerShdw blurRad="101600" dist="63500" dir="2700000" algn="tl" rotWithShape="0">
              <a:prstClr val="black">
                <a:alpha val="75000"/>
              </a:prstClr>
            </a:outerShdw>
          </a:effectLst>
          <a:latin typeface="+mn-lt"/>
          <a:ea typeface="+mn-ea"/>
          <a:cs typeface="+mn-cs"/>
        </a:defRPr>
      </a:lvl8pPr>
      <a:lvl9pPr marL="3205163" indent="-344488" algn="l" defTabSz="914400" rtl="0" eaLnBrk="1" latinLnBrk="0" hangingPunct="1">
        <a:spcBef>
          <a:spcPct val="20000"/>
        </a:spcBef>
        <a:buFontTx/>
        <a:buBlip>
          <a:blip r:embed="rId15"/>
        </a:buBlip>
        <a:defRPr lang="en-US" sz="1800" b="1" kern="1200" dirty="0">
          <a:solidFill>
            <a:schemeClr val="tx1"/>
          </a:solidFill>
          <a:effectLst>
            <a:outerShdw blurRad="101600" dist="63500" dir="2700000" algn="tl" rotWithShape="0">
              <a:prstClr val="black">
                <a:alpha val="75000"/>
              </a:prstClr>
            </a:outerShdw>
          </a:effectLst>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Presenting Results</a:t>
            </a:r>
            <a:endParaRPr lang="en-US" dirty="0"/>
          </a:p>
        </p:txBody>
      </p:sp>
      <p:sp>
        <p:nvSpPr>
          <p:cNvPr id="3" name="Subtitle 2"/>
          <p:cNvSpPr>
            <a:spLocks noGrp="1"/>
          </p:cNvSpPr>
          <p:nvPr>
            <p:ph type="subTitle" idx="1"/>
          </p:nvPr>
        </p:nvSpPr>
        <p:spPr/>
        <p:txBody>
          <a:bodyPr/>
          <a:lstStyle/>
          <a:p>
            <a:r>
              <a:rPr lang="en-GB" dirty="0" smtClean="0"/>
              <a:t>PDP </a:t>
            </a:r>
            <a:r>
              <a:rPr lang="en-US" dirty="0" smtClean="0"/>
              <a:t>– </a:t>
            </a:r>
            <a:r>
              <a:rPr lang="en-US" smtClean="0"/>
              <a:t>HNL group</a:t>
            </a:r>
            <a:endParaRPr lang="en-GB" smtClean="0"/>
          </a:p>
        </p:txBody>
      </p:sp>
    </p:spTree>
    <p:extLst>
      <p:ext uri="{BB962C8B-B14F-4D97-AF65-F5344CB8AC3E}">
        <p14:creationId xmlns:p14="http://schemas.microsoft.com/office/powerpoint/2010/main" val="3821384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 for the next hour</a:t>
            </a:r>
            <a:r>
              <a:rPr lang="en-US" dirty="0" smtClean="0"/>
              <a:t>….</a:t>
            </a:r>
            <a:endParaRPr lang="en-GB" dirty="0"/>
          </a:p>
        </p:txBody>
      </p:sp>
      <p:sp>
        <p:nvSpPr>
          <p:cNvPr id="3" name="Content Placeholder 2"/>
          <p:cNvSpPr>
            <a:spLocks noGrp="1"/>
          </p:cNvSpPr>
          <p:nvPr>
            <p:ph idx="1"/>
          </p:nvPr>
        </p:nvSpPr>
        <p:spPr/>
        <p:txBody>
          <a:bodyPr/>
          <a:lstStyle/>
          <a:p>
            <a:r>
              <a:rPr lang="en-GB" dirty="0" smtClean="0"/>
              <a:t>Writing a report (specifically the results section)</a:t>
            </a:r>
          </a:p>
          <a:p>
            <a:r>
              <a:rPr lang="en-GB" dirty="0" smtClean="0"/>
              <a:t>How tables and graphs should look</a:t>
            </a:r>
          </a:p>
          <a:p>
            <a:r>
              <a:rPr lang="en-GB" dirty="0" smtClean="0"/>
              <a:t>Check on coursework progress (PDP)</a:t>
            </a:r>
          </a:p>
          <a:p>
            <a:r>
              <a:rPr lang="en-GB" dirty="0" smtClean="0"/>
              <a:t>Presentation dates</a:t>
            </a:r>
            <a:r>
              <a:rPr lang="en-US" dirty="0" smtClean="0"/>
              <a:t>…</a:t>
            </a:r>
          </a:p>
          <a:p>
            <a:r>
              <a:rPr lang="en-US" dirty="0" smtClean="0"/>
              <a:t>Work placements?</a:t>
            </a:r>
          </a:p>
          <a:p>
            <a:r>
              <a:rPr lang="en-US" dirty="0" smtClean="0"/>
              <a:t>Any questions – including relating to SHSS4066 CW!</a:t>
            </a:r>
            <a:endParaRPr lang="en-GB" dirty="0"/>
          </a:p>
        </p:txBody>
      </p:sp>
    </p:spTree>
    <p:extLst>
      <p:ext uri="{BB962C8B-B14F-4D97-AF65-F5344CB8AC3E}">
        <p14:creationId xmlns:p14="http://schemas.microsoft.com/office/powerpoint/2010/main" val="3985993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 Introduction</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706533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a:xfrm>
            <a:off x="779462" y="1600200"/>
            <a:ext cx="7581901" cy="4235824"/>
          </a:xfrm>
        </p:spPr>
        <p:txBody>
          <a:bodyPr>
            <a:normAutofit fontScale="25000" lnSpcReduction="20000"/>
          </a:bodyPr>
          <a:lstStyle/>
          <a:p>
            <a:r>
              <a:rPr lang="en-US" sz="8000" dirty="0" smtClean="0"/>
              <a:t>The introduction defines the subject of the report. It must outline the scientific purpose(s) or objective(s) for the research performed </a:t>
            </a:r>
          </a:p>
          <a:p>
            <a:r>
              <a:rPr lang="en-US" sz="8000" dirty="0" smtClean="0"/>
              <a:t>Provide the reader with sufficient background to understand the rest of the report. </a:t>
            </a:r>
          </a:p>
          <a:p>
            <a:r>
              <a:rPr lang="en-US" sz="8000" dirty="0" smtClean="0"/>
              <a:t>Care </a:t>
            </a:r>
            <a:r>
              <a:rPr lang="en-US" sz="8000" dirty="0"/>
              <a:t>should be taken to limit the background to whatever is pertinent to </a:t>
            </a:r>
            <a:r>
              <a:rPr lang="en-US" sz="8000" dirty="0" smtClean="0"/>
              <a:t>the lab report. </a:t>
            </a:r>
          </a:p>
          <a:p>
            <a:r>
              <a:rPr lang="en-US" sz="8000" dirty="0" smtClean="0"/>
              <a:t>A </a:t>
            </a:r>
            <a:r>
              <a:rPr lang="en-US" sz="8000" dirty="0"/>
              <a:t>good introduction will answer several questions, including the following: </a:t>
            </a:r>
          </a:p>
          <a:p>
            <a:pPr lvl="1"/>
            <a:r>
              <a:rPr lang="en-US" sz="7800" i="1" dirty="0"/>
              <a:t>Why was this study performed?</a:t>
            </a:r>
            <a:r>
              <a:rPr lang="en-US" sz="7800" dirty="0"/>
              <a:t> </a:t>
            </a:r>
          </a:p>
          <a:p>
            <a:r>
              <a:rPr lang="en-US" sz="8000" dirty="0"/>
              <a:t>Answers to this question may be derived from observations of nature or from the literature. </a:t>
            </a:r>
          </a:p>
        </p:txBody>
      </p:sp>
    </p:spTree>
    <p:extLst>
      <p:ext uri="{BB962C8B-B14F-4D97-AF65-F5344CB8AC3E}">
        <p14:creationId xmlns:p14="http://schemas.microsoft.com/office/powerpoint/2010/main" val="102359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7"/>
            <a:ext cx="7581901" cy="1187823"/>
          </a:xfrm>
        </p:spPr>
        <p:txBody>
          <a:bodyPr/>
          <a:lstStyle/>
          <a:p>
            <a:pPr lvl="1" algn="ctr" rtl="0">
              <a:spcBef>
                <a:spcPct val="0"/>
              </a:spcBef>
            </a:pPr>
            <a:r>
              <a:rPr lang="en-US" sz="2400" i="1" dirty="0" smtClean="0">
                <a:solidFill>
                  <a:schemeClr val="tx1"/>
                </a:solidFill>
              </a:rPr>
              <a:t>What knowledge already exists about this subject?</a:t>
            </a:r>
            <a:r>
              <a:rPr lang="en-US" sz="2400" dirty="0" smtClean="0">
                <a:solidFill>
                  <a:schemeClr val="tx1"/>
                </a:solidFill>
              </a:rPr>
              <a:t> </a:t>
            </a:r>
            <a:br>
              <a:rPr lang="en-US" sz="2400" dirty="0" smtClean="0">
                <a:solidFill>
                  <a:schemeClr val="tx1"/>
                </a:solidFill>
              </a:rPr>
            </a:br>
            <a:endParaRPr lang="en-GB" sz="2400" dirty="0">
              <a:solidFill>
                <a:schemeClr val="tx1"/>
              </a:solidFill>
            </a:endParaRPr>
          </a:p>
        </p:txBody>
      </p:sp>
      <p:sp>
        <p:nvSpPr>
          <p:cNvPr id="3" name="Content Placeholder 2"/>
          <p:cNvSpPr>
            <a:spLocks noGrp="1"/>
          </p:cNvSpPr>
          <p:nvPr>
            <p:ph idx="1"/>
          </p:nvPr>
        </p:nvSpPr>
        <p:spPr>
          <a:xfrm>
            <a:off x="779462" y="1219200"/>
            <a:ext cx="7581901" cy="4616824"/>
          </a:xfrm>
        </p:spPr>
        <p:txBody>
          <a:bodyPr>
            <a:normAutofit fontScale="40000" lnSpcReduction="20000"/>
          </a:bodyPr>
          <a:lstStyle/>
          <a:p>
            <a:r>
              <a:rPr lang="en-US" sz="8000" dirty="0" smtClean="0"/>
              <a:t>The </a:t>
            </a:r>
            <a:r>
              <a:rPr lang="en-US" sz="8000" dirty="0"/>
              <a:t>answer to this question </a:t>
            </a:r>
            <a:r>
              <a:rPr lang="en-US" sz="8000" dirty="0" smtClean="0"/>
              <a:t>must:</a:t>
            </a:r>
          </a:p>
          <a:p>
            <a:pPr lvl="1"/>
            <a:r>
              <a:rPr lang="en-US" sz="7800" dirty="0" smtClean="0"/>
              <a:t>review </a:t>
            </a:r>
            <a:r>
              <a:rPr lang="en-US" sz="7800" dirty="0"/>
              <a:t>the </a:t>
            </a:r>
            <a:r>
              <a:rPr lang="en-US" sz="7800" dirty="0" smtClean="0"/>
              <a:t>literature</a:t>
            </a:r>
          </a:p>
          <a:p>
            <a:pPr lvl="1"/>
            <a:endParaRPr lang="en-US" sz="7800" dirty="0" smtClean="0"/>
          </a:p>
          <a:p>
            <a:pPr lvl="1"/>
            <a:r>
              <a:rPr lang="en-US" sz="7800" dirty="0" smtClean="0"/>
              <a:t>show </a:t>
            </a:r>
            <a:r>
              <a:rPr lang="en-US" sz="7800" dirty="0"/>
              <a:t>the historical development of </a:t>
            </a:r>
            <a:r>
              <a:rPr lang="en-US" sz="7800" dirty="0" smtClean="0"/>
              <a:t>the idea</a:t>
            </a:r>
          </a:p>
          <a:p>
            <a:pPr lvl="1"/>
            <a:endParaRPr lang="en-US" sz="7800" dirty="0" smtClean="0"/>
          </a:p>
          <a:p>
            <a:pPr lvl="1"/>
            <a:r>
              <a:rPr lang="en-US" sz="7800" dirty="0" smtClean="0"/>
              <a:t>include </a:t>
            </a:r>
            <a:r>
              <a:rPr lang="en-US" sz="7800" dirty="0"/>
              <a:t>the confirmations, conflicts, and gaps in existing </a:t>
            </a:r>
            <a:r>
              <a:rPr lang="en-US" sz="7800" dirty="0" smtClean="0"/>
              <a:t>knowledge</a:t>
            </a:r>
          </a:p>
          <a:p>
            <a:pPr marL="403225" lvl="1" indent="0">
              <a:buNone/>
            </a:pPr>
            <a:r>
              <a:rPr lang="en-US" sz="7800" dirty="0" smtClean="0"/>
              <a:t> </a:t>
            </a:r>
            <a:endParaRPr lang="en-US" sz="7800" dirty="0"/>
          </a:p>
          <a:p>
            <a:r>
              <a:rPr lang="en-US" sz="8000" i="1" dirty="0"/>
              <a:t>What is the specific purpose of the study?</a:t>
            </a:r>
            <a:r>
              <a:rPr lang="en-US" sz="8000" dirty="0"/>
              <a:t> </a:t>
            </a:r>
          </a:p>
          <a:p>
            <a:endParaRPr lang="en-GB" dirty="0"/>
          </a:p>
        </p:txBody>
      </p:sp>
    </p:spTree>
    <p:extLst>
      <p:ext uri="{BB962C8B-B14F-4D97-AF65-F5344CB8AC3E}">
        <p14:creationId xmlns:p14="http://schemas.microsoft.com/office/powerpoint/2010/main" val="941689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000" dirty="0" smtClean="0"/>
              <a:t>Results</a:t>
            </a:r>
            <a:endParaRPr lang="en-US" dirty="0"/>
          </a:p>
        </p:txBody>
      </p:sp>
      <p:sp>
        <p:nvSpPr>
          <p:cNvPr id="3" name="Content Placeholder 2"/>
          <p:cNvSpPr>
            <a:spLocks noGrp="1"/>
          </p:cNvSpPr>
          <p:nvPr>
            <p:ph idx="1"/>
          </p:nvPr>
        </p:nvSpPr>
        <p:spPr>
          <a:xfrm>
            <a:off x="779462" y="1882588"/>
            <a:ext cx="7581901" cy="4975412"/>
          </a:xfrm>
        </p:spPr>
        <p:txBody>
          <a:bodyPr>
            <a:normAutofit fontScale="25000" lnSpcReduction="20000"/>
          </a:bodyPr>
          <a:lstStyle/>
          <a:p>
            <a:r>
              <a:rPr lang="en-US" sz="7400" dirty="0" smtClean="0"/>
              <a:t>This section describes but does not explain your results; it provides the reader with a factual account of your findings (Hay, 1996). </a:t>
            </a:r>
          </a:p>
          <a:p>
            <a:r>
              <a:rPr lang="en-US" sz="7400" dirty="0" smtClean="0"/>
              <a:t>You can, however, draw attention to specific trends or data that you think are important. </a:t>
            </a:r>
          </a:p>
          <a:p>
            <a:r>
              <a:rPr lang="en-US" sz="7400" dirty="0" smtClean="0"/>
              <a:t>Your aim in your results section is to make your results as comprehensible as possible for your readers/markers (Hay, 1996).</a:t>
            </a:r>
          </a:p>
          <a:p>
            <a:r>
              <a:rPr lang="en-US" sz="7400" dirty="0" smtClean="0"/>
              <a:t>If you are presenting statistical results, place descriptive statistics first (means and standard deviations) followed by the results of any inferential statistical tests you performed. </a:t>
            </a:r>
          </a:p>
          <a:p>
            <a:r>
              <a:rPr lang="en-US" sz="7400" dirty="0" smtClean="0"/>
              <a:t>Raw data should be put in the appendices, only excerpts (descriptive statistics or illustrative highlights of lengthy qualitative data) should be included in the results section. </a:t>
            </a:r>
          </a:p>
        </p:txBody>
      </p:sp>
    </p:spTree>
    <p:extLst>
      <p:ext uri="{BB962C8B-B14F-4D97-AF65-F5344CB8AC3E}">
        <p14:creationId xmlns:p14="http://schemas.microsoft.com/office/powerpoint/2010/main" val="283410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Table and Figure examples</a:t>
            </a:r>
            <a:r>
              <a:rPr lang="en-US" dirty="0" smtClean="0"/>
              <a:t>…</a:t>
            </a:r>
            <a:endParaRPr lang="en-GB" dirty="0"/>
          </a:p>
        </p:txBody>
      </p:sp>
      <p:sp>
        <p:nvSpPr>
          <p:cNvPr id="3" name="Content Placeholder 2"/>
          <p:cNvSpPr>
            <a:spLocks noGrp="1"/>
          </p:cNvSpPr>
          <p:nvPr>
            <p:ph idx="1"/>
          </p:nvPr>
        </p:nvSpPr>
        <p:spPr/>
        <p:txBody>
          <a:bodyPr>
            <a:normAutofit fontScale="92500"/>
          </a:bodyPr>
          <a:lstStyle/>
          <a:p>
            <a:r>
              <a:rPr lang="en-US" dirty="0" smtClean="0"/>
              <a:t>Figures </a:t>
            </a:r>
            <a:r>
              <a:rPr lang="en-US" dirty="0"/>
              <a:t>and tables should be self-explanatory; that is, the reader should be able to understand them without referring to the text. </a:t>
            </a:r>
            <a:endParaRPr lang="en-US" dirty="0" smtClean="0"/>
          </a:p>
          <a:p>
            <a:r>
              <a:rPr lang="en-US" dirty="0" smtClean="0"/>
              <a:t>All </a:t>
            </a:r>
            <a:r>
              <a:rPr lang="en-US" dirty="0"/>
              <a:t>columns and rows in tables and axes in figures should be labeled. </a:t>
            </a:r>
            <a:endParaRPr lang="en-US" dirty="0" smtClean="0"/>
          </a:p>
          <a:p>
            <a:r>
              <a:rPr lang="en-US" dirty="0" smtClean="0"/>
              <a:t>This </a:t>
            </a:r>
            <a:r>
              <a:rPr lang="en-US" dirty="0"/>
              <a:t>section of your report should concentrate on general trends and differences and not on trivial details. </a:t>
            </a:r>
            <a:endParaRPr lang="en-US" dirty="0" smtClean="0"/>
          </a:p>
          <a:p>
            <a:r>
              <a:rPr lang="en-US" dirty="0" smtClean="0"/>
              <a:t>Many </a:t>
            </a:r>
            <a:r>
              <a:rPr lang="en-US" dirty="0"/>
              <a:t>authors organize and write the results section before the rest of the report. </a:t>
            </a:r>
          </a:p>
          <a:p>
            <a:endParaRPr lang="en-US" dirty="0" smtClean="0"/>
          </a:p>
        </p:txBody>
      </p:sp>
    </p:spTree>
    <p:extLst>
      <p:ext uri="{BB962C8B-B14F-4D97-AF65-F5344CB8AC3E}">
        <p14:creationId xmlns:p14="http://schemas.microsoft.com/office/powerpoint/2010/main" val="191324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7581901" cy="1653988"/>
          </a:xfrm>
        </p:spPr>
        <p:txBody>
          <a:bodyPr>
            <a:normAutofit fontScale="90000"/>
          </a:bodyPr>
          <a:lstStyle/>
          <a:p>
            <a:r>
              <a:rPr lang="en-US" dirty="0" smtClean="0"/>
              <a:t>How to present your results</a:t>
            </a:r>
            <a:br>
              <a:rPr lang="en-US" dirty="0" smtClean="0"/>
            </a:br>
            <a:endParaRPr lang="en-US" dirty="0"/>
          </a:p>
        </p:txBody>
      </p:sp>
      <p:sp>
        <p:nvSpPr>
          <p:cNvPr id="3" name="Content Placeholder 2"/>
          <p:cNvSpPr>
            <a:spLocks noGrp="1"/>
          </p:cNvSpPr>
          <p:nvPr>
            <p:ph idx="1"/>
          </p:nvPr>
        </p:nvSpPr>
        <p:spPr>
          <a:xfrm>
            <a:off x="779462" y="1524000"/>
            <a:ext cx="7581901" cy="4312024"/>
          </a:xfrm>
        </p:spPr>
        <p:txBody>
          <a:bodyPr>
            <a:noAutofit/>
          </a:bodyPr>
          <a:lstStyle/>
          <a:p>
            <a:r>
              <a:rPr lang="en-US" sz="2000" dirty="0" smtClean="0"/>
              <a:t>You have </a:t>
            </a:r>
            <a:r>
              <a:rPr lang="en-US" sz="2000" dirty="0" err="1" smtClean="0"/>
              <a:t>analysed</a:t>
            </a:r>
            <a:r>
              <a:rPr lang="en-US" sz="2000" dirty="0" smtClean="0"/>
              <a:t> the data and now need to present the results. (This could be in a presentation or written report)</a:t>
            </a:r>
          </a:p>
          <a:p>
            <a:r>
              <a:rPr lang="en-US" sz="2000" dirty="0"/>
              <a:t>S</a:t>
            </a:r>
            <a:r>
              <a:rPr lang="en-US" sz="2000" dirty="0" smtClean="0"/>
              <a:t>ome hints for writing up quantitative research:</a:t>
            </a:r>
          </a:p>
          <a:p>
            <a:pPr lvl="1"/>
            <a:r>
              <a:rPr lang="en-US" sz="1800" dirty="0" smtClean="0"/>
              <a:t>Use figures or tables to help the reader understand the data and then highlight the most interesting  findings</a:t>
            </a:r>
          </a:p>
          <a:p>
            <a:pPr lvl="1"/>
            <a:r>
              <a:rPr lang="en-US" sz="1800" dirty="0"/>
              <a:t>D</a:t>
            </a:r>
            <a:r>
              <a:rPr lang="en-US" sz="1800" dirty="0" smtClean="0"/>
              <a:t>on’t feel that you have to report every detail</a:t>
            </a:r>
          </a:p>
          <a:p>
            <a:pPr lvl="1"/>
            <a:r>
              <a:rPr lang="en-US" sz="1800" dirty="0" err="1"/>
              <a:t>A</a:t>
            </a:r>
            <a:r>
              <a:rPr lang="en-US" sz="1800" dirty="0" err="1" smtClean="0"/>
              <a:t>nalyse</a:t>
            </a:r>
            <a:r>
              <a:rPr lang="en-US" sz="1800" dirty="0" smtClean="0"/>
              <a:t> the data rather than just describing it - use it to tell a story that focuses on answering the research question</a:t>
            </a:r>
          </a:p>
          <a:p>
            <a:r>
              <a:rPr lang="en-US" sz="2000" dirty="0" smtClean="0"/>
              <a:t>If the group has used more than one method in the research, comment on the research findings across the different methods.</a:t>
            </a:r>
          </a:p>
          <a:p>
            <a:r>
              <a:rPr lang="en-US" sz="2000" dirty="0" smtClean="0"/>
              <a:t>For example, do the survey findings support those from the focus groups? </a:t>
            </a:r>
          </a:p>
        </p:txBody>
      </p:sp>
    </p:spTree>
    <p:extLst>
      <p:ext uri="{BB962C8B-B14F-4D97-AF65-F5344CB8AC3E}">
        <p14:creationId xmlns:p14="http://schemas.microsoft.com/office/powerpoint/2010/main" val="4226067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7"/>
            <a:ext cx="7581901" cy="1035423"/>
          </a:xfrm>
        </p:spPr>
        <p:txBody>
          <a:bodyPr/>
          <a:lstStyle/>
          <a:p>
            <a:r>
              <a:rPr lang="en-US" sz="3600" i="1" dirty="0" smtClean="0"/>
              <a:t>Results</a:t>
            </a:r>
            <a:endParaRPr lang="en-US" sz="3600" dirty="0"/>
          </a:p>
        </p:txBody>
      </p:sp>
      <p:sp>
        <p:nvSpPr>
          <p:cNvPr id="3" name="Content Placeholder 2"/>
          <p:cNvSpPr>
            <a:spLocks noGrp="1"/>
          </p:cNvSpPr>
          <p:nvPr>
            <p:ph idx="1"/>
          </p:nvPr>
        </p:nvSpPr>
        <p:spPr>
          <a:xfrm>
            <a:off x="779462" y="1295400"/>
            <a:ext cx="7581901" cy="4540624"/>
          </a:xfrm>
        </p:spPr>
        <p:txBody>
          <a:bodyPr>
            <a:normAutofit fontScale="25000" lnSpcReduction="20000"/>
          </a:bodyPr>
          <a:lstStyle/>
          <a:p>
            <a:r>
              <a:rPr lang="en-US" sz="8000" dirty="0" smtClean="0"/>
              <a:t>In </a:t>
            </a:r>
            <a:r>
              <a:rPr lang="en-US" sz="8000" dirty="0"/>
              <a:t>the results you are aiming to provide a clear account of the material factual findings of the</a:t>
            </a:r>
          </a:p>
          <a:p>
            <a:r>
              <a:rPr lang="en-US" sz="8000" dirty="0"/>
              <a:t>investigation, using a combination of text, summarized data, and figures (graphs</a:t>
            </a:r>
            <a:r>
              <a:rPr lang="en-US" sz="8000" dirty="0" smtClean="0"/>
              <a:t>).</a:t>
            </a:r>
            <a:endParaRPr lang="en-US" sz="8000" dirty="0"/>
          </a:p>
          <a:p>
            <a:r>
              <a:rPr lang="en-US" sz="8000" dirty="0"/>
              <a:t>Results are presented in a variety of different ways:</a:t>
            </a:r>
          </a:p>
          <a:p>
            <a:r>
              <a:rPr lang="en-US" sz="8000" i="1" dirty="0"/>
              <a:t>Text</a:t>
            </a:r>
            <a:r>
              <a:rPr lang="en-US" sz="8000" dirty="0"/>
              <a:t>. The </a:t>
            </a:r>
            <a:r>
              <a:rPr lang="en-US" sz="8000" i="1" dirty="0"/>
              <a:t>text </a:t>
            </a:r>
            <a:r>
              <a:rPr lang="en-US" sz="8000" dirty="0"/>
              <a:t>part is important. You must include clear statements of the results. </a:t>
            </a:r>
            <a:endParaRPr lang="en-US" sz="8000" dirty="0" smtClean="0"/>
          </a:p>
          <a:p>
            <a:r>
              <a:rPr lang="en-US" sz="8000" dirty="0" smtClean="0"/>
              <a:t>No </a:t>
            </a:r>
            <a:r>
              <a:rPr lang="en-US" sz="8000" dirty="0"/>
              <a:t>result should </a:t>
            </a:r>
            <a:r>
              <a:rPr lang="en-US" sz="8000" dirty="0" smtClean="0"/>
              <a:t>just be </a:t>
            </a:r>
            <a:r>
              <a:rPr lang="en-US" sz="8000" dirty="0"/>
              <a:t>presented just as a figure or a table with no corresponding statement in the text, you need to lead </a:t>
            </a:r>
            <a:r>
              <a:rPr lang="en-US" sz="8000" dirty="0" smtClean="0"/>
              <a:t>the reader </a:t>
            </a:r>
            <a:r>
              <a:rPr lang="en-US" sz="8000" dirty="0"/>
              <a:t>through the information, bringing out the important features. </a:t>
            </a:r>
            <a:endParaRPr lang="en-US" sz="8000" dirty="0" smtClean="0"/>
          </a:p>
          <a:p>
            <a:r>
              <a:rPr lang="en-US" sz="8000" dirty="0" smtClean="0"/>
              <a:t>This </a:t>
            </a:r>
            <a:r>
              <a:rPr lang="en-US" sz="8000" dirty="0"/>
              <a:t>does not mean that you </a:t>
            </a:r>
            <a:r>
              <a:rPr lang="en-US" sz="8000" dirty="0" smtClean="0"/>
              <a:t>should duplicate </a:t>
            </a:r>
            <a:r>
              <a:rPr lang="en-US" sz="8000" dirty="0"/>
              <a:t>information in text and figures, or tables, but if a figure is used then there should be a </a:t>
            </a:r>
            <a:r>
              <a:rPr lang="en-US" sz="8000" dirty="0" smtClean="0"/>
              <a:t>reference to </a:t>
            </a:r>
            <a:r>
              <a:rPr lang="en-US" sz="8000" dirty="0"/>
              <a:t>that figure in the text, which </a:t>
            </a:r>
            <a:r>
              <a:rPr lang="en-US" sz="8000" dirty="0" err="1" smtClean="0"/>
              <a:t>summarises</a:t>
            </a:r>
            <a:r>
              <a:rPr lang="en-US" sz="8000" dirty="0" smtClean="0"/>
              <a:t> </a:t>
            </a:r>
            <a:r>
              <a:rPr lang="en-US" sz="8000" dirty="0"/>
              <a:t>the </a:t>
            </a:r>
            <a:r>
              <a:rPr lang="en-US" sz="8000" dirty="0" smtClean="0"/>
              <a:t>result.</a:t>
            </a:r>
            <a:endParaRPr lang="en-US" sz="8000" dirty="0"/>
          </a:p>
          <a:p>
            <a:endParaRPr lang="en-US" i="1" dirty="0" smtClean="0"/>
          </a:p>
        </p:txBody>
      </p:sp>
    </p:spTree>
    <p:extLst>
      <p:ext uri="{BB962C8B-B14F-4D97-AF65-F5344CB8AC3E}">
        <p14:creationId xmlns:p14="http://schemas.microsoft.com/office/powerpoint/2010/main" val="451146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7"/>
            <a:ext cx="7581901" cy="1187823"/>
          </a:xfrm>
        </p:spPr>
        <p:txBody>
          <a:bodyPr/>
          <a:lstStyle/>
          <a:p>
            <a:r>
              <a:rPr lang="en-GB" dirty="0" smtClean="0"/>
              <a:t>Writing style</a:t>
            </a:r>
            <a:endParaRPr lang="en-GB" dirty="0"/>
          </a:p>
        </p:txBody>
      </p:sp>
      <p:sp>
        <p:nvSpPr>
          <p:cNvPr id="3" name="Content Placeholder 2"/>
          <p:cNvSpPr>
            <a:spLocks noGrp="1"/>
          </p:cNvSpPr>
          <p:nvPr>
            <p:ph idx="1"/>
          </p:nvPr>
        </p:nvSpPr>
        <p:spPr>
          <a:xfrm>
            <a:off x="779462" y="1219200"/>
            <a:ext cx="7581901" cy="5181600"/>
          </a:xfrm>
        </p:spPr>
        <p:txBody>
          <a:bodyPr>
            <a:normAutofit fontScale="85000" lnSpcReduction="20000"/>
          </a:bodyPr>
          <a:lstStyle/>
          <a:p>
            <a:r>
              <a:rPr lang="en-US" dirty="0"/>
              <a:t>In the results section you will need to use both the past tense and the present tense. The past tense is used to describe results and analyses; for example, </a:t>
            </a:r>
          </a:p>
          <a:p>
            <a:r>
              <a:rPr lang="en-US" dirty="0"/>
              <a:t>The </a:t>
            </a:r>
            <a:r>
              <a:rPr lang="en-US" dirty="0" smtClean="0"/>
              <a:t>BREQ2 </a:t>
            </a:r>
            <a:r>
              <a:rPr lang="en-US" dirty="0"/>
              <a:t>scores were </a:t>
            </a:r>
            <a:r>
              <a:rPr lang="en-US" dirty="0" err="1"/>
              <a:t>analysed</a:t>
            </a:r>
            <a:r>
              <a:rPr lang="en-US" dirty="0"/>
              <a:t> ..., </a:t>
            </a:r>
            <a:br>
              <a:rPr lang="en-US" dirty="0"/>
            </a:br>
            <a:r>
              <a:rPr lang="en-US" dirty="0"/>
              <a:t>The results indicated ... .</a:t>
            </a:r>
          </a:p>
          <a:p>
            <a:r>
              <a:rPr lang="en-US" dirty="0"/>
              <a:t>The present tense is used with results that the reader can see such as means, tables and figures; for example, </a:t>
            </a:r>
          </a:p>
          <a:p>
            <a:r>
              <a:rPr lang="en-US" dirty="0"/>
              <a:t>The means show that ...</a:t>
            </a:r>
            <a:br>
              <a:rPr lang="en-US" dirty="0"/>
            </a:br>
            <a:r>
              <a:rPr lang="en-US" dirty="0"/>
              <a:t>The </a:t>
            </a:r>
            <a:r>
              <a:rPr lang="en-US" dirty="0" smtClean="0"/>
              <a:t>BREQ2 scores illustrated </a:t>
            </a:r>
            <a:r>
              <a:rPr lang="en-US" dirty="0"/>
              <a:t>in Table 3 </a:t>
            </a:r>
            <a:r>
              <a:rPr lang="en-US" dirty="0" smtClean="0"/>
              <a:t>indicate </a:t>
            </a:r>
            <a:r>
              <a:rPr lang="en-US" dirty="0"/>
              <a:t>... .</a:t>
            </a:r>
          </a:p>
          <a:p>
            <a:r>
              <a:rPr lang="en-US" dirty="0" smtClean="0"/>
              <a:t>As </a:t>
            </a:r>
            <a:r>
              <a:rPr lang="en-US" dirty="0"/>
              <a:t>you describe particular results in the text of your results section, make sure you refer to the corresponding figure in brackets after you have mentioned the results</a:t>
            </a:r>
            <a:r>
              <a:rPr lang="en-US" dirty="0" smtClean="0"/>
              <a:t>.</a:t>
            </a:r>
          </a:p>
          <a:p>
            <a:r>
              <a:rPr lang="en-US" dirty="0" smtClean="0"/>
              <a:t> </a:t>
            </a:r>
            <a:r>
              <a:rPr lang="en-US" dirty="0"/>
              <a:t>The figures should be inserted into the text as soon as possible after you mention them. </a:t>
            </a:r>
          </a:p>
          <a:p>
            <a:endParaRPr lang="en-GB" dirty="0"/>
          </a:p>
        </p:txBody>
      </p:sp>
    </p:spTree>
    <p:extLst>
      <p:ext uri="{BB962C8B-B14F-4D97-AF65-F5344CB8AC3E}">
        <p14:creationId xmlns:p14="http://schemas.microsoft.com/office/powerpoint/2010/main" val="791528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7"/>
            <a:ext cx="7581901" cy="1035423"/>
          </a:xfrm>
        </p:spPr>
        <p:txBody>
          <a:bodyPr/>
          <a:lstStyle/>
          <a:p>
            <a:r>
              <a:rPr lang="en-US" dirty="0" smtClean="0"/>
              <a:t>Results</a:t>
            </a:r>
            <a:endParaRPr lang="en-GB" dirty="0"/>
          </a:p>
        </p:txBody>
      </p:sp>
      <p:sp>
        <p:nvSpPr>
          <p:cNvPr id="3" name="Content Placeholder 2"/>
          <p:cNvSpPr>
            <a:spLocks noGrp="1"/>
          </p:cNvSpPr>
          <p:nvPr>
            <p:ph idx="1"/>
          </p:nvPr>
        </p:nvSpPr>
        <p:spPr>
          <a:xfrm>
            <a:off x="457200" y="1219200"/>
            <a:ext cx="8458200" cy="5638800"/>
          </a:xfrm>
        </p:spPr>
        <p:txBody>
          <a:bodyPr>
            <a:noAutofit/>
          </a:bodyPr>
          <a:lstStyle/>
          <a:p>
            <a:r>
              <a:rPr lang="en-US" sz="2000" dirty="0" smtClean="0"/>
              <a:t>The </a:t>
            </a:r>
            <a:r>
              <a:rPr lang="en-US" sz="2000" dirty="0"/>
              <a:t>results section should </a:t>
            </a:r>
            <a:r>
              <a:rPr lang="en-US" sz="2000" dirty="0" err="1" smtClean="0"/>
              <a:t>summarise</a:t>
            </a:r>
            <a:r>
              <a:rPr lang="en-US" sz="2000" dirty="0" smtClean="0"/>
              <a:t> </a:t>
            </a:r>
            <a:r>
              <a:rPr lang="en-US" sz="2000" dirty="0"/>
              <a:t>the data from </a:t>
            </a:r>
            <a:r>
              <a:rPr lang="en-US" sz="2000" dirty="0" smtClean="0"/>
              <a:t>the study </a:t>
            </a:r>
            <a:r>
              <a:rPr lang="en-US" sz="2000" dirty="0"/>
              <a:t>without discussing their implications. </a:t>
            </a:r>
            <a:endParaRPr lang="en-US" sz="2000" dirty="0" smtClean="0"/>
          </a:p>
          <a:p>
            <a:r>
              <a:rPr lang="en-US" sz="2000" dirty="0" smtClean="0"/>
              <a:t>The </a:t>
            </a:r>
            <a:r>
              <a:rPr lang="en-US" sz="2000" dirty="0"/>
              <a:t>data should be </a:t>
            </a:r>
            <a:r>
              <a:rPr lang="en-US" sz="2000" dirty="0" err="1" smtClean="0"/>
              <a:t>organised</a:t>
            </a:r>
            <a:r>
              <a:rPr lang="en-US" sz="2000" dirty="0" smtClean="0"/>
              <a:t> </a:t>
            </a:r>
            <a:r>
              <a:rPr lang="en-US" sz="2000" dirty="0"/>
              <a:t>into tables, figures, graphs, photographs, and so on. </a:t>
            </a:r>
            <a:endParaRPr lang="en-US" sz="2000" dirty="0" smtClean="0"/>
          </a:p>
          <a:p>
            <a:r>
              <a:rPr lang="en-US" sz="2000" dirty="0" smtClean="0"/>
              <a:t>But </a:t>
            </a:r>
            <a:r>
              <a:rPr lang="en-US" sz="2000" dirty="0"/>
              <a:t>data included in a table should not be duplicated in a figure or graph. </a:t>
            </a:r>
            <a:endParaRPr lang="en-US" sz="2000" dirty="0" smtClean="0"/>
          </a:p>
          <a:p>
            <a:r>
              <a:rPr lang="en-US" sz="2000" dirty="0" smtClean="0"/>
              <a:t>All </a:t>
            </a:r>
            <a:r>
              <a:rPr lang="en-US" sz="2000" dirty="0"/>
              <a:t>figures and tables should have descriptive titles and should </a:t>
            </a:r>
            <a:r>
              <a:rPr lang="en-US" sz="2000" dirty="0" smtClean="0"/>
              <a:t>include:</a:t>
            </a:r>
          </a:p>
          <a:p>
            <a:pPr lvl="1"/>
            <a:r>
              <a:rPr lang="en-US" sz="1600" dirty="0" smtClean="0"/>
              <a:t> </a:t>
            </a:r>
            <a:r>
              <a:rPr lang="en-US" sz="1600" dirty="0"/>
              <a:t>a legend explaining any symbols, abbreviations, or special methods </a:t>
            </a:r>
            <a:r>
              <a:rPr lang="en-US" sz="1600" dirty="0" smtClean="0"/>
              <a:t>used.</a:t>
            </a:r>
          </a:p>
          <a:p>
            <a:r>
              <a:rPr lang="en-US" sz="1800" dirty="0" smtClean="0"/>
              <a:t>Figures </a:t>
            </a:r>
            <a:r>
              <a:rPr lang="en-US" sz="1800" dirty="0"/>
              <a:t>and tables should be numbered separately and should be referred to in the text by </a:t>
            </a:r>
            <a:r>
              <a:rPr lang="en-US" sz="1800" dirty="0" smtClean="0"/>
              <a:t>number</a:t>
            </a:r>
            <a:r>
              <a:rPr lang="en-US" sz="1800" dirty="0"/>
              <a:t> </a:t>
            </a:r>
            <a:r>
              <a:rPr lang="en-US" sz="1800" dirty="0" smtClean="0"/>
              <a:t>(see handout).</a:t>
            </a:r>
            <a:endParaRPr lang="en-US" sz="1800" dirty="0"/>
          </a:p>
          <a:p>
            <a:endParaRPr lang="en-GB" sz="2000" dirty="0"/>
          </a:p>
        </p:txBody>
      </p:sp>
    </p:spTree>
    <p:extLst>
      <p:ext uri="{BB962C8B-B14F-4D97-AF65-F5344CB8AC3E}">
        <p14:creationId xmlns:p14="http://schemas.microsoft.com/office/powerpoint/2010/main" val="3037190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Figures</a:t>
            </a:r>
            <a:r>
              <a:rPr lang="en-US" dirty="0" smtClean="0"/>
              <a:t>…</a:t>
            </a:r>
            <a:endParaRPr lang="en-GB" dirty="0"/>
          </a:p>
        </p:txBody>
      </p:sp>
      <p:sp>
        <p:nvSpPr>
          <p:cNvPr id="3" name="Content Placeholder 2"/>
          <p:cNvSpPr>
            <a:spLocks noGrp="1"/>
          </p:cNvSpPr>
          <p:nvPr>
            <p:ph idx="1"/>
          </p:nvPr>
        </p:nvSpPr>
        <p:spPr/>
        <p:txBody>
          <a:bodyPr>
            <a:normAutofit fontScale="77500" lnSpcReduction="20000"/>
          </a:bodyPr>
          <a:lstStyle/>
          <a:p>
            <a:r>
              <a:rPr lang="en-US" dirty="0"/>
              <a:t>In your discussion of the information represented in the </a:t>
            </a:r>
            <a:r>
              <a:rPr lang="en-US" dirty="0" smtClean="0"/>
              <a:t>figures:</a:t>
            </a:r>
          </a:p>
          <a:p>
            <a:pPr lvl="1"/>
            <a:r>
              <a:rPr lang="en-US" dirty="0" smtClean="0"/>
              <a:t>you </a:t>
            </a:r>
            <a:r>
              <a:rPr lang="en-US" dirty="0"/>
              <a:t>should highlight information which you consider significant, </a:t>
            </a:r>
            <a:endParaRPr lang="en-US" dirty="0" smtClean="0"/>
          </a:p>
          <a:p>
            <a:pPr lvl="1"/>
            <a:r>
              <a:rPr lang="en-US" dirty="0" smtClean="0"/>
              <a:t>point </a:t>
            </a:r>
            <a:r>
              <a:rPr lang="en-US" dirty="0"/>
              <a:t>out </a:t>
            </a:r>
            <a:r>
              <a:rPr lang="en-US" dirty="0" smtClean="0"/>
              <a:t>trends</a:t>
            </a:r>
          </a:p>
          <a:p>
            <a:pPr lvl="1"/>
            <a:r>
              <a:rPr lang="en-US" dirty="0" smtClean="0"/>
              <a:t>compare </a:t>
            </a:r>
            <a:r>
              <a:rPr lang="en-US" dirty="0"/>
              <a:t>data presented in separate figures.</a:t>
            </a:r>
          </a:p>
          <a:p>
            <a:r>
              <a:rPr lang="en-US" dirty="0"/>
              <a:t>Make sure the figure is worthwhile. </a:t>
            </a:r>
            <a:endParaRPr lang="en-US" dirty="0" smtClean="0"/>
          </a:p>
          <a:p>
            <a:r>
              <a:rPr lang="en-US" dirty="0" smtClean="0"/>
              <a:t>If </a:t>
            </a:r>
            <a:r>
              <a:rPr lang="en-US" dirty="0"/>
              <a:t>the text is crystal clear without the insertion of a figure there is no point including it, despite how good it may look. </a:t>
            </a:r>
            <a:endParaRPr lang="en-US" dirty="0" smtClean="0"/>
          </a:p>
          <a:p>
            <a:r>
              <a:rPr lang="en-US" dirty="0" smtClean="0"/>
              <a:t>If </a:t>
            </a:r>
            <a:r>
              <a:rPr lang="en-US" dirty="0"/>
              <a:t>the text does not make sense without the insertion of the figure, you are expecting the figure to do your job for you. </a:t>
            </a:r>
            <a:endParaRPr lang="en-US" dirty="0" smtClean="0"/>
          </a:p>
          <a:p>
            <a:r>
              <a:rPr lang="en-US" dirty="0"/>
              <a:t>T</a:t>
            </a:r>
            <a:r>
              <a:rPr lang="en-US" dirty="0" smtClean="0"/>
              <a:t>he </a:t>
            </a:r>
            <a:r>
              <a:rPr lang="en-US" dirty="0"/>
              <a:t>figure is not meant to make your point but to illustrate, </a:t>
            </a:r>
            <a:r>
              <a:rPr lang="en-US" dirty="0" err="1"/>
              <a:t>emphasise</a:t>
            </a:r>
            <a:r>
              <a:rPr lang="en-US" dirty="0"/>
              <a:t> and supplement </a:t>
            </a:r>
            <a:r>
              <a:rPr lang="en-US" dirty="0" smtClean="0"/>
              <a:t>it.</a:t>
            </a:r>
            <a:endParaRPr lang="en-GB" dirty="0"/>
          </a:p>
        </p:txBody>
      </p:sp>
    </p:spTree>
    <p:extLst>
      <p:ext uri="{BB962C8B-B14F-4D97-AF65-F5344CB8AC3E}">
        <p14:creationId xmlns:p14="http://schemas.microsoft.com/office/powerpoint/2010/main" val="3749895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Integrating figures into your results section…</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Using figures such as diagrams, tables, graphs, charts or maps can be a very useful way to show and </a:t>
            </a:r>
            <a:r>
              <a:rPr lang="en-US" dirty="0" err="1" smtClean="0"/>
              <a:t>emphasise</a:t>
            </a:r>
            <a:r>
              <a:rPr lang="en-US" dirty="0" smtClean="0"/>
              <a:t> information in your report. </a:t>
            </a:r>
          </a:p>
          <a:p>
            <a:r>
              <a:rPr lang="en-US" dirty="0" smtClean="0"/>
              <a:t>They can be used to compile data in an orderly way or to amplify a point and are a useful tool to help your readers understand complex or numerous data.</a:t>
            </a:r>
          </a:p>
          <a:p>
            <a:r>
              <a:rPr lang="en-US" dirty="0" smtClean="0"/>
              <a:t>Figures essential to the report should be smoothly and correctly integrated and should be explained and referred to in the main body of the report. </a:t>
            </a:r>
          </a:p>
          <a:p>
            <a:r>
              <a:rPr lang="en-US" dirty="0" smtClean="0"/>
              <a:t>A useful way to do this is to lead into the figure by telling the reader what to focus on in the figure and then lead out of the figure by linking to the next salient point</a:t>
            </a:r>
            <a:r>
              <a:rPr lang="en-US" dirty="0"/>
              <a:t>.</a:t>
            </a:r>
            <a:endParaRPr lang="en-US" dirty="0" smtClean="0"/>
          </a:p>
          <a:p>
            <a:endParaRPr lang="en-US" dirty="0"/>
          </a:p>
        </p:txBody>
      </p:sp>
    </p:spTree>
    <p:extLst>
      <p:ext uri="{BB962C8B-B14F-4D97-AF65-F5344CB8AC3E}">
        <p14:creationId xmlns:p14="http://schemas.microsoft.com/office/powerpoint/2010/main" val="2164405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7"/>
            <a:ext cx="7581901" cy="1264023"/>
          </a:xfrm>
        </p:spPr>
        <p:txBody>
          <a:bodyPr/>
          <a:lstStyle/>
          <a:p>
            <a:r>
              <a:rPr lang="en-US" dirty="0" smtClean="0"/>
              <a:t>See handout + example below…</a:t>
            </a:r>
            <a:endParaRPr lang="en-US" dirty="0"/>
          </a:p>
        </p:txBody>
      </p:sp>
      <p:sp>
        <p:nvSpPr>
          <p:cNvPr id="3" name="Content Placeholder 2"/>
          <p:cNvSpPr>
            <a:spLocks noGrp="1"/>
          </p:cNvSpPr>
          <p:nvPr>
            <p:ph idx="1"/>
          </p:nvPr>
        </p:nvSpPr>
        <p:spPr/>
        <p:txBody>
          <a:bodyPr/>
          <a:lstStyle/>
          <a:p>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676400"/>
            <a:ext cx="8077201"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13626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 substitute for text!</a:t>
            </a:r>
            <a:endParaRPr lang="en-US" dirty="0"/>
          </a:p>
        </p:txBody>
      </p:sp>
      <p:sp>
        <p:nvSpPr>
          <p:cNvPr id="3" name="Content Placeholder 2"/>
          <p:cNvSpPr>
            <a:spLocks noGrp="1"/>
          </p:cNvSpPr>
          <p:nvPr>
            <p:ph idx="1"/>
          </p:nvPr>
        </p:nvSpPr>
        <p:spPr/>
        <p:txBody>
          <a:bodyPr>
            <a:noAutofit/>
          </a:bodyPr>
          <a:lstStyle/>
          <a:p>
            <a:r>
              <a:rPr lang="en-US" sz="2000" dirty="0" smtClean="0"/>
              <a:t>The inclusion of tables and figures does not absolve you from making your report coherent. </a:t>
            </a:r>
          </a:p>
          <a:p>
            <a:r>
              <a:rPr lang="en-US" sz="2000" dirty="0" smtClean="0"/>
              <a:t>Regardless of whether the figures are integrated into the text or are in an appendix, it is important that you do discuss the information represented in the diagrams, tables, graphs, charts and maps and not just let them 'speak for themselves'. </a:t>
            </a:r>
          </a:p>
          <a:p>
            <a:r>
              <a:rPr lang="en-US" sz="2000" dirty="0" smtClean="0"/>
              <a:t>A good rule of thumb is to produce text and figures that can both stand alone: the text should be readable without figures, and vice versa.</a:t>
            </a:r>
          </a:p>
          <a:p>
            <a:endParaRPr lang="en-US" sz="2000" dirty="0"/>
          </a:p>
        </p:txBody>
      </p:sp>
    </p:spTree>
    <p:extLst>
      <p:ext uri="{BB962C8B-B14F-4D97-AF65-F5344CB8AC3E}">
        <p14:creationId xmlns:p14="http://schemas.microsoft.com/office/powerpoint/2010/main" val="18796342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br>
              <a:rPr lang="en-US" dirty="0" smtClean="0"/>
            </a:br>
            <a:r>
              <a:rPr lang="en-US" sz="2800" i="1" dirty="0" smtClean="0"/>
              <a:t>Specific – General!</a:t>
            </a:r>
            <a:endParaRPr lang="en-GB" sz="2800" i="1" dirty="0"/>
          </a:p>
        </p:txBody>
      </p:sp>
      <p:sp>
        <p:nvSpPr>
          <p:cNvPr id="3" name="Content Placeholder 2"/>
          <p:cNvSpPr>
            <a:spLocks noGrp="1"/>
          </p:cNvSpPr>
          <p:nvPr>
            <p:ph idx="1"/>
          </p:nvPr>
        </p:nvSpPr>
        <p:spPr>
          <a:xfrm>
            <a:off x="779462" y="1882588"/>
            <a:ext cx="7581901" cy="4442012"/>
          </a:xfrm>
        </p:spPr>
        <p:txBody>
          <a:bodyPr>
            <a:normAutofit fontScale="92500"/>
          </a:bodyPr>
          <a:lstStyle/>
          <a:p>
            <a:r>
              <a:rPr lang="en-US" dirty="0" smtClean="0"/>
              <a:t>This </a:t>
            </a:r>
            <a:r>
              <a:rPr lang="en-US" dirty="0"/>
              <a:t>section should not just be a restatement of the results but should </a:t>
            </a:r>
            <a:r>
              <a:rPr lang="en-US" dirty="0" err="1" smtClean="0"/>
              <a:t>emphasise</a:t>
            </a:r>
            <a:r>
              <a:rPr lang="en-US" dirty="0" smtClean="0"/>
              <a:t> </a:t>
            </a:r>
            <a:r>
              <a:rPr lang="en-US" dirty="0"/>
              <a:t>interpretation of the data, relating them to existing theory and knowledge. </a:t>
            </a:r>
            <a:endParaRPr lang="en-US" dirty="0" smtClean="0"/>
          </a:p>
          <a:p>
            <a:r>
              <a:rPr lang="en-US" dirty="0"/>
              <a:t>How does the research fit with the wider literature on the topic? </a:t>
            </a:r>
            <a:endParaRPr lang="en-US" dirty="0" smtClean="0"/>
          </a:p>
          <a:p>
            <a:r>
              <a:rPr lang="en-US" dirty="0" smtClean="0"/>
              <a:t>Suggestions </a:t>
            </a:r>
            <a:r>
              <a:rPr lang="en-US" dirty="0"/>
              <a:t>for the improvement of </a:t>
            </a:r>
            <a:r>
              <a:rPr lang="en-US" dirty="0" smtClean="0"/>
              <a:t>experimental </a:t>
            </a:r>
            <a:r>
              <a:rPr lang="en-US" dirty="0"/>
              <a:t>design may also be included here</a:t>
            </a:r>
            <a:r>
              <a:rPr lang="en-US" dirty="0" smtClean="0"/>
              <a:t>.</a:t>
            </a:r>
          </a:p>
          <a:p>
            <a:pPr lvl="1"/>
            <a:r>
              <a:rPr lang="en-US" dirty="0" smtClean="0"/>
              <a:t>Strengths and limitations of the study</a:t>
            </a:r>
          </a:p>
          <a:p>
            <a:pPr lvl="1"/>
            <a:r>
              <a:rPr lang="en-US" dirty="0" smtClean="0"/>
              <a:t>Practical implications</a:t>
            </a:r>
          </a:p>
          <a:p>
            <a:pPr lvl="1"/>
            <a:r>
              <a:rPr lang="en-US" dirty="0" smtClean="0"/>
              <a:t>You </a:t>
            </a:r>
            <a:r>
              <a:rPr lang="en-US" dirty="0"/>
              <a:t>should also be able to suggest future experiments that might clarify </a:t>
            </a:r>
            <a:r>
              <a:rPr lang="en-US" dirty="0" smtClean="0"/>
              <a:t>research questions</a:t>
            </a:r>
            <a:endParaRPr lang="en-US" dirty="0"/>
          </a:p>
          <a:p>
            <a:endParaRPr lang="en-GB" dirty="0"/>
          </a:p>
          <a:p>
            <a:endParaRPr lang="en-GB" dirty="0"/>
          </a:p>
        </p:txBody>
      </p:sp>
    </p:spTree>
    <p:extLst>
      <p:ext uri="{BB962C8B-B14F-4D97-AF65-F5344CB8AC3E}">
        <p14:creationId xmlns:p14="http://schemas.microsoft.com/office/powerpoint/2010/main" val="27563561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bit">
  <a:themeElements>
    <a:clrScheme name="Orbit">
      <a:dk1>
        <a:srgbClr val="000000"/>
      </a:dk1>
      <a:lt1>
        <a:srgbClr val="FFFFFF"/>
      </a:lt1>
      <a:dk2>
        <a:srgbClr val="7C9BA5"/>
      </a:dk2>
      <a:lt2>
        <a:srgbClr val="C1D0CA"/>
      </a:lt2>
      <a:accent1>
        <a:srgbClr val="F2D908"/>
      </a:accent1>
      <a:accent2>
        <a:srgbClr val="9DE61E"/>
      </a:accent2>
      <a:accent3>
        <a:srgbClr val="0D8BE6"/>
      </a:accent3>
      <a:accent4>
        <a:srgbClr val="C61B1B"/>
      </a:accent4>
      <a:accent5>
        <a:srgbClr val="E26F08"/>
      </a:accent5>
      <a:accent6>
        <a:srgbClr val="8D35D1"/>
      </a:accent6>
      <a:hlink>
        <a:srgbClr val="ECBF0B"/>
      </a:hlink>
      <a:folHlink>
        <a:srgbClr val="F4E5A8"/>
      </a:folHlink>
    </a:clrScheme>
    <a:fontScheme name="Orbit">
      <a:majorFont>
        <a:latin typeface="Candara"/>
        <a:ea typeface=""/>
        <a:cs typeface=""/>
        <a:font script="Jpan" typeface="ＭＳ Ｐゴシック"/>
      </a:majorFont>
      <a:minorFont>
        <a:latin typeface="Candara"/>
        <a:ea typeface=""/>
        <a:cs typeface=""/>
        <a:font script="Jpan" typeface="ＭＳ Ｐゴシック"/>
      </a:minorFont>
    </a:fontScheme>
    <a:fmtScheme name="Orbit">
      <a:fillStyleLst>
        <a:solidFill>
          <a:schemeClr val="phClr"/>
        </a:solidFill>
        <a:solidFill>
          <a:schemeClr val="phClr">
            <a:shade val="80000"/>
          </a:schemeClr>
        </a:solidFill>
        <a:gradFill rotWithShape="1">
          <a:gsLst>
            <a:gs pos="0">
              <a:schemeClr val="phClr">
                <a:shade val="30000"/>
                <a:satMod val="100000"/>
              </a:schemeClr>
            </a:gs>
            <a:gs pos="80000">
              <a:schemeClr val="phClr">
                <a:shade val="90000"/>
                <a:satMod val="100000"/>
              </a:schemeClr>
            </a:gs>
            <a:gs pos="100000">
              <a:schemeClr val="phClr">
                <a:tint val="90000"/>
                <a:shade val="100000"/>
                <a:satMod val="150000"/>
              </a:schemeClr>
            </a:gs>
          </a:gsLst>
          <a:lin ang="16200000" scaled="0"/>
        </a:gradFill>
      </a:fillStyleLst>
      <a:lnStyleLst>
        <a:ln w="12700" cap="flat" cmpd="sng" algn="ctr">
          <a:solidFill>
            <a:schemeClr val="phClr">
              <a:shade val="95000"/>
              <a:satMod val="105000"/>
            </a:schemeClr>
          </a:solidFill>
          <a:prstDash val="solid"/>
        </a:ln>
        <a:ln w="31750" cap="flat" cmpd="sng" algn="ctr">
          <a:solidFill>
            <a:schemeClr val="phClr">
              <a:shade val="90000"/>
            </a:schemeClr>
          </a:solidFill>
          <a:prstDash val="solid"/>
        </a:ln>
        <a:ln w="76200" cap="flat" cmpd="sng" algn="ctr">
          <a:solidFill>
            <a:schemeClr val="phClr"/>
          </a:solidFill>
          <a:prstDash val="solid"/>
        </a:ln>
      </a:lnStyleLst>
      <a:effectStyleLst>
        <a:effectStyle>
          <a:effectLst/>
        </a:effectStyle>
        <a:effectStyle>
          <a:effectLst>
            <a:outerShdw blurRad="228600" dist="38100" dir="5400000" sx="104000" sy="104000" algn="ctr" rotWithShape="0">
              <a:srgbClr val="000000">
                <a:alpha val="80000"/>
              </a:srgbClr>
            </a:outerShdw>
          </a:effectLst>
        </a:effectStyle>
        <a:effectStyle>
          <a:effectLst>
            <a:outerShdw blurRad="317500" dist="381000" dir="5400000" sx="90000" sy="20000" rotWithShape="0">
              <a:srgbClr val="000000">
                <a:alpha val="40000"/>
              </a:srgbClr>
            </a:outerShdw>
          </a:effectLst>
          <a:scene3d>
            <a:camera prst="orthographicFront">
              <a:rot lat="0" lon="0" rev="0"/>
            </a:camera>
            <a:lightRig rig="balanced" dir="t"/>
          </a:scene3d>
          <a:sp3d prstMaterial="metal">
            <a:bevelT w="254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lin ang="5400000" scaled="0"/>
        </a:gradFill>
        <a:blipFill rotWithShape="1">
          <a:blip xmlns:r="http://schemas.openxmlformats.org/officeDocument/2006/relationships" r:embed="rId1">
            <a:duotone>
              <a:schemeClr val="phClr">
                <a:shade val="1000"/>
                <a:lumMod val="80000"/>
              </a:schemeClr>
              <a:schemeClr val="phClr">
                <a:satMod val="360000"/>
                <a:lumMod val="14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Orbit.thmx</Template>
  <TotalTime>99</TotalTime>
  <Words>1138</Words>
  <Application>Microsoft Office PowerPoint</Application>
  <PresentationFormat>On-screen Show (4:3)</PresentationFormat>
  <Paragraphs>92</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Orbit</vt:lpstr>
      <vt:lpstr>Presenting Results</vt:lpstr>
      <vt:lpstr>Plan for the next hour….</vt:lpstr>
      <vt:lpstr>Re-cap - Introduction</vt:lpstr>
      <vt:lpstr>Introduction</vt:lpstr>
      <vt:lpstr>What knowledge already exists about this subject?  </vt:lpstr>
      <vt:lpstr>Results</vt:lpstr>
      <vt:lpstr>Table and Figure examples…</vt:lpstr>
      <vt:lpstr>How to present your results </vt:lpstr>
      <vt:lpstr>Results</vt:lpstr>
      <vt:lpstr>Writing style</vt:lpstr>
      <vt:lpstr>Results</vt:lpstr>
      <vt:lpstr>Figures…</vt:lpstr>
      <vt:lpstr>Integrating figures into your results section…</vt:lpstr>
      <vt:lpstr>See handout + example below…</vt:lpstr>
      <vt:lpstr>No substitute for text!</vt:lpstr>
      <vt:lpstr>Discussion Specific – General!</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8</cp:revision>
  <dcterms:created xsi:type="dcterms:W3CDTF">2017-03-07T14:56:53Z</dcterms:created>
  <dcterms:modified xsi:type="dcterms:W3CDTF">2017-03-13T12:28:40Z</dcterms:modified>
</cp:coreProperties>
</file>