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8"/>
  </p:notesMasterIdLst>
  <p:sldIdLst>
    <p:sldId id="268" r:id="rId2"/>
    <p:sldId id="267" r:id="rId3"/>
    <p:sldId id="312" r:id="rId4"/>
    <p:sldId id="315" r:id="rId5"/>
    <p:sldId id="316" r:id="rId6"/>
    <p:sldId id="300" r:id="rId7"/>
    <p:sldId id="302" r:id="rId8"/>
    <p:sldId id="301" r:id="rId9"/>
    <p:sldId id="303" r:id="rId10"/>
    <p:sldId id="304" r:id="rId11"/>
    <p:sldId id="305" r:id="rId12"/>
    <p:sldId id="317" r:id="rId13"/>
    <p:sldId id="306" r:id="rId14"/>
    <p:sldId id="307" r:id="rId15"/>
    <p:sldId id="318" r:id="rId16"/>
    <p:sldId id="308" r:id="rId17"/>
    <p:sldId id="319" r:id="rId18"/>
    <p:sldId id="320" r:id="rId19"/>
    <p:sldId id="321" r:id="rId20"/>
    <p:sldId id="322" r:id="rId21"/>
    <p:sldId id="309" r:id="rId22"/>
    <p:sldId id="310" r:id="rId23"/>
    <p:sldId id="269" r:id="rId24"/>
    <p:sldId id="281" r:id="rId25"/>
    <p:sldId id="283" r:id="rId26"/>
    <p:sldId id="285" r:id="rId27"/>
    <p:sldId id="270" r:id="rId28"/>
    <p:sldId id="271" r:id="rId29"/>
    <p:sldId id="286" r:id="rId30"/>
    <p:sldId id="287" r:id="rId31"/>
    <p:sldId id="288" r:id="rId32"/>
    <p:sldId id="290" r:id="rId33"/>
    <p:sldId id="324" r:id="rId34"/>
    <p:sldId id="291" r:id="rId35"/>
    <p:sldId id="326" r:id="rId36"/>
    <p:sldId id="325" r:id="rId37"/>
    <p:sldId id="311" r:id="rId38"/>
    <p:sldId id="293" r:id="rId39"/>
    <p:sldId id="294" r:id="rId40"/>
    <p:sldId id="295" r:id="rId41"/>
    <p:sldId id="296" r:id="rId42"/>
    <p:sldId id="297" r:id="rId43"/>
    <p:sldId id="279" r:id="rId44"/>
    <p:sldId id="280" r:id="rId45"/>
    <p:sldId id="299" r:id="rId46"/>
    <p:sldId id="323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F70F8A-7AC8-4793-BD0C-8E32B94449A0}" v="2" dt="2021-02-16T14:49:23.5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9" autoAdjust="0"/>
    <p:restoredTop sz="94712" autoAdjust="0"/>
  </p:normalViewPr>
  <p:slideViewPr>
    <p:cSldViewPr snapToGrid="0">
      <p:cViewPr varScale="1">
        <p:scale>
          <a:sx n="103" d="100"/>
          <a:sy n="103" d="100"/>
        </p:scale>
        <p:origin x="150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840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elicity Page" userId="f5bf5ff9cac893f2" providerId="LiveId" clId="{A7F70F8A-7AC8-4793-BD0C-8E32B94449A0}"/>
    <pc:docChg chg="undo custSel addSld delSld modSld">
      <pc:chgData name="Felicity Page" userId="f5bf5ff9cac893f2" providerId="LiveId" clId="{A7F70F8A-7AC8-4793-BD0C-8E32B94449A0}" dt="2021-02-16T14:49:23.506" v="150"/>
      <pc:docMkLst>
        <pc:docMk/>
      </pc:docMkLst>
      <pc:sldChg chg="addSp">
        <pc:chgData name="Felicity Page" userId="f5bf5ff9cac893f2" providerId="LiveId" clId="{A7F70F8A-7AC8-4793-BD0C-8E32B94449A0}" dt="2021-02-16T14:37:10.545" v="1"/>
        <pc:sldMkLst>
          <pc:docMk/>
          <pc:sldMk cId="1962910660" sldId="325"/>
        </pc:sldMkLst>
        <pc:picChg chg="add">
          <ac:chgData name="Felicity Page" userId="f5bf5ff9cac893f2" providerId="LiveId" clId="{A7F70F8A-7AC8-4793-BD0C-8E32B94449A0}" dt="2021-02-16T14:37:10.545" v="1"/>
          <ac:picMkLst>
            <pc:docMk/>
            <pc:sldMk cId="1962910660" sldId="325"/>
            <ac:picMk id="1026" creationId="{41A8EA93-FF83-48B7-9F25-3F259F17C0A8}"/>
          </ac:picMkLst>
        </pc:picChg>
      </pc:sldChg>
      <pc:sldChg chg="new add del">
        <pc:chgData name="Felicity Page" userId="f5bf5ff9cac893f2" providerId="LiveId" clId="{A7F70F8A-7AC8-4793-BD0C-8E32B94449A0}" dt="2021-02-16T14:37:10.560" v="2" actId="22"/>
        <pc:sldMkLst>
          <pc:docMk/>
          <pc:sldMk cId="2729950457" sldId="325"/>
        </pc:sldMkLst>
      </pc:sldChg>
      <pc:sldChg chg="addSp delSp modSp new mod modAnim">
        <pc:chgData name="Felicity Page" userId="f5bf5ff9cac893f2" providerId="LiveId" clId="{A7F70F8A-7AC8-4793-BD0C-8E32B94449A0}" dt="2021-02-16T14:49:23.506" v="150"/>
        <pc:sldMkLst>
          <pc:docMk/>
          <pc:sldMk cId="1613718844" sldId="326"/>
        </pc:sldMkLst>
        <pc:spChg chg="mod">
          <ac:chgData name="Felicity Page" userId="f5bf5ff9cac893f2" providerId="LiveId" clId="{A7F70F8A-7AC8-4793-BD0C-8E32B94449A0}" dt="2021-02-16T14:47:51.969" v="119" actId="20577"/>
          <ac:spMkLst>
            <pc:docMk/>
            <pc:sldMk cId="1613718844" sldId="326"/>
            <ac:spMk id="2" creationId="{1FF210B5-20A1-4367-B8B4-757960936B1F}"/>
          </ac:spMkLst>
        </pc:spChg>
        <pc:spChg chg="del mod">
          <ac:chgData name="Felicity Page" userId="f5bf5ff9cac893f2" providerId="LiveId" clId="{A7F70F8A-7AC8-4793-BD0C-8E32B94449A0}" dt="2021-02-16T14:49:23.506" v="150"/>
          <ac:spMkLst>
            <pc:docMk/>
            <pc:sldMk cId="1613718844" sldId="326"/>
            <ac:spMk id="3" creationId="{C67B91C5-47E8-4A0B-86C0-97735254073E}"/>
          </ac:spMkLst>
        </pc:spChg>
        <pc:picChg chg="add mod">
          <ac:chgData name="Felicity Page" userId="f5bf5ff9cac893f2" providerId="LiveId" clId="{A7F70F8A-7AC8-4793-BD0C-8E32B94449A0}" dt="2021-02-16T14:49:23.506" v="150"/>
          <ac:picMkLst>
            <pc:docMk/>
            <pc:sldMk cId="1613718844" sldId="326"/>
            <ac:picMk id="4" creationId="{80AFDBA1-D198-4890-9F36-F2B07B40B933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80041E-6494-428D-A555-5AE64E83910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9601AC3-CF36-4881-A79E-DF1E7CDA69BF}">
      <dgm:prSet/>
      <dgm:spPr/>
      <dgm:t>
        <a:bodyPr/>
        <a:lstStyle/>
        <a:p>
          <a:r>
            <a:rPr lang="en-GB"/>
            <a:t>Under normal circumstances the brain can only metabolize glucose for energy. </a:t>
          </a:r>
          <a:endParaRPr lang="en-US"/>
        </a:p>
      </dgm:t>
    </dgm:pt>
    <dgm:pt modelId="{A28052B5-8B19-42E1-BC00-8199D9DF643E}" type="parTrans" cxnId="{74ADF8FF-AA0A-4F62-9D4B-E69E8F21EB78}">
      <dgm:prSet/>
      <dgm:spPr/>
      <dgm:t>
        <a:bodyPr/>
        <a:lstStyle/>
        <a:p>
          <a:endParaRPr lang="en-US"/>
        </a:p>
      </dgm:t>
    </dgm:pt>
    <dgm:pt modelId="{957E329D-92CF-453C-B7FB-C3E235A52BD5}" type="sibTrans" cxnId="{74ADF8FF-AA0A-4F62-9D4B-E69E8F21EB78}">
      <dgm:prSet/>
      <dgm:spPr/>
      <dgm:t>
        <a:bodyPr/>
        <a:lstStyle/>
        <a:p>
          <a:endParaRPr lang="en-US"/>
        </a:p>
      </dgm:t>
    </dgm:pt>
    <dgm:pt modelId="{ABE035A1-3A6E-4E29-B97E-F21EE199F61B}">
      <dgm:prSet/>
      <dgm:spPr/>
      <dgm:t>
        <a:bodyPr/>
        <a:lstStyle/>
        <a:p>
          <a:r>
            <a:rPr lang="en-GB"/>
            <a:t>Thus, the continued supply of glucose for normal brain function is essential.</a:t>
          </a:r>
          <a:endParaRPr lang="en-US"/>
        </a:p>
      </dgm:t>
    </dgm:pt>
    <dgm:pt modelId="{E7EDF5FC-E7DB-4773-B628-76CAF8505B61}" type="parTrans" cxnId="{CB8C8102-3B8A-4A4E-8655-71D6F6F1CFDB}">
      <dgm:prSet/>
      <dgm:spPr/>
      <dgm:t>
        <a:bodyPr/>
        <a:lstStyle/>
        <a:p>
          <a:endParaRPr lang="en-US"/>
        </a:p>
      </dgm:t>
    </dgm:pt>
    <dgm:pt modelId="{FF9FC7D4-C55C-47B8-97B8-50C081F82BA1}" type="sibTrans" cxnId="{CB8C8102-3B8A-4A4E-8655-71D6F6F1CFDB}">
      <dgm:prSet/>
      <dgm:spPr/>
      <dgm:t>
        <a:bodyPr/>
        <a:lstStyle/>
        <a:p>
          <a:endParaRPr lang="en-US"/>
        </a:p>
      </dgm:t>
    </dgm:pt>
    <dgm:pt modelId="{B076E251-06EE-43AB-A563-6966934A3F38}">
      <dgm:prSet/>
      <dgm:spPr/>
      <dgm:t>
        <a:bodyPr/>
        <a:lstStyle/>
        <a:p>
          <a:r>
            <a:rPr lang="en-GB"/>
            <a:t>The main molecule that stores energy is ATP (A</a:t>
          </a:r>
          <a:r>
            <a:rPr lang="en-GB" b="0" i="0"/>
            <a:t>denosine triphosphate).</a:t>
          </a:r>
          <a:endParaRPr lang="en-US"/>
        </a:p>
      </dgm:t>
    </dgm:pt>
    <dgm:pt modelId="{C5B45CF7-A760-41B1-BCFC-B6E3808F720C}" type="parTrans" cxnId="{2DF1E227-2708-4DD2-9FC0-C0113934183D}">
      <dgm:prSet/>
      <dgm:spPr/>
      <dgm:t>
        <a:bodyPr/>
        <a:lstStyle/>
        <a:p>
          <a:endParaRPr lang="en-US"/>
        </a:p>
      </dgm:t>
    </dgm:pt>
    <dgm:pt modelId="{945F7BD2-83EA-4504-AC22-AA3F5632601E}" type="sibTrans" cxnId="{2DF1E227-2708-4DD2-9FC0-C0113934183D}">
      <dgm:prSet/>
      <dgm:spPr/>
      <dgm:t>
        <a:bodyPr/>
        <a:lstStyle/>
        <a:p>
          <a:endParaRPr lang="en-US"/>
        </a:p>
      </dgm:t>
    </dgm:pt>
    <dgm:pt modelId="{D12803AC-7011-4B88-964C-AA063086F2B0}" type="pres">
      <dgm:prSet presAssocID="{5C80041E-6494-428D-A555-5AE64E839103}" presName="linear" presStyleCnt="0">
        <dgm:presLayoutVars>
          <dgm:animLvl val="lvl"/>
          <dgm:resizeHandles val="exact"/>
        </dgm:presLayoutVars>
      </dgm:prSet>
      <dgm:spPr/>
    </dgm:pt>
    <dgm:pt modelId="{27493DB6-8E8A-490C-8C57-6DA6BD88A7BA}" type="pres">
      <dgm:prSet presAssocID="{C9601AC3-CF36-4881-A79E-DF1E7CDA69B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F785E2C-D046-4F8F-83EA-CF879B1E5472}" type="pres">
      <dgm:prSet presAssocID="{957E329D-92CF-453C-B7FB-C3E235A52BD5}" presName="spacer" presStyleCnt="0"/>
      <dgm:spPr/>
    </dgm:pt>
    <dgm:pt modelId="{4801A69E-2E31-42B6-9BFE-09948552CAC7}" type="pres">
      <dgm:prSet presAssocID="{ABE035A1-3A6E-4E29-B97E-F21EE199F61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67E379D-697E-458C-802D-D17745EE0007}" type="pres">
      <dgm:prSet presAssocID="{FF9FC7D4-C55C-47B8-97B8-50C081F82BA1}" presName="spacer" presStyleCnt="0"/>
      <dgm:spPr/>
    </dgm:pt>
    <dgm:pt modelId="{5CBF0FD9-F46E-48F0-B3F4-11DBB29ECD81}" type="pres">
      <dgm:prSet presAssocID="{B076E251-06EE-43AB-A563-6966934A3F3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B8C8102-3B8A-4A4E-8655-71D6F6F1CFDB}" srcId="{5C80041E-6494-428D-A555-5AE64E839103}" destId="{ABE035A1-3A6E-4E29-B97E-F21EE199F61B}" srcOrd="1" destOrd="0" parTransId="{E7EDF5FC-E7DB-4773-B628-76CAF8505B61}" sibTransId="{FF9FC7D4-C55C-47B8-97B8-50C081F82BA1}"/>
    <dgm:cxn modelId="{2DF1E227-2708-4DD2-9FC0-C0113934183D}" srcId="{5C80041E-6494-428D-A555-5AE64E839103}" destId="{B076E251-06EE-43AB-A563-6966934A3F38}" srcOrd="2" destOrd="0" parTransId="{C5B45CF7-A760-41B1-BCFC-B6E3808F720C}" sibTransId="{945F7BD2-83EA-4504-AC22-AA3F5632601E}"/>
    <dgm:cxn modelId="{81413661-8D00-40F1-8D3A-94778A8814A6}" type="presOf" srcId="{5C80041E-6494-428D-A555-5AE64E839103}" destId="{D12803AC-7011-4B88-964C-AA063086F2B0}" srcOrd="0" destOrd="0" presId="urn:microsoft.com/office/officeart/2005/8/layout/vList2"/>
    <dgm:cxn modelId="{CF1A9085-6BB8-44F6-BA6E-CD5DE580F5B8}" type="presOf" srcId="{ABE035A1-3A6E-4E29-B97E-F21EE199F61B}" destId="{4801A69E-2E31-42B6-9BFE-09948552CAC7}" srcOrd="0" destOrd="0" presId="urn:microsoft.com/office/officeart/2005/8/layout/vList2"/>
    <dgm:cxn modelId="{1C9982A5-AFB9-4D7D-B761-7D6747FA6FF7}" type="presOf" srcId="{B076E251-06EE-43AB-A563-6966934A3F38}" destId="{5CBF0FD9-F46E-48F0-B3F4-11DBB29ECD81}" srcOrd="0" destOrd="0" presId="urn:microsoft.com/office/officeart/2005/8/layout/vList2"/>
    <dgm:cxn modelId="{210A08FB-FBE2-46F3-8F8A-040B336EE9CC}" type="presOf" srcId="{C9601AC3-CF36-4881-A79E-DF1E7CDA69BF}" destId="{27493DB6-8E8A-490C-8C57-6DA6BD88A7BA}" srcOrd="0" destOrd="0" presId="urn:microsoft.com/office/officeart/2005/8/layout/vList2"/>
    <dgm:cxn modelId="{74ADF8FF-AA0A-4F62-9D4B-E69E8F21EB78}" srcId="{5C80041E-6494-428D-A555-5AE64E839103}" destId="{C9601AC3-CF36-4881-A79E-DF1E7CDA69BF}" srcOrd="0" destOrd="0" parTransId="{A28052B5-8B19-42E1-BC00-8199D9DF643E}" sibTransId="{957E329D-92CF-453C-B7FB-C3E235A52BD5}"/>
    <dgm:cxn modelId="{FB7D5F96-F828-45AB-B885-7BE30A127349}" type="presParOf" srcId="{D12803AC-7011-4B88-964C-AA063086F2B0}" destId="{27493DB6-8E8A-490C-8C57-6DA6BD88A7BA}" srcOrd="0" destOrd="0" presId="urn:microsoft.com/office/officeart/2005/8/layout/vList2"/>
    <dgm:cxn modelId="{D2C4B6FC-0F31-43BA-A1A6-F2E8B646232F}" type="presParOf" srcId="{D12803AC-7011-4B88-964C-AA063086F2B0}" destId="{FF785E2C-D046-4F8F-83EA-CF879B1E5472}" srcOrd="1" destOrd="0" presId="urn:microsoft.com/office/officeart/2005/8/layout/vList2"/>
    <dgm:cxn modelId="{31387788-09F2-4950-83BD-826DADDEEE7E}" type="presParOf" srcId="{D12803AC-7011-4B88-964C-AA063086F2B0}" destId="{4801A69E-2E31-42B6-9BFE-09948552CAC7}" srcOrd="2" destOrd="0" presId="urn:microsoft.com/office/officeart/2005/8/layout/vList2"/>
    <dgm:cxn modelId="{1A684E88-27A3-41BE-A2C2-D3A8BD002CD6}" type="presParOf" srcId="{D12803AC-7011-4B88-964C-AA063086F2B0}" destId="{967E379D-697E-458C-802D-D17745EE0007}" srcOrd="3" destOrd="0" presId="urn:microsoft.com/office/officeart/2005/8/layout/vList2"/>
    <dgm:cxn modelId="{AFCB32F2-E0CB-43E1-AEC4-D0F6DBF99F6F}" type="presParOf" srcId="{D12803AC-7011-4B88-964C-AA063086F2B0}" destId="{5CBF0FD9-F46E-48F0-B3F4-11DBB29ECD8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493DB6-8E8A-490C-8C57-6DA6BD88A7BA}">
      <dsp:nvSpPr>
        <dsp:cNvPr id="0" name=""/>
        <dsp:cNvSpPr/>
      </dsp:nvSpPr>
      <dsp:spPr>
        <a:xfrm>
          <a:off x="0" y="44301"/>
          <a:ext cx="6367912" cy="20346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Under normal circumstances the brain can only metabolize glucose for energy. </a:t>
          </a:r>
          <a:endParaRPr lang="en-US" sz="3700" kern="1200"/>
        </a:p>
      </dsp:txBody>
      <dsp:txXfrm>
        <a:off x="99322" y="143623"/>
        <a:ext cx="6169268" cy="1835986"/>
      </dsp:txXfrm>
    </dsp:sp>
    <dsp:sp modelId="{4801A69E-2E31-42B6-9BFE-09948552CAC7}">
      <dsp:nvSpPr>
        <dsp:cNvPr id="0" name=""/>
        <dsp:cNvSpPr/>
      </dsp:nvSpPr>
      <dsp:spPr>
        <a:xfrm>
          <a:off x="0" y="2185491"/>
          <a:ext cx="6367912" cy="203463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Thus, the continued supply of glucose for normal brain function is essential.</a:t>
          </a:r>
          <a:endParaRPr lang="en-US" sz="3700" kern="1200"/>
        </a:p>
      </dsp:txBody>
      <dsp:txXfrm>
        <a:off x="99322" y="2284813"/>
        <a:ext cx="6169268" cy="1835986"/>
      </dsp:txXfrm>
    </dsp:sp>
    <dsp:sp modelId="{5CBF0FD9-F46E-48F0-B3F4-11DBB29ECD81}">
      <dsp:nvSpPr>
        <dsp:cNvPr id="0" name=""/>
        <dsp:cNvSpPr/>
      </dsp:nvSpPr>
      <dsp:spPr>
        <a:xfrm>
          <a:off x="0" y="4326681"/>
          <a:ext cx="6367912" cy="203463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The main molecule that stores energy is ATP (A</a:t>
          </a:r>
          <a:r>
            <a:rPr lang="en-GB" sz="3700" b="0" i="0" kern="1200"/>
            <a:t>denosine triphosphate).</a:t>
          </a:r>
          <a:endParaRPr lang="en-US" sz="3700" kern="1200"/>
        </a:p>
      </dsp:txBody>
      <dsp:txXfrm>
        <a:off x="99322" y="4426003"/>
        <a:ext cx="6169268" cy="18359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84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124.27184" units="1/cm"/>
          <inkml:channelProperty channel="Y" name="resolution" value="62.42775" units="1/cm"/>
          <inkml:channelProperty channel="T" name="resolution" value="1" units="1/dev"/>
        </inkml:channelProperties>
      </inkml:inkSource>
      <inkml:timestamp xml:id="ts0" timeString="2021-01-04T10:32:41.23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10789 12059 0</inkml:trace>
  <inkml:trace contextRef="#ctx0" brushRef="#br0" timeOffset="2281.17">10982 11387 0,'0'0'0,"-24"0"0,-24 0 15,23 0 1,-47 24 0,24 0-1,-24 0 1,0 48 0,-24 24-1,-24-24 1,24 72-1,24-72 1,0 0 0,24 0-1,-1 0 1,25 0 0,0-23-1,24-25-15,0 72 31,24-24-15,24 0 0,25 0-1,-1 0 1,96 24 0,-48-48-1,0 0 1,24-24-1,-72-48 1,1-24 0,-1 0-1,24 0 1,0-24 0,24 0 15,-48 24-16,-24 0 1,48-24 0,-48 48-1,0-24 1,49-24 0,-1-1-1,-72 73 1,0-24-16,24-24 15,-24 0 1,0 24 0,24-24-1,-48-48 1,24 48 0,-24 0-1,24 0 16,-24-24-15,0 48 0,-48-72-1,24 48 1,0-24 0,0 48-1,0-24 1,0 24-1,-24-24 1,24 24 0,0 0-1,-24 0 1,24 24 0,-49-49 15,25 49-16,0-48 1,-24 48 0,24 0-1,0 0 1,0 0-16,24 0 16,-48 0-1,0 0 1,48 0-1,0 0-15,0 0 16,-48 0 0,0 48-1,-1-23 1,25-1 0,24-24-1,24 24 16,-48 0-15,0-24 0,-24 48-1,0 0 1,48-24 0</inkml:trace>
  <inkml:trace contextRef="#ctx0" brushRef="#br0" timeOffset="11366.38">11654 3820 0,'-24'0'63,"-24"0"-1,-24-24-46,-168 24 0,168 0-16,24 0 15,-24-25-15,24 25 16,-24 0-1,-1-48 1,25 48 0,0-24-16,0 24 15,-48-48 1,-24 48 0,72 0-1,-48 0 16,72 0-15,-48 0 0,-24 0-1,48 0 1,-49 48 0,1 0-1,48 1 1,-48 23-1,-24 0 1,0 24 0,48-24 15,24 0-31,-24 24 16,-1-48-1,1 0 16,0 48-15,-24 24 0,24-48-1,24 24 1,0-24 0,0 25-1,0-25 1,0 48-1,48-48 1,-24 24 0,24-24-1,-24 24 1,0 0 0,24 0-1,0 0 16,48 48-15,-24 25 0,48-49-1,0-24 1,0 48 0,24 48-1,72 48 1,97 169-1,-97-121 1,-24-96 0,-72-96-1,-24-24-15,48 73 16,-24-73 0,1 24-1,167 216 16,0-120-15,-72-48 0,-23-48-1,-49-24 1,0 1 0,0-1-1,72 24 1,-120-48-1,96 48 17,-47-48-32,-25 24 31,0-72-31,-24 24 0,72 0 16,144 24 15,-72-24-31,49 48 31,-121-72-15,-24 24-1,-24-24 1,289 0 15,-97-96-15,24 24-1,-71-24 1,-145 72 0,24-48-1,-48 48 1,0-24 0,24 0-1,0-24 16,0 0-15,-24 48 0,24-49-1,0 1 1,-24 0 0,1 0-1,-1-24 1,-24 24-1,0-48 1,0 48 0,0-24-1,-24-120 17,24 47-32,24-23 31,-48 120-16,48-312 1,-48 120 0,0 95-1,-48 49 1,0 48 0,0 0-1,0 0 1,-48-48-1,23 24 1,1-48 0,48 96-16,-96-120 31,24 47-31,0 1 16,-48-24 15,-24 24-16,-1-72 1,73 120 0,0 0-1,0 0 1,0 0 0,-120-48-1,167 96 1,-167-97 15,144 97-31,-48-120 31,72 120-31,-48-72 32,24 48-17,24-24 1,0 48-16,24 0 15,-97-72 1,121 72 0,-96-96-1,24 72 1,0-24 0,48 24-16,0 48 15,-72-97 1,72 73-1,-48-24 17,72 24-32,-24 24 156,-24 0-125,-24 0-15,48 0-16</inkml:trace>
  <inkml:trace contextRef="#ctx0" brushRef="#br0" timeOffset="13277.52">12087 9153 0,'24'48'125,"-24"24"-109,-24-24-16,0 24 15,-24 0 1,24-24 0,24-24-1,-48 96 1,24-96-1,-24 48 17,0 0-32,0 0 31,-24 0-15,-1 24-1,49-72 1,-72 73-1,72-49 1,-24 48 0,-24-24-1,24 0 1,48-48-16,-24 0 16,0 24-1,0-24 1,-24 48 15,0 24-31,0-24 31,24-48-31,0 48 32,24-48-17,-24 24 1,0 0-1,24 0 1,0 0 0,0 1-1,0-1 1,0-24 0,-24 24-1,24 0 1,0-24-1,0 24 1,0 24 0,0-24 15,-24-24-15,24 24-1,0 0 1,0-24-1</inkml:trace>
  <inkml:trace contextRef="#ctx0" brushRef="#br0" timeOffset="15358.68">10669 11483 0,'24'24'93,"0"0"-93,24 0 16,-24 24-16,0-24 16,24 24-1,1 0 1,-1-24 0,0 24-1,-24-24-15,0-24 16,0 24-1,-24 0 32,24-24-31,-24 24 15,24-24-15,0 24-1,0-24 110,0 0-125,0-24 16,24-24-16,-48 24 16,48 0-1,-24-24 1,0 0 0,0 24-1,-24 0 1,-24 24 281,0 0-266,0 0 0,0 0-15,0 0-1,0 0 17,0 0-32,0 0 31,-24 0-15,24-48-1,-24 48 1,24 0-1,0-24 1,0 24 15,0 0-31,0 0 32,24-24-1,-24 24-31,0 0 62,-1 0-46,25-24 0</inkml:trace>
  <inkml:trace contextRef="#ctx0" brushRef="#br0" timeOffset="37827.4">4013 8960 0,'0'0'0,"-24"0"0,0 0 15,0-24-15,0 24 16,-24 0 0,0 0-1,0-24 1,-1 24-16,1-24 31,0 0-15,-96-48-1,120 48 1,-24 24-16,-96-48 16,-72-24-1,119 72 1,1 0 0,48 0-1,-24 0 1,24 0-1,24 0 1,-24 24 0,-24 48-1,-48 24 17,96-72-32,-72 48 31,48-24-16,-24 0 1,23 25 0,-47 47-1,48-96 1,0 96 0,48-72-1,-24 48 1,24-24-1,0-24 1,24 48 0,0 0-1,24-72 1,24 72 15,-24-24-31,73 24 31,-49-23-15,-24-1 0,24 0-1,24 24 1,-72-72 0,168 96-1,-24-48 1,1 0-1,-25 24 1,-96-96 0,0 0-1,-24 24 1,240 24 0,25 0 15,-25-24-16,0-24 1,-168 0 0,1-24-1,-25-24 1,24-24 0,-48 72-1,48-24 1,-48-24-1,0 0 1,24-24 0,0 0-1,0 0 1,-24 24 15,1 0-15,23-24-1,-48 0 1,24-24 0,-48 47-1,24-47 1,-24 72-16,0-24 16,0-24-1,0 24 1,0-24-1,-24 0 1,-24 0 0,0 0-1,0-24 17,-1 24-32,25 0 31,0 72-16,0-48 1,0 24 0,24 0-1,-24 24 1,24-24 0,-24 24-1,-24-48 1,24 48-1,0-24 1,0 24 31,0 0 0,24-25-16,-24 1 375,-24 24-390,-24 0-16,24 0 16,24 0-1,-48-24 1,24 24-1,24 0 1,-24 0 0,24 0-1,-25 0 1,25 0 0,-24 0-1,-24 24 1,24 0-1,0-24 1,24 0 0,0 0-1,0 0 32</inkml:trace>
  <inkml:trace contextRef="#ctx0" brushRef="#br0" timeOffset="41648.68">4325 10882 0,'-24'0'62,"-24"0"-30,-24 24-1,-120 72 16,-217 97-32,385-193-15,0 48 16,0-24 0,0-24-1,-24 0 16,-288 216-15,240-168 0,72 0-1,-49 0 1,1 0 0,48-24-1,-48 48 16,24-48-31,0 0 32,-24 120-17,48-120 1,0 48 0,24 0-1,0 0 1,96 73-1,-72-97 1,96 96 0,-96-96-1,72 72 17,-24-72-32,25 72 31,-25-96-31,72 96 31,-24-96-31,48-24 31,-96 0-15,193 0 0,-121-24-1,96-48 1,-192 72-1,168-144 1,-143 96 0,23-48-1,-72 72 1,120-48 15,120-72-31,241-145 31,-457 241-31,-24 24 32,96-96-17,-48 48 1,-48 0 0,24 48-16,0-48 15,0 0 1,-48 0-1,24 48 1,-24-120 0,0 120-1,0-72 17,0 48-32,-48-73 31,24 73-31,-24-24 31,24 48-15,-72-72-1,72 72 1,24 0-16,-48 0 16,0 0-1,0-24 1,24 24-1,0 0 1</inkml:trace>
  <inkml:trace contextRef="#ctx0" brushRef="#br0" timeOffset="47094.09">16821 6006 0,'-48'24'78,"24"0"-62,-24 0-16,24 48 15,-24-24-15,24-24 16,-48 48 0,0 0-1,-1 0 1,25 24-1,-72 24 1,-24 193 0,24-73-1,24 24 1,0-24 15,0-24-15,23 1-1,-23 95 1,48-72 0,-24-24-1,24 1 1,24-121 0,-24 144-16,0 0 15,24-24 1,24 49-1,72-73 1,-48-120 0,168 240-1,-120-144 17,0-96-17,-48-24-15,73 97 16,-25-49-1,24 0 1,-24 24 0,-48-96-1,96 144 1,-48-96 0,72 96 15,-120-120-31,97 96 31,-25-72-15,-48-23-1,0-1 17,0-24-17,0 0 1,24 24-1,-24-24 1,24 0 0,0 0-1,0 0 1,-48-24-16,24 0 16,0 0-1,25 24 1,-1-24-1,0 0 1,0 0 15,-48-24-15,-24-24 31,24 48-32,-24-72 1,24 24 0,-24-24-1,0 23 1,0-23 0,0 24-1,0 24 1,0 0 15,0 0-31</inkml:trace>
  <inkml:trace contextRef="#ctx0" brushRef="#br0" timeOffset="48210.18">17398 11603 0,'24'0'0,"24"24"15,-24 0 1,0 24-16,24-48 15,24 72 1,-48-24 0,48 24-1,0 0 1,24 24 0,-48-72-1,0 48 1,1-24 15,-25-24-31,0 1 0,0-1 31,-24 0-15,24-24 0,-24 24 62,0 0-63,-48 24-15,24-24 16,-25 24-16,49-24 16,-48 0 15,24-24-31,24 24 0,-24-24 15,0 0 1,0 0 47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840" units="cm"/>
          <inkml:channel name="Y" type="integer" max="1080" units="cm"/>
          <inkml:channel name="T" type="integer" max="2.14748E9" units="dev"/>
        </inkml:traceFormat>
        <inkml:channelProperties>
          <inkml:channelProperty channel="X" name="resolution" value="124.27184" units="1/cm"/>
          <inkml:channelProperty channel="Y" name="resolution" value="62.42775" units="1/cm"/>
          <inkml:channelProperty channel="T" name="resolution" value="1" units="1/dev"/>
        </inkml:channelProperties>
      </inkml:inkSource>
      <inkml:timestamp xml:id="ts0" timeString="2021-01-04T10:37:07.76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23069 10594 0,'0'-24'266,"-24"24"-250,0-24-16,0 24 15,0-24 1,0 24 0,24-24-1,-24 24 1,0 0-1,0 0 1,0 0 0,-24 0-1,23 0 1,1 0 0,0 0-1,0 0 16,0 0 1,0 0-17,0 0 1,0 0 0,0 0-1,-24 24 1,24-24-1,0 24 1,-24 0 0,24 0-1,-24 24 1,24 0 0,24-24-1,-48 72 1,48-48-1,0 0-15,0 0 32,-24 0-32,24 0 31,0 0-15,48 0-1,0 25 1,0-1-1,48 0 1,-72-48 0,24 24-1,144 72 1,-167-120 0,191 24-1,144-72 1,-119 0-1,-121 0 1,168-24 15,-144 0-15,-120 48 0,48 0-1,-24-24 1,25-1-1,-1 1 1,0-24 0,-24 24-1,-48 24 1,24-24 0,0-24-1,-24 48 1,0 0-1,-24-24 1,0 0 15,0 24-15,0-24 0,-24 0-1,-24 24 1,23-24-1,25 0 1,-48 0 0,24 0-1,-72-24 1,72 48 0,0 0-1,-24 24 1,24-24-1,-24 24 17,24 0-32,-24 0 31,24 0-15,24 0-1,0 24 1,-25-24 15,25 0-15,0 0 93,0 0-109,0 0 125</inkml:trace>
  <inkml:trace contextRef="#ctx0" brushRef="#br0" timeOffset="20479.55">20233 8696 0,'0'0'0,"0"-24"16,-24 24-1,0 0-15,-48-48 31,0 24-15,0-24 0,-24 0-1,24 0 1,0 24 0,24 24-1,-97 0 1,97 0-1,24 0 1,0 0 0,-24 24-1,0 24 1,-24-24 0,48 24-16,0-24 15,0 0-15,-24 0 31,0 24-15,24-24 0,-24 48-1,0 0 1,0 0 0,24 0-1,-24-24 1,48 25-1,0-25 1,0 24 0,0 0-1,72 24 1,0-24 0,0 0-1,-24-24 16,24 24-15,24 0 0,0 0-1,-24-24-15,24 0 16,25-24 0,23 0-1,0 0 1,-120-24-1,72 0 1,0 0 0,-24-24-1,48-48 1,-23 48 0,-25 0 15,24-24-16,-24-24 1,-48 48 0,0 24-1,48-96 1,-48 24 0,0 0-1,-24 24 1,0-24-1,0 24 1,0-24 0,0 0-1,-48-25 1,-24 25 15,24 0-15,-24 24-1,0-24 1,24 24 0,0 0-1,-25-48 1,25 48 0,24 24-1,-24-24 1,24 24-1,0 0 1,24 0 0,-24 24-1,0-24 1,-48-24 15,48 24 0,0 24-15,0 0 0,0-24-1,-24 24 1,24 0 0,0 0-1,0 0 1,0-24-1</inkml:trace>
  <inkml:trace contextRef="#ctx0" brushRef="#br0" timeOffset="24971.89">19008 9537 0,'-24'0'218,"24"24"-218,-72 0 16,0 24-16,-1 0 31,49-48-15,-72 72 0,48-48 30,-336 168-46,360-192 16,-48 24 0,0 0-1,23 0 1,-47 0 0,48 0-1,0 0 1,-48 1 15,48-25-31,0 24 0,0 0 31,0-24-15,-24 24 0,48 0-16,-24-24 15,24 0 1,-24 0-16,0 24 15,-25 0 1,1-24 0,-24 0-1,-216 0 1,72 48 0,191-48-1,73 0 704,49-24-703,-49 24-16,48-24 15,-48 0 1</inkml:trace>
  <inkml:trace contextRef="#ctx0" brushRef="#br0" timeOffset="42932.78">19705 5453 0,'0'0'0,"-24"0"16,-97 0-16,97 0 16,-24 0-1,-24 0 1,0 0-1,-48 0 1,-72 24 0,120-24-16,-193 0 15,121 0 1,120 0 0,0 0-1,0 0 63,24 24-62,-24-24-16,0 48 16,24 0-1,-24 24 1,24-24-16,0 48 15,24-48 17,144 217-17,-72-169 1,-24-24 0,1 24-1,-1 0 1,24 0-1,96 0 17,-72-48-32,120 48 15,-71-24 1,-25-24 0,72 49-1,-24-25 1,-47 0-1,71-48 1,-96 24 0,72-48-1,0 0 1,-71 0 0,-49 0-1,-24 0 1,0-24 15,0 0-15,0-48-1,0 24 1,0 24 0,-24-48-1,24 23 16,-48-47-15,0 48 0,-24-24-1,0 0 1,-48 0 0,24 24-1,0 0-15,0-24 31,-24 0-15,0 0 0,0 0-1,-1 0 1,-23 0 0,48 24-16,-96-24 15,0-25 1,48 25-1,48 24 1,-24 0 0,0 0-1,-1 24 1,1-24 0,24 48 15,0 0-16,24 0 1,0 0 0,-48 0-1,0 0 1,24 0 0,24 0 15,0 0-16,0 0 32</inkml:trace>
  <inkml:trace contextRef="#ctx0" brushRef="#br0" timeOffset="50899.39">20954 11483 0,'-24'0'109,"0"0"-93,0-24-16,0 0 15,-24 24 1,48-24 0,-24 0-16,-24 24 15,0-24 1,24-24 15,-48 0-31,-24-49 31,24 49-15,-1 0 0,25 0-1,-48 24 1,24 0-1,48 24 1,-24-24-16,-24 0 16,0 24-1,-48-24 1,72 24 0,-48 0-1,47 0 1,-23 48 15,0-24-31,24 0 31,-24 24-15,24 0 0,24-24-16,-24 0 15,-48 73 1,72-73-1,0 24 1,24 0 0,-24 24-1,0-24 1,24 0 0,-24 0-1,-24 48 1,48-24 15,0 24-31,0 24 31,0-24-15,0 0 0,0 1-1,48-1 1,0-24-1,0 0 1,0 0 0,0-24-1,0 24 1,24 0 0,0 0-1,24 24 1,-24-24-1,1 0 1,-1 0 15,-24-24-15,24 24 0,48 25-1,-72-25 1,24-24-1,0 0 1,24-24 0,-48 0-1,0 0-15,0-24 16,73 0 0,-49 0-1,-24 0 1,24 0-1,0-48 17,0 0-17,48-72 1,-48 72 0,-24-25-1,24 1 1,-24 24-1,1-24 1,71-24 0,-72 24-1,0 0 1,-24 0 0,24 0-1,-48 0 1,0 24-1,0-24 17,0 48-32,0-48 15,0 24 1,-24-24 0,24-1-1,-24 25 1,0-48-1,-24 24 1,24 0 0,0 48-1,0-48 1,-24 0 0,-24 0-1,23 24 1,25 0 15,0 24-15,0 0-1,0-24 1,0 24 0,-24-24-1,24 24 1,24 0-16,-24 24 15,0-24 1,0 24 0,0-24-1,0 24 32</inkml:trace>
  <inkml:trace contextRef="#ctx0" brushRef="#br0" timeOffset="54845.68">18407 13813 0,'0'0'0,"24"48"0,-24-24 16,120 120-1,-96-96 1,72 48 0,-24-24-1,-24-24 17,-24-48-17</inkml:trace>
  <inkml:trace contextRef="#ctx0" brushRef="#br0" timeOffset="57247.87">19753 12972 0,'-24'-24'0,"0"24"15,-24-48 1,24 24 0,-1 24-1,-23-24 17,24 0-32,-48-24 15,0-24 1,-48 0-1,48 0 1,0 24 0,24 0-1,-24 24 1,24 24 0,-24 0-1,-1 0 1,1 0-1,0 24 1,-48 72 15,48-24-31,0 0 32,0-24-17,24 0 1,0 0-1,-48 48 1,24-24 0,-1 0-1,1-24 1,24 24 0,-24 0-1,0 1 1,24-1-1,48-48-15,-48 48 16,24-24 0,0 0 15,24 24-15,24 0-1,24-24 1,48 72-1,-24-72 1,0 48 0,0-24-1,1 48 1,-1 25 0,48-1-1,-72-96-15,96 48 16,0-24-1,24 0 1,-23-24 0,-49-24 15,72-48-15,72-96-1,-120 48 1,-24 0-1,-23 0 1,-25 24 0,48-24-1,-48 24-15,0-25 16,24 1 0,-24 24-1,0-24 1,-48 0-1,0-24 1,0 0 15,0-24-15,-24 24 0,-48 0-1,24-24 1,0-1-1,0 49 1,-72-24 0,96 24-1,-48 0 1,23 24 0,1 24-1,24 0 1,-24 0-1,-24 0 17,24 24-17,0 0 1,24 0 0,0 0-1,0 0 16</inkml:trace>
  <inkml:trace contextRef="#ctx0" brushRef="#br0" timeOffset="62994.32">15043 10306 0,'0'0'0,"0"24"32,24-24-17,-24 24 110,24 0-109,0 0-16,0 24 15,0-24-15,0 0 16,0 24 0,24 0-1,24 24 1,24 24 0,-72-48-1,72 48 1,25-24-1,-25 0 1,-24-24 0,48 0-1,-24-48 1,48 0 15,-120 0-15,72 0-1,-24-48 1,1 0 0,143-72-1,-72 48 1,-24-24 0,-48 24-1,0 0 1,-24 0-1,-24 48-15,-24-48 16,0 24 0,0-24-1,-48 0 17,24 48-32,0-24 0,-72-25 31,48 25-16,24 48-15,-24-48 16,0 24 0,-24-24-1,0-24 1,24 24 0,-48-24-1,-25-24 1,49 72-1,24 0 1,0 24 125,0 24-126,0-24-15,0 0 16,0 24-16,24-24 16,-24 0-1,24 0 1,-24 0-1,0 0 1,24 0 0,0 0-1,0 0 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9EA8EC-F981-4B85-ADFA-F051B62C6F15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9BE87E-936C-4A8D-97EE-D766E0221F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121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Acinar cells are the exocrine  </a:t>
            </a:r>
            <a:r>
              <a:rPr lang="en-GB" dirty="0" err="1"/>
              <a:t>exo</a:t>
            </a:r>
            <a:r>
              <a:rPr lang="en-GB" dirty="0"/>
              <a:t> outwards cells of the pancreases that produce and transport enzymes that are passed into the duodenum.</a:t>
            </a:r>
          </a:p>
          <a:p>
            <a:endParaRPr lang="en-GB" dirty="0"/>
          </a:p>
          <a:p>
            <a:r>
              <a:rPr lang="en-GB" dirty="0"/>
              <a:t>Delta cells make somatostatin a hormone that inhibits the release of numerous hormones in the body.</a:t>
            </a:r>
          </a:p>
          <a:p>
            <a:endParaRPr lang="en-GB" dirty="0"/>
          </a:p>
          <a:p>
            <a:r>
              <a:rPr lang="en-GB" dirty="0"/>
              <a:t>F cells 36 amino acid peptide they make pancreatic polypeptide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9BE87E-936C-4A8D-97EE-D766E0221FC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4673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A816C38-E9F5-4247-AE04-E169493E5C5A}" type="slidenum">
              <a:rPr lang="en-GB" altLang="en-US" smtClean="0"/>
              <a:pPr eaLnBrk="1" hangingPunct="1">
                <a:spcBef>
                  <a:spcPct val="0"/>
                </a:spcBef>
              </a:pPr>
              <a:t>44</a:t>
            </a:fld>
            <a:endParaRPr lang="en-GB" altLang="en-US"/>
          </a:p>
        </p:txBody>
      </p:sp>
      <p:sp>
        <p:nvSpPr>
          <p:cNvPr id="6147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4E26869F-F39B-4827-8E71-E399644EC0BF}" type="slidenum">
              <a:rPr lang="en-US" altLang="en-US"/>
              <a:pPr algn="r" eaLnBrk="1" hangingPunct="1">
                <a:spcBef>
                  <a:spcPct val="0"/>
                </a:spcBef>
              </a:pPr>
              <a:t>44</a:t>
            </a:fld>
            <a:endParaRPr lang="en-US" altLang="en-US"/>
          </a:p>
        </p:txBody>
      </p:sp>
      <p:sp>
        <p:nvSpPr>
          <p:cNvPr id="61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0C8B46-0070-4598-967F-F117D37067F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797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B1CF3-8999-4783-BE4B-93C3C5CB91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4E7695-CEB5-4BD9-9D7E-0A31F12C1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88AF1B-1989-4DBF-90FC-6DC4B13C0E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5A00-962C-4832-9C67-F661F9EF3A10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799AF9-8EE5-4778-AB49-6D6ADDAC0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8F792A-8BDF-4B06-9083-932F119AB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28BD9-A35A-461C-BAEF-F2147C7840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350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E3785-AF47-4379-9D2D-5B086436D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5B8128-4A8F-4793-AAF6-D179A751EC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5649BF-609F-4B83-9762-6AD27DC29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5A00-962C-4832-9C67-F661F9EF3A10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CEAA03-A316-41E9-A3CF-A0AD9781B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1AC126-6FDD-467E-ABA1-1502DF410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28BD9-A35A-461C-BAEF-F2147C7840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2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ECBB7-0531-4321-9C4F-C8DA633FE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BD1249-B819-4B02-B9E8-9F74280A92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26C94-666A-4E89-8D8C-19BE709BC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5A00-962C-4832-9C67-F661F9EF3A10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11EBE9-C803-4D27-AAE6-D12F52C8F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E3DF74-B0B6-4E46-A5DF-3AE60A8CB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28BD9-A35A-461C-BAEF-F2147C7840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198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C93E3-CDF1-4F89-8D7F-5154A09D1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F6EBD-6B87-4317-86ED-AEE6FCDC5E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2B226D-A2D0-45E7-B7ED-3AD7B31EBC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3A21B1-9BED-497D-8AED-6352CC2B9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5A00-962C-4832-9C67-F661F9EF3A10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F252F3-0C93-477D-BBD1-7E74D864F4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1A5FF2-0F58-482B-B379-4DC863CF9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28BD9-A35A-461C-BAEF-F2147C7840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4844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90561-59F3-42E1-B5B3-FC5297E6E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15F1B6-7308-466E-94BF-6838EA6ED4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73D8B6-788D-4213-B046-087D20BA02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E055E0-88A3-4A3E-8F4F-76570B4B3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26EFED-C6E0-4ACD-93D9-64D7DE011E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51A3EE2-C769-4478-A448-25EC55656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5A00-962C-4832-9C67-F661F9EF3A10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5767A7-31A7-417E-80B8-10799C9445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312719-37A8-446C-921C-254A3AD7A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28BD9-A35A-461C-BAEF-F2147C7840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987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A6301-E31E-4698-9687-ECCA893CB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8402F1-6EF8-45C4-973A-06DC86A32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5A00-962C-4832-9C67-F661F9EF3A10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13C58A-B011-483F-BAE5-3C2C91628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62B115-6F07-4638-B007-4720A45BA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28BD9-A35A-461C-BAEF-F2147C7840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829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C56798-D18B-44CA-914D-A2C0CE510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5A00-962C-4832-9C67-F661F9EF3A10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154F39-97B8-42F2-A539-D42EADD22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6CB034-8BE5-4936-A021-3B43715B6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28BD9-A35A-461C-BAEF-F2147C7840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652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B7BBF-9DDF-4C42-82AE-F59D82696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148AE-B7B9-4E24-9FE0-A474F3774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1807F5-16F8-45D3-8E95-FEB779577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D8A736-3833-43F8-96F3-29E8CCC200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5A00-962C-4832-9C67-F661F9EF3A10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ECA1CB-361D-404D-9B8C-9F4D30FE58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7F5581-862E-48BC-A21D-7175DEF53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28BD9-A35A-461C-BAEF-F2147C7840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077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7DFA9-AE05-47D1-BD56-25090F9C2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943D0C-175F-42FE-B7A4-8256390018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72427C-C2B9-479A-B00C-E8872C0BAD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3A799A-E180-4AB6-9A1D-55A2333D1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5A00-962C-4832-9C67-F661F9EF3A10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9FBF89-8F30-4B25-A8E2-20B257678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C446BE-4F4C-4C08-BAC1-0E1C5DFC0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28BD9-A35A-461C-BAEF-F2147C7840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588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58EC4-8C47-4902-B7C9-1C5A4CB4A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5F1850-E9F2-46B2-AB18-70F994A27A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EF7773-B8E2-468B-8D35-5EACDCB5C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5A00-962C-4832-9C67-F661F9EF3A10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473C42-D062-4264-8158-77CD3DC082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1813F8-87E9-4FCF-B601-1FFD876A6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28BD9-A35A-461C-BAEF-F2147C7840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612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4A93FE-71A8-4F14-9F08-FF5AA1CF17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F9A828-6C59-4BBD-8E4E-D95E1ECE18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72BD08-5A8D-4BB1-8D77-DE8D1A0E1C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5A00-962C-4832-9C67-F661F9EF3A10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509DDB-60B7-49F4-BC93-FA6819755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2FD5EE-5245-4EE7-99B9-23F61D7A2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28BD9-A35A-461C-BAEF-F2147C7840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804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900235-0645-4B7E-AF24-2387781BB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A706A7-2529-4244-A6A7-C92E2C2D44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00DEC2-5DA9-4832-88C2-86CAEA11F4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805A00-962C-4832-9C67-F661F9EF3A10}" type="datetimeFigureOut">
              <a:rPr lang="en-GB" smtClean="0"/>
              <a:t>16/02/2021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E94511-8E7B-41B3-8FEF-1E0E76F11C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201B1D-B86B-4256-BE7F-DABF63B2A1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C28BD9-A35A-461C-BAEF-F2147C7840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897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IyAs0bxeoI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emf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PguYEDlQEQ?feature=oembed" TargetMode="Externa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QORERbBEq0?feature=oembed" TargetMode="Externa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udrhh8-wwQ?feature=oembed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emf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d2E72P8Fe0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37D8A3A-0265-43B9-B80F-A2CE228081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38625" y="457200"/>
            <a:ext cx="3714750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42102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026A63-0C22-43F7-9FB1-FFBD9147C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872" y="982272"/>
            <a:ext cx="3388419" cy="456097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Key definitions </a:t>
            </a:r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38A29-8ACB-44A8-8462-7D578FF21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1862" y="1719618"/>
            <a:ext cx="5948831" cy="4334629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FEFFFF"/>
                </a:solidFill>
              </a:rPr>
              <a:t>Endocrine </a:t>
            </a:r>
            <a:r>
              <a:rPr lang="en-US" sz="2400">
                <a:solidFill>
                  <a:srgbClr val="FEFFFF"/>
                </a:solidFill>
                <a:latin typeface="Roboto"/>
              </a:rPr>
              <a:t>relating to or denoting glands which secrete hormones or other products directly into the blood.</a:t>
            </a:r>
          </a:p>
          <a:p>
            <a:pPr marL="0" indent="0">
              <a:buNone/>
            </a:pPr>
            <a:r>
              <a:rPr lang="en-US" sz="2400">
                <a:solidFill>
                  <a:srgbClr val="FEFFFF"/>
                </a:solidFill>
                <a:latin typeface="Roboto"/>
              </a:rPr>
              <a:t>“The endocrine system"</a:t>
            </a:r>
          </a:p>
          <a:p>
            <a:endParaRPr lang="en-GB" sz="2400">
              <a:solidFill>
                <a:srgbClr val="FEFFFF"/>
              </a:solidFill>
            </a:endParaRPr>
          </a:p>
          <a:p>
            <a:r>
              <a:rPr lang="en-GB" sz="2400">
                <a:solidFill>
                  <a:srgbClr val="FEFFFF"/>
                </a:solidFill>
              </a:rPr>
              <a:t>Exocrine-</a:t>
            </a:r>
            <a:r>
              <a:rPr lang="en-US" sz="2400">
                <a:solidFill>
                  <a:srgbClr val="FEFFFF"/>
                </a:solidFill>
                <a:latin typeface="Roboto"/>
              </a:rPr>
              <a:t>relating to or denoting glands which secrete their products through ducts opening on to an epithelium rather than directly into the blood.</a:t>
            </a:r>
          </a:p>
          <a:p>
            <a:pPr marL="0" indent="0">
              <a:buNone/>
            </a:pPr>
            <a:r>
              <a:rPr lang="en-US" sz="2400">
                <a:solidFill>
                  <a:srgbClr val="FEFFFF"/>
                </a:solidFill>
                <a:latin typeface="Roboto"/>
              </a:rPr>
              <a:t>"pancreatic exocrine secretion"</a:t>
            </a:r>
          </a:p>
          <a:p>
            <a:endParaRPr lang="en-GB" sz="240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51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61EDB4-762D-4940-9222-FEB8B2E37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What is glucose and what is all the fuss about?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AAF3F-D893-4DDE-B447-7B82B44EFD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Thinking about previous sessions why is glucose so important?</a:t>
            </a:r>
          </a:p>
        </p:txBody>
      </p:sp>
      <p:pic>
        <p:nvPicPr>
          <p:cNvPr id="14" name="Picture 4" descr="White puzzle with one red piece">
            <a:extLst>
              <a:ext uri="{FF2B5EF4-FFF2-40B4-BE49-F238E27FC236}">
                <a16:creationId xmlns:a16="http://schemas.microsoft.com/office/drawing/2014/main" id="{BF5C7B22-6C30-4351-818E-75D1DD2DA7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059" r="32456"/>
          <a:stretch/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420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644450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8634AA-EF19-4BB6-9A26-374BC31E3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</a:rPr>
              <a:t>Controlling blood glucose levels.</a:t>
            </a:r>
          </a:p>
        </p:txBody>
      </p:sp>
      <p:pic>
        <p:nvPicPr>
          <p:cNvPr id="7170" name="Picture 2" descr="Image result for crenation of red blood cells diabetes">
            <a:extLst>
              <a:ext uri="{FF2B5EF4-FFF2-40B4-BE49-F238E27FC236}">
                <a16:creationId xmlns:a16="http://schemas.microsoft.com/office/drawing/2014/main" id="{1C332D5D-EEFF-4FB7-BCC6-F42742D9E2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4" r="2" b="2"/>
          <a:stretch/>
        </p:blipFill>
        <p:spPr bwMode="auto">
          <a:xfrm>
            <a:off x="4044603" y="448056"/>
            <a:ext cx="7680450" cy="3802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5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16552"/>
            <a:ext cx="7688475" cy="1984248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19BB8-3868-46EE-AA70-EE3C0C5BFC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9709" y="4642338"/>
            <a:ext cx="7037591" cy="1564310"/>
          </a:xfrm>
        </p:spPr>
        <p:txBody>
          <a:bodyPr anchor="ctr">
            <a:normAutofit/>
          </a:bodyPr>
          <a:lstStyle/>
          <a:p>
            <a:r>
              <a:rPr lang="en-GB" sz="1800"/>
              <a:t>Excess glucose; blood plasma and tissue fluids around cells become too concentrated  which can seriously damage cells e.g. crenation in red blood cells. </a:t>
            </a:r>
          </a:p>
          <a:p>
            <a:endParaRPr lang="en-GB" sz="1800"/>
          </a:p>
          <a:p>
            <a:endParaRPr lang="en-GB" sz="1800"/>
          </a:p>
          <a:p>
            <a:pPr marL="0" indent="0">
              <a:buNone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6673944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Rectangle 138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8056"/>
            <a:ext cx="7201941" cy="2241951"/>
          </a:xfrm>
          <a:prstGeom prst="rect">
            <a:avLst/>
          </a:prstGeom>
          <a:solidFill>
            <a:srgbClr val="AC756B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D12333-85EE-4469-AC8E-46F40BDC6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31519"/>
            <a:ext cx="6586812" cy="168249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Low blood glucose levels </a:t>
            </a:r>
          </a:p>
        </p:txBody>
      </p:sp>
      <p:pic>
        <p:nvPicPr>
          <p:cNvPr id="8194" name="Picture 2" descr="See the source image">
            <a:extLst>
              <a:ext uri="{FF2B5EF4-FFF2-40B4-BE49-F238E27FC236}">
                <a16:creationId xmlns:a16="http://schemas.microsoft.com/office/drawing/2014/main" id="{6460621D-DFB4-41FB-BFDE-76FB248443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58" b="-1"/>
          <a:stretch/>
        </p:blipFill>
        <p:spPr bwMode="auto">
          <a:xfrm>
            <a:off x="466343" y="2862599"/>
            <a:ext cx="5153415" cy="3536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1" name="Rectangle 140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88243" y="2862599"/>
            <a:ext cx="1880041" cy="1693147"/>
          </a:xfrm>
          <a:prstGeom prst="rect">
            <a:avLst/>
          </a:prstGeom>
          <a:solidFill>
            <a:srgbClr val="FF5637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89098" y="4731653"/>
            <a:ext cx="1879186" cy="1667425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45755" y="450221"/>
            <a:ext cx="3887324" cy="5948858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A8071-A28D-44AA-B2D7-156DF3471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269" y="795548"/>
            <a:ext cx="3317031" cy="5275603"/>
          </a:xfrm>
        </p:spPr>
        <p:txBody>
          <a:bodyPr anchor="ctr">
            <a:normAutofit/>
          </a:bodyPr>
          <a:lstStyle/>
          <a:p>
            <a:r>
              <a:rPr lang="en-GB" sz="2000" dirty="0"/>
              <a:t>Cells swell up and </a:t>
            </a:r>
            <a:r>
              <a:rPr lang="en-GB" sz="2000" dirty="0" err="1"/>
              <a:t>and</a:t>
            </a:r>
            <a:r>
              <a:rPr lang="en-GB" sz="2000" dirty="0"/>
              <a:t> burst lysis.</a:t>
            </a:r>
          </a:p>
          <a:p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610248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74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DA36A77-9A4D-4052-8CBF-983890009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Key definitions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E80D7-B25E-4438-A44C-B1BF4CC252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4053545" cy="3563159"/>
          </a:xfrm>
        </p:spPr>
        <p:txBody>
          <a:bodyPr>
            <a:normAutofit/>
          </a:bodyPr>
          <a:lstStyle/>
          <a:p>
            <a:r>
              <a:rPr lang="en-GB" sz="2400"/>
              <a:t>Homeostasis- maintaining the internal environment within defined parameters. </a:t>
            </a:r>
          </a:p>
          <a:p>
            <a:r>
              <a:rPr lang="en-GB" sz="2400"/>
              <a:t>Cellular respiration</a:t>
            </a:r>
          </a:p>
          <a:p>
            <a:endParaRPr lang="en-GB" sz="240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640C5F3F-506D-4DB5-ABB6-61472598D04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7"/>
          <a:stretch/>
        </p:blipFill>
        <p:spPr bwMode="auto">
          <a:xfrm>
            <a:off x="6098892" y="2492376"/>
            <a:ext cx="4802404" cy="356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1945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F291D-6D3A-49FD-9318-C6CE465BE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ADP lets revisit it!</a:t>
            </a:r>
          </a:p>
        </p:txBody>
      </p:sp>
      <p:pic>
        <p:nvPicPr>
          <p:cNvPr id="4" name="Online Media 3" title="ATP and respiration | Crash Course biology| Khan Academy">
            <a:hlinkClick r:id="" action="ppaction://media"/>
            <a:extLst>
              <a:ext uri="{FF2B5EF4-FFF2-40B4-BE49-F238E27FC236}">
                <a16:creationId xmlns:a16="http://schemas.microsoft.com/office/drawing/2014/main" id="{BA358BE6-4A98-4AE3-BDEC-57B4A384785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491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CCB55E-73D6-4A0B-8DF6-DC14B679A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Important note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99F8BE-8B69-40A4-9473-7515646187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3706741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1296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F130D-11ED-4E6B-A74E-9081FD258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Normal glucose levels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4FE3E-7E79-43F2-898C-C1315EECF9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b="0" i="0" dirty="0">
                <a:effectLst/>
                <a:latin typeface="Roboto"/>
              </a:rPr>
              <a:t>The body's homeostatic mechanism of blood sugar regulation (known as glucose homeostasis), when operating normally, restores the blood sugar level to a narrow range of about </a:t>
            </a:r>
            <a:r>
              <a:rPr lang="en-US" sz="2000" b="1" i="0" dirty="0">
                <a:effectLst/>
                <a:latin typeface="Roboto"/>
              </a:rPr>
              <a:t>4.4 to 6.1 mmol /L (79 to 110 mg/dL)</a:t>
            </a:r>
            <a:r>
              <a:rPr lang="en-US" sz="2000" b="0" i="0" dirty="0">
                <a:effectLst/>
                <a:latin typeface="Roboto"/>
              </a:rPr>
              <a:t> (as measured by a fasting blood glucose test).</a:t>
            </a:r>
            <a:endParaRPr lang="en-GB" sz="2000" dirty="0"/>
          </a:p>
        </p:txBody>
      </p:sp>
      <p:pic>
        <p:nvPicPr>
          <p:cNvPr id="5" name="Picture 4" descr="A row of samples for medical testing">
            <a:extLst>
              <a:ext uri="{FF2B5EF4-FFF2-40B4-BE49-F238E27FC236}">
                <a16:creationId xmlns:a16="http://schemas.microsoft.com/office/drawing/2014/main" id="{412424B7-ADF3-4236-98D3-204DB274E9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152" r="1153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4BD7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97783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33B3FC-0D45-4A5D-B564-A0A10E558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3400" b="0" i="0">
                <a:solidFill>
                  <a:srgbClr val="FFFFFF"/>
                </a:solidFill>
                <a:effectLst/>
                <a:latin typeface="Lato"/>
              </a:rPr>
              <a:t>Hyperglycemia: When Your Blood Glucose Level Goes Too High</a:t>
            </a:r>
            <a:br>
              <a:rPr lang="en-US" sz="3400" b="0" i="0">
                <a:solidFill>
                  <a:srgbClr val="FFFFFF"/>
                </a:solidFill>
                <a:effectLst/>
                <a:latin typeface="Lato"/>
              </a:rPr>
            </a:br>
            <a:endParaRPr lang="en-GB" sz="3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B1191-9686-4F3D-8C47-079337D165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 b="0" i="0" dirty="0">
                <a:effectLst/>
                <a:latin typeface="Lato"/>
              </a:rPr>
              <a:t>Hyperglycemia is a defining characteristic of diabetes—when the blood glucose level is too high because the body isn't properly using or doesn't make the hormone insulin.</a:t>
            </a:r>
          </a:p>
          <a:p>
            <a:r>
              <a:rPr lang="en-US" sz="2000" b="0" i="0" dirty="0">
                <a:effectLst/>
                <a:latin typeface="Roboto"/>
              </a:rPr>
              <a:t>If the blood glucose concentration rises too high then </a:t>
            </a:r>
            <a:r>
              <a:rPr lang="en-US" sz="2000" b="1" i="0" dirty="0">
                <a:effectLst/>
                <a:latin typeface="Roboto"/>
              </a:rPr>
              <a:t>cells can lose water</a:t>
            </a:r>
            <a:r>
              <a:rPr lang="en-US" sz="2000" b="0" i="0" dirty="0">
                <a:effectLst/>
                <a:latin typeface="Roboto"/>
              </a:rPr>
              <a:t>. This may interfere with cellular activities.</a:t>
            </a:r>
          </a:p>
          <a:p>
            <a:r>
              <a:rPr lang="en-US" sz="2000" dirty="0">
                <a:latin typeface="Roboto"/>
              </a:rPr>
              <a:t>Hyperglycemia</a:t>
            </a:r>
            <a:r>
              <a:rPr lang="en-US" sz="2000" i="0" dirty="0">
                <a:effectLst/>
                <a:latin typeface="Roboto"/>
              </a:rPr>
              <a:t>, can happen when blood glucose (sugar) levels are too high – usually above 7mmol/l before a meal and above 8.5mmol/l two hours after a meal.</a:t>
            </a:r>
          </a:p>
          <a:p>
            <a:endParaRPr lang="en-US" sz="2000" b="0" i="0" dirty="0">
              <a:effectLst/>
              <a:latin typeface="Roboto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21821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8D1913-62E8-46D4-8869-EE4FE165C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640263"/>
            <a:ext cx="3284331" cy="5254510"/>
          </a:xfrm>
        </p:spPr>
        <p:txBody>
          <a:bodyPr>
            <a:normAutofit/>
          </a:bodyPr>
          <a:lstStyle/>
          <a:p>
            <a:r>
              <a:rPr lang="en-GB" dirty="0"/>
              <a:t>The symptoms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0070D-5CD5-4768-8177-D9D313D5C1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640263"/>
            <a:ext cx="6028944" cy="5254510"/>
          </a:xfrm>
        </p:spPr>
        <p:txBody>
          <a:bodyPr anchor="ctr">
            <a:normAutofit/>
          </a:bodyPr>
          <a:lstStyle/>
          <a:p>
            <a:r>
              <a:rPr lang="en-US" sz="2200" b="0" i="0" dirty="0">
                <a:solidFill>
                  <a:schemeClr val="bg1"/>
                </a:solidFill>
                <a:effectLst/>
                <a:latin typeface="Source Sans Pro" panose="020B0503030403020204" pitchFamily="34" charset="0"/>
              </a:rPr>
              <a:t>The symptoms can include: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b="0" i="0" dirty="0">
                <a:solidFill>
                  <a:schemeClr val="bg1"/>
                </a:solidFill>
                <a:effectLst/>
                <a:latin typeface="Source Sans Pro" panose="020B0503030403020204" pitchFamily="34" charset="0"/>
              </a:rPr>
              <a:t>Feeling thirstier than usual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b="0" i="0" dirty="0">
                <a:solidFill>
                  <a:schemeClr val="bg1"/>
                </a:solidFill>
                <a:effectLst/>
                <a:latin typeface="Source Sans Pro" panose="020B0503030403020204" pitchFamily="34" charset="0"/>
              </a:rPr>
              <a:t>Blurred vision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b="0" i="0" dirty="0">
                <a:solidFill>
                  <a:schemeClr val="bg1"/>
                </a:solidFill>
                <a:effectLst/>
                <a:latin typeface="Source Sans Pro" panose="020B0503030403020204" pitchFamily="34" charset="0"/>
              </a:rPr>
              <a:t>Having to pee more often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b="0" i="0" dirty="0">
                <a:solidFill>
                  <a:schemeClr val="bg1"/>
                </a:solidFill>
                <a:effectLst/>
                <a:latin typeface="Source Sans Pro" panose="020B0503030403020204" pitchFamily="34" charset="0"/>
              </a:rPr>
              <a:t>Feeling hungrier than normal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b="0" i="0" dirty="0">
                <a:solidFill>
                  <a:schemeClr val="bg1"/>
                </a:solidFill>
                <a:effectLst/>
                <a:latin typeface="Source Sans Pro" panose="020B0503030403020204" pitchFamily="34" charset="0"/>
              </a:rPr>
              <a:t>Numb or tingling feet</a:t>
            </a:r>
          </a:p>
          <a:p>
            <a:endParaRPr lang="en-GB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07032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ee the source image">
            <a:extLst>
              <a:ext uri="{FF2B5EF4-FFF2-40B4-BE49-F238E27FC236}">
                <a16:creationId xmlns:a16="http://schemas.microsoft.com/office/drawing/2014/main" id="{5F7D66CD-0E29-467D-A48E-3FCED54BE0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1313" y="361950"/>
            <a:ext cx="6429375" cy="613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93498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A3AC0-7BAA-4EDD-8E81-5A0E5841E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65214-335F-4464-98AE-1F74933B1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 b="0" i="0" dirty="0">
                <a:effectLst/>
                <a:latin typeface="Source Sans Pro" panose="020B0503030403020204" pitchFamily="34" charset="0"/>
              </a:rPr>
              <a:t>High glucose levels can affect you from head to toe.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  <a:latin typeface="Source Sans Pro" panose="020B0503030403020204" pitchFamily="34" charset="0"/>
              </a:rPr>
              <a:t>Heart disease or heart attack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  <a:latin typeface="Source Sans Pro" panose="020B0503030403020204" pitchFamily="34" charset="0"/>
              </a:rPr>
              <a:t>Stroke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  <a:latin typeface="Source Sans Pro" panose="020B0503030403020204" pitchFamily="34" charset="0"/>
              </a:rPr>
              <a:t>Kidney damage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  <a:latin typeface="Source Sans Pro" panose="020B0503030403020204" pitchFamily="34" charset="0"/>
              </a:rPr>
              <a:t>Nerve damage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  <a:latin typeface="Source Sans Pro" panose="020B0503030403020204" pitchFamily="34" charset="0"/>
              </a:rPr>
              <a:t>Eye damage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  <a:latin typeface="Source Sans Pro" panose="020B0503030403020204" pitchFamily="34" charset="0"/>
              </a:rPr>
              <a:t>Skin problems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081707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6ED750-1BB7-40DB-AEDE-9219C036B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956345"/>
            <a:ext cx="3465143" cy="4553909"/>
          </a:xfrm>
        </p:spPr>
        <p:txBody>
          <a:bodyPr>
            <a:normAutofit/>
          </a:bodyPr>
          <a:lstStyle/>
          <a:p>
            <a:r>
              <a:rPr lang="en-GB" sz="4100" dirty="0">
                <a:solidFill>
                  <a:srgbClr val="FFFFFF"/>
                </a:solidFill>
              </a:rPr>
              <a:t>Hypoglycaemia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C69A6-C112-4F84-8BF3-AAC80D23B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anchor="ctr">
            <a:normAutofit/>
          </a:bodyPr>
          <a:lstStyle/>
          <a:p>
            <a:r>
              <a:rPr lang="en-US" sz="2200" b="0" i="0">
                <a:effectLst/>
                <a:latin typeface="Helvetica" panose="020B0604020202020204" pitchFamily="34" charset="0"/>
              </a:rPr>
              <a:t>Hypoglycemia is a condition in which blood sugar (glucose) level is lower than normal. Glucose is your body's main energy source.</a:t>
            </a:r>
          </a:p>
          <a:p>
            <a:r>
              <a:rPr lang="en-US" sz="2200" b="0" i="0">
                <a:effectLst/>
                <a:latin typeface="Helvetica" panose="020B0604020202020204" pitchFamily="34" charset="0"/>
              </a:rPr>
              <a:t>Hypoglycemia is often related to diabetes treatment. But other drugs and a variety of conditions — many rare — can cause low blood sugar in people who don't have diabetes</a:t>
            </a:r>
          </a:p>
          <a:p>
            <a:r>
              <a:rPr lang="en-US" sz="2200" b="0" i="0">
                <a:effectLst/>
                <a:latin typeface="Helvetica" panose="020B0604020202020204" pitchFamily="34" charset="0"/>
              </a:rPr>
              <a:t>Hypoglycemia needs immediate treatment when blood sugar levels are low. For many people, a fasting blood sugar of 70 milligrams per deciliter (mg/dL), or 3.9 millimoles per liter (mmol/L), or below should serve as an alert for hypoglycemia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9064759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See the source image">
            <a:extLst>
              <a:ext uri="{FF2B5EF4-FFF2-40B4-BE49-F238E27FC236}">
                <a16:creationId xmlns:a16="http://schemas.microsoft.com/office/drawing/2014/main" id="{D3A29E52-5C42-438C-B54F-96566DBDF4AA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221" y="156776"/>
            <a:ext cx="3824956" cy="654444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88393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C1D791FB-0035-4A04-A711-0321EDEAA73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75" r="1" b="1"/>
          <a:stretch/>
        </p:blipFill>
        <p:spPr bwMode="auto">
          <a:xfrm>
            <a:off x="4038599" y="10"/>
            <a:ext cx="8160026" cy="687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354919-C61A-4018-9CD3-9A35A6380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The pancreas</a:t>
            </a:r>
          </a:p>
        </p:txBody>
      </p:sp>
    </p:spTree>
    <p:extLst>
      <p:ext uri="{BB962C8B-B14F-4D97-AF65-F5344CB8AC3E}">
        <p14:creationId xmlns:p14="http://schemas.microsoft.com/office/powerpoint/2010/main" val="34067104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25761F-0822-4F8D-8252-E25BDA2EF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So glucose regulation is vital to a healthy body! Discussion time!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1DCAC-3E89-42E0-9A2E-64B15A9E81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r>
              <a:rPr lang="en-GB" sz="2400"/>
              <a:t>So how can we prevent type 2 diabetes?</a:t>
            </a:r>
          </a:p>
          <a:p>
            <a:r>
              <a:rPr lang="en-GB" sz="2400"/>
              <a:t>What do you think the current projected number for diabetes are in the UK in the next few years?</a:t>
            </a:r>
          </a:p>
          <a:p>
            <a:r>
              <a:rPr lang="en-GB" sz="2400"/>
              <a:t>How much does diabetes cost the NHS each year. </a:t>
            </a:r>
          </a:p>
        </p:txBody>
      </p:sp>
    </p:spTree>
    <p:extLst>
      <p:ext uri="{BB962C8B-B14F-4D97-AF65-F5344CB8AC3E}">
        <p14:creationId xmlns:p14="http://schemas.microsoft.com/office/powerpoint/2010/main" val="17758812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0ECF60-9179-4E3F-99C1-68883BF24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Stats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70A9C-CF98-4370-9E98-A37FF73084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b="1" i="0">
                <a:effectLst/>
                <a:latin typeface="Open Sans"/>
              </a:rPr>
              <a:t>The prevalence of diabetes is now over 7% of the population and is set to rise dramatically over coming years.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i="0">
                <a:effectLst/>
                <a:latin typeface="Open Sans"/>
              </a:rPr>
              <a:t>Diabetes is thought to account for more than 10% of NHS spend.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i="0">
                <a:effectLst/>
                <a:latin typeface="Open Sans"/>
              </a:rPr>
              <a:t>Over 20% of hospital in-patients in Wales have diabetes.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i="0">
                <a:effectLst/>
                <a:latin typeface="Open Sans"/>
              </a:rPr>
              <a:t>Over half of all adults in Wales are overweight or obese.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i="0">
                <a:effectLst/>
                <a:latin typeface="Open Sans"/>
              </a:rPr>
              <a:t>The prevalence of childhood obesity (25%) is higher in Wales than in both England and Scotland (2014).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i="0">
                <a:effectLst/>
                <a:latin typeface="Open Sans"/>
              </a:rPr>
              <a:t>Type 1 diabetes accounts for around 10% of all patients with diabetes and carries a particularly high burden for patients and families, with over 1000 children in Wales affected.  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6797851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6E7953-C78C-4906-8D3A-451A08CA8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Further stats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EA1B1-15EE-4D31-B7B6-170A2684F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r>
              <a:rPr lang="en-US" sz="2200" b="0" i="0">
                <a:effectLst/>
                <a:latin typeface="Helvetica Neue"/>
              </a:rPr>
              <a:t>In 2020, an additional 10,695 people were diagnosed with diabetes. More than 209,015</a:t>
            </a:r>
            <a:r>
              <a:rPr lang="en-US" sz="2200" b="1" i="0">
                <a:effectLst/>
                <a:latin typeface="HelveticaNeueLT Std, sans-serif"/>
              </a:rPr>
              <a:t> </a:t>
            </a:r>
            <a:r>
              <a:rPr lang="en-US" sz="2200" b="0" i="0">
                <a:effectLst/>
                <a:latin typeface="Helvetica Neue"/>
              </a:rPr>
              <a:t>people in Wales are now living with diabetes. This is 8% of the population aged 17 and over - the highest prevalence in the UK - and the numbers are rising every year. This is the first time over 200,000 people have been diagnosed with diabetes in Wales.</a:t>
            </a:r>
          </a:p>
          <a:p>
            <a:r>
              <a:rPr lang="en-US" sz="2200" b="0" i="0">
                <a:effectLst/>
                <a:latin typeface="Helvetica Neue"/>
              </a:rPr>
              <a:t>Around 90% of these people have type 2 diabetes</a:t>
            </a:r>
          </a:p>
          <a:p>
            <a:r>
              <a:rPr lang="en-US" sz="2200" b="0" i="0">
                <a:effectLst/>
                <a:latin typeface="Helvetica Neue"/>
              </a:rPr>
              <a:t>Estimates suggest a further 65,501 people in Wales have type 2, but have not yet been diagnosed. This means almost 275,000 are living with diabetes in Wales.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3997428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A94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314" name="Picture 2" descr="See the source image">
            <a:extLst>
              <a:ext uri="{FF2B5EF4-FFF2-40B4-BE49-F238E27FC236}">
                <a16:creationId xmlns:a16="http://schemas.microsoft.com/office/drawing/2014/main" id="{92246B2C-DF28-4C59-BFDA-5685F0EA98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6904" y="643467"/>
            <a:ext cx="8878192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399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A79BE66C-6843-4AFC-BA99-59923571178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75"/>
          <a:stretch/>
        </p:blipFill>
        <p:spPr bwMode="auto">
          <a:xfrm>
            <a:off x="4038599" y="10"/>
            <a:ext cx="8160026" cy="687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A5BE16-B702-46CC-BF24-81D5915D3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The pancreas</a:t>
            </a:r>
          </a:p>
        </p:txBody>
      </p:sp>
    </p:spTree>
    <p:extLst>
      <p:ext uri="{BB962C8B-B14F-4D97-AF65-F5344CB8AC3E}">
        <p14:creationId xmlns:p14="http://schemas.microsoft.com/office/powerpoint/2010/main" val="40462122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D33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497FD608-DCDE-471C-A164-85036859C7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78168" y="643467"/>
            <a:ext cx="6835663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14831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Regulation of blood glucose</a:t>
            </a:r>
          </a:p>
        </p:txBody>
      </p:sp>
      <p:pic>
        <p:nvPicPr>
          <p:cNvPr id="1026" name="Picture 2" descr="https://bohone09.wikispaces.com/file/view/Glucose_Homeostasis.jpg/89638413/Glucose_Homeostasi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22506" y="170980"/>
            <a:ext cx="5878285" cy="6286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42258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74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7280" y="759805"/>
            <a:ext cx="1030652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 u="sng">
                <a:solidFill>
                  <a:srgbClr val="FFFFFF"/>
                </a:solidFill>
              </a:rPr>
              <a:t>Why is it important for blood glucose concentration to be maintained?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424904" y="2494450"/>
            <a:ext cx="4053545" cy="35631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Without control, blood glucose concentration would range from range from very high levels after a meal to very low levels several hours later.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At very low levels cells would not have enough glucose for respiration</a:t>
            </a:r>
          </a:p>
        </p:txBody>
      </p:sp>
      <p:pic>
        <p:nvPicPr>
          <p:cNvPr id="27650" name="Picture 2" descr="http://www.iamboredsoiblog.eu/images/diabetes-symptoms-and-numbers-test-gestational-for-pregnancy-when-q8p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02" b="2"/>
          <a:stretch/>
        </p:blipFill>
        <p:spPr bwMode="auto">
          <a:xfrm>
            <a:off x="6098892" y="2492376"/>
            <a:ext cx="4802404" cy="356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4156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5520" y="332657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solidFill>
                  <a:srgbClr val="00B0F0"/>
                </a:solidFill>
              </a:rPr>
              <a:t>Factors that increase blood glucose concentration</a:t>
            </a:r>
          </a:p>
        </p:txBody>
      </p:sp>
      <p:sp>
        <p:nvSpPr>
          <p:cNvPr id="4" name="AutoShape 2" descr="data:image/jpeg;base64,/9j/4AAQSkZJRgABAQAAAQABAAD/2wCEAAkGBxISERUSEhIVFRUXFhcVFxgYGBYVFhcWFxUXFxUVFhgYHSghGB8mHRUVITEiJSkrLi4uGB8zODMsNygtLisBCgoKDg0OGxAQGjUlICYuLS0tLS0vLS0tMC0vLS0tLTUtKy0tLS0tLS0tLS0tLS0tLS0tLS0tLS0tLS0tLS0tLf/AABEIAMkA+wMBIgACEQEDEQH/xAAcAAEAAgMBAQEAAAAAAAAAAAAABQYBAgQHAwj/xAA9EAABBAAEBAMGBAQEBwEAAAABAAIDEQQFEiEGMUFREyJhFDJxgZGhByNCcjNSwdEVYrHwJENUgpKi8Rf/xAAbAQEAAgMBAQAAAAAAAAAAAAAAAwQBAgUGB//EAC0RAAICAQQABQMDBQEAAAAAAAABAgMRBBIhMQUTIkFRFDJhcYGRI0KhsdEG/9oADAMBAAIRAxEAPwD3FERAEREAREQBERAEREAREQBERAYWVhZQBEWLQGUWLWCUBsi01UobNeKcLh/flBP8rfM76BYbSN4wlN4isk0Fi15/jvxBlfthsOfR0lj6AKHnxWPxH8Wcsb/KzyD+6jdqXRdr8MuffB6Vjc3w8X8SZjfi4X9FBYvj7BM9xzpD/kaSPqVTY8mgG7/Oe5N7r7F0LOTQFo7n7F6Hhda+5t/6Jz/9BLj5cM6u7jX2UzlnFUchAdTSvP8AE5oBypQs+a0dlorZZ5LEvC6XHhYZ71FKHDY2vovHsi4xfGQCbHqvTslzdk7AWnfsp4WKRxtVop0foSiLCypCkEREAREQBERAEREAREQBERAEREBhZWqEoDZalQWe8Tw4by26STpHGNTz8ejfiVTsyx+c4wflMbhYj3dUld9XT5LWU0izVpZ2fhfL4L3mme4fDC5pWs9OZ+TRuqVmv4majpwkVn+Z+w+IA3UNHwNI7zT4qIu6kuLj91uOGcODp9r35DSw19VXlazqUaPSQfrlu/nBwYnNMbiCfFxBo/paQ1vw2XVl2Wxt3dR+6+8vCbBsMVp9S0gfVcz+FZwLhxEcvoHUT8iosnTjZp1xH0/sSb8axgpoCi58yJPNQ2Kw+IhNSMcD6g19VwPx5RMmhCC+3kn5cf3UfiMw9VCS40nqud+IKylky3gkZ8ZZ5rkfLfVcj5V8XTFZ2kTsJBuIoq18J8SGGQb7FUPxCvtA8gghbLhmlkfMjhn6hwOJEjA4GwQvvapH4bZv4sOk8wrurSeTytsNk3E2REWSIIiIAiIgCIiAIiIAiIgCWsFcuYY1kLC95po+/YAdT6I3gJNvCM43GMiYXyODWjv9gO6quOzKaU25zsPEfdY3+O8dyf8Alhc2PxErz40jNTruGLpG07CR5O2s9Pn8VBYzFNjcXPe+WT9LQ7SXnuf5WBVLbW3tidXTaWON0mTMEwZqGHjjjrd73U53xLupUVmOPY73pJJD10mge3wCrWaZuWRkzyNDRVRsIF3ypvNx+P0VVm4qmLXCKLS293budXQEVQ+CzGjd95bdtdP6l8xeYChpY0Nr9btrvYr4S8RuY0apYmtutzQ+Vc+S80f4s1ue4uN76jv8QO3oud2Ha0guB03V1z70s+VWnjBr9VZKO5Lg9YgzoPHuxF/Pm5xHYrtw2cxV+cx7XdSACK7it14yWAudo2aOVmiB06qRwmd4iIxnU5zG8mu5Ob1aHc0engzSOuT4kj2XBzskJDJXPZ/K6ntHxadwuXNuHcNK0jaJ/Rw9wnsR0VEyziiN0g1MMJsBrtV7kc3OoEdvmrthc816WyFtHYOdW/TmDyPdRTrlDoswmp8wZQM9yuXDP0Stq9wejh3BUSZF7XmGVxzQGCc2z9LjuYz0c09QOo6Lx/PMokwszopOnuno9vRwWYksb93D7OEvWLWFmlub55Po0rYHstWttSWX4Jz3BrQSTyACJZN96iss9E/CpzgTa9YBVM4Myb2dgvdx5q5tViKwjzOrmrLG0fRERbFYIiIAiIgCIiAIiIAiIgNXlVLH4vxp3OO8MBpvZ83Kx308vjasGd4rwoXvHvVTR3cdmj6lVjGReEyKMOHkA1/ucCXOPys/NQ3Swi5pK8yyyGxGaujYXv3lkc6h0a1u2r4DkPr1Xn/EefeE5wbZlcL1UNPOgTfPupnNsSS2V3MNaXtG40tA8l/a1582J+J1zSyN1itjQv8AytHwWlUdiyzo3zcFsh2/8Hzjwsk73SHck+Z5+9K6cGZdA5r2uPmA8w7tvnXXdROMkZHGGsFUN/UmlGYDHPjk1hxBpw27EJVa5T/BJbo664cPMnyyy8WYXDAVBWsV0q+4sKizSEDQQefLp8lNhzpKABXbicugkcwtJfpBDwTtqroQrF8YQW5kKhOa2Q7+Csswx817aRvtfPkD2X2a9zmgOJLW7NB6Wk8UsWptkB/P1A5CyrRwiMs9jnOLeROL0Nsg1pFaK5m1BKXpzEr1pVWbbF+xV8Th6200e3x60pzhfOtm4V7G6LtpJPlsbs7UeagsZM54bI1znOrz+U+UjkL67L6Pj0CEhtOLS4kO1Xv1HQ+izBSUfUSWWR83NaPXeHseb9meSQ4HwyeYIHuk9678wvrxPkvtWGLSdU0WoxuA95tWYz6qo5Fi3uZQHnjLZA7eqB6+tbK/4XG+Kxs8Q5G3Dv1cPparT9L3F2a/uR4k5lEgiiFljbKtf4kZQ2DFXH7kjQ8el8x9VDZbgHSOa1gtxNAd/wDfNSxWSaM4uO9n0yrLXyvDGC3H7BescMcNNgA/U883f0at+FeHGwMG1vI8zvXsPRXPBYMDorEUcbV6xze2PRnA4agu2kAWVuc4IiIAiKJzHNXslEMUYkeWl7rdoYxgNW51HcnYCuhQEsig8JxCHPaySMxOLQdyCNTpfDDQRzBO4PqF9X8RYcODfEskluzXGiH+GS6h5RqBFlAS6KEdxThacfE5UB5X+fU/Q3Rt57dtte63PEmHBaC/3g08nU3WaZrNeSyKGqt0BMItQVm0BlYS1hDBDZ8NUkDOmpzz/wBjdr+ZH0VQ4hxGmOSW95HgD0bQY3+qt2aMPtDD0EbvrqCp/E8J9mbpaf4rNqJNC3cgql3M8HV0TisZPMuNpH3GwOcGO1Etb1Niif8ARVc6Q3Vq84duCNqHJXPO4534mOKOB8j9NDyncvN8/kedKq53DKyUiaIxPFAtIAJ6qxx0Z1TjuclLL+DM+MDx2XwgtxOl4aBzVhyLF4f2OaJ0GuR1+YtHUeUBx5UoKMyxwvi8MEOok1bhXY9FHVHa+hbqJ2Lkn8uyaR2DkxPtIDgSQ0VVN6E+qisMwxRxyMla90tl0Y2LDz3tZ4fyxkscmuVzANw26Dvko50Fk1ddB/dH6m02R1TnXJTgXnGcQYObAiLw/wA/9Ti3ex1tUpuGa6ZrdQDSau+SsGG4LmdgzjWOaGAny35qHM/6qaZm+BflLcJ7P/xGzS/QL1X/ABNfr2UMXsfDJ7LPMjhrnPZVX4N8ZMcVvZ3F8z6rmwUbGu0PY512Dp5jbb7r0/JcJFHhCdLC5w8t8+6oeOxjxKSAGOB3DduXcKxscljJaq03OUdfDk2jEMaTpafI+zpG4oau9V1V/wCDbqZh/S8PA6U4c/qvNWSW7UebqcTz3vfbsOdL0nJJmmd7mOtr2Ahw6ts077qtNelosyhiDRxfiPAJMHHMR5opfCd+0ro/DnJfIJ3DzOsM/wArb5/Nd/FMHi4LERCtVxOPzkAJHyVvyLBBrGNAoNaAB8FNp+Vk5GqucK9i+SQwWFAXeAsNatlYOWEREAREQBQ+a5S6SQSRyCN+h0Z1NEjHscQdLmkjkRYoqYRAVOLhARj8uYtfYcDobpDxMZr0Chpt1aey3w3Cz43FzMS4F5d4rtDCXtMz5qbezKMjxe/MdlaUQFSfwhbdJm1BrQyMOjaQ2PxA8sdv5roDVsRS1i4JYHsd4geQGBxkjbI4+G4uGhzt2c667K3ogIDM8hjfIZ2xRvednNeAWvrYb/pdsN/raYHLsHIDWGja5uzmuY0OafUdvXkVPELhzDACQhwJZI33XjmPQ/zN7goD5f4BhP8Ap4v/AAan+AYT/p4v/AJhce4OEcwDHm6Issk/YT1/yndSYKArWZZFhxJHUEYBD2mmgb0HA/8AqVVOIMDE2F4EbAQ5hDgK2DqKvvEDtLGyc9D2uP7SdLvs6/kqP+IuKbG0sG7pdz6Ac/qVWubTydTw+PmTjDB5hh8wngxrpWjXokNMdbmDSdtuQ5XaZ3nbsTJLJPC3W9oaDyDQOVKRJ1CgCDW/W/U9lB5w4WB1VaN++XJ2tT4VXTW7M8k5leMhwwiZoBOziaBGnsb7qdzzFwSt9rjjDSfywwgDerOoD0VJwUOzJjI2g7SQd3bf/SpfGYiIMaBKKaOQ8x52eS6KcJepvkoQUcHfm/BkDcB7cyanOp2jbT5jWhvWx6qt4nE6442aGjwwRYG7r7rqlgb4gcSHMLdmg+72v1U1k0eA9mlMx0zWdN3yrbTXW6tUZz9TNY07VlkdmeEmgw0bS9uh97NJHPenLjgzHTE9sdAu2cC0Hl2PQqSiwsLcPqmcS5wOkWaaPQd1WHxat2mj0P8AdayrxhsvVvy47ZJNM7sSJmkatbTQcBuCAeo9F9mSePvI0AgVq5E/HuujI+H8Zjw94dr8MUS8gfBoBXfkeQNkkbFI8M56jYO45geqleo28Ps309u5P8dnDlOD8SQBo2JDd+QB6/ZXfhbDVLLpHlZE1rWn1cSAfp91wPy6CCQRtdrrUTzsEC2aq6qb4ZZUbn0fzNR/7I6axvzJUecxyL5Ly8r3wSHhWJe7vCv0HiCh9N1ccubQVUy2P8o6jZfMN/2t3A9FcMH7oVnTr0nnNa8zwdAWUCKcqBERAEREAREQBERAEREAREQHwxWFbI0teAQeh/3sfVRwnfhzUpMkXSXm5nYS1zH+b691MLRzNkBz4tgljc0UQ5pF8xuNiF5vxnl0mIhimZRey43A7X5tLgPW2q3ZriPYaez+G47xdAeroz+n9p2+C4YcVFNrDHeSS3t25OIGsEHdpB81HuVBfFuJf0U51SU0jzPIyGYlkeMa+KJ4dZ5AkDZpI3pQnExihxz3YXzRCq1AkbjcAlW3Py4T1OAGsotaAPzHGwacRspDJMS3FEwnDNuiQWC26R0de4KV6XbHd0dLU3Ttlvkzy6IAkl3U2a9T5h9LVv4kOCeyMYaIR0BZqif3Lt44w+EPhHDR6HNcGyCquyBW/M2F8814Z0lnju8FvhWNw4uk56T27qpY5LBPpY0tbp9+yKuw6euykMmwLZ52RveGNcaLtuVeq+XgRCFxLzqrYUaPzXccj04NmJ8YEmiWeh7HuNlpuTRb1KVfC9zl4ryqOCcxxvL2jkT/AKbL4YPJ5XRuka0aG8yD9dl04/CROjZ4ReZD7x9T1+C+2ByXHGCQxSDw7pw7kCyj39sihKqMOe/yc+VZo/DatEjmtfQcG16hTWXQxSPGp5API3uSf/q6cZ7JiMvZE2EiSPS57g2qo+bzdb/quXCFjHMuMhzRY390kbbddlhQXDbJKr1JyjGG0kjCPy4mG61XW2p97+pocyrAcSGNayNh2DWN9XC6+Wo38VxZDh9BMjhTzehp/Sw+84nuVKtjEf5ztz7sY/md+mh2ulLLl4RT1Fsftft0SEMVSNjHKNov979z/v1VmwzKAUDk8B68ybPq7r/ZWJg2V+KwsHnbJbpGyIi2IwiIgCIiAIiIAiIgCIiAIiIDVxUVgM38RzmmN7dJI8wrV6hSxC5nwgealnKS5MrGOiG4szDCxR/8RTuzKDifgCvO8dxVGXB0EJY4EUSRpI5AOYOYHcbjouHjaSX2mV0ps3tXIN/SB2VcwjHPNAEklc6eqk/tPWaTwmlVRdjy2s/hF/43xDmQwv1spw80Za2RupwvZxG43NbKvcK5jiPG8LCgF7xpIcdtI3sn0tRmMaHRHUSXMNUSSC09AO4KnOEsM2Rg8E6JaN/5vUHsrFWqcq2pEOp0v08cN9/wcuf4d2swuNPLrLm3WoEUB36/Zc2dy4uTSHF04aObQSRX8w6q5My92lwmZbudHnfUjv8AEbr5YbL3xTMlge1zhv4cjeYPMNkHY9woLLN/3IxXNQWV37FV4RyyLETujxmuJgbdG4yXdASeVfdaS5WxmJdDG4viEgDLcS2iQLPwtT/EM2JMpmnhMQOw2EjCOm/da5LNAXgvw9t6locB81ooLvJJ/VnF2t5eCYzrCRYOEQwRxve5rnanabGmu/K+Q+BVGyfMZdRYC7w3WXNBIB779PipniKB78Q6SNjvBaBpvcbWRselrq4axfgOJOhxcK822kE9SBuum7Ko0fJzYQmnlnNHLGACLBcKDGi7PPyN5ntZ+K78swIDjLMHDq1pOzT0Lz1d8FI5PlmoOfGNNkkvA0NdfZx3ropLBQxM3b+bKOtnQ09a6f1XMScn6S/bqoQjg0iwOo+JIdDOjBYL/V3WvQLrhw5leJHCqFMb0Y3rtys9Ss4TAFzi9xLnHr0HoArFgsFW5VqqnauTh6nUOb4Nsvw9Bd61aKWysFQIiIAiIgCIiAIiIAiIgCIvliJgxpc40ALJ7AIEs9G4WSV57j/xLa2XTHFrjBrVdF37R/dWXh/iOHGsJjJDh7zTs5t/6qJWxlwmW7dDfVBTnFpEw+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/DJ/cS7+qnYssmeGseS5rfdB3A6bKJaZr3Jr/E4yhsqjtR9W4bBHzCZ8juzTqPyDApHw4mBphhaSfe17V6nbddmGyfQ0AV8B0XbBlvdSRoi3lM58tXNkP7K+Q/mOLj/KNmD4N/vakcNl3p9lMQ4QBdLWAKwopdEEpuXZzYfCBq6gFlFk0CIiAIiIAiIgCIiAIiIAiIgMFUr8Vcy8HAlo/5jgw/t5u+wV1Xnf4yQl2HhPQSG/m0rSx4iyzoo7tRFfk80hcCAehC7MkzV2FxDJBYGoNcN92nmD9vuorBtpum+XL4dF9s3kMgL6oaQ2xysCrXJg9sso93qcW6fZL3TP0FhcXqIANgtu11yP0qlfh5mfiYaI8/KGn4t2V3oHmuqoycez59OMYy664NHyCgT1XMMNqu60k3y3+C3zLExMZqlcGtG93SpmccavZHqwsLjHdCV48p9Wi9/morJbXmfRPRprLmowXfz1/JcDgw0HQQ0nqd10QxhrQLv17rw7MuJMXKbfM/4NOkfQLgGb4hpDmzyAg2POVF9TDPR13/AOeuUOZLPwe647BMedRAvqa7LfL4hp5enKuqqXAHGbsUHRT14jADY2Dmnbl3V6Yb5K1F7nnPBxboTql5c+0fCbCAjbY3azFhq3NX1XRayttizkhyfIRAdFvS2RZwYCIiyAiIgCIiAIiIAiIgCIiAIiIAiIgMKm/ilhtWCJAvQ9h+RdRP0KuL3UuDNcIMRh5Ijye0t+HY/VRzxJOJPprPKtjP4Z+eZdiPgp7EcTx/4f7IYRr6PFfXuor2E+2Nw0rvDqTw3E/p35/T/VY/EDKI8FMIo5TIHM1dNQrvS5sYPdhnrtXqaptR/dF8/C5zfYQQfzBI4AdxYXomYY9kELpXnytFn+gXnv4d4F0cETSNyNR+ZVn4uiifCwzEiBrwZavbYgF1cgDSv/ZF8nlJOM7fUuM8nlnEGezYuQvc7yX5W9Gjpt3W/wDjsxwowposHI1v8KXwzx8AxDm4Y6mbBtbizzAPVdWTSMwuKjONY6NhaSNQ+hPouZJyk8s9tnTQoi9vSyo++f8ApESRlvvAj0PNcOKxAA3IUjxDiG4jFv8AYmvkaTtV13NE8grZwrwpAIHe2MD5XGxW7QOjVLCppZZU1Pi9cYcLn4I38N8C9pdiHba6az1AN6vhyXsuXuJaCVXMoyuqNUBsB6K0YagKHRdJYjhHkL7HbNzZtMSBskLjW6+iBMPdn2IsrBlERbmAiIgCIiAIiIAiIgCIiAIiIAiIgCIiA1e0HmgFLWR9LN7LTK7M4KTx3wTFjjraTHMB7wAIcByDx/UbqkYL8ONEgfNIZKO7QKBruTZXtcbBzC0fhGk3QWsYZ9TJlqbFHanwV7IcEQb5KwOw7S0sIBB2I73zC+scIbyCxKaC2m4x9WCFfqeb5x+HUTZhNh3viIeHhopzLaexF/dfbPMl9scx2IbqLAQANmknmSF6DGy270nszewWIwi8SwSTunLGX0U7L8i0gNa0NHYAAKewWUBvMKRLwDQpfcFbqSfRG8mjIgBQCyxgHILdExzkwERFkBERAEREAREQBERAEREAREQBERAEREAREQGj2A8wjhYWSixtQyaxMrqvosBZRLbwgF8pI7X1WqSSa5Mhja2WywFlF0YNaWy1WyIBERZAREQBERAEREAREQBERAEREAREQH//2Q==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data:image/jpeg;base64,/9j/4AAQSkZJRgABAQAAAQABAAD/2wCEAAkGBxISERUSEhIVFRUXFhcVFxgYGBYVFhcWFxUXFxUVFhgYHSghGB8mHRUVITEiJSkrLi4uGB8zODMsNygtLisBCgoKDg0OGxAQGjUlICYuLS0tLS0vLS0tMC0vLS0tLTUtKy0tLS0tLS0tLS0tLS0tLS0tLS0tLS0tLS0tLS0tLf/AABEIAMkA+wMBIgACEQEDEQH/xAAcAAEAAgMBAQEAAAAAAAAAAAAABQYBAgQHAwj/xAA9EAABBAAEBAMGBAQEBwEAAAABAAIDEQQFEiEGMUFREyJhFDJxgZGhByNCcjNSwdEVYrHwJENUgpKi8Rf/xAAbAQEAAgMBAQAAAAAAAAAAAAAAAwQBAgUGB//EAC0RAAICAQQABQMDBQEAAAAAAAABAgMRBBIhMQUTIkFRFDJhcYGRI0KhsdEG/9oADAMBAAIRAxEAPwD3FERAEREAREQBERAEREAREQBERAYWVhZQBEWLQGUWLWCUBsi01UobNeKcLh/flBP8rfM76BYbSN4wlN4isk0Fi15/jvxBlfthsOfR0lj6AKHnxWPxH8Wcsb/KzyD+6jdqXRdr8MuffB6Vjc3w8X8SZjfi4X9FBYvj7BM9xzpD/kaSPqVTY8mgG7/Oe5N7r7F0LOTQFo7n7F6Hhda+5t/6Jz/9BLj5cM6u7jX2UzlnFUchAdTSvP8AE5oBypQs+a0dlorZZ5LEvC6XHhYZ71FKHDY2vovHsi4xfGQCbHqvTslzdk7AWnfsp4WKRxtVop0foSiLCypCkEREAREQBERAEREAREQBERAEREBhZWqEoDZalQWe8Tw4by26STpHGNTz8ejfiVTsyx+c4wflMbhYj3dUld9XT5LWU0izVpZ2fhfL4L3mme4fDC5pWs9OZ+TRuqVmv4majpwkVn+Z+w+IA3UNHwNI7zT4qIu6kuLj91uOGcODp9r35DSw19VXlazqUaPSQfrlu/nBwYnNMbiCfFxBo/paQ1vw2XVl2Wxt3dR+6+8vCbBsMVp9S0gfVcz+FZwLhxEcvoHUT8iosnTjZp1xH0/sSb8axgpoCi58yJPNQ2Kw+IhNSMcD6g19VwPx5RMmhCC+3kn5cf3UfiMw9VCS40nqud+IKylky3gkZ8ZZ5rkfLfVcj5V8XTFZ2kTsJBuIoq18J8SGGQb7FUPxCvtA8gghbLhmlkfMjhn6hwOJEjA4GwQvvapH4bZv4sOk8wrurSeTytsNk3E2REWSIIiIAiIgCIiAIiIAiIgCWsFcuYY1kLC95po+/YAdT6I3gJNvCM43GMiYXyODWjv9gO6quOzKaU25zsPEfdY3+O8dyf8Alhc2PxErz40jNTruGLpG07CR5O2s9Pn8VBYzFNjcXPe+WT9LQ7SXnuf5WBVLbW3tidXTaWON0mTMEwZqGHjjjrd73U53xLupUVmOPY73pJJD10mge3wCrWaZuWRkzyNDRVRsIF3ypvNx+P0VVm4qmLXCKLS293budXQEVQ+CzGjd95bdtdP6l8xeYChpY0Nr9btrvYr4S8RuY0apYmtutzQ+Vc+S80f4s1ue4uN76jv8QO3oud2Ha0guB03V1z70s+VWnjBr9VZKO5Lg9YgzoPHuxF/Pm5xHYrtw2cxV+cx7XdSACK7it14yWAudo2aOVmiB06qRwmd4iIxnU5zG8mu5Ob1aHc0engzSOuT4kj2XBzskJDJXPZ/K6ntHxadwuXNuHcNK0jaJ/Rw9wnsR0VEyziiN0g1MMJsBrtV7kc3OoEdvmrthc816WyFtHYOdW/TmDyPdRTrlDoswmp8wZQM9yuXDP0Stq9wejh3BUSZF7XmGVxzQGCc2z9LjuYz0c09QOo6Lx/PMokwszopOnuno9vRwWYksb93D7OEvWLWFmlub55Po0rYHstWttSWX4Jz3BrQSTyACJZN96iss9E/CpzgTa9YBVM4Myb2dgvdx5q5tViKwjzOrmrLG0fRERbFYIiIAiIgCIiAIiIAiIgNXlVLH4vxp3OO8MBpvZ83Kx308vjasGd4rwoXvHvVTR3cdmj6lVjGReEyKMOHkA1/ucCXOPys/NQ3Swi5pK8yyyGxGaujYXv3lkc6h0a1u2r4DkPr1Xn/EefeE5wbZlcL1UNPOgTfPupnNsSS2V3MNaXtG40tA8l/a1582J+J1zSyN1itjQv8AytHwWlUdiyzo3zcFsh2/8Hzjwsk73SHck+Z5+9K6cGZdA5r2uPmA8w7tvnXXdROMkZHGGsFUN/UmlGYDHPjk1hxBpw27EJVa5T/BJbo664cPMnyyy8WYXDAVBWsV0q+4sKizSEDQQefLp8lNhzpKABXbicugkcwtJfpBDwTtqroQrF8YQW5kKhOa2Q7+Csswx817aRvtfPkD2X2a9zmgOJLW7NB6Wk8UsWptkB/P1A5CyrRwiMs9jnOLeROL0Nsg1pFaK5m1BKXpzEr1pVWbbF+xV8Th6200e3x60pzhfOtm4V7G6LtpJPlsbs7UeagsZM54bI1znOrz+U+UjkL67L6Pj0CEhtOLS4kO1Xv1HQ+izBSUfUSWWR83NaPXeHseb9meSQ4HwyeYIHuk9678wvrxPkvtWGLSdU0WoxuA95tWYz6qo5Fi3uZQHnjLZA7eqB6+tbK/4XG+Kxs8Q5G3Dv1cPparT9L3F2a/uR4k5lEgiiFljbKtf4kZQ2DFXH7kjQ8el8x9VDZbgHSOa1gtxNAd/wDfNSxWSaM4uO9n0yrLXyvDGC3H7BescMcNNgA/U883f0at+FeHGwMG1vI8zvXsPRXPBYMDorEUcbV6xze2PRnA4agu2kAWVuc4IiIAiKJzHNXslEMUYkeWl7rdoYxgNW51HcnYCuhQEsig8JxCHPaySMxOLQdyCNTpfDDQRzBO4PqF9X8RYcODfEskluzXGiH+GS6h5RqBFlAS6KEdxThacfE5UB5X+fU/Q3Rt57dtte63PEmHBaC/3g08nU3WaZrNeSyKGqt0BMItQVm0BlYS1hDBDZ8NUkDOmpzz/wBjdr+ZH0VQ4hxGmOSW95HgD0bQY3+qt2aMPtDD0EbvrqCp/E8J9mbpaf4rNqJNC3cgql3M8HV0TisZPMuNpH3GwOcGO1Etb1Niif8ARVc6Q3Vq84duCNqHJXPO4534mOKOB8j9NDyncvN8/kedKq53DKyUiaIxPFAtIAJ6qxx0Z1TjuclLL+DM+MDx2XwgtxOl4aBzVhyLF4f2OaJ0GuR1+YtHUeUBx5UoKMyxwvi8MEOok1bhXY9FHVHa+hbqJ2Lkn8uyaR2DkxPtIDgSQ0VVN6E+qisMwxRxyMla90tl0Y2LDz3tZ4fyxkscmuVzANw26Dvko50Fk1ddB/dH6m02R1TnXJTgXnGcQYObAiLw/wA/9Ti3ex1tUpuGa6ZrdQDSau+SsGG4LmdgzjWOaGAny35qHM/6qaZm+BflLcJ7P/xGzS/QL1X/ABNfr2UMXsfDJ7LPMjhrnPZVX4N8ZMcVvZ3F8z6rmwUbGu0PY512Dp5jbb7r0/JcJFHhCdLC5w8t8+6oeOxjxKSAGOB3DduXcKxscljJaq03OUdfDk2jEMaTpafI+zpG4oau9V1V/wCDbqZh/S8PA6U4c/qvNWSW7UebqcTz3vfbsOdL0nJJmmd7mOtr2Ahw6ts077qtNelosyhiDRxfiPAJMHHMR5opfCd+0ro/DnJfIJ3DzOsM/wArb5/Nd/FMHi4LERCtVxOPzkAJHyVvyLBBrGNAoNaAB8FNp+Vk5GqucK9i+SQwWFAXeAsNatlYOWEREAREQBQ+a5S6SQSRyCN+h0Z1NEjHscQdLmkjkRYoqYRAVOLhARj8uYtfYcDobpDxMZr0Chpt1aey3w3Cz43FzMS4F5d4rtDCXtMz5qbezKMjxe/MdlaUQFSfwhbdJm1BrQyMOjaQ2PxA8sdv5roDVsRS1i4JYHsd4geQGBxkjbI4+G4uGhzt2c667K3ogIDM8hjfIZ2xRvednNeAWvrYb/pdsN/raYHLsHIDWGja5uzmuY0OafUdvXkVPELhzDACQhwJZI33XjmPQ/zN7goD5f4BhP8Ap4v/AAan+AYT/p4v/AJhce4OEcwDHm6Issk/YT1/yndSYKArWZZFhxJHUEYBD2mmgb0HA/8AqVVOIMDE2F4EbAQ5hDgK2DqKvvEDtLGyc9D2uP7SdLvs6/kqP+IuKbG0sG7pdz6Ac/qVWubTydTw+PmTjDB5hh8wngxrpWjXokNMdbmDSdtuQ5XaZ3nbsTJLJPC3W9oaDyDQOVKRJ1CgCDW/W/U9lB5w4WB1VaN++XJ2tT4VXTW7M8k5leMhwwiZoBOziaBGnsb7qdzzFwSt9rjjDSfywwgDerOoD0VJwUOzJjI2g7SQd3bf/SpfGYiIMaBKKaOQ8x52eS6KcJepvkoQUcHfm/BkDcB7cyanOp2jbT5jWhvWx6qt4nE6442aGjwwRYG7r7rqlgb4gcSHMLdmg+72v1U1k0eA9mlMx0zWdN3yrbTXW6tUZz9TNY07VlkdmeEmgw0bS9uh97NJHPenLjgzHTE9sdAu2cC0Hl2PQqSiwsLcPqmcS5wOkWaaPQd1WHxat2mj0P8AdayrxhsvVvy47ZJNM7sSJmkatbTQcBuCAeo9F9mSePvI0AgVq5E/HuujI+H8Zjw94dr8MUS8gfBoBXfkeQNkkbFI8M56jYO45geqleo28Ps309u5P8dnDlOD8SQBo2JDd+QB6/ZXfhbDVLLpHlZE1rWn1cSAfp91wPy6CCQRtdrrUTzsEC2aq6qb4ZZUbn0fzNR/7I6axvzJUecxyL5Ly8r3wSHhWJe7vCv0HiCh9N1ccubQVUy2P8o6jZfMN/2t3A9FcMH7oVnTr0nnNa8zwdAWUCKcqBERAEREAREQBERAEREAREQHwxWFbI0teAQeh/3sfVRwnfhzUpMkXSXm5nYS1zH+b691MLRzNkBz4tgljc0UQ5pF8xuNiF5vxnl0mIhimZRey43A7X5tLgPW2q3ZriPYaez+G47xdAeroz+n9p2+C4YcVFNrDHeSS3t25OIGsEHdpB81HuVBfFuJf0U51SU0jzPIyGYlkeMa+KJ4dZ5AkDZpI3pQnExihxz3YXzRCq1AkbjcAlW3Py4T1OAGsotaAPzHGwacRspDJMS3FEwnDNuiQWC26R0de4KV6XbHd0dLU3Ttlvkzy6IAkl3U2a9T5h9LVv4kOCeyMYaIR0BZqif3Lt44w+EPhHDR6HNcGyCquyBW/M2F8814Z0lnju8FvhWNw4uk56T27qpY5LBPpY0tbp9+yKuw6euykMmwLZ52RveGNcaLtuVeq+XgRCFxLzqrYUaPzXccj04NmJ8YEmiWeh7HuNlpuTRb1KVfC9zl4ryqOCcxxvL2jkT/AKbL4YPJ5XRuka0aG8yD9dl04/CROjZ4ReZD7x9T1+C+2ByXHGCQxSDw7pw7kCyj39sihKqMOe/yc+VZo/DatEjmtfQcG16hTWXQxSPGp5API3uSf/q6cZ7JiMvZE2EiSPS57g2qo+bzdb/quXCFjHMuMhzRY390kbbddlhQXDbJKr1JyjGG0kjCPy4mG61XW2p97+pocyrAcSGNayNh2DWN9XC6+Wo38VxZDh9BMjhTzehp/Sw+84nuVKtjEf5ztz7sY/md+mh2ulLLl4RT1Fsftft0SEMVSNjHKNov979z/v1VmwzKAUDk8B68ybPq7r/ZWJg2V+KwsHnbJbpGyIi2IwiIgCIiAIiIAiIgCIiAIiIDVxUVgM38RzmmN7dJI8wrV6hSxC5nwgealnKS5MrGOiG4szDCxR/8RTuzKDifgCvO8dxVGXB0EJY4EUSRpI5AOYOYHcbjouHjaSX2mV0ps3tXIN/SB2VcwjHPNAEklc6eqk/tPWaTwmlVRdjy2s/hF/43xDmQwv1spw80Za2RupwvZxG43NbKvcK5jiPG8LCgF7xpIcdtI3sn0tRmMaHRHUSXMNUSSC09AO4KnOEsM2Rg8E6JaN/5vUHsrFWqcq2pEOp0v08cN9/wcuf4d2swuNPLrLm3WoEUB36/Zc2dy4uTSHF04aObQSRX8w6q5My92lwmZbudHnfUjv8AEbr5YbL3xTMlge1zhv4cjeYPMNkHY9woLLN/3IxXNQWV37FV4RyyLETujxmuJgbdG4yXdASeVfdaS5WxmJdDG4viEgDLcS2iQLPwtT/EM2JMpmnhMQOw2EjCOm/da5LNAXgvw9t6locB81ooLvJJ/VnF2t5eCYzrCRYOEQwRxve5rnanabGmu/K+Q+BVGyfMZdRYC7w3WXNBIB779PipniKB78Q6SNjvBaBpvcbWRselrq4axfgOJOhxcK822kE9SBuum7Ko0fJzYQmnlnNHLGACLBcKDGi7PPyN5ntZ+K78swIDjLMHDq1pOzT0Lz1d8FI5PlmoOfGNNkkvA0NdfZx3ropLBQxM3b+bKOtnQ09a6f1XMScn6S/bqoQjg0iwOo+JIdDOjBYL/V3WvQLrhw5leJHCqFMb0Y3rtys9Ss4TAFzi9xLnHr0HoArFgsFW5VqqnauTh6nUOb4Nsvw9Bd61aKWysFQIiIAiIgCIiAIiIAiIgCIvliJgxpc40ALJ7AIEs9G4WSV57j/xLa2XTHFrjBrVdF37R/dWXh/iOHGsJjJDh7zTs5t/6qJWxlwmW7dDfVBTnFpEw+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/DJ/cS7+qnYssmeGseS5rfdB3A6bKJaZr3Jr/E4yhsqjtR9W4bBHzCZ8juzTqPyDApHw4mBphhaSfe17V6nbddmGyfQ0AV8B0XbBlvdSRoi3lM58tXNkP7K+Q/mOLj/KNmD4N/vakcNl3p9lMQ4QBdLWAKwopdEEpuXZzYfCBq6gFlFk0CIiAIiIAiIgCIiAIiIAiIgMFUr8Vcy8HAlo/5jgw/t5u+wV1Xnf4yQl2HhPQSG/m0rSx4iyzoo7tRFfk80hcCAehC7MkzV2FxDJBYGoNcN92nmD9vuorBtpum+XL4dF9s3kMgL6oaQ2xysCrXJg9sso93qcW6fZL3TP0FhcXqIANgtu11yP0qlfh5mfiYaI8/KGn4t2V3oHmuqoycez59OMYy664NHyCgT1XMMNqu60k3y3+C3zLExMZqlcGtG93SpmccavZHqwsLjHdCV48p9Wi9/morJbXmfRPRprLmowXfz1/JcDgw0HQQ0nqd10QxhrQLv17rw7MuJMXKbfM/4NOkfQLgGb4hpDmzyAg2POVF9TDPR13/AOeuUOZLPwe647BMedRAvqa7LfL4hp5enKuqqXAHGbsUHRT14jADY2Dmnbl3V6Yb5K1F7nnPBxboTql5c+0fCbCAjbY3azFhq3NX1XRayttizkhyfIRAdFvS2RZwYCIiyAiIgCIiAIiIAiIgCIiAIiIAiIgMKm/ilhtWCJAvQ9h+RdRP0KuL3UuDNcIMRh5Ijye0t+HY/VRzxJOJPprPKtjP4Z+eZdiPgp7EcTx/4f7IYRr6PFfXuor2E+2Nw0rvDqTw3E/p35/T/VY/EDKI8FMIo5TIHM1dNQrvS5sYPdhnrtXqaptR/dF8/C5zfYQQfzBI4AdxYXomYY9kELpXnytFn+gXnv4d4F0cETSNyNR+ZVn4uiifCwzEiBrwZavbYgF1cgDSv/ZF8nlJOM7fUuM8nlnEGezYuQvc7yX5W9Gjpt3W/wDjsxwowposHI1v8KXwzx8AxDm4Y6mbBtbizzAPVdWTSMwuKjONY6NhaSNQ+hPouZJyk8s9tnTQoi9vSyo++f8ApESRlvvAj0PNcOKxAA3IUjxDiG4jFv8AYmvkaTtV13NE8grZwrwpAIHe2MD5XGxW7QOjVLCppZZU1Pi9cYcLn4I38N8C9pdiHba6az1AN6vhyXsuXuJaCVXMoyuqNUBsB6K0YagKHRdJYjhHkL7HbNzZtMSBskLjW6+iBMPdn2IsrBlERbmAiIgCIiAIiIAiIgCIiAIiIAiIgCIiA1e0HmgFLWR9LN7LTK7M4KTx3wTFjjraTHMB7wAIcByDx/UbqkYL8ONEgfNIZKO7QKBruTZXtcbBzC0fhGk3QWsYZ9TJlqbFHanwV7IcEQb5KwOw7S0sIBB2I73zC+scIbyCxKaC2m4x9WCFfqeb5x+HUTZhNh3viIeHhopzLaexF/dfbPMl9scx2IbqLAQANmknmSF6DGy270nszewWIwi8SwSTunLGX0U7L8i0gNa0NHYAAKewWUBvMKRLwDQpfcFbqSfRG8mjIgBQCyxgHILdExzkwERFkBERAEREAREQBERAEREAREQBERAEREAREQGj2A8wjhYWSixtQyaxMrqvosBZRLbwgF8pI7X1WqSSa5Mhja2WywFlF0YNaWy1WyIBERZAREQBERAEREAREQBERAEREAREQH//2Q=="/>
          <p:cNvSpPr>
            <a:spLocks noChangeAspect="1" noChangeArrowheads="1"/>
          </p:cNvSpPr>
          <p:nvPr/>
        </p:nvSpPr>
        <p:spPr bwMode="auto">
          <a:xfrm>
            <a:off x="1831975" y="79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 rot="21136010">
            <a:off x="1841776" y="2180804"/>
            <a:ext cx="4104456" cy="2677656"/>
          </a:xfrm>
          <a:prstGeom prst="rect">
            <a:avLst/>
          </a:prstGeom>
          <a:solidFill>
            <a:srgbClr val="FFCCFF"/>
          </a:solidFill>
          <a:ln w="57150">
            <a:solidFill>
              <a:srgbClr val="FF00FF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Diet</a:t>
            </a:r>
          </a:p>
          <a:p>
            <a:r>
              <a:rPr lang="en-GB" sz="2800" dirty="0"/>
              <a:t>Carbohydrates are broken down in the digestive system to release glucose. Glucose is absorbed into the bloodstream.</a:t>
            </a:r>
          </a:p>
        </p:txBody>
      </p:sp>
      <p:sp>
        <p:nvSpPr>
          <p:cNvPr id="8" name="TextBox 7"/>
          <p:cNvSpPr txBox="1"/>
          <p:nvPr/>
        </p:nvSpPr>
        <p:spPr>
          <a:xfrm rot="957531">
            <a:off x="6181761" y="2396248"/>
            <a:ext cx="4104456" cy="2246769"/>
          </a:xfrm>
          <a:prstGeom prst="rect">
            <a:avLst/>
          </a:prstGeom>
          <a:solidFill>
            <a:srgbClr val="CCFFCC"/>
          </a:solidFill>
          <a:ln w="57150">
            <a:solidFill>
              <a:srgbClr val="00FF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u="sng" dirty="0" err="1"/>
              <a:t>Glycogenolysis</a:t>
            </a:r>
            <a:endParaRPr lang="en-GB" sz="2800" b="1" u="sng" dirty="0"/>
          </a:p>
          <a:p>
            <a:r>
              <a:rPr lang="en-GB" sz="2800" dirty="0"/>
              <a:t>Stored glycogen in the liver is broken down to glucose and released into the bloodstream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587441" y="4869160"/>
            <a:ext cx="5040560" cy="1815882"/>
          </a:xfrm>
          <a:prstGeom prst="rect">
            <a:avLst/>
          </a:prstGeom>
          <a:solidFill>
            <a:srgbClr val="CCFFFF"/>
          </a:solidFill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Gluconeogenesis</a:t>
            </a:r>
          </a:p>
          <a:p>
            <a:r>
              <a:rPr lang="en-GB" sz="2800" dirty="0"/>
              <a:t>Glucose is produced from other biological molecules e.g. from glycerol and amino acids in liver</a:t>
            </a:r>
          </a:p>
        </p:txBody>
      </p:sp>
    </p:spTree>
    <p:extLst>
      <p:ext uri="{BB962C8B-B14F-4D97-AF65-F5344CB8AC3E}">
        <p14:creationId xmlns:p14="http://schemas.microsoft.com/office/powerpoint/2010/main" val="3802904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5520" y="332657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solidFill>
                  <a:srgbClr val="00B0F0"/>
                </a:solidFill>
              </a:rPr>
              <a:t>Factors that decrease blood glucose concentration</a:t>
            </a:r>
          </a:p>
        </p:txBody>
      </p:sp>
      <p:sp>
        <p:nvSpPr>
          <p:cNvPr id="4" name="AutoShape 2" descr="data:image/jpeg;base64,/9j/4AAQSkZJRgABAQAAAQABAAD/2wCEAAkGBxISERUSEhIVFRUXFhcVFxgYGBYVFhcWFxUXFxUVFhgYHSghGB8mHRUVITEiJSkrLi4uGB8zODMsNygtLisBCgoKDg0OGxAQGjUlICYuLS0tLS0vLS0tMC0vLS0tLTUtKy0tLS0tLS0tLS0tLS0tLS0tLS0tLS0tLS0tLS0tLf/AABEIAMkA+wMBIgACEQEDEQH/xAAcAAEAAgMBAQEAAAAAAAAAAAAABQYBAgQHAwj/xAA9EAABBAAEBAMGBAQEBwEAAAABAAIDEQQFEiEGMUFREyJhFDJxgZGhByNCcjNSwdEVYrHwJENUgpKi8Rf/xAAbAQEAAgMBAQAAAAAAAAAAAAAAAwQBAgUGB//EAC0RAAICAQQABQMDBQEAAAAAAAABAgMRBBIhMQUTIkFRFDJhcYGRI0KhsdEG/9oADAMBAAIRAxEAPwD3FERAEREAREQBERAEREAREQBERAYWVhZQBEWLQGUWLWCUBsi01UobNeKcLh/flBP8rfM76BYbSN4wlN4isk0Fi15/jvxBlfthsOfR0lj6AKHnxWPxH8Wcsb/KzyD+6jdqXRdr8MuffB6Vjc3w8X8SZjfi4X9FBYvj7BM9xzpD/kaSPqVTY8mgG7/Oe5N7r7F0LOTQFo7n7F6Hhda+5t/6Jz/9BLj5cM6u7jX2UzlnFUchAdTSvP8AE5oBypQs+a0dlorZZ5LEvC6XHhYZ71FKHDY2vovHsi4xfGQCbHqvTslzdk7AWnfsp4WKRxtVop0foSiLCypCkEREAREQBERAEREAREQBERAEREBhZWqEoDZalQWe8Tw4by26STpHGNTz8ejfiVTsyx+c4wflMbhYj3dUld9XT5LWU0izVpZ2fhfL4L3mme4fDC5pWs9OZ+TRuqVmv4majpwkVn+Z+w+IA3UNHwNI7zT4qIu6kuLj91uOGcODp9r35DSw19VXlazqUaPSQfrlu/nBwYnNMbiCfFxBo/paQ1vw2XVl2Wxt3dR+6+8vCbBsMVp9S0gfVcz+FZwLhxEcvoHUT8iosnTjZp1xH0/sSb8axgpoCi58yJPNQ2Kw+IhNSMcD6g19VwPx5RMmhCC+3kn5cf3UfiMw9VCS40nqud+IKylky3gkZ8ZZ5rkfLfVcj5V8XTFZ2kTsJBuIoq18J8SGGQb7FUPxCvtA8gghbLhmlkfMjhn6hwOJEjA4GwQvvapH4bZv4sOk8wrurSeTytsNk3E2REWSIIiIAiIgCIiAIiIAiIgCWsFcuYY1kLC95po+/YAdT6I3gJNvCM43GMiYXyODWjv9gO6quOzKaU25zsPEfdY3+O8dyf8Alhc2PxErz40jNTruGLpG07CR5O2s9Pn8VBYzFNjcXPe+WT9LQ7SXnuf5WBVLbW3tidXTaWON0mTMEwZqGHjjjrd73U53xLupUVmOPY73pJJD10mge3wCrWaZuWRkzyNDRVRsIF3ypvNx+P0VVm4qmLXCKLS293budXQEVQ+CzGjd95bdtdP6l8xeYChpY0Nr9btrvYr4S8RuY0apYmtutzQ+Vc+S80f4s1ue4uN76jv8QO3oud2Ha0guB03V1z70s+VWnjBr9VZKO5Lg9YgzoPHuxF/Pm5xHYrtw2cxV+cx7XdSACK7it14yWAudo2aOVmiB06qRwmd4iIxnU5zG8mu5Ob1aHc0engzSOuT4kj2XBzskJDJXPZ/K6ntHxadwuXNuHcNK0jaJ/Rw9wnsR0VEyziiN0g1MMJsBrtV7kc3OoEdvmrthc816WyFtHYOdW/TmDyPdRTrlDoswmp8wZQM9yuXDP0Stq9wejh3BUSZF7XmGVxzQGCc2z9LjuYz0c09QOo6Lx/PMokwszopOnuno9vRwWYksb93D7OEvWLWFmlub55Po0rYHstWttSWX4Jz3BrQSTyACJZN96iss9E/CpzgTa9YBVM4Myb2dgvdx5q5tViKwjzOrmrLG0fRERbFYIiIAiIgCIiAIiIAiIgNXlVLH4vxp3OO8MBpvZ83Kx308vjasGd4rwoXvHvVTR3cdmj6lVjGReEyKMOHkA1/ucCXOPys/NQ3Swi5pK8yyyGxGaujYXv3lkc6h0a1u2r4DkPr1Xn/EefeE5wbZlcL1UNPOgTfPupnNsSS2V3MNaXtG40tA8l/a1582J+J1zSyN1itjQv8AytHwWlUdiyzo3zcFsh2/8Hzjwsk73SHck+Z5+9K6cGZdA5r2uPmA8w7tvnXXdROMkZHGGsFUN/UmlGYDHPjk1hxBpw27EJVa5T/BJbo664cPMnyyy8WYXDAVBWsV0q+4sKizSEDQQefLp8lNhzpKABXbicugkcwtJfpBDwTtqroQrF8YQW5kKhOa2Q7+Csswx817aRvtfPkD2X2a9zmgOJLW7NB6Wk8UsWptkB/P1A5CyrRwiMs9jnOLeROL0Nsg1pFaK5m1BKXpzEr1pVWbbF+xV8Th6200e3x60pzhfOtm4V7G6LtpJPlsbs7UeagsZM54bI1znOrz+U+UjkL67L6Pj0CEhtOLS4kO1Xv1HQ+izBSUfUSWWR83NaPXeHseb9meSQ4HwyeYIHuk9678wvrxPkvtWGLSdU0WoxuA95tWYz6qo5Fi3uZQHnjLZA7eqB6+tbK/4XG+Kxs8Q5G3Dv1cPparT9L3F2a/uR4k5lEgiiFljbKtf4kZQ2DFXH7kjQ8el8x9VDZbgHSOa1gtxNAd/wDfNSxWSaM4uO9n0yrLXyvDGC3H7BescMcNNgA/U883f0at+FeHGwMG1vI8zvXsPRXPBYMDorEUcbV6xze2PRnA4agu2kAWVuc4IiIAiKJzHNXslEMUYkeWl7rdoYxgNW51HcnYCuhQEsig8JxCHPaySMxOLQdyCNTpfDDQRzBO4PqF9X8RYcODfEskluzXGiH+GS6h5RqBFlAS6KEdxThacfE5UB5X+fU/Q3Rt57dtte63PEmHBaC/3g08nU3WaZrNeSyKGqt0BMItQVm0BlYS1hDBDZ8NUkDOmpzz/wBjdr+ZH0VQ4hxGmOSW95HgD0bQY3+qt2aMPtDD0EbvrqCp/E8J9mbpaf4rNqJNC3cgql3M8HV0TisZPMuNpH3GwOcGO1Etb1Niif8ARVc6Q3Vq84duCNqHJXPO4534mOKOB8j9NDyncvN8/kedKq53DKyUiaIxPFAtIAJ6qxx0Z1TjuclLL+DM+MDx2XwgtxOl4aBzVhyLF4f2OaJ0GuR1+YtHUeUBx5UoKMyxwvi8MEOok1bhXY9FHVHa+hbqJ2Lkn8uyaR2DkxPtIDgSQ0VVN6E+qisMwxRxyMla90tl0Y2LDz3tZ4fyxkscmuVzANw26Dvko50Fk1ddB/dH6m02R1TnXJTgXnGcQYObAiLw/wA/9Ti3ex1tUpuGa6ZrdQDSau+SsGG4LmdgzjWOaGAny35qHM/6qaZm+BflLcJ7P/xGzS/QL1X/ABNfr2UMXsfDJ7LPMjhrnPZVX4N8ZMcVvZ3F8z6rmwUbGu0PY512Dp5jbb7r0/JcJFHhCdLC5w8t8+6oeOxjxKSAGOB3DduXcKxscljJaq03OUdfDk2jEMaTpafI+zpG4oau9V1V/wCDbqZh/S8PA6U4c/qvNWSW7UebqcTz3vfbsOdL0nJJmmd7mOtr2Ahw6ts077qtNelosyhiDRxfiPAJMHHMR5opfCd+0ro/DnJfIJ3DzOsM/wArb5/Nd/FMHi4LERCtVxOPzkAJHyVvyLBBrGNAoNaAB8FNp+Vk5GqucK9i+SQwWFAXeAsNatlYOWEREAREQBQ+a5S6SQSRyCN+h0Z1NEjHscQdLmkjkRYoqYRAVOLhARj8uYtfYcDobpDxMZr0Chpt1aey3w3Cz43FzMS4F5d4rtDCXtMz5qbezKMjxe/MdlaUQFSfwhbdJm1BrQyMOjaQ2PxA8sdv5roDVsRS1i4JYHsd4geQGBxkjbI4+G4uGhzt2c667K3ogIDM8hjfIZ2xRvednNeAWvrYb/pdsN/raYHLsHIDWGja5uzmuY0OafUdvXkVPELhzDACQhwJZI33XjmPQ/zN7goD5f4BhP8Ap4v/AAan+AYT/p4v/AJhce4OEcwDHm6Issk/YT1/yndSYKArWZZFhxJHUEYBD2mmgb0HA/8AqVVOIMDE2F4EbAQ5hDgK2DqKvvEDtLGyc9D2uP7SdLvs6/kqP+IuKbG0sG7pdz6Ac/qVWubTydTw+PmTjDB5hh8wngxrpWjXokNMdbmDSdtuQ5XaZ3nbsTJLJPC3W9oaDyDQOVKRJ1CgCDW/W/U9lB5w4WB1VaN++XJ2tT4VXTW7M8k5leMhwwiZoBOziaBGnsb7qdzzFwSt9rjjDSfywwgDerOoD0VJwUOzJjI2g7SQd3bf/SpfGYiIMaBKKaOQ8x52eS6KcJepvkoQUcHfm/BkDcB7cyanOp2jbT5jWhvWx6qt4nE6442aGjwwRYG7r7rqlgb4gcSHMLdmg+72v1U1k0eA9mlMx0zWdN3yrbTXW6tUZz9TNY07VlkdmeEmgw0bS9uh97NJHPenLjgzHTE9sdAu2cC0Hl2PQqSiwsLcPqmcS5wOkWaaPQd1WHxat2mj0P8AdayrxhsvVvy47ZJNM7sSJmkatbTQcBuCAeo9F9mSePvI0AgVq5E/HuujI+H8Zjw94dr8MUS8gfBoBXfkeQNkkbFI8M56jYO45geqleo28Ps309u5P8dnDlOD8SQBo2JDd+QB6/ZXfhbDVLLpHlZE1rWn1cSAfp91wPy6CCQRtdrrUTzsEC2aq6qb4ZZUbn0fzNR/7I6axvzJUecxyL5Ly8r3wSHhWJe7vCv0HiCh9N1ccubQVUy2P8o6jZfMN/2t3A9FcMH7oVnTr0nnNa8zwdAWUCKcqBERAEREAREQBERAEREAREQHwxWFbI0teAQeh/3sfVRwnfhzUpMkXSXm5nYS1zH+b691MLRzNkBz4tgljc0UQ5pF8xuNiF5vxnl0mIhimZRey43A7X5tLgPW2q3ZriPYaez+G47xdAeroz+n9p2+C4YcVFNrDHeSS3t25OIGsEHdpB81HuVBfFuJf0U51SU0jzPIyGYlkeMa+KJ4dZ5AkDZpI3pQnExihxz3YXzRCq1AkbjcAlW3Py4T1OAGsotaAPzHGwacRspDJMS3FEwnDNuiQWC26R0de4KV6XbHd0dLU3Ttlvkzy6IAkl3U2a9T5h9LVv4kOCeyMYaIR0BZqif3Lt44w+EPhHDR6HNcGyCquyBW/M2F8814Z0lnju8FvhWNw4uk56T27qpY5LBPpY0tbp9+yKuw6euykMmwLZ52RveGNcaLtuVeq+XgRCFxLzqrYUaPzXccj04NmJ8YEmiWeh7HuNlpuTRb1KVfC9zl4ryqOCcxxvL2jkT/AKbL4YPJ5XRuka0aG8yD9dl04/CROjZ4ReZD7x9T1+C+2ByXHGCQxSDw7pw7kCyj39sihKqMOe/yc+VZo/DatEjmtfQcG16hTWXQxSPGp5API3uSf/q6cZ7JiMvZE2EiSPS57g2qo+bzdb/quXCFjHMuMhzRY390kbbddlhQXDbJKr1JyjGG0kjCPy4mG61XW2p97+pocyrAcSGNayNh2DWN9XC6+Wo38VxZDh9BMjhTzehp/Sw+84nuVKtjEf5ztz7sY/md+mh2ulLLl4RT1Fsftft0SEMVSNjHKNov979z/v1VmwzKAUDk8B68ybPq7r/ZWJg2V+KwsHnbJbpGyIi2IwiIgCIiAIiIAiIgCIiAIiIDVxUVgM38RzmmN7dJI8wrV6hSxC5nwgealnKS5MrGOiG4szDCxR/8RTuzKDifgCvO8dxVGXB0EJY4EUSRpI5AOYOYHcbjouHjaSX2mV0ps3tXIN/SB2VcwjHPNAEklc6eqk/tPWaTwmlVRdjy2s/hF/43xDmQwv1spw80Za2RupwvZxG43NbKvcK5jiPG8LCgF7xpIcdtI3sn0tRmMaHRHUSXMNUSSC09AO4KnOEsM2Rg8E6JaN/5vUHsrFWqcq2pEOp0v08cN9/wcuf4d2swuNPLrLm3WoEUB36/Zc2dy4uTSHF04aObQSRX8w6q5My92lwmZbudHnfUjv8AEbr5YbL3xTMlge1zhv4cjeYPMNkHY9woLLN/3IxXNQWV37FV4RyyLETujxmuJgbdG4yXdASeVfdaS5WxmJdDG4viEgDLcS2iQLPwtT/EM2JMpmnhMQOw2EjCOm/da5LNAXgvw9t6locB81ooLvJJ/VnF2t5eCYzrCRYOEQwRxve5rnanabGmu/K+Q+BVGyfMZdRYC7w3WXNBIB779PipniKB78Q6SNjvBaBpvcbWRselrq4axfgOJOhxcK822kE9SBuum7Ko0fJzYQmnlnNHLGACLBcKDGi7PPyN5ntZ+K78swIDjLMHDq1pOzT0Lz1d8FI5PlmoOfGNNkkvA0NdfZx3ropLBQxM3b+bKOtnQ09a6f1XMScn6S/bqoQjg0iwOo+JIdDOjBYL/V3WvQLrhw5leJHCqFMb0Y3rtys9Ss4TAFzi9xLnHr0HoArFgsFW5VqqnauTh6nUOb4Nsvw9Bd61aKWysFQIiIAiIgCIiAIiIAiIgCIvliJgxpc40ALJ7AIEs9G4WSV57j/xLa2XTHFrjBrVdF37R/dWXh/iOHGsJjJDh7zTs5t/6qJWxlwmW7dDfVBTnFpEw+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/DJ/cS7+qnYssmeGseS5rfdB3A6bKJaZr3Jr/E4yhsqjtR9W4bBHzCZ8juzTqPyDApHw4mBphhaSfe17V6nbddmGyfQ0AV8B0XbBlvdSRoi3lM58tXNkP7K+Q/mOLj/KNmD4N/vakcNl3p9lMQ4QBdLWAKwopdEEpuXZzYfCBq6gFlFk0CIiAIiIAiIgCIiAIiIAiIgMFUr8Vcy8HAlo/5jgw/t5u+wV1Xnf4yQl2HhPQSG/m0rSx4iyzoo7tRFfk80hcCAehC7MkzV2FxDJBYGoNcN92nmD9vuorBtpum+XL4dF9s3kMgL6oaQ2xysCrXJg9sso93qcW6fZL3TP0FhcXqIANgtu11yP0qlfh5mfiYaI8/KGn4t2V3oHmuqoycez59OMYy664NHyCgT1XMMNqu60k3y3+C3zLExMZqlcGtG93SpmccavZHqwsLjHdCV48p9Wi9/morJbXmfRPRprLmowXfz1/JcDgw0HQQ0nqd10QxhrQLv17rw7MuJMXKbfM/4NOkfQLgGb4hpDmzyAg2POVF9TDPR13/AOeuUOZLPwe647BMedRAvqa7LfL4hp5enKuqqXAHGbsUHRT14jADY2Dmnbl3V6Yb5K1F7nnPBxboTql5c+0fCbCAjbY3azFhq3NX1XRayttizkhyfIRAdFvS2RZwYCIiyAiIgCIiAIiIAiIgCIiAIiIAiIgMKm/ilhtWCJAvQ9h+RdRP0KuL3UuDNcIMRh5Ijye0t+HY/VRzxJOJPprPKtjP4Z+eZdiPgp7EcTx/4f7IYRr6PFfXuor2E+2Nw0rvDqTw3E/p35/T/VY/EDKI8FMIo5TIHM1dNQrvS5sYPdhnrtXqaptR/dF8/C5zfYQQfzBI4AdxYXomYY9kELpXnytFn+gXnv4d4F0cETSNyNR+ZVn4uiifCwzEiBrwZavbYgF1cgDSv/ZF8nlJOM7fUuM8nlnEGezYuQvc7yX5W9Gjpt3W/wDjsxwowposHI1v8KXwzx8AxDm4Y6mbBtbizzAPVdWTSMwuKjONY6NhaSNQ+hPouZJyk8s9tnTQoi9vSyo++f8ApESRlvvAj0PNcOKxAA3IUjxDiG4jFv8AYmvkaTtV13NE8grZwrwpAIHe2MD5XGxW7QOjVLCppZZU1Pi9cYcLn4I38N8C9pdiHba6az1AN6vhyXsuXuJaCVXMoyuqNUBsB6K0YagKHRdJYjhHkL7HbNzZtMSBskLjW6+iBMPdn2IsrBlERbmAiIgCIiAIiIAiIgCIiAIiIAiIgCIiA1e0HmgFLWR9LN7LTK7M4KTx3wTFjjraTHMB7wAIcByDx/UbqkYL8ONEgfNIZKO7QKBruTZXtcbBzC0fhGk3QWsYZ9TJlqbFHanwV7IcEQb5KwOw7S0sIBB2I73zC+scIbyCxKaC2m4x9WCFfqeb5x+HUTZhNh3viIeHhopzLaexF/dfbPMl9scx2IbqLAQANmknmSF6DGy270nszewWIwi8SwSTunLGX0U7L8i0gNa0NHYAAKewWUBvMKRLwDQpfcFbqSfRG8mjIgBQCyxgHILdExzkwERFkBERAEREAREQBERAEREAREQBERAEREAREQGj2A8wjhYWSixtQyaxMrqvosBZRLbwgF8pI7X1WqSSa5Mhja2WywFlF0YNaWy1WyIBERZAREQBERAEREAREQBERAEREAREQH//2Q==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data:image/jpeg;base64,/9j/4AAQSkZJRgABAQAAAQABAAD/2wCEAAkGBxISERUSEhIVFRUXFhcVFxgYGBYVFhcWFxUXFxUVFhgYHSghGB8mHRUVITEiJSkrLi4uGB8zODMsNygtLisBCgoKDg0OGxAQGjUlICYuLS0tLS0vLS0tMC0vLS0tLTUtKy0tLS0tLS0tLS0tLS0tLS0tLS0tLS0tLS0tLS0tLf/AABEIAMkA+wMBIgACEQEDEQH/xAAcAAEAAgMBAQEAAAAAAAAAAAAABQYBAgQHAwj/xAA9EAABBAAEBAMGBAQEBwEAAAABAAIDEQQFEiEGMUFREyJhFDJxgZGhByNCcjNSwdEVYrHwJENUgpKi8Rf/xAAbAQEAAgMBAQAAAAAAAAAAAAAAAwQBAgUGB//EAC0RAAICAQQABQMDBQEAAAAAAAABAgMRBBIhMQUTIkFRFDJhcYGRI0KhsdEG/9oADAMBAAIRAxEAPwD3FERAEREAREQBERAEREAREQBERAYWVhZQBEWLQGUWLWCUBsi01UobNeKcLh/flBP8rfM76BYbSN4wlN4isk0Fi15/jvxBlfthsOfR0lj6AKHnxWPxH8Wcsb/KzyD+6jdqXRdr8MuffB6Vjc3w8X8SZjfi4X9FBYvj7BM9xzpD/kaSPqVTY8mgG7/Oe5N7r7F0LOTQFo7n7F6Hhda+5t/6Jz/9BLj5cM6u7jX2UzlnFUchAdTSvP8AE5oBypQs+a0dlorZZ5LEvC6XHhYZ71FKHDY2vovHsi4xfGQCbHqvTslzdk7AWnfsp4WKRxtVop0foSiLCypCkEREAREQBERAEREAREQBERAEREBhZWqEoDZalQWe8Tw4by26STpHGNTz8ejfiVTsyx+c4wflMbhYj3dUld9XT5LWU0izVpZ2fhfL4L3mme4fDC5pWs9OZ+TRuqVmv4majpwkVn+Z+w+IA3UNHwNI7zT4qIu6kuLj91uOGcODp9r35DSw19VXlazqUaPSQfrlu/nBwYnNMbiCfFxBo/paQ1vw2XVl2Wxt3dR+6+8vCbBsMVp9S0gfVcz+FZwLhxEcvoHUT8iosnTjZp1xH0/sSb8axgpoCi58yJPNQ2Kw+IhNSMcD6g19VwPx5RMmhCC+3kn5cf3UfiMw9VCS40nqud+IKylky3gkZ8ZZ5rkfLfVcj5V8XTFZ2kTsJBuIoq18J8SGGQb7FUPxCvtA8gghbLhmlkfMjhn6hwOJEjA4GwQvvapH4bZv4sOk8wrurSeTytsNk3E2REWSIIiIAiIgCIiAIiIAiIgCWsFcuYY1kLC95po+/YAdT6I3gJNvCM43GMiYXyODWjv9gO6quOzKaU25zsPEfdY3+O8dyf8Alhc2PxErz40jNTruGLpG07CR5O2s9Pn8VBYzFNjcXPe+WT9LQ7SXnuf5WBVLbW3tidXTaWON0mTMEwZqGHjjjrd73U53xLupUVmOPY73pJJD10mge3wCrWaZuWRkzyNDRVRsIF3ypvNx+P0VVm4qmLXCKLS293budXQEVQ+CzGjd95bdtdP6l8xeYChpY0Nr9btrvYr4S8RuY0apYmtutzQ+Vc+S80f4s1ue4uN76jv8QO3oud2Ha0guB03V1z70s+VWnjBr9VZKO5Lg9YgzoPHuxF/Pm5xHYrtw2cxV+cx7XdSACK7it14yWAudo2aOVmiB06qRwmd4iIxnU5zG8mu5Ob1aHc0engzSOuT4kj2XBzskJDJXPZ/K6ntHxadwuXNuHcNK0jaJ/Rw9wnsR0VEyziiN0g1MMJsBrtV7kc3OoEdvmrthc816WyFtHYOdW/TmDyPdRTrlDoswmp8wZQM9yuXDP0Stq9wejh3BUSZF7XmGVxzQGCc2z9LjuYz0c09QOo6Lx/PMokwszopOnuno9vRwWYksb93D7OEvWLWFmlub55Po0rYHstWttSWX4Jz3BrQSTyACJZN96iss9E/CpzgTa9YBVM4Myb2dgvdx5q5tViKwjzOrmrLG0fRERbFYIiIAiIgCIiAIiIAiIgNXlVLH4vxp3OO8MBpvZ83Kx308vjasGd4rwoXvHvVTR3cdmj6lVjGReEyKMOHkA1/ucCXOPys/NQ3Swi5pK8yyyGxGaujYXv3lkc6h0a1u2r4DkPr1Xn/EefeE5wbZlcL1UNPOgTfPupnNsSS2V3MNaXtG40tA8l/a1582J+J1zSyN1itjQv8AytHwWlUdiyzo3zcFsh2/8Hzjwsk73SHck+Z5+9K6cGZdA5r2uPmA8w7tvnXXdROMkZHGGsFUN/UmlGYDHPjk1hxBpw27EJVa5T/BJbo664cPMnyyy8WYXDAVBWsV0q+4sKizSEDQQefLp8lNhzpKABXbicugkcwtJfpBDwTtqroQrF8YQW5kKhOa2Q7+Csswx817aRvtfPkD2X2a9zmgOJLW7NB6Wk8UsWptkB/P1A5CyrRwiMs9jnOLeROL0Nsg1pFaK5m1BKXpzEr1pVWbbF+xV8Th6200e3x60pzhfOtm4V7G6LtpJPlsbs7UeagsZM54bI1znOrz+U+UjkL67L6Pj0CEhtOLS4kO1Xv1HQ+izBSUfUSWWR83NaPXeHseb9meSQ4HwyeYIHuk9678wvrxPkvtWGLSdU0WoxuA95tWYz6qo5Fi3uZQHnjLZA7eqB6+tbK/4XG+Kxs8Q5G3Dv1cPparT9L3F2a/uR4k5lEgiiFljbKtf4kZQ2DFXH7kjQ8el8x9VDZbgHSOa1gtxNAd/wDfNSxWSaM4uO9n0yrLXyvDGC3H7BescMcNNgA/U883f0at+FeHGwMG1vI8zvXsPRXPBYMDorEUcbV6xze2PRnA4agu2kAWVuc4IiIAiKJzHNXslEMUYkeWl7rdoYxgNW51HcnYCuhQEsig8JxCHPaySMxOLQdyCNTpfDDQRzBO4PqF9X8RYcODfEskluzXGiH+GS6h5RqBFlAS6KEdxThacfE5UB5X+fU/Q3Rt57dtte63PEmHBaC/3g08nU3WaZrNeSyKGqt0BMItQVm0BlYS1hDBDZ8NUkDOmpzz/wBjdr+ZH0VQ4hxGmOSW95HgD0bQY3+qt2aMPtDD0EbvrqCp/E8J9mbpaf4rNqJNC3cgql3M8HV0TisZPMuNpH3GwOcGO1Etb1Niif8ARVc6Q3Vq84duCNqHJXPO4534mOKOB8j9NDyncvN8/kedKq53DKyUiaIxPFAtIAJ6qxx0Z1TjuclLL+DM+MDx2XwgtxOl4aBzVhyLF4f2OaJ0GuR1+YtHUeUBx5UoKMyxwvi8MEOok1bhXY9FHVHa+hbqJ2Lkn8uyaR2DkxPtIDgSQ0VVN6E+qisMwxRxyMla90tl0Y2LDz3tZ4fyxkscmuVzANw26Dvko50Fk1ddB/dH6m02R1TnXJTgXnGcQYObAiLw/wA/9Ti3ex1tUpuGa6ZrdQDSau+SsGG4LmdgzjWOaGAny35qHM/6qaZm+BflLcJ7P/xGzS/QL1X/ABNfr2UMXsfDJ7LPMjhrnPZVX4N8ZMcVvZ3F8z6rmwUbGu0PY512Dp5jbb7r0/JcJFHhCdLC5w8t8+6oeOxjxKSAGOB3DduXcKxscljJaq03OUdfDk2jEMaTpafI+zpG4oau9V1V/wCDbqZh/S8PA6U4c/qvNWSW7UebqcTz3vfbsOdL0nJJmmd7mOtr2Ahw6ts077qtNelosyhiDRxfiPAJMHHMR5opfCd+0ro/DnJfIJ3DzOsM/wArb5/Nd/FMHi4LERCtVxOPzkAJHyVvyLBBrGNAoNaAB8FNp+Vk5GqucK9i+SQwWFAXeAsNatlYOWEREAREQBQ+a5S6SQSRyCN+h0Z1NEjHscQdLmkjkRYoqYRAVOLhARj8uYtfYcDobpDxMZr0Chpt1aey3w3Cz43FzMS4F5d4rtDCXtMz5qbezKMjxe/MdlaUQFSfwhbdJm1BrQyMOjaQ2PxA8sdv5roDVsRS1i4JYHsd4geQGBxkjbI4+G4uGhzt2c667K3ogIDM8hjfIZ2xRvednNeAWvrYb/pdsN/raYHLsHIDWGja5uzmuY0OafUdvXkVPELhzDACQhwJZI33XjmPQ/zN7goD5f4BhP8Ap4v/AAan+AYT/p4v/AJhce4OEcwDHm6Issk/YT1/yndSYKArWZZFhxJHUEYBD2mmgb0HA/8AqVVOIMDE2F4EbAQ5hDgK2DqKvvEDtLGyc9D2uP7SdLvs6/kqP+IuKbG0sG7pdz6Ac/qVWubTydTw+PmTjDB5hh8wngxrpWjXokNMdbmDSdtuQ5XaZ3nbsTJLJPC3W9oaDyDQOVKRJ1CgCDW/W/U9lB5w4WB1VaN++XJ2tT4VXTW7M8k5leMhwwiZoBOziaBGnsb7qdzzFwSt9rjjDSfywwgDerOoD0VJwUOzJjI2g7SQd3bf/SpfGYiIMaBKKaOQ8x52eS6KcJepvkoQUcHfm/BkDcB7cyanOp2jbT5jWhvWx6qt4nE6442aGjwwRYG7r7rqlgb4gcSHMLdmg+72v1U1k0eA9mlMx0zWdN3yrbTXW6tUZz9TNY07VlkdmeEmgw0bS9uh97NJHPenLjgzHTE9sdAu2cC0Hl2PQqSiwsLcPqmcS5wOkWaaPQd1WHxat2mj0P8AdayrxhsvVvy47ZJNM7sSJmkatbTQcBuCAeo9F9mSePvI0AgVq5E/HuujI+H8Zjw94dr8MUS8gfBoBXfkeQNkkbFI8M56jYO45geqleo28Ps309u5P8dnDlOD8SQBo2JDd+QB6/ZXfhbDVLLpHlZE1rWn1cSAfp91wPy6CCQRtdrrUTzsEC2aq6qb4ZZUbn0fzNR/7I6axvzJUecxyL5Ly8r3wSHhWJe7vCv0HiCh9N1ccubQVUy2P8o6jZfMN/2t3A9FcMH7oVnTr0nnNa8zwdAWUCKcqBERAEREAREQBERAEREAREQHwxWFbI0teAQeh/3sfVRwnfhzUpMkXSXm5nYS1zH+b691MLRzNkBz4tgljc0UQ5pF8xuNiF5vxnl0mIhimZRey43A7X5tLgPW2q3ZriPYaez+G47xdAeroz+n9p2+C4YcVFNrDHeSS3t25OIGsEHdpB81HuVBfFuJf0U51SU0jzPIyGYlkeMa+KJ4dZ5AkDZpI3pQnExihxz3YXzRCq1AkbjcAlW3Py4T1OAGsotaAPzHGwacRspDJMS3FEwnDNuiQWC26R0de4KV6XbHd0dLU3Ttlvkzy6IAkl3U2a9T5h9LVv4kOCeyMYaIR0BZqif3Lt44w+EPhHDR6HNcGyCquyBW/M2F8814Z0lnju8FvhWNw4uk56T27qpY5LBPpY0tbp9+yKuw6euykMmwLZ52RveGNcaLtuVeq+XgRCFxLzqrYUaPzXccj04NmJ8YEmiWeh7HuNlpuTRb1KVfC9zl4ryqOCcxxvL2jkT/AKbL4YPJ5XRuka0aG8yD9dl04/CROjZ4ReZD7x9T1+C+2ByXHGCQxSDw7pw7kCyj39sihKqMOe/yc+VZo/DatEjmtfQcG16hTWXQxSPGp5API3uSf/q6cZ7JiMvZE2EiSPS57g2qo+bzdb/quXCFjHMuMhzRY390kbbddlhQXDbJKr1JyjGG0kjCPy4mG61XW2p97+pocyrAcSGNayNh2DWN9XC6+Wo38VxZDh9BMjhTzehp/Sw+84nuVKtjEf5ztz7sY/md+mh2ulLLl4RT1Fsftft0SEMVSNjHKNov979z/v1VmwzKAUDk8B68ybPq7r/ZWJg2V+KwsHnbJbpGyIi2IwiIgCIiAIiIAiIgCIiAIiIDVxUVgM38RzmmN7dJI8wrV6hSxC5nwgealnKS5MrGOiG4szDCxR/8RTuzKDifgCvO8dxVGXB0EJY4EUSRpI5AOYOYHcbjouHjaSX2mV0ps3tXIN/SB2VcwjHPNAEklc6eqk/tPWaTwmlVRdjy2s/hF/43xDmQwv1spw80Za2RupwvZxG43NbKvcK5jiPG8LCgF7xpIcdtI3sn0tRmMaHRHUSXMNUSSC09AO4KnOEsM2Rg8E6JaN/5vUHsrFWqcq2pEOp0v08cN9/wcuf4d2swuNPLrLm3WoEUB36/Zc2dy4uTSHF04aObQSRX8w6q5My92lwmZbudHnfUjv8AEbr5YbL3xTMlge1zhv4cjeYPMNkHY9woLLN/3IxXNQWV37FV4RyyLETujxmuJgbdG4yXdASeVfdaS5WxmJdDG4viEgDLcS2iQLPwtT/EM2JMpmnhMQOw2EjCOm/da5LNAXgvw9t6locB81ooLvJJ/VnF2t5eCYzrCRYOEQwRxve5rnanabGmu/K+Q+BVGyfMZdRYC7w3WXNBIB779PipniKB78Q6SNjvBaBpvcbWRselrq4axfgOJOhxcK822kE9SBuum7Ko0fJzYQmnlnNHLGACLBcKDGi7PPyN5ntZ+K78swIDjLMHDq1pOzT0Lz1d8FI5PlmoOfGNNkkvA0NdfZx3ropLBQxM3b+bKOtnQ09a6f1XMScn6S/bqoQjg0iwOo+JIdDOjBYL/V3WvQLrhw5leJHCqFMb0Y3rtys9Ss4TAFzi9xLnHr0HoArFgsFW5VqqnauTh6nUOb4Nsvw9Bd61aKWysFQIiIAiIgCIiAIiIAiIgCIvliJgxpc40ALJ7AIEs9G4WSV57j/xLa2XTHFrjBrVdF37R/dWXh/iOHGsJjJDh7zTs5t/6qJWxlwmW7dDfVBTnFpEw+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/DJ/cS7+qnYssmeGseS5rfdB3A6bKJaZr3Jr/E4yhsqjtR9W4bBHzCZ8juzTqPyDApHw4mBphhaSfe17V6nbddmGyfQ0AV8B0XbBlvdSRoi3lM58tXNkP7K+Q/mOLj/KNmD4N/vakcNl3p9lMQ4QBdLWAKwopdEEpuXZzYfCBq6gFlFk0CIiAIiIAiIgCIiAIiIAiIgMFUr8Vcy8HAlo/5jgw/t5u+wV1Xnf4yQl2HhPQSG/m0rSx4iyzoo7tRFfk80hcCAehC7MkzV2FxDJBYGoNcN92nmD9vuorBtpum+XL4dF9s3kMgL6oaQ2xysCrXJg9sso93qcW6fZL3TP0FhcXqIANgtu11yP0qlfh5mfiYaI8/KGn4t2V3oHmuqoycez59OMYy664NHyCgT1XMMNqu60k3y3+C3zLExMZqlcGtG93SpmccavZHqwsLjHdCV48p9Wi9/morJbXmfRPRprLmowXfz1/JcDgw0HQQ0nqd10QxhrQLv17rw7MuJMXKbfM/4NOkfQLgGb4hpDmzyAg2POVF9TDPR13/AOeuUOZLPwe647BMedRAvqa7LfL4hp5enKuqqXAHGbsUHRT14jADY2Dmnbl3V6Yb5K1F7nnPBxboTql5c+0fCbCAjbY3azFhq3NX1XRayttizkhyfIRAdFvS2RZwYCIiyAiIgCIiAIiIAiIgCIiAIiIAiIgMKm/ilhtWCJAvQ9h+RdRP0KuL3UuDNcIMRh5Ijye0t+HY/VRzxJOJPprPKtjP4Z+eZdiPgp7EcTx/4f7IYRr6PFfXuor2E+2Nw0rvDqTw3E/p35/T/VY/EDKI8FMIo5TIHM1dNQrvS5sYPdhnrtXqaptR/dF8/C5zfYQQfzBI4AdxYXomYY9kELpXnytFn+gXnv4d4F0cETSNyNR+ZVn4uiifCwzEiBrwZavbYgF1cgDSv/ZF8nlJOM7fUuM8nlnEGezYuQvc7yX5W9Gjpt3W/wDjsxwowposHI1v8KXwzx8AxDm4Y6mbBtbizzAPVdWTSMwuKjONY6NhaSNQ+hPouZJyk8s9tnTQoi9vSyo++f8ApESRlvvAj0PNcOKxAA3IUjxDiG4jFv8AYmvkaTtV13NE8grZwrwpAIHe2MD5XGxW7QOjVLCppZZU1Pi9cYcLn4I38N8C9pdiHba6az1AN6vhyXsuXuJaCVXMoyuqNUBsB6K0YagKHRdJYjhHkL7HbNzZtMSBskLjW6+iBMPdn2IsrBlERbmAiIgCIiAIiIAiIgCIiAIiIAiIgCIiA1e0HmgFLWR9LN7LTK7M4KTx3wTFjjraTHMB7wAIcByDx/UbqkYL8ONEgfNIZKO7QKBruTZXtcbBzC0fhGk3QWsYZ9TJlqbFHanwV7IcEQb5KwOw7S0sIBB2I73zC+scIbyCxKaC2m4x9WCFfqeb5x+HUTZhNh3viIeHhopzLaexF/dfbPMl9scx2IbqLAQANmknmSF6DGy270nszewWIwi8SwSTunLGX0U7L8i0gNa0NHYAAKewWUBvMKRLwDQpfcFbqSfRG8mjIgBQCyxgHILdExzkwERFkBERAEREAREQBERAEREAREQBERAEREAREQGj2A8wjhYWSixtQyaxMrqvosBZRLbwgF8pI7X1WqSSa5Mhja2WywFlF0YNaWy1WyIBERZAREQBERAEREAREQBERAEREAREQH//2Q=="/>
          <p:cNvSpPr>
            <a:spLocks noChangeAspect="1" noChangeArrowheads="1"/>
          </p:cNvSpPr>
          <p:nvPr/>
        </p:nvSpPr>
        <p:spPr bwMode="auto">
          <a:xfrm>
            <a:off x="1831975" y="79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 rot="21136010">
            <a:off x="1764070" y="2311063"/>
            <a:ext cx="3699692" cy="1815882"/>
          </a:xfrm>
          <a:prstGeom prst="rect">
            <a:avLst/>
          </a:prstGeom>
          <a:solidFill>
            <a:srgbClr val="FFCCFF"/>
          </a:solidFill>
          <a:ln w="57150">
            <a:solidFill>
              <a:srgbClr val="FF00FF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Respiration</a:t>
            </a:r>
          </a:p>
          <a:p>
            <a:r>
              <a:rPr lang="en-GB" sz="2800" dirty="0"/>
              <a:t>Glucose in blood is used by cells to release energy.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258020" y="4365105"/>
            <a:ext cx="6579481" cy="2246769"/>
          </a:xfrm>
          <a:prstGeom prst="rect">
            <a:avLst/>
          </a:prstGeom>
          <a:solidFill>
            <a:srgbClr val="CCFFCC"/>
          </a:solidFill>
          <a:ln w="57150">
            <a:solidFill>
              <a:srgbClr val="00FF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Glycogenesis</a:t>
            </a:r>
          </a:p>
          <a:p>
            <a:r>
              <a:rPr lang="en-GB" sz="2800" dirty="0"/>
              <a:t>The production of glycogen. When blood glucose concentration is too high, excess glucose is taken in through the diet and converted into glycogen</a:t>
            </a:r>
          </a:p>
        </p:txBody>
      </p:sp>
      <p:sp>
        <p:nvSpPr>
          <p:cNvPr id="11" name="TextBox 10"/>
          <p:cNvSpPr txBox="1"/>
          <p:nvPr/>
        </p:nvSpPr>
        <p:spPr>
          <a:xfrm rot="797589">
            <a:off x="6006048" y="2513391"/>
            <a:ext cx="4198102" cy="2246769"/>
          </a:xfrm>
          <a:prstGeom prst="rect">
            <a:avLst/>
          </a:prstGeom>
          <a:solidFill>
            <a:srgbClr val="CCFFFF"/>
          </a:solidFill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Exercise</a:t>
            </a:r>
          </a:p>
          <a:p>
            <a:r>
              <a:rPr lang="en-GB" sz="2800" dirty="0"/>
              <a:t>More glucose is needed as the body needs to generate more energy in order for muscle cells to contract </a:t>
            </a:r>
          </a:p>
        </p:txBody>
      </p:sp>
    </p:spTree>
    <p:extLst>
      <p:ext uri="{BB962C8B-B14F-4D97-AF65-F5344CB8AC3E}">
        <p14:creationId xmlns:p14="http://schemas.microsoft.com/office/powerpoint/2010/main" val="216541595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005" y="1844824"/>
            <a:ext cx="9203766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1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b="1" u="sng" dirty="0">
                <a:solidFill>
                  <a:srgbClr val="00B0F0"/>
                </a:solidFill>
              </a:rPr>
              <a:t>The Pancreas</a:t>
            </a:r>
          </a:p>
        </p:txBody>
      </p:sp>
    </p:spTree>
    <p:extLst>
      <p:ext uri="{BB962C8B-B14F-4D97-AF65-F5344CB8AC3E}">
        <p14:creationId xmlns:p14="http://schemas.microsoft.com/office/powerpoint/2010/main" val="7398323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b="1" u="sng" dirty="0">
                <a:solidFill>
                  <a:srgbClr val="00B0F0"/>
                </a:solidFill>
                <a:cs typeface="Arial" charset="0"/>
              </a:rPr>
              <a:t>Alpha and beta cells</a:t>
            </a:r>
          </a:p>
        </p:txBody>
      </p:sp>
      <p:pic>
        <p:nvPicPr>
          <p:cNvPr id="512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650" y="1484313"/>
            <a:ext cx="4256088" cy="5053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826" y="1484313"/>
            <a:ext cx="3478213" cy="4646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05518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endocrineweb.com/sites/default/files/wysiwyg_imageupload/48/2014/04/29/14926772_s_pancreas%20insulin30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29"/>
          <a:stretch/>
        </p:blipFill>
        <p:spPr bwMode="auto">
          <a:xfrm>
            <a:off x="6168009" y="2276872"/>
            <a:ext cx="4499992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00B0F0"/>
                </a:solidFill>
              </a:rPr>
              <a:t>Role of insulin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1544" y="1700808"/>
            <a:ext cx="4176464" cy="4680520"/>
          </a:xfrm>
          <a:solidFill>
            <a:srgbClr val="CCFFFF"/>
          </a:solidFill>
          <a:ln w="57150">
            <a:solidFill>
              <a:srgbClr val="00B0F0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Insulin is produced by the </a:t>
            </a:r>
            <a:r>
              <a:rPr lang="el-GR" dirty="0"/>
              <a:t>β</a:t>
            </a:r>
            <a:r>
              <a:rPr lang="en-GB" dirty="0"/>
              <a:t>-cells of the islets of Langerhans in the pancreas.</a:t>
            </a:r>
          </a:p>
          <a:p>
            <a:endParaRPr lang="en-GB" dirty="0"/>
          </a:p>
          <a:p>
            <a:r>
              <a:rPr lang="el-GR" dirty="0"/>
              <a:t>β</a:t>
            </a:r>
            <a:r>
              <a:rPr lang="en-GB" dirty="0"/>
              <a:t> cells detect a rise in blood glucose concentration and respond by secreting insulin directly into the bloodstream</a:t>
            </a:r>
          </a:p>
        </p:txBody>
      </p:sp>
    </p:spTree>
    <p:extLst>
      <p:ext uri="{BB962C8B-B14F-4D97-AF65-F5344CB8AC3E}">
        <p14:creationId xmlns:p14="http://schemas.microsoft.com/office/powerpoint/2010/main" val="731486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116632"/>
            <a:ext cx="8229600" cy="1143000"/>
          </a:xfrm>
        </p:spPr>
        <p:txBody>
          <a:bodyPr/>
          <a:lstStyle/>
          <a:p>
            <a:r>
              <a:rPr lang="en-GB" b="1" u="sng" dirty="0">
                <a:solidFill>
                  <a:srgbClr val="00B0F0"/>
                </a:solidFill>
              </a:rPr>
              <a:t>Role of insulin</a:t>
            </a:r>
          </a:p>
        </p:txBody>
      </p:sp>
      <p:pic>
        <p:nvPicPr>
          <p:cNvPr id="1026" name="Picture 2" descr="http://www.foods-healing-power.com/images/howinsulinwork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576" y="1412776"/>
            <a:ext cx="7265837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EAEA2901-2F6F-4025-B7F3-A2BFD20E4F65}"/>
                  </a:ext>
                </a:extLst>
              </p14:cNvPr>
              <p14:cNvContentPartPr/>
              <p14:nvPr/>
            </p14:nvContentPartPr>
            <p14:xfrm>
              <a:off x="2215920" y="1314360"/>
              <a:ext cx="5839920" cy="338184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EAEA2901-2F6F-4025-B7F3-A2BFD20E4F6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206560" y="1305000"/>
                <a:ext cx="5858640" cy="3400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6952749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00B0F0"/>
                </a:solidFill>
              </a:rPr>
              <a:t>Role of insulin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3512" y="1541974"/>
            <a:ext cx="4834880" cy="4525963"/>
          </a:xfrm>
          <a:solidFill>
            <a:srgbClr val="FFCCFF"/>
          </a:solidFill>
          <a:ln w="57150">
            <a:solidFill>
              <a:srgbClr val="FF00FF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i="1" dirty="0"/>
              <a:t>Virtually all body cells have insulin receptors on their cell surface membrane.</a:t>
            </a:r>
          </a:p>
          <a:p>
            <a:r>
              <a:rPr lang="en-GB" dirty="0"/>
              <a:t>Insulin binds to its glycoprotein receptor</a:t>
            </a:r>
          </a:p>
          <a:p>
            <a:r>
              <a:rPr lang="en-GB" dirty="0"/>
              <a:t>Causes a change in tertiary structure of glucose transport protein channels</a:t>
            </a:r>
          </a:p>
          <a:p>
            <a:r>
              <a:rPr lang="en-GB" dirty="0"/>
              <a:t>Channels open allowing more glucose to enter cell</a:t>
            </a: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3836" y="1340769"/>
            <a:ext cx="3794652" cy="530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014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3512" y="274638"/>
            <a:ext cx="8784976" cy="1143000"/>
          </a:xfrm>
        </p:spPr>
        <p:txBody>
          <a:bodyPr>
            <a:normAutofit/>
          </a:bodyPr>
          <a:lstStyle/>
          <a:p>
            <a:r>
              <a:rPr lang="en-GB" sz="3800" b="1" u="sng" dirty="0">
                <a:solidFill>
                  <a:srgbClr val="00B0F0"/>
                </a:solidFill>
              </a:rPr>
              <a:t>Insulin lowers blood glucose concentration</a:t>
            </a:r>
          </a:p>
        </p:txBody>
      </p:sp>
      <p:sp>
        <p:nvSpPr>
          <p:cNvPr id="4" name="TextBox 3"/>
          <p:cNvSpPr txBox="1"/>
          <p:nvPr/>
        </p:nvSpPr>
        <p:spPr>
          <a:xfrm rot="908019">
            <a:off x="2135560" y="1844825"/>
            <a:ext cx="2520280" cy="1200329"/>
          </a:xfrm>
          <a:prstGeom prst="rect">
            <a:avLst/>
          </a:prstGeom>
          <a:solidFill>
            <a:srgbClr val="CCFFCC"/>
          </a:solidFill>
          <a:ln w="57150">
            <a:solidFill>
              <a:srgbClr val="00FF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Increases rate of glucose uptake by cells </a:t>
            </a:r>
          </a:p>
        </p:txBody>
      </p:sp>
      <p:sp>
        <p:nvSpPr>
          <p:cNvPr id="5" name="TextBox 4"/>
          <p:cNvSpPr txBox="1"/>
          <p:nvPr/>
        </p:nvSpPr>
        <p:spPr>
          <a:xfrm rot="20528668">
            <a:off x="4708712" y="3354426"/>
            <a:ext cx="2520280" cy="1200329"/>
          </a:xfrm>
          <a:prstGeom prst="rect">
            <a:avLst/>
          </a:prstGeom>
          <a:solidFill>
            <a:srgbClr val="CCFFCC"/>
          </a:solidFill>
          <a:ln w="57150">
            <a:solidFill>
              <a:srgbClr val="00FF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Increases rate of respiration within cells</a:t>
            </a:r>
          </a:p>
        </p:txBody>
      </p:sp>
      <p:sp>
        <p:nvSpPr>
          <p:cNvPr id="6" name="TextBox 5"/>
          <p:cNvSpPr txBox="1"/>
          <p:nvPr/>
        </p:nvSpPr>
        <p:spPr>
          <a:xfrm rot="1201867">
            <a:off x="7629160" y="1839831"/>
            <a:ext cx="2520280" cy="1938992"/>
          </a:xfrm>
          <a:prstGeom prst="rect">
            <a:avLst/>
          </a:prstGeom>
          <a:solidFill>
            <a:srgbClr val="CCFFCC"/>
          </a:solidFill>
          <a:ln w="57150">
            <a:solidFill>
              <a:srgbClr val="00FF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Increases rate of glycogenesis (more glucose converted to glycogen)</a:t>
            </a:r>
          </a:p>
        </p:txBody>
      </p:sp>
      <p:sp>
        <p:nvSpPr>
          <p:cNvPr id="7" name="TextBox 6"/>
          <p:cNvSpPr txBox="1"/>
          <p:nvPr/>
        </p:nvSpPr>
        <p:spPr>
          <a:xfrm rot="956251">
            <a:off x="7086454" y="4663194"/>
            <a:ext cx="2520280" cy="1200329"/>
          </a:xfrm>
          <a:prstGeom prst="rect">
            <a:avLst/>
          </a:prstGeom>
          <a:solidFill>
            <a:srgbClr val="CCFFCC"/>
          </a:solidFill>
          <a:ln w="57150">
            <a:solidFill>
              <a:srgbClr val="00FF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Increases rate of conversion of glucose to fat</a:t>
            </a:r>
          </a:p>
        </p:txBody>
      </p:sp>
      <p:sp>
        <p:nvSpPr>
          <p:cNvPr id="8" name="TextBox 7"/>
          <p:cNvSpPr txBox="1"/>
          <p:nvPr/>
        </p:nvSpPr>
        <p:spPr>
          <a:xfrm rot="20606036">
            <a:off x="2205695" y="4478527"/>
            <a:ext cx="2520280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Inhibits the release of glucagon from </a:t>
            </a:r>
            <a:r>
              <a:rPr lang="el-GR" sz="2400" dirty="0"/>
              <a:t>α</a:t>
            </a:r>
            <a:r>
              <a:rPr lang="en-GB" sz="2400" dirty="0"/>
              <a:t> cells</a:t>
            </a:r>
          </a:p>
        </p:txBody>
      </p:sp>
    </p:spTree>
    <p:extLst>
      <p:ext uri="{BB962C8B-B14F-4D97-AF65-F5344CB8AC3E}">
        <p14:creationId xmlns:p14="http://schemas.microsoft.com/office/powerpoint/2010/main" val="3155062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DB945-DE71-411F-AB44-6EC1198A5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of insulin </a:t>
            </a:r>
          </a:p>
        </p:txBody>
      </p:sp>
      <p:pic>
        <p:nvPicPr>
          <p:cNvPr id="4" name="Online Media 3" title="Insulin 1: What does insulin do, and why do we need it?">
            <a:hlinkClick r:id="" action="ppaction://media"/>
            <a:extLst>
              <a:ext uri="{FF2B5EF4-FFF2-40B4-BE49-F238E27FC236}">
                <a16:creationId xmlns:a16="http://schemas.microsoft.com/office/drawing/2014/main" id="{2C596DE0-CE50-4CF9-8020-1936543F7F0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846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00B0F0"/>
                </a:solidFill>
              </a:rPr>
              <a:t>Insulin secretion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4258816" cy="4925144"/>
          </a:xfrm>
          <a:solidFill>
            <a:srgbClr val="FFCCFF"/>
          </a:solidFill>
          <a:ln w="57150">
            <a:solidFill>
              <a:srgbClr val="FF00FF"/>
            </a:solidFill>
          </a:ln>
        </p:spPr>
        <p:txBody>
          <a:bodyPr>
            <a:normAutofit lnSpcReduction="10000"/>
          </a:bodyPr>
          <a:lstStyle/>
          <a:p>
            <a:r>
              <a:rPr lang="en-GB" dirty="0"/>
              <a:t>Broken down by enzymes in liver</a:t>
            </a:r>
          </a:p>
          <a:p>
            <a:r>
              <a:rPr lang="en-GB" dirty="0"/>
              <a:t>Needs to be constantly secreted to maintain effect</a:t>
            </a:r>
          </a:p>
          <a:p>
            <a:r>
              <a:rPr lang="en-GB" dirty="0"/>
              <a:t>As blood glucose concentration returns to normal this is detected by </a:t>
            </a:r>
            <a:r>
              <a:rPr lang="el-GR" dirty="0"/>
              <a:t>β</a:t>
            </a:r>
            <a:r>
              <a:rPr lang="en-GB" dirty="0"/>
              <a:t> cells</a:t>
            </a:r>
          </a:p>
          <a:p>
            <a:r>
              <a:rPr lang="en-GB" dirty="0"/>
              <a:t>When it falls below a set level </a:t>
            </a:r>
            <a:r>
              <a:rPr lang="el-GR" dirty="0"/>
              <a:t>β</a:t>
            </a:r>
            <a:r>
              <a:rPr lang="en-GB" dirty="0"/>
              <a:t> cells reduce their secretion of insulin</a:t>
            </a:r>
          </a:p>
        </p:txBody>
      </p:sp>
      <p:pic>
        <p:nvPicPr>
          <p:cNvPr id="4098" name="Picture 2" descr="http://cache4.asset-cache.net/gc/556995525-pancreas-cells-sem-gettyimages.jpg?v=1&amp;c=IWSAsset&amp;k=2&amp;d=j9SqeHHDbjFAJrem5DZSLXbWPiN2A4EYpavjHHx2PPvbZqOSr%2F2FlirJTTgwFv%2BYCwddZiWXNfFhst7Yyb%2BFww%3D%3D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672064" y="1412776"/>
            <a:ext cx="3528392" cy="5292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509050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210B5-20A1-4367-B8B4-757960936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the role of the kidneys in blood glucose regulation? Don’t worry we will be covering this later !</a:t>
            </a:r>
          </a:p>
        </p:txBody>
      </p:sp>
      <p:pic>
        <p:nvPicPr>
          <p:cNvPr id="4" name="Online Media 3" title="Tubular Reabsorption &amp; Secretion | Renal System">
            <a:hlinkClick r:id="" action="ppaction://media"/>
            <a:extLst>
              <a:ext uri="{FF2B5EF4-FFF2-40B4-BE49-F238E27FC236}">
                <a16:creationId xmlns:a16="http://schemas.microsoft.com/office/drawing/2014/main" id="{80AFDBA1-D198-4890-9F36-F2B07B40B93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718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41A8EA93-FF83-48B7-9F25-3F259F17C0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7875" y="400050"/>
            <a:ext cx="8096250" cy="605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995045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1E070-35E6-49BC-908A-68F668995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what is the role of the alpha and beta cells? </a:t>
            </a:r>
          </a:p>
        </p:txBody>
      </p:sp>
      <p:pic>
        <p:nvPicPr>
          <p:cNvPr id="4" name="Online Media 3" title="Pancreas - Islets of Langerhan - Alpha Cells - Beta Cells - Glucagon -  Insulin">
            <a:hlinkClick r:id="" action="ppaction://media"/>
            <a:extLst>
              <a:ext uri="{FF2B5EF4-FFF2-40B4-BE49-F238E27FC236}">
                <a16:creationId xmlns:a16="http://schemas.microsoft.com/office/drawing/2014/main" id="{C8CFF5D4-060B-4053-AC2A-44F0F7DFA25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47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00B0F0"/>
                </a:solidFill>
              </a:rPr>
              <a:t>Role of glucagon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43305" y="2060848"/>
            <a:ext cx="4392488" cy="3785652"/>
          </a:xfrm>
          <a:prstGeom prst="rect">
            <a:avLst/>
          </a:prstGeom>
          <a:solidFill>
            <a:srgbClr val="CCFFFF"/>
          </a:solidFill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Glucagon is produced by </a:t>
            </a:r>
            <a:r>
              <a:rPr lang="el-GR" sz="3000" dirty="0"/>
              <a:t>α</a:t>
            </a:r>
            <a:r>
              <a:rPr lang="en-GB" sz="3000" dirty="0"/>
              <a:t> cells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If blood glucose concentration is too low </a:t>
            </a:r>
            <a:r>
              <a:rPr lang="el-GR" sz="3000" dirty="0"/>
              <a:t>α</a:t>
            </a:r>
            <a:r>
              <a:rPr lang="en-GB" sz="3000" dirty="0"/>
              <a:t> cells detect the fall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α cells secrete glucagon directly into the bloodstream</a:t>
            </a:r>
          </a:p>
        </p:txBody>
      </p:sp>
      <p:pic>
        <p:nvPicPr>
          <p:cNvPr id="5122" name="Picture 2" descr="http://agscientific.com/blog/wp-content/uploads/2016/05/insulin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627" y="2134811"/>
            <a:ext cx="4239125" cy="3637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46A21DFD-D700-417C-BDF2-C90AF7475B8B}"/>
                  </a:ext>
                </a:extLst>
              </p14:cNvPr>
              <p14:cNvContentPartPr/>
              <p14:nvPr/>
            </p14:nvContentPartPr>
            <p14:xfrm>
              <a:off x="6939480" y="1963080"/>
              <a:ext cx="3452040" cy="34077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46A21DFD-D700-417C-BDF2-C90AF7475B8B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930120" y="1953720"/>
                <a:ext cx="3470760" cy="3426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6785983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00B0F0"/>
                </a:solidFill>
              </a:rPr>
              <a:t>Role of glucagon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14108" y="1484785"/>
            <a:ext cx="5362012" cy="4893647"/>
          </a:xfrm>
          <a:prstGeom prst="rect">
            <a:avLst/>
          </a:prstGeom>
          <a:solidFill>
            <a:srgbClr val="CCFFFF"/>
          </a:solidFill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sz="2600" i="1" dirty="0"/>
              <a:t>Only fat and liver cells have glucagon receptors. Glucagon increases blood glucose concentration by:</a:t>
            </a:r>
          </a:p>
          <a:p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/>
              <a:t>Glycogenolysis</a:t>
            </a:r>
            <a:r>
              <a:rPr lang="en-GB" sz="3000" dirty="0"/>
              <a:t> </a:t>
            </a:r>
            <a:r>
              <a:rPr lang="en-GB" sz="2400" dirty="0"/>
              <a:t>(liver breaks down glycogen to glucose)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Reducing the amount of glucose absorbed by liver cells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Increasing gluconeogenesis </a:t>
            </a:r>
            <a:r>
              <a:rPr lang="en-GB" sz="2400" dirty="0"/>
              <a:t>(increasing the conversion of amino acids and glycerol into glucose in liver)</a:t>
            </a:r>
          </a:p>
        </p:txBody>
      </p:sp>
      <p:pic>
        <p:nvPicPr>
          <p:cNvPr id="6146" name="Picture 2" descr="https://optimisingnutrition.files.wordpress.com/2015/06/image014.jpg?w=47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4113" y="1494803"/>
            <a:ext cx="3115240" cy="5102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094025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00B0F0"/>
                </a:solidFill>
              </a:rPr>
              <a:t>Role of glucagon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00076" y="1700809"/>
            <a:ext cx="4295925" cy="4247317"/>
          </a:xfrm>
          <a:prstGeom prst="rect">
            <a:avLst/>
          </a:prstGeom>
          <a:solidFill>
            <a:srgbClr val="CCFFFF"/>
          </a:solidFill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sz="3000" dirty="0"/>
              <a:t>As blood glucose concentration returns to normal, this is detected by </a:t>
            </a:r>
            <a:r>
              <a:rPr lang="el-GR" sz="3000" dirty="0"/>
              <a:t>α</a:t>
            </a:r>
            <a:r>
              <a:rPr lang="en-GB" sz="3000" dirty="0"/>
              <a:t> cells </a:t>
            </a:r>
          </a:p>
          <a:p>
            <a:endParaRPr lang="en-GB" sz="3000" dirty="0"/>
          </a:p>
          <a:p>
            <a:r>
              <a:rPr lang="en-GB" sz="3000" dirty="0"/>
              <a:t>As it rises above a set level, </a:t>
            </a:r>
            <a:r>
              <a:rPr lang="el-GR" sz="3000" dirty="0"/>
              <a:t>α</a:t>
            </a:r>
            <a:r>
              <a:rPr lang="en-GB" sz="3000" dirty="0"/>
              <a:t> cells reduce their secretion.</a:t>
            </a:r>
          </a:p>
          <a:p>
            <a:endParaRPr lang="en-GB" sz="3000" dirty="0"/>
          </a:p>
        </p:txBody>
      </p:sp>
      <p:pic>
        <p:nvPicPr>
          <p:cNvPr id="7170" name="Picture 2" descr="http://l7.alamy.com/zooms/7beca8bb31744beea4b8b44e9882028d/pancreas-tissue-coloured-scanning-electronmicrograph-sem-of-fractured-batf7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29" r="19163" b="5895"/>
          <a:stretch/>
        </p:blipFill>
        <p:spPr bwMode="auto">
          <a:xfrm>
            <a:off x="6384033" y="1700808"/>
            <a:ext cx="3982995" cy="425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386244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00B0F0"/>
                </a:solidFill>
              </a:rPr>
              <a:t>Interaction of insulin and glucagon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014" y="1412875"/>
            <a:ext cx="7058025" cy="531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1979557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116632"/>
            <a:ext cx="8229600" cy="1143000"/>
          </a:xfrm>
        </p:spPr>
        <p:txBody>
          <a:bodyPr/>
          <a:lstStyle/>
          <a:p>
            <a:r>
              <a:rPr lang="en-GB" b="1" u="sng" dirty="0">
                <a:solidFill>
                  <a:srgbClr val="00B0F0"/>
                </a:solidFill>
              </a:rPr>
              <a:t>Interaction of insulin and glucagon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00316" y="1124744"/>
            <a:ext cx="4714412" cy="5570756"/>
          </a:xfrm>
          <a:prstGeom prst="rect">
            <a:avLst/>
          </a:prstGeom>
          <a:solidFill>
            <a:srgbClr val="CCFFFF"/>
          </a:solidFill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Insulin and glucagon are antagonistic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Maintenance of blood glucose concentration is self regulating </a:t>
            </a:r>
            <a:r>
              <a:rPr lang="en-GB" sz="2400" dirty="0"/>
              <a:t>(level of glucose determines quantity of insulin and glucagon released)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Blood glucose concentration fluctuates around a set point as a result of negative feedback</a:t>
            </a:r>
          </a:p>
        </p:txBody>
      </p:sp>
      <p:pic>
        <p:nvPicPr>
          <p:cNvPr id="8196" name="Picture 4" descr="http://www.lef.org/magazine/mag2004/images/jun2004_report_diabetes_04_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065" y="1219610"/>
            <a:ext cx="3605377" cy="53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456144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b="1" u="sng" dirty="0">
                <a:solidFill>
                  <a:srgbClr val="00B0F0"/>
                </a:solidFill>
              </a:rPr>
              <a:t>Control of insulin secretion</a:t>
            </a:r>
          </a:p>
        </p:txBody>
      </p:sp>
      <p:pic>
        <p:nvPicPr>
          <p:cNvPr id="1331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1628776"/>
            <a:ext cx="8667750" cy="432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654648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6" descr="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676" y="0"/>
            <a:ext cx="7885113" cy="6840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316550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927684" y="25121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b="1" u="sng" dirty="0">
                <a:solidFill>
                  <a:srgbClr val="00B0F0"/>
                </a:solidFill>
              </a:rPr>
              <a:t>Control of insulin secretion</a:t>
            </a:r>
          </a:p>
        </p:txBody>
      </p:sp>
      <p:sp>
        <p:nvSpPr>
          <p:cNvPr id="2" name="Right Arrow Callout 1"/>
          <p:cNvSpPr/>
          <p:nvPr/>
        </p:nvSpPr>
        <p:spPr>
          <a:xfrm>
            <a:off x="1991544" y="1196752"/>
            <a:ext cx="2736304" cy="1728192"/>
          </a:xfrm>
          <a:prstGeom prst="rightArrowCallout">
            <a:avLst>
              <a:gd name="adj1" fmla="val 23397"/>
              <a:gd name="adj2" fmla="val 23397"/>
              <a:gd name="adj3" fmla="val 20190"/>
              <a:gd name="adj4" fmla="val 76149"/>
            </a:avLst>
          </a:prstGeom>
          <a:solidFill>
            <a:srgbClr val="CCFFFF"/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ysClr val="windowText" lastClr="000000"/>
                </a:solidFill>
              </a:rPr>
              <a:t>A rise in Blood glucose concentration is detected by the </a:t>
            </a:r>
            <a:r>
              <a:rPr lang="el-GR" dirty="0">
                <a:solidFill>
                  <a:sysClr val="windowText" lastClr="000000"/>
                </a:solidFill>
              </a:rPr>
              <a:t>β</a:t>
            </a:r>
            <a:r>
              <a:rPr lang="en-GB" dirty="0">
                <a:solidFill>
                  <a:sysClr val="windowText" lastClr="000000"/>
                </a:solidFill>
              </a:rPr>
              <a:t> cells</a:t>
            </a:r>
          </a:p>
        </p:txBody>
      </p:sp>
      <p:sp>
        <p:nvSpPr>
          <p:cNvPr id="6" name="Right Arrow Callout 5"/>
          <p:cNvSpPr/>
          <p:nvPr/>
        </p:nvSpPr>
        <p:spPr>
          <a:xfrm>
            <a:off x="4871864" y="1173948"/>
            <a:ext cx="2304256" cy="1728192"/>
          </a:xfrm>
          <a:prstGeom prst="rightArrowCallout">
            <a:avLst>
              <a:gd name="adj1" fmla="val 23397"/>
              <a:gd name="adj2" fmla="val 23397"/>
              <a:gd name="adj3" fmla="val 20190"/>
              <a:gd name="adj4" fmla="val 76149"/>
            </a:avLst>
          </a:prstGeom>
          <a:solidFill>
            <a:srgbClr val="FFCCFF"/>
          </a:solidFill>
          <a:ln w="28575"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ysClr val="windowText" lastClr="000000"/>
                </a:solidFill>
              </a:rPr>
              <a:t>Glucose enters the </a:t>
            </a:r>
            <a:r>
              <a:rPr lang="el-GR" dirty="0">
                <a:solidFill>
                  <a:sysClr val="windowText" lastClr="000000"/>
                </a:solidFill>
              </a:rPr>
              <a:t>β</a:t>
            </a:r>
            <a:r>
              <a:rPr lang="en-GB" dirty="0">
                <a:solidFill>
                  <a:sysClr val="windowText" lastClr="000000"/>
                </a:solidFill>
              </a:rPr>
              <a:t> cells by a glucose transporter</a:t>
            </a:r>
          </a:p>
        </p:txBody>
      </p:sp>
      <p:sp>
        <p:nvSpPr>
          <p:cNvPr id="7" name="Down Arrow Callout 6"/>
          <p:cNvSpPr/>
          <p:nvPr/>
        </p:nvSpPr>
        <p:spPr>
          <a:xfrm>
            <a:off x="7356051" y="1159706"/>
            <a:ext cx="2304256" cy="1742434"/>
          </a:xfrm>
          <a:prstGeom prst="downArrowCallout">
            <a:avLst>
              <a:gd name="adj1" fmla="val 25000"/>
              <a:gd name="adj2" fmla="val 25000"/>
              <a:gd name="adj3" fmla="val 17503"/>
              <a:gd name="adj4" fmla="val 75000"/>
            </a:avLst>
          </a:prstGeom>
          <a:solidFill>
            <a:srgbClr val="CCFFCC"/>
          </a:solidFill>
          <a:ln w="28575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ysClr val="windowText" lastClr="000000"/>
                </a:solidFill>
              </a:rPr>
              <a:t>Mitochondria metabolise glucose producing ATP</a:t>
            </a:r>
          </a:p>
        </p:txBody>
      </p:sp>
      <p:sp>
        <p:nvSpPr>
          <p:cNvPr id="3" name="Left Arrow Callout 2"/>
          <p:cNvSpPr/>
          <p:nvPr/>
        </p:nvSpPr>
        <p:spPr>
          <a:xfrm>
            <a:off x="6816081" y="3140967"/>
            <a:ext cx="2844227" cy="1535508"/>
          </a:xfrm>
          <a:prstGeom prst="leftArrowCallout">
            <a:avLst>
              <a:gd name="adj1" fmla="val 25000"/>
              <a:gd name="adj2" fmla="val 23396"/>
              <a:gd name="adj3" fmla="val 24198"/>
              <a:gd name="adj4" fmla="val 79813"/>
            </a:avLst>
          </a:prstGeom>
          <a:solidFill>
            <a:srgbClr val="FFFFCC"/>
          </a:solidFill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ysClr val="windowText" lastClr="000000"/>
                </a:solidFill>
              </a:rPr>
              <a:t>ATP binds to potassium channels causing them to close</a:t>
            </a:r>
          </a:p>
        </p:txBody>
      </p:sp>
      <p:sp>
        <p:nvSpPr>
          <p:cNvPr id="9" name="Left Arrow Callout 8"/>
          <p:cNvSpPr/>
          <p:nvPr/>
        </p:nvSpPr>
        <p:spPr>
          <a:xfrm>
            <a:off x="4368347" y="3140968"/>
            <a:ext cx="2303718" cy="1535507"/>
          </a:xfrm>
          <a:prstGeom prst="leftArrowCallout">
            <a:avLst>
              <a:gd name="adj1" fmla="val 25000"/>
              <a:gd name="adj2" fmla="val 23396"/>
              <a:gd name="adj3" fmla="val 21446"/>
              <a:gd name="adj4" fmla="val 78497"/>
            </a:avLst>
          </a:prstGeom>
          <a:solidFill>
            <a:srgbClr val="CCFFFF"/>
          </a:solidFill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ysClr val="windowText" lastClr="000000"/>
                </a:solidFill>
              </a:rPr>
              <a:t>Potassium ions can no longer diffuse into cell</a:t>
            </a:r>
          </a:p>
        </p:txBody>
      </p:sp>
      <p:sp>
        <p:nvSpPr>
          <p:cNvPr id="10" name="Down Arrow Callout 9"/>
          <p:cNvSpPr/>
          <p:nvPr/>
        </p:nvSpPr>
        <p:spPr>
          <a:xfrm>
            <a:off x="1978822" y="3140969"/>
            <a:ext cx="2100955" cy="1535507"/>
          </a:xfrm>
          <a:prstGeom prst="downArrowCallout">
            <a:avLst>
              <a:gd name="adj1" fmla="val 25000"/>
              <a:gd name="adj2" fmla="val 25000"/>
              <a:gd name="adj3" fmla="val 16601"/>
              <a:gd name="adj4" fmla="val 75055"/>
            </a:avLst>
          </a:prstGeom>
          <a:solidFill>
            <a:srgbClr val="FFCC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ysClr val="windowText" lastClr="000000"/>
                </a:solidFill>
              </a:rPr>
              <a:t>Potential difference reduces from -70mV to -30mV (depolarisation)</a:t>
            </a:r>
          </a:p>
        </p:txBody>
      </p:sp>
      <p:sp>
        <p:nvSpPr>
          <p:cNvPr id="11" name="Right Arrow Callout 10"/>
          <p:cNvSpPr/>
          <p:nvPr/>
        </p:nvSpPr>
        <p:spPr>
          <a:xfrm>
            <a:off x="1991544" y="4937150"/>
            <a:ext cx="2736304" cy="1444179"/>
          </a:xfrm>
          <a:prstGeom prst="rightArrowCallout">
            <a:avLst>
              <a:gd name="adj1" fmla="val 25000"/>
              <a:gd name="adj2" fmla="val 23320"/>
              <a:gd name="adj3" fmla="val 15762"/>
              <a:gd name="adj4" fmla="val 77688"/>
            </a:avLst>
          </a:prstGeom>
          <a:solidFill>
            <a:srgbClr val="CCFFCC"/>
          </a:solidFill>
          <a:ln w="28575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ysClr val="windowText" lastClr="000000"/>
                </a:solidFill>
              </a:rPr>
              <a:t>Voltage gated calcium channels open</a:t>
            </a:r>
          </a:p>
        </p:txBody>
      </p:sp>
      <p:sp>
        <p:nvSpPr>
          <p:cNvPr id="12" name="Right Arrow Callout 11"/>
          <p:cNvSpPr/>
          <p:nvPr/>
        </p:nvSpPr>
        <p:spPr>
          <a:xfrm>
            <a:off x="4863658" y="4947044"/>
            <a:ext cx="2304256" cy="1434285"/>
          </a:xfrm>
          <a:prstGeom prst="rightArrowCallout">
            <a:avLst>
              <a:gd name="adj1" fmla="val 25000"/>
              <a:gd name="adj2" fmla="val 25000"/>
              <a:gd name="adj3" fmla="val 19940"/>
              <a:gd name="adj4" fmla="val 78835"/>
            </a:avLst>
          </a:prstGeom>
          <a:solidFill>
            <a:srgbClr val="FFFFCC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ysClr val="windowText" lastClr="000000"/>
                </a:solidFill>
              </a:rPr>
              <a:t>Calcium ions enter cell</a:t>
            </a:r>
          </a:p>
        </p:txBody>
      </p:sp>
      <p:sp>
        <p:nvSpPr>
          <p:cNvPr id="5" name="Rectangle 4"/>
          <p:cNvSpPr/>
          <p:nvPr/>
        </p:nvSpPr>
        <p:spPr>
          <a:xfrm>
            <a:off x="7356051" y="4947044"/>
            <a:ext cx="2304256" cy="1434285"/>
          </a:xfrm>
          <a:prstGeom prst="rect">
            <a:avLst/>
          </a:prstGeom>
          <a:solidFill>
            <a:srgbClr val="FFCCFF"/>
          </a:solidFill>
          <a:ln w="28575"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ysClr val="windowText" lastClr="000000"/>
                </a:solidFill>
              </a:rPr>
              <a:t>Secretory vesicles release insulin by exocytosis</a:t>
            </a:r>
          </a:p>
        </p:txBody>
      </p:sp>
    </p:spTree>
    <p:extLst>
      <p:ext uri="{BB962C8B-B14F-4D97-AF65-F5344CB8AC3E}">
        <p14:creationId xmlns:p14="http://schemas.microsoft.com/office/powerpoint/2010/main" val="1799491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3" grpId="0" animBg="1"/>
      <p:bldP spid="9" grpId="0" animBg="1"/>
      <p:bldP spid="10" grpId="0" animBg="1"/>
      <p:bldP spid="11" grpId="0" animBg="1"/>
      <p:bldP spid="12" grpId="0" animBg="1"/>
      <p:bldP spid="5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4A3EA-9CAE-475C-A892-A4DEEA6CE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popcorn time!</a:t>
            </a:r>
          </a:p>
        </p:txBody>
      </p:sp>
      <p:pic>
        <p:nvPicPr>
          <p:cNvPr id="4" name="Online Media 3" title="Insulin and glucagon | Chemical Processes | MCAT | Khan Academy">
            <a:hlinkClick r:id="" action="ppaction://media"/>
            <a:extLst>
              <a:ext uri="{FF2B5EF4-FFF2-40B4-BE49-F238E27FC236}">
                <a16:creationId xmlns:a16="http://schemas.microsoft.com/office/drawing/2014/main" id="{C7BA8542-D193-4CE0-BAF5-D9C327C46EB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641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1450</Words>
  <Application>Microsoft Office PowerPoint</Application>
  <PresentationFormat>Widescreen</PresentationFormat>
  <Paragraphs>150</Paragraphs>
  <Slides>46</Slides>
  <Notes>3</Notes>
  <HiddenSlides>0</HiddenSlides>
  <MMClips>5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7" baseType="lpstr">
      <vt:lpstr>Arial</vt:lpstr>
      <vt:lpstr>Calibri</vt:lpstr>
      <vt:lpstr>Calibri Light</vt:lpstr>
      <vt:lpstr>Helvetica</vt:lpstr>
      <vt:lpstr>Helvetica Neue</vt:lpstr>
      <vt:lpstr>HelveticaNeueLT Std, sans-serif</vt:lpstr>
      <vt:lpstr>Lato</vt:lpstr>
      <vt:lpstr>Open Sans</vt:lpstr>
      <vt:lpstr>Roboto</vt:lpstr>
      <vt:lpstr>Source Sans Pro</vt:lpstr>
      <vt:lpstr>Office Theme</vt:lpstr>
      <vt:lpstr>PowerPoint Presentation</vt:lpstr>
      <vt:lpstr>Key definitions </vt:lpstr>
      <vt:lpstr>What is glucose and what is all the fuss about?</vt:lpstr>
      <vt:lpstr>Controlling blood glucose levels.</vt:lpstr>
      <vt:lpstr>Low blood glucose levels </vt:lpstr>
      <vt:lpstr>Key definitions </vt:lpstr>
      <vt:lpstr>ADP lets revisit it!</vt:lpstr>
      <vt:lpstr>Important note</vt:lpstr>
      <vt:lpstr>Normal glucose levels </vt:lpstr>
      <vt:lpstr>Hyperglycemia: When Your Blood Glucose Level Goes Too High </vt:lpstr>
      <vt:lpstr>The symptoms</vt:lpstr>
      <vt:lpstr>PowerPoint Presentation</vt:lpstr>
      <vt:lpstr>Complications</vt:lpstr>
      <vt:lpstr>Hypoglycaemia</vt:lpstr>
      <vt:lpstr>PowerPoint Presentation</vt:lpstr>
      <vt:lpstr>The pancreas</vt:lpstr>
      <vt:lpstr>So glucose regulation is vital to a healthy body! Discussion time!</vt:lpstr>
      <vt:lpstr>Stats</vt:lpstr>
      <vt:lpstr>Further stats</vt:lpstr>
      <vt:lpstr>PowerPoint Presentation</vt:lpstr>
      <vt:lpstr>The pancreas</vt:lpstr>
      <vt:lpstr>PowerPoint Presentation</vt:lpstr>
      <vt:lpstr>Regulation of blood glucose</vt:lpstr>
      <vt:lpstr>Why is it important for blood glucose concentration to be maintained?</vt:lpstr>
      <vt:lpstr>Factors that increase blood glucose concentration</vt:lpstr>
      <vt:lpstr>Factors that decrease blood glucose concentration</vt:lpstr>
      <vt:lpstr>The Pancreas</vt:lpstr>
      <vt:lpstr>Alpha and beta cells</vt:lpstr>
      <vt:lpstr>Role of insulin</vt:lpstr>
      <vt:lpstr>Role of insulin</vt:lpstr>
      <vt:lpstr>Role of insulin</vt:lpstr>
      <vt:lpstr>Insulin lowers blood glucose concentration</vt:lpstr>
      <vt:lpstr>Role of insulin </vt:lpstr>
      <vt:lpstr>Insulin secretion</vt:lpstr>
      <vt:lpstr>What is the role of the kidneys in blood glucose regulation? Don’t worry we will be covering this later !</vt:lpstr>
      <vt:lpstr>PowerPoint Presentation</vt:lpstr>
      <vt:lpstr>Recap what is the role of the alpha and beta cells? </vt:lpstr>
      <vt:lpstr>Role of glucagon</vt:lpstr>
      <vt:lpstr>Role of glucagon</vt:lpstr>
      <vt:lpstr>Role of glucagon</vt:lpstr>
      <vt:lpstr>Interaction of insulin and glucagon</vt:lpstr>
      <vt:lpstr>Interaction of insulin and glucagon</vt:lpstr>
      <vt:lpstr>Control of insulin secretion</vt:lpstr>
      <vt:lpstr>PowerPoint Presentation</vt:lpstr>
      <vt:lpstr>Control of insulin secretion</vt:lpstr>
      <vt:lpstr>Recap popcorn time!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Felicity Page</dc:creator>
  <cp:lastModifiedBy>Felicity Page</cp:lastModifiedBy>
  <cp:revision>1</cp:revision>
  <dcterms:created xsi:type="dcterms:W3CDTF">2021-02-16T12:07:27Z</dcterms:created>
  <dcterms:modified xsi:type="dcterms:W3CDTF">2021-02-16T14:49:37Z</dcterms:modified>
</cp:coreProperties>
</file>