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18" r:id="rId1"/>
  </p:sldMasterIdLst>
  <p:notesMasterIdLst>
    <p:notesMasterId r:id="rId18"/>
  </p:notesMasterIdLst>
  <p:sldIdLst>
    <p:sldId id="256" r:id="rId2"/>
    <p:sldId id="257" r:id="rId3"/>
    <p:sldId id="265" r:id="rId4"/>
    <p:sldId id="264" r:id="rId5"/>
    <p:sldId id="272" r:id="rId6"/>
    <p:sldId id="266" r:id="rId7"/>
    <p:sldId id="267" r:id="rId8"/>
    <p:sldId id="275" r:id="rId9"/>
    <p:sldId id="269" r:id="rId10"/>
    <p:sldId id="276" r:id="rId11"/>
    <p:sldId id="274" r:id="rId12"/>
    <p:sldId id="278" r:id="rId13"/>
    <p:sldId id="277" r:id="rId14"/>
    <p:sldId id="279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7630"/>
    <a:srgbClr val="16351F"/>
    <a:srgbClr val="4672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57"/>
    <p:restoredTop sz="94714"/>
  </p:normalViewPr>
  <p:slideViewPr>
    <p:cSldViewPr snapToGrid="0" snapToObjects="1">
      <p:cViewPr>
        <p:scale>
          <a:sx n="87" d="100"/>
          <a:sy n="87" d="100"/>
        </p:scale>
        <p:origin x="168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10" Type="http://schemas.openxmlformats.org/officeDocument/2006/relationships/image" Target="../media/image55.svg"/><Relationship Id="rId4" Type="http://schemas.openxmlformats.org/officeDocument/2006/relationships/image" Target="../media/image49.svg"/><Relationship Id="rId9" Type="http://schemas.openxmlformats.org/officeDocument/2006/relationships/image" Target="../media/image54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sv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image" Target="../media/image47.svg"/><Relationship Id="rId1" Type="http://schemas.openxmlformats.org/officeDocument/2006/relationships/image" Target="../media/image46.png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10" Type="http://schemas.openxmlformats.org/officeDocument/2006/relationships/image" Target="../media/image55.svg"/><Relationship Id="rId4" Type="http://schemas.openxmlformats.org/officeDocument/2006/relationships/image" Target="../media/image49.svg"/><Relationship Id="rId9" Type="http://schemas.openxmlformats.org/officeDocument/2006/relationships/image" Target="../media/image5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309E32E-1C2C-D249-8B2B-D7BC794E3AB0}" type="doc">
      <dgm:prSet loTypeId="urn:microsoft.com/office/officeart/2005/8/layout/hierarchy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ABD7E02-7A81-8543-AC75-7A2847F191A0}">
      <dgm:prSet custT="1"/>
      <dgm:spPr>
        <a:ln>
          <a:noFill/>
        </a:ln>
      </dgm:spPr>
      <dgm:t>
        <a:bodyPr/>
        <a:lstStyle/>
        <a:p>
          <a:r>
            <a:rPr lang="en-GB" sz="2400" dirty="0"/>
            <a:t>Gender dynamics of Death and marriage </a:t>
          </a:r>
        </a:p>
      </dgm:t>
    </dgm:pt>
    <dgm:pt modelId="{EAFC2040-5970-AB4F-8E85-770A4C9D1E0B}" type="parTrans" cxnId="{E2E12E62-2D62-1D4C-B750-7C4507B70F8D}">
      <dgm:prSet/>
      <dgm:spPr/>
      <dgm:t>
        <a:bodyPr/>
        <a:lstStyle/>
        <a:p>
          <a:endParaRPr lang="en-GB"/>
        </a:p>
      </dgm:t>
    </dgm:pt>
    <dgm:pt modelId="{97EE299C-7B7A-C64B-8B6A-A000FF2E8C7C}" type="sibTrans" cxnId="{E2E12E62-2D62-1D4C-B750-7C4507B70F8D}">
      <dgm:prSet/>
      <dgm:spPr/>
      <dgm:t>
        <a:bodyPr/>
        <a:lstStyle/>
        <a:p>
          <a:endParaRPr lang="en-GB"/>
        </a:p>
      </dgm:t>
    </dgm:pt>
    <dgm:pt modelId="{95F39628-0256-FF42-A219-E21E273B659B}">
      <dgm:prSet custT="1"/>
      <dgm:spPr>
        <a:ln>
          <a:noFill/>
        </a:ln>
      </dgm:spPr>
      <dgm:t>
        <a:bodyPr/>
        <a:lstStyle/>
        <a:p>
          <a:r>
            <a:rPr lang="en-GB" sz="2400" dirty="0"/>
            <a:t>Art and performance. </a:t>
          </a:r>
        </a:p>
      </dgm:t>
    </dgm:pt>
    <dgm:pt modelId="{5A7D271D-EAB6-0445-AF2C-1AED369C00E7}" type="parTrans" cxnId="{89511AD8-F27C-D547-A27A-DA7404C7191A}">
      <dgm:prSet/>
      <dgm:spPr/>
      <dgm:t>
        <a:bodyPr/>
        <a:lstStyle/>
        <a:p>
          <a:endParaRPr lang="en-GB"/>
        </a:p>
      </dgm:t>
    </dgm:pt>
    <dgm:pt modelId="{EBEB8142-8D0B-0047-8418-2CE6D3F5EA27}" type="sibTrans" cxnId="{89511AD8-F27C-D547-A27A-DA7404C7191A}">
      <dgm:prSet/>
      <dgm:spPr/>
      <dgm:t>
        <a:bodyPr/>
        <a:lstStyle/>
        <a:p>
          <a:endParaRPr lang="en-GB"/>
        </a:p>
      </dgm:t>
    </dgm:pt>
    <dgm:pt modelId="{999CE239-0EEF-A04B-BA22-E8790C3F0330}">
      <dgm:prSet custT="1"/>
      <dgm:spPr>
        <a:ln>
          <a:noFill/>
        </a:ln>
      </dgm:spPr>
      <dgm:t>
        <a:bodyPr/>
        <a:lstStyle/>
        <a:p>
          <a:r>
            <a:rPr lang="en-GB" sz="2400" dirty="0"/>
            <a:t>Textural, archaeological &amp; iconographical evidence </a:t>
          </a:r>
        </a:p>
      </dgm:t>
    </dgm:pt>
    <dgm:pt modelId="{9FA85CEC-C374-9444-BCE0-36A5962C3661}" type="parTrans" cxnId="{72065CC9-0FBE-5245-9083-954D91660871}">
      <dgm:prSet/>
      <dgm:spPr/>
      <dgm:t>
        <a:bodyPr/>
        <a:lstStyle/>
        <a:p>
          <a:endParaRPr lang="en-GB"/>
        </a:p>
      </dgm:t>
    </dgm:pt>
    <dgm:pt modelId="{4E776D8D-89BA-F244-9A17-0EEC2532B399}" type="sibTrans" cxnId="{72065CC9-0FBE-5245-9083-954D91660871}">
      <dgm:prSet/>
      <dgm:spPr/>
      <dgm:t>
        <a:bodyPr/>
        <a:lstStyle/>
        <a:p>
          <a:endParaRPr lang="en-GB"/>
        </a:p>
      </dgm:t>
    </dgm:pt>
    <dgm:pt modelId="{FC37D9C2-15F5-AF48-9C6C-69615E9E8F15}">
      <dgm:prSet custT="1"/>
      <dgm:spPr>
        <a:ln>
          <a:noFill/>
        </a:ln>
      </dgm:spPr>
      <dgm:t>
        <a:bodyPr/>
        <a:lstStyle/>
        <a:p>
          <a:r>
            <a:rPr lang="en-GB" sz="2800" dirty="0"/>
            <a:t>Concepts I Enjoyed</a:t>
          </a:r>
        </a:p>
      </dgm:t>
    </dgm:pt>
    <dgm:pt modelId="{3D33C383-9BB8-654E-8A02-C2CBA19C046F}" type="parTrans" cxnId="{AA5A02B5-218F-5E4B-895F-E7E86D1EEBE1}">
      <dgm:prSet/>
      <dgm:spPr/>
      <dgm:t>
        <a:bodyPr/>
        <a:lstStyle/>
        <a:p>
          <a:endParaRPr lang="en-GB"/>
        </a:p>
      </dgm:t>
    </dgm:pt>
    <dgm:pt modelId="{416F7B66-4954-0547-B9C5-D5679C7B758C}" type="sibTrans" cxnId="{AA5A02B5-218F-5E4B-895F-E7E86D1EEBE1}">
      <dgm:prSet/>
      <dgm:spPr/>
      <dgm:t>
        <a:bodyPr/>
        <a:lstStyle/>
        <a:p>
          <a:endParaRPr lang="en-GB"/>
        </a:p>
      </dgm:t>
    </dgm:pt>
    <dgm:pt modelId="{7E3B9CBD-966D-9843-92B7-06C5A6F77A47}" type="pres">
      <dgm:prSet presAssocID="{7309E32E-1C2C-D249-8B2B-D7BC794E3AB0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1633DDB4-3AF3-DF40-9EC7-465BA88C43EF}" type="pres">
      <dgm:prSet presAssocID="{7309E32E-1C2C-D249-8B2B-D7BC794E3AB0}" presName="hierFlow" presStyleCnt="0"/>
      <dgm:spPr/>
    </dgm:pt>
    <dgm:pt modelId="{650DC45C-F059-DE40-A8B1-7FEFD5FDD18B}" type="pres">
      <dgm:prSet presAssocID="{7309E32E-1C2C-D249-8B2B-D7BC794E3AB0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F60626D3-A894-E74F-BDE8-B942B1B2B537}" type="pres">
      <dgm:prSet presAssocID="{FC37D9C2-15F5-AF48-9C6C-69615E9E8F15}" presName="Name17" presStyleCnt="0"/>
      <dgm:spPr/>
    </dgm:pt>
    <dgm:pt modelId="{B3741D60-4D21-604F-A17B-CC8F3AE5322C}" type="pres">
      <dgm:prSet presAssocID="{FC37D9C2-15F5-AF48-9C6C-69615E9E8F15}" presName="level1Shape" presStyleLbl="node0" presStyleIdx="0" presStyleCnt="1" custLinFactNeighborX="17258" custLinFactNeighborY="0">
        <dgm:presLayoutVars>
          <dgm:chPref val="3"/>
        </dgm:presLayoutVars>
      </dgm:prSet>
      <dgm:spPr/>
    </dgm:pt>
    <dgm:pt modelId="{6C938A0C-F5A0-F447-BDAD-D4554A2DB32A}" type="pres">
      <dgm:prSet presAssocID="{FC37D9C2-15F5-AF48-9C6C-69615E9E8F15}" presName="hierChild2" presStyleCnt="0"/>
      <dgm:spPr/>
    </dgm:pt>
    <dgm:pt modelId="{814FBE3C-9137-8948-866A-87E034CDF94E}" type="pres">
      <dgm:prSet presAssocID="{EAFC2040-5970-AB4F-8E85-770A4C9D1E0B}" presName="Name25" presStyleLbl="parChTrans1D2" presStyleIdx="0" presStyleCnt="3"/>
      <dgm:spPr/>
    </dgm:pt>
    <dgm:pt modelId="{DC0713B6-CF94-A44B-9E00-6B1D02B23D6B}" type="pres">
      <dgm:prSet presAssocID="{EAFC2040-5970-AB4F-8E85-770A4C9D1E0B}" presName="connTx" presStyleLbl="parChTrans1D2" presStyleIdx="0" presStyleCnt="3"/>
      <dgm:spPr/>
    </dgm:pt>
    <dgm:pt modelId="{C65D5CFB-1D53-E645-93F9-CA8867A37F8E}" type="pres">
      <dgm:prSet presAssocID="{0ABD7E02-7A81-8543-AC75-7A2847F191A0}" presName="Name30" presStyleCnt="0"/>
      <dgm:spPr/>
    </dgm:pt>
    <dgm:pt modelId="{660FE095-7326-4D4E-AFE3-2E04928F6FB1}" type="pres">
      <dgm:prSet presAssocID="{0ABD7E02-7A81-8543-AC75-7A2847F191A0}" presName="level2Shape" presStyleLbl="node2" presStyleIdx="0" presStyleCnt="3" custScaleX="116305"/>
      <dgm:spPr/>
    </dgm:pt>
    <dgm:pt modelId="{E66B7555-5C59-174B-A70F-4D61938BB0ED}" type="pres">
      <dgm:prSet presAssocID="{0ABD7E02-7A81-8543-AC75-7A2847F191A0}" presName="hierChild3" presStyleCnt="0"/>
      <dgm:spPr/>
    </dgm:pt>
    <dgm:pt modelId="{AAF0D37B-DC57-E946-B53B-6B1710537C44}" type="pres">
      <dgm:prSet presAssocID="{5A7D271D-EAB6-0445-AF2C-1AED369C00E7}" presName="Name25" presStyleLbl="parChTrans1D2" presStyleIdx="1" presStyleCnt="3"/>
      <dgm:spPr/>
    </dgm:pt>
    <dgm:pt modelId="{C4443BD2-06CC-1440-BEEA-E422928EB08F}" type="pres">
      <dgm:prSet presAssocID="{5A7D271D-EAB6-0445-AF2C-1AED369C00E7}" presName="connTx" presStyleLbl="parChTrans1D2" presStyleIdx="1" presStyleCnt="3"/>
      <dgm:spPr/>
    </dgm:pt>
    <dgm:pt modelId="{C3B5FCA5-AB0F-7644-B75A-FB6BE55CDB62}" type="pres">
      <dgm:prSet presAssocID="{95F39628-0256-FF42-A219-E21E273B659B}" presName="Name30" presStyleCnt="0"/>
      <dgm:spPr/>
    </dgm:pt>
    <dgm:pt modelId="{7F8B347D-9609-EB4E-A77D-3EEEB0F49A41}" type="pres">
      <dgm:prSet presAssocID="{95F39628-0256-FF42-A219-E21E273B659B}" presName="level2Shape" presStyleLbl="node2" presStyleIdx="1" presStyleCnt="3" custScaleX="116305"/>
      <dgm:spPr/>
    </dgm:pt>
    <dgm:pt modelId="{926CA579-B47A-6F48-A4A9-E58D426EF01E}" type="pres">
      <dgm:prSet presAssocID="{95F39628-0256-FF42-A219-E21E273B659B}" presName="hierChild3" presStyleCnt="0"/>
      <dgm:spPr/>
    </dgm:pt>
    <dgm:pt modelId="{F6D08161-CCBF-A64B-B90D-FB4E0865B5F2}" type="pres">
      <dgm:prSet presAssocID="{9FA85CEC-C374-9444-BCE0-36A5962C3661}" presName="Name25" presStyleLbl="parChTrans1D2" presStyleIdx="2" presStyleCnt="3"/>
      <dgm:spPr/>
    </dgm:pt>
    <dgm:pt modelId="{68FE6EDD-FF39-5440-836E-2EEB744EFE37}" type="pres">
      <dgm:prSet presAssocID="{9FA85CEC-C374-9444-BCE0-36A5962C3661}" presName="connTx" presStyleLbl="parChTrans1D2" presStyleIdx="2" presStyleCnt="3"/>
      <dgm:spPr/>
    </dgm:pt>
    <dgm:pt modelId="{657B8D20-D3EB-F644-99A1-FD399FC434A9}" type="pres">
      <dgm:prSet presAssocID="{999CE239-0EEF-A04B-BA22-E8790C3F0330}" presName="Name30" presStyleCnt="0"/>
      <dgm:spPr/>
    </dgm:pt>
    <dgm:pt modelId="{3E677652-0852-B542-9740-7484F778654A}" type="pres">
      <dgm:prSet presAssocID="{999CE239-0EEF-A04B-BA22-E8790C3F0330}" presName="level2Shape" presStyleLbl="node2" presStyleIdx="2" presStyleCnt="3" custScaleX="116305"/>
      <dgm:spPr/>
    </dgm:pt>
    <dgm:pt modelId="{AE3CCF86-5A28-5441-8B38-8471F9FDC477}" type="pres">
      <dgm:prSet presAssocID="{999CE239-0EEF-A04B-BA22-E8790C3F0330}" presName="hierChild3" presStyleCnt="0"/>
      <dgm:spPr/>
    </dgm:pt>
    <dgm:pt modelId="{FB389481-AF1C-0B4C-B49E-C9B9BD09EEDB}" type="pres">
      <dgm:prSet presAssocID="{7309E32E-1C2C-D249-8B2B-D7BC794E3AB0}" presName="bgShapesFlow" presStyleCnt="0"/>
      <dgm:spPr/>
    </dgm:pt>
  </dgm:ptLst>
  <dgm:cxnLst>
    <dgm:cxn modelId="{F5750714-063F-5043-A3E1-E250CF1ED924}" type="presOf" srcId="{0ABD7E02-7A81-8543-AC75-7A2847F191A0}" destId="{660FE095-7326-4D4E-AFE3-2E04928F6FB1}" srcOrd="0" destOrd="0" presId="urn:microsoft.com/office/officeart/2005/8/layout/hierarchy5"/>
    <dgm:cxn modelId="{283A6E3F-81E3-924C-A04F-3B50601035C2}" type="presOf" srcId="{95F39628-0256-FF42-A219-E21E273B659B}" destId="{7F8B347D-9609-EB4E-A77D-3EEEB0F49A41}" srcOrd="0" destOrd="0" presId="urn:microsoft.com/office/officeart/2005/8/layout/hierarchy5"/>
    <dgm:cxn modelId="{D6BC0E49-9B52-D741-9BF0-278278CA2E53}" type="presOf" srcId="{FC37D9C2-15F5-AF48-9C6C-69615E9E8F15}" destId="{B3741D60-4D21-604F-A17B-CC8F3AE5322C}" srcOrd="0" destOrd="0" presId="urn:microsoft.com/office/officeart/2005/8/layout/hierarchy5"/>
    <dgm:cxn modelId="{F8AA3C51-B9FA-DE4C-83E0-EEDE41D432D6}" type="presOf" srcId="{5A7D271D-EAB6-0445-AF2C-1AED369C00E7}" destId="{C4443BD2-06CC-1440-BEEA-E422928EB08F}" srcOrd="1" destOrd="0" presId="urn:microsoft.com/office/officeart/2005/8/layout/hierarchy5"/>
    <dgm:cxn modelId="{E2E12E62-2D62-1D4C-B750-7C4507B70F8D}" srcId="{FC37D9C2-15F5-AF48-9C6C-69615E9E8F15}" destId="{0ABD7E02-7A81-8543-AC75-7A2847F191A0}" srcOrd="0" destOrd="0" parTransId="{EAFC2040-5970-AB4F-8E85-770A4C9D1E0B}" sibTransId="{97EE299C-7B7A-C64B-8B6A-A000FF2E8C7C}"/>
    <dgm:cxn modelId="{ECBEE875-6F84-B64E-A127-5A49FD13F2CE}" type="presOf" srcId="{EAFC2040-5970-AB4F-8E85-770A4C9D1E0B}" destId="{DC0713B6-CF94-A44B-9E00-6B1D02B23D6B}" srcOrd="1" destOrd="0" presId="urn:microsoft.com/office/officeart/2005/8/layout/hierarchy5"/>
    <dgm:cxn modelId="{0892F989-2131-FF40-AAE8-2ACED528D80E}" type="presOf" srcId="{5A7D271D-EAB6-0445-AF2C-1AED369C00E7}" destId="{AAF0D37B-DC57-E946-B53B-6B1710537C44}" srcOrd="0" destOrd="0" presId="urn:microsoft.com/office/officeart/2005/8/layout/hierarchy5"/>
    <dgm:cxn modelId="{DF93A68B-D2FE-9149-A77A-1078E8B9948C}" type="presOf" srcId="{9FA85CEC-C374-9444-BCE0-36A5962C3661}" destId="{68FE6EDD-FF39-5440-836E-2EEB744EFE37}" srcOrd="1" destOrd="0" presId="urn:microsoft.com/office/officeart/2005/8/layout/hierarchy5"/>
    <dgm:cxn modelId="{D79D0F9E-6DAF-B049-BC91-DDA5B0C86825}" type="presOf" srcId="{7309E32E-1C2C-D249-8B2B-D7BC794E3AB0}" destId="{7E3B9CBD-966D-9843-92B7-06C5A6F77A47}" srcOrd="0" destOrd="0" presId="urn:microsoft.com/office/officeart/2005/8/layout/hierarchy5"/>
    <dgm:cxn modelId="{3DC4D7B2-D3BB-AE46-B3D4-7D60AA81B518}" type="presOf" srcId="{9FA85CEC-C374-9444-BCE0-36A5962C3661}" destId="{F6D08161-CCBF-A64B-B90D-FB4E0865B5F2}" srcOrd="0" destOrd="0" presId="urn:microsoft.com/office/officeart/2005/8/layout/hierarchy5"/>
    <dgm:cxn modelId="{AA5A02B5-218F-5E4B-895F-E7E86D1EEBE1}" srcId="{7309E32E-1C2C-D249-8B2B-D7BC794E3AB0}" destId="{FC37D9C2-15F5-AF48-9C6C-69615E9E8F15}" srcOrd="0" destOrd="0" parTransId="{3D33C383-9BB8-654E-8A02-C2CBA19C046F}" sibTransId="{416F7B66-4954-0547-B9C5-D5679C7B758C}"/>
    <dgm:cxn modelId="{72065CC9-0FBE-5245-9083-954D91660871}" srcId="{FC37D9C2-15F5-AF48-9C6C-69615E9E8F15}" destId="{999CE239-0EEF-A04B-BA22-E8790C3F0330}" srcOrd="2" destOrd="0" parTransId="{9FA85CEC-C374-9444-BCE0-36A5962C3661}" sibTransId="{4E776D8D-89BA-F244-9A17-0EEC2532B399}"/>
    <dgm:cxn modelId="{89511AD8-F27C-D547-A27A-DA7404C7191A}" srcId="{FC37D9C2-15F5-AF48-9C6C-69615E9E8F15}" destId="{95F39628-0256-FF42-A219-E21E273B659B}" srcOrd="1" destOrd="0" parTransId="{5A7D271D-EAB6-0445-AF2C-1AED369C00E7}" sibTransId="{EBEB8142-8D0B-0047-8418-2CE6D3F5EA27}"/>
    <dgm:cxn modelId="{6327B6DF-9999-994E-90E6-01729A57455D}" type="presOf" srcId="{EAFC2040-5970-AB4F-8E85-770A4C9D1E0B}" destId="{814FBE3C-9137-8948-866A-87E034CDF94E}" srcOrd="0" destOrd="0" presId="urn:microsoft.com/office/officeart/2005/8/layout/hierarchy5"/>
    <dgm:cxn modelId="{1ED6F6E5-E16B-7F4E-B0F2-94E7FC00A255}" type="presOf" srcId="{999CE239-0EEF-A04B-BA22-E8790C3F0330}" destId="{3E677652-0852-B542-9740-7484F778654A}" srcOrd="0" destOrd="0" presId="urn:microsoft.com/office/officeart/2005/8/layout/hierarchy5"/>
    <dgm:cxn modelId="{5F6D7719-66D3-AE4B-9F54-864F81CEC321}" type="presParOf" srcId="{7E3B9CBD-966D-9843-92B7-06C5A6F77A47}" destId="{1633DDB4-3AF3-DF40-9EC7-465BA88C43EF}" srcOrd="0" destOrd="0" presId="urn:microsoft.com/office/officeart/2005/8/layout/hierarchy5"/>
    <dgm:cxn modelId="{41FA068F-AE7D-BB48-98A5-ACD4EB37719D}" type="presParOf" srcId="{1633DDB4-3AF3-DF40-9EC7-465BA88C43EF}" destId="{650DC45C-F059-DE40-A8B1-7FEFD5FDD18B}" srcOrd="0" destOrd="0" presId="urn:microsoft.com/office/officeart/2005/8/layout/hierarchy5"/>
    <dgm:cxn modelId="{3598B9D6-8550-9C47-B8B7-A4FC41E0150C}" type="presParOf" srcId="{650DC45C-F059-DE40-A8B1-7FEFD5FDD18B}" destId="{F60626D3-A894-E74F-BDE8-B942B1B2B537}" srcOrd="0" destOrd="0" presId="urn:microsoft.com/office/officeart/2005/8/layout/hierarchy5"/>
    <dgm:cxn modelId="{33E9ADDC-418F-6846-948E-3DA9B9A9C1B2}" type="presParOf" srcId="{F60626D3-A894-E74F-BDE8-B942B1B2B537}" destId="{B3741D60-4D21-604F-A17B-CC8F3AE5322C}" srcOrd="0" destOrd="0" presId="urn:microsoft.com/office/officeart/2005/8/layout/hierarchy5"/>
    <dgm:cxn modelId="{6345C72F-6DC6-3947-B890-7BC380437EB0}" type="presParOf" srcId="{F60626D3-A894-E74F-BDE8-B942B1B2B537}" destId="{6C938A0C-F5A0-F447-BDAD-D4554A2DB32A}" srcOrd="1" destOrd="0" presId="urn:microsoft.com/office/officeart/2005/8/layout/hierarchy5"/>
    <dgm:cxn modelId="{7B3F6170-D538-2544-A7F8-3088FB5FF423}" type="presParOf" srcId="{6C938A0C-F5A0-F447-BDAD-D4554A2DB32A}" destId="{814FBE3C-9137-8948-866A-87E034CDF94E}" srcOrd="0" destOrd="0" presId="urn:microsoft.com/office/officeart/2005/8/layout/hierarchy5"/>
    <dgm:cxn modelId="{6AE4164A-D1FB-2D4B-BD8D-5A4799EDD0A8}" type="presParOf" srcId="{814FBE3C-9137-8948-866A-87E034CDF94E}" destId="{DC0713B6-CF94-A44B-9E00-6B1D02B23D6B}" srcOrd="0" destOrd="0" presId="urn:microsoft.com/office/officeart/2005/8/layout/hierarchy5"/>
    <dgm:cxn modelId="{01179C68-054F-3A45-B1E2-472AFF1D2060}" type="presParOf" srcId="{6C938A0C-F5A0-F447-BDAD-D4554A2DB32A}" destId="{C65D5CFB-1D53-E645-93F9-CA8867A37F8E}" srcOrd="1" destOrd="0" presId="urn:microsoft.com/office/officeart/2005/8/layout/hierarchy5"/>
    <dgm:cxn modelId="{84FB4614-5249-E345-9362-ED9800E93B05}" type="presParOf" srcId="{C65D5CFB-1D53-E645-93F9-CA8867A37F8E}" destId="{660FE095-7326-4D4E-AFE3-2E04928F6FB1}" srcOrd="0" destOrd="0" presId="urn:microsoft.com/office/officeart/2005/8/layout/hierarchy5"/>
    <dgm:cxn modelId="{52DEEF88-CCF0-9545-AF3F-531F6D09FD29}" type="presParOf" srcId="{C65D5CFB-1D53-E645-93F9-CA8867A37F8E}" destId="{E66B7555-5C59-174B-A70F-4D61938BB0ED}" srcOrd="1" destOrd="0" presId="urn:microsoft.com/office/officeart/2005/8/layout/hierarchy5"/>
    <dgm:cxn modelId="{D978A1D1-56BF-1748-A267-1448727B777E}" type="presParOf" srcId="{6C938A0C-F5A0-F447-BDAD-D4554A2DB32A}" destId="{AAF0D37B-DC57-E946-B53B-6B1710537C44}" srcOrd="2" destOrd="0" presId="urn:microsoft.com/office/officeart/2005/8/layout/hierarchy5"/>
    <dgm:cxn modelId="{1FA9C051-3216-784D-BEC6-54F0FC4DDAEF}" type="presParOf" srcId="{AAF0D37B-DC57-E946-B53B-6B1710537C44}" destId="{C4443BD2-06CC-1440-BEEA-E422928EB08F}" srcOrd="0" destOrd="0" presId="urn:microsoft.com/office/officeart/2005/8/layout/hierarchy5"/>
    <dgm:cxn modelId="{26DFE14F-F138-654A-9A59-7B271A9BE98D}" type="presParOf" srcId="{6C938A0C-F5A0-F447-BDAD-D4554A2DB32A}" destId="{C3B5FCA5-AB0F-7644-B75A-FB6BE55CDB62}" srcOrd="3" destOrd="0" presId="urn:microsoft.com/office/officeart/2005/8/layout/hierarchy5"/>
    <dgm:cxn modelId="{DBB7CCA0-A897-B24F-A4AB-32EDBFDF1504}" type="presParOf" srcId="{C3B5FCA5-AB0F-7644-B75A-FB6BE55CDB62}" destId="{7F8B347D-9609-EB4E-A77D-3EEEB0F49A41}" srcOrd="0" destOrd="0" presId="urn:microsoft.com/office/officeart/2005/8/layout/hierarchy5"/>
    <dgm:cxn modelId="{20F44DFB-0429-4944-B6F4-1CD0A4693C26}" type="presParOf" srcId="{C3B5FCA5-AB0F-7644-B75A-FB6BE55CDB62}" destId="{926CA579-B47A-6F48-A4A9-E58D426EF01E}" srcOrd="1" destOrd="0" presId="urn:microsoft.com/office/officeart/2005/8/layout/hierarchy5"/>
    <dgm:cxn modelId="{54CA7D9E-CA8E-8444-9681-E0F639580730}" type="presParOf" srcId="{6C938A0C-F5A0-F447-BDAD-D4554A2DB32A}" destId="{F6D08161-CCBF-A64B-B90D-FB4E0865B5F2}" srcOrd="4" destOrd="0" presId="urn:microsoft.com/office/officeart/2005/8/layout/hierarchy5"/>
    <dgm:cxn modelId="{38A52E57-256F-9248-8DB1-44833F267B5E}" type="presParOf" srcId="{F6D08161-CCBF-A64B-B90D-FB4E0865B5F2}" destId="{68FE6EDD-FF39-5440-836E-2EEB744EFE37}" srcOrd="0" destOrd="0" presId="urn:microsoft.com/office/officeart/2005/8/layout/hierarchy5"/>
    <dgm:cxn modelId="{5A890EE4-1665-0B4E-B57A-2E8BA7CB6AC1}" type="presParOf" srcId="{6C938A0C-F5A0-F447-BDAD-D4554A2DB32A}" destId="{657B8D20-D3EB-F644-99A1-FD399FC434A9}" srcOrd="5" destOrd="0" presId="urn:microsoft.com/office/officeart/2005/8/layout/hierarchy5"/>
    <dgm:cxn modelId="{A50B5D6E-DD44-084E-BD19-B3CB882B7BC7}" type="presParOf" srcId="{657B8D20-D3EB-F644-99A1-FD399FC434A9}" destId="{3E677652-0852-B542-9740-7484F778654A}" srcOrd="0" destOrd="0" presId="urn:microsoft.com/office/officeart/2005/8/layout/hierarchy5"/>
    <dgm:cxn modelId="{9EF9E3D6-C7FA-E74C-B9E9-D0EB575C4B91}" type="presParOf" srcId="{657B8D20-D3EB-F644-99A1-FD399FC434A9}" destId="{AE3CCF86-5A28-5441-8B38-8471F9FDC477}" srcOrd="1" destOrd="0" presId="urn:microsoft.com/office/officeart/2005/8/layout/hierarchy5"/>
    <dgm:cxn modelId="{D2F023E2-7173-3D49-A535-4DF17D259145}" type="presParOf" srcId="{7E3B9CBD-966D-9843-92B7-06C5A6F77A47}" destId="{FB389481-AF1C-0B4C-B49E-C9B9BD09EEDB}" srcOrd="1" destOrd="0" presId="urn:microsoft.com/office/officeart/2005/8/layout/hierarchy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E298D5-5DE7-48A9-BCCE-2FC7FE0BAA5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B6C1172-CA4F-4E6B-97D3-01F35DB79142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AC708FAD-8D23-450E-8188-2C04152E11E9}" type="parTrans" cxnId="{CA649EE0-489C-4403-AA89-C254B47B3248}">
      <dgm:prSet/>
      <dgm:spPr/>
      <dgm:t>
        <a:bodyPr/>
        <a:lstStyle/>
        <a:p>
          <a:endParaRPr lang="en-US"/>
        </a:p>
      </dgm:t>
    </dgm:pt>
    <dgm:pt modelId="{1ECC98A2-E6E3-4484-A42D-2A9B88D5698F}" type="sibTrans" cxnId="{CA649EE0-489C-4403-AA89-C254B47B3248}">
      <dgm:prSet/>
      <dgm:spPr/>
      <dgm:t>
        <a:bodyPr/>
        <a:lstStyle/>
        <a:p>
          <a:endParaRPr lang="en-US"/>
        </a:p>
      </dgm:t>
    </dgm:pt>
    <dgm:pt modelId="{7A5CBD42-EA59-4408-B46F-00D4B337FFCA}">
      <dgm:prSet/>
      <dgm:spPr/>
      <dgm:t>
        <a:bodyPr/>
        <a:lstStyle/>
        <a:p>
          <a:r>
            <a:rPr lang="en-GB" dirty="0"/>
            <a:t>Transitional Phases and How the HHTD depicts them</a:t>
          </a:r>
          <a:endParaRPr lang="en-US" dirty="0"/>
        </a:p>
      </dgm:t>
    </dgm:pt>
    <dgm:pt modelId="{D3D8B3A5-1C03-4318-AAF5-6065048D4FB8}" type="parTrans" cxnId="{7B1BF6C8-162F-43C5-894C-B3CCECC7EE6E}">
      <dgm:prSet/>
      <dgm:spPr/>
      <dgm:t>
        <a:bodyPr/>
        <a:lstStyle/>
        <a:p>
          <a:endParaRPr lang="en-US"/>
        </a:p>
      </dgm:t>
    </dgm:pt>
    <dgm:pt modelId="{9810E811-D1F6-432B-B4B9-BAC1578EE62B}" type="sibTrans" cxnId="{7B1BF6C8-162F-43C5-894C-B3CCECC7EE6E}">
      <dgm:prSet/>
      <dgm:spPr/>
      <dgm:t>
        <a:bodyPr/>
        <a:lstStyle/>
        <a:p>
          <a:endParaRPr lang="en-US"/>
        </a:p>
      </dgm:t>
    </dgm:pt>
    <dgm:pt modelId="{C4AD7046-765C-48FB-B6D9-0C1E9E0940B1}">
      <dgm:prSet/>
      <dgm:spPr/>
      <dgm:t>
        <a:bodyPr/>
        <a:lstStyle/>
        <a:p>
          <a:r>
            <a:rPr lang="en-GB"/>
            <a:t>Courtship and Kidnapping, the origin and practice of marriage traditions in Archaic and Classical Greece</a:t>
          </a:r>
          <a:endParaRPr lang="en-US"/>
        </a:p>
      </dgm:t>
    </dgm:pt>
    <dgm:pt modelId="{92B096A5-5423-4C24-B886-7FDBB7ABFBF7}" type="parTrans" cxnId="{F5663C9C-E01C-4456-B111-A3E8CCBD4E75}">
      <dgm:prSet/>
      <dgm:spPr/>
      <dgm:t>
        <a:bodyPr/>
        <a:lstStyle/>
        <a:p>
          <a:endParaRPr lang="en-US"/>
        </a:p>
      </dgm:t>
    </dgm:pt>
    <dgm:pt modelId="{4F80B52A-D169-4206-8F2F-26B2939B4151}" type="sibTrans" cxnId="{F5663C9C-E01C-4456-B111-A3E8CCBD4E75}">
      <dgm:prSet/>
      <dgm:spPr/>
      <dgm:t>
        <a:bodyPr/>
        <a:lstStyle/>
        <a:p>
          <a:endParaRPr lang="en-US"/>
        </a:p>
      </dgm:t>
    </dgm:pt>
    <dgm:pt modelId="{2CA589E0-1DDA-4CD3-95A0-E8000EAF5CA2}">
      <dgm:prSet/>
      <dgm:spPr/>
      <dgm:t>
        <a:bodyPr/>
        <a:lstStyle/>
        <a:p>
          <a:r>
            <a:rPr lang="en-GB"/>
            <a:t>Gender roles in Archaic and classical Greek funerary rites and rituals, mundane and divine</a:t>
          </a:r>
          <a:endParaRPr lang="en-US"/>
        </a:p>
      </dgm:t>
    </dgm:pt>
    <dgm:pt modelId="{41AFF573-F736-4285-914A-CF52854792AD}" type="parTrans" cxnId="{7E486DB4-1B30-4420-AE0E-AAD7EE2A80DC}">
      <dgm:prSet/>
      <dgm:spPr/>
      <dgm:t>
        <a:bodyPr/>
        <a:lstStyle/>
        <a:p>
          <a:endParaRPr lang="en-US"/>
        </a:p>
      </dgm:t>
    </dgm:pt>
    <dgm:pt modelId="{90805CC1-9490-4382-A5A9-1BCC8D3C0906}" type="sibTrans" cxnId="{7E486DB4-1B30-4420-AE0E-AAD7EE2A80DC}">
      <dgm:prSet/>
      <dgm:spPr/>
      <dgm:t>
        <a:bodyPr/>
        <a:lstStyle/>
        <a:p>
          <a:endParaRPr lang="en-US"/>
        </a:p>
      </dgm:t>
    </dgm:pt>
    <dgm:pt modelId="{5E2F06FC-D89E-46D5-BE0F-7B4C7428E1C8}">
      <dgm:prSet/>
      <dgm:spPr/>
      <dgm:t>
        <a:bodyPr/>
        <a:lstStyle/>
        <a:p>
          <a:r>
            <a:rPr lang="en-US"/>
            <a:t>Conclusion</a:t>
          </a:r>
        </a:p>
      </dgm:t>
    </dgm:pt>
    <dgm:pt modelId="{96A4C76F-C09F-4353-B472-65A78CC24FF0}" type="parTrans" cxnId="{FC5D8175-4306-4453-AD45-E45AC6729044}">
      <dgm:prSet/>
      <dgm:spPr/>
      <dgm:t>
        <a:bodyPr/>
        <a:lstStyle/>
        <a:p>
          <a:endParaRPr lang="en-US"/>
        </a:p>
      </dgm:t>
    </dgm:pt>
    <dgm:pt modelId="{A9E76350-45F3-4181-9CA4-206D1BEC0087}" type="sibTrans" cxnId="{FC5D8175-4306-4453-AD45-E45AC6729044}">
      <dgm:prSet/>
      <dgm:spPr/>
      <dgm:t>
        <a:bodyPr/>
        <a:lstStyle/>
        <a:p>
          <a:endParaRPr lang="en-US"/>
        </a:p>
      </dgm:t>
    </dgm:pt>
    <dgm:pt modelId="{28141DDA-4385-48E8-90F5-F672CD5661BC}" type="pres">
      <dgm:prSet presAssocID="{B3E298D5-5DE7-48A9-BCCE-2FC7FE0BAA5A}" presName="root" presStyleCnt="0">
        <dgm:presLayoutVars>
          <dgm:dir/>
          <dgm:resizeHandles val="exact"/>
        </dgm:presLayoutVars>
      </dgm:prSet>
      <dgm:spPr/>
    </dgm:pt>
    <dgm:pt modelId="{D34F4642-EFD6-442A-AC8F-F3023F60E5B6}" type="pres">
      <dgm:prSet presAssocID="{0B6C1172-CA4F-4E6B-97D3-01F35DB79142}" presName="compNode" presStyleCnt="0"/>
      <dgm:spPr/>
    </dgm:pt>
    <dgm:pt modelId="{758B381C-38C8-4BD2-970A-59F613F48486}" type="pres">
      <dgm:prSet presAssocID="{0B6C1172-CA4F-4E6B-97D3-01F35DB79142}" presName="bgRect" presStyleLbl="bgShp" presStyleIdx="0" presStyleCnt="5"/>
      <dgm:spPr/>
    </dgm:pt>
    <dgm:pt modelId="{1FB58176-9921-4942-8B87-96BB0C17A6BF}" type="pres">
      <dgm:prSet presAssocID="{0B6C1172-CA4F-4E6B-97D3-01F35DB7914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178BF57D-1DA1-4DC7-B611-3F861233E2A0}" type="pres">
      <dgm:prSet presAssocID="{0B6C1172-CA4F-4E6B-97D3-01F35DB79142}" presName="spaceRect" presStyleCnt="0"/>
      <dgm:spPr/>
    </dgm:pt>
    <dgm:pt modelId="{4DF8B1BF-4B67-40A8-A2BE-803394D59AA0}" type="pres">
      <dgm:prSet presAssocID="{0B6C1172-CA4F-4E6B-97D3-01F35DB79142}" presName="parTx" presStyleLbl="revTx" presStyleIdx="0" presStyleCnt="5">
        <dgm:presLayoutVars>
          <dgm:chMax val="0"/>
          <dgm:chPref val="0"/>
        </dgm:presLayoutVars>
      </dgm:prSet>
      <dgm:spPr/>
    </dgm:pt>
    <dgm:pt modelId="{FA5AB87A-D4DD-4E9E-981F-2CE7A6A0E9B1}" type="pres">
      <dgm:prSet presAssocID="{1ECC98A2-E6E3-4484-A42D-2A9B88D5698F}" presName="sibTrans" presStyleCnt="0"/>
      <dgm:spPr/>
    </dgm:pt>
    <dgm:pt modelId="{41F2B678-6C38-4816-BDCC-7B58A2A5251D}" type="pres">
      <dgm:prSet presAssocID="{7A5CBD42-EA59-4408-B46F-00D4B337FFCA}" presName="compNode" presStyleCnt="0"/>
      <dgm:spPr/>
    </dgm:pt>
    <dgm:pt modelId="{8A11A6B2-5729-4FCC-82A8-0997B5301C90}" type="pres">
      <dgm:prSet presAssocID="{7A5CBD42-EA59-4408-B46F-00D4B337FFCA}" presName="bgRect" presStyleLbl="bgShp" presStyleIdx="1" presStyleCnt="5"/>
      <dgm:spPr/>
    </dgm:pt>
    <dgm:pt modelId="{98D1F9C1-F677-4CEC-B635-463D362343D3}" type="pres">
      <dgm:prSet presAssocID="{7A5CBD42-EA59-4408-B46F-00D4B337FFCA}" presName="iconRect" presStyleLbl="node1" presStyleIdx="1" presStyleCnt="5"/>
      <dgm:spPr>
        <a:noFill/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8473854A-36CC-4128-89A2-873BF2BAB8AB}" type="pres">
      <dgm:prSet presAssocID="{7A5CBD42-EA59-4408-B46F-00D4B337FFCA}" presName="spaceRect" presStyleCnt="0"/>
      <dgm:spPr/>
    </dgm:pt>
    <dgm:pt modelId="{74D7D727-CDD2-400C-B9FC-E08F2FD38D4A}" type="pres">
      <dgm:prSet presAssocID="{7A5CBD42-EA59-4408-B46F-00D4B337FFCA}" presName="parTx" presStyleLbl="revTx" presStyleIdx="1" presStyleCnt="5">
        <dgm:presLayoutVars>
          <dgm:chMax val="0"/>
          <dgm:chPref val="0"/>
        </dgm:presLayoutVars>
      </dgm:prSet>
      <dgm:spPr/>
    </dgm:pt>
    <dgm:pt modelId="{CC28660F-6849-49AA-A631-7468FF43CB96}" type="pres">
      <dgm:prSet presAssocID="{9810E811-D1F6-432B-B4B9-BAC1578EE62B}" presName="sibTrans" presStyleCnt="0"/>
      <dgm:spPr/>
    </dgm:pt>
    <dgm:pt modelId="{7A64DD12-80CA-43DF-B418-731CE717185F}" type="pres">
      <dgm:prSet presAssocID="{C4AD7046-765C-48FB-B6D9-0C1E9E0940B1}" presName="compNode" presStyleCnt="0"/>
      <dgm:spPr/>
    </dgm:pt>
    <dgm:pt modelId="{C2FAEE65-A7C1-497A-AAF2-5E9D7BE8ECA4}" type="pres">
      <dgm:prSet presAssocID="{C4AD7046-765C-48FB-B6D9-0C1E9E0940B1}" presName="bgRect" presStyleLbl="bgShp" presStyleIdx="2" presStyleCnt="5"/>
      <dgm:spPr/>
    </dgm:pt>
    <dgm:pt modelId="{BD8D6958-1F8F-4130-ABDD-210B6CBA0E2C}" type="pres">
      <dgm:prSet presAssocID="{C4AD7046-765C-48FB-B6D9-0C1E9E0940B1}" presName="iconRect" presStyleLbl="node1" presStyleIdx="2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dding Rings"/>
        </a:ext>
      </dgm:extLst>
    </dgm:pt>
    <dgm:pt modelId="{0922C36A-C855-44DC-8185-F3D99D97D1D3}" type="pres">
      <dgm:prSet presAssocID="{C4AD7046-765C-48FB-B6D9-0C1E9E0940B1}" presName="spaceRect" presStyleCnt="0"/>
      <dgm:spPr/>
    </dgm:pt>
    <dgm:pt modelId="{C0230D94-872E-4D27-945E-E978E4C9D8CE}" type="pres">
      <dgm:prSet presAssocID="{C4AD7046-765C-48FB-B6D9-0C1E9E0940B1}" presName="parTx" presStyleLbl="revTx" presStyleIdx="2" presStyleCnt="5">
        <dgm:presLayoutVars>
          <dgm:chMax val="0"/>
          <dgm:chPref val="0"/>
        </dgm:presLayoutVars>
      </dgm:prSet>
      <dgm:spPr/>
    </dgm:pt>
    <dgm:pt modelId="{C08E6EBF-BF68-4912-8630-309E60524405}" type="pres">
      <dgm:prSet presAssocID="{4F80B52A-D169-4206-8F2F-26B2939B4151}" presName="sibTrans" presStyleCnt="0"/>
      <dgm:spPr/>
    </dgm:pt>
    <dgm:pt modelId="{1CA6B9A1-D213-4B24-BAEF-D3FA089A7BE9}" type="pres">
      <dgm:prSet presAssocID="{2CA589E0-1DDA-4CD3-95A0-E8000EAF5CA2}" presName="compNode" presStyleCnt="0"/>
      <dgm:spPr/>
    </dgm:pt>
    <dgm:pt modelId="{D471FE63-42D0-4D8C-84B2-E039961148E8}" type="pres">
      <dgm:prSet presAssocID="{2CA589E0-1DDA-4CD3-95A0-E8000EAF5CA2}" presName="bgRect" presStyleLbl="bgShp" presStyleIdx="3" presStyleCnt="5"/>
      <dgm:spPr/>
    </dgm:pt>
    <dgm:pt modelId="{413A28CA-0A9E-432B-A68E-7C5E4C1A548B}" type="pres">
      <dgm:prSet presAssocID="{2CA589E0-1DDA-4CD3-95A0-E8000EAF5CA2}" presName="iconRect" presStyleLbl="node1" presStyleIdx="3" presStyleCnt="5"/>
      <dgm:spPr>
        <a:prstGeom prst="rect">
          <a:avLst/>
        </a:prstGeom>
        <a:noFill/>
        <a:ln>
          <a:noFill/>
        </a:ln>
      </dgm:spPr>
      <dgm:extLst>
        <a:ext uri="{E40237B7-FDA0-4F09-8148-C483321AD2D9}">
          <dgm14:cNvPr xmlns:dgm14="http://schemas.microsoft.com/office/drawing/2010/diagram" id="0" name="" descr="Gender-Symbol Transident General dark transparent ..."/>
        </a:ext>
      </dgm:extLst>
    </dgm:pt>
    <dgm:pt modelId="{BAED6263-D077-45E9-BF40-5303BB595030}" type="pres">
      <dgm:prSet presAssocID="{2CA589E0-1DDA-4CD3-95A0-E8000EAF5CA2}" presName="spaceRect" presStyleCnt="0"/>
      <dgm:spPr/>
    </dgm:pt>
    <dgm:pt modelId="{17C984ED-AEA1-458A-924D-DF28DAF8E8FF}" type="pres">
      <dgm:prSet presAssocID="{2CA589E0-1DDA-4CD3-95A0-E8000EAF5CA2}" presName="parTx" presStyleLbl="revTx" presStyleIdx="3" presStyleCnt="5">
        <dgm:presLayoutVars>
          <dgm:chMax val="0"/>
          <dgm:chPref val="0"/>
        </dgm:presLayoutVars>
      </dgm:prSet>
      <dgm:spPr/>
    </dgm:pt>
    <dgm:pt modelId="{929E1066-8848-44C1-8E04-41305CAD5AF5}" type="pres">
      <dgm:prSet presAssocID="{90805CC1-9490-4382-A5A9-1BCC8D3C0906}" presName="sibTrans" presStyleCnt="0"/>
      <dgm:spPr/>
    </dgm:pt>
    <dgm:pt modelId="{AC34C382-ACB5-41CD-95EB-0862656D3D45}" type="pres">
      <dgm:prSet presAssocID="{5E2F06FC-D89E-46D5-BE0F-7B4C7428E1C8}" presName="compNode" presStyleCnt="0"/>
      <dgm:spPr/>
    </dgm:pt>
    <dgm:pt modelId="{4DB8E68B-50D4-44E8-BDC9-BF23FA0B826E}" type="pres">
      <dgm:prSet presAssocID="{5E2F06FC-D89E-46D5-BE0F-7B4C7428E1C8}" presName="bgRect" presStyleLbl="bgShp" presStyleIdx="4" presStyleCnt="5"/>
      <dgm:spPr/>
    </dgm:pt>
    <dgm:pt modelId="{AF64B182-79B0-44FB-9615-02358E6E447B}" type="pres">
      <dgm:prSet presAssocID="{5E2F06FC-D89E-46D5-BE0F-7B4C7428E1C8}" presName="iconRect" presStyleLbl="node1" presStyleIdx="4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C2BA0487-431B-43F2-B359-7DA8193F0872}" type="pres">
      <dgm:prSet presAssocID="{5E2F06FC-D89E-46D5-BE0F-7B4C7428E1C8}" presName="spaceRect" presStyleCnt="0"/>
      <dgm:spPr/>
    </dgm:pt>
    <dgm:pt modelId="{23D69D31-DDFA-4839-A445-52F87E592974}" type="pres">
      <dgm:prSet presAssocID="{5E2F06FC-D89E-46D5-BE0F-7B4C7428E1C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E46B736-2C93-43DF-BDF1-A889886B382A}" type="presOf" srcId="{5E2F06FC-D89E-46D5-BE0F-7B4C7428E1C8}" destId="{23D69D31-DDFA-4839-A445-52F87E592974}" srcOrd="0" destOrd="0" presId="urn:microsoft.com/office/officeart/2018/2/layout/IconVerticalSolidList"/>
    <dgm:cxn modelId="{814B7441-7DA4-4D64-BAFB-40146A4FCA45}" type="presOf" srcId="{0B6C1172-CA4F-4E6B-97D3-01F35DB79142}" destId="{4DF8B1BF-4B67-40A8-A2BE-803394D59AA0}" srcOrd="0" destOrd="0" presId="urn:microsoft.com/office/officeart/2018/2/layout/IconVerticalSolidList"/>
    <dgm:cxn modelId="{10694747-A4E8-416F-B18E-3ED164965FCA}" type="presOf" srcId="{7A5CBD42-EA59-4408-B46F-00D4B337FFCA}" destId="{74D7D727-CDD2-400C-B9FC-E08F2FD38D4A}" srcOrd="0" destOrd="0" presId="urn:microsoft.com/office/officeart/2018/2/layout/IconVerticalSolidList"/>
    <dgm:cxn modelId="{5DEA5764-AF6A-4329-9EE1-4F9E2DCF2104}" type="presOf" srcId="{2CA589E0-1DDA-4CD3-95A0-E8000EAF5CA2}" destId="{17C984ED-AEA1-458A-924D-DF28DAF8E8FF}" srcOrd="0" destOrd="0" presId="urn:microsoft.com/office/officeart/2018/2/layout/IconVerticalSolidList"/>
    <dgm:cxn modelId="{FC5D8175-4306-4453-AD45-E45AC6729044}" srcId="{B3E298D5-5DE7-48A9-BCCE-2FC7FE0BAA5A}" destId="{5E2F06FC-D89E-46D5-BE0F-7B4C7428E1C8}" srcOrd="4" destOrd="0" parTransId="{96A4C76F-C09F-4353-B472-65A78CC24FF0}" sibTransId="{A9E76350-45F3-4181-9CA4-206D1BEC0087}"/>
    <dgm:cxn modelId="{BC59CA8F-CF3D-469E-8CE9-9E1C2374396F}" type="presOf" srcId="{C4AD7046-765C-48FB-B6D9-0C1E9E0940B1}" destId="{C0230D94-872E-4D27-945E-E978E4C9D8CE}" srcOrd="0" destOrd="0" presId="urn:microsoft.com/office/officeart/2018/2/layout/IconVerticalSolidList"/>
    <dgm:cxn modelId="{C04E5399-6C58-4A24-9D4C-EE56288E784E}" type="presOf" srcId="{B3E298D5-5DE7-48A9-BCCE-2FC7FE0BAA5A}" destId="{28141DDA-4385-48E8-90F5-F672CD5661BC}" srcOrd="0" destOrd="0" presId="urn:microsoft.com/office/officeart/2018/2/layout/IconVerticalSolidList"/>
    <dgm:cxn modelId="{F5663C9C-E01C-4456-B111-A3E8CCBD4E75}" srcId="{B3E298D5-5DE7-48A9-BCCE-2FC7FE0BAA5A}" destId="{C4AD7046-765C-48FB-B6D9-0C1E9E0940B1}" srcOrd="2" destOrd="0" parTransId="{92B096A5-5423-4C24-B886-7FDBB7ABFBF7}" sibTransId="{4F80B52A-D169-4206-8F2F-26B2939B4151}"/>
    <dgm:cxn modelId="{7E486DB4-1B30-4420-AE0E-AAD7EE2A80DC}" srcId="{B3E298D5-5DE7-48A9-BCCE-2FC7FE0BAA5A}" destId="{2CA589E0-1DDA-4CD3-95A0-E8000EAF5CA2}" srcOrd="3" destOrd="0" parTransId="{41AFF573-F736-4285-914A-CF52854792AD}" sibTransId="{90805CC1-9490-4382-A5A9-1BCC8D3C0906}"/>
    <dgm:cxn modelId="{7B1BF6C8-162F-43C5-894C-B3CCECC7EE6E}" srcId="{B3E298D5-5DE7-48A9-BCCE-2FC7FE0BAA5A}" destId="{7A5CBD42-EA59-4408-B46F-00D4B337FFCA}" srcOrd="1" destOrd="0" parTransId="{D3D8B3A5-1C03-4318-AAF5-6065048D4FB8}" sibTransId="{9810E811-D1F6-432B-B4B9-BAC1578EE62B}"/>
    <dgm:cxn modelId="{CA649EE0-489C-4403-AA89-C254B47B3248}" srcId="{B3E298D5-5DE7-48A9-BCCE-2FC7FE0BAA5A}" destId="{0B6C1172-CA4F-4E6B-97D3-01F35DB79142}" srcOrd="0" destOrd="0" parTransId="{AC708FAD-8D23-450E-8188-2C04152E11E9}" sibTransId="{1ECC98A2-E6E3-4484-A42D-2A9B88D5698F}"/>
    <dgm:cxn modelId="{6B36A18B-681A-4303-89A4-FECC31C0FCE9}" type="presParOf" srcId="{28141DDA-4385-48E8-90F5-F672CD5661BC}" destId="{D34F4642-EFD6-442A-AC8F-F3023F60E5B6}" srcOrd="0" destOrd="0" presId="urn:microsoft.com/office/officeart/2018/2/layout/IconVerticalSolidList"/>
    <dgm:cxn modelId="{65399E69-C39A-4258-887E-A10DAEDFBD40}" type="presParOf" srcId="{D34F4642-EFD6-442A-AC8F-F3023F60E5B6}" destId="{758B381C-38C8-4BD2-970A-59F613F48486}" srcOrd="0" destOrd="0" presId="urn:microsoft.com/office/officeart/2018/2/layout/IconVerticalSolidList"/>
    <dgm:cxn modelId="{5E629435-6082-4209-B4A2-47D4D5AA7668}" type="presParOf" srcId="{D34F4642-EFD6-442A-AC8F-F3023F60E5B6}" destId="{1FB58176-9921-4942-8B87-96BB0C17A6BF}" srcOrd="1" destOrd="0" presId="urn:microsoft.com/office/officeart/2018/2/layout/IconVerticalSolidList"/>
    <dgm:cxn modelId="{0BC0A732-6B59-4850-968F-1F8B456EFF93}" type="presParOf" srcId="{D34F4642-EFD6-442A-AC8F-F3023F60E5B6}" destId="{178BF57D-1DA1-4DC7-B611-3F861233E2A0}" srcOrd="2" destOrd="0" presId="urn:microsoft.com/office/officeart/2018/2/layout/IconVerticalSolidList"/>
    <dgm:cxn modelId="{947C9D0F-0907-4BF9-B352-31083D991CE0}" type="presParOf" srcId="{D34F4642-EFD6-442A-AC8F-F3023F60E5B6}" destId="{4DF8B1BF-4B67-40A8-A2BE-803394D59AA0}" srcOrd="3" destOrd="0" presId="urn:microsoft.com/office/officeart/2018/2/layout/IconVerticalSolidList"/>
    <dgm:cxn modelId="{BA01BBFD-EB6D-464C-8163-285A271AAFD5}" type="presParOf" srcId="{28141DDA-4385-48E8-90F5-F672CD5661BC}" destId="{FA5AB87A-D4DD-4E9E-981F-2CE7A6A0E9B1}" srcOrd="1" destOrd="0" presId="urn:microsoft.com/office/officeart/2018/2/layout/IconVerticalSolidList"/>
    <dgm:cxn modelId="{80332F99-C3D7-41FC-B533-5C09E5A53470}" type="presParOf" srcId="{28141DDA-4385-48E8-90F5-F672CD5661BC}" destId="{41F2B678-6C38-4816-BDCC-7B58A2A5251D}" srcOrd="2" destOrd="0" presId="urn:microsoft.com/office/officeart/2018/2/layout/IconVerticalSolidList"/>
    <dgm:cxn modelId="{19ECFF77-8B64-4668-BB6F-13083F7B0F94}" type="presParOf" srcId="{41F2B678-6C38-4816-BDCC-7B58A2A5251D}" destId="{8A11A6B2-5729-4FCC-82A8-0997B5301C90}" srcOrd="0" destOrd="0" presId="urn:microsoft.com/office/officeart/2018/2/layout/IconVerticalSolidList"/>
    <dgm:cxn modelId="{61EAF614-C7DD-40A4-A7A7-02C533179FF0}" type="presParOf" srcId="{41F2B678-6C38-4816-BDCC-7B58A2A5251D}" destId="{98D1F9C1-F677-4CEC-B635-463D362343D3}" srcOrd="1" destOrd="0" presId="urn:microsoft.com/office/officeart/2018/2/layout/IconVerticalSolidList"/>
    <dgm:cxn modelId="{11C41447-6C28-44D2-BB11-84D944B6E07A}" type="presParOf" srcId="{41F2B678-6C38-4816-BDCC-7B58A2A5251D}" destId="{8473854A-36CC-4128-89A2-873BF2BAB8AB}" srcOrd="2" destOrd="0" presId="urn:microsoft.com/office/officeart/2018/2/layout/IconVerticalSolidList"/>
    <dgm:cxn modelId="{73437BA1-90A0-46A2-97FD-FFBE03BF558D}" type="presParOf" srcId="{41F2B678-6C38-4816-BDCC-7B58A2A5251D}" destId="{74D7D727-CDD2-400C-B9FC-E08F2FD38D4A}" srcOrd="3" destOrd="0" presId="urn:microsoft.com/office/officeart/2018/2/layout/IconVerticalSolidList"/>
    <dgm:cxn modelId="{1B3335BD-E5D6-405C-B930-A0BCB8CEE6EC}" type="presParOf" srcId="{28141DDA-4385-48E8-90F5-F672CD5661BC}" destId="{CC28660F-6849-49AA-A631-7468FF43CB96}" srcOrd="3" destOrd="0" presId="urn:microsoft.com/office/officeart/2018/2/layout/IconVerticalSolidList"/>
    <dgm:cxn modelId="{F5CBB234-9C7E-4BF9-B350-1273B6939D72}" type="presParOf" srcId="{28141DDA-4385-48E8-90F5-F672CD5661BC}" destId="{7A64DD12-80CA-43DF-B418-731CE717185F}" srcOrd="4" destOrd="0" presId="urn:microsoft.com/office/officeart/2018/2/layout/IconVerticalSolidList"/>
    <dgm:cxn modelId="{A1F987FD-701B-46CC-A709-153C9ED11116}" type="presParOf" srcId="{7A64DD12-80CA-43DF-B418-731CE717185F}" destId="{C2FAEE65-A7C1-497A-AAF2-5E9D7BE8ECA4}" srcOrd="0" destOrd="0" presId="urn:microsoft.com/office/officeart/2018/2/layout/IconVerticalSolidList"/>
    <dgm:cxn modelId="{D493CD92-94B5-4EBA-BC5E-8E097A8A9B69}" type="presParOf" srcId="{7A64DD12-80CA-43DF-B418-731CE717185F}" destId="{BD8D6958-1F8F-4130-ABDD-210B6CBA0E2C}" srcOrd="1" destOrd="0" presId="urn:microsoft.com/office/officeart/2018/2/layout/IconVerticalSolidList"/>
    <dgm:cxn modelId="{8933A03D-B02C-4096-A440-4307F24E1CC4}" type="presParOf" srcId="{7A64DD12-80CA-43DF-B418-731CE717185F}" destId="{0922C36A-C855-44DC-8185-F3D99D97D1D3}" srcOrd="2" destOrd="0" presId="urn:microsoft.com/office/officeart/2018/2/layout/IconVerticalSolidList"/>
    <dgm:cxn modelId="{84C8313E-F41C-4A90-88A9-8A128E238D95}" type="presParOf" srcId="{7A64DD12-80CA-43DF-B418-731CE717185F}" destId="{C0230D94-872E-4D27-945E-E978E4C9D8CE}" srcOrd="3" destOrd="0" presId="urn:microsoft.com/office/officeart/2018/2/layout/IconVerticalSolidList"/>
    <dgm:cxn modelId="{12681782-7F49-41C3-B87D-5976AB786D55}" type="presParOf" srcId="{28141DDA-4385-48E8-90F5-F672CD5661BC}" destId="{C08E6EBF-BF68-4912-8630-309E60524405}" srcOrd="5" destOrd="0" presId="urn:microsoft.com/office/officeart/2018/2/layout/IconVerticalSolidList"/>
    <dgm:cxn modelId="{3CB5CAA8-2739-45DF-8609-99BD2A29CF18}" type="presParOf" srcId="{28141DDA-4385-48E8-90F5-F672CD5661BC}" destId="{1CA6B9A1-D213-4B24-BAEF-D3FA089A7BE9}" srcOrd="6" destOrd="0" presId="urn:microsoft.com/office/officeart/2018/2/layout/IconVerticalSolidList"/>
    <dgm:cxn modelId="{659A7D76-D022-4D92-8B06-D8A86DCD446D}" type="presParOf" srcId="{1CA6B9A1-D213-4B24-BAEF-D3FA089A7BE9}" destId="{D471FE63-42D0-4D8C-84B2-E039961148E8}" srcOrd="0" destOrd="0" presId="urn:microsoft.com/office/officeart/2018/2/layout/IconVerticalSolidList"/>
    <dgm:cxn modelId="{1AD5B99A-2268-4D7E-85B8-B7D34D93F36B}" type="presParOf" srcId="{1CA6B9A1-D213-4B24-BAEF-D3FA089A7BE9}" destId="{413A28CA-0A9E-432B-A68E-7C5E4C1A548B}" srcOrd="1" destOrd="0" presId="urn:microsoft.com/office/officeart/2018/2/layout/IconVerticalSolidList"/>
    <dgm:cxn modelId="{295CA387-7907-49AC-B0DD-A89B7DD0AF15}" type="presParOf" srcId="{1CA6B9A1-D213-4B24-BAEF-D3FA089A7BE9}" destId="{BAED6263-D077-45E9-BF40-5303BB595030}" srcOrd="2" destOrd="0" presId="urn:microsoft.com/office/officeart/2018/2/layout/IconVerticalSolidList"/>
    <dgm:cxn modelId="{8A289B76-E42E-494F-A303-ADB1E44FAB14}" type="presParOf" srcId="{1CA6B9A1-D213-4B24-BAEF-D3FA089A7BE9}" destId="{17C984ED-AEA1-458A-924D-DF28DAF8E8FF}" srcOrd="3" destOrd="0" presId="urn:microsoft.com/office/officeart/2018/2/layout/IconVerticalSolidList"/>
    <dgm:cxn modelId="{C0758C76-BF66-4F24-A9E1-97C4C06489D6}" type="presParOf" srcId="{28141DDA-4385-48E8-90F5-F672CD5661BC}" destId="{929E1066-8848-44C1-8E04-41305CAD5AF5}" srcOrd="7" destOrd="0" presId="urn:microsoft.com/office/officeart/2018/2/layout/IconVerticalSolidList"/>
    <dgm:cxn modelId="{BE2EA63A-AAB6-4FD5-AB04-7D6D2AC915FE}" type="presParOf" srcId="{28141DDA-4385-48E8-90F5-F672CD5661BC}" destId="{AC34C382-ACB5-41CD-95EB-0862656D3D45}" srcOrd="8" destOrd="0" presId="urn:microsoft.com/office/officeart/2018/2/layout/IconVerticalSolidList"/>
    <dgm:cxn modelId="{87D3459B-CF13-4BA1-B935-9B2305CD493B}" type="presParOf" srcId="{AC34C382-ACB5-41CD-95EB-0862656D3D45}" destId="{4DB8E68B-50D4-44E8-BDC9-BF23FA0B826E}" srcOrd="0" destOrd="0" presId="urn:microsoft.com/office/officeart/2018/2/layout/IconVerticalSolidList"/>
    <dgm:cxn modelId="{86CA94A4-6C76-4D0C-845A-3660086778F4}" type="presParOf" srcId="{AC34C382-ACB5-41CD-95EB-0862656D3D45}" destId="{AF64B182-79B0-44FB-9615-02358E6E447B}" srcOrd="1" destOrd="0" presId="urn:microsoft.com/office/officeart/2018/2/layout/IconVerticalSolidList"/>
    <dgm:cxn modelId="{AF67893C-0073-4A12-834C-4E2EA848045B}" type="presParOf" srcId="{AC34C382-ACB5-41CD-95EB-0862656D3D45}" destId="{C2BA0487-431B-43F2-B359-7DA8193F0872}" srcOrd="2" destOrd="0" presId="urn:microsoft.com/office/officeart/2018/2/layout/IconVerticalSolidList"/>
    <dgm:cxn modelId="{4DEE5482-DF08-445B-A2B0-29F7AFAAC1C4}" type="presParOf" srcId="{AC34C382-ACB5-41CD-95EB-0862656D3D45}" destId="{23D69D31-DDFA-4839-A445-52F87E59297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037F2B-A4A5-4750-B3EE-4A211A7DF71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D7C5556-D365-4601-A56F-491683D23902}">
      <dgm:prSet/>
      <dgm:spPr>
        <a:solidFill>
          <a:srgbClr val="3B7630"/>
        </a:solidFill>
        <a:ln>
          <a:noFill/>
        </a:ln>
      </dgm:spPr>
      <dgm:t>
        <a:bodyPr/>
        <a:lstStyle/>
        <a:p>
          <a:r>
            <a:rPr lang="en-US" dirty="0"/>
            <a:t>The Homeric hymn shows us that men’s entrance into female spaces changes them completely</a:t>
          </a:r>
        </a:p>
      </dgm:t>
    </dgm:pt>
    <dgm:pt modelId="{8B3F6EAF-F67A-49BB-8781-3E9298837A97}" type="parTrans" cxnId="{05CE6C8F-74DE-499A-B6DA-FAE8F4A40060}">
      <dgm:prSet/>
      <dgm:spPr/>
      <dgm:t>
        <a:bodyPr/>
        <a:lstStyle/>
        <a:p>
          <a:endParaRPr lang="en-US"/>
        </a:p>
      </dgm:t>
    </dgm:pt>
    <dgm:pt modelId="{7025A08D-0E61-449A-8ADC-2C99832B88AB}" type="sibTrans" cxnId="{05CE6C8F-74DE-499A-B6DA-FAE8F4A40060}">
      <dgm:prSet/>
      <dgm:spPr/>
      <dgm:t>
        <a:bodyPr/>
        <a:lstStyle/>
        <a:p>
          <a:endParaRPr lang="en-US"/>
        </a:p>
      </dgm:t>
    </dgm:pt>
    <dgm:pt modelId="{49862E56-C7F1-4753-992B-AE6808CFC462}">
      <dgm:prSet/>
      <dgm:spPr>
        <a:solidFill>
          <a:srgbClr val="3B7630"/>
        </a:solidFill>
        <a:ln>
          <a:noFill/>
        </a:ln>
      </dgm:spPr>
      <dgm:t>
        <a:bodyPr/>
        <a:lstStyle/>
        <a:p>
          <a:r>
            <a:rPr lang="en-US" dirty="0"/>
            <a:t>Hades kidnapping, rape and trickery changes Kore to Persephone. </a:t>
          </a:r>
        </a:p>
      </dgm:t>
    </dgm:pt>
    <dgm:pt modelId="{CD6BEEDC-A701-4120-B601-322F68A2B990}" type="parTrans" cxnId="{A808B365-48EB-4C23-9FC1-261D3EBE1F5F}">
      <dgm:prSet/>
      <dgm:spPr/>
      <dgm:t>
        <a:bodyPr/>
        <a:lstStyle/>
        <a:p>
          <a:endParaRPr lang="en-US"/>
        </a:p>
      </dgm:t>
    </dgm:pt>
    <dgm:pt modelId="{21818307-212F-417D-B90F-E3C818F7CCF8}" type="sibTrans" cxnId="{A808B365-48EB-4C23-9FC1-261D3EBE1F5F}">
      <dgm:prSet/>
      <dgm:spPr/>
      <dgm:t>
        <a:bodyPr/>
        <a:lstStyle/>
        <a:p>
          <a:endParaRPr lang="en-US"/>
        </a:p>
      </dgm:t>
    </dgm:pt>
    <dgm:pt modelId="{383643A6-1170-4B09-B1EA-B74A732B46A3}">
      <dgm:prSet/>
      <dgm:spPr>
        <a:solidFill>
          <a:srgbClr val="3B7630"/>
        </a:solidFill>
        <a:ln>
          <a:noFill/>
        </a:ln>
      </dgm:spPr>
      <dgm:t>
        <a:bodyPr/>
        <a:lstStyle/>
        <a:p>
          <a:r>
            <a:rPr lang="en-US" dirty="0"/>
            <a:t>The entrance of men is the introduction of danger, uncertainty and the reduction of women’s voices. (</a:t>
          </a:r>
          <a:r>
            <a:rPr lang="en-US" dirty="0" err="1"/>
            <a:t>Hom</a:t>
          </a:r>
          <a:r>
            <a:rPr lang="en-US" dirty="0"/>
            <a:t>. Ill)</a:t>
          </a:r>
        </a:p>
      </dgm:t>
    </dgm:pt>
    <dgm:pt modelId="{C723D4E8-B3C4-48A6-B185-82B495999270}" type="parTrans" cxnId="{4ABF481D-3CFA-4E67-A6F8-BADDB23B5C22}">
      <dgm:prSet/>
      <dgm:spPr/>
      <dgm:t>
        <a:bodyPr/>
        <a:lstStyle/>
        <a:p>
          <a:endParaRPr lang="en-US"/>
        </a:p>
      </dgm:t>
    </dgm:pt>
    <dgm:pt modelId="{BCF1D7A9-93A3-47F2-815B-EF717C6A4161}" type="sibTrans" cxnId="{4ABF481D-3CFA-4E67-A6F8-BADDB23B5C22}">
      <dgm:prSet/>
      <dgm:spPr/>
      <dgm:t>
        <a:bodyPr/>
        <a:lstStyle/>
        <a:p>
          <a:endParaRPr lang="en-US"/>
        </a:p>
      </dgm:t>
    </dgm:pt>
    <dgm:pt modelId="{2611D6E3-7CFA-43A0-AB3B-AFFD8911A056}">
      <dgm:prSet/>
      <dgm:spPr>
        <a:solidFill>
          <a:srgbClr val="3B7630"/>
        </a:solidFill>
        <a:ln>
          <a:noFill/>
        </a:ln>
      </dgm:spPr>
      <dgm:t>
        <a:bodyPr/>
        <a:lstStyle/>
        <a:p>
          <a:r>
            <a:rPr lang="en-US" dirty="0"/>
            <a:t>This is a pervasive theme in Homeric works, and trickles down most notably into attic theater. (Soph. Ant) (Eur. Elec.218-19)</a:t>
          </a:r>
        </a:p>
      </dgm:t>
    </dgm:pt>
    <dgm:pt modelId="{34C54B89-2145-4BCE-B6A0-B91CD7B32CE5}" type="parTrans" cxnId="{1C5D54AC-872A-4430-BB0A-F3B0822736DD}">
      <dgm:prSet/>
      <dgm:spPr/>
      <dgm:t>
        <a:bodyPr/>
        <a:lstStyle/>
        <a:p>
          <a:endParaRPr lang="en-US"/>
        </a:p>
      </dgm:t>
    </dgm:pt>
    <dgm:pt modelId="{F1BC535C-917A-46A3-8E7C-B142D933966E}" type="sibTrans" cxnId="{1C5D54AC-872A-4430-BB0A-F3B0822736DD}">
      <dgm:prSet/>
      <dgm:spPr/>
      <dgm:t>
        <a:bodyPr/>
        <a:lstStyle/>
        <a:p>
          <a:endParaRPr lang="en-US"/>
        </a:p>
      </dgm:t>
    </dgm:pt>
    <dgm:pt modelId="{24F6A8B0-BD14-4207-9E1D-EF6F25954721}">
      <dgm:prSet/>
      <dgm:spPr>
        <a:solidFill>
          <a:srgbClr val="3B7630"/>
        </a:solidFill>
        <a:ln>
          <a:noFill/>
        </a:ln>
      </dgm:spPr>
      <dgm:t>
        <a:bodyPr/>
        <a:lstStyle/>
        <a:p>
          <a:r>
            <a:rPr lang="en-GB" dirty="0"/>
            <a:t>“Any encounter with an extraneous male is potentially dangerous” (Lefkowitz. 1986 47.)</a:t>
          </a:r>
          <a:endParaRPr lang="en-US" dirty="0"/>
        </a:p>
      </dgm:t>
    </dgm:pt>
    <dgm:pt modelId="{42A6B329-DB65-48A2-A966-94CE050275C9}" type="parTrans" cxnId="{C3994462-A698-458D-94D8-AF15F14333E8}">
      <dgm:prSet/>
      <dgm:spPr/>
      <dgm:t>
        <a:bodyPr/>
        <a:lstStyle/>
        <a:p>
          <a:endParaRPr lang="en-US"/>
        </a:p>
      </dgm:t>
    </dgm:pt>
    <dgm:pt modelId="{A790D490-E9D3-4985-BA49-992FB662232D}" type="sibTrans" cxnId="{C3994462-A698-458D-94D8-AF15F14333E8}">
      <dgm:prSet/>
      <dgm:spPr/>
      <dgm:t>
        <a:bodyPr/>
        <a:lstStyle/>
        <a:p>
          <a:endParaRPr lang="en-US"/>
        </a:p>
      </dgm:t>
    </dgm:pt>
    <dgm:pt modelId="{AD3CC7CF-9428-0146-95A9-BCFE7112994E}" type="pres">
      <dgm:prSet presAssocID="{6A037F2B-A4A5-4750-B3EE-4A211A7DF714}" presName="diagram" presStyleCnt="0">
        <dgm:presLayoutVars>
          <dgm:dir/>
          <dgm:resizeHandles val="exact"/>
        </dgm:presLayoutVars>
      </dgm:prSet>
      <dgm:spPr/>
    </dgm:pt>
    <dgm:pt modelId="{F02DE262-3E2E-A04C-BEC8-103635DBFC03}" type="pres">
      <dgm:prSet presAssocID="{AD7C5556-D365-4601-A56F-491683D23902}" presName="node" presStyleLbl="node1" presStyleIdx="0" presStyleCnt="5">
        <dgm:presLayoutVars>
          <dgm:bulletEnabled val="1"/>
        </dgm:presLayoutVars>
      </dgm:prSet>
      <dgm:spPr/>
    </dgm:pt>
    <dgm:pt modelId="{A3FCE60F-C807-044E-BBAF-DDA599BD0731}" type="pres">
      <dgm:prSet presAssocID="{7025A08D-0E61-449A-8ADC-2C99832B88AB}" presName="sibTrans" presStyleCnt="0"/>
      <dgm:spPr/>
    </dgm:pt>
    <dgm:pt modelId="{533E57EC-CC32-ED44-857F-2E655EC4948F}" type="pres">
      <dgm:prSet presAssocID="{49862E56-C7F1-4753-992B-AE6808CFC462}" presName="node" presStyleLbl="node1" presStyleIdx="1" presStyleCnt="5">
        <dgm:presLayoutVars>
          <dgm:bulletEnabled val="1"/>
        </dgm:presLayoutVars>
      </dgm:prSet>
      <dgm:spPr/>
    </dgm:pt>
    <dgm:pt modelId="{504AFC24-633D-9D47-9372-1D0C798BE782}" type="pres">
      <dgm:prSet presAssocID="{21818307-212F-417D-B90F-E3C818F7CCF8}" presName="sibTrans" presStyleCnt="0"/>
      <dgm:spPr/>
    </dgm:pt>
    <dgm:pt modelId="{43E9F208-3C06-9E49-9327-07FA88BBEDE8}" type="pres">
      <dgm:prSet presAssocID="{383643A6-1170-4B09-B1EA-B74A732B46A3}" presName="node" presStyleLbl="node1" presStyleIdx="2" presStyleCnt="5">
        <dgm:presLayoutVars>
          <dgm:bulletEnabled val="1"/>
        </dgm:presLayoutVars>
      </dgm:prSet>
      <dgm:spPr/>
    </dgm:pt>
    <dgm:pt modelId="{54FAFDD8-9840-3646-BD6C-577BE7EE2527}" type="pres">
      <dgm:prSet presAssocID="{BCF1D7A9-93A3-47F2-815B-EF717C6A4161}" presName="sibTrans" presStyleCnt="0"/>
      <dgm:spPr/>
    </dgm:pt>
    <dgm:pt modelId="{1857173F-FAE6-144D-9C04-7712CA49FCE3}" type="pres">
      <dgm:prSet presAssocID="{2611D6E3-7CFA-43A0-AB3B-AFFD8911A056}" presName="node" presStyleLbl="node1" presStyleIdx="3" presStyleCnt="5">
        <dgm:presLayoutVars>
          <dgm:bulletEnabled val="1"/>
        </dgm:presLayoutVars>
      </dgm:prSet>
      <dgm:spPr/>
    </dgm:pt>
    <dgm:pt modelId="{0F24A791-01C4-ED4D-A20F-335125219043}" type="pres">
      <dgm:prSet presAssocID="{F1BC535C-917A-46A3-8E7C-B142D933966E}" presName="sibTrans" presStyleCnt="0"/>
      <dgm:spPr/>
    </dgm:pt>
    <dgm:pt modelId="{B369B6BC-1057-7249-851B-254B56879D99}" type="pres">
      <dgm:prSet presAssocID="{24F6A8B0-BD14-4207-9E1D-EF6F25954721}" presName="node" presStyleLbl="node1" presStyleIdx="4" presStyleCnt="5">
        <dgm:presLayoutVars>
          <dgm:bulletEnabled val="1"/>
        </dgm:presLayoutVars>
      </dgm:prSet>
      <dgm:spPr/>
    </dgm:pt>
  </dgm:ptLst>
  <dgm:cxnLst>
    <dgm:cxn modelId="{F3CD790F-60B8-B941-9A8B-DCFE64AEB982}" type="presOf" srcId="{24F6A8B0-BD14-4207-9E1D-EF6F25954721}" destId="{B369B6BC-1057-7249-851B-254B56879D99}" srcOrd="0" destOrd="0" presId="urn:microsoft.com/office/officeart/2005/8/layout/default"/>
    <dgm:cxn modelId="{4ABF481D-3CFA-4E67-A6F8-BADDB23B5C22}" srcId="{6A037F2B-A4A5-4750-B3EE-4A211A7DF714}" destId="{383643A6-1170-4B09-B1EA-B74A732B46A3}" srcOrd="2" destOrd="0" parTransId="{C723D4E8-B3C4-48A6-B185-82B495999270}" sibTransId="{BCF1D7A9-93A3-47F2-815B-EF717C6A4161}"/>
    <dgm:cxn modelId="{C1434E5A-0038-0F48-8C82-30D164341F1F}" type="presOf" srcId="{383643A6-1170-4B09-B1EA-B74A732B46A3}" destId="{43E9F208-3C06-9E49-9327-07FA88BBEDE8}" srcOrd="0" destOrd="0" presId="urn:microsoft.com/office/officeart/2005/8/layout/default"/>
    <dgm:cxn modelId="{C3994462-A698-458D-94D8-AF15F14333E8}" srcId="{6A037F2B-A4A5-4750-B3EE-4A211A7DF714}" destId="{24F6A8B0-BD14-4207-9E1D-EF6F25954721}" srcOrd="4" destOrd="0" parTransId="{42A6B329-DB65-48A2-A966-94CE050275C9}" sibTransId="{A790D490-E9D3-4985-BA49-992FB662232D}"/>
    <dgm:cxn modelId="{A808B365-48EB-4C23-9FC1-261D3EBE1F5F}" srcId="{6A037F2B-A4A5-4750-B3EE-4A211A7DF714}" destId="{49862E56-C7F1-4753-992B-AE6808CFC462}" srcOrd="1" destOrd="0" parTransId="{CD6BEEDC-A701-4120-B601-322F68A2B990}" sibTransId="{21818307-212F-417D-B90F-E3C818F7CCF8}"/>
    <dgm:cxn modelId="{6EF66167-90F6-E047-ABF4-13461CE6F2CF}" type="presOf" srcId="{2611D6E3-7CFA-43A0-AB3B-AFFD8911A056}" destId="{1857173F-FAE6-144D-9C04-7712CA49FCE3}" srcOrd="0" destOrd="0" presId="urn:microsoft.com/office/officeart/2005/8/layout/default"/>
    <dgm:cxn modelId="{05CE6C8F-74DE-499A-B6DA-FAE8F4A40060}" srcId="{6A037F2B-A4A5-4750-B3EE-4A211A7DF714}" destId="{AD7C5556-D365-4601-A56F-491683D23902}" srcOrd="0" destOrd="0" parTransId="{8B3F6EAF-F67A-49BB-8781-3E9298837A97}" sibTransId="{7025A08D-0E61-449A-8ADC-2C99832B88AB}"/>
    <dgm:cxn modelId="{FEA2FCA5-BFEC-4B40-ABA8-A73B54C189FA}" type="presOf" srcId="{6A037F2B-A4A5-4750-B3EE-4A211A7DF714}" destId="{AD3CC7CF-9428-0146-95A9-BCFE7112994E}" srcOrd="0" destOrd="0" presId="urn:microsoft.com/office/officeart/2005/8/layout/default"/>
    <dgm:cxn modelId="{1C5D54AC-872A-4430-BB0A-F3B0822736DD}" srcId="{6A037F2B-A4A5-4750-B3EE-4A211A7DF714}" destId="{2611D6E3-7CFA-43A0-AB3B-AFFD8911A056}" srcOrd="3" destOrd="0" parTransId="{34C54B89-2145-4BCE-B6A0-B91CD7B32CE5}" sibTransId="{F1BC535C-917A-46A3-8E7C-B142D933966E}"/>
    <dgm:cxn modelId="{13E268D6-677F-4D40-92D2-F170F17FC17A}" type="presOf" srcId="{49862E56-C7F1-4753-992B-AE6808CFC462}" destId="{533E57EC-CC32-ED44-857F-2E655EC4948F}" srcOrd="0" destOrd="0" presId="urn:microsoft.com/office/officeart/2005/8/layout/default"/>
    <dgm:cxn modelId="{52F26BEA-8801-E941-8D44-4DB63D1223AB}" type="presOf" srcId="{AD7C5556-D365-4601-A56F-491683D23902}" destId="{F02DE262-3E2E-A04C-BEC8-103635DBFC03}" srcOrd="0" destOrd="0" presId="urn:microsoft.com/office/officeart/2005/8/layout/default"/>
    <dgm:cxn modelId="{9F710D12-B392-A84C-BDB7-C88C54BDB611}" type="presParOf" srcId="{AD3CC7CF-9428-0146-95A9-BCFE7112994E}" destId="{F02DE262-3E2E-A04C-BEC8-103635DBFC03}" srcOrd="0" destOrd="0" presId="urn:microsoft.com/office/officeart/2005/8/layout/default"/>
    <dgm:cxn modelId="{9B818AAE-297F-2448-9060-6AED894FB899}" type="presParOf" srcId="{AD3CC7CF-9428-0146-95A9-BCFE7112994E}" destId="{A3FCE60F-C807-044E-BBAF-DDA599BD0731}" srcOrd="1" destOrd="0" presId="urn:microsoft.com/office/officeart/2005/8/layout/default"/>
    <dgm:cxn modelId="{F97731CF-4607-D841-BE10-6B9424B16C0B}" type="presParOf" srcId="{AD3CC7CF-9428-0146-95A9-BCFE7112994E}" destId="{533E57EC-CC32-ED44-857F-2E655EC4948F}" srcOrd="2" destOrd="0" presId="urn:microsoft.com/office/officeart/2005/8/layout/default"/>
    <dgm:cxn modelId="{ADC19B8A-E889-9449-8D41-2D4F54E38CCB}" type="presParOf" srcId="{AD3CC7CF-9428-0146-95A9-BCFE7112994E}" destId="{504AFC24-633D-9D47-9372-1D0C798BE782}" srcOrd="3" destOrd="0" presId="urn:microsoft.com/office/officeart/2005/8/layout/default"/>
    <dgm:cxn modelId="{097F427A-1741-8F4F-A545-6D68BEB42DBC}" type="presParOf" srcId="{AD3CC7CF-9428-0146-95A9-BCFE7112994E}" destId="{43E9F208-3C06-9E49-9327-07FA88BBEDE8}" srcOrd="4" destOrd="0" presId="urn:microsoft.com/office/officeart/2005/8/layout/default"/>
    <dgm:cxn modelId="{81D045E7-1870-D344-A9FC-FDD5379B24EB}" type="presParOf" srcId="{AD3CC7CF-9428-0146-95A9-BCFE7112994E}" destId="{54FAFDD8-9840-3646-BD6C-577BE7EE2527}" srcOrd="5" destOrd="0" presId="urn:microsoft.com/office/officeart/2005/8/layout/default"/>
    <dgm:cxn modelId="{3053C0C1-C56E-1746-8BC0-F9C52D248D71}" type="presParOf" srcId="{AD3CC7CF-9428-0146-95A9-BCFE7112994E}" destId="{1857173F-FAE6-144D-9C04-7712CA49FCE3}" srcOrd="6" destOrd="0" presId="urn:microsoft.com/office/officeart/2005/8/layout/default"/>
    <dgm:cxn modelId="{1808FC05-7C7A-C846-8F4F-8D172E319340}" type="presParOf" srcId="{AD3CC7CF-9428-0146-95A9-BCFE7112994E}" destId="{0F24A791-01C4-ED4D-A20F-335125219043}" srcOrd="7" destOrd="0" presId="urn:microsoft.com/office/officeart/2005/8/layout/default"/>
    <dgm:cxn modelId="{7DDF8AA7-876D-7740-8864-F26661D64374}" type="presParOf" srcId="{AD3CC7CF-9428-0146-95A9-BCFE7112994E}" destId="{B369B6BC-1057-7249-851B-254B56879D99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3FCEA68-DA05-40FD-819D-8D30F5D8EA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AE6276D-AB6A-4360-8092-76114107BA04}">
      <dgm:prSet/>
      <dgm:spPr/>
      <dgm:t>
        <a:bodyPr/>
        <a:lstStyle/>
        <a:p>
          <a:r>
            <a:rPr lang="en-US"/>
            <a:t>My first chapter’s breakdown has a lot of overlap with my later chapters</a:t>
          </a:r>
        </a:p>
      </dgm:t>
    </dgm:pt>
    <dgm:pt modelId="{DF559B24-721D-4AD1-B5D3-64E5E9412F5D}" type="parTrans" cxnId="{9B4B6355-235B-43D6-8B72-BAE1FCD05CFD}">
      <dgm:prSet/>
      <dgm:spPr/>
      <dgm:t>
        <a:bodyPr/>
        <a:lstStyle/>
        <a:p>
          <a:endParaRPr lang="en-US"/>
        </a:p>
      </dgm:t>
    </dgm:pt>
    <dgm:pt modelId="{EC402474-7EC5-4BF7-BD54-F2CEC9F5BE5A}" type="sibTrans" cxnId="{9B4B6355-235B-43D6-8B72-BAE1FCD05CFD}">
      <dgm:prSet/>
      <dgm:spPr/>
      <dgm:t>
        <a:bodyPr/>
        <a:lstStyle/>
        <a:p>
          <a:endParaRPr lang="en-US"/>
        </a:p>
      </dgm:t>
    </dgm:pt>
    <dgm:pt modelId="{E4230250-A408-4F51-BD25-992FA3F21C07}">
      <dgm:prSet/>
      <dgm:spPr/>
      <dgm:t>
        <a:bodyPr/>
        <a:lstStyle/>
        <a:p>
          <a:r>
            <a:rPr lang="en-US"/>
            <a:t>The planned chapters are too ambitious for the word count.</a:t>
          </a:r>
        </a:p>
      </dgm:t>
    </dgm:pt>
    <dgm:pt modelId="{D5B77C81-37C1-45DB-B360-DACD9E781AC7}" type="parTrans" cxnId="{2CB1AEB8-C044-4C98-B108-183D86BBE366}">
      <dgm:prSet/>
      <dgm:spPr/>
      <dgm:t>
        <a:bodyPr/>
        <a:lstStyle/>
        <a:p>
          <a:endParaRPr lang="en-US"/>
        </a:p>
      </dgm:t>
    </dgm:pt>
    <dgm:pt modelId="{2AF9CE5F-CD33-49CC-A9DD-65CF48AE6722}" type="sibTrans" cxnId="{2CB1AEB8-C044-4C98-B108-183D86BBE366}">
      <dgm:prSet/>
      <dgm:spPr/>
      <dgm:t>
        <a:bodyPr/>
        <a:lstStyle/>
        <a:p>
          <a:endParaRPr lang="en-US"/>
        </a:p>
      </dgm:t>
    </dgm:pt>
    <dgm:pt modelId="{194C03EF-13CB-47D9-9DA4-D38848F5102E}">
      <dgm:prSet/>
      <dgm:spPr/>
      <dgm:t>
        <a:bodyPr/>
        <a:lstStyle/>
        <a:p>
          <a:r>
            <a:rPr lang="en-US"/>
            <a:t>The content of the third chapter could be split into my first and second chapter</a:t>
          </a:r>
        </a:p>
      </dgm:t>
    </dgm:pt>
    <dgm:pt modelId="{6A6ADC64-4BBF-4BA4-908B-B3B11FF46B28}" type="parTrans" cxnId="{8AA142EF-DCC2-42C2-AE48-EFB0303EE079}">
      <dgm:prSet/>
      <dgm:spPr/>
      <dgm:t>
        <a:bodyPr/>
        <a:lstStyle/>
        <a:p>
          <a:endParaRPr lang="en-US"/>
        </a:p>
      </dgm:t>
    </dgm:pt>
    <dgm:pt modelId="{450E8344-44BA-4BE3-AADF-CA506093C493}" type="sibTrans" cxnId="{8AA142EF-DCC2-42C2-AE48-EFB0303EE079}">
      <dgm:prSet/>
      <dgm:spPr/>
      <dgm:t>
        <a:bodyPr/>
        <a:lstStyle/>
        <a:p>
          <a:endParaRPr lang="en-US"/>
        </a:p>
      </dgm:t>
    </dgm:pt>
    <dgm:pt modelId="{76002544-69CD-4AD0-BF80-763DF485E1EC}">
      <dgm:prSet/>
      <dgm:spPr/>
      <dgm:t>
        <a:bodyPr/>
        <a:lstStyle/>
        <a:p>
          <a:r>
            <a:rPr lang="en-US"/>
            <a:t>More analysis of Iconography is needed to balance the analysis of the first chapter</a:t>
          </a:r>
        </a:p>
      </dgm:t>
    </dgm:pt>
    <dgm:pt modelId="{74B31F18-904A-4D82-84E3-0715F4388EEB}" type="parTrans" cxnId="{172F565A-FEC6-4B08-8F63-AD488F37356E}">
      <dgm:prSet/>
      <dgm:spPr/>
      <dgm:t>
        <a:bodyPr/>
        <a:lstStyle/>
        <a:p>
          <a:endParaRPr lang="en-US"/>
        </a:p>
      </dgm:t>
    </dgm:pt>
    <dgm:pt modelId="{86DA6016-223B-4699-842A-72DE548F1C4E}" type="sibTrans" cxnId="{172F565A-FEC6-4B08-8F63-AD488F37356E}">
      <dgm:prSet/>
      <dgm:spPr/>
      <dgm:t>
        <a:bodyPr/>
        <a:lstStyle/>
        <a:p>
          <a:endParaRPr lang="en-US"/>
        </a:p>
      </dgm:t>
    </dgm:pt>
    <dgm:pt modelId="{3913BE94-66B0-46B7-9616-64E02F972E8A}">
      <dgm:prSet/>
      <dgm:spPr/>
      <dgm:t>
        <a:bodyPr/>
        <a:lstStyle/>
        <a:p>
          <a:r>
            <a:rPr lang="en-US"/>
            <a:t>There needs to be an introductory chapter into gender relations and methodology</a:t>
          </a:r>
        </a:p>
      </dgm:t>
    </dgm:pt>
    <dgm:pt modelId="{5DAD72CB-726E-4B3E-BEBB-41D85A7AAFD2}" type="parTrans" cxnId="{1EAE6799-9EC5-4DA5-8FFA-5E9754E34BAF}">
      <dgm:prSet/>
      <dgm:spPr/>
      <dgm:t>
        <a:bodyPr/>
        <a:lstStyle/>
        <a:p>
          <a:endParaRPr lang="en-US"/>
        </a:p>
      </dgm:t>
    </dgm:pt>
    <dgm:pt modelId="{3E9C1BC4-1DC5-43A2-A046-2974F93D9A42}" type="sibTrans" cxnId="{1EAE6799-9EC5-4DA5-8FFA-5E9754E34BAF}">
      <dgm:prSet/>
      <dgm:spPr/>
      <dgm:t>
        <a:bodyPr/>
        <a:lstStyle/>
        <a:p>
          <a:endParaRPr lang="en-US"/>
        </a:p>
      </dgm:t>
    </dgm:pt>
    <dgm:pt modelId="{BE421879-1F37-41D6-9133-FFA1550067E0}" type="pres">
      <dgm:prSet presAssocID="{43FCEA68-DA05-40FD-819D-8D30F5D8EAE8}" presName="root" presStyleCnt="0">
        <dgm:presLayoutVars>
          <dgm:dir/>
          <dgm:resizeHandles val="exact"/>
        </dgm:presLayoutVars>
      </dgm:prSet>
      <dgm:spPr/>
    </dgm:pt>
    <dgm:pt modelId="{116A8E3D-E1AC-4D72-B5B1-7D3F785BEE7B}" type="pres">
      <dgm:prSet presAssocID="{1AE6276D-AB6A-4360-8092-76114107BA04}" presName="compNode" presStyleCnt="0"/>
      <dgm:spPr/>
    </dgm:pt>
    <dgm:pt modelId="{D15A9586-E1B6-4495-9B54-B2CC5A514A13}" type="pres">
      <dgm:prSet presAssocID="{1AE6276D-AB6A-4360-8092-76114107BA04}" presName="bgRect" presStyleLbl="bgShp" presStyleIdx="0" presStyleCnt="5"/>
      <dgm:spPr/>
    </dgm:pt>
    <dgm:pt modelId="{75D61F62-8C83-428D-9069-1D5FB969740A}" type="pres">
      <dgm:prSet presAssocID="{1AE6276D-AB6A-4360-8092-76114107BA0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EFEA3557-DC0F-4421-B601-4C835CCA4352}" type="pres">
      <dgm:prSet presAssocID="{1AE6276D-AB6A-4360-8092-76114107BA04}" presName="spaceRect" presStyleCnt="0"/>
      <dgm:spPr/>
    </dgm:pt>
    <dgm:pt modelId="{62E2CBCD-32E0-4E1F-AE14-082665D99DDB}" type="pres">
      <dgm:prSet presAssocID="{1AE6276D-AB6A-4360-8092-76114107BA04}" presName="parTx" presStyleLbl="revTx" presStyleIdx="0" presStyleCnt="5">
        <dgm:presLayoutVars>
          <dgm:chMax val="0"/>
          <dgm:chPref val="0"/>
        </dgm:presLayoutVars>
      </dgm:prSet>
      <dgm:spPr/>
    </dgm:pt>
    <dgm:pt modelId="{77CD019A-C766-44B7-91F8-4631BBA722F0}" type="pres">
      <dgm:prSet presAssocID="{EC402474-7EC5-4BF7-BD54-F2CEC9F5BE5A}" presName="sibTrans" presStyleCnt="0"/>
      <dgm:spPr/>
    </dgm:pt>
    <dgm:pt modelId="{74083B83-A959-4F18-B0CA-9C7715F6BB57}" type="pres">
      <dgm:prSet presAssocID="{E4230250-A408-4F51-BD25-992FA3F21C07}" presName="compNode" presStyleCnt="0"/>
      <dgm:spPr/>
    </dgm:pt>
    <dgm:pt modelId="{187E9605-8615-4CAC-A588-8F9915C3ADC4}" type="pres">
      <dgm:prSet presAssocID="{E4230250-A408-4F51-BD25-992FA3F21C07}" presName="bgRect" presStyleLbl="bgShp" presStyleIdx="1" presStyleCnt="5"/>
      <dgm:spPr/>
    </dgm:pt>
    <dgm:pt modelId="{22BFA6B2-00F6-4151-8234-EAE73BDB3930}" type="pres">
      <dgm:prSet presAssocID="{E4230250-A408-4F51-BD25-992FA3F21C0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A209C6E0-22A7-4E8F-8D33-28449AF3C595}" type="pres">
      <dgm:prSet presAssocID="{E4230250-A408-4F51-BD25-992FA3F21C07}" presName="spaceRect" presStyleCnt="0"/>
      <dgm:spPr/>
    </dgm:pt>
    <dgm:pt modelId="{F01B3847-7E2D-44E5-BE14-24C373D50415}" type="pres">
      <dgm:prSet presAssocID="{E4230250-A408-4F51-BD25-992FA3F21C07}" presName="parTx" presStyleLbl="revTx" presStyleIdx="1" presStyleCnt="5">
        <dgm:presLayoutVars>
          <dgm:chMax val="0"/>
          <dgm:chPref val="0"/>
        </dgm:presLayoutVars>
      </dgm:prSet>
      <dgm:spPr/>
    </dgm:pt>
    <dgm:pt modelId="{219EB2CE-F920-4A97-A17D-F635EAE94A70}" type="pres">
      <dgm:prSet presAssocID="{2AF9CE5F-CD33-49CC-A9DD-65CF48AE6722}" presName="sibTrans" presStyleCnt="0"/>
      <dgm:spPr/>
    </dgm:pt>
    <dgm:pt modelId="{885E4A1B-CAE1-4BA6-882C-7D7D0FDBEE84}" type="pres">
      <dgm:prSet presAssocID="{194C03EF-13CB-47D9-9DA4-D38848F5102E}" presName="compNode" presStyleCnt="0"/>
      <dgm:spPr/>
    </dgm:pt>
    <dgm:pt modelId="{79FF1364-593B-45EC-B7B2-8A6BE07D8C9C}" type="pres">
      <dgm:prSet presAssocID="{194C03EF-13CB-47D9-9DA4-D38848F5102E}" presName="bgRect" presStyleLbl="bgShp" presStyleIdx="2" presStyleCnt="5"/>
      <dgm:spPr/>
    </dgm:pt>
    <dgm:pt modelId="{F9062DAC-9A3A-4B9F-B64A-344CED0390F5}" type="pres">
      <dgm:prSet presAssocID="{194C03EF-13CB-47D9-9DA4-D38848F5102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689BFB0B-86EE-463E-BBC4-508FF843E909}" type="pres">
      <dgm:prSet presAssocID="{194C03EF-13CB-47D9-9DA4-D38848F5102E}" presName="spaceRect" presStyleCnt="0"/>
      <dgm:spPr/>
    </dgm:pt>
    <dgm:pt modelId="{59D25BFB-77DE-4C9A-9DDB-37BB82B45AD5}" type="pres">
      <dgm:prSet presAssocID="{194C03EF-13CB-47D9-9DA4-D38848F5102E}" presName="parTx" presStyleLbl="revTx" presStyleIdx="2" presStyleCnt="5">
        <dgm:presLayoutVars>
          <dgm:chMax val="0"/>
          <dgm:chPref val="0"/>
        </dgm:presLayoutVars>
      </dgm:prSet>
      <dgm:spPr/>
    </dgm:pt>
    <dgm:pt modelId="{11B0A201-DFDB-470F-99D0-91719912B0C7}" type="pres">
      <dgm:prSet presAssocID="{450E8344-44BA-4BE3-AADF-CA506093C493}" presName="sibTrans" presStyleCnt="0"/>
      <dgm:spPr/>
    </dgm:pt>
    <dgm:pt modelId="{CE2F0C8D-E35B-42F2-AD15-A13B668D2E6B}" type="pres">
      <dgm:prSet presAssocID="{76002544-69CD-4AD0-BF80-763DF485E1EC}" presName="compNode" presStyleCnt="0"/>
      <dgm:spPr/>
    </dgm:pt>
    <dgm:pt modelId="{5C2A9198-2F9F-4D6A-8409-15DEE84E5451}" type="pres">
      <dgm:prSet presAssocID="{76002544-69CD-4AD0-BF80-763DF485E1EC}" presName="bgRect" presStyleLbl="bgShp" presStyleIdx="3" presStyleCnt="5"/>
      <dgm:spPr/>
    </dgm:pt>
    <dgm:pt modelId="{7410E4F3-27D5-495C-A346-57AF13CCCE76}" type="pres">
      <dgm:prSet presAssocID="{76002544-69CD-4AD0-BF80-763DF485E1E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5A66BDF-9908-4ECC-A36E-126CC3BC045E}" type="pres">
      <dgm:prSet presAssocID="{76002544-69CD-4AD0-BF80-763DF485E1EC}" presName="spaceRect" presStyleCnt="0"/>
      <dgm:spPr/>
    </dgm:pt>
    <dgm:pt modelId="{202D0AB8-A953-4B86-96AA-DC8C936921EE}" type="pres">
      <dgm:prSet presAssocID="{76002544-69CD-4AD0-BF80-763DF485E1EC}" presName="parTx" presStyleLbl="revTx" presStyleIdx="3" presStyleCnt="5">
        <dgm:presLayoutVars>
          <dgm:chMax val="0"/>
          <dgm:chPref val="0"/>
        </dgm:presLayoutVars>
      </dgm:prSet>
      <dgm:spPr/>
    </dgm:pt>
    <dgm:pt modelId="{65E78C87-420D-400A-AC4C-3009A705BEC9}" type="pres">
      <dgm:prSet presAssocID="{86DA6016-223B-4699-842A-72DE548F1C4E}" presName="sibTrans" presStyleCnt="0"/>
      <dgm:spPr/>
    </dgm:pt>
    <dgm:pt modelId="{DB0B8AEE-EAB4-4064-A4BE-15083F800FB5}" type="pres">
      <dgm:prSet presAssocID="{3913BE94-66B0-46B7-9616-64E02F972E8A}" presName="compNode" presStyleCnt="0"/>
      <dgm:spPr/>
    </dgm:pt>
    <dgm:pt modelId="{CEEFCED6-F7B3-479A-81E9-EED3048C8769}" type="pres">
      <dgm:prSet presAssocID="{3913BE94-66B0-46B7-9616-64E02F972E8A}" presName="bgRect" presStyleLbl="bgShp" presStyleIdx="4" presStyleCnt="5"/>
      <dgm:spPr/>
    </dgm:pt>
    <dgm:pt modelId="{3037A349-E11B-4E66-94BD-8F461A27CB91}" type="pres">
      <dgm:prSet presAssocID="{3913BE94-66B0-46B7-9616-64E02F972E8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127D65F-5CC4-4368-8DAF-54AA93D13F7E}" type="pres">
      <dgm:prSet presAssocID="{3913BE94-66B0-46B7-9616-64E02F972E8A}" presName="spaceRect" presStyleCnt="0"/>
      <dgm:spPr/>
    </dgm:pt>
    <dgm:pt modelId="{8F4621DB-88BC-4035-A9F4-58F6D6ACDA61}" type="pres">
      <dgm:prSet presAssocID="{3913BE94-66B0-46B7-9616-64E02F972E8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9E89707-CBB9-0B47-A201-8556BEC769E7}" type="presOf" srcId="{1AE6276D-AB6A-4360-8092-76114107BA04}" destId="{62E2CBCD-32E0-4E1F-AE14-082665D99DDB}" srcOrd="0" destOrd="0" presId="urn:microsoft.com/office/officeart/2018/2/layout/IconVerticalSolidList"/>
    <dgm:cxn modelId="{3D52F51F-B45B-1D40-B5D2-BD81C4CA0949}" type="presOf" srcId="{E4230250-A408-4F51-BD25-992FA3F21C07}" destId="{F01B3847-7E2D-44E5-BE14-24C373D50415}" srcOrd="0" destOrd="0" presId="urn:microsoft.com/office/officeart/2018/2/layout/IconVerticalSolidList"/>
    <dgm:cxn modelId="{9B4B6355-235B-43D6-8B72-BAE1FCD05CFD}" srcId="{43FCEA68-DA05-40FD-819D-8D30F5D8EAE8}" destId="{1AE6276D-AB6A-4360-8092-76114107BA04}" srcOrd="0" destOrd="0" parTransId="{DF559B24-721D-4AD1-B5D3-64E5E9412F5D}" sibTransId="{EC402474-7EC5-4BF7-BD54-F2CEC9F5BE5A}"/>
    <dgm:cxn modelId="{172F565A-FEC6-4B08-8F63-AD488F37356E}" srcId="{43FCEA68-DA05-40FD-819D-8D30F5D8EAE8}" destId="{76002544-69CD-4AD0-BF80-763DF485E1EC}" srcOrd="3" destOrd="0" parTransId="{74B31F18-904A-4D82-84E3-0715F4388EEB}" sibTransId="{86DA6016-223B-4699-842A-72DE548F1C4E}"/>
    <dgm:cxn modelId="{1EAE6799-9EC5-4DA5-8FFA-5E9754E34BAF}" srcId="{43FCEA68-DA05-40FD-819D-8D30F5D8EAE8}" destId="{3913BE94-66B0-46B7-9616-64E02F972E8A}" srcOrd="4" destOrd="0" parTransId="{5DAD72CB-726E-4B3E-BEBB-41D85A7AAFD2}" sibTransId="{3E9C1BC4-1DC5-43A2-A046-2974F93D9A42}"/>
    <dgm:cxn modelId="{76C5E7A3-66F4-1142-BA7A-992DA5844645}" type="presOf" srcId="{76002544-69CD-4AD0-BF80-763DF485E1EC}" destId="{202D0AB8-A953-4B86-96AA-DC8C936921EE}" srcOrd="0" destOrd="0" presId="urn:microsoft.com/office/officeart/2018/2/layout/IconVerticalSolidList"/>
    <dgm:cxn modelId="{1CBF35B5-3656-EE4C-B38D-4A5CE8B3DED6}" type="presOf" srcId="{194C03EF-13CB-47D9-9DA4-D38848F5102E}" destId="{59D25BFB-77DE-4C9A-9DDB-37BB82B45AD5}" srcOrd="0" destOrd="0" presId="urn:microsoft.com/office/officeart/2018/2/layout/IconVerticalSolidList"/>
    <dgm:cxn modelId="{2CB1AEB8-C044-4C98-B108-183D86BBE366}" srcId="{43FCEA68-DA05-40FD-819D-8D30F5D8EAE8}" destId="{E4230250-A408-4F51-BD25-992FA3F21C07}" srcOrd="1" destOrd="0" parTransId="{D5B77C81-37C1-45DB-B360-DACD9E781AC7}" sibTransId="{2AF9CE5F-CD33-49CC-A9DD-65CF48AE6722}"/>
    <dgm:cxn modelId="{07127CC4-D088-2A4C-AF11-DCE909899A09}" type="presOf" srcId="{3913BE94-66B0-46B7-9616-64E02F972E8A}" destId="{8F4621DB-88BC-4035-A9F4-58F6D6ACDA61}" srcOrd="0" destOrd="0" presId="urn:microsoft.com/office/officeart/2018/2/layout/IconVerticalSolidList"/>
    <dgm:cxn modelId="{1CCE8CC9-3D5B-CA4F-BF3F-585B14954D43}" type="presOf" srcId="{43FCEA68-DA05-40FD-819D-8D30F5D8EAE8}" destId="{BE421879-1F37-41D6-9133-FFA1550067E0}" srcOrd="0" destOrd="0" presId="urn:microsoft.com/office/officeart/2018/2/layout/IconVerticalSolidList"/>
    <dgm:cxn modelId="{8AA142EF-DCC2-42C2-AE48-EFB0303EE079}" srcId="{43FCEA68-DA05-40FD-819D-8D30F5D8EAE8}" destId="{194C03EF-13CB-47D9-9DA4-D38848F5102E}" srcOrd="2" destOrd="0" parTransId="{6A6ADC64-4BBF-4BA4-908B-B3B11FF46B28}" sibTransId="{450E8344-44BA-4BE3-AADF-CA506093C493}"/>
    <dgm:cxn modelId="{8A5B64CD-5605-3E45-B842-783FFC933088}" type="presParOf" srcId="{BE421879-1F37-41D6-9133-FFA1550067E0}" destId="{116A8E3D-E1AC-4D72-B5B1-7D3F785BEE7B}" srcOrd="0" destOrd="0" presId="urn:microsoft.com/office/officeart/2018/2/layout/IconVerticalSolidList"/>
    <dgm:cxn modelId="{7AC4E81E-CE95-E04A-80AB-17107BF89101}" type="presParOf" srcId="{116A8E3D-E1AC-4D72-B5B1-7D3F785BEE7B}" destId="{D15A9586-E1B6-4495-9B54-B2CC5A514A13}" srcOrd="0" destOrd="0" presId="urn:microsoft.com/office/officeart/2018/2/layout/IconVerticalSolidList"/>
    <dgm:cxn modelId="{81B7884D-4AC9-E448-B422-04DD31EC71C3}" type="presParOf" srcId="{116A8E3D-E1AC-4D72-B5B1-7D3F785BEE7B}" destId="{75D61F62-8C83-428D-9069-1D5FB969740A}" srcOrd="1" destOrd="0" presId="urn:microsoft.com/office/officeart/2018/2/layout/IconVerticalSolidList"/>
    <dgm:cxn modelId="{9C7F3814-C36D-8344-BDD8-C40DB9A55C22}" type="presParOf" srcId="{116A8E3D-E1AC-4D72-B5B1-7D3F785BEE7B}" destId="{EFEA3557-DC0F-4421-B601-4C835CCA4352}" srcOrd="2" destOrd="0" presId="urn:microsoft.com/office/officeart/2018/2/layout/IconVerticalSolidList"/>
    <dgm:cxn modelId="{D14B3A73-C968-9F41-9EA8-C6418F6CC92C}" type="presParOf" srcId="{116A8E3D-E1AC-4D72-B5B1-7D3F785BEE7B}" destId="{62E2CBCD-32E0-4E1F-AE14-082665D99DDB}" srcOrd="3" destOrd="0" presId="urn:microsoft.com/office/officeart/2018/2/layout/IconVerticalSolidList"/>
    <dgm:cxn modelId="{7C261139-9BC5-3448-9F50-2B87764D6580}" type="presParOf" srcId="{BE421879-1F37-41D6-9133-FFA1550067E0}" destId="{77CD019A-C766-44B7-91F8-4631BBA722F0}" srcOrd="1" destOrd="0" presId="urn:microsoft.com/office/officeart/2018/2/layout/IconVerticalSolidList"/>
    <dgm:cxn modelId="{826E7D9F-FC01-9C42-8462-E6CC7CC9D635}" type="presParOf" srcId="{BE421879-1F37-41D6-9133-FFA1550067E0}" destId="{74083B83-A959-4F18-B0CA-9C7715F6BB57}" srcOrd="2" destOrd="0" presId="urn:microsoft.com/office/officeart/2018/2/layout/IconVerticalSolidList"/>
    <dgm:cxn modelId="{13400D24-9441-D64D-8C9F-54AFE47649BF}" type="presParOf" srcId="{74083B83-A959-4F18-B0CA-9C7715F6BB57}" destId="{187E9605-8615-4CAC-A588-8F9915C3ADC4}" srcOrd="0" destOrd="0" presId="urn:microsoft.com/office/officeart/2018/2/layout/IconVerticalSolidList"/>
    <dgm:cxn modelId="{7C15D4AA-840C-FA48-BF54-1F6D27DBFCDA}" type="presParOf" srcId="{74083B83-A959-4F18-B0CA-9C7715F6BB57}" destId="{22BFA6B2-00F6-4151-8234-EAE73BDB3930}" srcOrd="1" destOrd="0" presId="urn:microsoft.com/office/officeart/2018/2/layout/IconVerticalSolidList"/>
    <dgm:cxn modelId="{CF431C31-7AFE-5F4D-AE4F-939B83B742BA}" type="presParOf" srcId="{74083B83-A959-4F18-B0CA-9C7715F6BB57}" destId="{A209C6E0-22A7-4E8F-8D33-28449AF3C595}" srcOrd="2" destOrd="0" presId="urn:microsoft.com/office/officeart/2018/2/layout/IconVerticalSolidList"/>
    <dgm:cxn modelId="{75C0C4D8-1C63-1145-9CD5-D06EC8A003CC}" type="presParOf" srcId="{74083B83-A959-4F18-B0CA-9C7715F6BB57}" destId="{F01B3847-7E2D-44E5-BE14-24C373D50415}" srcOrd="3" destOrd="0" presId="urn:microsoft.com/office/officeart/2018/2/layout/IconVerticalSolidList"/>
    <dgm:cxn modelId="{AD66386C-1AA0-FE4C-9EE9-C2FAF08C6E9C}" type="presParOf" srcId="{BE421879-1F37-41D6-9133-FFA1550067E0}" destId="{219EB2CE-F920-4A97-A17D-F635EAE94A70}" srcOrd="3" destOrd="0" presId="urn:microsoft.com/office/officeart/2018/2/layout/IconVerticalSolidList"/>
    <dgm:cxn modelId="{33CC3CC2-C295-8045-9CEA-FD473E91D4A2}" type="presParOf" srcId="{BE421879-1F37-41D6-9133-FFA1550067E0}" destId="{885E4A1B-CAE1-4BA6-882C-7D7D0FDBEE84}" srcOrd="4" destOrd="0" presId="urn:microsoft.com/office/officeart/2018/2/layout/IconVerticalSolidList"/>
    <dgm:cxn modelId="{CE47D71B-112D-D64D-930B-B2E8C0EEC9AF}" type="presParOf" srcId="{885E4A1B-CAE1-4BA6-882C-7D7D0FDBEE84}" destId="{79FF1364-593B-45EC-B7B2-8A6BE07D8C9C}" srcOrd="0" destOrd="0" presId="urn:microsoft.com/office/officeart/2018/2/layout/IconVerticalSolidList"/>
    <dgm:cxn modelId="{73641170-F1AB-D54F-85FE-2B86B54FD6A9}" type="presParOf" srcId="{885E4A1B-CAE1-4BA6-882C-7D7D0FDBEE84}" destId="{F9062DAC-9A3A-4B9F-B64A-344CED0390F5}" srcOrd="1" destOrd="0" presId="urn:microsoft.com/office/officeart/2018/2/layout/IconVerticalSolidList"/>
    <dgm:cxn modelId="{845C9F60-0E4C-C342-810A-36522E7625D3}" type="presParOf" srcId="{885E4A1B-CAE1-4BA6-882C-7D7D0FDBEE84}" destId="{689BFB0B-86EE-463E-BBC4-508FF843E909}" srcOrd="2" destOrd="0" presId="urn:microsoft.com/office/officeart/2018/2/layout/IconVerticalSolidList"/>
    <dgm:cxn modelId="{5AAA12D4-7F3B-2A42-9B59-BBDCE4806C77}" type="presParOf" srcId="{885E4A1B-CAE1-4BA6-882C-7D7D0FDBEE84}" destId="{59D25BFB-77DE-4C9A-9DDB-37BB82B45AD5}" srcOrd="3" destOrd="0" presId="urn:microsoft.com/office/officeart/2018/2/layout/IconVerticalSolidList"/>
    <dgm:cxn modelId="{A509CA52-647C-BB4D-B094-703872C9C90A}" type="presParOf" srcId="{BE421879-1F37-41D6-9133-FFA1550067E0}" destId="{11B0A201-DFDB-470F-99D0-91719912B0C7}" srcOrd="5" destOrd="0" presId="urn:microsoft.com/office/officeart/2018/2/layout/IconVerticalSolidList"/>
    <dgm:cxn modelId="{E587AD7D-D5E0-594F-AA33-4A19E69DD229}" type="presParOf" srcId="{BE421879-1F37-41D6-9133-FFA1550067E0}" destId="{CE2F0C8D-E35B-42F2-AD15-A13B668D2E6B}" srcOrd="6" destOrd="0" presId="urn:microsoft.com/office/officeart/2018/2/layout/IconVerticalSolidList"/>
    <dgm:cxn modelId="{53693BC4-6DE6-5042-9E3C-A1B3A19F9107}" type="presParOf" srcId="{CE2F0C8D-E35B-42F2-AD15-A13B668D2E6B}" destId="{5C2A9198-2F9F-4D6A-8409-15DEE84E5451}" srcOrd="0" destOrd="0" presId="urn:microsoft.com/office/officeart/2018/2/layout/IconVerticalSolidList"/>
    <dgm:cxn modelId="{9DE2BE42-8C73-7E4F-AC71-D1E303E565D2}" type="presParOf" srcId="{CE2F0C8D-E35B-42F2-AD15-A13B668D2E6B}" destId="{7410E4F3-27D5-495C-A346-57AF13CCCE76}" srcOrd="1" destOrd="0" presId="urn:microsoft.com/office/officeart/2018/2/layout/IconVerticalSolidList"/>
    <dgm:cxn modelId="{B0BC214F-2127-7247-A8E1-72E2FC88DB7D}" type="presParOf" srcId="{CE2F0C8D-E35B-42F2-AD15-A13B668D2E6B}" destId="{D5A66BDF-9908-4ECC-A36E-126CC3BC045E}" srcOrd="2" destOrd="0" presId="urn:microsoft.com/office/officeart/2018/2/layout/IconVerticalSolidList"/>
    <dgm:cxn modelId="{A2BD7C7E-BCA7-1444-A775-BFC8C4B99AF7}" type="presParOf" srcId="{CE2F0C8D-E35B-42F2-AD15-A13B668D2E6B}" destId="{202D0AB8-A953-4B86-96AA-DC8C936921EE}" srcOrd="3" destOrd="0" presId="urn:microsoft.com/office/officeart/2018/2/layout/IconVerticalSolidList"/>
    <dgm:cxn modelId="{0E82C950-1683-FA45-B682-73A9E9C7ADFE}" type="presParOf" srcId="{BE421879-1F37-41D6-9133-FFA1550067E0}" destId="{65E78C87-420D-400A-AC4C-3009A705BEC9}" srcOrd="7" destOrd="0" presId="urn:microsoft.com/office/officeart/2018/2/layout/IconVerticalSolidList"/>
    <dgm:cxn modelId="{58ACA1BB-B0E0-1343-9CF2-483851176A0D}" type="presParOf" srcId="{BE421879-1F37-41D6-9133-FFA1550067E0}" destId="{DB0B8AEE-EAB4-4064-A4BE-15083F800FB5}" srcOrd="8" destOrd="0" presId="urn:microsoft.com/office/officeart/2018/2/layout/IconVerticalSolidList"/>
    <dgm:cxn modelId="{A6B7F94F-401A-6B41-A6AC-A249E1529D81}" type="presParOf" srcId="{DB0B8AEE-EAB4-4064-A4BE-15083F800FB5}" destId="{CEEFCED6-F7B3-479A-81E9-EED3048C8769}" srcOrd="0" destOrd="0" presId="urn:microsoft.com/office/officeart/2018/2/layout/IconVerticalSolidList"/>
    <dgm:cxn modelId="{D9348364-A6A4-854D-AEE7-2453F54A068E}" type="presParOf" srcId="{DB0B8AEE-EAB4-4064-A4BE-15083F800FB5}" destId="{3037A349-E11B-4E66-94BD-8F461A27CB91}" srcOrd="1" destOrd="0" presId="urn:microsoft.com/office/officeart/2018/2/layout/IconVerticalSolidList"/>
    <dgm:cxn modelId="{48A725AC-F670-C04C-BF55-E25C21C4A328}" type="presParOf" srcId="{DB0B8AEE-EAB4-4064-A4BE-15083F800FB5}" destId="{3127D65F-5CC4-4368-8DAF-54AA93D13F7E}" srcOrd="2" destOrd="0" presId="urn:microsoft.com/office/officeart/2018/2/layout/IconVerticalSolidList"/>
    <dgm:cxn modelId="{D41FC34D-AE07-C54F-901D-6A6D52E42F02}" type="presParOf" srcId="{DB0B8AEE-EAB4-4064-A4BE-15083F800FB5}" destId="{8F4621DB-88BC-4035-A9F4-58F6D6ACDA6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741D60-4D21-604F-A17B-CC8F3AE5322C}">
      <dsp:nvSpPr>
        <dsp:cNvPr id="0" name=""/>
        <dsp:cNvSpPr/>
      </dsp:nvSpPr>
      <dsp:spPr>
        <a:xfrm>
          <a:off x="420620" y="1405622"/>
          <a:ext cx="2424231" cy="12121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Concepts I Enjoyed</a:t>
          </a:r>
        </a:p>
      </dsp:txBody>
      <dsp:txXfrm>
        <a:off x="456122" y="1441124"/>
        <a:ext cx="2353227" cy="1141111"/>
      </dsp:txXfrm>
    </dsp:sp>
    <dsp:sp modelId="{814FBE3C-9137-8948-866A-87E034CDF94E}">
      <dsp:nvSpPr>
        <dsp:cNvPr id="0" name=""/>
        <dsp:cNvSpPr/>
      </dsp:nvSpPr>
      <dsp:spPr>
        <a:xfrm rot="17494767">
          <a:off x="2371011" y="1287599"/>
          <a:ext cx="1499000" cy="54228"/>
        </a:xfrm>
        <a:custGeom>
          <a:avLst/>
          <a:gdLst/>
          <a:ahLst/>
          <a:cxnLst/>
          <a:rect l="0" t="0" r="0" b="0"/>
          <a:pathLst>
            <a:path>
              <a:moveTo>
                <a:pt x="0" y="27114"/>
              </a:moveTo>
              <a:lnTo>
                <a:pt x="1499000" y="2711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3083036" y="1277238"/>
        <a:ext cx="74950" cy="74950"/>
      </dsp:txXfrm>
    </dsp:sp>
    <dsp:sp modelId="{660FE095-7326-4D4E-AFE3-2E04928F6FB1}">
      <dsp:nvSpPr>
        <dsp:cNvPr id="0" name=""/>
        <dsp:cNvSpPr/>
      </dsp:nvSpPr>
      <dsp:spPr>
        <a:xfrm>
          <a:off x="3396170" y="11688"/>
          <a:ext cx="2819502" cy="12121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Gender dynamics of Death and marriage </a:t>
          </a:r>
        </a:p>
      </dsp:txBody>
      <dsp:txXfrm>
        <a:off x="3431672" y="47190"/>
        <a:ext cx="2748498" cy="1141111"/>
      </dsp:txXfrm>
    </dsp:sp>
    <dsp:sp modelId="{AAF0D37B-DC57-E946-B53B-6B1710537C44}">
      <dsp:nvSpPr>
        <dsp:cNvPr id="0" name=""/>
        <dsp:cNvSpPr/>
      </dsp:nvSpPr>
      <dsp:spPr>
        <a:xfrm>
          <a:off x="2844852" y="1984565"/>
          <a:ext cx="551318" cy="54228"/>
        </a:xfrm>
        <a:custGeom>
          <a:avLst/>
          <a:gdLst/>
          <a:ahLst/>
          <a:cxnLst/>
          <a:rect l="0" t="0" r="0" b="0"/>
          <a:pathLst>
            <a:path>
              <a:moveTo>
                <a:pt x="0" y="27114"/>
              </a:moveTo>
              <a:lnTo>
                <a:pt x="551318" y="2711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106728" y="1997897"/>
        <a:ext cx="27565" cy="27565"/>
      </dsp:txXfrm>
    </dsp:sp>
    <dsp:sp modelId="{7F8B347D-9609-EB4E-A77D-3EEEB0F49A41}">
      <dsp:nvSpPr>
        <dsp:cNvPr id="0" name=""/>
        <dsp:cNvSpPr/>
      </dsp:nvSpPr>
      <dsp:spPr>
        <a:xfrm>
          <a:off x="3396170" y="1405622"/>
          <a:ext cx="2819502" cy="12121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Art and performance. </a:t>
          </a:r>
        </a:p>
      </dsp:txBody>
      <dsp:txXfrm>
        <a:off x="3431672" y="1441124"/>
        <a:ext cx="2748498" cy="1141111"/>
      </dsp:txXfrm>
    </dsp:sp>
    <dsp:sp modelId="{F6D08161-CCBF-A64B-B90D-FB4E0865B5F2}">
      <dsp:nvSpPr>
        <dsp:cNvPr id="0" name=""/>
        <dsp:cNvSpPr/>
      </dsp:nvSpPr>
      <dsp:spPr>
        <a:xfrm rot="4105233">
          <a:off x="2371011" y="2681532"/>
          <a:ext cx="1499000" cy="54228"/>
        </a:xfrm>
        <a:custGeom>
          <a:avLst/>
          <a:gdLst/>
          <a:ahLst/>
          <a:cxnLst/>
          <a:rect l="0" t="0" r="0" b="0"/>
          <a:pathLst>
            <a:path>
              <a:moveTo>
                <a:pt x="0" y="27114"/>
              </a:moveTo>
              <a:lnTo>
                <a:pt x="1499000" y="2711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3083036" y="2671171"/>
        <a:ext cx="74950" cy="74950"/>
      </dsp:txXfrm>
    </dsp:sp>
    <dsp:sp modelId="{3E677652-0852-B542-9740-7484F778654A}">
      <dsp:nvSpPr>
        <dsp:cNvPr id="0" name=""/>
        <dsp:cNvSpPr/>
      </dsp:nvSpPr>
      <dsp:spPr>
        <a:xfrm>
          <a:off x="3396170" y="2799555"/>
          <a:ext cx="2819502" cy="121211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Textural, archaeological &amp; iconographical evidence </a:t>
          </a:r>
        </a:p>
      </dsp:txBody>
      <dsp:txXfrm>
        <a:off x="3431672" y="2835057"/>
        <a:ext cx="2748498" cy="11411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8B381C-38C8-4BD2-970A-59F613F48486}">
      <dsp:nvSpPr>
        <dsp:cNvPr id="0" name=""/>
        <dsp:cNvSpPr/>
      </dsp:nvSpPr>
      <dsp:spPr>
        <a:xfrm>
          <a:off x="0" y="4597"/>
          <a:ext cx="6513603" cy="97937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B58176-9921-4942-8B87-96BB0C17A6BF}">
      <dsp:nvSpPr>
        <dsp:cNvPr id="0" name=""/>
        <dsp:cNvSpPr/>
      </dsp:nvSpPr>
      <dsp:spPr>
        <a:xfrm>
          <a:off x="296259" y="224956"/>
          <a:ext cx="538654" cy="5386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8B1BF-4B67-40A8-A2BE-803394D59AA0}">
      <dsp:nvSpPr>
        <dsp:cNvPr id="0" name=""/>
        <dsp:cNvSpPr/>
      </dsp:nvSpPr>
      <dsp:spPr>
        <a:xfrm>
          <a:off x="1131174" y="459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Introduction</a:t>
          </a:r>
          <a:endParaRPr lang="en-US" sz="1900" kern="1200"/>
        </a:p>
      </dsp:txBody>
      <dsp:txXfrm>
        <a:off x="1131174" y="4597"/>
        <a:ext cx="5382429" cy="979371"/>
      </dsp:txXfrm>
    </dsp:sp>
    <dsp:sp modelId="{8A11A6B2-5729-4FCC-82A8-0997B5301C90}">
      <dsp:nvSpPr>
        <dsp:cNvPr id="0" name=""/>
        <dsp:cNvSpPr/>
      </dsp:nvSpPr>
      <dsp:spPr>
        <a:xfrm>
          <a:off x="0" y="1228812"/>
          <a:ext cx="6513603" cy="9793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D1F9C1-F677-4CEC-B635-463D362343D3}">
      <dsp:nvSpPr>
        <dsp:cNvPr id="0" name=""/>
        <dsp:cNvSpPr/>
      </dsp:nvSpPr>
      <dsp:spPr>
        <a:xfrm>
          <a:off x="296259" y="1449171"/>
          <a:ext cx="538654" cy="538654"/>
        </a:xfrm>
        <a:prstGeom prst="rect">
          <a:avLst/>
        </a:prstGeom>
        <a:noFill/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D7D727-CDD2-400C-B9FC-E08F2FD38D4A}">
      <dsp:nvSpPr>
        <dsp:cNvPr id="0" name=""/>
        <dsp:cNvSpPr/>
      </dsp:nvSpPr>
      <dsp:spPr>
        <a:xfrm>
          <a:off x="1131174" y="1228812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Transitional Phases and How the HHTD depicts them</a:t>
          </a:r>
          <a:endParaRPr lang="en-US" sz="1900" kern="1200" dirty="0"/>
        </a:p>
      </dsp:txBody>
      <dsp:txXfrm>
        <a:off x="1131174" y="1228812"/>
        <a:ext cx="5382429" cy="979371"/>
      </dsp:txXfrm>
    </dsp:sp>
    <dsp:sp modelId="{C2FAEE65-A7C1-497A-AAF2-5E9D7BE8ECA4}">
      <dsp:nvSpPr>
        <dsp:cNvPr id="0" name=""/>
        <dsp:cNvSpPr/>
      </dsp:nvSpPr>
      <dsp:spPr>
        <a:xfrm>
          <a:off x="0" y="2453027"/>
          <a:ext cx="6513603" cy="97937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8D6958-1F8F-4130-ABDD-210B6CBA0E2C}">
      <dsp:nvSpPr>
        <dsp:cNvPr id="0" name=""/>
        <dsp:cNvSpPr/>
      </dsp:nvSpPr>
      <dsp:spPr>
        <a:xfrm>
          <a:off x="296259" y="2673385"/>
          <a:ext cx="538654" cy="5386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230D94-872E-4D27-945E-E978E4C9D8CE}">
      <dsp:nvSpPr>
        <dsp:cNvPr id="0" name=""/>
        <dsp:cNvSpPr/>
      </dsp:nvSpPr>
      <dsp:spPr>
        <a:xfrm>
          <a:off x="1131174" y="245302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Courtship and Kidnapping, the origin and practice of marriage traditions in Archaic and Classical Greece</a:t>
          </a:r>
          <a:endParaRPr lang="en-US" sz="1900" kern="1200"/>
        </a:p>
      </dsp:txBody>
      <dsp:txXfrm>
        <a:off x="1131174" y="2453027"/>
        <a:ext cx="5382429" cy="979371"/>
      </dsp:txXfrm>
    </dsp:sp>
    <dsp:sp modelId="{D471FE63-42D0-4D8C-84B2-E039961148E8}">
      <dsp:nvSpPr>
        <dsp:cNvPr id="0" name=""/>
        <dsp:cNvSpPr/>
      </dsp:nvSpPr>
      <dsp:spPr>
        <a:xfrm>
          <a:off x="0" y="3677241"/>
          <a:ext cx="6513603" cy="97937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3A28CA-0A9E-432B-A68E-7C5E4C1A548B}">
      <dsp:nvSpPr>
        <dsp:cNvPr id="0" name=""/>
        <dsp:cNvSpPr/>
      </dsp:nvSpPr>
      <dsp:spPr>
        <a:xfrm>
          <a:off x="296259" y="3897600"/>
          <a:ext cx="538654" cy="538654"/>
        </a:xfrm>
        <a:prstGeom prst="rect">
          <a:avLst/>
        </a:prstGeom>
        <a:noFill/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C984ED-AEA1-458A-924D-DF28DAF8E8FF}">
      <dsp:nvSpPr>
        <dsp:cNvPr id="0" name=""/>
        <dsp:cNvSpPr/>
      </dsp:nvSpPr>
      <dsp:spPr>
        <a:xfrm>
          <a:off x="1131174" y="3677241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Gender roles in Archaic and classical Greek funerary rites and rituals, mundane and divine</a:t>
          </a:r>
          <a:endParaRPr lang="en-US" sz="1900" kern="1200"/>
        </a:p>
      </dsp:txBody>
      <dsp:txXfrm>
        <a:off x="1131174" y="3677241"/>
        <a:ext cx="5382429" cy="979371"/>
      </dsp:txXfrm>
    </dsp:sp>
    <dsp:sp modelId="{4DB8E68B-50D4-44E8-BDC9-BF23FA0B826E}">
      <dsp:nvSpPr>
        <dsp:cNvPr id="0" name=""/>
        <dsp:cNvSpPr/>
      </dsp:nvSpPr>
      <dsp:spPr>
        <a:xfrm>
          <a:off x="0" y="4901456"/>
          <a:ext cx="6513603" cy="97937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64B182-79B0-44FB-9615-02358E6E447B}">
      <dsp:nvSpPr>
        <dsp:cNvPr id="0" name=""/>
        <dsp:cNvSpPr/>
      </dsp:nvSpPr>
      <dsp:spPr>
        <a:xfrm>
          <a:off x="296259" y="5121814"/>
          <a:ext cx="538654" cy="5386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D69D31-DDFA-4839-A445-52F87E592974}">
      <dsp:nvSpPr>
        <dsp:cNvPr id="0" name=""/>
        <dsp:cNvSpPr/>
      </dsp:nvSpPr>
      <dsp:spPr>
        <a:xfrm>
          <a:off x="1131174" y="4901456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Conclusion</a:t>
          </a:r>
        </a:p>
      </dsp:txBody>
      <dsp:txXfrm>
        <a:off x="1131174" y="4901456"/>
        <a:ext cx="5382429" cy="9793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2DE262-3E2E-A04C-BEC8-103635DBFC03}">
      <dsp:nvSpPr>
        <dsp:cNvPr id="0" name=""/>
        <dsp:cNvSpPr/>
      </dsp:nvSpPr>
      <dsp:spPr>
        <a:xfrm>
          <a:off x="0" y="36934"/>
          <a:ext cx="3037581" cy="1822549"/>
        </a:xfrm>
        <a:prstGeom prst="rect">
          <a:avLst/>
        </a:prstGeom>
        <a:solidFill>
          <a:srgbClr val="3B7630"/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 Homeric hymn shows us that men’s entrance into female spaces changes them completely</a:t>
          </a:r>
        </a:p>
      </dsp:txBody>
      <dsp:txXfrm>
        <a:off x="0" y="36934"/>
        <a:ext cx="3037581" cy="1822549"/>
      </dsp:txXfrm>
    </dsp:sp>
    <dsp:sp modelId="{533E57EC-CC32-ED44-857F-2E655EC4948F}">
      <dsp:nvSpPr>
        <dsp:cNvPr id="0" name=""/>
        <dsp:cNvSpPr/>
      </dsp:nvSpPr>
      <dsp:spPr>
        <a:xfrm>
          <a:off x="3341340" y="36934"/>
          <a:ext cx="3037581" cy="1822549"/>
        </a:xfrm>
        <a:prstGeom prst="rect">
          <a:avLst/>
        </a:prstGeom>
        <a:solidFill>
          <a:srgbClr val="3B7630"/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Hades kidnapping, rape and trickery changes Kore to Persephone. </a:t>
          </a:r>
        </a:p>
      </dsp:txBody>
      <dsp:txXfrm>
        <a:off x="3341340" y="36934"/>
        <a:ext cx="3037581" cy="1822549"/>
      </dsp:txXfrm>
    </dsp:sp>
    <dsp:sp modelId="{43E9F208-3C06-9E49-9327-07FA88BBEDE8}">
      <dsp:nvSpPr>
        <dsp:cNvPr id="0" name=""/>
        <dsp:cNvSpPr/>
      </dsp:nvSpPr>
      <dsp:spPr>
        <a:xfrm>
          <a:off x="6682680" y="36934"/>
          <a:ext cx="3037581" cy="1822549"/>
        </a:xfrm>
        <a:prstGeom prst="rect">
          <a:avLst/>
        </a:prstGeom>
        <a:solidFill>
          <a:srgbClr val="3B7630"/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 entrance of men is the introduction of danger, uncertainty and the reduction of women’s voices. (</a:t>
          </a:r>
          <a:r>
            <a:rPr lang="en-US" sz="2200" kern="1200" dirty="0" err="1"/>
            <a:t>Hom</a:t>
          </a:r>
          <a:r>
            <a:rPr lang="en-US" sz="2200" kern="1200" dirty="0"/>
            <a:t>. Ill)</a:t>
          </a:r>
        </a:p>
      </dsp:txBody>
      <dsp:txXfrm>
        <a:off x="6682680" y="36934"/>
        <a:ext cx="3037581" cy="1822549"/>
      </dsp:txXfrm>
    </dsp:sp>
    <dsp:sp modelId="{1857173F-FAE6-144D-9C04-7712CA49FCE3}">
      <dsp:nvSpPr>
        <dsp:cNvPr id="0" name=""/>
        <dsp:cNvSpPr/>
      </dsp:nvSpPr>
      <dsp:spPr>
        <a:xfrm>
          <a:off x="1670670" y="2163241"/>
          <a:ext cx="3037581" cy="1822549"/>
        </a:xfrm>
        <a:prstGeom prst="rect">
          <a:avLst/>
        </a:prstGeom>
        <a:solidFill>
          <a:srgbClr val="3B7630"/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This is a pervasive theme in Homeric works, and trickles down most notably into attic theater. (Soph. Ant) (Eur. Elec.218-19)</a:t>
          </a:r>
        </a:p>
      </dsp:txBody>
      <dsp:txXfrm>
        <a:off x="1670670" y="2163241"/>
        <a:ext cx="3037581" cy="1822549"/>
      </dsp:txXfrm>
    </dsp:sp>
    <dsp:sp modelId="{B369B6BC-1057-7249-851B-254B56879D99}">
      <dsp:nvSpPr>
        <dsp:cNvPr id="0" name=""/>
        <dsp:cNvSpPr/>
      </dsp:nvSpPr>
      <dsp:spPr>
        <a:xfrm>
          <a:off x="5012010" y="2163241"/>
          <a:ext cx="3037581" cy="1822549"/>
        </a:xfrm>
        <a:prstGeom prst="rect">
          <a:avLst/>
        </a:prstGeom>
        <a:solidFill>
          <a:srgbClr val="3B7630"/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“Any encounter with an extraneous male is potentially dangerous” (Lefkowitz. 1986 47.)</a:t>
          </a:r>
          <a:endParaRPr lang="en-US" sz="2200" kern="1200" dirty="0"/>
        </a:p>
      </dsp:txBody>
      <dsp:txXfrm>
        <a:off x="5012010" y="2163241"/>
        <a:ext cx="3037581" cy="18225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5A9586-E1B6-4495-9B54-B2CC5A514A13}">
      <dsp:nvSpPr>
        <dsp:cNvPr id="0" name=""/>
        <dsp:cNvSpPr/>
      </dsp:nvSpPr>
      <dsp:spPr>
        <a:xfrm>
          <a:off x="0" y="3529"/>
          <a:ext cx="10579147" cy="751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D61F62-8C83-428D-9069-1D5FB969740A}">
      <dsp:nvSpPr>
        <dsp:cNvPr id="0" name=""/>
        <dsp:cNvSpPr/>
      </dsp:nvSpPr>
      <dsp:spPr>
        <a:xfrm>
          <a:off x="227383" y="172656"/>
          <a:ext cx="413423" cy="4134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E2CBCD-32E0-4E1F-AE14-082665D99DDB}">
      <dsp:nvSpPr>
        <dsp:cNvPr id="0" name=""/>
        <dsp:cNvSpPr/>
      </dsp:nvSpPr>
      <dsp:spPr>
        <a:xfrm>
          <a:off x="868190" y="3529"/>
          <a:ext cx="9710957" cy="751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553" tIns="79553" rIns="79553" bIns="7955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My first chapter’s breakdown has a lot of overlap with my later chapters</a:t>
          </a:r>
        </a:p>
      </dsp:txBody>
      <dsp:txXfrm>
        <a:off x="868190" y="3529"/>
        <a:ext cx="9710957" cy="751679"/>
      </dsp:txXfrm>
    </dsp:sp>
    <dsp:sp modelId="{187E9605-8615-4CAC-A588-8F9915C3ADC4}">
      <dsp:nvSpPr>
        <dsp:cNvPr id="0" name=""/>
        <dsp:cNvSpPr/>
      </dsp:nvSpPr>
      <dsp:spPr>
        <a:xfrm>
          <a:off x="0" y="943128"/>
          <a:ext cx="10579147" cy="751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BFA6B2-00F6-4151-8234-EAE73BDB3930}">
      <dsp:nvSpPr>
        <dsp:cNvPr id="0" name=""/>
        <dsp:cNvSpPr/>
      </dsp:nvSpPr>
      <dsp:spPr>
        <a:xfrm>
          <a:off x="227383" y="1112256"/>
          <a:ext cx="413423" cy="4134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B3847-7E2D-44E5-BE14-24C373D50415}">
      <dsp:nvSpPr>
        <dsp:cNvPr id="0" name=""/>
        <dsp:cNvSpPr/>
      </dsp:nvSpPr>
      <dsp:spPr>
        <a:xfrm>
          <a:off x="868190" y="943128"/>
          <a:ext cx="9710957" cy="751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553" tIns="79553" rIns="79553" bIns="7955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planned chapters are too ambitious for the word count.</a:t>
          </a:r>
        </a:p>
      </dsp:txBody>
      <dsp:txXfrm>
        <a:off x="868190" y="943128"/>
        <a:ext cx="9710957" cy="751679"/>
      </dsp:txXfrm>
    </dsp:sp>
    <dsp:sp modelId="{79FF1364-593B-45EC-B7B2-8A6BE07D8C9C}">
      <dsp:nvSpPr>
        <dsp:cNvPr id="0" name=""/>
        <dsp:cNvSpPr/>
      </dsp:nvSpPr>
      <dsp:spPr>
        <a:xfrm>
          <a:off x="0" y="1882728"/>
          <a:ext cx="10579147" cy="751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062DAC-9A3A-4B9F-B64A-344CED0390F5}">
      <dsp:nvSpPr>
        <dsp:cNvPr id="0" name=""/>
        <dsp:cNvSpPr/>
      </dsp:nvSpPr>
      <dsp:spPr>
        <a:xfrm>
          <a:off x="227383" y="2051856"/>
          <a:ext cx="413423" cy="4134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D25BFB-77DE-4C9A-9DDB-37BB82B45AD5}">
      <dsp:nvSpPr>
        <dsp:cNvPr id="0" name=""/>
        <dsp:cNvSpPr/>
      </dsp:nvSpPr>
      <dsp:spPr>
        <a:xfrm>
          <a:off x="868190" y="1882728"/>
          <a:ext cx="9710957" cy="751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553" tIns="79553" rIns="79553" bIns="7955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content of the third chapter could be split into my first and second chapter</a:t>
          </a:r>
        </a:p>
      </dsp:txBody>
      <dsp:txXfrm>
        <a:off x="868190" y="1882728"/>
        <a:ext cx="9710957" cy="751679"/>
      </dsp:txXfrm>
    </dsp:sp>
    <dsp:sp modelId="{5C2A9198-2F9F-4D6A-8409-15DEE84E5451}">
      <dsp:nvSpPr>
        <dsp:cNvPr id="0" name=""/>
        <dsp:cNvSpPr/>
      </dsp:nvSpPr>
      <dsp:spPr>
        <a:xfrm>
          <a:off x="0" y="2822327"/>
          <a:ext cx="10579147" cy="751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10E4F3-27D5-495C-A346-57AF13CCCE76}">
      <dsp:nvSpPr>
        <dsp:cNvPr id="0" name=""/>
        <dsp:cNvSpPr/>
      </dsp:nvSpPr>
      <dsp:spPr>
        <a:xfrm>
          <a:off x="227383" y="2991455"/>
          <a:ext cx="413423" cy="4134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2D0AB8-A953-4B86-96AA-DC8C936921EE}">
      <dsp:nvSpPr>
        <dsp:cNvPr id="0" name=""/>
        <dsp:cNvSpPr/>
      </dsp:nvSpPr>
      <dsp:spPr>
        <a:xfrm>
          <a:off x="868190" y="2822327"/>
          <a:ext cx="9710957" cy="751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553" tIns="79553" rIns="79553" bIns="7955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More analysis of Iconography is needed to balance the analysis of the first chapter</a:t>
          </a:r>
        </a:p>
      </dsp:txBody>
      <dsp:txXfrm>
        <a:off x="868190" y="2822327"/>
        <a:ext cx="9710957" cy="751679"/>
      </dsp:txXfrm>
    </dsp:sp>
    <dsp:sp modelId="{CEEFCED6-F7B3-479A-81E9-EED3048C8769}">
      <dsp:nvSpPr>
        <dsp:cNvPr id="0" name=""/>
        <dsp:cNvSpPr/>
      </dsp:nvSpPr>
      <dsp:spPr>
        <a:xfrm>
          <a:off x="0" y="3761927"/>
          <a:ext cx="10579147" cy="7516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37A349-E11B-4E66-94BD-8F461A27CB91}">
      <dsp:nvSpPr>
        <dsp:cNvPr id="0" name=""/>
        <dsp:cNvSpPr/>
      </dsp:nvSpPr>
      <dsp:spPr>
        <a:xfrm>
          <a:off x="227383" y="3931055"/>
          <a:ext cx="413423" cy="41342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621DB-88BC-4035-A9F4-58F6D6ACDA61}">
      <dsp:nvSpPr>
        <dsp:cNvPr id="0" name=""/>
        <dsp:cNvSpPr/>
      </dsp:nvSpPr>
      <dsp:spPr>
        <a:xfrm>
          <a:off x="868190" y="3761927"/>
          <a:ext cx="9710957" cy="751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553" tIns="79553" rIns="79553" bIns="7955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There needs to be an introductory chapter into gender relations and methodology</a:t>
          </a:r>
        </a:p>
      </dsp:txBody>
      <dsp:txXfrm>
        <a:off x="868190" y="3761927"/>
        <a:ext cx="9710957" cy="7516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5">
  <dgm:title val=""/>
  <dgm:desc val=""/>
  <dgm:catLst>
    <dgm:cat type="hierarchy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/>
    <dgm:presOf/>
    <dgm:shape xmlns:r="http://schemas.openxmlformats.org/officeDocument/2006/relationships" r:blip="">
      <dgm:adjLst/>
    </dgm:shape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/>
              <dgm:constr type="t" for="ch" forName="hierFlow" refType="h" fact="0.3"/>
              <dgm:constr type="r" for="ch" forName="hierFlow" refType="w" fact="0.98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 refType="h" fact="0.3"/>
              <dgm:constr type="r" for="ch" forName="hierFlow" refType="w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h" for="des" forName="level1Shape" refType="h"/>
          <dgm:constr type="w" for="des" forName="level1Shape" refType="h" refFor="des" refForName="level1Shape" fact="2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w" refFor="des" refForName="level1Shape" op="equ" fact="0.4"/>
          <dgm:constr type="sibSp" for="des" forName="hierChild1" refType="h" refFor="des" refForName="level1Shape" op="equ" fact="0.15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w" refFor="des" refForName="level1Shape" op="equ"/>
          <dgm:constr type="userB" for="des" refType="sp" refFor="des" op="equ"/>
          <dgm:constr type="w" for="des" forName="firstBuf" refType="w" refFor="des" refForName="level1Shape" fact="0.1"/>
        </dgm:constrLst>
      </dgm:else>
    </dgm:choose>
    <dgm:ruleLst/>
    <dgm:layoutNode name="hierFlow">
      <dgm:choose name="Name6">
        <dgm:if name="Name7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  <dgm:param type="fallback" val="2D"/>
          </dgm:alg>
        </dgm:if>
        <dgm:else name="Name8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  <dgm:param type="fallback" val="2D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ptType="node" op="equ" val="65"/>
        <dgm:constr type="primFontSz" for="des" forName="connTx" op="equ" val="55"/>
        <dgm:constr type="primFontSz" for="des" forName="connTx" refType="primFontSz" refFor="des" refPtType="node" op="lte" fact="0.8"/>
      </dgm:constrLst>
      <dgm:ruleLst/>
      <dgm:choose name="Name9">
        <dgm:if name="Name10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1"/>
      </dgm:choose>
      <dgm:layoutNode name="hierChild1">
        <dgm:varLst>
          <dgm:chPref val="1"/>
          <dgm:animOne val="branch"/>
          <dgm:animLvl val="lvl"/>
        </dgm:varLst>
        <dgm:choose name="Name12">
          <dgm:if name="Name13" func="var" arg="dir" op="equ" val="norm">
            <dgm:alg type="hierChild">
              <dgm:param type="linDir" val="fromT"/>
              <dgm:param type="chAlign" val="l"/>
            </dgm:alg>
          </dgm:if>
          <dgm:else name="Name14">
            <dgm:alg type="hierChild">
              <dgm:param type="linDir" val="fromT"/>
              <dgm:param type="ch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forEach name="Name15" axis="ch" cnt="3">
          <dgm:forEach name="Name16" axis="self" ptType="node">
            <dgm:layoutNode name="Name17">
              <dgm:choose name="Name18">
                <dgm:if name="Name19" func="var" arg="dir" op="equ" val="norm">
                  <dgm:alg type="hierRoot">
                    <dgm:param type="hierAlign" val="lCtrCh"/>
                  </dgm:alg>
                </dgm:if>
                <dgm:else name="Name20">
                  <dgm:alg type="hierRoot">
                    <dgm:param type="hierAlign" val="rCtrCh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tMarg" refType="primFontSz" fact="0.05"/>
                  <dgm:constr type="bMarg" refType="primFontSz" fact="0.05"/>
                  <dgm:constr type="lMarg" refType="primFontSz" fact="0.05"/>
                  <dgm:constr type="rMarg" refType="primFontSz" fact="0.05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21">
                  <dgm:if name="Name2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23">
                    <dgm:alg type="hierChild">
                      <dgm:param type="linDir" val="fromT"/>
                      <dgm:param type="ch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24" axis="self" ptType="parTrans" cnt="1">
                    <dgm:layoutNode name="Name25">
                      <dgm:choose name="Name26">
                        <dgm:if name="Name27" func="var" arg="dir" op="equ" val="norm">
                          <dgm:alg type="conn">
                            <dgm:param type="dim" val="1D"/>
                            <dgm:param type="begPts" val="midR"/>
                            <dgm:param type="endPts" val="midL"/>
                            <dgm:param type="endSty" val="noArr"/>
                          </dgm:alg>
                        </dgm:if>
                        <dgm:else name="Name28">
                          <dgm:alg type="conn">
                            <dgm:param type="dim" val="1D"/>
                            <dgm:param type="begPts" val="midL"/>
                            <dgm:param type="endPts" val="midR"/>
                            <dgm:param type="endSty" val="noArr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5"/>
                        <dgm:constr type="connDist"/>
                        <dgm:constr type="begPad"/>
                        <dgm:constr type="endPad"/>
                        <dgm:constr type="userA" for="ch" refType="connDist"/>
                      </dgm:constrLst>
                      <dgm:ruleLst/>
                      <dgm:layoutNode name="connTx">
                        <dgm:alg type="tx">
                          <dgm:param type="autoTxRot" val="grav"/>
                        </dgm:alg>
                        <dgm:shape xmlns:r="http://schemas.openxmlformats.org/officeDocument/2006/relationships" type="rect" r:blip="" hideGeom="1">
                          <dgm:adjLst/>
                        </dgm:shape>
                        <dgm:presOf axis="self"/>
                        <dgm:constrLst>
                          <dgm:constr type="userA"/>
                          <dgm:constr type="w" refType="userA" fact="0.05"/>
                          <dgm:constr type="h" refType="userA" fact="0.05"/>
                          <dgm:constr type="lMarg" val="1"/>
                          <dgm:constr type="rMarg" val="1"/>
                          <dgm:constr type="tMarg"/>
                          <dgm:constr type="bMarg"/>
                        </dgm:constrLst>
                        <dgm:ruleLst>
                          <dgm:rule type="h" val="NaN" fact="0.25" max="NaN"/>
                          <dgm:rule type="w" val="NaN" fact="0.8" max="NaN"/>
                          <dgm:rule type="primFontSz" val="5" fact="NaN" max="NaN"/>
                        </dgm:ruleLst>
                      </dgm:layoutNode>
                    </dgm:layoutNode>
                  </dgm:forEach>
                  <dgm:forEach name="Name29" axis="self" ptType="node">
                    <dgm:layoutNode name="Name30">
                      <dgm:choose name="Name31">
                        <dgm:if name="Name32" func="var" arg="dir" op="equ" val="norm">
                          <dgm:alg type="hierRoot">
                            <dgm:param type="hierAlign" val="lCtrCh"/>
                          </dgm:alg>
                        </dgm:if>
                        <dgm:else name="Name33">
                          <dgm:alg type="hierRoot">
                            <dgm:param type="hierAlign" val="rCtrCh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tMarg" refType="primFontSz" fact="0.05"/>
                          <dgm:constr type="bMarg" refType="primFontSz" fact="0.05"/>
                          <dgm:constr type="lMarg" refType="primFontSz" fact="0.05"/>
                          <dgm:constr type="rMarg" refType="primFontSz" fact="0.05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34">
                          <dgm:if name="Name35" func="var" arg="dir" op="equ" val="norm">
                            <dgm:alg type="hierChild">
                              <dgm:param type="linDir" val="fromT"/>
                              <dgm:param type="chAlign" val="l"/>
                            </dgm:alg>
                          </dgm:if>
                          <dgm:else name="Name36">
                            <dgm:alg type="hierChild">
                              <dgm:param type="linDir" val="fromT"/>
                              <dgm:param type="chAlign" val="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37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choose name="Name38">
        <dgm:if name="Name39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</dgm:alg>
        </dgm:if>
        <dgm:else name="Name40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rectComp" refType="w"/>
        <dgm:constr type="h" for="ch" forName="rectComp" refType="h"/>
        <dgm:constr type="h" for="des" forName="bgRect" refType="h"/>
        <dgm:constr type="primFontSz" for="des" forName="bgRectTx" op="equ" val="65"/>
      </dgm:constrLst>
      <dgm:ruleLst/>
      <dgm:forEach name="Name41" axis="ch" ptType="node" st="2">
        <dgm:layoutNode name="rectComp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userA"/>
            <dgm:constr type="l" for="ch" forName="bgRect"/>
            <dgm:constr type="t" for="ch" forName="bgRect"/>
            <dgm:constr type="w" for="ch" forName="bgRect" refType="userA" fact="1.2"/>
            <dgm:constr type="l" for="ch" forName="bgRectTx"/>
            <dgm:constr type="t" for="ch" forName="bgRectTx"/>
            <dgm:constr type="h" for="ch" forName="bgRectTx" refType="h" refFor="ch" refForName="bgRect" fact="0.3"/>
            <dgm:constr type="w" for="ch" forName="bgRectTx" refType="w" refFor="ch" refForName="bgRect" op="equ"/>
          </dgm:constrLst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shape xmlns:r="http://schemas.openxmlformats.org/officeDocument/2006/relationships" type="rect" r:blip="" zOrderOff="-999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</dgm:layoutNode>
        <dgm:choose name="Name42">
          <dgm:if name="Name43" axis="self" ptType="node" func="revPos" op="gte" val="2">
            <dgm:layoutNode name="spComp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hSp"/>
                <dgm:constr type="t" for="ch" forName="hSp"/>
                <dgm:constr type="w" for="ch" forName="hSp" refType="userB"/>
                <dgm:constr type="wOff" for="ch" forName="hSp" refType="userA" fact="-0.2"/>
              </dgm:constrLst>
              <dgm:ruleLst/>
              <dgm:layoutNode name="h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44"/>
        </dgm:choos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4AF6A0-DF07-1C49-A3BA-E4465893898C}" type="datetimeFigureOut">
              <a:rPr lang="en-US" smtClean="0"/>
              <a:t>3/22/20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C5C1F4-E37B-FB4D-8F3B-2E339ED6D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433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C5C1F4-E37B-FB4D-8F3B-2E339ED6D2B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2966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C5C1F4-E37B-FB4D-8F3B-2E339ED6D2B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3988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C5C1F4-E37B-FB4D-8F3B-2E339ED6D2B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6403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C5C1F4-E37B-FB4D-8F3B-2E339ED6D2B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506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dirty="0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DC5C1F4-E37B-FB4D-8F3B-2E339ED6D2B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3932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88D38747-4367-4BD2-8D51-C97E202738E2}" type="datetime1">
              <a:rPr lang="en-US" smtClean="0"/>
              <a:t>3/22/20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25400" ty="6350" sx="71000" sy="71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7524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3/22/20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874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3/22/20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blipFill dpi="0" rotWithShape="1">
            <a:blip r:embed="rId2"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25400" ty="6350" sx="71000" sy="71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49702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3/22/20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3297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3/22/20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336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3/22/20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437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3/22/20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8209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3/22/20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502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/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3/22/20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18722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3/22/20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3982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3/22/20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4649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73ED0CC-082F-4160-86E5-0D6041F12778}" type="datetime1">
              <a:rPr lang="en-US" smtClean="0"/>
              <a:t>3/22/20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0859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19" r:id="rId1"/>
    <p:sldLayoutId id="2147483920" r:id="rId2"/>
    <p:sldLayoutId id="2147483921" r:id="rId3"/>
    <p:sldLayoutId id="2147483922" r:id="rId4"/>
    <p:sldLayoutId id="2147483923" r:id="rId5"/>
    <p:sldLayoutId id="2147483924" r:id="rId6"/>
    <p:sldLayoutId id="2147483925" r:id="rId7"/>
    <p:sldLayoutId id="2147483926" r:id="rId8"/>
    <p:sldLayoutId id="2147483927" r:id="rId9"/>
    <p:sldLayoutId id="2147483928" r:id="rId10"/>
    <p:sldLayoutId id="2147483929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svg"/><Relationship Id="rId3" Type="http://schemas.openxmlformats.org/officeDocument/2006/relationships/image" Target="../media/image2.jpg"/><Relationship Id="rId7" Type="http://schemas.openxmlformats.org/officeDocument/2006/relationships/image" Target="../media/image8.svg"/><Relationship Id="rId12" Type="http://schemas.openxmlformats.org/officeDocument/2006/relationships/image" Target="../media/image1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openxmlformats.org/officeDocument/2006/relationships/image" Target="../media/image12.svg"/><Relationship Id="rId5" Type="http://schemas.openxmlformats.org/officeDocument/2006/relationships/image" Target="../media/image6.sv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svg"/><Relationship Id="rId14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diagramLayout" Target="../diagrams/layout2.xml"/><Relationship Id="rId7" Type="http://schemas.openxmlformats.org/officeDocument/2006/relationships/image" Target="../media/image2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openxmlformats.org/officeDocument/2006/relationships/image" Target="../media/image26.png"/><Relationship Id="rId5" Type="http://schemas.openxmlformats.org/officeDocument/2006/relationships/diagramColors" Target="../diagrams/colors2.xml"/><Relationship Id="rId10" Type="http://schemas.openxmlformats.org/officeDocument/2006/relationships/image" Target="../media/image25.sv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2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svg"/><Relationship Id="rId3" Type="http://schemas.openxmlformats.org/officeDocument/2006/relationships/image" Target="../media/image28.svg"/><Relationship Id="rId7" Type="http://schemas.openxmlformats.org/officeDocument/2006/relationships/image" Target="../media/image31.svg"/><Relationship Id="rId12" Type="http://schemas.openxmlformats.org/officeDocument/2006/relationships/image" Target="../media/image36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11" Type="http://schemas.openxmlformats.org/officeDocument/2006/relationships/image" Target="../media/image35.svg"/><Relationship Id="rId5" Type="http://schemas.openxmlformats.org/officeDocument/2006/relationships/image" Target="../media/image29.svg"/><Relationship Id="rId10" Type="http://schemas.openxmlformats.org/officeDocument/2006/relationships/image" Target="../media/image34.png"/><Relationship Id="rId4" Type="http://schemas.openxmlformats.org/officeDocument/2006/relationships/image" Target="../media/image18.png"/><Relationship Id="rId9" Type="http://schemas.openxmlformats.org/officeDocument/2006/relationships/image" Target="../media/image3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tiff"/><Relationship Id="rId3" Type="http://schemas.openxmlformats.org/officeDocument/2006/relationships/image" Target="../media/image38.tiff"/><Relationship Id="rId7" Type="http://schemas.openxmlformats.org/officeDocument/2006/relationships/image" Target="../media/image42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image" Target="../media/image40.tiff"/><Relationship Id="rId10" Type="http://schemas.openxmlformats.org/officeDocument/2006/relationships/image" Target="../media/image45.tiff"/><Relationship Id="rId4" Type="http://schemas.openxmlformats.org/officeDocument/2006/relationships/image" Target="../media/image39.tiff"/><Relationship Id="rId9" Type="http://schemas.openxmlformats.org/officeDocument/2006/relationships/image" Target="../media/image44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tmuseum.org/toah/hd/fune/hd_fune.htm" TargetMode="External"/><Relationship Id="rId2" Type="http://schemas.openxmlformats.org/officeDocument/2006/relationships/hyperlink" Target="https://www.metmuseum.org/toah/works-of-art/28.57.23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ommons.wikimedia.org/wiki/File:The_Parthenon_sculptures,_British_Museum_(14063452447).jpg" TargetMode="External"/><Relationship Id="rId4" Type="http://schemas.openxmlformats.org/officeDocument/2006/relationships/hyperlink" Target="https://commons.wikimedia.org/wiki/File:Marble_Statue_of_Demete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3D3B1-0CA6-C445-B903-75BCEB2739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GB" sz="3100" dirty="0"/>
              <a:t>Till death do us part: How the Homeric Hymn to Demeter Depicts Gender Dynamics of Marriage and Death in Archaic and Classical Greece</a:t>
            </a:r>
            <a:endParaRPr lang="en-US" sz="3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6F59CE-CAF6-654F-A55C-F912A2A81F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>
            <a:normAutofit/>
          </a:bodyPr>
          <a:lstStyle/>
          <a:p>
            <a:r>
              <a:rPr lang="en-US" dirty="0"/>
              <a:t>Becca Calder - 1600668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002B6425-D143-3248-BCAF-DC87814B94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534" b="18648"/>
          <a:stretch/>
        </p:blipFill>
        <p:spPr>
          <a:xfrm>
            <a:off x="20" y="10"/>
            <a:ext cx="12191980" cy="4571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455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6285A70-5C93-484D-8473-E918A3AB54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Freeform 16">
            <a:extLst>
              <a:ext uri="{FF2B5EF4-FFF2-40B4-BE49-F238E27FC236}">
                <a16:creationId xmlns:a16="http://schemas.microsoft.com/office/drawing/2014/main" id="{A10C41F2-1746-4431-9B52-B9F147A89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custGeom>
            <a:avLst/>
            <a:gdLst>
              <a:gd name="connsiteX0" fmla="*/ 0 w 3096136"/>
              <a:gd name="connsiteY0" fmla="*/ 0 h 5856137"/>
              <a:gd name="connsiteX1" fmla="*/ 3096136 w 3096136"/>
              <a:gd name="connsiteY1" fmla="*/ 0 h 5856137"/>
              <a:gd name="connsiteX2" fmla="*/ 3096136 w 3096136"/>
              <a:gd name="connsiteY2" fmla="*/ 5856137 h 5856137"/>
              <a:gd name="connsiteX3" fmla="*/ 0 w 3096136"/>
              <a:gd name="connsiteY3" fmla="*/ 5856137 h 5856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096136" h="5856137">
                <a:moveTo>
                  <a:pt x="0" y="0"/>
                </a:moveTo>
                <a:lnTo>
                  <a:pt x="3096136" y="0"/>
                </a:lnTo>
                <a:lnTo>
                  <a:pt x="3096136" y="5856137"/>
                </a:lnTo>
                <a:lnTo>
                  <a:pt x="0" y="585613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Rectangle 30">
            <a:extLst>
              <a:ext uri="{FF2B5EF4-FFF2-40B4-BE49-F238E27FC236}">
                <a16:creationId xmlns:a16="http://schemas.microsoft.com/office/drawing/2014/main" id="{B695F8C5-0ED1-4C24-877A-A9E15A1C6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7946" y="643461"/>
            <a:ext cx="3036377" cy="5571069"/>
          </a:xfrm>
          <a:prstGeom prst="rect">
            <a:avLst/>
          </a:prstGeom>
          <a:blipFill dpi="0" rotWithShape="1">
            <a:blip r:embed="rId3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25400" ty="6350" sx="91000" sy="91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984928E-D694-4849-BBAD-D7C7DC405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4020" y="643461"/>
            <a:ext cx="7654513" cy="557106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99237721-19CF-41B1-AA0A-E1E1A8282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24317" y="4576004"/>
            <a:ext cx="457200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59347D1F-1E9F-9341-9D0D-9367735ECEC0}"/>
              </a:ext>
            </a:extLst>
          </p:cNvPr>
          <p:cNvSpPr/>
          <p:nvPr/>
        </p:nvSpPr>
        <p:spPr>
          <a:xfrm>
            <a:off x="3848847" y="250026"/>
            <a:ext cx="8109791" cy="635793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0" name="Graphic 39" descr="Presentation with bar chart RTL">
            <a:extLst>
              <a:ext uri="{FF2B5EF4-FFF2-40B4-BE49-F238E27FC236}">
                <a16:creationId xmlns:a16="http://schemas.microsoft.com/office/drawing/2014/main" id="{EAB84F7A-277F-3240-9471-E9D2BABFAE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47755" y="2005785"/>
            <a:ext cx="826745" cy="826745"/>
          </a:xfrm>
          <a:prstGeom prst="rect">
            <a:avLst/>
          </a:prstGeom>
        </p:spPr>
      </p:pic>
      <p:pic>
        <p:nvPicPr>
          <p:cNvPr id="41" name="Graphic 40" descr="Clock">
            <a:extLst>
              <a:ext uri="{FF2B5EF4-FFF2-40B4-BE49-F238E27FC236}">
                <a16:creationId xmlns:a16="http://schemas.microsoft.com/office/drawing/2014/main" id="{2A0CE52B-7711-D34D-ABE0-E218C98889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918086" y="2005784"/>
            <a:ext cx="826745" cy="826745"/>
          </a:xfrm>
          <a:prstGeom prst="rect">
            <a:avLst/>
          </a:prstGeom>
        </p:spPr>
      </p:pic>
      <p:pic>
        <p:nvPicPr>
          <p:cNvPr id="42" name="Graphic 41" descr="Snake">
            <a:extLst>
              <a:ext uri="{FF2B5EF4-FFF2-40B4-BE49-F238E27FC236}">
                <a16:creationId xmlns:a16="http://schemas.microsoft.com/office/drawing/2014/main" id="{93415B3B-10D3-F444-9F59-6D773680076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214161" y="4397885"/>
            <a:ext cx="826745" cy="826745"/>
          </a:xfrm>
          <a:prstGeom prst="rect">
            <a:avLst/>
          </a:prstGeom>
        </p:spPr>
      </p:pic>
      <p:pic>
        <p:nvPicPr>
          <p:cNvPr id="43" name="Graphic 42" descr="Books">
            <a:extLst>
              <a:ext uri="{FF2B5EF4-FFF2-40B4-BE49-F238E27FC236}">
                <a16:creationId xmlns:a16="http://schemas.microsoft.com/office/drawing/2014/main" id="{06131580-25A8-AE4D-8A15-066FE129EC7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881347" y="4397885"/>
            <a:ext cx="826745" cy="826745"/>
          </a:xfrm>
          <a:prstGeom prst="rect">
            <a:avLst/>
          </a:prstGeom>
        </p:spPr>
      </p:pic>
      <p:pic>
        <p:nvPicPr>
          <p:cNvPr id="44" name="Graphic 43" descr="Globe">
            <a:extLst>
              <a:ext uri="{FF2B5EF4-FFF2-40B4-BE49-F238E27FC236}">
                <a16:creationId xmlns:a16="http://schemas.microsoft.com/office/drawing/2014/main" id="{A58D5836-3CA3-4740-BF30-A1E5E8C9CBC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120273" y="2005784"/>
            <a:ext cx="826745" cy="826745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098CCAC8-2469-BE40-8374-970FA67BE4D7}"/>
              </a:ext>
            </a:extLst>
          </p:cNvPr>
          <p:cNvSpPr txBox="1"/>
          <p:nvPr/>
        </p:nvSpPr>
        <p:spPr>
          <a:xfrm>
            <a:off x="4035382" y="2900877"/>
            <a:ext cx="25921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tx2"/>
                </a:solidFill>
                <a:cs typeface="Nadeem" pitchFamily="2" charset="-78"/>
              </a:rPr>
              <a:t>No specific time period, making the pool of information far too large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D295A49-AAAB-0949-894E-D070810785CB}"/>
              </a:ext>
            </a:extLst>
          </p:cNvPr>
          <p:cNvSpPr txBox="1"/>
          <p:nvPr/>
        </p:nvSpPr>
        <p:spPr>
          <a:xfrm>
            <a:off x="6665050" y="2900877"/>
            <a:ext cx="25921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tx2"/>
                </a:solidFill>
                <a:cs typeface="Futura Condensed Medium" panose="020B0602020204020303" pitchFamily="34" charset="-79"/>
              </a:rPr>
              <a:t>This idea had multiple </a:t>
            </a:r>
          </a:p>
          <a:p>
            <a:pPr algn="ctr"/>
            <a:r>
              <a:rPr lang="en-US" dirty="0">
                <a:solidFill>
                  <a:schemeClr val="tx2"/>
                </a:solidFill>
                <a:cs typeface="Futura Condensed Medium" panose="020B0602020204020303" pitchFamily="34" charset="-79"/>
              </a:rPr>
              <a:t>methodological and research issues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5DF122BE-AFA2-BA42-A318-363480108889}"/>
              </a:ext>
            </a:extLst>
          </p:cNvPr>
          <p:cNvSpPr txBox="1"/>
          <p:nvPr/>
        </p:nvSpPr>
        <p:spPr>
          <a:xfrm>
            <a:off x="9237571" y="2900877"/>
            <a:ext cx="25921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tx2"/>
                </a:solidFill>
              </a:rPr>
              <a:t>There was also no specifics on geographical locations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B4CCAD2-A606-6843-A645-B16FB792392A}"/>
              </a:ext>
            </a:extLst>
          </p:cNvPr>
          <p:cNvSpPr txBox="1"/>
          <p:nvPr/>
        </p:nvSpPr>
        <p:spPr>
          <a:xfrm>
            <a:off x="5331459" y="5206013"/>
            <a:ext cx="25921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tx2"/>
                </a:solidFill>
              </a:rPr>
              <a:t>I had planned to rely on iconographical evidence, of which there is very little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E1021DD6-C0AE-7249-B292-E21C7321701B}"/>
              </a:ext>
            </a:extLst>
          </p:cNvPr>
          <p:cNvSpPr txBox="1"/>
          <p:nvPr/>
        </p:nvSpPr>
        <p:spPr>
          <a:xfrm>
            <a:off x="7941495" y="5224630"/>
            <a:ext cx="259215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tx2"/>
                </a:solidFill>
              </a:rPr>
              <a:t>There was very little modern scholarship focused on this concept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D0CBD4B-A880-8749-B77B-4BAAC5163219}"/>
              </a:ext>
            </a:extLst>
          </p:cNvPr>
          <p:cNvSpPr/>
          <p:nvPr/>
        </p:nvSpPr>
        <p:spPr>
          <a:xfrm>
            <a:off x="4875610" y="969355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  <a:cs typeface="Futura Medium" panose="020B0602020204020303" pitchFamily="34" charset="-79"/>
              </a:rPr>
              <a:t>My previous dissertation focused on the Hades presented as an ideal Husband and bridegroom</a:t>
            </a:r>
          </a:p>
        </p:txBody>
      </p:sp>
      <p:sp>
        <p:nvSpPr>
          <p:cNvPr id="50" name="Title 1">
            <a:extLst>
              <a:ext uri="{FF2B5EF4-FFF2-40B4-BE49-F238E27FC236}">
                <a16:creationId xmlns:a16="http://schemas.microsoft.com/office/drawing/2014/main" id="{425C1CC1-5CEB-184F-A2FC-D2B263FB9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4020" y="266681"/>
            <a:ext cx="8064618" cy="923331"/>
          </a:xfrm>
        </p:spPr>
        <p:txBody>
          <a:bodyPr anchor="ctr">
            <a:noAutofit/>
          </a:bodyPr>
          <a:lstStyle/>
          <a:p>
            <a:pPr algn="ctr"/>
            <a:r>
              <a:rPr lang="en-US" sz="4400" dirty="0">
                <a:solidFill>
                  <a:srgbClr val="FFFFFF"/>
                </a:solidFill>
                <a:latin typeface="Futura Condensed Medium" panose="020B0602020204020303" pitchFamily="34" charset="-79"/>
                <a:ea typeface="Helvetica Neue" panose="02000503000000020004" pitchFamily="2" charset="0"/>
                <a:cs typeface="Futura Condensed Medium" panose="020B0602020204020303" pitchFamily="34" charset="-79"/>
              </a:rPr>
              <a:t>How my research changed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F13D756-81C0-3F40-ACB8-70D3552D6F4F}"/>
              </a:ext>
            </a:extLst>
          </p:cNvPr>
          <p:cNvSpPr/>
          <p:nvPr/>
        </p:nvSpPr>
        <p:spPr>
          <a:xfrm rot="5400000">
            <a:off x="-2764671" y="3249732"/>
            <a:ext cx="6347800" cy="34838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810FD7AC-941A-7A45-B050-4C13FEFDB36D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b="48931"/>
          <a:stretch/>
        </p:blipFill>
        <p:spPr>
          <a:xfrm>
            <a:off x="530347" y="395676"/>
            <a:ext cx="3356335" cy="606664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44ADE1CA-EEED-F646-BBF9-87EB2FFC2AF4}"/>
              </a:ext>
            </a:extLst>
          </p:cNvPr>
          <p:cNvSpPr/>
          <p:nvPr/>
        </p:nvSpPr>
        <p:spPr>
          <a:xfrm>
            <a:off x="233362" y="250025"/>
            <a:ext cx="3660659" cy="32626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FC322BED-7FB7-EA4E-854F-D273EF2BBE3B}"/>
              </a:ext>
            </a:extLst>
          </p:cNvPr>
          <p:cNvSpPr/>
          <p:nvPr/>
        </p:nvSpPr>
        <p:spPr>
          <a:xfrm>
            <a:off x="233362" y="6281704"/>
            <a:ext cx="3660659" cy="32626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01959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1CC8572-23D4-6E40-B6FD-AEC477E6A67F}"/>
              </a:ext>
            </a:extLst>
          </p:cNvPr>
          <p:cNvSpPr/>
          <p:nvPr/>
        </p:nvSpPr>
        <p:spPr>
          <a:xfrm>
            <a:off x="6821424" y="2084833"/>
            <a:ext cx="4931664" cy="4023360"/>
          </a:xfrm>
          <a:prstGeom prst="rect">
            <a:avLst/>
          </a:prstGeom>
          <a:solidFill>
            <a:srgbClr val="1635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BE0530-2AC8-6F41-8D5D-71AB9391A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585215"/>
            <a:ext cx="7589520" cy="149961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2"/>
                </a:solidFill>
                <a:latin typeface="Futura Condensed Medium" panose="020B0602020204020303" pitchFamily="34" charset="-79"/>
                <a:cs typeface="Futura Condensed Medium" panose="020B0602020204020303" pitchFamily="34" charset="-79"/>
              </a:rPr>
              <a:t>how I WANT TO progress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60D306F-6306-B340-A602-A473A5EE7F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2281145"/>
              </p:ext>
            </p:extLst>
          </p:nvPr>
        </p:nvGraphicFramePr>
        <p:xfrm>
          <a:off x="0" y="2084833"/>
          <a:ext cx="621792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888C0C4-594F-4745-82DB-B0C2E5FF8FFC}"/>
              </a:ext>
            </a:extLst>
          </p:cNvPr>
          <p:cNvSpPr txBox="1"/>
          <p:nvPr/>
        </p:nvSpPr>
        <p:spPr>
          <a:xfrm>
            <a:off x="6821424" y="2084832"/>
            <a:ext cx="493166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led me to the Homeric Hymn to Demeter.</a:t>
            </a:r>
          </a:p>
          <a:p>
            <a:r>
              <a:rPr lang="en-GB" sz="2800" dirty="0"/>
              <a:t> </a:t>
            </a:r>
          </a:p>
          <a:p>
            <a:r>
              <a:rPr lang="en-GB" sz="2800" dirty="0"/>
              <a:t>Key time are the Archaic and Classical periods </a:t>
            </a:r>
          </a:p>
          <a:p>
            <a:endParaRPr lang="en-GB" sz="2800" dirty="0"/>
          </a:p>
          <a:p>
            <a:r>
              <a:rPr lang="en-GB" sz="2800" dirty="0"/>
              <a:t>Realisation of Homeric myths, &amp; how they translated and changed over time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285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3B96FEB-477F-7847-9AB8-1DED611FC38B}"/>
              </a:ext>
            </a:extLst>
          </p:cNvPr>
          <p:cNvSpPr/>
          <p:nvPr/>
        </p:nvSpPr>
        <p:spPr>
          <a:xfrm>
            <a:off x="735512" y="470924"/>
            <a:ext cx="3596034" cy="5885426"/>
          </a:xfrm>
          <a:prstGeom prst="rect">
            <a:avLst/>
          </a:prstGeom>
          <a:solidFill>
            <a:srgbClr val="46721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A2A3A3-ED58-EE4F-A81D-842286130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451" y="2700319"/>
            <a:ext cx="3416158" cy="1506462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Dissertation Chapters plan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6ACA17B4-071A-4BB0-A446-0E4D6E85C50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Graphic 8" descr="Gender">
            <a:extLst>
              <a:ext uri="{FF2B5EF4-FFF2-40B4-BE49-F238E27FC236}">
                <a16:creationId xmlns:a16="http://schemas.microsoft.com/office/drawing/2014/main" id="{488657EA-23F2-8B40-B8EB-C8CEA24CF2F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528187" y="4365522"/>
            <a:ext cx="567813" cy="567813"/>
          </a:xfrm>
          <a:prstGeom prst="rect">
            <a:avLst/>
          </a:prstGeom>
        </p:spPr>
      </p:pic>
      <p:pic>
        <p:nvPicPr>
          <p:cNvPr id="13" name="Graphic 12" descr="Transfer">
            <a:extLst>
              <a:ext uri="{FF2B5EF4-FFF2-40B4-BE49-F238E27FC236}">
                <a16:creationId xmlns:a16="http://schemas.microsoft.com/office/drawing/2014/main" id="{2CEED2F9-C5A5-AF45-A733-4EFC48ED208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528186" y="1924665"/>
            <a:ext cx="567813" cy="56781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008EF21-985D-1849-84FF-1757531AE748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423" t="5448" r="82065" b="49860"/>
          <a:stretch/>
        </p:blipFill>
        <p:spPr>
          <a:xfrm rot="5400000">
            <a:off x="1406306" y="-262499"/>
            <a:ext cx="2254446" cy="359603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CC55DEE-2CBE-6040-94DC-35B2ADAD4FA8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423" t="5448" r="82065" b="49860"/>
          <a:stretch/>
        </p:blipFill>
        <p:spPr>
          <a:xfrm rot="5400000">
            <a:off x="1406306" y="3498409"/>
            <a:ext cx="2254446" cy="3596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5597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5448B-83D2-844E-8F75-50E33CEDF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Transitional Phases and How the HHTD depicts them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49246-BDCC-1346-8439-30E14861A9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9720073" cy="701040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dirty="0"/>
              <a:t>In this chapter I want to explore the specific ways in which the Homeric hymn discusses three transitional phases I have noted as most prevalent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3DCFD4-E167-FF47-B498-26CB45B7958D}"/>
              </a:ext>
            </a:extLst>
          </p:cNvPr>
          <p:cNvSpPr txBox="1"/>
          <p:nvPr/>
        </p:nvSpPr>
        <p:spPr>
          <a:xfrm>
            <a:off x="1134335" y="4475497"/>
            <a:ext cx="2362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Women as guardians of transitional spaces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45E361-E17B-884D-96A1-060150C06A1E}"/>
              </a:ext>
            </a:extLst>
          </p:cNvPr>
          <p:cNvSpPr txBox="1"/>
          <p:nvPr/>
        </p:nvSpPr>
        <p:spPr>
          <a:xfrm>
            <a:off x="4910013" y="4471925"/>
            <a:ext cx="2362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Men's entrance into women's spaces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B97172-0573-4645-999C-69252409CB76}"/>
              </a:ext>
            </a:extLst>
          </p:cNvPr>
          <p:cNvSpPr txBox="1"/>
          <p:nvPr/>
        </p:nvSpPr>
        <p:spPr>
          <a:xfrm>
            <a:off x="8685691" y="4471925"/>
            <a:ext cx="2362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Context of the Hymns performance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1CFC6903-D43C-1D42-B640-B3A8FF314390}"/>
              </a:ext>
            </a:extLst>
          </p:cNvPr>
          <p:cNvGrpSpPr/>
          <p:nvPr/>
        </p:nvGrpSpPr>
        <p:grpSpPr>
          <a:xfrm>
            <a:off x="1134335" y="3179450"/>
            <a:ext cx="9913555" cy="1027176"/>
            <a:chOff x="1134335" y="3179450"/>
            <a:chExt cx="9913555" cy="1027176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74724134-20E0-CF46-9890-7ED4F037DBE9}"/>
                </a:ext>
              </a:extLst>
            </p:cNvPr>
            <p:cNvSpPr/>
            <p:nvPr/>
          </p:nvSpPr>
          <p:spPr>
            <a:xfrm>
              <a:off x="1134335" y="3179450"/>
              <a:ext cx="9913555" cy="102717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FF084382-C42A-A24B-9832-797FEB35E0BD}"/>
                </a:ext>
              </a:extLst>
            </p:cNvPr>
            <p:cNvSpPr txBox="1"/>
            <p:nvPr/>
          </p:nvSpPr>
          <p:spPr>
            <a:xfrm>
              <a:off x="1960365" y="3246120"/>
              <a:ext cx="64024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dirty="0"/>
                <a:t>Birth</a:t>
              </a:r>
              <a:endParaRPr lang="en-US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204FE928-1A93-1243-8F59-CFFB9348580D}"/>
                </a:ext>
              </a:extLst>
            </p:cNvPr>
            <p:cNvSpPr txBox="1"/>
            <p:nvPr/>
          </p:nvSpPr>
          <p:spPr>
            <a:xfrm>
              <a:off x="5566752" y="3246120"/>
              <a:ext cx="115416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dirty="0"/>
                <a:t>Marriage</a:t>
              </a:r>
              <a:endParaRPr lang="en-US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E003CD6F-A8FA-F841-A07B-35284D6F40BA}"/>
                </a:ext>
              </a:extLst>
            </p:cNvPr>
            <p:cNvSpPr txBox="1"/>
            <p:nvPr/>
          </p:nvSpPr>
          <p:spPr>
            <a:xfrm>
              <a:off x="9501948" y="3246120"/>
              <a:ext cx="79060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2000" dirty="0"/>
                <a:t>Death</a:t>
              </a:r>
              <a:endParaRPr lang="en-US" dirty="0"/>
            </a:p>
          </p:txBody>
        </p:sp>
        <p:pic>
          <p:nvPicPr>
            <p:cNvPr id="11" name="Graphic 10" descr="Baby">
              <a:extLst>
                <a:ext uri="{FF2B5EF4-FFF2-40B4-BE49-F238E27FC236}">
                  <a16:creationId xmlns:a16="http://schemas.microsoft.com/office/drawing/2014/main" id="{F9D20533-F863-6347-A673-507EB6959D42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2044265" y="3596639"/>
              <a:ext cx="472439" cy="472439"/>
            </a:xfrm>
            <a:prstGeom prst="rect">
              <a:avLst/>
            </a:prstGeom>
          </p:spPr>
        </p:pic>
        <p:pic>
          <p:nvPicPr>
            <p:cNvPr id="13" name="Graphic 12" descr="Wedding rings">
              <a:extLst>
                <a:ext uri="{FF2B5EF4-FFF2-40B4-BE49-F238E27FC236}">
                  <a16:creationId xmlns:a16="http://schemas.microsoft.com/office/drawing/2014/main" id="{C5056809-976C-7341-9CC7-9D3C1F9035A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880767" y="3596640"/>
              <a:ext cx="472439" cy="472439"/>
            </a:xfrm>
            <a:prstGeom prst="rect">
              <a:avLst/>
            </a:prstGeom>
          </p:spPr>
        </p:pic>
        <p:pic>
          <p:nvPicPr>
            <p:cNvPr id="15" name="Graphic 14" descr="Gravestone">
              <a:extLst>
                <a:ext uri="{FF2B5EF4-FFF2-40B4-BE49-F238E27FC236}">
                  <a16:creationId xmlns:a16="http://schemas.microsoft.com/office/drawing/2014/main" id="{546FDB76-E1B4-894B-ACFC-E7CD849C13EB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9633368" y="3602234"/>
              <a:ext cx="466845" cy="466845"/>
            </a:xfrm>
            <a:prstGeom prst="rect">
              <a:avLst/>
            </a:prstGeom>
          </p:spPr>
        </p:pic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0C7CA424-2C01-EA48-8DB1-4F0574586E2D}"/>
              </a:ext>
            </a:extLst>
          </p:cNvPr>
          <p:cNvGrpSpPr/>
          <p:nvPr/>
        </p:nvGrpSpPr>
        <p:grpSpPr>
          <a:xfrm>
            <a:off x="1313162" y="5351764"/>
            <a:ext cx="9560082" cy="475238"/>
            <a:chOff x="1313162" y="5351764"/>
            <a:chExt cx="9560082" cy="475238"/>
          </a:xfrm>
        </p:grpSpPr>
        <p:pic>
          <p:nvPicPr>
            <p:cNvPr id="22" name="Graphic 21" descr="Baby">
              <a:extLst>
                <a:ext uri="{FF2B5EF4-FFF2-40B4-BE49-F238E27FC236}">
                  <a16:creationId xmlns:a16="http://schemas.microsoft.com/office/drawing/2014/main" id="{8D234DFF-9882-2F44-9D48-730998CCF39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1313162" y="5353039"/>
              <a:ext cx="472439" cy="472439"/>
            </a:xfrm>
            <a:prstGeom prst="rect">
              <a:avLst/>
            </a:prstGeom>
          </p:spPr>
        </p:pic>
        <p:pic>
          <p:nvPicPr>
            <p:cNvPr id="23" name="Graphic 22" descr="Wedding rings">
              <a:extLst>
                <a:ext uri="{FF2B5EF4-FFF2-40B4-BE49-F238E27FC236}">
                  <a16:creationId xmlns:a16="http://schemas.microsoft.com/office/drawing/2014/main" id="{171D2C97-C281-6F40-B574-1FCD02470C17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2044265" y="5353039"/>
              <a:ext cx="472439" cy="472439"/>
            </a:xfrm>
            <a:prstGeom prst="rect">
              <a:avLst/>
            </a:prstGeom>
          </p:spPr>
        </p:pic>
        <p:pic>
          <p:nvPicPr>
            <p:cNvPr id="24" name="Graphic 23" descr="Gravestone">
              <a:extLst>
                <a:ext uri="{FF2B5EF4-FFF2-40B4-BE49-F238E27FC236}">
                  <a16:creationId xmlns:a16="http://schemas.microsoft.com/office/drawing/2014/main" id="{0D95CB3C-26E7-A043-981D-9018618A7F27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2775368" y="5358633"/>
              <a:ext cx="466845" cy="466845"/>
            </a:xfrm>
            <a:prstGeom prst="rect">
              <a:avLst/>
            </a:prstGeom>
          </p:spPr>
        </p:pic>
        <p:pic>
          <p:nvPicPr>
            <p:cNvPr id="25" name="Graphic 24" descr="Baby">
              <a:extLst>
                <a:ext uri="{FF2B5EF4-FFF2-40B4-BE49-F238E27FC236}">
                  <a16:creationId xmlns:a16="http://schemas.microsoft.com/office/drawing/2014/main" id="{831B8368-1D8E-8743-8ADE-983257BB5696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149664" y="5354563"/>
              <a:ext cx="472439" cy="472439"/>
            </a:xfrm>
            <a:prstGeom prst="rect">
              <a:avLst/>
            </a:prstGeom>
          </p:spPr>
        </p:pic>
        <p:pic>
          <p:nvPicPr>
            <p:cNvPr id="26" name="Graphic 25" descr="Wedding rings">
              <a:extLst>
                <a:ext uri="{FF2B5EF4-FFF2-40B4-BE49-F238E27FC236}">
                  <a16:creationId xmlns:a16="http://schemas.microsoft.com/office/drawing/2014/main" id="{8E2EA339-C968-3F40-98A1-4B4C8BB0FAF1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5880767" y="5353039"/>
              <a:ext cx="472439" cy="472439"/>
            </a:xfrm>
            <a:prstGeom prst="rect">
              <a:avLst/>
            </a:prstGeom>
          </p:spPr>
        </p:pic>
        <p:pic>
          <p:nvPicPr>
            <p:cNvPr id="27" name="Graphic 26" descr="Gravestone">
              <a:extLst>
                <a:ext uri="{FF2B5EF4-FFF2-40B4-BE49-F238E27FC236}">
                  <a16:creationId xmlns:a16="http://schemas.microsoft.com/office/drawing/2014/main" id="{D0D3F07C-F663-D44A-9A9A-CDE6853B3B6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6611870" y="5351764"/>
              <a:ext cx="466845" cy="466845"/>
            </a:xfrm>
            <a:prstGeom prst="rect">
              <a:avLst/>
            </a:prstGeom>
          </p:spPr>
        </p:pic>
        <p:pic>
          <p:nvPicPr>
            <p:cNvPr id="28" name="Graphic 27" descr="Baby">
              <a:extLst>
                <a:ext uri="{FF2B5EF4-FFF2-40B4-BE49-F238E27FC236}">
                  <a16:creationId xmlns:a16="http://schemas.microsoft.com/office/drawing/2014/main" id="{FD8162D5-0A70-C349-B7D7-611909F1F550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8944193" y="5354563"/>
              <a:ext cx="472439" cy="472439"/>
            </a:xfrm>
            <a:prstGeom prst="rect">
              <a:avLst/>
            </a:prstGeom>
          </p:spPr>
        </p:pic>
        <p:pic>
          <p:nvPicPr>
            <p:cNvPr id="29" name="Graphic 28" descr="Wedding rings">
              <a:extLst>
                <a:ext uri="{FF2B5EF4-FFF2-40B4-BE49-F238E27FC236}">
                  <a16:creationId xmlns:a16="http://schemas.microsoft.com/office/drawing/2014/main" id="{F3743CDF-2063-0E48-A002-EF234B310939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9675296" y="5353039"/>
              <a:ext cx="472439" cy="472439"/>
            </a:xfrm>
            <a:prstGeom prst="rect">
              <a:avLst/>
            </a:prstGeom>
          </p:spPr>
        </p:pic>
        <p:pic>
          <p:nvPicPr>
            <p:cNvPr id="30" name="Graphic 29" descr="Gravestone">
              <a:extLst>
                <a:ext uri="{FF2B5EF4-FFF2-40B4-BE49-F238E27FC236}">
                  <a16:creationId xmlns:a16="http://schemas.microsoft.com/office/drawing/2014/main" id="{4E0CEA28-FFF7-3042-9D17-12F929E9E56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10406399" y="5351764"/>
              <a:ext cx="466845" cy="46684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665546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F95147B4-33C9-5942-BDE4-4843B8EFDF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4" t="28861" r="5" b="42742"/>
          <a:stretch/>
        </p:blipFill>
        <p:spPr>
          <a:xfrm>
            <a:off x="191068" y="228598"/>
            <a:ext cx="4392000" cy="441483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28802C9-537C-1F4A-9DFF-8CEFE72BE5A3}"/>
              </a:ext>
            </a:extLst>
          </p:cNvPr>
          <p:cNvSpPr/>
          <p:nvPr/>
        </p:nvSpPr>
        <p:spPr>
          <a:xfrm>
            <a:off x="191068" y="4843462"/>
            <a:ext cx="4363424" cy="1785939"/>
          </a:xfrm>
          <a:prstGeom prst="rect">
            <a:avLst/>
          </a:prstGeom>
          <a:solidFill>
            <a:srgbClr val="3B76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3C6A183-C14F-0D4E-90CD-E2AF8B03ACC8}"/>
              </a:ext>
            </a:extLst>
          </p:cNvPr>
          <p:cNvSpPr/>
          <p:nvPr/>
        </p:nvSpPr>
        <p:spPr>
          <a:xfrm>
            <a:off x="4750905" y="228598"/>
            <a:ext cx="7250026" cy="6426337"/>
          </a:xfrm>
          <a:prstGeom prst="rect">
            <a:avLst/>
          </a:prstGeom>
          <a:solidFill>
            <a:srgbClr val="1635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C2CE431-B26F-A748-A96A-351518F69201}"/>
              </a:ext>
            </a:extLst>
          </p:cNvPr>
          <p:cNvSpPr/>
          <p:nvPr/>
        </p:nvSpPr>
        <p:spPr>
          <a:xfrm>
            <a:off x="330878" y="4920823"/>
            <a:ext cx="411238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5000" dirty="0">
                <a:solidFill>
                  <a:srgbClr val="FFFFFF"/>
                </a:solidFill>
                <a:latin typeface="+mj-lt"/>
              </a:rPr>
              <a:t>Chapter in </a:t>
            </a:r>
            <a:r>
              <a:rPr lang="en-US" sz="5000" dirty="0">
                <a:solidFill>
                  <a:schemeClr val="tx2"/>
                </a:solidFill>
                <a:latin typeface="+mj-lt"/>
              </a:rPr>
              <a:t>focus</a:t>
            </a:r>
            <a:r>
              <a:rPr lang="en-US" sz="5000" dirty="0">
                <a:solidFill>
                  <a:srgbClr val="FFFFFF"/>
                </a:solidFill>
                <a:latin typeface="+mj-lt"/>
              </a:rPr>
              <a:t> </a:t>
            </a:r>
            <a:r>
              <a:rPr lang="en-GB" sz="5000" dirty="0">
                <a:solidFill>
                  <a:srgbClr val="FFFFFF"/>
                </a:solidFill>
                <a:latin typeface="+mj-lt"/>
              </a:rPr>
              <a:t>Transitional Phases</a:t>
            </a:r>
            <a:endParaRPr lang="en-US" sz="5000" dirty="0">
              <a:latin typeface="+mj-lt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920F11E-62E8-D44A-B6F7-D6156FD0E03A}"/>
              </a:ext>
            </a:extLst>
          </p:cNvPr>
          <p:cNvSpPr/>
          <p:nvPr/>
        </p:nvSpPr>
        <p:spPr>
          <a:xfrm>
            <a:off x="4722329" y="1298726"/>
            <a:ext cx="7221450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tx2"/>
                </a:solidFill>
                <a:latin typeface="Futura Condensed Medium" panose="020B0602020204020303" pitchFamily="34" charset="-79"/>
                <a:cs typeface="Futura Condensed Medium" panose="020B0602020204020303" pitchFamily="34" charset="-79"/>
              </a:rPr>
              <a:t>Birth - Women as carers for children, combined motherhood</a:t>
            </a:r>
          </a:p>
          <a:p>
            <a:endParaRPr lang="en-GB" sz="900" dirty="0">
              <a:solidFill>
                <a:schemeClr val="tx2"/>
              </a:solidFill>
              <a:latin typeface="+mj-lt"/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Hekate and Demeter (Suter. 2002.26) </a:t>
            </a:r>
          </a:p>
          <a:p>
            <a:r>
              <a:rPr lang="en-GB" sz="2000" dirty="0">
                <a:solidFill>
                  <a:schemeClr val="tx2"/>
                </a:solidFill>
              </a:rPr>
              <a:t>Nymphs in the fields of Persephone</a:t>
            </a:r>
          </a:p>
          <a:p>
            <a:r>
              <a:rPr lang="en-GB" sz="2000" dirty="0">
                <a:solidFill>
                  <a:schemeClr val="tx2"/>
                </a:solidFill>
              </a:rPr>
              <a:t>Mortal women at the well caring for their brother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2"/>
              </a:solidFill>
            </a:endParaRPr>
          </a:p>
          <a:p>
            <a:r>
              <a:rPr lang="en-GB" sz="2400" dirty="0">
                <a:solidFill>
                  <a:schemeClr val="tx2"/>
                </a:solidFill>
                <a:latin typeface="Futura Condensed Medium" panose="020B0602020204020303" pitchFamily="34" charset="-79"/>
                <a:cs typeface="Futura Condensed Medium" panose="020B0602020204020303" pitchFamily="34" charset="-79"/>
              </a:rPr>
              <a:t>Marriage - Groups of women ensure the virginity of a bride, and the legitimacy of children.</a:t>
            </a:r>
          </a:p>
          <a:p>
            <a:endParaRPr lang="en-GB" sz="800" dirty="0">
              <a:solidFill>
                <a:schemeClr val="tx2"/>
              </a:solidFill>
              <a:latin typeface="+mj-lt"/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Persephone's and nymphs, Artemis Athena (</a:t>
            </a:r>
            <a:r>
              <a:rPr lang="en-GB" dirty="0" err="1"/>
              <a:t>Foely</a:t>
            </a:r>
            <a:r>
              <a:rPr lang="en-GB" dirty="0"/>
              <a:t>. 1994. 33) 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Mortal women and Demeter (</a:t>
            </a:r>
            <a:r>
              <a:rPr lang="en-GB" sz="2000" dirty="0" err="1">
                <a:solidFill>
                  <a:schemeClr val="tx2"/>
                </a:solidFill>
              </a:rPr>
              <a:t>Lefkowits</a:t>
            </a:r>
            <a:r>
              <a:rPr lang="en-GB" sz="2000" dirty="0">
                <a:solidFill>
                  <a:schemeClr val="tx2"/>
                </a:solidFill>
              </a:rPr>
              <a:t>. 1986.)</a:t>
            </a:r>
          </a:p>
          <a:p>
            <a:r>
              <a:rPr lang="en-GB" sz="2000" dirty="0">
                <a:solidFill>
                  <a:schemeClr val="tx2"/>
                </a:solidFill>
              </a:rPr>
              <a:t>The limits of men's power over marriage</a:t>
            </a:r>
          </a:p>
          <a:p>
            <a:endParaRPr lang="en-GB" sz="2000" dirty="0">
              <a:solidFill>
                <a:schemeClr val="tx2"/>
              </a:solidFill>
            </a:endParaRPr>
          </a:p>
          <a:p>
            <a:r>
              <a:rPr lang="en-GB" sz="2400" dirty="0">
                <a:solidFill>
                  <a:schemeClr val="tx2"/>
                </a:solidFill>
                <a:latin typeface="Futura Condensed Medium" panose="020B0602020204020303" pitchFamily="34" charset="-79"/>
                <a:cs typeface="Futura Condensed Medium" panose="020B0602020204020303" pitchFamily="34" charset="-79"/>
              </a:rPr>
              <a:t>Death - Women as the escorts of mourners and the dead</a:t>
            </a:r>
          </a:p>
          <a:p>
            <a:endParaRPr lang="en-GB" sz="700" dirty="0">
              <a:solidFill>
                <a:schemeClr val="tx2"/>
              </a:solidFill>
              <a:latin typeface="+mj-lt"/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Demeter’s veil </a:t>
            </a:r>
            <a:r>
              <a:rPr lang="en-GB" dirty="0"/>
              <a:t>(Morris. 1987. 119)</a:t>
            </a:r>
            <a:r>
              <a:rPr lang="en-GB" sz="2000" dirty="0"/>
              <a:t> 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Hekate (</a:t>
            </a:r>
            <a:r>
              <a:rPr lang="en-GB" dirty="0"/>
              <a:t>Lefkowitz. 1986. 49)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</a:rPr>
              <a:t>Mortal girls at the well</a:t>
            </a:r>
            <a:endParaRPr lang="en-GB" sz="2400" dirty="0">
              <a:solidFill>
                <a:schemeClr val="tx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6D3A5B-FB1B-AD44-AA0B-F8505345F9EA}"/>
              </a:ext>
            </a:extLst>
          </p:cNvPr>
          <p:cNvSpPr/>
          <p:nvPr/>
        </p:nvSpPr>
        <p:spPr>
          <a:xfrm>
            <a:off x="4750904" y="228598"/>
            <a:ext cx="725002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Futura Condensed Medium" panose="020B0602020204020303" pitchFamily="34" charset="-79"/>
                <a:cs typeface="Futura Condensed Medium" panose="020B0602020204020303" pitchFamily="34" charset="-79"/>
              </a:rPr>
              <a:t>Women as guardians and representations of liminal spaces and transitional phases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1860FDC-16B3-0C47-899E-8E835950F11E}"/>
              </a:ext>
            </a:extLst>
          </p:cNvPr>
          <p:cNvCxnSpPr>
            <a:cxnSpLocks/>
          </p:cNvCxnSpPr>
          <p:nvPr/>
        </p:nvCxnSpPr>
        <p:spPr>
          <a:xfrm>
            <a:off x="4750904" y="1236273"/>
            <a:ext cx="7250027" cy="0"/>
          </a:xfrm>
          <a:prstGeom prst="line">
            <a:avLst/>
          </a:prstGeom>
          <a:ln w="635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54382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F4598-7AD0-464C-A03C-E070F3C83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15752" y="625842"/>
            <a:ext cx="3760496" cy="1596487"/>
          </a:xfrm>
          <a:solidFill>
            <a:srgbClr val="16351F"/>
          </a:solidFill>
        </p:spPr>
        <p:txBody>
          <a:bodyPr>
            <a:normAutofit/>
          </a:bodyPr>
          <a:lstStyle/>
          <a:p>
            <a:pPr algn="ctr"/>
            <a:r>
              <a:rPr lang="en-US" dirty="0"/>
              <a:t>Liminal states, women, and art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260339-77F0-B448-8D1A-1AB1731A7F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9559" y="276509"/>
            <a:ext cx="3060207" cy="229515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22F22CC-9D57-DB46-B299-7D847CEF6A8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184" t="7070" r="8486"/>
          <a:stretch/>
        </p:blipFill>
        <p:spPr>
          <a:xfrm>
            <a:off x="4043868" y="3231781"/>
            <a:ext cx="1836675" cy="30003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E1C114C-3331-C940-8E94-2DC0EE32289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11" t="6391" r="2527" b="3036"/>
          <a:stretch/>
        </p:blipFill>
        <p:spPr>
          <a:xfrm>
            <a:off x="727262" y="369751"/>
            <a:ext cx="2599973" cy="222668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7CDBD09-55A3-0541-A01A-E0AD2FD79A1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9927" t="7742" r="9573" b="4724"/>
          <a:stretch/>
        </p:blipFill>
        <p:spPr>
          <a:xfrm>
            <a:off x="6056395" y="3255569"/>
            <a:ext cx="2207418" cy="30003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E182A55-C0AF-3543-8343-07B42463DFAA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7744" t="10597" r="26737" b="6320"/>
          <a:stretch/>
        </p:blipFill>
        <p:spPr>
          <a:xfrm>
            <a:off x="8531700" y="2783172"/>
            <a:ext cx="1692366" cy="394749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6378F61-9790-C54C-A576-96A17B27C31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8741" t="10476" r="25082" b="5333"/>
          <a:stretch/>
        </p:blipFill>
        <p:spPr>
          <a:xfrm>
            <a:off x="10339663" y="2783172"/>
            <a:ext cx="1692366" cy="394749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9FEB697-3278-5641-B182-7DBDC2898748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24405" t="7761" r="24783" b="3253"/>
          <a:stretch/>
        </p:blipFill>
        <p:spPr>
          <a:xfrm>
            <a:off x="159971" y="2780850"/>
            <a:ext cx="1755451" cy="394981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D7F5562-819B-B74B-B22F-835F90805F02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24492" t="8762" r="25514" b="5905"/>
          <a:stretch/>
        </p:blipFill>
        <p:spPr>
          <a:xfrm>
            <a:off x="2027249" y="2783171"/>
            <a:ext cx="1753775" cy="394749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8BC0711-B216-C24F-A389-40C8CF282D73}"/>
              </a:ext>
            </a:extLst>
          </p:cNvPr>
          <p:cNvSpPr txBox="1"/>
          <p:nvPr/>
        </p:nvSpPr>
        <p:spPr>
          <a:xfrm flipH="1">
            <a:off x="3316898" y="2227108"/>
            <a:ext cx="726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 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8F57D85-14E4-6248-88DF-2874092D42FE}"/>
              </a:ext>
            </a:extLst>
          </p:cNvPr>
          <p:cNvSpPr txBox="1"/>
          <p:nvPr/>
        </p:nvSpPr>
        <p:spPr>
          <a:xfrm flipH="1">
            <a:off x="3781023" y="6255945"/>
            <a:ext cx="7855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Left Figs </a:t>
            </a:r>
          </a:p>
          <a:p>
            <a:r>
              <a:rPr lang="en-US" sz="1400" dirty="0"/>
              <a:t>2 &amp; 3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5513D6E-7536-C842-AD8C-4A982EF51585}"/>
              </a:ext>
            </a:extLst>
          </p:cNvPr>
          <p:cNvSpPr txBox="1"/>
          <p:nvPr/>
        </p:nvSpPr>
        <p:spPr>
          <a:xfrm flipH="1">
            <a:off x="5232234" y="6232158"/>
            <a:ext cx="726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 4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29CC297-DAC4-AC42-9CE7-59EB7F7805E1}"/>
              </a:ext>
            </a:extLst>
          </p:cNvPr>
          <p:cNvSpPr txBox="1"/>
          <p:nvPr/>
        </p:nvSpPr>
        <p:spPr>
          <a:xfrm flipH="1">
            <a:off x="5959204" y="6232158"/>
            <a:ext cx="726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 5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1C3B18E-935F-A144-9064-8FB5CE7934BC}"/>
              </a:ext>
            </a:extLst>
          </p:cNvPr>
          <p:cNvSpPr txBox="1"/>
          <p:nvPr/>
        </p:nvSpPr>
        <p:spPr>
          <a:xfrm flipH="1">
            <a:off x="7685593" y="6302773"/>
            <a:ext cx="924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Right Figs </a:t>
            </a:r>
          </a:p>
          <a:p>
            <a:r>
              <a:rPr lang="en-US" sz="1400" dirty="0"/>
              <a:t>6 &amp; 7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099213C-39E4-CB48-90DC-ADC4E740A512}"/>
              </a:ext>
            </a:extLst>
          </p:cNvPr>
          <p:cNvSpPr txBox="1"/>
          <p:nvPr/>
        </p:nvSpPr>
        <p:spPr>
          <a:xfrm flipH="1">
            <a:off x="8137797" y="2227108"/>
            <a:ext cx="7269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 8</a:t>
            </a:r>
          </a:p>
        </p:txBody>
      </p:sp>
    </p:spTree>
    <p:extLst>
      <p:ext uri="{BB962C8B-B14F-4D97-AF65-F5344CB8AC3E}">
        <p14:creationId xmlns:p14="http://schemas.microsoft.com/office/powerpoint/2010/main" val="610348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F95147B4-33C9-5942-BDE4-4843B8EFDF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4" t="28861" r="5" b="42742"/>
          <a:stretch/>
        </p:blipFill>
        <p:spPr>
          <a:xfrm>
            <a:off x="7595120" y="215831"/>
            <a:ext cx="4392000" cy="441483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28802C9-537C-1F4A-9DFF-8CEFE72BE5A3}"/>
              </a:ext>
            </a:extLst>
          </p:cNvPr>
          <p:cNvSpPr/>
          <p:nvPr/>
        </p:nvSpPr>
        <p:spPr>
          <a:xfrm>
            <a:off x="7623696" y="4856229"/>
            <a:ext cx="4363424" cy="1785939"/>
          </a:xfrm>
          <a:prstGeom prst="rect">
            <a:avLst/>
          </a:prstGeom>
          <a:solidFill>
            <a:srgbClr val="3B76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C2CE431-B26F-A748-A96A-351518F69201}"/>
              </a:ext>
            </a:extLst>
          </p:cNvPr>
          <p:cNvSpPr/>
          <p:nvPr/>
        </p:nvSpPr>
        <p:spPr>
          <a:xfrm>
            <a:off x="7763506" y="4933590"/>
            <a:ext cx="411238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5000" dirty="0">
                <a:solidFill>
                  <a:srgbClr val="FFFFFF"/>
                </a:solidFill>
                <a:latin typeface="+mj-lt"/>
              </a:rPr>
              <a:t>Chapter in focus </a:t>
            </a:r>
            <a:r>
              <a:rPr lang="en-GB" sz="5000" dirty="0">
                <a:solidFill>
                  <a:srgbClr val="FFFFFF"/>
                </a:solidFill>
                <a:latin typeface="+mj-lt"/>
              </a:rPr>
              <a:t>Transitional Phases</a:t>
            </a:r>
            <a:endParaRPr lang="en-US" sz="5000" dirty="0">
              <a:latin typeface="+mj-lt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3C6A183-C14F-0D4E-90CD-E2AF8B03ACC8}"/>
              </a:ext>
            </a:extLst>
          </p:cNvPr>
          <p:cNvSpPr/>
          <p:nvPr/>
        </p:nvSpPr>
        <p:spPr>
          <a:xfrm>
            <a:off x="233456" y="215831"/>
            <a:ext cx="7250026" cy="6426337"/>
          </a:xfrm>
          <a:prstGeom prst="rect">
            <a:avLst/>
          </a:prstGeom>
          <a:solidFill>
            <a:srgbClr val="1635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920F11E-62E8-D44A-B6F7-D6156FD0E03A}"/>
              </a:ext>
            </a:extLst>
          </p:cNvPr>
          <p:cNvSpPr/>
          <p:nvPr/>
        </p:nvSpPr>
        <p:spPr>
          <a:xfrm>
            <a:off x="219168" y="1536798"/>
            <a:ext cx="7221450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latin typeface="Futura Condensed Medium" panose="020B0602020204020303" pitchFamily="34" charset="-79"/>
                <a:cs typeface="Futura Condensed Medium" panose="020B0602020204020303" pitchFamily="34" charset="-79"/>
              </a:rPr>
              <a:t>Birth – Absent fathers and unilateral decisions</a:t>
            </a:r>
          </a:p>
          <a:p>
            <a:endParaRPr lang="en-US" sz="800" dirty="0"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2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Zeus &amp; Persephone – Fathers absence &amp; responsibilities</a:t>
            </a:r>
          </a:p>
          <a:p>
            <a:r>
              <a:rPr lang="en-US" sz="2000" dirty="0" err="1">
                <a:latin typeface="Futura Medium" panose="020B0602020204020303" pitchFamily="34" charset="-79"/>
                <a:cs typeface="Futura Medium" panose="020B0602020204020303" pitchFamily="34" charset="-79"/>
              </a:rPr>
              <a:t>Demophon</a:t>
            </a:r>
            <a:r>
              <a:rPr lang="en-US" sz="2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 &amp; </a:t>
            </a:r>
            <a:r>
              <a:rPr lang="en-US" sz="2000" dirty="0" err="1">
                <a:latin typeface="Futura Medium" panose="020B0602020204020303" pitchFamily="34" charset="-79"/>
                <a:cs typeface="Futura Medium" panose="020B0602020204020303" pitchFamily="34" charset="-79"/>
              </a:rPr>
              <a:t>Celeus</a:t>
            </a:r>
            <a:r>
              <a:rPr lang="en-US" sz="2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 – Mortal differences </a:t>
            </a:r>
          </a:p>
          <a:p>
            <a:r>
              <a:rPr lang="en-US" sz="2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Demeter &amp; Zeus – Parental responsibilities</a:t>
            </a:r>
          </a:p>
          <a:p>
            <a:endParaRPr lang="en-US" dirty="0"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2800" dirty="0">
                <a:latin typeface="Futura Condensed Medium" panose="020B0602020204020303" pitchFamily="34" charset="-79"/>
                <a:cs typeface="Futura Condensed Medium" panose="020B0602020204020303" pitchFamily="34" charset="-79"/>
              </a:rPr>
              <a:t>Marriage – Limitations and acquiesces</a:t>
            </a:r>
          </a:p>
          <a:p>
            <a:endParaRPr lang="en-US" sz="800" dirty="0"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2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Zeus &amp; Persephone – Fathers influence over daughters</a:t>
            </a:r>
          </a:p>
          <a:p>
            <a:r>
              <a:rPr lang="en-US" sz="2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Persephone &amp; Hades – Bridegrooms status &amp; actions</a:t>
            </a:r>
          </a:p>
          <a:p>
            <a:r>
              <a:rPr lang="en-US" sz="2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Helios &amp; Demeter – Community &amp; gendered reactions</a:t>
            </a:r>
          </a:p>
          <a:p>
            <a:endParaRPr lang="en-US" dirty="0"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2800" dirty="0">
                <a:latin typeface="Futura Condensed Medium" panose="020B0602020204020303" pitchFamily="34" charset="-79"/>
                <a:cs typeface="Futura Condensed Medium" panose="020B0602020204020303" pitchFamily="34" charset="-79"/>
              </a:rPr>
              <a:t>Death – Males impact on women’s freedoms</a:t>
            </a:r>
          </a:p>
          <a:p>
            <a:endParaRPr lang="en-US" sz="800" dirty="0">
              <a:latin typeface="Futura Medium" panose="020B0602020204020303" pitchFamily="34" charset="-79"/>
              <a:cs typeface="Futura Medium" panose="020B0602020204020303" pitchFamily="34" charset="-79"/>
            </a:endParaRPr>
          </a:p>
          <a:p>
            <a:r>
              <a:rPr lang="en-US" sz="2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Hades</a:t>
            </a:r>
          </a:p>
          <a:p>
            <a:r>
              <a:rPr lang="en-US" sz="2000" dirty="0">
                <a:latin typeface="Futura Medium" panose="020B0602020204020303" pitchFamily="34" charset="-79"/>
                <a:cs typeface="Futura Medium" panose="020B0602020204020303" pitchFamily="34" charset="-79"/>
              </a:rPr>
              <a:t>Zeus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6D3A5B-FB1B-AD44-AA0B-F8505345F9EA}"/>
              </a:ext>
            </a:extLst>
          </p:cNvPr>
          <p:cNvSpPr/>
          <p:nvPr/>
        </p:nvSpPr>
        <p:spPr>
          <a:xfrm>
            <a:off x="233456" y="221559"/>
            <a:ext cx="7323758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400" dirty="0">
                <a:latin typeface="Futura Condensed Medium" panose="020B0602020204020303" pitchFamily="34" charset="-79"/>
                <a:ea typeface="Helvetica Neue" panose="02000503000000020004" pitchFamily="2" charset="0"/>
                <a:cs typeface="Futura Condensed Medium" panose="020B0602020204020303" pitchFamily="34" charset="-79"/>
              </a:rPr>
              <a:t>Men’s entrance into women spaces and their role in change</a:t>
            </a:r>
            <a:endParaRPr lang="en-GB" sz="3400" dirty="0">
              <a:solidFill>
                <a:srgbClr val="FFFFFF"/>
              </a:solidFill>
              <a:latin typeface="Futura Condensed Medium" panose="020B0602020204020303" pitchFamily="34" charset="-79"/>
              <a:ea typeface="Helvetica Neue" panose="02000503000000020004" pitchFamily="2" charset="0"/>
              <a:cs typeface="Futura Condensed Medium" panose="020B0602020204020303" pitchFamily="34" charset="-79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1860FDC-16B3-0C47-899E-8E835950F11E}"/>
              </a:ext>
            </a:extLst>
          </p:cNvPr>
          <p:cNvCxnSpPr>
            <a:cxnSpLocks/>
          </p:cNvCxnSpPr>
          <p:nvPr/>
        </p:nvCxnSpPr>
        <p:spPr>
          <a:xfrm>
            <a:off x="176737" y="1440758"/>
            <a:ext cx="7337613" cy="0"/>
          </a:xfrm>
          <a:prstGeom prst="line">
            <a:avLst/>
          </a:prstGeom>
          <a:ln w="635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07507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E988E00-900A-594B-A164-0D1456C307FC}"/>
              </a:ext>
            </a:extLst>
          </p:cNvPr>
          <p:cNvSpPr/>
          <p:nvPr/>
        </p:nvSpPr>
        <p:spPr>
          <a:xfrm>
            <a:off x="480628" y="298893"/>
            <a:ext cx="10687244" cy="1785939"/>
          </a:xfrm>
          <a:prstGeom prst="rect">
            <a:avLst/>
          </a:prstGeom>
          <a:solidFill>
            <a:srgbClr val="3B76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5FC512-3F6F-B24B-9BBB-EA9024F84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442054"/>
            <a:ext cx="9720072" cy="149961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Men’s entrance into women spaces and their role in change: Homeric Tradition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D5C410-8B17-445B-B6D5-3B11660CBD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0978886"/>
              </p:ext>
            </p:extLst>
          </p:nvPr>
        </p:nvGraphicFramePr>
        <p:xfrm>
          <a:off x="1023938" y="2286000"/>
          <a:ext cx="9720262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86816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F95147B4-33C9-5942-BDE4-4843B8EFDF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4" t="28861" r="5" b="42742"/>
          <a:stretch/>
        </p:blipFill>
        <p:spPr>
          <a:xfrm>
            <a:off x="191068" y="228598"/>
            <a:ext cx="4392000" cy="441483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28802C9-537C-1F4A-9DFF-8CEFE72BE5A3}"/>
              </a:ext>
            </a:extLst>
          </p:cNvPr>
          <p:cNvSpPr/>
          <p:nvPr/>
        </p:nvSpPr>
        <p:spPr>
          <a:xfrm>
            <a:off x="191068" y="4843462"/>
            <a:ext cx="4363424" cy="1785939"/>
          </a:xfrm>
          <a:prstGeom prst="rect">
            <a:avLst/>
          </a:prstGeom>
          <a:solidFill>
            <a:srgbClr val="3B76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3C6A183-C14F-0D4E-90CD-E2AF8B03ACC8}"/>
              </a:ext>
            </a:extLst>
          </p:cNvPr>
          <p:cNvSpPr/>
          <p:nvPr/>
        </p:nvSpPr>
        <p:spPr>
          <a:xfrm>
            <a:off x="4750905" y="228598"/>
            <a:ext cx="7250026" cy="6426337"/>
          </a:xfrm>
          <a:prstGeom prst="rect">
            <a:avLst/>
          </a:prstGeom>
          <a:solidFill>
            <a:srgbClr val="16351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C2CE431-B26F-A748-A96A-351518F69201}"/>
              </a:ext>
            </a:extLst>
          </p:cNvPr>
          <p:cNvSpPr/>
          <p:nvPr/>
        </p:nvSpPr>
        <p:spPr>
          <a:xfrm>
            <a:off x="330878" y="4920823"/>
            <a:ext cx="411238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5000" dirty="0">
                <a:solidFill>
                  <a:srgbClr val="FFFFFF"/>
                </a:solidFill>
                <a:latin typeface="+mj-lt"/>
              </a:rPr>
              <a:t>Chapter in </a:t>
            </a:r>
            <a:r>
              <a:rPr lang="en-US" sz="5000" dirty="0">
                <a:solidFill>
                  <a:schemeClr val="tx2"/>
                </a:solidFill>
                <a:latin typeface="+mj-lt"/>
              </a:rPr>
              <a:t>focus</a:t>
            </a:r>
            <a:r>
              <a:rPr lang="en-US" sz="5000" dirty="0">
                <a:solidFill>
                  <a:srgbClr val="FFFFFF"/>
                </a:solidFill>
                <a:latin typeface="+mj-lt"/>
              </a:rPr>
              <a:t> </a:t>
            </a:r>
            <a:r>
              <a:rPr lang="en-GB" sz="5000" dirty="0">
                <a:solidFill>
                  <a:srgbClr val="FFFFFF"/>
                </a:solidFill>
                <a:latin typeface="+mj-lt"/>
              </a:rPr>
              <a:t>Transitional Phases</a:t>
            </a:r>
            <a:endParaRPr lang="en-US" sz="5000" dirty="0">
              <a:latin typeface="+mj-lt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920F11E-62E8-D44A-B6F7-D6156FD0E03A}"/>
              </a:ext>
            </a:extLst>
          </p:cNvPr>
          <p:cNvSpPr/>
          <p:nvPr/>
        </p:nvSpPr>
        <p:spPr>
          <a:xfrm>
            <a:off x="4722329" y="1513045"/>
            <a:ext cx="7221450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latin typeface="Futura Condensed Medium" panose="020B0602020204020303" pitchFamily="34" charset="-79"/>
                <a:cs typeface="Futura Condensed Medium" panose="020B0602020204020303" pitchFamily="34" charset="-79"/>
              </a:rPr>
              <a:t>Performed as part of the rites of Eleusis</a:t>
            </a:r>
          </a:p>
          <a:p>
            <a:endParaRPr lang="en-US" sz="800" dirty="0">
              <a:latin typeface="Futura Condensed Medium" panose="020B0602020204020303" pitchFamily="34" charset="-79"/>
              <a:cs typeface="Futura Condensed Medium" panose="020B0602020204020303" pitchFamily="34" charset="-79"/>
            </a:endParaRPr>
          </a:p>
          <a:p>
            <a:r>
              <a:rPr lang="en-US" sz="2000" dirty="0">
                <a:cs typeface="Futura Medium" panose="020B0602020204020303" pitchFamily="34" charset="-79"/>
              </a:rPr>
              <a:t>Popular theory amongst scholars (</a:t>
            </a:r>
            <a:r>
              <a:rPr lang="en-US" sz="2000" dirty="0" err="1">
                <a:cs typeface="Futura Medium" panose="020B0602020204020303" pitchFamily="34" charset="-79"/>
              </a:rPr>
              <a:t>Foely</a:t>
            </a:r>
            <a:r>
              <a:rPr lang="en-US" sz="2000" dirty="0">
                <a:cs typeface="Futura Medium" panose="020B0602020204020303" pitchFamily="34" charset="-79"/>
              </a:rPr>
              <a:t> 1994) </a:t>
            </a:r>
            <a:r>
              <a:rPr lang="en-GB" sz="2000" dirty="0"/>
              <a:t>(Lyons. 1997. 116) </a:t>
            </a:r>
            <a:endParaRPr lang="en-US" sz="2000" dirty="0">
              <a:cs typeface="Futura Medium" panose="020B0602020204020303" pitchFamily="34" charset="-79"/>
            </a:endParaRPr>
          </a:p>
          <a:p>
            <a:pPr lvl="1"/>
            <a:r>
              <a:rPr lang="en-US" sz="2200" dirty="0">
                <a:cs typeface="Futura Medium" panose="020B0602020204020303" pitchFamily="34" charset="-79"/>
              </a:rPr>
              <a:t>- H.H.T.D. depictions at Eleusis </a:t>
            </a:r>
          </a:p>
          <a:p>
            <a:endParaRPr lang="en-US" sz="2000" dirty="0">
              <a:latin typeface="+mj-lt"/>
              <a:cs typeface="Futura Condensed Medium" panose="020B0602020204020303" pitchFamily="34" charset="-79"/>
            </a:endParaRPr>
          </a:p>
          <a:p>
            <a:r>
              <a:rPr lang="en-US" sz="2800" dirty="0">
                <a:latin typeface="Futura Condensed Medium" panose="020B0602020204020303" pitchFamily="34" charset="-79"/>
                <a:cs typeface="Futura Condensed Medium" panose="020B0602020204020303" pitchFamily="34" charset="-79"/>
              </a:rPr>
              <a:t>Performed at a wedding ceremony</a:t>
            </a:r>
          </a:p>
          <a:p>
            <a:endParaRPr lang="en-US" sz="800" dirty="0">
              <a:cs typeface="Futura Condensed Medium" panose="020B0602020204020303" pitchFamily="34" charset="-79"/>
            </a:endParaRPr>
          </a:p>
          <a:p>
            <a:r>
              <a:rPr lang="en-US" sz="2200" dirty="0">
                <a:cs typeface="Futura Condensed Medium" panose="020B0602020204020303" pitchFamily="34" charset="-79"/>
              </a:rPr>
              <a:t>Some scholarship correlates with this idea (</a:t>
            </a:r>
            <a:r>
              <a:rPr lang="en-US" sz="2200" dirty="0" err="1">
                <a:cs typeface="Futura Condensed Medium" panose="020B0602020204020303" pitchFamily="34" charset="-79"/>
              </a:rPr>
              <a:t>Lefkowits</a:t>
            </a:r>
            <a:r>
              <a:rPr lang="en-US" sz="2200" dirty="0">
                <a:cs typeface="Futura Condensed Medium" panose="020B0602020204020303" pitchFamily="34" charset="-79"/>
              </a:rPr>
              <a:t> 1986)</a:t>
            </a:r>
          </a:p>
          <a:p>
            <a:r>
              <a:rPr lang="en-US" sz="2200" dirty="0">
                <a:cs typeface="Futura Condensed Medium" panose="020B0602020204020303" pitchFamily="34" charset="-79"/>
              </a:rPr>
              <a:t>	- Origin of marriage traditions</a:t>
            </a:r>
          </a:p>
          <a:p>
            <a:pPr lvl="1"/>
            <a:r>
              <a:rPr lang="en-US" sz="2200" dirty="0">
                <a:cs typeface="Futura Condensed Medium" panose="020B0602020204020303" pitchFamily="34" charset="-79"/>
              </a:rPr>
              <a:t>- Depictions of weddings</a:t>
            </a:r>
          </a:p>
          <a:p>
            <a:endParaRPr lang="en-US" sz="2000" dirty="0">
              <a:latin typeface="+mj-lt"/>
              <a:cs typeface="Futura Condensed Medium" panose="020B0602020204020303" pitchFamily="34" charset="-79"/>
            </a:endParaRPr>
          </a:p>
          <a:p>
            <a:r>
              <a:rPr lang="en-US" sz="2800" dirty="0">
                <a:latin typeface="Futura Condensed Medium" panose="020B0602020204020303" pitchFamily="34" charset="-79"/>
                <a:cs typeface="Futura Condensed Medium" panose="020B0602020204020303" pitchFamily="34" charset="-79"/>
              </a:rPr>
              <a:t>Many other possibilities</a:t>
            </a:r>
          </a:p>
          <a:p>
            <a:endParaRPr lang="en-US" sz="800" dirty="0">
              <a:latin typeface="Futura Condensed Medium" panose="020B0602020204020303" pitchFamily="34" charset="-79"/>
              <a:cs typeface="Futura Condensed Medium" panose="020B0602020204020303" pitchFamily="34" charset="-79"/>
            </a:endParaRPr>
          </a:p>
          <a:p>
            <a:r>
              <a:rPr lang="en-US" sz="2200" dirty="0">
                <a:cs typeface="Futura Condensed Medium" panose="020B0602020204020303" pitchFamily="34" charset="-79"/>
              </a:rPr>
              <a:t>Funerary </a:t>
            </a:r>
          </a:p>
          <a:p>
            <a:r>
              <a:rPr lang="en-US" sz="2200" dirty="0">
                <a:cs typeface="Futura Condensed Medium" panose="020B0602020204020303" pitchFamily="34" charset="-79"/>
              </a:rPr>
              <a:t>Agricultural festivals </a:t>
            </a:r>
            <a:r>
              <a:rPr lang="en-GB" dirty="0"/>
              <a:t>(Foley. 1942 28)</a:t>
            </a:r>
            <a:r>
              <a:rPr lang="en-GB" sz="2400" dirty="0"/>
              <a:t> </a:t>
            </a:r>
            <a:endParaRPr lang="en-US" sz="2200" dirty="0">
              <a:cs typeface="Futura Condensed Medium" panose="020B0602020204020303" pitchFamily="34" charset="-79"/>
            </a:endParaRPr>
          </a:p>
          <a:p>
            <a:r>
              <a:rPr lang="en-US" sz="2200" dirty="0">
                <a:cs typeface="Futura Condensed Medium" panose="020B0602020204020303" pitchFamily="34" charset="-79"/>
              </a:rPr>
              <a:t>Female oriented festivals and rites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6D3A5B-FB1B-AD44-AA0B-F8505345F9EA}"/>
              </a:ext>
            </a:extLst>
          </p:cNvPr>
          <p:cNvSpPr/>
          <p:nvPr/>
        </p:nvSpPr>
        <p:spPr>
          <a:xfrm>
            <a:off x="4750904" y="242886"/>
            <a:ext cx="725002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latin typeface="Futura Condensed Medium" panose="020B0602020204020303" pitchFamily="34" charset="-79"/>
                <a:cs typeface="Futura Condensed Medium" panose="020B0602020204020303" pitchFamily="34" charset="-79"/>
              </a:rPr>
              <a:t>Where would the HHTD be read out and what might context add to the understanding? </a:t>
            </a:r>
            <a:endParaRPr lang="en-GB" sz="3200" dirty="0">
              <a:solidFill>
                <a:srgbClr val="FFFFFF"/>
              </a:solidFill>
              <a:latin typeface="Futura Condensed Medium" panose="020B0602020204020303" pitchFamily="34" charset="-79"/>
              <a:cs typeface="Futura Condensed Medium" panose="020B0602020204020303" pitchFamily="34" charset="-79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1860FDC-16B3-0C47-899E-8E835950F11E}"/>
              </a:ext>
            </a:extLst>
          </p:cNvPr>
          <p:cNvCxnSpPr>
            <a:cxnSpLocks/>
          </p:cNvCxnSpPr>
          <p:nvPr/>
        </p:nvCxnSpPr>
        <p:spPr>
          <a:xfrm>
            <a:off x="4750904" y="1350577"/>
            <a:ext cx="7250027" cy="0"/>
          </a:xfrm>
          <a:prstGeom prst="line">
            <a:avLst/>
          </a:prstGeom>
          <a:ln w="635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82793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A21EC-06EB-8944-A869-233726B24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442" y="749174"/>
            <a:ext cx="9720072" cy="1170432"/>
          </a:xfrm>
        </p:spPr>
        <p:txBody>
          <a:bodyPr anchor="ctr">
            <a:normAutofit/>
          </a:bodyPr>
          <a:lstStyle/>
          <a:p>
            <a:r>
              <a:rPr lang="en-US" dirty="0"/>
              <a:t>What I’ve learnt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A2517C-A1A7-4EE0-818F-282F7BDBF40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2642779"/>
              </p:ext>
            </p:extLst>
          </p:nvPr>
        </p:nvGraphicFramePr>
        <p:xfrm>
          <a:off x="806426" y="2029334"/>
          <a:ext cx="10579148" cy="4517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82577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E0247-1F6B-DD43-B56C-CE46FD8C0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CADA7-8663-AF44-97AD-782CAEE36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757363"/>
            <a:ext cx="9720073" cy="4551997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Albinus, L. (2000). </a:t>
            </a:r>
            <a:r>
              <a:rPr lang="en-GB" i="1" dirty="0"/>
              <a:t>The house of Hades</a:t>
            </a:r>
            <a:r>
              <a:rPr lang="en-GB" dirty="0"/>
              <a:t>. Aarhus: Aarhus University Press.</a:t>
            </a:r>
          </a:p>
          <a:p>
            <a:pPr lvl="0"/>
            <a:r>
              <a:rPr lang="en-GB" dirty="0"/>
              <a:t>Boardman, J. (1995). </a:t>
            </a:r>
            <a:r>
              <a:rPr lang="en-GB" i="1" dirty="0"/>
              <a:t>Greek sculpture - the late classical period and sculptures in colonies and overseas</a:t>
            </a:r>
            <a:r>
              <a:rPr lang="en-GB" dirty="0"/>
              <a:t>. London: Thames and Hudson. </a:t>
            </a:r>
          </a:p>
          <a:p>
            <a:pPr lvl="0"/>
            <a:r>
              <a:rPr lang="en-GB" dirty="0"/>
              <a:t>Burton, D. (2011). </a:t>
            </a:r>
            <a:r>
              <a:rPr lang="en-GB" i="1" dirty="0"/>
              <a:t>HADES: CORNUCOPIAE, FERTILITY AND DEATH. </a:t>
            </a:r>
            <a:r>
              <a:rPr lang="en-GB" dirty="0"/>
              <a:t>Australasian Society for Classical Studies 32 PROCEEDINGS.</a:t>
            </a:r>
          </a:p>
          <a:p>
            <a:pPr lvl="0"/>
            <a:r>
              <a:rPr lang="en-GB" dirty="0"/>
              <a:t>Carpenter, T. (1991). </a:t>
            </a:r>
            <a:r>
              <a:rPr lang="en-GB" i="1" dirty="0"/>
              <a:t>Art and myth in ancient Greece</a:t>
            </a:r>
            <a:r>
              <a:rPr lang="en-GB" dirty="0"/>
              <a:t>. London: Thames and Hudson.</a:t>
            </a:r>
          </a:p>
          <a:p>
            <a:pPr lvl="0"/>
            <a:r>
              <a:rPr lang="en-GB" dirty="0" err="1"/>
              <a:t>Chaddie</a:t>
            </a:r>
            <a:r>
              <a:rPr lang="en-GB" dirty="0"/>
              <a:t>, K. (2012). Winning Mount Olympus. </a:t>
            </a:r>
            <a:r>
              <a:rPr lang="en-GB" i="1" dirty="0"/>
              <a:t>Calliope</a:t>
            </a:r>
            <a:r>
              <a:rPr lang="en-GB" dirty="0"/>
              <a:t>, [online] 23(3), pp.2-7. Available at: http://</a:t>
            </a:r>
            <a:r>
              <a:rPr lang="en-GB" dirty="0" err="1"/>
              <a:t>connection.ebscohost.com</a:t>
            </a:r>
            <a:r>
              <a:rPr lang="en-GB" dirty="0"/>
              <a:t>/c/articles/82942540/winning-mount-</a:t>
            </a:r>
            <a:r>
              <a:rPr lang="en-GB" dirty="0" err="1"/>
              <a:t>olympus</a:t>
            </a:r>
            <a:r>
              <a:rPr lang="en-GB" dirty="0"/>
              <a:t> [Accessed 26 Sep. 2019].</a:t>
            </a:r>
          </a:p>
          <a:p>
            <a:pPr lvl="0"/>
            <a:r>
              <a:rPr lang="en-GB" dirty="0" err="1"/>
              <a:t>Csapo</a:t>
            </a:r>
            <a:r>
              <a:rPr lang="en-GB" dirty="0"/>
              <a:t>, E. (2005). </a:t>
            </a:r>
            <a:r>
              <a:rPr lang="en-GB" i="1" dirty="0"/>
              <a:t>Theories of mythology</a:t>
            </a:r>
            <a:r>
              <a:rPr lang="en-GB" dirty="0"/>
              <a:t>. Malden, MA: Blackwell Pub.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9153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E0247-1F6B-DD43-B56C-CE46FD8C0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CADA7-8663-AF44-97AD-782CAEE36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785938"/>
            <a:ext cx="9720073" cy="4694872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Edmonds III, R. (2004). </a:t>
            </a:r>
            <a:r>
              <a:rPr lang="en-GB" i="1" dirty="0"/>
              <a:t>Myths of the Underworld Journey: Plato, Aristophanes, and the 'Orphic' Gold Tablets</a:t>
            </a:r>
            <a:r>
              <a:rPr lang="en-GB" dirty="0"/>
              <a:t>. Cambridge: Cambridge University Press.</a:t>
            </a:r>
          </a:p>
          <a:p>
            <a:pPr lvl="0"/>
            <a:r>
              <a:rPr lang="en-GB" dirty="0"/>
              <a:t>Edmunds, L. (2014). </a:t>
            </a:r>
            <a:r>
              <a:rPr lang="en-GB" i="1" dirty="0"/>
              <a:t>Approaches to Greek myth</a:t>
            </a:r>
            <a:r>
              <a:rPr lang="en-GB" dirty="0"/>
              <a:t>. 2nd ed. Baltimore: Johns Hopkins University Press.</a:t>
            </a:r>
          </a:p>
          <a:p>
            <a:pPr lvl="0"/>
            <a:r>
              <a:rPr lang="en-GB" dirty="0"/>
              <a:t>Foley. H. P. (1994) The Homeric Hymn to Demeter. Princeton, Princeton university Press.</a:t>
            </a:r>
          </a:p>
          <a:p>
            <a:pPr lvl="0"/>
            <a:r>
              <a:rPr lang="en-GB" dirty="0" err="1"/>
              <a:t>Heintze</a:t>
            </a:r>
            <a:r>
              <a:rPr lang="en-GB" dirty="0"/>
              <a:t>, H. (1990). </a:t>
            </a:r>
            <a:r>
              <a:rPr lang="en-GB" i="1" dirty="0"/>
              <a:t>Roman art</a:t>
            </a:r>
            <a:r>
              <a:rPr lang="en-GB" dirty="0"/>
              <a:t>. London: Herbert.</a:t>
            </a:r>
          </a:p>
          <a:p>
            <a:pPr lvl="0"/>
            <a:r>
              <a:rPr lang="en-GB" dirty="0"/>
              <a:t>Jones, L. (2005). </a:t>
            </a:r>
            <a:r>
              <a:rPr lang="en-GB" i="1" dirty="0"/>
              <a:t>Encyclopaedia of religion. Vol 6</a:t>
            </a:r>
            <a:r>
              <a:rPr lang="en-GB" dirty="0"/>
              <a:t>. 2nd ed. Jann, N. (Ed)Detroit: Thomson Gale.</a:t>
            </a:r>
          </a:p>
          <a:p>
            <a:pPr lvl="0"/>
            <a:r>
              <a:rPr lang="en-GB" dirty="0"/>
              <a:t>Lefkowitz, M. (2003). </a:t>
            </a:r>
            <a:r>
              <a:rPr lang="en-GB" i="1" dirty="0"/>
              <a:t>Greek gods, human lives</a:t>
            </a:r>
            <a:r>
              <a:rPr lang="en-GB" dirty="0"/>
              <a:t>. New Haven, Conn.: Yale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11906682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E0247-1F6B-DD43-B56C-CE46FD8C0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CADA7-8663-AF44-97AD-782CAEE363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771651"/>
            <a:ext cx="9720073" cy="4694872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Lefkowitz. M. R. (1986). </a:t>
            </a:r>
            <a:r>
              <a:rPr lang="en-GB" i="1" dirty="0"/>
              <a:t>Women in Greek Myth.</a:t>
            </a:r>
            <a:r>
              <a:rPr lang="en-GB" dirty="0"/>
              <a:t> Baltimore, Johns Hopkins University press. </a:t>
            </a:r>
          </a:p>
          <a:p>
            <a:pPr lvl="0"/>
            <a:r>
              <a:rPr lang="en-GB" dirty="0"/>
              <a:t>Lyons. D.(1997) </a:t>
            </a:r>
            <a:r>
              <a:rPr lang="en-GB" i="1" dirty="0"/>
              <a:t>Gender and Immortality: Heroines in ancient Greek Myth and Cult</a:t>
            </a:r>
            <a:r>
              <a:rPr lang="en-GB" dirty="0"/>
              <a:t>. Princeton, Princeton university press</a:t>
            </a:r>
          </a:p>
          <a:p>
            <a:pPr lvl="0"/>
            <a:r>
              <a:rPr lang="en-GB" dirty="0"/>
              <a:t>Morris. I.(1987) </a:t>
            </a:r>
            <a:r>
              <a:rPr lang="en-GB" i="1" dirty="0"/>
              <a:t>Burial and Ancient society: the rise of the City-State, </a:t>
            </a:r>
            <a:r>
              <a:rPr lang="en-GB" dirty="0"/>
              <a:t>Cambridge, Cambridge university press,</a:t>
            </a:r>
          </a:p>
          <a:p>
            <a:pPr lvl="0"/>
            <a:r>
              <a:rPr lang="en-GB" dirty="0"/>
              <a:t>Richardson, M. (1974). The Homeric Hymn to Demeter. 2nd ed. Oxford: Clarendon Press.</a:t>
            </a:r>
          </a:p>
          <a:p>
            <a:pPr lvl="0"/>
            <a:r>
              <a:rPr lang="en-GB" dirty="0"/>
              <a:t>Rose, H. (1925). The Bride of Hades. </a:t>
            </a:r>
            <a:r>
              <a:rPr lang="en-GB" i="1" dirty="0"/>
              <a:t>Classical Philology</a:t>
            </a:r>
            <a:r>
              <a:rPr lang="en-GB" dirty="0"/>
              <a:t>, 20(3), pp.238-242.</a:t>
            </a:r>
          </a:p>
          <a:p>
            <a:pPr lvl="0"/>
            <a:r>
              <a:rPr lang="en-GB" dirty="0"/>
              <a:t>Simon, E. and De </a:t>
            </a:r>
            <a:r>
              <a:rPr lang="en-GB" dirty="0" err="1"/>
              <a:t>Grummond</a:t>
            </a:r>
            <a:r>
              <a:rPr lang="en-GB" dirty="0"/>
              <a:t>, N. (2006). </a:t>
            </a:r>
            <a:r>
              <a:rPr lang="en-GB" i="1" dirty="0"/>
              <a:t>The religion of the Etruscans</a:t>
            </a:r>
            <a:r>
              <a:rPr lang="en-GB" dirty="0"/>
              <a:t>. Austin: University of Texas Press.</a:t>
            </a:r>
          </a:p>
        </p:txBody>
      </p:sp>
    </p:spTree>
    <p:extLst>
      <p:ext uri="{BB962C8B-B14F-4D97-AF65-F5344CB8AC3E}">
        <p14:creationId xmlns:p14="http://schemas.microsoft.com/office/powerpoint/2010/main" val="2393459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BF2DE-3BD3-9144-831A-51CD5CFB51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1A7C4-6FA4-E446-BB1E-C580FD95F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Sourvinou</a:t>
            </a:r>
            <a:r>
              <a:rPr lang="en-GB" dirty="0"/>
              <a:t>-Inwood, C. (1978). Persephone and Aphrodite at Locri: a model for personality definitions in Greek religion. </a:t>
            </a:r>
            <a:r>
              <a:rPr lang="en-GB" i="1" dirty="0"/>
              <a:t>The Journal of Hellenic Studies</a:t>
            </a:r>
            <a:r>
              <a:rPr lang="en-GB" dirty="0"/>
              <a:t>, 98, pp.101-121</a:t>
            </a:r>
          </a:p>
          <a:p>
            <a:pPr lvl="0"/>
            <a:r>
              <a:rPr lang="en-GB" dirty="0"/>
              <a:t>Spivey, N. (2006). </a:t>
            </a:r>
            <a:r>
              <a:rPr lang="en-GB" i="1" dirty="0"/>
              <a:t>Etruscan art</a:t>
            </a:r>
            <a:r>
              <a:rPr lang="en-GB" dirty="0"/>
              <a:t>. London: Thames &amp; Hudson.</a:t>
            </a:r>
          </a:p>
          <a:p>
            <a:pPr lvl="0"/>
            <a:r>
              <a:rPr lang="en-GB" dirty="0"/>
              <a:t>Suter, A. (2002). </a:t>
            </a:r>
            <a:r>
              <a:rPr lang="en-GB" i="1" dirty="0"/>
              <a:t>The Narcissus and the pomegranate: An Archaeology of the Homeric Hymn to Demeter</a:t>
            </a:r>
            <a:r>
              <a:rPr lang="en-GB" dirty="0"/>
              <a:t>. Ann Arbor: University of Michigan Press.</a:t>
            </a:r>
          </a:p>
          <a:p>
            <a:pPr lvl="0"/>
            <a:r>
              <a:rPr lang="en-GB" dirty="0"/>
              <a:t>Wiseman. T. P. (2004) </a:t>
            </a:r>
            <a:r>
              <a:rPr lang="en-GB" i="1" dirty="0"/>
              <a:t>The Myths Of Rome</a:t>
            </a:r>
            <a:r>
              <a:rPr lang="en-GB" dirty="0"/>
              <a:t>. Exeter, Exeter University Press</a:t>
            </a:r>
          </a:p>
          <a:p>
            <a:pPr lvl="0"/>
            <a:r>
              <a:rPr lang="en-GB" dirty="0"/>
              <a:t>Woodford, S. (1982). </a:t>
            </a:r>
            <a:r>
              <a:rPr lang="en-GB" i="1" dirty="0"/>
              <a:t>The Cambridge introduction to art</a:t>
            </a:r>
            <a:r>
              <a:rPr lang="en-GB" dirty="0"/>
              <a:t>. Cambridge: Cambridge University Press.</a:t>
            </a:r>
          </a:p>
          <a:p>
            <a:r>
              <a:rPr lang="en-GB" dirty="0"/>
              <a:t>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14591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9688D-9E98-B847-B06A-1C4B288EE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Appendix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5EB22-5911-A641-BC90-4E13ED6E18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Figures - 1,2,3,5,6,7</a:t>
            </a:r>
          </a:p>
          <a:p>
            <a:r>
              <a:rPr lang="en-US" dirty="0"/>
              <a:t>Available from the Metropolitan Museum</a:t>
            </a:r>
          </a:p>
          <a:p>
            <a:r>
              <a:rPr lang="en-US" dirty="0"/>
              <a:t>Fig 1: </a:t>
            </a:r>
            <a:r>
              <a:rPr lang="en-GB" dirty="0">
                <a:hlinkClick r:id="rId2"/>
              </a:rPr>
              <a:t>https://www.metmuseum.org/toah/works-of-art/28.57.23/</a:t>
            </a:r>
            <a:endParaRPr lang="en-US" dirty="0"/>
          </a:p>
          <a:p>
            <a:r>
              <a:rPr lang="en-US" dirty="0"/>
              <a:t>Fig 2-7: </a:t>
            </a:r>
            <a:r>
              <a:rPr lang="en-GB" dirty="0">
                <a:hlinkClick r:id="rId3"/>
              </a:rPr>
              <a:t>https://www.metmuseum.org/toah/hd/fune/hd_fune.htm</a:t>
            </a:r>
            <a:endParaRPr lang="en-GB" dirty="0"/>
          </a:p>
          <a:p>
            <a:r>
              <a:rPr lang="en-US" dirty="0"/>
              <a:t>Figures – 4,8</a:t>
            </a:r>
          </a:p>
          <a:p>
            <a:r>
              <a:rPr lang="en-US" dirty="0"/>
              <a:t>Fig 4: </a:t>
            </a:r>
            <a:r>
              <a:rPr lang="en-GB" dirty="0">
                <a:hlinkClick r:id="rId4"/>
              </a:rPr>
              <a:t>https://commons.wikimedia.org/wiki/</a:t>
            </a:r>
            <a:r>
              <a:rPr lang="en-GB" dirty="0" err="1">
                <a:hlinkClick r:id="rId4"/>
              </a:rPr>
              <a:t>File:Marble_Statue_of_Demeter.jp</a:t>
            </a:r>
            <a:r>
              <a:rPr lang="en-GB" dirty="0" err="1">
                <a:hlinkClick r:id="rId4"/>
              </a:rPr>
              <a:t>g</a:t>
            </a:r>
            <a:endParaRPr lang="en-GB" sz="1600" dirty="0"/>
          </a:p>
          <a:p>
            <a:r>
              <a:rPr lang="en-GB" dirty="0"/>
              <a:t>Fig 8: </a:t>
            </a:r>
            <a:r>
              <a:rPr lang="en-GB" dirty="0">
                <a:hlinkClick r:id="rId5"/>
              </a:rPr>
              <a:t>https://commons.wikimedia.org/wiki/File:The_Parthenon_sculptures,_British_Museum_(14063452447).jpg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05296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Custom 12">
      <a:dk1>
        <a:srgbClr val="000000"/>
      </a:dk1>
      <a:lt1>
        <a:srgbClr val="D4F1E1"/>
      </a:lt1>
      <a:dk2>
        <a:srgbClr val="1E4629"/>
      </a:dk2>
      <a:lt2>
        <a:srgbClr val="EEF5EE"/>
      </a:lt2>
      <a:accent1>
        <a:srgbClr val="4F9D40"/>
      </a:accent1>
      <a:accent2>
        <a:srgbClr val="60B160"/>
      </a:accent2>
      <a:accent3>
        <a:srgbClr val="9DD755"/>
      </a:accent3>
      <a:accent4>
        <a:srgbClr val="50A370"/>
      </a:accent4>
      <a:accent5>
        <a:srgbClr val="59B9A0"/>
      </a:accent5>
      <a:accent6>
        <a:srgbClr val="15ACB1"/>
      </a:accent6>
      <a:hlink>
        <a:srgbClr val="6B9F25"/>
      </a:hlink>
      <a:folHlink>
        <a:srgbClr val="5F3BB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A41AC481-B287-49C8-90EF-C669597D2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1417</Words>
  <Application>Microsoft Macintosh PowerPoint</Application>
  <PresentationFormat>Widescreen</PresentationFormat>
  <Paragraphs>151</Paragraphs>
  <Slides>16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Calibri</vt:lpstr>
      <vt:lpstr>Futura Condensed Medium</vt:lpstr>
      <vt:lpstr>Futura Medium</vt:lpstr>
      <vt:lpstr>Tw Cen MT</vt:lpstr>
      <vt:lpstr>Tw Cen MT Condensed</vt:lpstr>
      <vt:lpstr>Wingdings 3</vt:lpstr>
      <vt:lpstr>Integral</vt:lpstr>
      <vt:lpstr>Till death do us part: How the Homeric Hymn to Demeter Depicts Gender Dynamics of Marriage and Death in Archaic and Classical Greece</vt:lpstr>
      <vt:lpstr>How my research changed</vt:lpstr>
      <vt:lpstr>how I WANT TO progress</vt:lpstr>
      <vt:lpstr>Dissertation Chapters plan</vt:lpstr>
      <vt:lpstr>Transitional Phases and How the HHTD depicts them</vt:lpstr>
      <vt:lpstr>PowerPoint Presentation</vt:lpstr>
      <vt:lpstr>Liminal states, women, and art</vt:lpstr>
      <vt:lpstr>PowerPoint Presentation</vt:lpstr>
      <vt:lpstr>Men’s entrance into women spaces and their role in change: Homeric Tradition</vt:lpstr>
      <vt:lpstr>PowerPoint Presentation</vt:lpstr>
      <vt:lpstr>What I’ve learnt</vt:lpstr>
      <vt:lpstr>Bibliography</vt:lpstr>
      <vt:lpstr>Bibliography</vt:lpstr>
      <vt:lpstr>Bibliography</vt:lpstr>
      <vt:lpstr>Bibliography</vt:lpstr>
      <vt:lpstr>Appendix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Till death do us part: How the Homeric Hymn to Demeter Depicts Gender Dynamics of Marriage and Death in Archaic and Classical Greece</dc:title>
  <dc:creator>Rebecca Calder (1600668)</dc:creator>
  <cp:lastModifiedBy>Rebecca Calder (1600668)</cp:lastModifiedBy>
  <cp:revision>15</cp:revision>
  <dcterms:created xsi:type="dcterms:W3CDTF">2020-03-23T12:06:17Z</dcterms:created>
  <dcterms:modified xsi:type="dcterms:W3CDTF">2020-03-23T20:17:31Z</dcterms:modified>
</cp:coreProperties>
</file>