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4D7C50-4CF5-4CCD-9AF7-6C345C84A76D}" v="169" dt="2026-04-19T20:31:52.0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40" d="100"/>
          <a:sy n="40" d="100"/>
        </p:scale>
        <p:origin x="2130"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 Jenkins-Handy (2501670)" userId="71873fbe-c6ac-4581-9f2d-72f539a673e3" providerId="ADAL" clId="{37437412-DCCB-42A2-A764-1E67FF24EE03}"/>
    <pc:docChg chg="custSel modSld">
      <pc:chgData name="Gabriel Jenkins-Handy (2501670)" userId="71873fbe-c6ac-4581-9f2d-72f539a673e3" providerId="ADAL" clId="{37437412-DCCB-42A2-A764-1E67FF24EE03}" dt="2026-04-19T20:31:52.081" v="3467" actId="1076"/>
      <pc:docMkLst>
        <pc:docMk/>
      </pc:docMkLst>
      <pc:sldChg chg="addSp delSp modSp mod">
        <pc:chgData name="Gabriel Jenkins-Handy (2501670)" userId="71873fbe-c6ac-4581-9f2d-72f539a673e3" providerId="ADAL" clId="{37437412-DCCB-42A2-A764-1E67FF24EE03}" dt="2026-04-19T20:31:52.081" v="3467" actId="1076"/>
        <pc:sldMkLst>
          <pc:docMk/>
          <pc:sldMk cId="1032727246" sldId="256"/>
        </pc:sldMkLst>
        <pc:spChg chg="mod">
          <ac:chgData name="Gabriel Jenkins-Handy (2501670)" userId="71873fbe-c6ac-4581-9f2d-72f539a673e3" providerId="ADAL" clId="{37437412-DCCB-42A2-A764-1E67FF24EE03}" dt="2026-04-19T20:30:37.346" v="3456" actId="20577"/>
          <ac:spMkLst>
            <pc:docMk/>
            <pc:sldMk cId="1032727246" sldId="256"/>
            <ac:spMk id="7" creationId="{00000000-0000-0000-0000-000000000000}"/>
          </ac:spMkLst>
        </pc:spChg>
        <pc:spChg chg="mod">
          <ac:chgData name="Gabriel Jenkins-Handy (2501670)" userId="71873fbe-c6ac-4581-9f2d-72f539a673e3" providerId="ADAL" clId="{37437412-DCCB-42A2-A764-1E67FF24EE03}" dt="2026-04-19T20:28:53.520" v="3438" actId="1076"/>
          <ac:spMkLst>
            <pc:docMk/>
            <pc:sldMk cId="1032727246" sldId="256"/>
            <ac:spMk id="12" creationId="{00000000-0000-0000-0000-000000000000}"/>
          </ac:spMkLst>
        </pc:spChg>
        <pc:spChg chg="del">
          <ac:chgData name="Gabriel Jenkins-Handy (2501670)" userId="71873fbe-c6ac-4581-9f2d-72f539a673e3" providerId="ADAL" clId="{37437412-DCCB-42A2-A764-1E67FF24EE03}" dt="2026-04-19T20:26:45.181" v="3415" actId="478"/>
          <ac:spMkLst>
            <pc:docMk/>
            <pc:sldMk cId="1032727246" sldId="256"/>
            <ac:spMk id="13" creationId="{00000000-0000-0000-0000-000000000000}"/>
          </ac:spMkLst>
        </pc:spChg>
        <pc:spChg chg="del">
          <ac:chgData name="Gabriel Jenkins-Handy (2501670)" userId="71873fbe-c6ac-4581-9f2d-72f539a673e3" providerId="ADAL" clId="{37437412-DCCB-42A2-A764-1E67FF24EE03}" dt="2026-04-19T20:11:16.631" v="2966" actId="21"/>
          <ac:spMkLst>
            <pc:docMk/>
            <pc:sldMk cId="1032727246" sldId="256"/>
            <ac:spMk id="14" creationId="{00000000-0000-0000-0000-000000000000}"/>
          </ac:spMkLst>
        </pc:spChg>
        <pc:spChg chg="mod">
          <ac:chgData name="Gabriel Jenkins-Handy (2501670)" userId="71873fbe-c6ac-4581-9f2d-72f539a673e3" providerId="ADAL" clId="{37437412-DCCB-42A2-A764-1E67FF24EE03}" dt="2026-04-19T19:28:08.899" v="1483" actId="20577"/>
          <ac:spMkLst>
            <pc:docMk/>
            <pc:sldMk cId="1032727246" sldId="256"/>
            <ac:spMk id="16" creationId="{00000000-0000-0000-0000-000000000000}"/>
          </ac:spMkLst>
        </pc:spChg>
        <pc:spChg chg="mod">
          <ac:chgData name="Gabriel Jenkins-Handy (2501670)" userId="71873fbe-c6ac-4581-9f2d-72f539a673e3" providerId="ADAL" clId="{37437412-DCCB-42A2-A764-1E67FF24EE03}" dt="2026-04-19T20:18:06.462" v="3395" actId="1076"/>
          <ac:spMkLst>
            <pc:docMk/>
            <pc:sldMk cId="1032727246" sldId="256"/>
            <ac:spMk id="17" creationId="{00000000-0000-0000-0000-000000000000}"/>
          </ac:spMkLst>
        </pc:spChg>
        <pc:spChg chg="mod">
          <ac:chgData name="Gabriel Jenkins-Handy (2501670)" userId="71873fbe-c6ac-4581-9f2d-72f539a673e3" providerId="ADAL" clId="{37437412-DCCB-42A2-A764-1E67FF24EE03}" dt="2026-04-19T20:06:56.441" v="2957" actId="20577"/>
          <ac:spMkLst>
            <pc:docMk/>
            <pc:sldMk cId="1032727246" sldId="256"/>
            <ac:spMk id="18" creationId="{00000000-0000-0000-0000-000000000000}"/>
          </ac:spMkLst>
        </pc:spChg>
        <pc:spChg chg="mod">
          <ac:chgData name="Gabriel Jenkins-Handy (2501670)" userId="71873fbe-c6ac-4581-9f2d-72f539a673e3" providerId="ADAL" clId="{37437412-DCCB-42A2-A764-1E67FF24EE03}" dt="2026-04-19T20:10:38.402" v="2964"/>
          <ac:spMkLst>
            <pc:docMk/>
            <pc:sldMk cId="1032727246" sldId="256"/>
            <ac:spMk id="22" creationId="{00000000-0000-0000-0000-000000000000}"/>
          </ac:spMkLst>
        </pc:spChg>
        <pc:spChg chg="mod">
          <ac:chgData name="Gabriel Jenkins-Handy (2501670)" userId="71873fbe-c6ac-4581-9f2d-72f539a673e3" providerId="ADAL" clId="{37437412-DCCB-42A2-A764-1E67FF24EE03}" dt="2026-04-19T20:26:04.414" v="3414" actId="1076"/>
          <ac:spMkLst>
            <pc:docMk/>
            <pc:sldMk cId="1032727246" sldId="256"/>
            <ac:spMk id="23" creationId="{00000000-0000-0000-0000-000000000000}"/>
          </ac:spMkLst>
        </pc:spChg>
        <pc:spChg chg="mod">
          <ac:chgData name="Gabriel Jenkins-Handy (2501670)" userId="71873fbe-c6ac-4581-9f2d-72f539a673e3" providerId="ADAL" clId="{37437412-DCCB-42A2-A764-1E67FF24EE03}" dt="2026-04-19T20:18:23.847" v="3396" actId="33524"/>
          <ac:spMkLst>
            <pc:docMk/>
            <pc:sldMk cId="1032727246" sldId="256"/>
            <ac:spMk id="24" creationId="{00000000-0000-0000-0000-000000000000}"/>
          </ac:spMkLst>
        </pc:spChg>
        <pc:spChg chg="del mod">
          <ac:chgData name="Gabriel Jenkins-Handy (2501670)" userId="71873fbe-c6ac-4581-9f2d-72f539a673e3" providerId="ADAL" clId="{37437412-DCCB-42A2-A764-1E67FF24EE03}" dt="2026-04-19T19:42:14.923" v="2144" actId="21"/>
          <ac:spMkLst>
            <pc:docMk/>
            <pc:sldMk cId="1032727246" sldId="256"/>
            <ac:spMk id="25" creationId="{00000000-0000-0000-0000-000000000000}"/>
          </ac:spMkLst>
        </pc:spChg>
        <pc:spChg chg="mod">
          <ac:chgData name="Gabriel Jenkins-Handy (2501670)" userId="71873fbe-c6ac-4581-9f2d-72f539a673e3" providerId="ADAL" clId="{37437412-DCCB-42A2-A764-1E67FF24EE03}" dt="2026-04-19T20:02:44.185" v="2830" actId="20577"/>
          <ac:spMkLst>
            <pc:docMk/>
            <pc:sldMk cId="1032727246" sldId="256"/>
            <ac:spMk id="26" creationId="{00000000-0000-0000-0000-000000000000}"/>
          </ac:spMkLst>
        </pc:spChg>
        <pc:spChg chg="mod">
          <ac:chgData name="Gabriel Jenkins-Handy (2501670)" userId="71873fbe-c6ac-4581-9f2d-72f539a673e3" providerId="ADAL" clId="{37437412-DCCB-42A2-A764-1E67FF24EE03}" dt="2026-04-19T20:17:52.289" v="3394" actId="1076"/>
          <ac:spMkLst>
            <pc:docMk/>
            <pc:sldMk cId="1032727246" sldId="256"/>
            <ac:spMk id="45" creationId="{00000000-0000-0000-0000-000000000000}"/>
          </ac:spMkLst>
        </pc:spChg>
        <pc:graphicFrameChg chg="del mod modGraphic">
          <ac:chgData name="Gabriel Jenkins-Handy (2501670)" userId="71873fbe-c6ac-4581-9f2d-72f539a673e3" providerId="ADAL" clId="{37437412-DCCB-42A2-A764-1E67FF24EE03}" dt="2026-04-19T19:29:08.327" v="1490" actId="21"/>
          <ac:graphicFrameMkLst>
            <pc:docMk/>
            <pc:sldMk cId="1032727246" sldId="256"/>
            <ac:graphicFrameMk id="27" creationId="{00000000-0000-0000-0000-000000000000}"/>
          </ac:graphicFrameMkLst>
        </pc:graphicFrameChg>
        <pc:picChg chg="del">
          <ac:chgData name="Gabriel Jenkins-Handy (2501670)" userId="71873fbe-c6ac-4581-9f2d-72f539a673e3" providerId="ADAL" clId="{37437412-DCCB-42A2-A764-1E67FF24EE03}" dt="2026-04-19T19:53:40.137" v="2541" actId="21"/>
          <ac:picMkLst>
            <pc:docMk/>
            <pc:sldMk cId="1032727246" sldId="256"/>
            <ac:picMk id="10" creationId="{00000000-0000-0000-0000-000000000000}"/>
          </ac:picMkLst>
        </pc:picChg>
        <pc:picChg chg="add del mod">
          <ac:chgData name="Gabriel Jenkins-Handy (2501670)" userId="71873fbe-c6ac-4581-9f2d-72f539a673e3" providerId="ADAL" clId="{37437412-DCCB-42A2-A764-1E67FF24EE03}" dt="2026-04-19T19:07:44.727" v="850" actId="21"/>
          <ac:picMkLst>
            <pc:docMk/>
            <pc:sldMk cId="1032727246" sldId="256"/>
            <ac:picMk id="11" creationId="{BD631471-0450-8229-64A5-0024965FCEC4}"/>
          </ac:picMkLst>
        </pc:picChg>
        <pc:picChg chg="del">
          <ac:chgData name="Gabriel Jenkins-Handy (2501670)" userId="71873fbe-c6ac-4581-9f2d-72f539a673e3" providerId="ADAL" clId="{37437412-DCCB-42A2-A764-1E67FF24EE03}" dt="2026-04-19T19:53:34.860" v="2540" actId="21"/>
          <ac:picMkLst>
            <pc:docMk/>
            <pc:sldMk cId="1032727246" sldId="256"/>
            <ac:picMk id="15" creationId="{00000000-0000-0000-0000-000000000000}"/>
          </ac:picMkLst>
        </pc:picChg>
        <pc:picChg chg="del mod">
          <ac:chgData name="Gabriel Jenkins-Handy (2501670)" userId="71873fbe-c6ac-4581-9f2d-72f539a673e3" providerId="ADAL" clId="{37437412-DCCB-42A2-A764-1E67FF24EE03}" dt="2026-04-19T19:07:35.977" v="847" actId="21"/>
          <ac:picMkLst>
            <pc:docMk/>
            <pc:sldMk cId="1032727246" sldId="256"/>
            <ac:picMk id="20" creationId="{00000000-0000-0000-0000-000000000000}"/>
          </ac:picMkLst>
        </pc:picChg>
        <pc:picChg chg="del mod">
          <ac:chgData name="Gabriel Jenkins-Handy (2501670)" userId="71873fbe-c6ac-4581-9f2d-72f539a673e3" providerId="ADAL" clId="{37437412-DCCB-42A2-A764-1E67FF24EE03}" dt="2026-04-19T19:53:32.888" v="2539" actId="21"/>
          <ac:picMkLst>
            <pc:docMk/>
            <pc:sldMk cId="1032727246" sldId="256"/>
            <ac:picMk id="21" creationId="{00000000-0000-0000-0000-000000000000}"/>
          </ac:picMkLst>
        </pc:picChg>
        <pc:picChg chg="add del">
          <ac:chgData name="Gabriel Jenkins-Handy (2501670)" userId="71873fbe-c6ac-4581-9f2d-72f539a673e3" providerId="ADAL" clId="{37437412-DCCB-42A2-A764-1E67FF24EE03}" dt="2026-04-19T19:07:58.408" v="854" actId="21"/>
          <ac:picMkLst>
            <pc:docMk/>
            <pc:sldMk cId="1032727246" sldId="256"/>
            <ac:picMk id="29" creationId="{6472D26A-5412-7CAA-D741-09CFD16124BE}"/>
          </ac:picMkLst>
        </pc:picChg>
        <pc:picChg chg="add del">
          <ac:chgData name="Gabriel Jenkins-Handy (2501670)" userId="71873fbe-c6ac-4581-9f2d-72f539a673e3" providerId="ADAL" clId="{37437412-DCCB-42A2-A764-1E67FF24EE03}" dt="2026-04-19T19:07:56.250" v="853" actId="21"/>
          <ac:picMkLst>
            <pc:docMk/>
            <pc:sldMk cId="1032727246" sldId="256"/>
            <ac:picMk id="34" creationId="{1A3B3DF8-E58F-E394-773F-45ED45261416}"/>
          </ac:picMkLst>
        </pc:picChg>
        <pc:picChg chg="add mod">
          <ac:chgData name="Gabriel Jenkins-Handy (2501670)" userId="71873fbe-c6ac-4581-9f2d-72f539a673e3" providerId="ADAL" clId="{37437412-DCCB-42A2-A764-1E67FF24EE03}" dt="2026-04-19T19:08:10.941" v="856" actId="1076"/>
          <ac:picMkLst>
            <pc:docMk/>
            <pc:sldMk cId="1032727246" sldId="256"/>
            <ac:picMk id="37" creationId="{F1409B0B-D7AA-0116-EC93-5211F87791CE}"/>
          </ac:picMkLst>
        </pc:picChg>
        <pc:picChg chg="add mod">
          <ac:chgData name="Gabriel Jenkins-Handy (2501670)" userId="71873fbe-c6ac-4581-9f2d-72f539a673e3" providerId="ADAL" clId="{37437412-DCCB-42A2-A764-1E67FF24EE03}" dt="2026-04-19T20:03:40.145" v="2834" actId="14100"/>
          <ac:picMkLst>
            <pc:docMk/>
            <pc:sldMk cId="1032727246" sldId="256"/>
            <ac:picMk id="39" creationId="{2988B5CC-0D1E-B060-52B9-DAC9B5FB909D}"/>
          </ac:picMkLst>
        </pc:picChg>
        <pc:picChg chg="del">
          <ac:chgData name="Gabriel Jenkins-Handy (2501670)" userId="71873fbe-c6ac-4581-9f2d-72f539a673e3" providerId="ADAL" clId="{37437412-DCCB-42A2-A764-1E67FF24EE03}" dt="2026-04-19T20:26:48.947" v="3416" actId="478"/>
          <ac:picMkLst>
            <pc:docMk/>
            <pc:sldMk cId="1032727246" sldId="256"/>
            <ac:picMk id="40" creationId="{00000000-0000-0000-0000-000000000000}"/>
          </ac:picMkLst>
        </pc:picChg>
        <pc:picChg chg="del">
          <ac:chgData name="Gabriel Jenkins-Handy (2501670)" userId="71873fbe-c6ac-4581-9f2d-72f539a673e3" providerId="ADAL" clId="{37437412-DCCB-42A2-A764-1E67FF24EE03}" dt="2026-04-19T20:26:53.282" v="3418" actId="478"/>
          <ac:picMkLst>
            <pc:docMk/>
            <pc:sldMk cId="1032727246" sldId="256"/>
            <ac:picMk id="42" creationId="{00000000-0000-0000-0000-000000000000}"/>
          </ac:picMkLst>
        </pc:picChg>
        <pc:picChg chg="del">
          <ac:chgData name="Gabriel Jenkins-Handy (2501670)" userId="71873fbe-c6ac-4581-9f2d-72f539a673e3" providerId="ADAL" clId="{37437412-DCCB-42A2-A764-1E67FF24EE03}" dt="2026-04-19T20:26:51.081" v="3417" actId="478"/>
          <ac:picMkLst>
            <pc:docMk/>
            <pc:sldMk cId="1032727246" sldId="256"/>
            <ac:picMk id="43" creationId="{00000000-0000-0000-0000-000000000000}"/>
          </ac:picMkLst>
        </pc:picChg>
        <pc:picChg chg="add mod">
          <ac:chgData name="Gabriel Jenkins-Handy (2501670)" userId="71873fbe-c6ac-4581-9f2d-72f539a673e3" providerId="ADAL" clId="{37437412-DCCB-42A2-A764-1E67FF24EE03}" dt="2026-04-19T20:13:22.775" v="2973" actId="1076"/>
          <ac:picMkLst>
            <pc:docMk/>
            <pc:sldMk cId="1032727246" sldId="256"/>
            <ac:picMk id="1026" creationId="{39A6301A-FCF6-0EE5-8C68-D83475BF20DC}"/>
          </ac:picMkLst>
        </pc:picChg>
        <pc:picChg chg="add mod">
          <ac:chgData name="Gabriel Jenkins-Handy (2501670)" userId="71873fbe-c6ac-4581-9f2d-72f539a673e3" providerId="ADAL" clId="{37437412-DCCB-42A2-A764-1E67FF24EE03}" dt="2026-04-19T20:27:41.417" v="3431" actId="1076"/>
          <ac:picMkLst>
            <pc:docMk/>
            <pc:sldMk cId="1032727246" sldId="256"/>
            <ac:picMk id="1028" creationId="{3D8D72ED-1045-AE07-EC3F-53AE6455B303}"/>
          </ac:picMkLst>
        </pc:picChg>
        <pc:picChg chg="add mod">
          <ac:chgData name="Gabriel Jenkins-Handy (2501670)" userId="71873fbe-c6ac-4581-9f2d-72f539a673e3" providerId="ADAL" clId="{37437412-DCCB-42A2-A764-1E67FF24EE03}" dt="2026-04-19T20:28:53.520" v="3438" actId="1076"/>
          <ac:picMkLst>
            <pc:docMk/>
            <pc:sldMk cId="1032727246" sldId="256"/>
            <ac:picMk id="1030" creationId="{4C83198F-F953-E049-B49A-39D444C5E6F2}"/>
          </ac:picMkLst>
        </pc:picChg>
        <pc:picChg chg="add mod">
          <ac:chgData name="Gabriel Jenkins-Handy (2501670)" userId="71873fbe-c6ac-4581-9f2d-72f539a673e3" providerId="ADAL" clId="{37437412-DCCB-42A2-A764-1E67FF24EE03}" dt="2026-04-19T20:29:11.601" v="3443" actId="1076"/>
          <ac:picMkLst>
            <pc:docMk/>
            <pc:sldMk cId="1032727246" sldId="256"/>
            <ac:picMk id="1032" creationId="{261F9A88-EBFE-5E0A-7B63-0B9D40630712}"/>
          </ac:picMkLst>
        </pc:picChg>
        <pc:picChg chg="add mod">
          <ac:chgData name="Gabriel Jenkins-Handy (2501670)" userId="71873fbe-c6ac-4581-9f2d-72f539a673e3" providerId="ADAL" clId="{37437412-DCCB-42A2-A764-1E67FF24EE03}" dt="2026-04-19T20:30:19.366" v="3455" actId="1076"/>
          <ac:picMkLst>
            <pc:docMk/>
            <pc:sldMk cId="1032727246" sldId="256"/>
            <ac:picMk id="1034" creationId="{E2C2A338-B206-6AE0-F9A6-70D74FC6893D}"/>
          </ac:picMkLst>
        </pc:picChg>
        <pc:picChg chg="add mod">
          <ac:chgData name="Gabriel Jenkins-Handy (2501670)" userId="71873fbe-c6ac-4581-9f2d-72f539a673e3" providerId="ADAL" clId="{37437412-DCCB-42A2-A764-1E67FF24EE03}" dt="2026-04-19T20:31:52.081" v="3467" actId="1076"/>
          <ac:picMkLst>
            <pc:docMk/>
            <pc:sldMk cId="1032727246" sldId="256"/>
            <ac:picMk id="1036" creationId="{97A70998-ADEC-B405-E8D3-F04F2BCABD0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4/19/2026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4/19/2026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4/19/2026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researchgate.net/figure/Images-of-the-3D-CAD-CFD-model-of-a-Toyota-TS030-LMP1-H-racing-car-CAD-model-downloaded_fig3_308954647" TargetMode="External"/><Relationship Id="rId13" Type="http://schemas.openxmlformats.org/officeDocument/2006/relationships/image" Target="../media/image5.jpeg"/><Relationship Id="rId18" Type="http://schemas.openxmlformats.org/officeDocument/2006/relationships/image" Target="../media/image10.png"/><Relationship Id="rId3" Type="http://schemas.openxmlformats.org/officeDocument/2006/relationships/image" Target="../media/image2.png"/><Relationship Id="rId21" Type="http://schemas.openxmlformats.org/officeDocument/2006/relationships/image" Target="../media/image13.png"/><Relationship Id="rId7" Type="http://schemas.openxmlformats.org/officeDocument/2006/relationships/hyperlink" Target="https://www.mulsannescorner.com/benzCLR1.html" TargetMode="External"/><Relationship Id="rId12" Type="http://schemas.openxmlformats.org/officeDocument/2006/relationships/image" Target="../media/image4.png"/><Relationship Id="rId17" Type="http://schemas.openxmlformats.org/officeDocument/2006/relationships/image" Target="../media/image9.png"/><Relationship Id="rId2" Type="http://schemas.openxmlformats.org/officeDocument/2006/relationships/image" Target="../media/image1.jpeg"/><Relationship Id="rId16" Type="http://schemas.openxmlformats.org/officeDocument/2006/relationships/image" Target="../media/image8.png"/><Relationship Id="rId20"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hyperlink" Target="http://www.mulsannescorner.com/contact.htm" TargetMode="External"/><Relationship Id="rId11" Type="http://schemas.openxmlformats.org/officeDocument/2006/relationships/hyperlink" Target="https://fluidjobs.com/blog/aerodynamic-floors-and-diffusers-in-f1-how-do-they-work-" TargetMode="External"/><Relationship Id="rId5" Type="http://schemas.openxmlformats.org/officeDocument/2006/relationships/hyperlink" Target="https://www.researchgate.net/profile/Sarim-Al-Zubaidy?_tp=eyJjb250ZXh0Ijp7ImZpcnN0UGFnZSI6Il9kaXJlY3QiLCJwYWdlIjoiX2RpcmVjdCJ9fQ" TargetMode="External"/><Relationship Id="rId15" Type="http://schemas.openxmlformats.org/officeDocument/2006/relationships/image" Target="../media/image7.png"/><Relationship Id="rId10" Type="http://schemas.openxmlformats.org/officeDocument/2006/relationships/hyperlink" Target="https://doi.org/10.4271/2024-01-2078" TargetMode="External"/><Relationship Id="rId19" Type="http://schemas.openxmlformats.org/officeDocument/2006/relationships/image" Target="../media/image11.jpeg"/><Relationship Id="rId4" Type="http://schemas.openxmlformats.org/officeDocument/2006/relationships/image" Target="../media/image3.png"/><Relationship Id="rId9" Type="http://schemas.openxmlformats.org/officeDocument/2006/relationships/hyperlink" Target="https://www.pakwheels.com/blog/history-drag-coefficients-cars/" TargetMode="External"/><Relationship Id="rId1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91348"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a:ea typeface="Calibri"/>
                <a:cs typeface="Calibri"/>
              </a:rPr>
              <a:t>Introduction to Aerodynamics</a:t>
            </a:r>
          </a:p>
          <a:p>
            <a:pPr>
              <a:lnSpc>
                <a:spcPct val="110000"/>
              </a:lnSpc>
              <a:spcBef>
                <a:spcPct val="0"/>
              </a:spcBef>
              <a:buNone/>
            </a:pPr>
            <a:r>
              <a:rPr lang="en-GB" altLang="en-US" sz="4000" b="1" dirty="0">
                <a:solidFill>
                  <a:srgbClr val="002060"/>
                </a:solidFill>
                <a:latin typeface="Calibri"/>
                <a:ea typeface="Calibri"/>
                <a:cs typeface="Calibri"/>
              </a:rPr>
              <a:t>Gabriel Jenkins-Handy</a:t>
            </a:r>
          </a:p>
          <a:p>
            <a:pPr>
              <a:lnSpc>
                <a:spcPct val="110000"/>
              </a:lnSpc>
              <a:spcBef>
                <a:spcPct val="0"/>
              </a:spcBef>
              <a:buNone/>
            </a:pPr>
            <a:r>
              <a:rPr lang="en-GB" altLang="en-US" sz="3600" dirty="0">
                <a:solidFill>
                  <a:srgbClr val="002060"/>
                </a:solidFill>
                <a:latin typeface="Calibri"/>
                <a:ea typeface="Calibri"/>
                <a:cs typeface="Calibri"/>
              </a:rPr>
              <a:t>Andrew Harrison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a:ea typeface="Calibri"/>
                <a:cs typeface="Calibri"/>
              </a:rPr>
              <a:t>BEng Motorsport Engineering Foundation</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00813" y="5855946"/>
            <a:ext cx="6415087" cy="11645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sz="2800" dirty="0">
                <a:latin typeface="Arial"/>
                <a:ea typeface="ＭＳ Ｐゴシック"/>
                <a:cs typeface="Arial"/>
              </a:rPr>
              <a:t>This poster shows a brief overview of the lecture given by Tim Tudor about the fundamentals and evolution of vehicle aerodynamics. The lecture also included how the students at UWTSD as part of the MCR race team program designed a new aero package for the MCR car. </a:t>
            </a:r>
            <a:endParaRPr lang="en-US" altLang="en-US" sz="2800" dirty="0">
              <a:latin typeface="Arial"/>
              <a:ea typeface="ＭＳ Ｐゴシック"/>
              <a:cs typeface="Arial"/>
            </a:endParaRPr>
          </a:p>
          <a:p>
            <a:pPr>
              <a:spcBef>
                <a:spcPct val="50000"/>
              </a:spcBef>
            </a:pPr>
            <a:r>
              <a:rPr lang="en-US" altLang="en-US" sz="2800" dirty="0"/>
              <a:t>When looking at aerodynamics, Bernoulli's theorem must be considered as it dictates the way velocity affects pressure. This is important, as it shows that aerodynamic engineering is all about controlling the airs velocity around a vehicle.</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mc:AlternateContent xmlns:mc="http://schemas.openxmlformats.org/markup-compatibility/2006">
        <mc:Choice xmlns:a14="http://schemas.microsoft.com/office/drawing/2010/main" Requires="a14">
          <p:sp>
            <p:nvSpPr>
              <p:cNvPr id="12" name="Text Box 8"/>
              <p:cNvSpPr txBox="1">
                <a:spLocks noChangeArrowheads="1"/>
              </p:cNvSpPr>
              <p:nvPr/>
            </p:nvSpPr>
            <p:spPr bwMode="auto">
              <a:xfrm>
                <a:off x="172720" y="13752024"/>
                <a:ext cx="6415087" cy="16470303"/>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The basics of aerodynamics</a:t>
                </a:r>
              </a:p>
              <a:p>
                <a:pPr>
                  <a:spcBef>
                    <a:spcPct val="40000"/>
                  </a:spcBef>
                </a:pPr>
                <a:r>
                  <a:rPr lang="en-AU" altLang="en-US" sz="2800" dirty="0"/>
                  <a:t>When talking about pressure, this just means how much force something applies in an area. Therefore, </a:t>
                </a:r>
                <a:r>
                  <a:rPr lang="en-AU" altLang="en-US" sz="2800" b="1" dirty="0"/>
                  <a:t>Pressure=Force/Area</a:t>
                </a:r>
                <a:r>
                  <a:rPr lang="en-AU" altLang="en-US" sz="2800" dirty="0"/>
                  <a:t>.</a:t>
                </a:r>
              </a:p>
              <a:p>
                <a:pPr>
                  <a:spcBef>
                    <a:spcPct val="40000"/>
                  </a:spcBef>
                </a:pPr>
                <a:r>
                  <a:rPr lang="en-AU" altLang="en-US" sz="2800" dirty="0"/>
                  <a:t>The relationship between velocity and pressure means that </a:t>
                </a:r>
                <a:r>
                  <a:rPr lang="en-AU" altLang="en-US" sz="2800" b="1" dirty="0"/>
                  <a:t>High Velocity = Low Pressure </a:t>
                </a:r>
                <a:r>
                  <a:rPr lang="en-AU" altLang="en-US" sz="2800" dirty="0"/>
                  <a:t>and</a:t>
                </a:r>
                <a:r>
                  <a:rPr lang="en-AU" altLang="en-US" sz="2800" b="1" dirty="0"/>
                  <a:t> Low Velocity = High Pressure</a:t>
                </a:r>
                <a:r>
                  <a:rPr lang="en-AU" altLang="en-US" sz="2800" dirty="0"/>
                  <a:t>. </a:t>
                </a:r>
              </a:p>
              <a:p>
                <a:pPr>
                  <a:spcBef>
                    <a:spcPct val="40000"/>
                  </a:spcBef>
                </a:pPr>
                <a:r>
                  <a:rPr lang="en-AU" altLang="en-US" sz="3600" b="1" dirty="0"/>
                  <a:t>Drag</a:t>
                </a:r>
              </a:p>
              <a:p>
                <a:pPr>
                  <a:spcBef>
                    <a:spcPct val="40000"/>
                  </a:spcBef>
                </a:pPr>
                <a:r>
                  <a:rPr lang="en-AU" altLang="en-US" sz="2800" dirty="0"/>
                  <a:t>Drag is a resistive force, this means as a vehicle is trying to push forward, a drag force is pulling the vehicle back. This is caused by a void behind the vehicle which the air cannot fill, this then creates a vacuum which sucks the vehicle back. The equation for drag is </a:t>
                </a:r>
                <a14:m>
                  <m:oMath xmlns:m="http://schemas.openxmlformats.org/officeDocument/2006/math">
                    <m:r>
                      <a:rPr lang="en-GB" altLang="en-US" sz="2800" b="0" i="1" smtClean="0">
                        <a:latin typeface="Cambria Math" panose="02040503050406030204" pitchFamily="18" charset="0"/>
                      </a:rPr>
                      <m:t>𝐷𝑟𝑎𝑔</m:t>
                    </m:r>
                    <m:r>
                      <a:rPr lang="en-GB" altLang="en-US" sz="2800" b="0" i="1" smtClean="0">
                        <a:latin typeface="Cambria Math" panose="02040503050406030204" pitchFamily="18" charset="0"/>
                      </a:rPr>
                      <m:t> </m:t>
                    </m:r>
                    <m:r>
                      <a:rPr lang="en-GB" altLang="en-US" sz="2800" b="0" i="1" smtClean="0">
                        <a:latin typeface="Cambria Math" panose="02040503050406030204" pitchFamily="18" charset="0"/>
                      </a:rPr>
                      <m:t>𝐹𝑜𝑟𝑐𝑒</m:t>
                    </m:r>
                    <m:r>
                      <a:rPr lang="en-GB" altLang="en-US" sz="2800" b="0" i="1" smtClean="0">
                        <a:latin typeface="Cambria Math" panose="02040503050406030204" pitchFamily="18" charset="0"/>
                      </a:rPr>
                      <m:t>= </m:t>
                    </m:r>
                    <m:sSub>
                      <m:sSubPr>
                        <m:ctrlPr>
                          <a:rPr lang="en-GB" altLang="en-US" sz="2800" b="0" i="1" smtClean="0">
                            <a:latin typeface="Cambria Math" panose="02040503050406030204" pitchFamily="18" charset="0"/>
                          </a:rPr>
                        </m:ctrlPr>
                      </m:sSubPr>
                      <m:e>
                        <m:r>
                          <a:rPr lang="en-GB" altLang="en-US" sz="2800" b="0" i="1" smtClean="0">
                            <a:latin typeface="Cambria Math" panose="02040503050406030204" pitchFamily="18" charset="0"/>
                          </a:rPr>
                          <m:t>𝐶</m:t>
                        </m:r>
                      </m:e>
                      <m:sub>
                        <m:r>
                          <a:rPr lang="en-GB" altLang="en-US" sz="2800" b="0" i="1" smtClean="0">
                            <a:latin typeface="Cambria Math" panose="02040503050406030204" pitchFamily="18" charset="0"/>
                          </a:rPr>
                          <m:t>𝐷</m:t>
                        </m:r>
                      </m:sub>
                    </m:sSub>
                    <m:r>
                      <a:rPr lang="en-GB" altLang="en-US" sz="2800" b="0" i="1" smtClean="0">
                        <a:latin typeface="Cambria Math" panose="02040503050406030204" pitchFamily="18" charset="0"/>
                        <a:ea typeface="Cambria Math" panose="02040503050406030204" pitchFamily="18" charset="0"/>
                      </a:rPr>
                      <m:t>×</m:t>
                    </m:r>
                    <m:f>
                      <m:fPr>
                        <m:ctrlPr>
                          <a:rPr lang="en-GB" altLang="en-US" sz="2800" b="0" i="1" smtClean="0">
                            <a:latin typeface="Cambria Math" panose="02040503050406030204" pitchFamily="18" charset="0"/>
                            <a:ea typeface="Cambria Math" panose="02040503050406030204" pitchFamily="18" charset="0"/>
                          </a:rPr>
                        </m:ctrlPr>
                      </m:fPr>
                      <m:num>
                        <m:r>
                          <a:rPr lang="en-GB" altLang="en-US" sz="2800" b="0" i="1" smtClean="0">
                            <a:latin typeface="Cambria Math" panose="02040503050406030204" pitchFamily="18" charset="0"/>
                            <a:ea typeface="Cambria Math" panose="02040503050406030204" pitchFamily="18" charset="0"/>
                          </a:rPr>
                          <m:t>1</m:t>
                        </m:r>
                      </m:num>
                      <m:den>
                        <m:r>
                          <a:rPr lang="en-GB" altLang="en-US" sz="2800" b="0" i="1" smtClean="0">
                            <a:latin typeface="Cambria Math" panose="02040503050406030204" pitchFamily="18" charset="0"/>
                            <a:ea typeface="Cambria Math" panose="02040503050406030204" pitchFamily="18" charset="0"/>
                          </a:rPr>
                          <m:t>2</m:t>
                        </m:r>
                      </m:den>
                    </m:f>
                    <m:r>
                      <a:rPr lang="en-GB" altLang="en-US" sz="2800" b="0" i="1" smtClean="0">
                        <a:latin typeface="Cambria Math" panose="02040503050406030204" pitchFamily="18" charset="0"/>
                        <a:ea typeface="Cambria Math" panose="02040503050406030204" pitchFamily="18" charset="0"/>
                      </a:rPr>
                      <m:t>𝜌</m:t>
                    </m:r>
                    <m:sSup>
                      <m:sSupPr>
                        <m:ctrlPr>
                          <a:rPr lang="en-GB" altLang="en-US" sz="2800" b="0" i="1" smtClean="0">
                            <a:latin typeface="Cambria Math" panose="02040503050406030204" pitchFamily="18" charset="0"/>
                            <a:ea typeface="Cambria Math" panose="02040503050406030204" pitchFamily="18" charset="0"/>
                          </a:rPr>
                        </m:ctrlPr>
                      </m:sSupPr>
                      <m:e>
                        <m:r>
                          <a:rPr lang="en-GB" altLang="en-US" sz="2800" b="0" i="1" smtClean="0">
                            <a:latin typeface="Cambria Math" panose="02040503050406030204" pitchFamily="18" charset="0"/>
                            <a:ea typeface="Cambria Math" panose="02040503050406030204" pitchFamily="18" charset="0"/>
                          </a:rPr>
                          <m:t>𝑉</m:t>
                        </m:r>
                      </m:e>
                      <m:sup>
                        <m:r>
                          <a:rPr lang="en-GB" altLang="en-US" sz="2800" b="0" i="1" smtClean="0">
                            <a:latin typeface="Cambria Math" panose="02040503050406030204" pitchFamily="18" charset="0"/>
                            <a:ea typeface="Cambria Math" panose="02040503050406030204" pitchFamily="18" charset="0"/>
                          </a:rPr>
                          <m:t>2</m:t>
                        </m:r>
                      </m:sup>
                    </m:sSup>
                    <m:r>
                      <a:rPr lang="en-GB" altLang="en-US" sz="2800" b="0" i="1" smtClean="0">
                        <a:latin typeface="Cambria Math" panose="02040503050406030204" pitchFamily="18" charset="0"/>
                        <a:ea typeface="Cambria Math" panose="02040503050406030204" pitchFamily="18" charset="0"/>
                      </a:rPr>
                      <m:t>×</m:t>
                    </m:r>
                    <m:r>
                      <a:rPr lang="en-GB" altLang="en-US" sz="2800" b="0" i="1" smtClean="0">
                        <a:latin typeface="Cambria Math" panose="02040503050406030204" pitchFamily="18" charset="0"/>
                        <a:ea typeface="Cambria Math" panose="02040503050406030204" pitchFamily="18" charset="0"/>
                      </a:rPr>
                      <m:t>𝐴</m:t>
                    </m:r>
                  </m:oMath>
                </a14:m>
                <a:r>
                  <a:rPr lang="en-AU" altLang="en-US" sz="2800" dirty="0"/>
                  <a:t>.</a:t>
                </a:r>
              </a:p>
              <a:p>
                <a:pPr>
                  <a:spcBef>
                    <a:spcPct val="40000"/>
                  </a:spcBef>
                </a:pPr>
                <a:r>
                  <a:rPr lang="en-AU" altLang="en-US" sz="3600" b="1" dirty="0"/>
                  <a:t>Simulations</a:t>
                </a:r>
              </a:p>
              <a:p>
                <a:pPr>
                  <a:spcBef>
                    <a:spcPct val="40000"/>
                  </a:spcBef>
                </a:pPr>
                <a:r>
                  <a:rPr lang="en-AU" altLang="en-US" sz="2800" dirty="0"/>
                  <a:t>Simulation tools like CFD or a wind tunnel are very useful as real-world testing is expensive and limited. Wind tunnels are often used as a bridge between CFD and the real world although it does have flaws such as the model being stationary. It has other draw backs such as having to make a real model.  </a:t>
                </a:r>
              </a:p>
              <a:p>
                <a:pPr>
                  <a:spcBef>
                    <a:spcPct val="40000"/>
                  </a:spcBef>
                </a:pPr>
                <a:endParaRPr lang="en-AU" altLang="en-US" sz="3600" b="1" dirty="0"/>
              </a:p>
            </p:txBody>
          </p:sp>
        </mc:Choice>
        <mc:Fallback>
          <p:sp>
            <p:nvSpPr>
              <p:cNvPr id="12" name="Text Box 8"/>
              <p:cNvSpPr txBox="1">
                <a:spLocks noRot="1" noChangeAspect="1" noMove="1" noResize="1" noEditPoints="1" noAdjustHandles="1" noChangeArrowheads="1" noChangeShapeType="1" noTextEdit="1"/>
              </p:cNvSpPr>
              <p:nvPr/>
            </p:nvSpPr>
            <p:spPr bwMode="auto">
              <a:xfrm>
                <a:off x="172720" y="13752024"/>
                <a:ext cx="6415087" cy="16470303"/>
              </a:xfrm>
              <a:prstGeom prst="rect">
                <a:avLst/>
              </a:prstGeom>
              <a:blipFill>
                <a:blip r:embed="rId4"/>
                <a:stretch>
                  <a:fillRect l="-190" r="-57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16" name="Text Box 16"/>
          <p:cNvSpPr txBox="1">
            <a:spLocks noChangeArrowheads="1"/>
          </p:cNvSpPr>
          <p:nvPr/>
        </p:nvSpPr>
        <p:spPr bwMode="auto">
          <a:xfrm>
            <a:off x="7146435" y="13562531"/>
            <a:ext cx="5638800" cy="2421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Above shows a list of drag coefficients of different cars. As can be seen from this list, these cars’ main purpose is fuel economy/battery range. A Formula One cars’ Drag Coefficient  is usually around 0.9. Even though an F1 car is very aerodynamically efficient, all of the downforce comes with the penalty of drag. (Photo Courtesy of  Pakwheels.com)</a:t>
            </a:r>
          </a:p>
        </p:txBody>
      </p:sp>
      <p:sp>
        <p:nvSpPr>
          <p:cNvPr id="17" name="Text Box 21"/>
          <p:cNvSpPr txBox="1">
            <a:spLocks noChangeArrowheads="1"/>
          </p:cNvSpPr>
          <p:nvPr/>
        </p:nvSpPr>
        <p:spPr bwMode="auto">
          <a:xfrm>
            <a:off x="11784800" y="6080704"/>
            <a:ext cx="2825750" cy="4576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This photo shows a Le Mans style Prototype car in a CFD model. From this image, the software shows how managed the flow of air is around the car with the main high-pressure spots (shown in red) being predominantly over the front and rear wings  (Photo courtesy of </a:t>
            </a:r>
            <a:r>
              <a:rPr lang="it-IT" sz="2000" i="1" dirty="0"/>
              <a:t> </a:t>
            </a:r>
            <a:r>
              <a:rPr lang="it-IT" sz="2000" i="1"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Sarim Naji M. J. Al-Zubaidy</a:t>
            </a:r>
            <a:r>
              <a:rPr lang="en-AU" altLang="en-US" sz="2000" i="1" dirty="0">
                <a:latin typeface="Times New Roman" charset="0"/>
              </a:rPr>
              <a:t>)</a:t>
            </a:r>
          </a:p>
        </p:txBody>
      </p:sp>
      <p:sp>
        <p:nvSpPr>
          <p:cNvPr id="18" name="Text Box 27"/>
          <p:cNvSpPr txBox="1">
            <a:spLocks noChangeArrowheads="1"/>
          </p:cNvSpPr>
          <p:nvPr/>
        </p:nvSpPr>
        <p:spPr bwMode="auto">
          <a:xfrm>
            <a:off x="12223106" y="16361666"/>
            <a:ext cx="2613025" cy="42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000" i="1" dirty="0">
                <a:latin typeface="Times New Roman" panose="02020603050405020304" pitchFamily="18" charset="0"/>
                <a:cs typeface="Times New Roman" panose="02020603050405020304" pitchFamily="18" charset="0"/>
              </a:rPr>
              <a:t>The picture to the left depicts the Mercedes CLK mid flip at the 1999 24 Hours of Le Mans (Images courtesy and copyright Frederic Le </a:t>
            </a:r>
            <a:r>
              <a:rPr lang="en-GB" sz="2000" i="1" dirty="0" err="1">
                <a:latin typeface="Times New Roman" panose="02020603050405020304" pitchFamily="18" charset="0"/>
                <a:cs typeface="Times New Roman" panose="02020603050405020304" pitchFamily="18" charset="0"/>
              </a:rPr>
              <a:t>Floc'h</a:t>
            </a:r>
            <a:r>
              <a:rPr lang="en-GB" sz="2000" i="1" dirty="0">
                <a:latin typeface="Times New Roman" panose="02020603050405020304" pitchFamily="18" charset="0"/>
                <a:cs typeface="Times New Roman" panose="02020603050405020304" pitchFamily="18" charset="0"/>
              </a:rPr>
              <a:t>, reproduced from the 1999 ACO Le Mans Annual</a:t>
            </a:r>
            <a:br>
              <a:rPr lang="en-GB" sz="2000" dirty="0">
                <a:latin typeface="Times New Roman" panose="02020603050405020304" pitchFamily="18" charset="0"/>
                <a:cs typeface="Times New Roman" panose="02020603050405020304" pitchFamily="18" charset="0"/>
              </a:rPr>
            </a:br>
            <a:r>
              <a:rPr lang="en-GB" sz="2000" i="1" dirty="0">
                <a:latin typeface="Times New Roman" panose="02020603050405020304" pitchFamily="18" charset="0"/>
                <a:cs typeface="Times New Roman" panose="02020603050405020304" pitchFamily="18" charset="0"/>
              </a:rPr>
              <a:t>Text copyright </a:t>
            </a:r>
            <a:r>
              <a:rPr lang="en-GB" sz="2000" b="1" i="1" dirty="0">
                <a:latin typeface="Times New Roman" panose="02020603050405020304" pitchFamily="18" charset="0"/>
                <a:cs typeface="Times New Roman" panose="02020603050405020304" pitchFamily="18" charset="0"/>
                <a:hlinkClick r:id="rId6"/>
              </a:rPr>
              <a:t>Michael J. Fuller</a:t>
            </a:r>
            <a:r>
              <a:rPr lang="en-GB" sz="2000" i="1" dirty="0">
                <a:latin typeface="Times New Roman" panose="02020603050405020304" pitchFamily="18" charset="0"/>
                <a:cs typeface="Times New Roman" panose="02020603050405020304" pitchFamily="18" charset="0"/>
              </a:rPr>
              <a:t>)</a:t>
            </a:r>
            <a:endParaRPr lang="en-AU" altLang="en-US" sz="2000" i="1" dirty="0">
              <a:latin typeface="Times New Roman" panose="02020603050405020304" pitchFamily="18" charset="0"/>
              <a:cs typeface="Times New Roman" panose="02020603050405020304" pitchFamily="18" charset="0"/>
            </a:endParaRPr>
          </a:p>
        </p:txBody>
      </p:sp>
      <p:sp>
        <p:nvSpPr>
          <p:cNvPr id="22" name="Text Box 10"/>
          <p:cNvSpPr txBox="1">
            <a:spLocks noChangeArrowheads="1"/>
          </p:cNvSpPr>
          <p:nvPr/>
        </p:nvSpPr>
        <p:spPr bwMode="auto">
          <a:xfrm>
            <a:off x="14836131" y="21190431"/>
            <a:ext cx="6415088" cy="4227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hlinkClick r:id="rId7"/>
              </a:rPr>
              <a:t>https://www.mulsannescorner.com/benzCLR1.html</a:t>
            </a:r>
            <a:endParaRPr lang="en-US" altLang="en-US" dirty="0"/>
          </a:p>
          <a:p>
            <a:pPr>
              <a:spcBef>
                <a:spcPct val="50000"/>
              </a:spcBef>
            </a:pPr>
            <a:r>
              <a:rPr lang="en-US" altLang="en-US" dirty="0">
                <a:hlinkClick r:id="rId8"/>
              </a:rPr>
              <a:t>https://www.researchgate.net/figure/Images-of-the-3D-CAD-CFD-model-of-a-Toyota-TS030-LMP1-H-racing-car-CAD-model-downloaded_fig3_308954647</a:t>
            </a:r>
            <a:endParaRPr lang="en-US" altLang="en-US" dirty="0"/>
          </a:p>
          <a:p>
            <a:pPr>
              <a:spcBef>
                <a:spcPct val="50000"/>
              </a:spcBef>
            </a:pPr>
            <a:r>
              <a:rPr lang="en-GB" dirty="0">
                <a:hlinkClick r:id="rId9"/>
              </a:rPr>
              <a:t>History of the Drag Coefficients in Cars</a:t>
            </a:r>
            <a:endParaRPr lang="en-US" altLang="en-US" dirty="0"/>
          </a:p>
        </p:txBody>
      </p:sp>
      <p:sp>
        <p:nvSpPr>
          <p:cNvPr id="23" name="Text Box 11"/>
          <p:cNvSpPr txBox="1">
            <a:spLocks noChangeArrowheads="1"/>
          </p:cNvSpPr>
          <p:nvPr/>
        </p:nvSpPr>
        <p:spPr bwMode="auto">
          <a:xfrm>
            <a:off x="14746237" y="24917131"/>
            <a:ext cx="6415087" cy="5305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1600" dirty="0"/>
              <a:t>Amr Shaalan, Dimitris </a:t>
            </a:r>
            <a:r>
              <a:rPr lang="en-GB" sz="1600" dirty="0" err="1"/>
              <a:t>Assanis</a:t>
            </a:r>
            <a:r>
              <a:rPr lang="en-GB" sz="1600" dirty="0"/>
              <a:t>, Raman, A., Sameera </a:t>
            </a:r>
            <a:r>
              <a:rPr lang="en-GB" sz="1600" dirty="0" err="1"/>
              <a:t>Wijeyakulasuriya</a:t>
            </a:r>
            <a:r>
              <a:rPr lang="en-GB" sz="1600" dirty="0"/>
              <a:t> and Senecal, K. (2024). Formula 1 Race Car Aerodynamics: Understanding Floor Flow Structures and Why It Is a Key Component in Modern Racing. </a:t>
            </a:r>
            <a:r>
              <a:rPr lang="en-GB" sz="1600" i="1" dirty="0"/>
              <a:t>SAE technical papers on CD-ROM/SAE technical paper series</a:t>
            </a:r>
            <a:r>
              <a:rPr lang="en-GB" dirty="0"/>
              <a:t>. </a:t>
            </a:r>
            <a:r>
              <a:rPr lang="en-GB" sz="1600" dirty="0"/>
              <a:t>Doi: </a:t>
            </a:r>
            <a:r>
              <a:rPr lang="en-GB" sz="1600" dirty="0">
                <a:hlinkClick r:id="rId10"/>
              </a:rPr>
              <a:t>https://doi.org/10.4271/2024-01-2078</a:t>
            </a:r>
            <a:r>
              <a:rPr lang="en-GB" sz="1600" dirty="0"/>
              <a:t> </a:t>
            </a:r>
          </a:p>
          <a:p>
            <a:pPr>
              <a:spcBef>
                <a:spcPct val="50000"/>
              </a:spcBef>
            </a:pPr>
            <a:r>
              <a:rPr lang="en-GB" sz="1600" dirty="0"/>
              <a:t>Mansell, S. (2024). </a:t>
            </a:r>
            <a:r>
              <a:rPr lang="en-GB" sz="1600" i="1" dirty="0"/>
              <a:t>Aerodynamic Floors and Diffusers in F1 - How do they work?</a:t>
            </a:r>
            <a:r>
              <a:rPr lang="en-GB" sz="1600" dirty="0"/>
              <a:t> [online] Fluidjobs.com. Available at:  </a:t>
            </a:r>
            <a:r>
              <a:rPr lang="en-GB" sz="1600" dirty="0">
                <a:hlinkClick r:id="rId11"/>
              </a:rPr>
              <a:t>https://fluidjobs.com/blog/aerodynamic-floors-and-diffusers-in-f1-how-do-they-work-</a:t>
            </a:r>
            <a:r>
              <a:rPr lang="en-GB" sz="1600" dirty="0"/>
              <a:t> </a:t>
            </a:r>
          </a:p>
          <a:p>
            <a:pPr>
              <a:spcBef>
                <a:spcPct val="50000"/>
              </a:spcBef>
            </a:pPr>
            <a:endParaRPr lang="en-GB" dirty="0"/>
          </a:p>
          <a:p>
            <a:pPr>
              <a:spcBef>
                <a:spcPct val="50000"/>
              </a:spcBef>
            </a:pPr>
            <a:endParaRPr lang="en-AU" altLang="en-US" sz="3600" b="1" dirty="0">
              <a:ea typeface="Arial" charset="0"/>
              <a:cs typeface="Arial" charset="0"/>
            </a:endParaRPr>
          </a:p>
        </p:txBody>
      </p:sp>
      <mc:AlternateContent xmlns:mc="http://schemas.openxmlformats.org/markup-compatibility/2006">
        <mc:Choice xmlns:a14="http://schemas.microsoft.com/office/drawing/2010/main" Requires="a14">
          <p:sp>
            <p:nvSpPr>
              <p:cNvPr id="24" name="Text Box 22"/>
              <p:cNvSpPr txBox="1">
                <a:spLocks noChangeArrowheads="1"/>
              </p:cNvSpPr>
              <p:nvPr/>
            </p:nvSpPr>
            <p:spPr bwMode="auto">
              <a:xfrm>
                <a:off x="14967183" y="5298336"/>
                <a:ext cx="6415087" cy="8845717"/>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Lift</a:t>
                </a:r>
              </a:p>
              <a:p>
                <a:pPr>
                  <a:spcBef>
                    <a:spcPct val="50000"/>
                  </a:spcBef>
                </a:pPr>
                <a:r>
                  <a:rPr lang="en-AU" altLang="en-US" sz="2800" dirty="0"/>
                  <a:t>Lift occurs when there is a pressure difference between surfaces of a vehicle. For downforce (negative Lift) to be created there must be a low-pressure zone beneath the car or wing and a high-pressure zone above. The low-pressure zone effectively creates a vacuum and sucks the car down to the road. This can have the downside of added drag. Positive lift occurs when there is a low pressure above a vehicle or wing, this is what planes use to fly. Lift reduces the load on the tyres of a car; this is detrimental to a race cars performance. The equation for lift is </a:t>
                </a:r>
                <a14:m>
                  <m:oMath xmlns:m="http://schemas.openxmlformats.org/officeDocument/2006/math">
                    <m:r>
                      <a:rPr lang="en-GB" altLang="en-US" sz="2800" b="0" i="1" smtClean="0">
                        <a:latin typeface="Cambria Math" panose="02040503050406030204" pitchFamily="18" charset="0"/>
                      </a:rPr>
                      <m:t>𝐿𝑖𝑓𝑡</m:t>
                    </m:r>
                    <m:r>
                      <a:rPr lang="en-GB" altLang="en-US" sz="2800" b="0" i="1" smtClean="0">
                        <a:latin typeface="Cambria Math" panose="02040503050406030204" pitchFamily="18" charset="0"/>
                      </a:rPr>
                      <m:t> </m:t>
                    </m:r>
                    <m:r>
                      <a:rPr lang="en-GB" altLang="en-US" sz="2800" b="0" i="1" smtClean="0">
                        <a:latin typeface="Cambria Math" panose="02040503050406030204" pitchFamily="18" charset="0"/>
                      </a:rPr>
                      <m:t>𝐹𝑜𝑟𝑐𝑒</m:t>
                    </m:r>
                    <m:r>
                      <a:rPr lang="en-GB" altLang="en-US" sz="2800" b="0" i="1" smtClean="0">
                        <a:latin typeface="Cambria Math" panose="02040503050406030204" pitchFamily="18" charset="0"/>
                      </a:rPr>
                      <m:t>= </m:t>
                    </m:r>
                    <m:sSub>
                      <m:sSubPr>
                        <m:ctrlPr>
                          <a:rPr lang="en-GB" altLang="en-US" sz="2800" b="0" i="1" smtClean="0">
                            <a:latin typeface="Cambria Math" panose="02040503050406030204" pitchFamily="18" charset="0"/>
                          </a:rPr>
                        </m:ctrlPr>
                      </m:sSubPr>
                      <m:e>
                        <m:r>
                          <a:rPr lang="en-GB" altLang="en-US" sz="2800" b="0" i="1" smtClean="0">
                            <a:latin typeface="Cambria Math" panose="02040503050406030204" pitchFamily="18" charset="0"/>
                          </a:rPr>
                          <m:t>𝐶</m:t>
                        </m:r>
                      </m:e>
                      <m:sub>
                        <m:r>
                          <a:rPr lang="en-GB" altLang="en-US" sz="2800" b="0" i="1" smtClean="0">
                            <a:latin typeface="Cambria Math" panose="02040503050406030204" pitchFamily="18" charset="0"/>
                          </a:rPr>
                          <m:t>𝐿</m:t>
                        </m:r>
                      </m:sub>
                    </m:sSub>
                    <m:r>
                      <a:rPr lang="en-GB" altLang="en-US" sz="2800" b="0" i="1" smtClean="0">
                        <a:latin typeface="Cambria Math" panose="02040503050406030204" pitchFamily="18" charset="0"/>
                        <a:ea typeface="Cambria Math" panose="02040503050406030204" pitchFamily="18" charset="0"/>
                      </a:rPr>
                      <m:t>×</m:t>
                    </m:r>
                    <m:f>
                      <m:fPr>
                        <m:ctrlPr>
                          <a:rPr lang="en-GB" altLang="en-US" sz="2800" b="0" i="1" smtClean="0">
                            <a:latin typeface="Cambria Math" panose="02040503050406030204" pitchFamily="18" charset="0"/>
                            <a:ea typeface="Cambria Math" panose="02040503050406030204" pitchFamily="18" charset="0"/>
                          </a:rPr>
                        </m:ctrlPr>
                      </m:fPr>
                      <m:num>
                        <m:r>
                          <a:rPr lang="en-GB" altLang="en-US" sz="2800" b="0" i="1" smtClean="0">
                            <a:latin typeface="Cambria Math" panose="02040503050406030204" pitchFamily="18" charset="0"/>
                            <a:ea typeface="Cambria Math" panose="02040503050406030204" pitchFamily="18" charset="0"/>
                          </a:rPr>
                          <m:t>1</m:t>
                        </m:r>
                      </m:num>
                      <m:den>
                        <m:r>
                          <a:rPr lang="en-GB" altLang="en-US" sz="2800" b="0" i="1" smtClean="0">
                            <a:latin typeface="Cambria Math" panose="02040503050406030204" pitchFamily="18" charset="0"/>
                            <a:ea typeface="Cambria Math" panose="02040503050406030204" pitchFamily="18" charset="0"/>
                          </a:rPr>
                          <m:t>2</m:t>
                        </m:r>
                      </m:den>
                    </m:f>
                    <m:r>
                      <a:rPr lang="en-GB" altLang="en-US" sz="2800" b="0" i="1" smtClean="0">
                        <a:latin typeface="Cambria Math" panose="02040503050406030204" pitchFamily="18" charset="0"/>
                        <a:ea typeface="Cambria Math" panose="02040503050406030204" pitchFamily="18" charset="0"/>
                      </a:rPr>
                      <m:t>𝜌</m:t>
                    </m:r>
                    <m:sSup>
                      <m:sSupPr>
                        <m:ctrlPr>
                          <a:rPr lang="en-GB" altLang="en-US" sz="2800" b="0" i="1" smtClean="0">
                            <a:latin typeface="Cambria Math" panose="02040503050406030204" pitchFamily="18" charset="0"/>
                            <a:ea typeface="Cambria Math" panose="02040503050406030204" pitchFamily="18" charset="0"/>
                          </a:rPr>
                        </m:ctrlPr>
                      </m:sSupPr>
                      <m:e>
                        <m:r>
                          <a:rPr lang="en-GB" altLang="en-US" sz="2800" b="0" i="1" smtClean="0">
                            <a:latin typeface="Cambria Math" panose="02040503050406030204" pitchFamily="18" charset="0"/>
                            <a:ea typeface="Cambria Math" panose="02040503050406030204" pitchFamily="18" charset="0"/>
                          </a:rPr>
                          <m:t>𝑉</m:t>
                        </m:r>
                      </m:e>
                      <m:sup>
                        <m:r>
                          <a:rPr lang="en-GB" altLang="en-US" sz="2800" b="0" i="1" smtClean="0">
                            <a:latin typeface="Cambria Math" panose="02040503050406030204" pitchFamily="18" charset="0"/>
                            <a:ea typeface="Cambria Math" panose="02040503050406030204" pitchFamily="18" charset="0"/>
                          </a:rPr>
                          <m:t>2</m:t>
                        </m:r>
                      </m:sup>
                    </m:sSup>
                    <m:r>
                      <a:rPr lang="en-GB" altLang="en-US" sz="2800" b="0" i="1" smtClean="0">
                        <a:latin typeface="Cambria Math" panose="02040503050406030204" pitchFamily="18" charset="0"/>
                        <a:ea typeface="Cambria Math" panose="02040503050406030204" pitchFamily="18" charset="0"/>
                      </a:rPr>
                      <m:t>×</m:t>
                    </m:r>
                    <m:r>
                      <a:rPr lang="en-GB" altLang="en-US" sz="2800" b="0" i="1" smtClean="0">
                        <a:latin typeface="Cambria Math" panose="02040503050406030204" pitchFamily="18" charset="0"/>
                        <a:ea typeface="Cambria Math" panose="02040503050406030204" pitchFamily="18" charset="0"/>
                      </a:rPr>
                      <m:t>𝐴</m:t>
                    </m:r>
                  </m:oMath>
                </a14:m>
                <a:endParaRPr lang="en-AU" altLang="en-US" sz="2800" dirty="0"/>
              </a:p>
            </p:txBody>
          </p:sp>
        </mc:Choice>
        <mc:Fallback>
          <p:sp>
            <p:nvSpPr>
              <p:cNvPr id="24" name="Text Box 22"/>
              <p:cNvSpPr txBox="1">
                <a:spLocks noRot="1" noChangeAspect="1" noMove="1" noResize="1" noEditPoints="1" noAdjustHandles="1" noChangeArrowheads="1" noChangeShapeType="1" noTextEdit="1"/>
              </p:cNvSpPr>
              <p:nvPr/>
            </p:nvSpPr>
            <p:spPr bwMode="auto">
              <a:xfrm>
                <a:off x="14967183" y="5298336"/>
                <a:ext cx="6415087" cy="8845717"/>
              </a:xfrm>
              <a:prstGeom prst="rect">
                <a:avLst/>
              </a:prstGeom>
              <a:blipFill>
                <a:blip r:embed="rId12"/>
                <a:stretch>
                  <a:fillRect l="-190" r="-28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26" name="Text Box 28"/>
          <p:cNvSpPr txBox="1">
            <a:spLocks noChangeArrowheads="1"/>
          </p:cNvSpPr>
          <p:nvPr/>
        </p:nvSpPr>
        <p:spPr bwMode="auto">
          <a:xfrm>
            <a:off x="14939090" y="13676239"/>
            <a:ext cx="6410325"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Vehicle Set up</a:t>
            </a:r>
          </a:p>
          <a:p>
            <a:pPr>
              <a:spcBef>
                <a:spcPct val="50000"/>
              </a:spcBef>
            </a:pPr>
            <a:r>
              <a:rPr lang="en-AU" altLang="en-US" sz="2800" dirty="0"/>
              <a:t>A vehicles set up can also change the amounts of downforce it produces. If the car has a negative rake angle which means the front ride height is lower than the rear, the car will tend to gain a downforce advantage. An example of a bad car setup is the 1999 Mercedes CLK, which flipped going down the Mulsanne straight at Le Mans 24 Hour race. The flip was caused because Mercedes an extremely shallow rake angle, this meant when the car went over the crest, the cars floor suddenly went from producing downforce to lift.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sp>
        <p:nvSpPr>
          <p:cNvPr id="45" name="Text Box 19"/>
          <p:cNvSpPr txBox="1">
            <a:spLocks noChangeArrowheads="1"/>
          </p:cNvSpPr>
          <p:nvPr/>
        </p:nvSpPr>
        <p:spPr bwMode="auto">
          <a:xfrm>
            <a:off x="7081750" y="26035927"/>
            <a:ext cx="6410325"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Above is the initial scan for CFD model for the UWTSD improved aerodynamic Package. Thios was a student led project aiming to revise the cars aero. The new aerodynamic kit is now the leading MCR package which other cars outside of the university's own race team run. (image courtesy of Tim Tudors lecture notes)</a:t>
            </a:r>
            <a:endParaRPr lang="en-AU" altLang="en-US" sz="2000" i="1" dirty="0">
              <a:latin typeface="Times New Roman" charset="0"/>
            </a:endParaRPr>
          </a:p>
        </p:txBody>
      </p:sp>
      <p:pic>
        <p:nvPicPr>
          <p:cNvPr id="3" name="Picture 2" descr="A person with blonde hair and a white shirt&#10;&#10;AI-generated content may be incorrect.">
            <a:extLst>
              <a:ext uri="{FF2B5EF4-FFF2-40B4-BE49-F238E27FC236}">
                <a16:creationId xmlns:a16="http://schemas.microsoft.com/office/drawing/2014/main" id="{BFEAEAF5-CD03-E40E-EAA0-FABE8B93FC2E}"/>
              </a:ext>
            </a:extLst>
          </p:cNvPr>
          <p:cNvPicPr>
            <a:picLocks noChangeAspect="1"/>
          </p:cNvPicPr>
          <p:nvPr/>
        </p:nvPicPr>
        <p:blipFill>
          <a:blip r:embed="rId13"/>
          <a:stretch>
            <a:fillRect/>
          </a:stretch>
        </p:blipFill>
        <p:spPr>
          <a:xfrm>
            <a:off x="204692" y="2078453"/>
            <a:ext cx="2862163" cy="3654452"/>
          </a:xfrm>
          <a:prstGeom prst="rect">
            <a:avLst/>
          </a:prstGeom>
        </p:spPr>
      </p:pic>
      <p:pic>
        <p:nvPicPr>
          <p:cNvPr id="28" name="Picture 27">
            <a:extLst>
              <a:ext uri="{FF2B5EF4-FFF2-40B4-BE49-F238E27FC236}">
                <a16:creationId xmlns:a16="http://schemas.microsoft.com/office/drawing/2014/main" id="{BFFC9130-3624-D9DB-BFB3-82DB3FC2787B}"/>
              </a:ext>
            </a:extLst>
          </p:cNvPr>
          <p:cNvPicPr>
            <a:picLocks noChangeAspect="1"/>
          </p:cNvPicPr>
          <p:nvPr/>
        </p:nvPicPr>
        <p:blipFill>
          <a:blip r:embed="rId14"/>
          <a:stretch>
            <a:fillRect/>
          </a:stretch>
        </p:blipFill>
        <p:spPr>
          <a:xfrm>
            <a:off x="6797425" y="6232656"/>
            <a:ext cx="4835755" cy="3595026"/>
          </a:xfrm>
          <a:prstGeom prst="rect">
            <a:avLst/>
          </a:prstGeom>
        </p:spPr>
      </p:pic>
      <p:pic>
        <p:nvPicPr>
          <p:cNvPr id="37" name="Picture 36">
            <a:extLst>
              <a:ext uri="{FF2B5EF4-FFF2-40B4-BE49-F238E27FC236}">
                <a16:creationId xmlns:a16="http://schemas.microsoft.com/office/drawing/2014/main" id="{F1409B0B-D7AA-0116-EC93-5211F87791CE}"/>
              </a:ext>
            </a:extLst>
          </p:cNvPr>
          <p:cNvPicPr>
            <a:picLocks noChangeAspect="1"/>
          </p:cNvPicPr>
          <p:nvPr/>
        </p:nvPicPr>
        <p:blipFill>
          <a:blip r:embed="rId15"/>
          <a:stretch>
            <a:fillRect/>
          </a:stretch>
        </p:blipFill>
        <p:spPr>
          <a:xfrm>
            <a:off x="6615900" y="10556507"/>
            <a:ext cx="6581775" cy="2857500"/>
          </a:xfrm>
          <a:prstGeom prst="rect">
            <a:avLst/>
          </a:prstGeom>
        </p:spPr>
      </p:pic>
      <p:pic>
        <p:nvPicPr>
          <p:cNvPr id="39" name="Picture 38">
            <a:extLst>
              <a:ext uri="{FF2B5EF4-FFF2-40B4-BE49-F238E27FC236}">
                <a16:creationId xmlns:a16="http://schemas.microsoft.com/office/drawing/2014/main" id="{2988B5CC-0D1E-B060-52B9-DAC9B5FB909D}"/>
              </a:ext>
            </a:extLst>
          </p:cNvPr>
          <p:cNvPicPr>
            <a:picLocks noChangeAspect="1"/>
          </p:cNvPicPr>
          <p:nvPr/>
        </p:nvPicPr>
        <p:blipFill>
          <a:blip r:embed="rId16"/>
          <a:stretch>
            <a:fillRect/>
          </a:stretch>
        </p:blipFill>
        <p:spPr>
          <a:xfrm>
            <a:off x="6663406" y="16315243"/>
            <a:ext cx="5344110" cy="4130111"/>
          </a:xfrm>
          <a:prstGeom prst="rect">
            <a:avLst/>
          </a:prstGeom>
        </p:spPr>
      </p:pic>
      <p:pic>
        <p:nvPicPr>
          <p:cNvPr id="1026" name="Picture 2" descr="Prifysgol Cymru &#10;Y Drindod Dewi Sant &#10;University of Wales &#10;Trinity Saint David &#10;Swartega &#10;WALERO &#10;•SHINE C@étéä) &#10;VARLEY &#10;RED TOP &#10;O E SIGN &#10;RED MIST &#10;Photography &#10;MCR &#10;RACE CARS &#10;SECONDS &amp; CO Insulation &#10;S Ltd, ">
            <a:extLst>
              <a:ext uri="{FF2B5EF4-FFF2-40B4-BE49-F238E27FC236}">
                <a16:creationId xmlns:a16="http://schemas.microsoft.com/office/drawing/2014/main" id="{39A6301A-FCF6-0EE5-8C68-D83475BF20DC}"/>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239248" y="20721029"/>
            <a:ext cx="8095330" cy="51442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ercedes Logo and symbol, meaning, history, PNG, brand">
            <a:extLst>
              <a:ext uri="{FF2B5EF4-FFF2-40B4-BE49-F238E27FC236}">
                <a16:creationId xmlns:a16="http://schemas.microsoft.com/office/drawing/2014/main" id="{3D8D72ED-1045-AE07-EC3F-53AE6455B303}"/>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44627" y="28842491"/>
            <a:ext cx="2304331" cy="143272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Drivers | My Site 1">
            <a:extLst>
              <a:ext uri="{FF2B5EF4-FFF2-40B4-BE49-F238E27FC236}">
                <a16:creationId xmlns:a16="http://schemas.microsoft.com/office/drawing/2014/main" id="{261F9A88-EBFE-5E0A-7B63-0B9D40630712}"/>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2570097" y="29043198"/>
            <a:ext cx="1848528" cy="104181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port 2000 Logo PNG Transparent &amp; SVG Vector - Freebie Supply">
            <a:extLst>
              <a:ext uri="{FF2B5EF4-FFF2-40B4-BE49-F238E27FC236}">
                <a16:creationId xmlns:a16="http://schemas.microsoft.com/office/drawing/2014/main" id="{E2C2A338-B206-6AE0-F9A6-70D74FC6893D}"/>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061609" y="28969004"/>
            <a:ext cx="4088142" cy="119020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UWTSD Motorsport | Swansea">
            <a:extLst>
              <a:ext uri="{FF2B5EF4-FFF2-40B4-BE49-F238E27FC236}">
                <a16:creationId xmlns:a16="http://schemas.microsoft.com/office/drawing/2014/main" id="{97A70998-ADEC-B405-E8D3-F04F2BCABD06}"/>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7857409" y="29006101"/>
            <a:ext cx="1480376" cy="1116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8" ma:contentTypeDescription="Create a new document." ma:contentTypeScope="" ma:versionID="3c96046cf262df87845be229151da5cf">
  <xsd:schema xmlns:xsd="http://www.w3.org/2001/XMLSchema" xmlns:xs="http://www.w3.org/2001/XMLSchema" xmlns:p="http://schemas.microsoft.com/office/2006/metadata/properties" xmlns:ns3="3ef5847a-e696-4fee-a2c0-6c3f87568321" targetNamespace="http://schemas.microsoft.com/office/2006/metadata/properties" ma:root="true" ma:fieldsID="f72a0721f99d9f2eeab9db662c70f37e"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687D36-0FC2-4295-A780-590997288791}">
  <ds:schemaRefs>
    <ds:schemaRef ds:uri="http://schemas.microsoft.com/office/infopath/2007/PartnerControls"/>
    <ds:schemaRef ds:uri="http://schemas.microsoft.com/office/2006/documentManagement/types"/>
    <ds:schemaRef ds:uri="http://www.w3.org/XML/1998/namespace"/>
    <ds:schemaRef ds:uri="http://purl.org/dc/dcmitype/"/>
    <ds:schemaRef ds:uri="http://purl.org/dc/terms/"/>
    <ds:schemaRef ds:uri="http://purl.org/dc/elements/1.1/"/>
    <ds:schemaRef ds:uri="http://schemas.openxmlformats.org/package/2006/metadata/core-properties"/>
    <ds:schemaRef ds:uri="http://schemas.microsoft.com/office/2006/metadata/properties"/>
    <ds:schemaRef ds:uri="3ef5847a-e696-4fee-a2c0-6c3f87568321"/>
  </ds:schemaRefs>
</ds:datastoreItem>
</file>

<file path=customXml/itemProps2.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3.xml><?xml version="1.0" encoding="utf-8"?>
<ds:datastoreItem xmlns:ds="http://schemas.openxmlformats.org/officeDocument/2006/customXml" ds:itemID="{31DFC3A2-85B6-43EE-93F2-09A97168F8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123</TotalTime>
  <Words>890</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Gabriel Jenkins-Handy (2501670)</cp:lastModifiedBy>
  <cp:revision>2</cp:revision>
  <dcterms:created xsi:type="dcterms:W3CDTF">2016-02-25T08:27:32Z</dcterms:created>
  <dcterms:modified xsi:type="dcterms:W3CDTF">2026-04-19T20:32:01Z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y fmtid="{D5CDD505-2E9C-101B-9397-08002B2CF9AE}" pid="3" name="MediaServiceImageTags">
    <vt:lpwstr/>
  </property>
</Properties>
</file>