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7" r:id="rId2"/>
  </p:sldMasterIdLst>
  <p:notesMasterIdLst>
    <p:notesMasterId r:id="rId25"/>
  </p:notesMasterIdLst>
  <p:handoutMasterIdLst>
    <p:handoutMasterId r:id="rId26"/>
  </p:handoutMasterIdLst>
  <p:sldIdLst>
    <p:sldId id="296" r:id="rId3"/>
    <p:sldId id="376" r:id="rId4"/>
    <p:sldId id="404" r:id="rId5"/>
    <p:sldId id="405" r:id="rId6"/>
    <p:sldId id="406" r:id="rId7"/>
    <p:sldId id="407" r:id="rId8"/>
    <p:sldId id="408" r:id="rId9"/>
    <p:sldId id="409" r:id="rId10"/>
    <p:sldId id="410" r:id="rId11"/>
    <p:sldId id="411" r:id="rId12"/>
    <p:sldId id="412" r:id="rId13"/>
    <p:sldId id="413" r:id="rId14"/>
    <p:sldId id="414" r:id="rId15"/>
    <p:sldId id="415" r:id="rId16"/>
    <p:sldId id="416" r:id="rId17"/>
    <p:sldId id="418" r:id="rId18"/>
    <p:sldId id="420" r:id="rId19"/>
    <p:sldId id="421" r:id="rId20"/>
    <p:sldId id="422" r:id="rId21"/>
    <p:sldId id="423" r:id="rId22"/>
    <p:sldId id="424" r:id="rId23"/>
    <p:sldId id="419" r:id="rId24"/>
  </p:sldIdLst>
  <p:sldSz cx="9144000" cy="6858000" type="screen4x3"/>
  <p:notesSz cx="6794500" cy="9906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6BD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84547" autoAdjust="0"/>
  </p:normalViewPr>
  <p:slideViewPr>
    <p:cSldViewPr>
      <p:cViewPr varScale="1">
        <p:scale>
          <a:sx n="75" d="100"/>
          <a:sy n="75" d="100"/>
        </p:scale>
        <p:origin x="936" y="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0" d="100"/>
        <a:sy n="11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4283" cy="495300"/>
          </a:xfrm>
          <a:prstGeom prst="rect">
            <a:avLst/>
          </a:prstGeom>
        </p:spPr>
        <p:txBody>
          <a:bodyPr vert="horz" lIns="94531" tIns="47265" rIns="94531" bIns="4726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8646" y="0"/>
            <a:ext cx="2944283" cy="495300"/>
          </a:xfrm>
          <a:prstGeom prst="rect">
            <a:avLst/>
          </a:prstGeom>
        </p:spPr>
        <p:txBody>
          <a:bodyPr vert="horz" lIns="94531" tIns="47265" rIns="94531" bIns="47265" rtlCol="0"/>
          <a:lstStyle>
            <a:lvl1pPr algn="r">
              <a:defRPr sz="1200"/>
            </a:lvl1pPr>
          </a:lstStyle>
          <a:p>
            <a:fld id="{143790FA-C874-4755-8459-D652501BD55C}" type="datetimeFigureOut">
              <a:rPr lang="en-GB" smtClean="0"/>
              <a:t>18/06/2022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408981"/>
            <a:ext cx="2944283" cy="495300"/>
          </a:xfrm>
          <a:prstGeom prst="rect">
            <a:avLst/>
          </a:prstGeom>
        </p:spPr>
        <p:txBody>
          <a:bodyPr vert="horz" lIns="94531" tIns="47265" rIns="94531" bIns="4726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8646" y="9408981"/>
            <a:ext cx="2944283" cy="495300"/>
          </a:xfrm>
          <a:prstGeom prst="rect">
            <a:avLst/>
          </a:prstGeom>
        </p:spPr>
        <p:txBody>
          <a:bodyPr vert="horz" lIns="94531" tIns="47265" rIns="94531" bIns="47265" rtlCol="0" anchor="b"/>
          <a:lstStyle>
            <a:lvl1pPr algn="r">
              <a:defRPr sz="1200"/>
            </a:lvl1pPr>
          </a:lstStyle>
          <a:p>
            <a:fld id="{1B943A62-66A7-497C-97EA-312107CB4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2456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4283" cy="495300"/>
          </a:xfrm>
          <a:prstGeom prst="rect">
            <a:avLst/>
          </a:prstGeom>
        </p:spPr>
        <p:txBody>
          <a:bodyPr vert="horz" lIns="94531" tIns="47265" rIns="94531" bIns="4726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8646" y="0"/>
            <a:ext cx="2944283" cy="495300"/>
          </a:xfrm>
          <a:prstGeom prst="rect">
            <a:avLst/>
          </a:prstGeom>
        </p:spPr>
        <p:txBody>
          <a:bodyPr vert="horz" lIns="94531" tIns="47265" rIns="94531" bIns="47265" rtlCol="0"/>
          <a:lstStyle>
            <a:lvl1pPr algn="r">
              <a:defRPr sz="1200"/>
            </a:lvl1pPr>
          </a:lstStyle>
          <a:p>
            <a:fld id="{7759C19F-B6EB-4051-A89F-A09AF285193A}" type="datetimeFigureOut">
              <a:rPr lang="en-GB" smtClean="0"/>
              <a:t>18/06/2022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2338" y="742950"/>
            <a:ext cx="4951412" cy="3714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531" tIns="47265" rIns="94531" bIns="4726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05351"/>
            <a:ext cx="5435600" cy="4457700"/>
          </a:xfrm>
          <a:prstGeom prst="rect">
            <a:avLst/>
          </a:prstGeom>
        </p:spPr>
        <p:txBody>
          <a:bodyPr vert="horz" lIns="94531" tIns="47265" rIns="94531" bIns="4726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08981"/>
            <a:ext cx="2944283" cy="495300"/>
          </a:xfrm>
          <a:prstGeom prst="rect">
            <a:avLst/>
          </a:prstGeom>
        </p:spPr>
        <p:txBody>
          <a:bodyPr vert="horz" lIns="94531" tIns="47265" rIns="94531" bIns="4726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8646" y="9408981"/>
            <a:ext cx="2944283" cy="495300"/>
          </a:xfrm>
          <a:prstGeom prst="rect">
            <a:avLst/>
          </a:prstGeom>
        </p:spPr>
        <p:txBody>
          <a:bodyPr vert="horz" lIns="94531" tIns="47265" rIns="94531" bIns="47265" rtlCol="0" anchor="b"/>
          <a:lstStyle>
            <a:lvl1pPr algn="r">
              <a:defRPr sz="1200"/>
            </a:lvl1pPr>
          </a:lstStyle>
          <a:p>
            <a:fld id="{712BC3CF-3AFC-4391-9D43-40780F861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0622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2BC3CF-3AFC-4391-9D43-40780F8612D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7354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7" t="19405" r="10577" b="18420"/>
          <a:stretch>
            <a:fillRect/>
          </a:stretch>
        </p:blipFill>
        <p:spPr bwMode="auto">
          <a:xfrm>
            <a:off x="319454" y="333375"/>
            <a:ext cx="2875085" cy="1289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1" descr="cid:image006.png@01D2C89F.D71860A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939" y="658814"/>
            <a:ext cx="2365131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3046" y="2130427"/>
            <a:ext cx="7877908" cy="1470025"/>
          </a:xfrm>
          <a:ln>
            <a:noFill/>
          </a:ln>
        </p:spPr>
        <p:txBody>
          <a:bodyPr>
            <a:normAutofit/>
          </a:bodyPr>
          <a:lstStyle>
            <a:lvl1pPr algn="ctr">
              <a:defRPr sz="3600">
                <a:solidFill>
                  <a:srgbClr val="294518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ln>
            <a:noFill/>
          </a:ln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rgbClr val="00212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138234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7" t="19405" r="10577" b="18420"/>
          <a:stretch>
            <a:fillRect/>
          </a:stretch>
        </p:blipFill>
        <p:spPr bwMode="auto">
          <a:xfrm>
            <a:off x="319454" y="333375"/>
            <a:ext cx="2875085" cy="1289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3089" y="192088"/>
            <a:ext cx="1995854" cy="722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59723" y="1700808"/>
            <a:ext cx="3024554" cy="3150268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61139" y="5182344"/>
            <a:ext cx="3821723" cy="8389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00212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317989" y="6303964"/>
            <a:ext cx="432288" cy="365125"/>
          </a:xfrm>
          <a:solidFill>
            <a:srgbClr val="008591"/>
          </a:solidFill>
        </p:spPr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72763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7" t="19405" r="10577" b="18420"/>
          <a:stretch>
            <a:fillRect/>
          </a:stretch>
        </p:blipFill>
        <p:spPr bwMode="auto">
          <a:xfrm>
            <a:off x="319454" y="333375"/>
            <a:ext cx="2875085" cy="1289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3089" y="192088"/>
            <a:ext cx="1995854" cy="722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765100"/>
            <a:ext cx="7315200" cy="918420"/>
          </a:xfrm>
          <a:ln>
            <a:noFill/>
          </a:ln>
        </p:spPr>
        <p:txBody>
          <a:bodyPr>
            <a:normAutofit/>
          </a:bodyPr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61139" y="5542384"/>
            <a:ext cx="3821723" cy="69492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20" name="Picture Placeholder 19"/>
          <p:cNvSpPr>
            <a:spLocks noGrp="1"/>
          </p:cNvSpPr>
          <p:nvPr>
            <p:ph type="pic" sz="quarter" idx="13"/>
          </p:nvPr>
        </p:nvSpPr>
        <p:spPr>
          <a:xfrm>
            <a:off x="2312057" y="2708920"/>
            <a:ext cx="4519887" cy="2808312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27401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/>
        </p:nvCxnSpPr>
        <p:spPr>
          <a:xfrm flipH="1" flipV="1">
            <a:off x="4239358" y="3201989"/>
            <a:ext cx="789842" cy="1587"/>
          </a:xfrm>
          <a:prstGeom prst="line">
            <a:avLst/>
          </a:prstGeom>
          <a:noFill/>
          <a:ln w="12700">
            <a:solidFill>
              <a:srgbClr val="6D8D23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6" name="Picture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7" t="19405" r="10577" b="18420"/>
          <a:stretch>
            <a:fillRect/>
          </a:stretch>
        </p:blipFill>
        <p:spPr bwMode="auto">
          <a:xfrm>
            <a:off x="319454" y="333375"/>
            <a:ext cx="2875085" cy="1289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3089" y="192088"/>
            <a:ext cx="1995854" cy="722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61139" y="4797152"/>
            <a:ext cx="3821723" cy="8389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20" name="Picture Placeholder 19"/>
          <p:cNvSpPr>
            <a:spLocks noGrp="1"/>
          </p:cNvSpPr>
          <p:nvPr>
            <p:ph type="pic" sz="quarter" idx="13"/>
          </p:nvPr>
        </p:nvSpPr>
        <p:spPr>
          <a:xfrm>
            <a:off x="2245588" y="2132856"/>
            <a:ext cx="1994068" cy="2160240"/>
          </a:xfrm>
          <a:ln>
            <a:solidFill>
              <a:srgbClr val="6D8D23"/>
            </a:solidFill>
          </a:ln>
        </p:spPr>
        <p:txBody>
          <a:bodyPr rtlCol="0">
            <a:normAutofit/>
          </a:bodyPr>
          <a:lstStyle>
            <a:lvl1pPr>
              <a:defRPr sz="2400" b="1">
                <a:latin typeface="+mj-lt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2" name="Text Placeholder 21"/>
          <p:cNvSpPr>
            <a:spLocks noGrp="1"/>
          </p:cNvSpPr>
          <p:nvPr>
            <p:ph type="body" sz="quarter" idx="14"/>
          </p:nvPr>
        </p:nvSpPr>
        <p:spPr>
          <a:xfrm>
            <a:off x="5037282" y="2132856"/>
            <a:ext cx="1994068" cy="2160240"/>
          </a:xfrm>
          <a:ln>
            <a:solidFill>
              <a:srgbClr val="6D8D23"/>
            </a:solidFill>
          </a:ln>
        </p:spPr>
        <p:txBody>
          <a:bodyPr/>
          <a:lstStyle>
            <a:lvl1pPr algn="ctr">
              <a:defRPr b="1">
                <a:solidFill>
                  <a:srgbClr val="294518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432276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7" t="19405" r="10577" b="18420"/>
          <a:stretch>
            <a:fillRect/>
          </a:stretch>
        </p:blipFill>
        <p:spPr bwMode="auto">
          <a:xfrm>
            <a:off x="319454" y="158751"/>
            <a:ext cx="2157046" cy="96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548" y="1856805"/>
            <a:ext cx="7905338" cy="1212155"/>
          </a:xfrm>
          <a:ln>
            <a:noFill/>
          </a:ln>
        </p:spPr>
        <p:txBody>
          <a:bodyPr>
            <a:normAutofit/>
          </a:bodyPr>
          <a:lstStyle>
            <a:lvl1pPr algn="l">
              <a:defRPr sz="3200" b="1" cap="none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9740" y="3140968"/>
            <a:ext cx="7910145" cy="1152128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508830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 with no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306266" y="765175"/>
            <a:ext cx="8519746" cy="0"/>
          </a:xfrm>
          <a:prstGeom prst="line">
            <a:avLst/>
          </a:prstGeom>
          <a:ln>
            <a:solidFill>
              <a:srgbClr val="6D8D23"/>
            </a:solidFill>
            <a:prstDash val="sys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548" y="1856805"/>
            <a:ext cx="7905338" cy="1212155"/>
          </a:xfrm>
        </p:spPr>
        <p:txBody>
          <a:bodyPr>
            <a:normAutofit/>
          </a:bodyPr>
          <a:lstStyle>
            <a:lvl1pPr algn="l">
              <a:defRPr sz="3200" b="1" cap="none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9740" y="3140968"/>
            <a:ext cx="7910145" cy="1152128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526809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7" t="19405" r="10577" b="18420"/>
          <a:stretch>
            <a:fillRect/>
          </a:stretch>
        </p:blipFill>
        <p:spPr bwMode="auto">
          <a:xfrm>
            <a:off x="319454" y="158751"/>
            <a:ext cx="2157046" cy="96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1" descr="cid:image006.png@01D2C89F.D71860A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939" y="658814"/>
            <a:ext cx="2365131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026" y="1196751"/>
            <a:ext cx="8513425" cy="817453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9454" y="2204144"/>
            <a:ext cx="8506557" cy="3889152"/>
          </a:xfrm>
        </p:spPr>
        <p:txBody>
          <a:bodyPr/>
          <a:lstStyle>
            <a:lvl1pPr>
              <a:defRPr>
                <a:solidFill>
                  <a:srgbClr val="294518"/>
                </a:solidFill>
              </a:defRPr>
            </a:lvl1pPr>
            <a:lvl2pPr>
              <a:defRPr>
                <a:solidFill>
                  <a:srgbClr val="294518"/>
                </a:solidFill>
              </a:defRPr>
            </a:lvl2pPr>
            <a:lvl3pPr>
              <a:defRPr>
                <a:solidFill>
                  <a:srgbClr val="294518"/>
                </a:solidFill>
              </a:defRPr>
            </a:lvl3pPr>
            <a:lvl4pPr>
              <a:defRPr>
                <a:solidFill>
                  <a:srgbClr val="294518"/>
                </a:solidFill>
              </a:defRPr>
            </a:lvl4pPr>
            <a:lvl5pPr>
              <a:defRPr>
                <a:solidFill>
                  <a:srgbClr val="294518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426452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with no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306266" y="765175"/>
            <a:ext cx="8519746" cy="0"/>
          </a:xfrm>
          <a:prstGeom prst="line">
            <a:avLst/>
          </a:prstGeom>
          <a:ln>
            <a:solidFill>
              <a:srgbClr val="6D8D23"/>
            </a:solidFill>
            <a:prstDash val="sys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5" y="91268"/>
            <a:ext cx="8159404" cy="817453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851" y="1124744"/>
            <a:ext cx="8152823" cy="4896544"/>
          </a:xfrm>
        </p:spPr>
        <p:txBody>
          <a:bodyPr/>
          <a:lstStyle>
            <a:lvl1pPr>
              <a:defRPr>
                <a:solidFill>
                  <a:srgbClr val="294518"/>
                </a:solidFill>
              </a:defRPr>
            </a:lvl1pPr>
            <a:lvl2pPr>
              <a:defRPr>
                <a:solidFill>
                  <a:srgbClr val="294518"/>
                </a:solidFill>
              </a:defRPr>
            </a:lvl2pPr>
            <a:lvl3pPr>
              <a:defRPr>
                <a:solidFill>
                  <a:srgbClr val="294518"/>
                </a:solidFill>
              </a:defRPr>
            </a:lvl3pPr>
            <a:lvl4pPr>
              <a:defRPr>
                <a:solidFill>
                  <a:srgbClr val="294518"/>
                </a:solidFill>
              </a:defRPr>
            </a:lvl4pPr>
            <a:lvl5pPr>
              <a:defRPr>
                <a:solidFill>
                  <a:srgbClr val="294518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5364088" y="765175"/>
            <a:ext cx="3744416" cy="107964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/>
          <a:p>
            <a:pPr algn="ctr"/>
            <a:endParaRPr lang="en-GB" b="1" i="1" dirty="0">
              <a:solidFill>
                <a:schemeClr val="bg1"/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1029379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t 2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7" t="19405" r="10577" b="18420"/>
          <a:stretch>
            <a:fillRect/>
          </a:stretch>
        </p:blipFill>
        <p:spPr bwMode="auto">
          <a:xfrm>
            <a:off x="319454" y="158751"/>
            <a:ext cx="2157046" cy="96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9740" y="1196752"/>
            <a:ext cx="7910145" cy="82006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9740" y="2132856"/>
            <a:ext cx="3855198" cy="3960440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04688" y="2132856"/>
            <a:ext cx="3855198" cy="3960440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940393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t 2 with no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/>
        </p:nvCxnSpPr>
        <p:spPr>
          <a:xfrm>
            <a:off x="306266" y="765175"/>
            <a:ext cx="8519746" cy="0"/>
          </a:xfrm>
          <a:prstGeom prst="line">
            <a:avLst/>
          </a:prstGeom>
          <a:ln>
            <a:solidFill>
              <a:srgbClr val="6D8D23"/>
            </a:solidFill>
            <a:prstDash val="sys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9740" y="88652"/>
            <a:ext cx="7910145" cy="82006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9740" y="908720"/>
            <a:ext cx="3855198" cy="5256584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04688" y="908720"/>
            <a:ext cx="3855198" cy="5256584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881948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>
            <a:stCxn id="10" idx="2"/>
          </p:cNvCxnSpPr>
          <p:nvPr/>
        </p:nvCxnSpPr>
        <p:spPr>
          <a:xfrm>
            <a:off x="6901962" y="4510089"/>
            <a:ext cx="0" cy="1798637"/>
          </a:xfrm>
          <a:prstGeom prst="line">
            <a:avLst/>
          </a:prstGeom>
          <a:noFill/>
          <a:ln w="12700">
            <a:solidFill>
              <a:srgbClr val="6D8D23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6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7" t="19405" r="10577" b="18420"/>
          <a:stretch>
            <a:fillRect/>
          </a:stretch>
        </p:blipFill>
        <p:spPr bwMode="auto">
          <a:xfrm>
            <a:off x="319454" y="158751"/>
            <a:ext cx="2157046" cy="96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454" y="1184722"/>
            <a:ext cx="8440088" cy="8508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9454" y="2119908"/>
            <a:ext cx="4385484" cy="3973388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5834910" y="2178498"/>
            <a:ext cx="2133600" cy="2332037"/>
          </a:xfrm>
          <a:ln w="12700">
            <a:solidFill>
              <a:schemeClr val="accent1"/>
            </a:solidFill>
          </a:ln>
        </p:spPr>
        <p:txBody>
          <a:bodyPr lIns="108000" tIns="108000" rIns="108000" bIns="108000" anchor="ctr">
            <a:normAutofit/>
          </a:bodyPr>
          <a:lstStyle>
            <a:lvl1pPr marL="0" indent="0" algn="ctr">
              <a:buNone/>
              <a:defRPr sz="2400" b="0" i="1">
                <a:latin typeface="Georgia" panose="02040502050405020303" pitchFamily="18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805466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 no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>
            <a:stCxn id="10" idx="2"/>
          </p:cNvCxnSpPr>
          <p:nvPr/>
        </p:nvCxnSpPr>
        <p:spPr>
          <a:xfrm flipH="1">
            <a:off x="6899031" y="4235450"/>
            <a:ext cx="2931" cy="2101850"/>
          </a:xfrm>
          <a:prstGeom prst="line">
            <a:avLst/>
          </a:prstGeom>
          <a:noFill/>
          <a:ln w="12700">
            <a:solidFill>
              <a:srgbClr val="6D8D23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306266" y="765175"/>
            <a:ext cx="8519746" cy="0"/>
          </a:xfrm>
          <a:prstGeom prst="line">
            <a:avLst/>
          </a:prstGeom>
          <a:ln>
            <a:solidFill>
              <a:srgbClr val="6D8D23"/>
            </a:solidFill>
            <a:prstDash val="sys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9740" y="57882"/>
            <a:ext cx="7910145" cy="850839"/>
          </a:xfrm>
        </p:spPr>
        <p:txBody>
          <a:bodyPr/>
          <a:lstStyle>
            <a:lvl1pPr>
              <a:defRPr>
                <a:solidFill>
                  <a:srgbClr val="294518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9740" y="908720"/>
            <a:ext cx="3855198" cy="5197524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5834910" y="1903414"/>
            <a:ext cx="2133600" cy="2332037"/>
          </a:xfrm>
          <a:ln w="12700">
            <a:solidFill>
              <a:schemeClr val="accent1"/>
            </a:solidFill>
          </a:ln>
        </p:spPr>
        <p:txBody>
          <a:bodyPr lIns="108000" tIns="108000" rIns="108000" bIns="108000" anchor="ctr">
            <a:normAutofit/>
          </a:bodyPr>
          <a:lstStyle>
            <a:lvl1pPr marL="0" indent="0" algn="ctr">
              <a:buNone/>
              <a:defRPr sz="2400" b="0" i="1">
                <a:latin typeface="Georgia" panose="02040502050405020303" pitchFamily="18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311890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>
            <a:stCxn id="10" idx="2"/>
          </p:cNvCxnSpPr>
          <p:nvPr/>
        </p:nvCxnSpPr>
        <p:spPr>
          <a:xfrm>
            <a:off x="6901962" y="4503739"/>
            <a:ext cx="0" cy="1804987"/>
          </a:xfrm>
          <a:prstGeom prst="line">
            <a:avLst/>
          </a:prstGeom>
          <a:noFill/>
          <a:ln w="12700">
            <a:solidFill>
              <a:srgbClr val="294518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6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7" t="19405" r="10577" b="18420"/>
          <a:stretch>
            <a:fillRect/>
          </a:stretch>
        </p:blipFill>
        <p:spPr bwMode="auto">
          <a:xfrm>
            <a:off x="319454" y="158751"/>
            <a:ext cx="2157046" cy="96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9740" y="1163761"/>
            <a:ext cx="7910145" cy="838264"/>
          </a:xfrm>
          <a:ln>
            <a:noFill/>
          </a:ln>
        </p:spPr>
        <p:txBody>
          <a:bodyPr/>
          <a:lstStyle>
            <a:lvl1pPr>
              <a:defRPr>
                <a:solidFill>
                  <a:srgbClr val="294518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9740" y="2098948"/>
            <a:ext cx="3855198" cy="3922340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5835162" y="2170956"/>
            <a:ext cx="2133600" cy="2332037"/>
          </a:xfrm>
          <a:solidFill>
            <a:srgbClr val="294518"/>
          </a:solidFill>
          <a:ln w="12700">
            <a:solidFill>
              <a:srgbClr val="00212F"/>
            </a:solidFill>
          </a:ln>
        </p:spPr>
        <p:txBody>
          <a:bodyPr lIns="108000" tIns="108000" rIns="108000" bIns="108000" anchor="ctr">
            <a:normAutofit/>
          </a:bodyPr>
          <a:lstStyle>
            <a:lvl1pPr marL="0" indent="0" algn="ctr">
              <a:buNone/>
              <a:defRPr sz="2400" b="0" i="1">
                <a:solidFill>
                  <a:schemeClr val="bg1"/>
                </a:solidFill>
                <a:latin typeface="Georgia" panose="02040502050405020303" pitchFamily="18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254483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 no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>
            <a:stCxn id="10" idx="2"/>
          </p:cNvCxnSpPr>
          <p:nvPr/>
        </p:nvCxnSpPr>
        <p:spPr>
          <a:xfrm flipH="1">
            <a:off x="6899031" y="4248151"/>
            <a:ext cx="2931" cy="2060575"/>
          </a:xfrm>
          <a:prstGeom prst="line">
            <a:avLst/>
          </a:prstGeom>
          <a:noFill/>
          <a:ln w="12700">
            <a:solidFill>
              <a:srgbClr val="294518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306266" y="765175"/>
            <a:ext cx="8519746" cy="0"/>
          </a:xfrm>
          <a:prstGeom prst="line">
            <a:avLst/>
          </a:prstGeom>
          <a:ln>
            <a:solidFill>
              <a:srgbClr val="6D8D23"/>
            </a:solidFill>
            <a:prstDash val="sys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9740" y="70456"/>
            <a:ext cx="7910145" cy="838264"/>
          </a:xfrm>
          <a:ln>
            <a:noFill/>
          </a:ln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9740" y="908721"/>
            <a:ext cx="3855198" cy="5074469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5835162" y="1916833"/>
            <a:ext cx="2133600" cy="2332037"/>
          </a:xfrm>
          <a:solidFill>
            <a:srgbClr val="294518"/>
          </a:solidFill>
          <a:ln w="12700">
            <a:solidFill>
              <a:srgbClr val="00212F"/>
            </a:solidFill>
          </a:ln>
        </p:spPr>
        <p:txBody>
          <a:bodyPr lIns="108000" tIns="108000" rIns="108000" bIns="108000" anchor="ctr">
            <a:normAutofit/>
          </a:bodyPr>
          <a:lstStyle>
            <a:lvl1pPr marL="0" indent="0" algn="ctr">
              <a:buNone/>
              <a:defRPr sz="2400" b="0" i="1">
                <a:solidFill>
                  <a:schemeClr val="bg1"/>
                </a:solidFill>
                <a:latin typeface="Georgia" panose="02040502050405020303" pitchFamily="18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589015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64" t="34254" r="10422" b="30907"/>
          <a:stretch>
            <a:fillRect/>
          </a:stretch>
        </p:blipFill>
        <p:spPr bwMode="auto">
          <a:xfrm>
            <a:off x="2945423" y="2389188"/>
            <a:ext cx="3241431" cy="151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Straight Connector 2"/>
          <p:cNvCxnSpPr/>
          <p:nvPr/>
        </p:nvCxnSpPr>
        <p:spPr>
          <a:xfrm>
            <a:off x="306266" y="765175"/>
            <a:ext cx="8519746" cy="0"/>
          </a:xfrm>
          <a:prstGeom prst="line">
            <a:avLst/>
          </a:prstGeom>
          <a:ln>
            <a:solidFill>
              <a:srgbClr val="6D8D23"/>
            </a:solidFill>
            <a:prstDash val="sys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12" descr="cid:image006.png@01D2C89F.D71860A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574" y="3906839"/>
            <a:ext cx="2365131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5748705" y="333375"/>
            <a:ext cx="3395296" cy="15827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anchor="ctr">
            <a:normAutofit/>
          </a:bodyPr>
          <a:lstStyle/>
          <a:p>
            <a:pPr algn="ctr">
              <a:defRPr/>
            </a:pPr>
            <a:endParaRPr lang="en-GB" b="1" i="1" dirty="0">
              <a:solidFill>
                <a:schemeClr val="bg1"/>
              </a:solidFill>
              <a:latin typeface="Georgia" panose="02040502050405020303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398592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76803"/>
      </p:ext>
    </p:extLst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87072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294517"/>
                </a:solidFill>
                <a:latin typeface="Georgia"/>
                <a:cs typeface="Georg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rgbClr val="161616"/>
                </a:solidFill>
                <a:latin typeface="Lucida Sans"/>
                <a:cs typeface="Lucida San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224805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294517"/>
                </a:solidFill>
                <a:latin typeface="Georgia"/>
                <a:cs typeface="Georg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455900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317995" y="6308725"/>
            <a:ext cx="423545" cy="360680"/>
          </a:xfrm>
          <a:custGeom>
            <a:avLst/>
            <a:gdLst/>
            <a:ahLst/>
            <a:cxnLst/>
            <a:rect l="l" t="t" r="r" b="b"/>
            <a:pathLst>
              <a:path w="423545" h="360679">
                <a:moveTo>
                  <a:pt x="0" y="360362"/>
                </a:moveTo>
                <a:lnTo>
                  <a:pt x="423494" y="360362"/>
                </a:lnTo>
                <a:lnTo>
                  <a:pt x="423494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solidFill>
            <a:srgbClr val="00859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317995" y="6308725"/>
            <a:ext cx="423545" cy="360680"/>
          </a:xfrm>
          <a:custGeom>
            <a:avLst/>
            <a:gdLst/>
            <a:ahLst/>
            <a:cxnLst/>
            <a:rect l="l" t="t" r="r" b="b"/>
            <a:pathLst>
              <a:path w="423545" h="360679">
                <a:moveTo>
                  <a:pt x="0" y="360362"/>
                </a:moveTo>
                <a:lnTo>
                  <a:pt x="423494" y="360362"/>
                </a:lnTo>
                <a:lnTo>
                  <a:pt x="423494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ln w="25400">
            <a:solidFill>
              <a:srgbClr val="0085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1979676" y="6307137"/>
            <a:ext cx="6846570" cy="360680"/>
          </a:xfrm>
          <a:custGeom>
            <a:avLst/>
            <a:gdLst/>
            <a:ahLst/>
            <a:cxnLst/>
            <a:rect l="l" t="t" r="r" b="b"/>
            <a:pathLst>
              <a:path w="6846570" h="360679">
                <a:moveTo>
                  <a:pt x="0" y="360362"/>
                </a:moveTo>
                <a:lnTo>
                  <a:pt x="6846316" y="360362"/>
                </a:lnTo>
                <a:lnTo>
                  <a:pt x="6846316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1979676" y="6307137"/>
            <a:ext cx="6846570" cy="360680"/>
          </a:xfrm>
          <a:custGeom>
            <a:avLst/>
            <a:gdLst/>
            <a:ahLst/>
            <a:cxnLst/>
            <a:rect l="l" t="t" r="r" b="b"/>
            <a:pathLst>
              <a:path w="6846570" h="360679">
                <a:moveTo>
                  <a:pt x="0" y="360362"/>
                </a:moveTo>
                <a:lnTo>
                  <a:pt x="6846316" y="360362"/>
                </a:lnTo>
                <a:lnTo>
                  <a:pt x="6846316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ln w="25400">
            <a:solidFill>
              <a:srgbClr val="BEBE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k object 20"/>
          <p:cNvSpPr/>
          <p:nvPr/>
        </p:nvSpPr>
        <p:spPr>
          <a:xfrm>
            <a:off x="750277" y="6307137"/>
            <a:ext cx="1229995" cy="360680"/>
          </a:xfrm>
          <a:custGeom>
            <a:avLst/>
            <a:gdLst/>
            <a:ahLst/>
            <a:cxnLst/>
            <a:rect l="l" t="t" r="r" b="b"/>
            <a:pathLst>
              <a:path w="1229995" h="360679">
                <a:moveTo>
                  <a:pt x="0" y="360362"/>
                </a:moveTo>
                <a:lnTo>
                  <a:pt x="1229461" y="360362"/>
                </a:lnTo>
                <a:lnTo>
                  <a:pt x="1229461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solidFill>
            <a:srgbClr val="6C8D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k object 21"/>
          <p:cNvSpPr/>
          <p:nvPr/>
        </p:nvSpPr>
        <p:spPr>
          <a:xfrm>
            <a:off x="750277" y="6307137"/>
            <a:ext cx="1229995" cy="360680"/>
          </a:xfrm>
          <a:custGeom>
            <a:avLst/>
            <a:gdLst/>
            <a:ahLst/>
            <a:cxnLst/>
            <a:rect l="l" t="t" r="r" b="b"/>
            <a:pathLst>
              <a:path w="1229995" h="360679">
                <a:moveTo>
                  <a:pt x="0" y="360362"/>
                </a:moveTo>
                <a:lnTo>
                  <a:pt x="1229461" y="360362"/>
                </a:lnTo>
                <a:lnTo>
                  <a:pt x="1229461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ln w="25400">
            <a:solidFill>
              <a:srgbClr val="6C8D2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k object 22"/>
          <p:cNvSpPr/>
          <p:nvPr/>
        </p:nvSpPr>
        <p:spPr>
          <a:xfrm>
            <a:off x="6394958" y="658876"/>
            <a:ext cx="2365120" cy="6096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k object 23"/>
          <p:cNvSpPr/>
          <p:nvPr/>
        </p:nvSpPr>
        <p:spPr>
          <a:xfrm>
            <a:off x="306260" y="765175"/>
            <a:ext cx="8519795" cy="0"/>
          </a:xfrm>
          <a:custGeom>
            <a:avLst/>
            <a:gdLst/>
            <a:ahLst/>
            <a:cxnLst/>
            <a:rect l="l" t="t" r="r" b="b"/>
            <a:pathLst>
              <a:path w="8519795">
                <a:moveTo>
                  <a:pt x="0" y="0"/>
                </a:moveTo>
                <a:lnTo>
                  <a:pt x="8519731" y="0"/>
                </a:lnTo>
              </a:path>
            </a:pathLst>
          </a:custGeom>
          <a:ln w="9525">
            <a:solidFill>
              <a:srgbClr val="6C8D22"/>
            </a:solidFill>
            <a:prstDash val="sys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k object 24"/>
          <p:cNvSpPr/>
          <p:nvPr/>
        </p:nvSpPr>
        <p:spPr>
          <a:xfrm>
            <a:off x="5364098" y="765149"/>
            <a:ext cx="3744595" cy="1080135"/>
          </a:xfrm>
          <a:custGeom>
            <a:avLst/>
            <a:gdLst/>
            <a:ahLst/>
            <a:cxnLst/>
            <a:rect l="l" t="t" r="r" b="b"/>
            <a:pathLst>
              <a:path w="3744595" h="1080135">
                <a:moveTo>
                  <a:pt x="0" y="1079652"/>
                </a:moveTo>
                <a:lnTo>
                  <a:pt x="3744468" y="1079652"/>
                </a:lnTo>
                <a:lnTo>
                  <a:pt x="3744468" y="0"/>
                </a:lnTo>
                <a:lnTo>
                  <a:pt x="0" y="0"/>
                </a:lnTo>
                <a:lnTo>
                  <a:pt x="0" y="10796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k object 25"/>
          <p:cNvSpPr/>
          <p:nvPr/>
        </p:nvSpPr>
        <p:spPr>
          <a:xfrm>
            <a:off x="5364098" y="765149"/>
            <a:ext cx="3744595" cy="1080135"/>
          </a:xfrm>
          <a:custGeom>
            <a:avLst/>
            <a:gdLst/>
            <a:ahLst/>
            <a:cxnLst/>
            <a:rect l="l" t="t" r="r" b="b"/>
            <a:pathLst>
              <a:path w="3744595" h="1080135">
                <a:moveTo>
                  <a:pt x="0" y="1079652"/>
                </a:moveTo>
                <a:lnTo>
                  <a:pt x="3744468" y="1079652"/>
                </a:lnTo>
                <a:lnTo>
                  <a:pt x="3744468" y="0"/>
                </a:lnTo>
                <a:lnTo>
                  <a:pt x="0" y="0"/>
                </a:lnTo>
                <a:lnTo>
                  <a:pt x="0" y="1079652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294517"/>
                </a:solidFill>
                <a:latin typeface="Georgia"/>
                <a:cs typeface="Georg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340871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317995" y="6308725"/>
            <a:ext cx="423545" cy="360680"/>
          </a:xfrm>
          <a:custGeom>
            <a:avLst/>
            <a:gdLst/>
            <a:ahLst/>
            <a:cxnLst/>
            <a:rect l="l" t="t" r="r" b="b"/>
            <a:pathLst>
              <a:path w="423545" h="360679">
                <a:moveTo>
                  <a:pt x="0" y="360362"/>
                </a:moveTo>
                <a:lnTo>
                  <a:pt x="423494" y="360362"/>
                </a:lnTo>
                <a:lnTo>
                  <a:pt x="423494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solidFill>
            <a:srgbClr val="00859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317995" y="6308725"/>
            <a:ext cx="423545" cy="360680"/>
          </a:xfrm>
          <a:custGeom>
            <a:avLst/>
            <a:gdLst/>
            <a:ahLst/>
            <a:cxnLst/>
            <a:rect l="l" t="t" r="r" b="b"/>
            <a:pathLst>
              <a:path w="423545" h="360679">
                <a:moveTo>
                  <a:pt x="0" y="360362"/>
                </a:moveTo>
                <a:lnTo>
                  <a:pt x="423494" y="360362"/>
                </a:lnTo>
                <a:lnTo>
                  <a:pt x="423494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ln w="25400">
            <a:solidFill>
              <a:srgbClr val="0085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1979676" y="6307137"/>
            <a:ext cx="6846570" cy="360680"/>
          </a:xfrm>
          <a:custGeom>
            <a:avLst/>
            <a:gdLst/>
            <a:ahLst/>
            <a:cxnLst/>
            <a:rect l="l" t="t" r="r" b="b"/>
            <a:pathLst>
              <a:path w="6846570" h="360679">
                <a:moveTo>
                  <a:pt x="0" y="360362"/>
                </a:moveTo>
                <a:lnTo>
                  <a:pt x="6846316" y="360362"/>
                </a:lnTo>
                <a:lnTo>
                  <a:pt x="6846316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1979676" y="6307137"/>
            <a:ext cx="6846570" cy="360680"/>
          </a:xfrm>
          <a:custGeom>
            <a:avLst/>
            <a:gdLst/>
            <a:ahLst/>
            <a:cxnLst/>
            <a:rect l="l" t="t" r="r" b="b"/>
            <a:pathLst>
              <a:path w="6846570" h="360679">
                <a:moveTo>
                  <a:pt x="0" y="360362"/>
                </a:moveTo>
                <a:lnTo>
                  <a:pt x="6846316" y="360362"/>
                </a:lnTo>
                <a:lnTo>
                  <a:pt x="6846316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ln w="25400">
            <a:solidFill>
              <a:srgbClr val="BEBE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k object 20"/>
          <p:cNvSpPr/>
          <p:nvPr/>
        </p:nvSpPr>
        <p:spPr>
          <a:xfrm>
            <a:off x="750277" y="6307137"/>
            <a:ext cx="1229995" cy="360680"/>
          </a:xfrm>
          <a:custGeom>
            <a:avLst/>
            <a:gdLst/>
            <a:ahLst/>
            <a:cxnLst/>
            <a:rect l="l" t="t" r="r" b="b"/>
            <a:pathLst>
              <a:path w="1229995" h="360679">
                <a:moveTo>
                  <a:pt x="0" y="360362"/>
                </a:moveTo>
                <a:lnTo>
                  <a:pt x="1229461" y="360362"/>
                </a:lnTo>
                <a:lnTo>
                  <a:pt x="1229461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solidFill>
            <a:srgbClr val="6C8D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k object 21"/>
          <p:cNvSpPr/>
          <p:nvPr/>
        </p:nvSpPr>
        <p:spPr>
          <a:xfrm>
            <a:off x="750277" y="6307137"/>
            <a:ext cx="1229995" cy="360680"/>
          </a:xfrm>
          <a:custGeom>
            <a:avLst/>
            <a:gdLst/>
            <a:ahLst/>
            <a:cxnLst/>
            <a:rect l="l" t="t" r="r" b="b"/>
            <a:pathLst>
              <a:path w="1229995" h="360679">
                <a:moveTo>
                  <a:pt x="0" y="360362"/>
                </a:moveTo>
                <a:lnTo>
                  <a:pt x="1229461" y="360362"/>
                </a:lnTo>
                <a:lnTo>
                  <a:pt x="1229461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ln w="25400">
            <a:solidFill>
              <a:srgbClr val="6C8D2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k object 22"/>
          <p:cNvSpPr/>
          <p:nvPr/>
        </p:nvSpPr>
        <p:spPr>
          <a:xfrm>
            <a:off x="6394958" y="658876"/>
            <a:ext cx="2365120" cy="6096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82137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17989" y="6308726"/>
            <a:ext cx="423496" cy="360363"/>
          </a:xfrm>
          <a:prstGeom prst="rect">
            <a:avLst/>
          </a:prstGeom>
          <a:solidFill>
            <a:srgbClr val="008591"/>
          </a:solidFill>
          <a:ln>
            <a:solidFill>
              <a:srgbClr val="00859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050" b="1">
              <a:solidFill>
                <a:schemeClr val="bg1"/>
              </a:solidFill>
              <a:cs typeface="Lucida San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09197" y="6303964"/>
            <a:ext cx="432288" cy="365125"/>
          </a:xfrm>
          <a:prstGeom prst="rect">
            <a:avLst/>
          </a:prstGeom>
        </p:spPr>
        <p:txBody>
          <a:bodyPr vert="horz" wrap="none" lIns="91440" tIns="45720" rIns="91440" bIns="45720" rtlCol="0" anchor="ctr" anchorCtr="0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b="1">
                <a:solidFill>
                  <a:schemeClr val="bg1"/>
                </a:solidFill>
                <a:latin typeface="Lucida Sans"/>
                <a:cs typeface="Lucida Sans"/>
              </a:defRPr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317989" y="908051"/>
            <a:ext cx="8513885" cy="81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317989" y="1844676"/>
            <a:ext cx="8508023" cy="431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 dirty="0"/>
          </a:p>
        </p:txBody>
      </p:sp>
      <p:sp>
        <p:nvSpPr>
          <p:cNvPr id="7" name="Rectangle 6"/>
          <p:cNvSpPr/>
          <p:nvPr/>
        </p:nvSpPr>
        <p:spPr>
          <a:xfrm>
            <a:off x="1979735" y="6307138"/>
            <a:ext cx="6846277" cy="36036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050" b="1" dirty="0">
              <a:solidFill>
                <a:schemeClr val="bg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750277" y="6307138"/>
            <a:ext cx="1229458" cy="360362"/>
          </a:xfrm>
          <a:prstGeom prst="rect">
            <a:avLst/>
          </a:prstGeom>
          <a:solidFill>
            <a:srgbClr val="6D8D23"/>
          </a:solidFill>
          <a:ln>
            <a:solidFill>
              <a:srgbClr val="6D8D2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050" b="1" dirty="0">
              <a:cs typeface="Lucida Sans"/>
            </a:endParaRPr>
          </a:p>
        </p:txBody>
      </p:sp>
      <p:pic>
        <p:nvPicPr>
          <p:cNvPr id="1032" name="Picture 7" descr="cid:image006.png@01D2C89F.D71860A0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939" y="658814"/>
            <a:ext cx="2365131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ransition/>
  <p:txStyles>
    <p:titleStyle>
      <a:lvl1pPr algn="l" rtl="0" eaLnBrk="1" fontAlgn="base" hangingPunct="1">
        <a:spcBef>
          <a:spcPct val="0"/>
        </a:spcBef>
        <a:spcAft>
          <a:spcPct val="0"/>
        </a:spcAft>
        <a:defRPr sz="3200" b="1" kern="1200">
          <a:solidFill>
            <a:srgbClr val="294518"/>
          </a:solidFill>
          <a:latin typeface="Georgia" panose="02040502050405020303" pitchFamily="18" charset="0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294518"/>
          </a:solidFill>
          <a:latin typeface="Georgia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294518"/>
          </a:solidFill>
          <a:latin typeface="Georgia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294518"/>
          </a:solidFill>
          <a:latin typeface="Georgia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294518"/>
          </a:solidFill>
          <a:latin typeface="Georgia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294518"/>
          </a:solidFill>
          <a:latin typeface="Georgia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294518"/>
          </a:solidFill>
          <a:latin typeface="Georgia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294518"/>
          </a:solidFill>
          <a:latin typeface="Georgia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294518"/>
          </a:solidFill>
          <a:latin typeface="Georgia" pitchFamily="18" charset="0"/>
        </a:defRPr>
      </a:lvl9pPr>
    </p:titleStyle>
    <p:bodyStyle>
      <a:lvl1pPr marL="266700" indent="-266700" algn="l" rtl="0" eaLnBrk="1" fontAlgn="base" hangingPunct="1">
        <a:spcBef>
          <a:spcPct val="0"/>
        </a:spcBef>
        <a:spcAft>
          <a:spcPts val="600"/>
        </a:spcAft>
        <a:buSzPct val="120000"/>
        <a:buFont typeface="Arial" charset="0"/>
        <a:buChar char="•"/>
        <a:defRPr sz="2400" kern="1200">
          <a:solidFill>
            <a:srgbClr val="294518"/>
          </a:solidFill>
          <a:latin typeface="Lucida Sans" panose="020B0602030504020204" pitchFamily="34" charset="0"/>
          <a:ea typeface="+mn-ea"/>
          <a:cs typeface="+mn-cs"/>
        </a:defRPr>
      </a:lvl1pPr>
      <a:lvl2pPr marL="742950" indent="-285750" algn="l" rtl="0" eaLnBrk="1" fontAlgn="base" hangingPunct="1">
        <a:spcBef>
          <a:spcPct val="0"/>
        </a:spcBef>
        <a:spcAft>
          <a:spcPts val="600"/>
        </a:spcAft>
        <a:buFont typeface="Arial" charset="0"/>
        <a:buChar char="–"/>
        <a:defRPr sz="2000" kern="1200">
          <a:solidFill>
            <a:srgbClr val="294518"/>
          </a:solidFill>
          <a:latin typeface="Lucida Sans" panose="020B0602030504020204" pitchFamily="34" charset="0"/>
          <a:ea typeface="+mn-ea"/>
          <a:cs typeface="+mn-cs"/>
        </a:defRPr>
      </a:lvl2pPr>
      <a:lvl3pPr marL="1143000" indent="-228600" algn="l" rtl="0" eaLnBrk="1" fontAlgn="base" hangingPunct="1">
        <a:spcBef>
          <a:spcPct val="0"/>
        </a:spcBef>
        <a:spcAft>
          <a:spcPts val="600"/>
        </a:spcAft>
        <a:buFont typeface="Arial" charset="0"/>
        <a:buChar char="•"/>
        <a:defRPr kern="1200">
          <a:solidFill>
            <a:srgbClr val="294518"/>
          </a:solidFill>
          <a:latin typeface="Lucida Sans" panose="020B0602030504020204" pitchFamily="34" charset="0"/>
          <a:ea typeface="+mn-ea"/>
          <a:cs typeface="+mn-cs"/>
        </a:defRPr>
      </a:lvl3pPr>
      <a:lvl4pPr marL="1600200" indent="-228600" algn="l" rtl="0" eaLnBrk="1" fontAlgn="base" hangingPunct="1">
        <a:spcBef>
          <a:spcPct val="0"/>
        </a:spcBef>
        <a:spcAft>
          <a:spcPts val="600"/>
        </a:spcAft>
        <a:buFont typeface="Arial" charset="0"/>
        <a:buChar char="–"/>
        <a:defRPr sz="1600" kern="1200">
          <a:solidFill>
            <a:srgbClr val="294518"/>
          </a:solidFill>
          <a:latin typeface="Lucida Sans" panose="020B0602030504020204" pitchFamily="34" charset="0"/>
          <a:ea typeface="+mn-ea"/>
          <a:cs typeface="+mn-cs"/>
        </a:defRPr>
      </a:lvl4pPr>
      <a:lvl5pPr marL="2057400" indent="-228600" algn="l" rtl="0" eaLnBrk="1" fontAlgn="base" hangingPunct="1">
        <a:spcBef>
          <a:spcPct val="0"/>
        </a:spcBef>
        <a:spcAft>
          <a:spcPts val="600"/>
        </a:spcAft>
        <a:buFont typeface="Arial" charset="0"/>
        <a:buChar char="»"/>
        <a:defRPr sz="1600" kern="1200">
          <a:solidFill>
            <a:srgbClr val="294518"/>
          </a:solidFill>
          <a:latin typeface="Lucida Sans" panose="020B0602030504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317995" y="6308725"/>
            <a:ext cx="423545" cy="360680"/>
          </a:xfrm>
          <a:custGeom>
            <a:avLst/>
            <a:gdLst/>
            <a:ahLst/>
            <a:cxnLst/>
            <a:rect l="l" t="t" r="r" b="b"/>
            <a:pathLst>
              <a:path w="423545" h="360679">
                <a:moveTo>
                  <a:pt x="0" y="360362"/>
                </a:moveTo>
                <a:lnTo>
                  <a:pt x="423494" y="360362"/>
                </a:lnTo>
                <a:lnTo>
                  <a:pt x="423494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solidFill>
            <a:srgbClr val="00859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317995" y="6308725"/>
            <a:ext cx="423545" cy="360680"/>
          </a:xfrm>
          <a:custGeom>
            <a:avLst/>
            <a:gdLst/>
            <a:ahLst/>
            <a:cxnLst/>
            <a:rect l="l" t="t" r="r" b="b"/>
            <a:pathLst>
              <a:path w="423545" h="360679">
                <a:moveTo>
                  <a:pt x="0" y="360362"/>
                </a:moveTo>
                <a:lnTo>
                  <a:pt x="423494" y="360362"/>
                </a:lnTo>
                <a:lnTo>
                  <a:pt x="423494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ln w="25400">
            <a:solidFill>
              <a:srgbClr val="0085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378077" y="2278126"/>
            <a:ext cx="6387845" cy="10013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294517"/>
                </a:solidFill>
                <a:latin typeface="Georgia"/>
                <a:cs typeface="Georg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886836" y="1941321"/>
            <a:ext cx="4815205" cy="25368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rgbClr val="161616"/>
                </a:solidFill>
                <a:latin typeface="Lucida Sans"/>
                <a:cs typeface="Lucida San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70903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E60A10-CF57-47C2-B059-E69CECA14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077" y="2278126"/>
            <a:ext cx="6506291" cy="984885"/>
          </a:xfrm>
        </p:spPr>
        <p:txBody>
          <a:bodyPr/>
          <a:lstStyle/>
          <a:p>
            <a:pPr algn="ctr"/>
            <a:r>
              <a:rPr lang="en-GB" dirty="0"/>
              <a:t>Leadership and Management, Theory and Practice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1A40DE-7ADF-4517-9157-9ECF96779C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879" y="3861048"/>
            <a:ext cx="6254241" cy="1200329"/>
          </a:xfrm>
        </p:spPr>
        <p:txBody>
          <a:bodyPr/>
          <a:lstStyle/>
          <a:p>
            <a:pPr algn="ctr"/>
            <a:r>
              <a:rPr lang="en-GB" sz="2000" b="1" dirty="0">
                <a:solidFill>
                  <a:srgbClr val="002060"/>
                </a:solidFill>
              </a:rPr>
              <a:t>Module Code- LCBB6003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 err="1">
                <a:solidFill>
                  <a:srgbClr val="00B050"/>
                </a:solidFill>
              </a:rPr>
              <a:t>Dr.</a:t>
            </a:r>
            <a:r>
              <a:rPr lang="en-GB" sz="2000" b="1" dirty="0">
                <a:solidFill>
                  <a:srgbClr val="00B050"/>
                </a:solidFill>
              </a:rPr>
              <a:t> Mushfiqur Rahman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4272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5" y="1124744"/>
            <a:ext cx="8208911" cy="4896544"/>
          </a:xfrm>
        </p:spPr>
        <p:txBody>
          <a:bodyPr>
            <a:normAutofit/>
          </a:bodyPr>
          <a:lstStyle/>
          <a:p>
            <a:pPr marL="419100" indent="0">
              <a:buNone/>
            </a:pPr>
            <a:endParaRPr lang="en-GB" dirty="0"/>
          </a:p>
          <a:p>
            <a:pPr marL="7620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F93913-72E2-47F6-A85A-069C785D88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7" y="1785985"/>
            <a:ext cx="8175445" cy="3286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75522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EBCE8-B9BB-4CED-8237-064FA7BD6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841199-4737-4CFA-A22B-BFB3B5471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851" y="1124744"/>
            <a:ext cx="8352621" cy="5040560"/>
          </a:xfrm>
        </p:spPr>
        <p:txBody>
          <a:bodyPr/>
          <a:lstStyle/>
          <a:p>
            <a:r>
              <a:rPr lang="en-GB" dirty="0"/>
              <a:t>To find out what’s the term leadership and management mean. </a:t>
            </a:r>
          </a:p>
          <a:p>
            <a:r>
              <a:rPr lang="en-GB" dirty="0"/>
              <a:t>To distinguish difference between leadership and management.  </a:t>
            </a:r>
          </a:p>
          <a:p>
            <a:r>
              <a:rPr lang="en-GB" dirty="0"/>
              <a:t>To understand the step that have to be taken to transition from a manager to a leader.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641589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DA6F0-4625-4D6D-BDD3-9B3D44D33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leadership?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4BC07-17ED-4351-B7A8-97481A8936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Leadership is the process of motivation other  people to act in particular ways in order to achieve specific goals.</a:t>
            </a:r>
          </a:p>
          <a:p>
            <a:r>
              <a:rPr lang="en-GB" dirty="0"/>
              <a:t>Leadership is a willingness to accept responsibility</a:t>
            </a:r>
          </a:p>
          <a:p>
            <a:r>
              <a:rPr lang="en-GB" dirty="0"/>
              <a:t>Ability to develop three major skills… </a:t>
            </a:r>
          </a:p>
          <a:p>
            <a:r>
              <a:rPr lang="en-GB" dirty="0"/>
              <a:t>elicit the cooperation of others, </a:t>
            </a:r>
          </a:p>
          <a:p>
            <a:r>
              <a:rPr lang="en-GB" dirty="0"/>
              <a:t>listen well, </a:t>
            </a:r>
          </a:p>
          <a:p>
            <a:r>
              <a:rPr lang="en-GB" dirty="0"/>
              <a:t>place the needs of others above your own  needs </a:t>
            </a:r>
          </a:p>
          <a:p>
            <a:r>
              <a:rPr lang="en-GB" dirty="0"/>
              <a:t>and that can be acquired through practice.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5359683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993DF-35FA-4F13-9C2B-30EBC2019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leadership </a:t>
            </a:r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91B0B-49CE-4588-9BEB-54CB8B988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851" y="1124744"/>
            <a:ext cx="8352621" cy="4896544"/>
          </a:xfrm>
        </p:spPr>
        <p:txBody>
          <a:bodyPr/>
          <a:lstStyle/>
          <a:p>
            <a:pPr algn="just"/>
            <a:r>
              <a:rPr lang="en-GB" dirty="0"/>
              <a:t>Leadership is a set of skills and features that can be  learned and worked on, yet the general  perception is that good leaders are scarce because: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Leaders come in guises</a:t>
            </a:r>
          </a:p>
          <a:p>
            <a:pPr algn="just"/>
            <a:r>
              <a:rPr lang="en-GB" dirty="0"/>
              <a:t>Leaders may rise only in response to a situation</a:t>
            </a:r>
          </a:p>
          <a:p>
            <a:pPr algn="just"/>
            <a:r>
              <a:rPr lang="en-GB" dirty="0"/>
              <a:t>Leaders may be unwanted until needed</a:t>
            </a:r>
          </a:p>
          <a:p>
            <a:pPr algn="just"/>
            <a:r>
              <a:rPr lang="en-GB" dirty="0"/>
              <a:t>Leaders may be mistaken for managers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0968134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02504-3529-49CA-87D9-4AA267CB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F5742-AF1D-41DD-957E-07B64DA01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"Management is an art of knowing what is to be done and seeing that it is done in the best possible manner."</a:t>
            </a:r>
          </a:p>
          <a:p>
            <a:r>
              <a:rPr lang="en-GB" dirty="0"/>
              <a:t>(Taylor,1911)</a:t>
            </a:r>
          </a:p>
          <a:p>
            <a:r>
              <a:rPr lang="en-GB" dirty="0"/>
              <a:t>The planning, organising, leading and controlling of human and other resources to achieve organisational goals effectively and efficiently.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287E1A-2DAD-4384-98B2-C914598A37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1402" y="4417901"/>
            <a:ext cx="2859272" cy="1603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383712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2F4C-C107-45ED-A1D1-6C1D7EA8F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91269"/>
            <a:ext cx="8496943" cy="745444"/>
          </a:xfrm>
        </p:spPr>
        <p:txBody>
          <a:bodyPr/>
          <a:lstStyle/>
          <a:p>
            <a:r>
              <a:rPr lang="en-GB" dirty="0"/>
              <a:t>What is the difference between  a leader and a manager?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FD912-735F-4FE9-9E72-5A0EBDCB5B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28800"/>
            <a:ext cx="8496943" cy="5229200"/>
          </a:xfrm>
        </p:spPr>
        <p:txBody>
          <a:bodyPr/>
          <a:lstStyle/>
          <a:p>
            <a:r>
              <a:rPr lang="en-GB" dirty="0"/>
              <a:t>One minute task: Discuss how many differences can you think of?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83CD76-60B9-42C0-8A08-6849FFE829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7944" y="3212976"/>
            <a:ext cx="2145978" cy="2145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597225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DA03E-2262-4EF8-AD0C-E302B4339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Managers VS. Leaders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35EC3-BDF7-47F8-AD6D-1E1B78DDC2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126" y="1124744"/>
            <a:ext cx="8490362" cy="4896544"/>
          </a:xfrm>
        </p:spPr>
        <p:txBody>
          <a:bodyPr/>
          <a:lstStyle/>
          <a:p>
            <a:r>
              <a:rPr lang="en-GB" dirty="0"/>
              <a:t>Managers focus on the present and orients towards the short term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Whilst leaders focus on the future and orients towards the long term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2B91BB-BFE4-4EF9-9716-FE777D06BC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4048" y="1628800"/>
            <a:ext cx="2664183" cy="15119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F6501FC-9E4C-4AB8-AAD4-2608638283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4575" y="4398688"/>
            <a:ext cx="2651990" cy="1572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9764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F2179-5CC0-4994-97FB-5BF7D97EA7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Managers VS. Leaders </a:t>
            </a:r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F3580-3419-457B-887F-D6255B0F6B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851" y="1124744"/>
            <a:ext cx="8152823" cy="5112568"/>
          </a:xfrm>
        </p:spPr>
        <p:txBody>
          <a:bodyPr/>
          <a:lstStyle/>
          <a:p>
            <a:r>
              <a:rPr lang="en-GB" dirty="0"/>
              <a:t>Managers prefer stability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Whilst leaders appreciate change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FA0146-B995-4ECE-BAA2-3AD13472C1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1830" y="1142594"/>
            <a:ext cx="2956816" cy="17436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C69721D-03DD-48DC-BB17-74CFF6D905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1830" y="4509120"/>
            <a:ext cx="3060457" cy="1493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285540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B6BBE-A9DB-43DC-8A43-510C557F3E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Managers VS. Leaders </a:t>
            </a:r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524F8-2AE3-4173-A425-3BEFF4F6C2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851" y="1124744"/>
            <a:ext cx="8352163" cy="5256584"/>
          </a:xfrm>
        </p:spPr>
        <p:txBody>
          <a:bodyPr/>
          <a:lstStyle/>
          <a:p>
            <a:r>
              <a:rPr lang="en-GB" dirty="0"/>
              <a:t>Managers focuses on procedure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Leaders engages in a vision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321263-8C19-492B-9BDC-2A6701EDDD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6136" y="2073833"/>
            <a:ext cx="2987299" cy="152413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C2AE4B0-E883-4278-A0E2-1C34F3C40C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6136" y="4547054"/>
            <a:ext cx="3023878" cy="1639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099441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7F220-C99A-416C-BE1A-D8E069811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Managers VS. Leaders </a:t>
            </a:r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F8942-A0D8-4634-82A4-0DB3F740CE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851" y="1124744"/>
            <a:ext cx="8152823" cy="5256584"/>
          </a:xfrm>
        </p:spPr>
        <p:txBody>
          <a:bodyPr/>
          <a:lstStyle/>
          <a:p>
            <a:pPr algn="just"/>
            <a:r>
              <a:rPr lang="en-GB" dirty="0"/>
              <a:t>Managers prefers to control</a:t>
            </a:r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Leaders know how to delegate </a:t>
            </a:r>
          </a:p>
          <a:p>
            <a:pPr algn="just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284F4C-9996-4DBA-B59C-1CB3B765EB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6974" y="1772816"/>
            <a:ext cx="2633700" cy="17436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3910D12-D80C-46C0-BD61-8B315A2171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45" y="4365104"/>
            <a:ext cx="2627604" cy="1804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701044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B3969-056D-465F-99D2-DC1749F53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Managers VS. Leaders </a:t>
            </a:r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9D4976-9D61-4FB7-9808-7004560AA1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Managers is happy in complexity and uses the rational mind</a:t>
            </a:r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Leaders prefers to simplify and trusts intuition</a:t>
            </a:r>
          </a:p>
          <a:p>
            <a:pPr algn="just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AF50C3-4E8C-4594-A7DA-E3D4C88FDD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2319" y="2071931"/>
            <a:ext cx="2737341" cy="134733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C238B32-9610-4A16-B1B1-1ED74F0831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1934" y="4579408"/>
            <a:ext cx="2816596" cy="1469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505654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C681A-AAFB-4D85-A220-7C0564D59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Managers VS. Leaders </a:t>
            </a:r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EFE04-1C2E-4647-9D75-6066E6F679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Managers works within the context of the  organization and the business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Leader takes social and environmental contexts into consideration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37B1BB-33B4-415C-93AB-42F6E628F1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0192" y="1700808"/>
            <a:ext cx="2030144" cy="120711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144AC0B-EBE7-48CB-9FB8-8E09E17ED6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0192" y="4334160"/>
            <a:ext cx="2191760" cy="1646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250069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3FC6B-D095-4650-8AFC-E97445DFD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Managers VS. Leaders </a:t>
            </a:r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3D6F1-0036-48F9-979D-8155E0E7E0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851" y="1124744"/>
            <a:ext cx="8152823" cy="5112568"/>
          </a:xfrm>
        </p:spPr>
        <p:txBody>
          <a:bodyPr/>
          <a:lstStyle/>
          <a:p>
            <a:pPr algn="just"/>
            <a:r>
              <a:rPr lang="en-GB" dirty="0"/>
              <a:t>Managers implement the system</a:t>
            </a:r>
          </a:p>
          <a:p>
            <a:pPr algn="just"/>
            <a:endParaRPr lang="en-GB" dirty="0"/>
          </a:p>
          <a:p>
            <a:pPr marL="0" indent="0" algn="just">
              <a:buNone/>
            </a:pPr>
            <a:r>
              <a:rPr lang="en-GB" dirty="0"/>
              <a:t> 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Leaders create the system </a:t>
            </a:r>
          </a:p>
          <a:p>
            <a:pPr algn="just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A79419-2680-4391-8F32-609836DB33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6136" y="1823391"/>
            <a:ext cx="2444708" cy="157900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A6D7BB5-9ACE-479B-9DD9-5AF3B554DC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6136" y="4293096"/>
            <a:ext cx="2520280" cy="1731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446435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2DBBC-72B3-455E-AA3C-FC22F2BCA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Managers VS. Leaders </a:t>
            </a:r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8EAE1-B8F7-4A15-ADE3-AE8C722610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270" y="1124744"/>
            <a:ext cx="8152823" cy="4896544"/>
          </a:xfrm>
        </p:spPr>
        <p:txBody>
          <a:bodyPr/>
          <a:lstStyle/>
          <a:p>
            <a:r>
              <a:rPr lang="en-GB" dirty="0"/>
              <a:t>Managers asks “when” and “how”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Leaders asks “why” and “what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B14766-AD86-4DC0-9FA3-E8D0F6EDF4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7744" y="1340768"/>
            <a:ext cx="1713124" cy="18838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A93A07F-A42D-49A1-A52D-F4CCEB4058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0112" y="3645024"/>
            <a:ext cx="1530229" cy="2490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486472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4EDE0-CD25-4DC4-A122-889319A9BA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Difference: John Kotter on Leaders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0CA4891-8057-471C-8F44-C29335268F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6094" y="1373752"/>
            <a:ext cx="8151812" cy="4110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581115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EF21B-6E2D-40C6-9F5C-D5DFC87381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851" y="1124744"/>
            <a:ext cx="8208605" cy="4896544"/>
          </a:xfrm>
        </p:spPr>
        <p:txBody>
          <a:bodyPr/>
          <a:lstStyle/>
          <a:p>
            <a:pPr marL="0" lvl="0" indent="0" algn="ctr" fontAlgn="auto">
              <a:spcBef>
                <a:spcPts val="0"/>
              </a:spcBef>
              <a:buNone/>
            </a:pPr>
            <a:endParaRPr lang="en-GB" spc="15" dirty="0">
              <a:solidFill>
                <a:srgbClr val="003366"/>
              </a:solidFill>
              <a:latin typeface="Lucida Sans"/>
              <a:cs typeface="Arial"/>
            </a:endParaRPr>
          </a:p>
          <a:p>
            <a:pPr marL="0" lvl="0" indent="0" algn="ctr" fontAlgn="auto">
              <a:spcBef>
                <a:spcPts val="0"/>
              </a:spcBef>
              <a:buNone/>
            </a:pPr>
            <a:endParaRPr lang="en-GB" spc="15" dirty="0">
              <a:solidFill>
                <a:srgbClr val="003366"/>
              </a:solidFill>
              <a:latin typeface="Lucida Sans"/>
              <a:cs typeface="Arial"/>
            </a:endParaRPr>
          </a:p>
          <a:p>
            <a:pPr marL="0" lvl="0" indent="0" algn="ctr" fontAlgn="auto">
              <a:spcBef>
                <a:spcPts val="0"/>
              </a:spcBef>
              <a:buNone/>
            </a:pPr>
            <a:endParaRPr lang="en-GB" spc="15" dirty="0">
              <a:solidFill>
                <a:srgbClr val="003366"/>
              </a:solidFill>
              <a:latin typeface="Lucida Sans"/>
              <a:cs typeface="Arial"/>
            </a:endParaRPr>
          </a:p>
          <a:p>
            <a:pPr marL="0" lvl="0" indent="0" algn="ctr" fontAlgn="auto">
              <a:spcBef>
                <a:spcPts val="0"/>
              </a:spcBef>
              <a:buNone/>
            </a:pPr>
            <a:endParaRPr lang="en-GB" spc="15" dirty="0">
              <a:solidFill>
                <a:srgbClr val="003366"/>
              </a:solidFill>
              <a:latin typeface="Lucida Sans"/>
              <a:cs typeface="Arial"/>
            </a:endParaRPr>
          </a:p>
          <a:p>
            <a:pPr marL="0" lvl="0" indent="0" algn="ctr" fontAlgn="auto">
              <a:spcBef>
                <a:spcPts val="0"/>
              </a:spcBef>
              <a:buNone/>
            </a:pPr>
            <a:r>
              <a:rPr lang="en-GB" spc="15" dirty="0">
                <a:solidFill>
                  <a:srgbClr val="003366"/>
                </a:solidFill>
                <a:latin typeface="Lucida Sans"/>
                <a:cs typeface="Arial"/>
              </a:rPr>
              <a:t>“Managers </a:t>
            </a:r>
            <a:r>
              <a:rPr lang="en-GB" spc="-100" dirty="0">
                <a:solidFill>
                  <a:srgbClr val="003366"/>
                </a:solidFill>
                <a:latin typeface="Lucida Sans"/>
                <a:cs typeface="Arial"/>
              </a:rPr>
              <a:t>are </a:t>
            </a:r>
            <a:r>
              <a:rPr lang="en-GB" spc="-80" dirty="0">
                <a:solidFill>
                  <a:srgbClr val="003366"/>
                </a:solidFill>
                <a:latin typeface="Lucida Sans"/>
                <a:cs typeface="Arial"/>
              </a:rPr>
              <a:t>people </a:t>
            </a:r>
            <a:r>
              <a:rPr lang="en-GB" spc="-55" dirty="0">
                <a:solidFill>
                  <a:srgbClr val="003366"/>
                </a:solidFill>
                <a:latin typeface="Lucida Sans"/>
                <a:cs typeface="Arial"/>
              </a:rPr>
              <a:t>who </a:t>
            </a:r>
            <a:r>
              <a:rPr lang="en-GB" spc="-75" dirty="0">
                <a:solidFill>
                  <a:srgbClr val="003366"/>
                </a:solidFill>
                <a:latin typeface="Lucida Sans"/>
                <a:cs typeface="Arial"/>
              </a:rPr>
              <a:t>do things </a:t>
            </a:r>
            <a:r>
              <a:rPr lang="en-GB" spc="-25" dirty="0">
                <a:solidFill>
                  <a:srgbClr val="003366"/>
                </a:solidFill>
                <a:latin typeface="Lucida Sans"/>
                <a:cs typeface="Arial"/>
              </a:rPr>
              <a:t>right </a:t>
            </a:r>
            <a:r>
              <a:rPr lang="en-GB" spc="-105" dirty="0">
                <a:solidFill>
                  <a:srgbClr val="003366"/>
                </a:solidFill>
                <a:latin typeface="Lucida Sans"/>
                <a:cs typeface="Arial"/>
              </a:rPr>
              <a:t>and </a:t>
            </a:r>
            <a:r>
              <a:rPr lang="en-GB" spc="-5" dirty="0">
                <a:solidFill>
                  <a:srgbClr val="003366"/>
                </a:solidFill>
                <a:latin typeface="Lucida Sans"/>
                <a:cs typeface="Arial"/>
              </a:rPr>
              <a:t>leaders</a:t>
            </a:r>
            <a:r>
              <a:rPr lang="en-GB" spc="-445" dirty="0">
                <a:solidFill>
                  <a:srgbClr val="003366"/>
                </a:solidFill>
                <a:latin typeface="Lucida Sans"/>
                <a:cs typeface="Arial"/>
              </a:rPr>
              <a:t> </a:t>
            </a:r>
            <a:r>
              <a:rPr lang="en-GB" spc="-100" dirty="0">
                <a:solidFill>
                  <a:srgbClr val="003366"/>
                </a:solidFill>
                <a:latin typeface="Lucida Sans"/>
                <a:cs typeface="Arial"/>
              </a:rPr>
              <a:t>are  </a:t>
            </a:r>
            <a:r>
              <a:rPr lang="en-GB" spc="-80" dirty="0">
                <a:solidFill>
                  <a:srgbClr val="003366"/>
                </a:solidFill>
                <a:latin typeface="Lucida Sans"/>
                <a:cs typeface="Arial"/>
              </a:rPr>
              <a:t>people </a:t>
            </a:r>
            <a:r>
              <a:rPr lang="en-GB" spc="-55" dirty="0">
                <a:solidFill>
                  <a:srgbClr val="003366"/>
                </a:solidFill>
                <a:latin typeface="Lucida Sans"/>
                <a:cs typeface="Arial"/>
              </a:rPr>
              <a:t>who </a:t>
            </a:r>
            <a:r>
              <a:rPr lang="en-GB" spc="-75" dirty="0">
                <a:solidFill>
                  <a:srgbClr val="003366"/>
                </a:solidFill>
                <a:latin typeface="Lucida Sans"/>
                <a:cs typeface="Arial"/>
              </a:rPr>
              <a:t>do </a:t>
            </a:r>
            <a:r>
              <a:rPr lang="en-GB" spc="-30" dirty="0">
                <a:solidFill>
                  <a:srgbClr val="003366"/>
                </a:solidFill>
                <a:latin typeface="Lucida Sans"/>
                <a:cs typeface="Arial"/>
              </a:rPr>
              <a:t>the </a:t>
            </a:r>
            <a:r>
              <a:rPr lang="en-GB" spc="-25" dirty="0">
                <a:solidFill>
                  <a:srgbClr val="003366"/>
                </a:solidFill>
                <a:latin typeface="Lucida Sans"/>
                <a:cs typeface="Arial"/>
              </a:rPr>
              <a:t>right</a:t>
            </a:r>
            <a:r>
              <a:rPr lang="en-GB" spc="-330" dirty="0">
                <a:solidFill>
                  <a:srgbClr val="003366"/>
                </a:solidFill>
                <a:latin typeface="Lucida Sans"/>
                <a:cs typeface="Arial"/>
              </a:rPr>
              <a:t> </a:t>
            </a:r>
            <a:r>
              <a:rPr lang="en-GB" spc="-35" dirty="0">
                <a:solidFill>
                  <a:srgbClr val="003366"/>
                </a:solidFill>
                <a:latin typeface="Lucida Sans"/>
                <a:cs typeface="Arial"/>
              </a:rPr>
              <a:t>things”</a:t>
            </a:r>
          </a:p>
          <a:p>
            <a:pPr marL="0" lvl="0" indent="0" algn="r" fontAlgn="auto">
              <a:spcBef>
                <a:spcPts val="0"/>
              </a:spcBef>
              <a:buNone/>
            </a:pPr>
            <a:r>
              <a:rPr lang="en-GB" i="1" spc="-35" dirty="0">
                <a:solidFill>
                  <a:srgbClr val="C00000"/>
                </a:solidFill>
                <a:latin typeface="Lucida Sans"/>
                <a:cs typeface="Arial"/>
              </a:rPr>
              <a:t>Warren Bennis</a:t>
            </a:r>
            <a:endParaRPr lang="en-GB" i="1" dirty="0">
              <a:solidFill>
                <a:srgbClr val="C00000"/>
              </a:solidFill>
              <a:latin typeface="Lucida San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997730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15589-C2F4-4714-AD04-A44C85901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Transitioning  from Manager to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80BF0-D246-4C7B-99EB-DC0BF7A38C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931881"/>
            <a:ext cx="8424936" cy="5305432"/>
          </a:xfrm>
        </p:spPr>
        <p:txBody>
          <a:bodyPr/>
          <a:lstStyle/>
          <a:p>
            <a:pPr marL="0" lvl="0" indent="0" fontAlgn="auto">
              <a:spcBef>
                <a:spcPts val="0"/>
              </a:spcBef>
              <a:buNone/>
            </a:pPr>
            <a:endParaRPr lang="en-GB" sz="1800" dirty="0">
              <a:solidFill>
                <a:srgbClr val="0070C0"/>
              </a:solidFill>
            </a:endParaRPr>
          </a:p>
          <a:p>
            <a:pPr marL="0" lvl="0" indent="0" fontAlgn="auto">
              <a:spcBef>
                <a:spcPts val="0"/>
              </a:spcBef>
              <a:buNone/>
            </a:pPr>
            <a:r>
              <a:rPr lang="en-GB" sz="1800" b="1" u="sng" dirty="0">
                <a:solidFill>
                  <a:srgbClr val="0070C0"/>
                </a:solidFill>
              </a:rPr>
              <a:t>The journey from manager to leader has main 3 key transition points:</a:t>
            </a:r>
          </a:p>
          <a:p>
            <a:pPr marL="0" lvl="0" indent="0" fontAlgn="auto">
              <a:spcBef>
                <a:spcPts val="0"/>
              </a:spcBef>
              <a:buNone/>
            </a:pPr>
            <a:r>
              <a:rPr lang="en-GB" sz="1800" b="1" u="sng" dirty="0">
                <a:solidFill>
                  <a:srgbClr val="003366"/>
                </a:solidFill>
              </a:rPr>
              <a:t>Manager: </a:t>
            </a:r>
          </a:p>
          <a:p>
            <a:pPr lvl="0" fontAlgn="auto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3366"/>
                </a:solidFill>
              </a:rPr>
              <a:t>from individual performer to managing a team; </a:t>
            </a:r>
          </a:p>
          <a:p>
            <a:pPr lvl="0" fontAlgn="auto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3366"/>
                </a:solidFill>
              </a:rPr>
              <a:t>what’s  good for me</a:t>
            </a:r>
          </a:p>
          <a:p>
            <a:pPr lvl="0" fontAlgn="auto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3366"/>
                </a:solidFill>
              </a:rPr>
              <a:t>what’s good for my team</a:t>
            </a:r>
          </a:p>
          <a:p>
            <a:pPr marL="0" lvl="0" indent="0" fontAlgn="auto">
              <a:spcBef>
                <a:spcPts val="0"/>
              </a:spcBef>
              <a:buNone/>
            </a:pPr>
            <a:endParaRPr lang="en-GB" sz="1800" dirty="0">
              <a:solidFill>
                <a:srgbClr val="003366"/>
              </a:solidFill>
            </a:endParaRPr>
          </a:p>
          <a:p>
            <a:pPr marL="0" lvl="0" indent="0" fontAlgn="auto">
              <a:spcBef>
                <a:spcPts val="0"/>
              </a:spcBef>
              <a:buNone/>
            </a:pPr>
            <a:r>
              <a:rPr lang="en-GB" sz="1800" b="1" u="sng" dirty="0">
                <a:solidFill>
                  <a:srgbClr val="003366"/>
                </a:solidFill>
              </a:rPr>
              <a:t>Leader: </a:t>
            </a:r>
          </a:p>
          <a:p>
            <a:pPr lvl="0" fontAlgn="auto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3366"/>
                </a:solidFill>
              </a:rPr>
              <a:t>from managing a team to delegate groups or teams;</a:t>
            </a:r>
          </a:p>
          <a:p>
            <a:pPr lvl="0" fontAlgn="auto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3366"/>
                </a:solidFill>
              </a:rPr>
              <a:t>what’s good for my team </a:t>
            </a:r>
          </a:p>
          <a:p>
            <a:pPr lvl="0" fontAlgn="auto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3366"/>
                </a:solidFill>
              </a:rPr>
              <a:t>what’s good for the organization</a:t>
            </a:r>
          </a:p>
          <a:p>
            <a:pPr marL="0" lvl="0" indent="0" fontAlgn="auto">
              <a:spcBef>
                <a:spcPts val="0"/>
              </a:spcBef>
              <a:buNone/>
            </a:pPr>
            <a:endParaRPr lang="en-GB" sz="1800" dirty="0">
              <a:solidFill>
                <a:srgbClr val="003366"/>
              </a:solidFill>
            </a:endParaRPr>
          </a:p>
          <a:p>
            <a:pPr marL="0" lvl="0" indent="0" fontAlgn="auto">
              <a:spcBef>
                <a:spcPts val="0"/>
              </a:spcBef>
              <a:buNone/>
            </a:pPr>
            <a:r>
              <a:rPr lang="en-GB" sz="1800" dirty="0">
                <a:solidFill>
                  <a:srgbClr val="003366"/>
                </a:solidFill>
              </a:rPr>
              <a:t>Transitioning is situational as well as hierarchical</a:t>
            </a:r>
          </a:p>
          <a:p>
            <a:pPr marL="0" lvl="0" indent="0" fontAlgn="auto">
              <a:spcBef>
                <a:spcPts val="0"/>
              </a:spcBef>
              <a:buNone/>
            </a:pPr>
            <a:endParaRPr lang="en-GB" sz="1800" dirty="0">
              <a:solidFill>
                <a:srgbClr val="003366"/>
              </a:solidFill>
            </a:endParaRPr>
          </a:p>
          <a:p>
            <a:pPr marL="0" lvl="0" indent="0" fontAlgn="auto">
              <a:spcBef>
                <a:spcPts val="0"/>
              </a:spcBef>
              <a:buNone/>
            </a:pPr>
            <a:r>
              <a:rPr lang="en-GB" sz="1800" dirty="0">
                <a:solidFill>
                  <a:srgbClr val="C00000"/>
                </a:solidFill>
              </a:rPr>
              <a:t>https://hbr.org/video/5420288136001/how-managers-become-leaders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936472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4095C-3384-40A0-9F12-A361CC185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vs.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DF8D46-AF9C-4F6E-AF73-9E34E17794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Leadership can been seen as performing the influencing</a:t>
            </a:r>
          </a:p>
          <a:p>
            <a:r>
              <a:rPr lang="en-GB" dirty="0"/>
              <a:t>function of management and largely involved in goals setting  and motivating people to achieve them.</a:t>
            </a:r>
          </a:p>
          <a:p>
            <a:endParaRPr lang="en-GB" dirty="0"/>
          </a:p>
          <a:p>
            <a:r>
              <a:rPr lang="en-GB" dirty="0"/>
              <a:t>Inspired leaders are not necessarily good organizers and excellent managers.</a:t>
            </a:r>
          </a:p>
          <a:p>
            <a:r>
              <a:rPr lang="en-GB" dirty="0"/>
              <a:t>The most effective managers are also leaders, and the quality of  leadership has become and increasingly important part of management  ability.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2410012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41143-4F4E-457A-82D2-40F0E3F83C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11ADC2-80EA-4131-99C9-CE6A6F1441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discovered the difference between managers and leaders, and how both are important to organisation. </a:t>
            </a:r>
          </a:p>
          <a:p>
            <a:r>
              <a:rPr lang="en-GB" dirty="0"/>
              <a:t>We have also found out ways in which transitions occur from managers to leaders. 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https://www.youtube.com/watch?v=to6dPqKQan0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2073326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395BF-E427-499A-935B-EB1250D24C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9D6B4-CEDA-423E-8A71-2028CE1123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the ‘Lehman Brothers’ and ‘Leadership and Management’ case studies by critically answering the questions after reading in groups of no more than 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9920915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F28C3-B766-4D75-B360-F22987545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5" y="764704"/>
            <a:ext cx="8153130" cy="5256584"/>
          </a:xfrm>
        </p:spPr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000" b="1" dirty="0">
                <a:solidFill>
                  <a:srgbClr val="FF0000"/>
                </a:solidFill>
              </a:rPr>
              <a:t>Any Questions ? </a:t>
            </a:r>
          </a:p>
        </p:txBody>
      </p:sp>
    </p:spTree>
    <p:extLst>
      <p:ext uri="{BB962C8B-B14F-4D97-AF65-F5344CB8AC3E}">
        <p14:creationId xmlns:p14="http://schemas.microsoft.com/office/powerpoint/2010/main" val="1272204277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Bradford PPT_combination1v3">
  <a:themeElements>
    <a:clrScheme name="Custom 1">
      <a:dk1>
        <a:srgbClr val="294518"/>
      </a:dk1>
      <a:lt1>
        <a:sysClr val="window" lastClr="FFFFFF"/>
      </a:lt1>
      <a:dk2>
        <a:srgbClr val="294518"/>
      </a:dk2>
      <a:lt2>
        <a:srgbClr val="D8D8D8"/>
      </a:lt2>
      <a:accent1>
        <a:srgbClr val="6D8D23"/>
      </a:accent1>
      <a:accent2>
        <a:srgbClr val="294518"/>
      </a:accent2>
      <a:accent3>
        <a:srgbClr val="008591"/>
      </a:accent3>
      <a:accent4>
        <a:srgbClr val="395E14"/>
      </a:accent4>
      <a:accent5>
        <a:srgbClr val="294518"/>
      </a:accent5>
      <a:accent6>
        <a:srgbClr val="D8D8D8"/>
      </a:accent6>
      <a:hlink>
        <a:srgbClr val="6D8D23"/>
      </a:hlink>
      <a:folHlink>
        <a:srgbClr val="008591"/>
      </a:folHlink>
    </a:clrScheme>
    <a:fontScheme name="Custom 1">
      <a:majorFont>
        <a:latin typeface="Georgia"/>
        <a:ea typeface=""/>
        <a:cs typeface=""/>
      </a:majorFont>
      <a:minorFont>
        <a:latin typeface="Lucida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212F"/>
        </a:solidFill>
        <a:ln>
          <a:solidFill>
            <a:srgbClr val="00212F"/>
          </a:solidFill>
        </a:ln>
      </a:spPr>
      <a:bodyPr lIns="0" tIns="0" rIns="0" bIns="0" rtlCol="0" anchor="ctr">
        <a:normAutofit/>
      </a:bodyPr>
      <a:lstStyle>
        <a:defPPr algn="ctr">
          <a:defRPr b="1" i="1" dirty="0">
            <a:solidFill>
              <a:schemeClr val="bg1"/>
            </a:solidFill>
            <a:latin typeface="Georgia" panose="02040502050405020303" pitchFamily="18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Wk2 continuing professional development_BB</Template>
  <TotalTime>1221</TotalTime>
  <Words>656</Words>
  <Application>Microsoft Office PowerPoint</Application>
  <PresentationFormat>On-screen Show (4:3)</PresentationFormat>
  <Paragraphs>135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Georgia</vt:lpstr>
      <vt:lpstr>Lucida Sans</vt:lpstr>
      <vt:lpstr>Bradford PPT_combination1v3</vt:lpstr>
      <vt:lpstr>Office Theme</vt:lpstr>
      <vt:lpstr>Leadership and Management, Theory and Practice</vt:lpstr>
      <vt:lpstr>Today’s Session</vt:lpstr>
      <vt:lpstr>Learning outcomes </vt:lpstr>
      <vt:lpstr>What is leadership?</vt:lpstr>
      <vt:lpstr>What is leadership cont…</vt:lpstr>
      <vt:lpstr>What is management </vt:lpstr>
      <vt:lpstr>What is the difference between  a leader and a manager?</vt:lpstr>
      <vt:lpstr>Managers VS. Leaders</vt:lpstr>
      <vt:lpstr>Managers VS. Leaders Cont…</vt:lpstr>
      <vt:lpstr>Managers VS. Leaders Cont…</vt:lpstr>
      <vt:lpstr>Managers VS. Leaders Cont…</vt:lpstr>
      <vt:lpstr>Managers VS. Leaders Cont…</vt:lpstr>
      <vt:lpstr>Managers VS. Leaders Cont…</vt:lpstr>
      <vt:lpstr>Managers VS. Leaders Cont…</vt:lpstr>
      <vt:lpstr>Managers VS. Leaders Cont…</vt:lpstr>
      <vt:lpstr>The Difference: John Kotter on Leaders</vt:lpstr>
      <vt:lpstr>PowerPoint Presentation</vt:lpstr>
      <vt:lpstr>Transitioning  from Manager to Leader</vt:lpstr>
      <vt:lpstr>Leadership vs. Management</vt:lpstr>
      <vt:lpstr>Summary </vt:lpstr>
      <vt:lpstr>Tutorial activity </vt:lpstr>
      <vt:lpstr>PowerPoint Presentation</vt:lpstr>
    </vt:vector>
  </TitlesOfParts>
  <Company>University of Bradford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Skills for Business Leaders</dc:title>
  <dc:creator>German</dc:creator>
  <cp:lastModifiedBy>Mushfiqur Rahman</cp:lastModifiedBy>
  <cp:revision>125</cp:revision>
  <cp:lastPrinted>2017-10-16T13:15:37Z</cp:lastPrinted>
  <dcterms:created xsi:type="dcterms:W3CDTF">2017-10-06T19:30:11Z</dcterms:created>
  <dcterms:modified xsi:type="dcterms:W3CDTF">2022-06-18T21:32:54Z</dcterms:modified>
</cp:coreProperties>
</file>