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63" r:id="rId2"/>
  </p:sldIdLst>
  <p:sldSz cx="32918400" cy="21945600"/>
  <p:notesSz cx="31954788" cy="50149125"/>
  <p:embeddedFontLst>
    <p:embeddedFont>
      <p:font typeface="Libre Baskerville" panose="02000000000000000000" pitchFamily="2" charset="0"/>
      <p:regular r:id="rId5"/>
      <p:bold r:id="rId6"/>
      <p:italic r:id="rId7"/>
    </p:embeddedFont>
    <p:embeddedFont>
      <p:font typeface="Montserrat Light" panose="00000400000000000000" pitchFamily="2" charset="77"/>
      <p:regular r:id="rId8"/>
      <p:italic r:id="rId9"/>
    </p:embeddedFont>
    <p:embeddedFont>
      <p:font typeface="Open Sans" panose="020B0606030504020204" pitchFamily="34" charset="0"/>
      <p:regular r:id="rId10"/>
      <p:bold r:id="rId11"/>
      <p:italic r:id="rId12"/>
      <p:boldItalic r:id="rId13"/>
    </p:embeddedFont>
  </p:embeddedFontLst>
  <p:custDataLst>
    <p:tags r:id="rId14"/>
  </p:custDataLst>
  <p:defaultTextStyle>
    <a:defPPr>
      <a:defRPr lang="en-US"/>
    </a:defPPr>
    <a:lvl1pPr algn="l" rtl="0" eaLnBrk="0" fontAlgn="base" hangingPunct="0">
      <a:spcBef>
        <a:spcPct val="0"/>
      </a:spcBef>
      <a:spcAft>
        <a:spcPct val="0"/>
      </a:spcAft>
      <a:defRPr sz="1714" kern="1200">
        <a:solidFill>
          <a:schemeClr val="tx1"/>
        </a:solidFill>
        <a:latin typeface="Times New Roman" pitchFamily="18" charset="0"/>
        <a:ea typeface="+mn-ea"/>
        <a:cs typeface="+mn-cs"/>
      </a:defRPr>
    </a:lvl1pPr>
    <a:lvl2pPr marL="326532" algn="l" rtl="0" eaLnBrk="0" fontAlgn="base" hangingPunct="0">
      <a:spcBef>
        <a:spcPct val="0"/>
      </a:spcBef>
      <a:spcAft>
        <a:spcPct val="0"/>
      </a:spcAft>
      <a:defRPr sz="1714" kern="1200">
        <a:solidFill>
          <a:schemeClr val="tx1"/>
        </a:solidFill>
        <a:latin typeface="Times New Roman" pitchFamily="18" charset="0"/>
        <a:ea typeface="+mn-ea"/>
        <a:cs typeface="+mn-cs"/>
      </a:defRPr>
    </a:lvl2pPr>
    <a:lvl3pPr marL="653064" algn="l" rtl="0" eaLnBrk="0" fontAlgn="base" hangingPunct="0">
      <a:spcBef>
        <a:spcPct val="0"/>
      </a:spcBef>
      <a:spcAft>
        <a:spcPct val="0"/>
      </a:spcAft>
      <a:defRPr sz="1714" kern="1200">
        <a:solidFill>
          <a:schemeClr val="tx1"/>
        </a:solidFill>
        <a:latin typeface="Times New Roman" pitchFamily="18" charset="0"/>
        <a:ea typeface="+mn-ea"/>
        <a:cs typeface="+mn-cs"/>
      </a:defRPr>
    </a:lvl3pPr>
    <a:lvl4pPr marL="979597" algn="l" rtl="0" eaLnBrk="0" fontAlgn="base" hangingPunct="0">
      <a:spcBef>
        <a:spcPct val="0"/>
      </a:spcBef>
      <a:spcAft>
        <a:spcPct val="0"/>
      </a:spcAft>
      <a:defRPr sz="1714" kern="1200">
        <a:solidFill>
          <a:schemeClr val="tx1"/>
        </a:solidFill>
        <a:latin typeface="Times New Roman" pitchFamily="18" charset="0"/>
        <a:ea typeface="+mn-ea"/>
        <a:cs typeface="+mn-cs"/>
      </a:defRPr>
    </a:lvl4pPr>
    <a:lvl5pPr marL="1306129" algn="l" rtl="0" eaLnBrk="0" fontAlgn="base" hangingPunct="0">
      <a:spcBef>
        <a:spcPct val="0"/>
      </a:spcBef>
      <a:spcAft>
        <a:spcPct val="0"/>
      </a:spcAft>
      <a:defRPr sz="1714" kern="1200">
        <a:solidFill>
          <a:schemeClr val="tx1"/>
        </a:solidFill>
        <a:latin typeface="Times New Roman" pitchFamily="18" charset="0"/>
        <a:ea typeface="+mn-ea"/>
        <a:cs typeface="+mn-cs"/>
      </a:defRPr>
    </a:lvl5pPr>
    <a:lvl6pPr marL="1632661" algn="l" defTabSz="653064" rtl="0" eaLnBrk="1" latinLnBrk="0" hangingPunct="1">
      <a:defRPr sz="1714" kern="1200">
        <a:solidFill>
          <a:schemeClr val="tx1"/>
        </a:solidFill>
        <a:latin typeface="Times New Roman" pitchFamily="18" charset="0"/>
        <a:ea typeface="+mn-ea"/>
        <a:cs typeface="+mn-cs"/>
      </a:defRPr>
    </a:lvl6pPr>
    <a:lvl7pPr marL="1959193" algn="l" defTabSz="653064" rtl="0" eaLnBrk="1" latinLnBrk="0" hangingPunct="1">
      <a:defRPr sz="1714" kern="1200">
        <a:solidFill>
          <a:schemeClr val="tx1"/>
        </a:solidFill>
        <a:latin typeface="Times New Roman" pitchFamily="18" charset="0"/>
        <a:ea typeface="+mn-ea"/>
        <a:cs typeface="+mn-cs"/>
      </a:defRPr>
    </a:lvl7pPr>
    <a:lvl8pPr marL="2285726" algn="l" defTabSz="653064" rtl="0" eaLnBrk="1" latinLnBrk="0" hangingPunct="1">
      <a:defRPr sz="1714" kern="1200">
        <a:solidFill>
          <a:schemeClr val="tx1"/>
        </a:solidFill>
        <a:latin typeface="Times New Roman" pitchFamily="18" charset="0"/>
        <a:ea typeface="+mn-ea"/>
        <a:cs typeface="+mn-cs"/>
      </a:defRPr>
    </a:lvl8pPr>
    <a:lvl9pPr marL="2612258" algn="l" defTabSz="653064" rtl="0" eaLnBrk="1" latinLnBrk="0" hangingPunct="1">
      <a:defRPr sz="1714"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13312" userDrawn="1">
          <p15:clr>
            <a:srgbClr val="A4A3A4"/>
          </p15:clr>
        </p15:guide>
        <p15:guide id="2" orient="horz" pos="3755" userDrawn="1">
          <p15:clr>
            <a:srgbClr val="A4A3A4"/>
          </p15:clr>
        </p15:guide>
        <p15:guide id="3" orient="horz" pos="2355" userDrawn="1">
          <p15:clr>
            <a:srgbClr val="A4A3A4"/>
          </p15:clr>
        </p15:guide>
        <p15:guide id="4" orient="horz" pos="4164" userDrawn="1">
          <p15:clr>
            <a:srgbClr val="A4A3A4"/>
          </p15:clr>
        </p15:guide>
        <p15:guide id="5" pos="540" userDrawn="1">
          <p15:clr>
            <a:srgbClr val="A4A3A4"/>
          </p15:clr>
        </p15:guide>
        <p15:guide id="6" pos="5184" userDrawn="1">
          <p15:clr>
            <a:srgbClr val="A4A3A4"/>
          </p15:clr>
        </p15:guide>
        <p15:guide id="7" pos="5544" userDrawn="1">
          <p15:clr>
            <a:srgbClr val="A4A3A4"/>
          </p15:clr>
        </p15:guide>
        <p15:guide id="8" pos="10188" userDrawn="1">
          <p15:clr>
            <a:srgbClr val="A4A3A4"/>
          </p15:clr>
        </p15:guide>
        <p15:guide id="9" pos="10548" userDrawn="1">
          <p15:clr>
            <a:srgbClr val="A4A3A4"/>
          </p15:clr>
        </p15:guide>
        <p15:guide id="10" pos="15192" userDrawn="1">
          <p15:clr>
            <a:srgbClr val="A4A3A4"/>
          </p15:clr>
        </p15:guide>
        <p15:guide id="11" pos="15552" userDrawn="1">
          <p15:clr>
            <a:srgbClr val="A4A3A4"/>
          </p15:clr>
        </p15:guide>
        <p15:guide id="12" pos="20196" userDrawn="1">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autoAdjust="0"/>
    <p:restoredTop sz="94660" autoAdjust="0"/>
  </p:normalViewPr>
  <p:slideViewPr>
    <p:cSldViewPr>
      <p:cViewPr varScale="1">
        <p:scale>
          <a:sx n="39" d="100"/>
          <a:sy n="39" d="100"/>
        </p:scale>
        <p:origin x="1704" y="208"/>
      </p:cViewPr>
      <p:guideLst>
        <p:guide orient="horz" pos="13312"/>
        <p:guide orient="horz" pos="3755"/>
        <p:guide orient="horz" pos="2355"/>
        <p:guide orient="horz" pos="4164"/>
        <p:guide pos="540"/>
        <p:guide pos="5184"/>
        <p:guide pos="5544"/>
        <p:guide pos="10188"/>
        <p:guide pos="10548"/>
        <p:guide pos="15192"/>
        <p:guide pos="15552"/>
        <p:guide pos="2019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presProps" Target="presProps.xml"/><Relationship Id="rId10" Type="http://schemas.openxmlformats.org/officeDocument/2006/relationships/font" Target="fonts/font6.fntdata"/><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tags" Target="tags/tag1.xml"/></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40B078-DEA8-CB45-83F1-B5EF7ED01473}" type="doc">
      <dgm:prSet loTypeId="urn:microsoft.com/office/officeart/2005/8/layout/matrix1" loCatId="" qsTypeId="urn:microsoft.com/office/officeart/2005/8/quickstyle/simple2" qsCatId="simple" csTypeId="urn:microsoft.com/office/officeart/2005/8/colors/accent4_1" csCatId="accent4" phldr="1"/>
      <dgm:spPr/>
      <dgm:t>
        <a:bodyPr/>
        <a:lstStyle/>
        <a:p>
          <a:endParaRPr lang="en-GB"/>
        </a:p>
      </dgm:t>
    </dgm:pt>
    <dgm:pt modelId="{60B90972-5E57-654A-B024-BA7DAA28E8C9}">
      <dgm:prSet phldrT="[Text]"/>
      <dgm:spPr/>
      <dgm:t>
        <a:bodyPr/>
        <a:lstStyle/>
        <a:p>
          <a:r>
            <a:rPr lang="en-GB" dirty="0" err="1"/>
            <a:t>Emotionl</a:t>
          </a:r>
          <a:r>
            <a:rPr lang="en-GB" dirty="0"/>
            <a:t> intelligence and academic success </a:t>
          </a:r>
        </a:p>
      </dgm:t>
    </dgm:pt>
    <dgm:pt modelId="{D7AD7B10-3332-CB45-9787-7E9A0F0A2DA5}" type="parTrans" cxnId="{0BB93C8C-E46A-0F4A-9908-7B0D3A7DA605}">
      <dgm:prSet/>
      <dgm:spPr/>
      <dgm:t>
        <a:bodyPr/>
        <a:lstStyle/>
        <a:p>
          <a:endParaRPr lang="en-GB"/>
        </a:p>
      </dgm:t>
    </dgm:pt>
    <dgm:pt modelId="{3ADEFFF9-C25F-F24D-8BCD-21CB3BB57676}" type="sibTrans" cxnId="{0BB93C8C-E46A-0F4A-9908-7B0D3A7DA605}">
      <dgm:prSet/>
      <dgm:spPr/>
      <dgm:t>
        <a:bodyPr/>
        <a:lstStyle/>
        <a:p>
          <a:endParaRPr lang="en-GB"/>
        </a:p>
      </dgm:t>
    </dgm:pt>
    <dgm:pt modelId="{9C8AD05F-0BD4-D045-89B3-3298465FD9C2}">
      <dgm:prSet phldrT="[Text]"/>
      <dgm:spPr/>
      <dgm:t>
        <a:bodyPr/>
        <a:lstStyle/>
        <a:p>
          <a:pPr>
            <a:lnSpc>
              <a:spcPct val="150000"/>
            </a:lnSpc>
          </a:pPr>
          <a:r>
            <a:rPr lang="en-GB" dirty="0"/>
            <a:t>Approach / Methods: Literature review of emotional intelligence and mindfulness research, combined with reflective analysis of personal student experiences. Academic sources on EI development, emotional regulation, and mindfulness strategies were analysed to support evidence-based conclusions.</a:t>
          </a:r>
        </a:p>
      </dgm:t>
    </dgm:pt>
    <dgm:pt modelId="{62448826-457D-694D-9E1A-B5E61B1B9477}" type="parTrans" cxnId="{916340E9-FE54-6744-AB5E-4CBF630C122C}">
      <dgm:prSet/>
      <dgm:spPr/>
      <dgm:t>
        <a:bodyPr/>
        <a:lstStyle/>
        <a:p>
          <a:endParaRPr lang="en-GB"/>
        </a:p>
      </dgm:t>
    </dgm:pt>
    <dgm:pt modelId="{DCEF6AC8-339E-B741-9573-DF84F932C3B2}" type="sibTrans" cxnId="{916340E9-FE54-6744-AB5E-4CBF630C122C}">
      <dgm:prSet/>
      <dgm:spPr/>
      <dgm:t>
        <a:bodyPr/>
        <a:lstStyle/>
        <a:p>
          <a:endParaRPr lang="en-GB"/>
        </a:p>
      </dgm:t>
    </dgm:pt>
    <dgm:pt modelId="{43702925-51DA-C64E-85EC-AB71B66B4EE8}">
      <dgm:prSet phldrT="[Text]"/>
      <dgm:spPr/>
      <dgm:t>
        <a:bodyPr/>
        <a:lstStyle/>
        <a:p>
          <a:pPr>
            <a:lnSpc>
              <a:spcPct val="150000"/>
            </a:lnSpc>
          </a:pPr>
          <a:r>
            <a:rPr lang="en-GB" dirty="0"/>
            <a:t>Key findings / insights: Emotional intelligence improves when students practice self-awareness, emotional regulation, empathy, and mindfulness. Emotional control positively influences motivation, persistence, academic performance, and interpersonal relationships (Salovey &amp; Mayer, 1990).</a:t>
          </a:r>
        </a:p>
      </dgm:t>
    </dgm:pt>
    <dgm:pt modelId="{1D31E7EC-8E3C-1A4F-A6BA-57EC2911F343}" type="parTrans" cxnId="{279464B0-538E-9A47-9566-F473E792712F}">
      <dgm:prSet/>
      <dgm:spPr/>
      <dgm:t>
        <a:bodyPr/>
        <a:lstStyle/>
        <a:p>
          <a:endParaRPr lang="en-GB"/>
        </a:p>
      </dgm:t>
    </dgm:pt>
    <dgm:pt modelId="{EC2CC4F9-1977-294E-9238-0EADBA3940F5}" type="sibTrans" cxnId="{279464B0-538E-9A47-9566-F473E792712F}">
      <dgm:prSet/>
      <dgm:spPr/>
      <dgm:t>
        <a:bodyPr/>
        <a:lstStyle/>
        <a:p>
          <a:endParaRPr lang="en-GB"/>
        </a:p>
      </dgm:t>
    </dgm:pt>
    <dgm:pt modelId="{863D843E-BB36-4C48-9389-E74ECC1A30DA}">
      <dgm:prSet phldrT="[Text]"/>
      <dgm:spPr/>
      <dgm:t>
        <a:bodyPr/>
        <a:lstStyle/>
        <a:p>
          <a:pPr>
            <a:lnSpc>
              <a:spcPct val="150000"/>
            </a:lnSpc>
          </a:pPr>
          <a:r>
            <a:rPr lang="en-GB" dirty="0"/>
            <a:t>Actions / Recommendations: Practice mindfulness exercises and reflective journaling; develop structured study routines; apply emotional regulation strategies during stressful academic periods; seek peer/tutor support; maintain healthy lifestyle habits (sleep, exercise, planning) to support emotional stability.</a:t>
          </a:r>
        </a:p>
      </dgm:t>
    </dgm:pt>
    <dgm:pt modelId="{9B639906-875D-124D-B0EB-6826B6DB55FC}" type="parTrans" cxnId="{7D1753D0-E838-564B-A4D5-910822871EBB}">
      <dgm:prSet/>
      <dgm:spPr/>
      <dgm:t>
        <a:bodyPr/>
        <a:lstStyle/>
        <a:p>
          <a:endParaRPr lang="en-GB"/>
        </a:p>
      </dgm:t>
    </dgm:pt>
    <dgm:pt modelId="{319DB95F-395C-964B-A880-FE53F07242E9}" type="sibTrans" cxnId="{7D1753D0-E838-564B-A4D5-910822871EBB}">
      <dgm:prSet/>
      <dgm:spPr/>
      <dgm:t>
        <a:bodyPr/>
        <a:lstStyle/>
        <a:p>
          <a:endParaRPr lang="en-GB"/>
        </a:p>
      </dgm:t>
    </dgm:pt>
    <dgm:pt modelId="{16C7BDB0-830E-0F4C-A15F-8F59453CD2C8}">
      <dgm:prSet phldrT="[Text]"/>
      <dgm:spPr/>
      <dgm:t>
        <a:bodyPr/>
        <a:lstStyle/>
        <a:p>
          <a:pPr>
            <a:lnSpc>
              <a:spcPct val="150000"/>
            </a:lnSpc>
          </a:pPr>
          <a:r>
            <a:rPr lang="en-GB" dirty="0"/>
            <a:t>Problem / context: Students often struggle with stress, anxiety, and emotional reactions that negatively influence concentration, motivation, and academic performance. Limited emotional awareness can reduce the ability to manage challenges effectively and interact positively with others (Goleman, 1995).  </a:t>
          </a:r>
        </a:p>
      </dgm:t>
    </dgm:pt>
    <dgm:pt modelId="{CFA79C3A-8104-BE40-AEA6-2F12884D0D24}" type="sibTrans" cxnId="{32A30EDF-81B9-0244-9344-73F894A3F18F}">
      <dgm:prSet/>
      <dgm:spPr/>
      <dgm:t>
        <a:bodyPr/>
        <a:lstStyle/>
        <a:p>
          <a:endParaRPr lang="en-GB"/>
        </a:p>
      </dgm:t>
    </dgm:pt>
    <dgm:pt modelId="{CB87CF1D-2BDE-6444-B28E-411B1C434145}" type="parTrans" cxnId="{32A30EDF-81B9-0244-9344-73F894A3F18F}">
      <dgm:prSet/>
      <dgm:spPr/>
      <dgm:t>
        <a:bodyPr/>
        <a:lstStyle/>
        <a:p>
          <a:endParaRPr lang="en-GB"/>
        </a:p>
      </dgm:t>
    </dgm:pt>
    <dgm:pt modelId="{8F485811-8943-3341-AF09-FCC13BC7843E}" type="pres">
      <dgm:prSet presAssocID="{5A40B078-DEA8-CB45-83F1-B5EF7ED01473}" presName="diagram" presStyleCnt="0">
        <dgm:presLayoutVars>
          <dgm:chMax val="1"/>
          <dgm:dir/>
          <dgm:animLvl val="ctr"/>
          <dgm:resizeHandles val="exact"/>
        </dgm:presLayoutVars>
      </dgm:prSet>
      <dgm:spPr/>
    </dgm:pt>
    <dgm:pt modelId="{08856339-E5C5-A74E-92AB-D930E8B21214}" type="pres">
      <dgm:prSet presAssocID="{5A40B078-DEA8-CB45-83F1-B5EF7ED01473}" presName="matrix" presStyleCnt="0"/>
      <dgm:spPr/>
    </dgm:pt>
    <dgm:pt modelId="{34E3B3A9-1FFF-4E40-81DB-B2550DB5566B}" type="pres">
      <dgm:prSet presAssocID="{5A40B078-DEA8-CB45-83F1-B5EF7ED01473}" presName="tile1" presStyleLbl="node1" presStyleIdx="0" presStyleCnt="4"/>
      <dgm:spPr/>
    </dgm:pt>
    <dgm:pt modelId="{793C3AFA-AB12-3A48-87EF-A3895F76041C}" type="pres">
      <dgm:prSet presAssocID="{5A40B078-DEA8-CB45-83F1-B5EF7ED01473}" presName="tile1text" presStyleLbl="node1" presStyleIdx="0" presStyleCnt="4">
        <dgm:presLayoutVars>
          <dgm:chMax val="0"/>
          <dgm:chPref val="0"/>
          <dgm:bulletEnabled val="1"/>
        </dgm:presLayoutVars>
      </dgm:prSet>
      <dgm:spPr/>
    </dgm:pt>
    <dgm:pt modelId="{5CDC05AE-82EE-9249-B654-50145C52ECCE}" type="pres">
      <dgm:prSet presAssocID="{5A40B078-DEA8-CB45-83F1-B5EF7ED01473}" presName="tile2" presStyleLbl="node1" presStyleIdx="1" presStyleCnt="4"/>
      <dgm:spPr/>
    </dgm:pt>
    <dgm:pt modelId="{B3257940-FC65-1A49-BDBC-A0AA584A81E9}" type="pres">
      <dgm:prSet presAssocID="{5A40B078-DEA8-CB45-83F1-B5EF7ED01473}" presName="tile2text" presStyleLbl="node1" presStyleIdx="1" presStyleCnt="4">
        <dgm:presLayoutVars>
          <dgm:chMax val="0"/>
          <dgm:chPref val="0"/>
          <dgm:bulletEnabled val="1"/>
        </dgm:presLayoutVars>
      </dgm:prSet>
      <dgm:spPr/>
    </dgm:pt>
    <dgm:pt modelId="{2BAD4EC5-0687-4844-97FE-0CA3D68852FF}" type="pres">
      <dgm:prSet presAssocID="{5A40B078-DEA8-CB45-83F1-B5EF7ED01473}" presName="tile3" presStyleLbl="node1" presStyleIdx="2" presStyleCnt="4" custLinFactNeighborY="2695"/>
      <dgm:spPr/>
    </dgm:pt>
    <dgm:pt modelId="{D8A67B3E-91E5-5B43-B0BD-0DD3A6FF788C}" type="pres">
      <dgm:prSet presAssocID="{5A40B078-DEA8-CB45-83F1-B5EF7ED01473}" presName="tile3text" presStyleLbl="node1" presStyleIdx="2" presStyleCnt="4">
        <dgm:presLayoutVars>
          <dgm:chMax val="0"/>
          <dgm:chPref val="0"/>
          <dgm:bulletEnabled val="1"/>
        </dgm:presLayoutVars>
      </dgm:prSet>
      <dgm:spPr/>
    </dgm:pt>
    <dgm:pt modelId="{B7C3BA16-F646-DB46-8CD9-D85521213F6B}" type="pres">
      <dgm:prSet presAssocID="{5A40B078-DEA8-CB45-83F1-B5EF7ED01473}" presName="tile4" presStyleLbl="node1" presStyleIdx="3" presStyleCnt="4"/>
      <dgm:spPr/>
    </dgm:pt>
    <dgm:pt modelId="{23D806DC-1EF4-A747-92ED-8C4EA941E342}" type="pres">
      <dgm:prSet presAssocID="{5A40B078-DEA8-CB45-83F1-B5EF7ED01473}" presName="tile4text" presStyleLbl="node1" presStyleIdx="3" presStyleCnt="4">
        <dgm:presLayoutVars>
          <dgm:chMax val="0"/>
          <dgm:chPref val="0"/>
          <dgm:bulletEnabled val="1"/>
        </dgm:presLayoutVars>
      </dgm:prSet>
      <dgm:spPr/>
    </dgm:pt>
    <dgm:pt modelId="{C8D69FC8-7A85-744B-AF53-E6F83517641E}" type="pres">
      <dgm:prSet presAssocID="{5A40B078-DEA8-CB45-83F1-B5EF7ED01473}" presName="centerTile" presStyleLbl="fgShp" presStyleIdx="0" presStyleCnt="1">
        <dgm:presLayoutVars>
          <dgm:chMax val="0"/>
          <dgm:chPref val="0"/>
        </dgm:presLayoutVars>
      </dgm:prSet>
      <dgm:spPr/>
    </dgm:pt>
  </dgm:ptLst>
  <dgm:cxnLst>
    <dgm:cxn modelId="{34149000-059F-184E-8E27-C2A9A13ED2D6}" type="presOf" srcId="{60B90972-5E57-654A-B024-BA7DAA28E8C9}" destId="{C8D69FC8-7A85-744B-AF53-E6F83517641E}" srcOrd="0" destOrd="0" presId="urn:microsoft.com/office/officeart/2005/8/layout/matrix1"/>
    <dgm:cxn modelId="{31536442-16F0-2E43-A3CC-69930A64F12D}" type="presOf" srcId="{9C8AD05F-0BD4-D045-89B3-3298465FD9C2}" destId="{5CDC05AE-82EE-9249-B654-50145C52ECCE}" srcOrd="0" destOrd="0" presId="urn:microsoft.com/office/officeart/2005/8/layout/matrix1"/>
    <dgm:cxn modelId="{E9CEF843-1683-314C-B385-92F44F3534F4}" type="presOf" srcId="{16C7BDB0-830E-0F4C-A15F-8F59453CD2C8}" destId="{34E3B3A9-1FFF-4E40-81DB-B2550DB5566B}" srcOrd="0" destOrd="0" presId="urn:microsoft.com/office/officeart/2005/8/layout/matrix1"/>
    <dgm:cxn modelId="{BC6D5E55-0650-3F42-B4DA-F4EBF51B34CA}" type="presOf" srcId="{16C7BDB0-830E-0F4C-A15F-8F59453CD2C8}" destId="{793C3AFA-AB12-3A48-87EF-A3895F76041C}" srcOrd="1" destOrd="0" presId="urn:microsoft.com/office/officeart/2005/8/layout/matrix1"/>
    <dgm:cxn modelId="{C3ECE358-0F7D-EF40-90C5-AE9419661FC7}" type="presOf" srcId="{863D843E-BB36-4C48-9389-E74ECC1A30DA}" destId="{23D806DC-1EF4-A747-92ED-8C4EA941E342}" srcOrd="1" destOrd="0" presId="urn:microsoft.com/office/officeart/2005/8/layout/matrix1"/>
    <dgm:cxn modelId="{158C2170-8A41-714F-AE9A-269B8E18CEFB}" type="presOf" srcId="{9C8AD05F-0BD4-D045-89B3-3298465FD9C2}" destId="{B3257940-FC65-1A49-BDBC-A0AA584A81E9}" srcOrd="1" destOrd="0" presId="urn:microsoft.com/office/officeart/2005/8/layout/matrix1"/>
    <dgm:cxn modelId="{15778A7A-B6D0-E848-B550-1DDFAE46FBAE}" type="presOf" srcId="{43702925-51DA-C64E-85EC-AB71B66B4EE8}" destId="{D8A67B3E-91E5-5B43-B0BD-0DD3A6FF788C}" srcOrd="1" destOrd="0" presId="urn:microsoft.com/office/officeart/2005/8/layout/matrix1"/>
    <dgm:cxn modelId="{0BB93C8C-E46A-0F4A-9908-7B0D3A7DA605}" srcId="{5A40B078-DEA8-CB45-83F1-B5EF7ED01473}" destId="{60B90972-5E57-654A-B024-BA7DAA28E8C9}" srcOrd="0" destOrd="0" parTransId="{D7AD7B10-3332-CB45-9787-7E9A0F0A2DA5}" sibTransId="{3ADEFFF9-C25F-F24D-8BCD-21CB3BB57676}"/>
    <dgm:cxn modelId="{279464B0-538E-9A47-9566-F473E792712F}" srcId="{60B90972-5E57-654A-B024-BA7DAA28E8C9}" destId="{43702925-51DA-C64E-85EC-AB71B66B4EE8}" srcOrd="2" destOrd="0" parTransId="{1D31E7EC-8E3C-1A4F-A6BA-57EC2911F343}" sibTransId="{EC2CC4F9-1977-294E-9238-0EADBA3940F5}"/>
    <dgm:cxn modelId="{D4CDE6C7-74D5-A446-8DD9-ECC52E089088}" type="presOf" srcId="{43702925-51DA-C64E-85EC-AB71B66B4EE8}" destId="{2BAD4EC5-0687-4844-97FE-0CA3D68852FF}" srcOrd="0" destOrd="0" presId="urn:microsoft.com/office/officeart/2005/8/layout/matrix1"/>
    <dgm:cxn modelId="{7D1753D0-E838-564B-A4D5-910822871EBB}" srcId="{60B90972-5E57-654A-B024-BA7DAA28E8C9}" destId="{863D843E-BB36-4C48-9389-E74ECC1A30DA}" srcOrd="3" destOrd="0" parTransId="{9B639906-875D-124D-B0EB-6826B6DB55FC}" sibTransId="{319DB95F-395C-964B-A880-FE53F07242E9}"/>
    <dgm:cxn modelId="{32A30EDF-81B9-0244-9344-73F894A3F18F}" srcId="{60B90972-5E57-654A-B024-BA7DAA28E8C9}" destId="{16C7BDB0-830E-0F4C-A15F-8F59453CD2C8}" srcOrd="0" destOrd="0" parTransId="{CB87CF1D-2BDE-6444-B28E-411B1C434145}" sibTransId="{CFA79C3A-8104-BE40-AEA6-2F12884D0D24}"/>
    <dgm:cxn modelId="{161A42E3-1BFA-3249-A427-9A352687472B}" type="presOf" srcId="{863D843E-BB36-4C48-9389-E74ECC1A30DA}" destId="{B7C3BA16-F646-DB46-8CD9-D85521213F6B}" srcOrd="0" destOrd="0" presId="urn:microsoft.com/office/officeart/2005/8/layout/matrix1"/>
    <dgm:cxn modelId="{916340E9-FE54-6744-AB5E-4CBF630C122C}" srcId="{60B90972-5E57-654A-B024-BA7DAA28E8C9}" destId="{9C8AD05F-0BD4-D045-89B3-3298465FD9C2}" srcOrd="1" destOrd="0" parTransId="{62448826-457D-694D-9E1A-B5E61B1B9477}" sibTransId="{DCEF6AC8-339E-B741-9573-DF84F932C3B2}"/>
    <dgm:cxn modelId="{A0112DEE-C8FF-7A45-ABDF-78B6881DF87E}" type="presOf" srcId="{5A40B078-DEA8-CB45-83F1-B5EF7ED01473}" destId="{8F485811-8943-3341-AF09-FCC13BC7843E}" srcOrd="0" destOrd="0" presId="urn:microsoft.com/office/officeart/2005/8/layout/matrix1"/>
    <dgm:cxn modelId="{85F17E2D-5BED-FE49-A31A-5A45EFEB43BF}" type="presParOf" srcId="{8F485811-8943-3341-AF09-FCC13BC7843E}" destId="{08856339-E5C5-A74E-92AB-D930E8B21214}" srcOrd="0" destOrd="0" presId="urn:microsoft.com/office/officeart/2005/8/layout/matrix1"/>
    <dgm:cxn modelId="{9DBA5B67-6CE4-3449-BFE0-EAEDB1B2BA33}" type="presParOf" srcId="{08856339-E5C5-A74E-92AB-D930E8B21214}" destId="{34E3B3A9-1FFF-4E40-81DB-B2550DB5566B}" srcOrd="0" destOrd="0" presId="urn:microsoft.com/office/officeart/2005/8/layout/matrix1"/>
    <dgm:cxn modelId="{D5DC8FA3-EC8F-B245-9A51-CF51DC27F69C}" type="presParOf" srcId="{08856339-E5C5-A74E-92AB-D930E8B21214}" destId="{793C3AFA-AB12-3A48-87EF-A3895F76041C}" srcOrd="1" destOrd="0" presId="urn:microsoft.com/office/officeart/2005/8/layout/matrix1"/>
    <dgm:cxn modelId="{B0CCB894-0E2C-F04D-9142-4824D652F3E4}" type="presParOf" srcId="{08856339-E5C5-A74E-92AB-D930E8B21214}" destId="{5CDC05AE-82EE-9249-B654-50145C52ECCE}" srcOrd="2" destOrd="0" presId="urn:microsoft.com/office/officeart/2005/8/layout/matrix1"/>
    <dgm:cxn modelId="{866F5B28-78A7-B646-B302-9175772C1510}" type="presParOf" srcId="{08856339-E5C5-A74E-92AB-D930E8B21214}" destId="{B3257940-FC65-1A49-BDBC-A0AA584A81E9}" srcOrd="3" destOrd="0" presId="urn:microsoft.com/office/officeart/2005/8/layout/matrix1"/>
    <dgm:cxn modelId="{C7B93BDC-8A5B-574B-9C5F-F6E654F1BBDA}" type="presParOf" srcId="{08856339-E5C5-A74E-92AB-D930E8B21214}" destId="{2BAD4EC5-0687-4844-97FE-0CA3D68852FF}" srcOrd="4" destOrd="0" presId="urn:microsoft.com/office/officeart/2005/8/layout/matrix1"/>
    <dgm:cxn modelId="{B26F5BB2-FD23-A146-AF63-939AA5A2B98D}" type="presParOf" srcId="{08856339-E5C5-A74E-92AB-D930E8B21214}" destId="{D8A67B3E-91E5-5B43-B0BD-0DD3A6FF788C}" srcOrd="5" destOrd="0" presId="urn:microsoft.com/office/officeart/2005/8/layout/matrix1"/>
    <dgm:cxn modelId="{D106D904-5B63-B84A-AC77-62ED08C9B3D3}" type="presParOf" srcId="{08856339-E5C5-A74E-92AB-D930E8B21214}" destId="{B7C3BA16-F646-DB46-8CD9-D85521213F6B}" srcOrd="6" destOrd="0" presId="urn:microsoft.com/office/officeart/2005/8/layout/matrix1"/>
    <dgm:cxn modelId="{B6AA36DC-B314-674F-830F-B6D537A94DF3}" type="presParOf" srcId="{08856339-E5C5-A74E-92AB-D930E8B21214}" destId="{23D806DC-1EF4-A747-92ED-8C4EA941E342}" srcOrd="7" destOrd="0" presId="urn:microsoft.com/office/officeart/2005/8/layout/matrix1"/>
    <dgm:cxn modelId="{0DDAD265-CB0C-9746-8853-2432AF7A63A8}" type="presParOf" srcId="{8F485811-8943-3341-AF09-FCC13BC7843E}" destId="{C8D69FC8-7A85-744B-AF53-E6F83517641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3B3A9-1FFF-4E40-81DB-B2550DB5566B}">
      <dsp:nvSpPr>
        <dsp:cNvPr id="0" name=""/>
        <dsp:cNvSpPr/>
      </dsp:nvSpPr>
      <dsp:spPr>
        <a:xfrm rot="16200000">
          <a:off x="-253847" y="253847"/>
          <a:ext cx="4424125" cy="3916431"/>
        </a:xfrm>
        <a:prstGeom prst="round1Rect">
          <a:avLst/>
        </a:prstGeom>
        <a:solidFill>
          <a:schemeClr val="lt1">
            <a:hueOff val="0"/>
            <a:satOff val="0"/>
            <a:lumOff val="0"/>
            <a:alphaOff val="0"/>
          </a:schemeClr>
        </a:solidFill>
        <a:ln w="38100" cap="flat" cmpd="sng" algn="ctr">
          <a:solidFill>
            <a:schemeClr val="accent4">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Problem / context: Students often struggle with stress, anxiety, and emotional reactions that negatively influence concentration, motivation, and academic performance. Limited emotional awareness can reduce the ability to manage challenges effectively and interact positively with others (Goleman, 1995).  </a:t>
          </a:r>
        </a:p>
      </dsp:txBody>
      <dsp:txXfrm rot="5400000">
        <a:off x="0" y="0"/>
        <a:ext cx="3916431" cy="3318094"/>
      </dsp:txXfrm>
    </dsp:sp>
    <dsp:sp modelId="{5CDC05AE-82EE-9249-B654-50145C52ECCE}">
      <dsp:nvSpPr>
        <dsp:cNvPr id="0" name=""/>
        <dsp:cNvSpPr/>
      </dsp:nvSpPr>
      <dsp:spPr>
        <a:xfrm>
          <a:off x="3916431" y="0"/>
          <a:ext cx="3916431" cy="4424125"/>
        </a:xfrm>
        <a:prstGeom prst="round1Rect">
          <a:avLst/>
        </a:prstGeom>
        <a:solidFill>
          <a:schemeClr val="lt1">
            <a:hueOff val="0"/>
            <a:satOff val="0"/>
            <a:lumOff val="0"/>
            <a:alphaOff val="0"/>
          </a:schemeClr>
        </a:solidFill>
        <a:ln w="38100" cap="flat" cmpd="sng" algn="ctr">
          <a:solidFill>
            <a:schemeClr val="accent4">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Approach / Methods: Literature review of emotional intelligence and mindfulness research, combined with reflective analysis of personal student experiences. Academic sources on EI development, emotional regulation, and mindfulness strategies were analysed to support evidence-based conclusions.</a:t>
          </a:r>
        </a:p>
      </dsp:txBody>
      <dsp:txXfrm>
        <a:off x="3916431" y="0"/>
        <a:ext cx="3916431" cy="3318094"/>
      </dsp:txXfrm>
    </dsp:sp>
    <dsp:sp modelId="{2BAD4EC5-0687-4844-97FE-0CA3D68852FF}">
      <dsp:nvSpPr>
        <dsp:cNvPr id="0" name=""/>
        <dsp:cNvSpPr/>
      </dsp:nvSpPr>
      <dsp:spPr>
        <a:xfrm rot="10800000">
          <a:off x="0" y="4424125"/>
          <a:ext cx="3916431" cy="4424125"/>
        </a:xfrm>
        <a:prstGeom prst="round1Rect">
          <a:avLst/>
        </a:prstGeom>
        <a:solidFill>
          <a:schemeClr val="lt1">
            <a:hueOff val="0"/>
            <a:satOff val="0"/>
            <a:lumOff val="0"/>
            <a:alphaOff val="0"/>
          </a:schemeClr>
        </a:solidFill>
        <a:ln w="38100" cap="flat" cmpd="sng" algn="ctr">
          <a:solidFill>
            <a:schemeClr val="accent4">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Key findings / insights: Emotional intelligence improves when students practice self-awareness, emotional regulation, empathy, and mindfulness. Emotional control positively influences motivation, persistence, academic performance, and interpersonal relationships (Salovey &amp; Mayer, 1990).</a:t>
          </a:r>
        </a:p>
      </dsp:txBody>
      <dsp:txXfrm rot="10800000">
        <a:off x="0" y="5530156"/>
        <a:ext cx="3916431" cy="3318094"/>
      </dsp:txXfrm>
    </dsp:sp>
    <dsp:sp modelId="{B7C3BA16-F646-DB46-8CD9-D85521213F6B}">
      <dsp:nvSpPr>
        <dsp:cNvPr id="0" name=""/>
        <dsp:cNvSpPr/>
      </dsp:nvSpPr>
      <dsp:spPr>
        <a:xfrm rot="5400000">
          <a:off x="3662584" y="4677972"/>
          <a:ext cx="4424125" cy="3916431"/>
        </a:xfrm>
        <a:prstGeom prst="round1Rect">
          <a:avLst/>
        </a:prstGeom>
        <a:solidFill>
          <a:schemeClr val="lt1">
            <a:hueOff val="0"/>
            <a:satOff val="0"/>
            <a:lumOff val="0"/>
            <a:alphaOff val="0"/>
          </a:schemeClr>
        </a:solidFill>
        <a:ln w="38100" cap="flat" cmpd="sng" algn="ctr">
          <a:solidFill>
            <a:schemeClr val="accent4">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t>Actions / Recommendations: Practice mindfulness exercises and reflective journaling; develop structured study routines; apply emotional regulation strategies during stressful academic periods; seek peer/tutor support; maintain healthy lifestyle habits (sleep, exercise, planning) to support emotional stability.</a:t>
          </a:r>
        </a:p>
      </dsp:txBody>
      <dsp:txXfrm rot="-5400000">
        <a:off x="3916432" y="5530156"/>
        <a:ext cx="3916431" cy="3318094"/>
      </dsp:txXfrm>
    </dsp:sp>
    <dsp:sp modelId="{C8D69FC8-7A85-744B-AF53-E6F83517641E}">
      <dsp:nvSpPr>
        <dsp:cNvPr id="0" name=""/>
        <dsp:cNvSpPr/>
      </dsp:nvSpPr>
      <dsp:spPr>
        <a:xfrm>
          <a:off x="2741502" y="3318094"/>
          <a:ext cx="2349858" cy="2212062"/>
        </a:xfrm>
        <a:prstGeom prst="roundRect">
          <a:avLst/>
        </a:prstGeom>
        <a:solidFill>
          <a:schemeClr val="accent4">
            <a:tint val="6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Emotionl</a:t>
          </a:r>
          <a:r>
            <a:rPr lang="en-GB" sz="1600" kern="1200" dirty="0"/>
            <a:t> intelligence and academic success </a:t>
          </a:r>
        </a:p>
      </dsp:txBody>
      <dsp:txXfrm>
        <a:off x="2849486" y="3426078"/>
        <a:ext cx="2133890" cy="199609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1816100" y="3757613"/>
            <a:ext cx="281209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a:xfrm>
            <a:off x="1816100" y="3757613"/>
            <a:ext cx="28120975" cy="18748375"/>
          </a:xfrm>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12435417"/>
            <a:ext cx="23042032"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DA66E67-F948-4693-96A5-27BC239C04A3}" type="slidenum">
              <a:rPr lang="en-US"/>
              <a:pPr>
                <a:defRPr/>
              </a:pPr>
              <a:t>‹#›</a:t>
            </a:fld>
            <a:endParaRPr lang="en-US"/>
          </a:p>
        </p:txBody>
      </p:sp>
    </p:spTree>
    <p:extLst>
      <p:ext uri="{BB962C8B-B14F-4D97-AF65-F5344CB8AC3E}">
        <p14:creationId xmlns:p14="http://schemas.microsoft.com/office/powerpoint/2010/main" val="3648922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EC1B4D6-BEE2-4AF6-A92E-38CD68913D5A}" type="slidenum">
              <a:rPr lang="en-US"/>
              <a:pPr>
                <a:defRPr/>
              </a:pPr>
              <a:t>‹#›</a:t>
            </a:fld>
            <a:endParaRPr lang="en-US"/>
          </a:p>
        </p:txBody>
      </p:sp>
    </p:spTree>
    <p:extLst>
      <p:ext uri="{BB962C8B-B14F-4D97-AF65-F5344CB8AC3E}">
        <p14:creationId xmlns:p14="http://schemas.microsoft.com/office/powerpoint/2010/main" val="317776266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8650354-6837-43DB-843B-C6021BD2EF37}" type="slidenum">
              <a:rPr lang="en-US"/>
              <a:pPr>
                <a:defRPr/>
              </a:pPr>
              <a:t>‹#›</a:t>
            </a:fld>
            <a:endParaRPr lang="en-US"/>
          </a:p>
        </p:txBody>
      </p:sp>
    </p:spTree>
    <p:extLst>
      <p:ext uri="{BB962C8B-B14F-4D97-AF65-F5344CB8AC3E}">
        <p14:creationId xmlns:p14="http://schemas.microsoft.com/office/powerpoint/2010/main" val="2568638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470151" y="6339418"/>
            <a:ext cx="13938248"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6339418"/>
            <a:ext cx="13938248"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296FF25-ADB1-4315-9622-9852994CD1E5}" type="slidenum">
              <a:rPr lang="en-US"/>
              <a:pPr>
                <a:defRPr/>
              </a:pPr>
              <a:t>‹#›</a:t>
            </a:fld>
            <a:endParaRPr lang="en-US"/>
          </a:p>
        </p:txBody>
      </p:sp>
    </p:spTree>
    <p:extLst>
      <p:ext uri="{BB962C8B-B14F-4D97-AF65-F5344CB8AC3E}">
        <p14:creationId xmlns:p14="http://schemas.microsoft.com/office/powerpoint/2010/main" val="261830916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7"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0"/>
            <a:ext cx="14551027"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72EF82B1-171C-4CAC-B9C4-22062286C8C4}" type="slidenum">
              <a:rPr lang="en-US"/>
              <a:pPr>
                <a:defRPr/>
              </a:pPr>
              <a:t>‹#›</a:t>
            </a:fld>
            <a:endParaRPr lang="en-US"/>
          </a:p>
        </p:txBody>
      </p:sp>
    </p:spTree>
    <p:extLst>
      <p:ext uri="{BB962C8B-B14F-4D97-AF65-F5344CB8AC3E}">
        <p14:creationId xmlns:p14="http://schemas.microsoft.com/office/powerpoint/2010/main" val="36012239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78F620B-8934-45A0-BE2C-EF6C76032C45}" type="slidenum">
              <a:rPr lang="en-US"/>
              <a:pPr>
                <a:defRPr/>
              </a:pPr>
              <a:t>‹#›</a:t>
            </a:fld>
            <a:endParaRPr lang="en-US"/>
          </a:p>
        </p:txBody>
      </p:sp>
    </p:spTree>
    <p:extLst>
      <p:ext uri="{BB962C8B-B14F-4D97-AF65-F5344CB8AC3E}">
        <p14:creationId xmlns:p14="http://schemas.microsoft.com/office/powerpoint/2010/main" val="352938633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3ECE3F5-A3DD-46D3-8112-19EE7FD1DDFA}" type="slidenum">
              <a:rPr lang="en-US"/>
              <a:pPr>
                <a:defRPr/>
              </a:pPr>
              <a:t>‹#›</a:t>
            </a:fld>
            <a:endParaRPr lang="en-US"/>
          </a:p>
        </p:txBody>
      </p:sp>
    </p:spTree>
    <p:extLst>
      <p:ext uri="{BB962C8B-B14F-4D97-AF65-F5344CB8AC3E}">
        <p14:creationId xmlns:p14="http://schemas.microsoft.com/office/powerpoint/2010/main" val="23374252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96691E56-DA67-4BF5-BA67-706F30B37046}" type="slidenum">
              <a:rPr lang="en-US"/>
              <a:pPr>
                <a:defRPr/>
              </a:pPr>
              <a:t>‹#›</a:t>
            </a:fld>
            <a:endParaRPr lang="en-US"/>
          </a:p>
        </p:txBody>
      </p:sp>
    </p:spTree>
    <p:extLst>
      <p:ext uri="{BB962C8B-B14F-4D97-AF65-F5344CB8AC3E}">
        <p14:creationId xmlns:p14="http://schemas.microsoft.com/office/powerpoint/2010/main" val="398289561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2"/>
            <a:ext cx="19750618"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F51DAE-E528-43E1-8BE0-91521416EFB0}" type="slidenum">
              <a:rPr lang="en-US"/>
              <a:pPr>
                <a:defRPr/>
              </a:pPr>
              <a:t>‹#›</a:t>
            </a:fld>
            <a:endParaRPr lang="en-US"/>
          </a:p>
        </p:txBody>
      </p:sp>
    </p:spTree>
    <p:extLst>
      <p:ext uri="{BB962C8B-B14F-4D97-AF65-F5344CB8AC3E}">
        <p14:creationId xmlns:p14="http://schemas.microsoft.com/office/powerpoint/2010/main" val="21542948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2DA27A25-0059-41B6-A6E5-54D93C10805F}" type="slidenum">
              <a:rPr lang="en-US"/>
              <a:pPr>
                <a:defRPr/>
              </a:pPr>
              <a:t>‹#›</a:t>
            </a:fld>
            <a:endParaRPr lang="en-US"/>
          </a:p>
        </p:txBody>
      </p:sp>
    </p:spTree>
    <p:extLst>
      <p:ext uri="{BB962C8B-B14F-4D97-AF65-F5344CB8AC3E}">
        <p14:creationId xmlns:p14="http://schemas.microsoft.com/office/powerpoint/2010/main" val="4181187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453727" y="1950509"/>
            <a:ext cx="6994525" cy="175566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470151" y="1950509"/>
            <a:ext cx="20881977" cy="175566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43B26BC-A2E6-4CDA-9F76-12293F26600A}" type="slidenum">
              <a:rPr lang="en-US"/>
              <a:pPr>
                <a:defRPr/>
              </a:pPr>
              <a:t>‹#›</a:t>
            </a:fld>
            <a:endParaRPr lang="en-US"/>
          </a:p>
        </p:txBody>
      </p:sp>
    </p:spTree>
    <p:extLst>
      <p:ext uri="{BB962C8B-B14F-4D97-AF65-F5344CB8AC3E}">
        <p14:creationId xmlns:p14="http://schemas.microsoft.com/office/powerpoint/2010/main" val="349418540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0094B3"/>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470548" y="1950509"/>
            <a:ext cx="27977306"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470548" y="6339417"/>
            <a:ext cx="27977306" cy="1316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470547"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defTabSz="2844942">
              <a:defRPr sz="4334"/>
            </a:lvl1pPr>
          </a:lstStyle>
          <a:p>
            <a:pPr>
              <a:defRPr/>
            </a:pPr>
            <a:endParaRPr lang="en-US"/>
          </a:p>
        </p:txBody>
      </p:sp>
      <p:sp>
        <p:nvSpPr>
          <p:cNvPr id="1029" name="Rectangle 5"/>
          <p:cNvSpPr>
            <a:spLocks noGrp="1" noChangeArrowheads="1"/>
          </p:cNvSpPr>
          <p:nvPr>
            <p:ph type="ftr" sz="quarter" idx="3"/>
          </p:nvPr>
        </p:nvSpPr>
        <p:spPr bwMode="auto">
          <a:xfrm>
            <a:off x="11245454" y="19995093"/>
            <a:ext cx="10427494"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ctr" defTabSz="2844942">
              <a:defRPr sz="4334"/>
            </a:lvl1pPr>
          </a:lstStyle>
          <a:p>
            <a:pPr>
              <a:defRPr/>
            </a:pPr>
            <a:endParaRPr lang="en-US"/>
          </a:p>
        </p:txBody>
      </p:sp>
      <p:sp>
        <p:nvSpPr>
          <p:cNvPr id="1030" name="Rectangle 6"/>
          <p:cNvSpPr>
            <a:spLocks noGrp="1" noChangeArrowheads="1"/>
          </p:cNvSpPr>
          <p:nvPr>
            <p:ph type="sldNum" sz="quarter" idx="4"/>
          </p:nvPr>
        </p:nvSpPr>
        <p:spPr bwMode="auto">
          <a:xfrm>
            <a:off x="23589855"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r" defTabSz="2844942">
              <a:defRPr sz="4334"/>
            </a:lvl1pPr>
          </a:lstStyle>
          <a:p>
            <a:pPr>
              <a:defRPr/>
            </a:pPr>
            <a:fld id="{469A0CB4-D18D-4AEF-B324-9EDF067D136D}"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29718000" y="10972800"/>
            <a:ext cx="14274800" cy="3937000"/>
          </a:xfrm>
          <a:prstGeom prst="rect">
            <a:avLst/>
          </a:prstGeom>
        </p:spPr>
      </p:pic>
      <p:pic>
        <p:nvPicPr>
          <p:cNvPr id="1033" name="New picture"/>
          <p:cNvPicPr/>
          <p:nvPr/>
        </p:nvPicPr>
        <p:blipFill>
          <a:blip r:embed="rId14"/>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persuadingsapphire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844942" rtl="0" eaLnBrk="0" fontAlgn="base" hangingPunct="0">
        <a:spcBef>
          <a:spcPct val="0"/>
        </a:spcBef>
        <a:spcAft>
          <a:spcPct val="0"/>
        </a:spcAft>
        <a:defRPr sz="13667">
          <a:solidFill>
            <a:schemeClr val="tx2"/>
          </a:solidFill>
          <a:latin typeface="+mj-lt"/>
          <a:ea typeface="+mj-ea"/>
          <a:cs typeface="+mj-cs"/>
        </a:defRPr>
      </a:lvl1pPr>
      <a:lvl2pPr algn="ctr" defTabSz="2844942" rtl="0" eaLnBrk="0" fontAlgn="base" hangingPunct="0">
        <a:spcBef>
          <a:spcPct val="0"/>
        </a:spcBef>
        <a:spcAft>
          <a:spcPct val="0"/>
        </a:spcAft>
        <a:defRPr sz="13667">
          <a:solidFill>
            <a:schemeClr val="tx2"/>
          </a:solidFill>
          <a:latin typeface="Times New Roman" pitchFamily="18" charset="0"/>
        </a:defRPr>
      </a:lvl2pPr>
      <a:lvl3pPr algn="ctr" defTabSz="2844942" rtl="0" eaLnBrk="0" fontAlgn="base" hangingPunct="0">
        <a:spcBef>
          <a:spcPct val="0"/>
        </a:spcBef>
        <a:spcAft>
          <a:spcPct val="0"/>
        </a:spcAft>
        <a:defRPr sz="13667">
          <a:solidFill>
            <a:schemeClr val="tx2"/>
          </a:solidFill>
          <a:latin typeface="Times New Roman" pitchFamily="18" charset="0"/>
        </a:defRPr>
      </a:lvl3pPr>
      <a:lvl4pPr algn="ctr" defTabSz="2844942" rtl="0" eaLnBrk="0" fontAlgn="base" hangingPunct="0">
        <a:spcBef>
          <a:spcPct val="0"/>
        </a:spcBef>
        <a:spcAft>
          <a:spcPct val="0"/>
        </a:spcAft>
        <a:defRPr sz="13667">
          <a:solidFill>
            <a:schemeClr val="tx2"/>
          </a:solidFill>
          <a:latin typeface="Times New Roman" pitchFamily="18" charset="0"/>
        </a:defRPr>
      </a:lvl4pPr>
      <a:lvl5pPr algn="ctr" defTabSz="2844942" rtl="0" eaLnBrk="0" fontAlgn="base" hangingPunct="0">
        <a:spcBef>
          <a:spcPct val="0"/>
        </a:spcBef>
        <a:spcAft>
          <a:spcPct val="0"/>
        </a:spcAft>
        <a:defRPr sz="13667">
          <a:solidFill>
            <a:schemeClr val="tx2"/>
          </a:solidFill>
          <a:latin typeface="Times New Roman" pitchFamily="18" charset="0"/>
        </a:defRPr>
      </a:lvl5pPr>
      <a:lvl6pPr marL="304815" algn="ctr" defTabSz="2844942" rtl="0" eaLnBrk="0" fontAlgn="base" hangingPunct="0">
        <a:spcBef>
          <a:spcPct val="0"/>
        </a:spcBef>
        <a:spcAft>
          <a:spcPct val="0"/>
        </a:spcAft>
        <a:defRPr sz="13667">
          <a:solidFill>
            <a:schemeClr val="tx2"/>
          </a:solidFill>
          <a:latin typeface="Times New Roman" pitchFamily="18" charset="0"/>
        </a:defRPr>
      </a:lvl6pPr>
      <a:lvl7pPr marL="609630" algn="ctr" defTabSz="2844942" rtl="0" eaLnBrk="0" fontAlgn="base" hangingPunct="0">
        <a:spcBef>
          <a:spcPct val="0"/>
        </a:spcBef>
        <a:spcAft>
          <a:spcPct val="0"/>
        </a:spcAft>
        <a:defRPr sz="13667">
          <a:solidFill>
            <a:schemeClr val="tx2"/>
          </a:solidFill>
          <a:latin typeface="Times New Roman" pitchFamily="18" charset="0"/>
        </a:defRPr>
      </a:lvl7pPr>
      <a:lvl8pPr marL="914446" algn="ctr" defTabSz="2844942" rtl="0" eaLnBrk="0" fontAlgn="base" hangingPunct="0">
        <a:spcBef>
          <a:spcPct val="0"/>
        </a:spcBef>
        <a:spcAft>
          <a:spcPct val="0"/>
        </a:spcAft>
        <a:defRPr sz="13667">
          <a:solidFill>
            <a:schemeClr val="tx2"/>
          </a:solidFill>
          <a:latin typeface="Times New Roman" pitchFamily="18" charset="0"/>
        </a:defRPr>
      </a:lvl8pPr>
      <a:lvl9pPr marL="1219261" algn="ctr" defTabSz="2844942" rtl="0" eaLnBrk="0" fontAlgn="base" hangingPunct="0">
        <a:spcBef>
          <a:spcPct val="0"/>
        </a:spcBef>
        <a:spcAft>
          <a:spcPct val="0"/>
        </a:spcAft>
        <a:defRPr sz="13667">
          <a:solidFill>
            <a:schemeClr val="tx2"/>
          </a:solidFill>
          <a:latin typeface="Times New Roman" pitchFamily="18" charset="0"/>
        </a:defRPr>
      </a:lvl9pPr>
    </p:titleStyle>
    <p:bodyStyle>
      <a:defPPr>
        <a:defRPr kern="1200"/>
      </a:defPPr>
      <a:lvl1pPr marL="1066853" indent="-1066853" algn="l" defTabSz="2844942" rtl="0" eaLnBrk="0" fontAlgn="base" hangingPunct="0">
        <a:spcBef>
          <a:spcPct val="20000"/>
        </a:spcBef>
        <a:spcAft>
          <a:spcPct val="0"/>
        </a:spcAft>
        <a:buChar char="•"/>
        <a:defRPr sz="9934">
          <a:solidFill>
            <a:schemeClr val="tx1"/>
          </a:solidFill>
          <a:latin typeface="+mn-lt"/>
          <a:ea typeface="+mn-ea"/>
          <a:cs typeface="+mn-cs"/>
        </a:defRPr>
      </a:lvl1pPr>
      <a:lvl2pPr marL="2311516" indent="-889044" algn="l" defTabSz="2844942" rtl="0" eaLnBrk="0" fontAlgn="base" hangingPunct="0">
        <a:spcBef>
          <a:spcPct val="20000"/>
        </a:spcBef>
        <a:spcAft>
          <a:spcPct val="0"/>
        </a:spcAft>
        <a:buChar char="–"/>
        <a:defRPr sz="8734">
          <a:solidFill>
            <a:schemeClr val="tx1"/>
          </a:solidFill>
          <a:latin typeface="+mn-lt"/>
        </a:defRPr>
      </a:lvl2pPr>
      <a:lvl3pPr marL="3556178" indent="-711236" algn="l" defTabSz="2844942" rtl="0" eaLnBrk="0" fontAlgn="base" hangingPunct="0">
        <a:spcBef>
          <a:spcPct val="20000"/>
        </a:spcBef>
        <a:spcAft>
          <a:spcPct val="0"/>
        </a:spcAft>
        <a:buChar char="•"/>
        <a:defRPr sz="7467">
          <a:solidFill>
            <a:schemeClr val="tx1"/>
          </a:solidFill>
          <a:latin typeface="+mn-lt"/>
        </a:defRPr>
      </a:lvl3pPr>
      <a:lvl4pPr marL="4978649" indent="-711236" algn="l" defTabSz="2844942" rtl="0" eaLnBrk="0" fontAlgn="base" hangingPunct="0">
        <a:spcBef>
          <a:spcPct val="20000"/>
        </a:spcBef>
        <a:spcAft>
          <a:spcPct val="0"/>
        </a:spcAft>
        <a:buChar char="–"/>
        <a:defRPr sz="6200">
          <a:solidFill>
            <a:schemeClr val="tx1"/>
          </a:solidFill>
          <a:latin typeface="+mn-lt"/>
        </a:defRPr>
      </a:lvl4pPr>
      <a:lvl5pPr marL="6401120" indent="-711236" algn="l" defTabSz="2844942" rtl="0" eaLnBrk="0" fontAlgn="base" hangingPunct="0">
        <a:spcBef>
          <a:spcPct val="20000"/>
        </a:spcBef>
        <a:spcAft>
          <a:spcPct val="0"/>
        </a:spcAft>
        <a:buChar char="»"/>
        <a:defRPr sz="6200">
          <a:solidFill>
            <a:schemeClr val="tx1"/>
          </a:solidFill>
          <a:latin typeface="+mn-lt"/>
        </a:defRPr>
      </a:lvl5pPr>
      <a:lvl6pPr marL="6705935" indent="-711236" algn="l" defTabSz="2844942" rtl="0" eaLnBrk="0" fontAlgn="base" hangingPunct="0">
        <a:spcBef>
          <a:spcPct val="20000"/>
        </a:spcBef>
        <a:spcAft>
          <a:spcPct val="0"/>
        </a:spcAft>
        <a:buChar char="»"/>
        <a:defRPr sz="6200">
          <a:solidFill>
            <a:schemeClr val="tx1"/>
          </a:solidFill>
          <a:latin typeface="+mn-lt"/>
        </a:defRPr>
      </a:lvl6pPr>
      <a:lvl7pPr marL="7010751" indent="-711236" algn="l" defTabSz="2844942" rtl="0" eaLnBrk="0" fontAlgn="base" hangingPunct="0">
        <a:spcBef>
          <a:spcPct val="20000"/>
        </a:spcBef>
        <a:spcAft>
          <a:spcPct val="0"/>
        </a:spcAft>
        <a:buChar char="»"/>
        <a:defRPr sz="6200">
          <a:solidFill>
            <a:schemeClr val="tx1"/>
          </a:solidFill>
          <a:latin typeface="+mn-lt"/>
        </a:defRPr>
      </a:lvl7pPr>
      <a:lvl8pPr marL="7315566" indent="-711236" algn="l" defTabSz="2844942" rtl="0" eaLnBrk="0" fontAlgn="base" hangingPunct="0">
        <a:spcBef>
          <a:spcPct val="20000"/>
        </a:spcBef>
        <a:spcAft>
          <a:spcPct val="0"/>
        </a:spcAft>
        <a:buChar char="»"/>
        <a:defRPr sz="6200">
          <a:solidFill>
            <a:schemeClr val="tx1"/>
          </a:solidFill>
          <a:latin typeface="+mn-lt"/>
        </a:defRPr>
      </a:lvl8pPr>
      <a:lvl9pPr marL="7620381" indent="-711236" algn="l" defTabSz="2844942" rtl="0" eaLnBrk="0" fontAlgn="base" hangingPunct="0">
        <a:spcBef>
          <a:spcPct val="20000"/>
        </a:spcBef>
        <a:spcAft>
          <a:spcPct val="0"/>
        </a:spcAft>
        <a:buChar char="»"/>
        <a:defRPr sz="6200">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6.jpeg"/><Relationship Id="rId5" Type="http://schemas.openxmlformats.org/officeDocument/2006/relationships/diagramQuickStyle" Target="../diagrams/quickStyle1.xml"/><Relationship Id="rId10" Type="http://schemas.openxmlformats.org/officeDocument/2006/relationships/image" Target="../media/image5.png"/><Relationship Id="rId4" Type="http://schemas.openxmlformats.org/officeDocument/2006/relationships/diagramLayout" Target="../diagrams/layout1.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4739964" y="497266"/>
            <a:ext cx="24384000" cy="1831290"/>
          </a:xfrm>
          <a:prstGeom prst="rect">
            <a:avLst/>
          </a:prstGeom>
        </p:spPr>
        <p:txBody>
          <a:bodyPr lIns="85344" tIns="42672" rIns="85344" bIns="42672"/>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sz="5400" b="1" u="sng" dirty="0"/>
              <a:t>How Own Emotions Influence Emotional Intelligence in Academic Success</a:t>
            </a:r>
            <a:endParaRPr lang="en-US" sz="5700" b="1" u="sng" dirty="0">
              <a:solidFill>
                <a:srgbClr val="235078"/>
              </a:solidFill>
              <a:latin typeface="Libre Baskerville" panose="02000000000000000000" pitchFamily="2" charset="0"/>
            </a:endParaRPr>
          </a:p>
        </p:txBody>
      </p:sp>
      <p:sp>
        <p:nvSpPr>
          <p:cNvPr id="42" name="Text Placeholder 16">
            <a:extLst>
              <a:ext uri="{FF2B5EF4-FFF2-40B4-BE49-F238E27FC236}">
                <a16:creationId xmlns:a16="http://schemas.microsoft.com/office/drawing/2014/main" id="{EBC3B70E-A392-4069-A147-C1FCF37051AF}"/>
              </a:ext>
            </a:extLst>
          </p:cNvPr>
          <p:cNvSpPr txBox="1"/>
          <p:nvPr/>
        </p:nvSpPr>
        <p:spPr>
          <a:xfrm>
            <a:off x="4398485" y="1828409"/>
            <a:ext cx="24384000" cy="1785104"/>
          </a:xfrm>
          <a:prstGeom prst="rect">
            <a:avLst/>
          </a:prstGeom>
        </p:spPr>
        <p:txBody>
          <a:bodyPr lIns="85344" tIns="42672" rIns="85344" bIns="42672">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2400" dirty="0">
                <a:solidFill>
                  <a:srgbClr val="1482A5"/>
                </a:solidFill>
                <a:latin typeface="Montserrat Light" panose="00000400000000000000" pitchFamily="50" charset="0"/>
              </a:rPr>
              <a:t>Alexandru </a:t>
            </a:r>
            <a:r>
              <a:rPr lang="en-US" sz="2400" dirty="0" err="1">
                <a:solidFill>
                  <a:srgbClr val="1482A5"/>
                </a:solidFill>
                <a:latin typeface="Montserrat Light" panose="00000400000000000000" pitchFamily="50" charset="0"/>
              </a:rPr>
              <a:t>Danciuc</a:t>
            </a:r>
            <a:r>
              <a:rPr lang="en-US" sz="2400" dirty="0">
                <a:solidFill>
                  <a:srgbClr val="1482A5"/>
                </a:solidFill>
                <a:latin typeface="Montserrat Light" panose="00000400000000000000" pitchFamily="50" charset="0"/>
              </a:rPr>
              <a:t> – Individual Poster Presentation</a:t>
            </a:r>
          </a:p>
          <a:p>
            <a:pPr algn="ctr"/>
            <a:r>
              <a:rPr lang="en-US" sz="2400" dirty="0">
                <a:solidFill>
                  <a:srgbClr val="1482A5"/>
                </a:solidFill>
                <a:latin typeface="Montserrat Light" panose="00000400000000000000" pitchFamily="50" charset="0"/>
              </a:rPr>
              <a:t>Student ID: 2330349</a:t>
            </a:r>
          </a:p>
          <a:p>
            <a:pPr algn="ctr"/>
            <a:r>
              <a:rPr lang="en-US" sz="2400" dirty="0">
                <a:solidFill>
                  <a:srgbClr val="1482A5"/>
                </a:solidFill>
                <a:latin typeface="Montserrat Light" panose="00000400000000000000" pitchFamily="50" charset="0"/>
              </a:rPr>
              <a:t>Module Developing </a:t>
            </a:r>
            <a:r>
              <a:rPr lang="en-US" sz="2400" dirty="0" err="1">
                <a:solidFill>
                  <a:srgbClr val="1482A5"/>
                </a:solidFill>
                <a:latin typeface="Montserrat Light" panose="00000400000000000000" pitchFamily="50" charset="0"/>
              </a:rPr>
              <a:t>Emotionl</a:t>
            </a:r>
            <a:r>
              <a:rPr lang="en-US" sz="2400" dirty="0">
                <a:solidFill>
                  <a:srgbClr val="1482A5"/>
                </a:solidFill>
                <a:latin typeface="Montserrat Light" panose="00000400000000000000" pitchFamily="50" charset="0"/>
              </a:rPr>
              <a:t> Intelligence Skills LCLM5006</a:t>
            </a:r>
          </a:p>
          <a:p>
            <a:pPr algn="ctr"/>
            <a:r>
              <a:rPr lang="en-US" sz="2400" dirty="0">
                <a:solidFill>
                  <a:srgbClr val="1482A5"/>
                </a:solidFill>
                <a:latin typeface="Montserrat Light" panose="00000400000000000000" pitchFamily="50" charset="0"/>
              </a:rPr>
              <a:t>Lecturer: Abdallah Naser</a:t>
            </a:r>
          </a:p>
        </p:txBody>
      </p:sp>
      <p:sp>
        <p:nvSpPr>
          <p:cNvPr id="46" name="Rectangle 45">
            <a:extLst>
              <a:ext uri="{FF2B5EF4-FFF2-40B4-BE49-F238E27FC236}">
                <a16:creationId xmlns:a16="http://schemas.microsoft.com/office/drawing/2014/main" id="{2C718E78-BDD8-4BAD-851F-D423AE935B0D}"/>
              </a:ext>
            </a:extLst>
          </p:cNvPr>
          <p:cNvSpPr/>
          <p:nvPr/>
        </p:nvSpPr>
        <p:spPr>
          <a:xfrm>
            <a:off x="569588" y="2505223"/>
            <a:ext cx="7688275" cy="89014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latin typeface="+mj-lt"/>
            </a:endParaRPr>
          </a:p>
        </p:txBody>
      </p:sp>
      <p:sp>
        <p:nvSpPr>
          <p:cNvPr id="47" name="Rectangle 46">
            <a:extLst>
              <a:ext uri="{FF2B5EF4-FFF2-40B4-BE49-F238E27FC236}">
                <a16:creationId xmlns:a16="http://schemas.microsoft.com/office/drawing/2014/main" id="{B9C39BF6-8B9A-45D3-A730-4CDDF5EAA7F1}"/>
              </a:ext>
            </a:extLst>
          </p:cNvPr>
          <p:cNvSpPr/>
          <p:nvPr/>
        </p:nvSpPr>
        <p:spPr>
          <a:xfrm>
            <a:off x="16658238" y="3937937"/>
            <a:ext cx="7832863" cy="178324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8" name="Rectangle 47">
            <a:extLst>
              <a:ext uri="{FF2B5EF4-FFF2-40B4-BE49-F238E27FC236}">
                <a16:creationId xmlns:a16="http://schemas.microsoft.com/office/drawing/2014/main" id="{3E6D1C9C-2516-4738-BC80-673A19ECE5BD}"/>
              </a:ext>
            </a:extLst>
          </p:cNvPr>
          <p:cNvSpPr/>
          <p:nvPr/>
        </p:nvSpPr>
        <p:spPr>
          <a:xfrm>
            <a:off x="24970746" y="13738392"/>
            <a:ext cx="7534787" cy="37016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9" name="Rectangle 48">
            <a:extLst>
              <a:ext uri="{FF2B5EF4-FFF2-40B4-BE49-F238E27FC236}">
                <a16:creationId xmlns:a16="http://schemas.microsoft.com/office/drawing/2014/main" id="{8F25EFAD-7AAF-4CAF-BA69-869B3D423F7F}"/>
              </a:ext>
            </a:extLst>
          </p:cNvPr>
          <p:cNvSpPr/>
          <p:nvPr/>
        </p:nvSpPr>
        <p:spPr>
          <a:xfrm>
            <a:off x="518160" y="12420600"/>
            <a:ext cx="7534787" cy="91788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50" name="Rectangle 49">
            <a:extLst>
              <a:ext uri="{FF2B5EF4-FFF2-40B4-BE49-F238E27FC236}">
                <a16:creationId xmlns:a16="http://schemas.microsoft.com/office/drawing/2014/main" id="{2EC9A64B-144F-4668-B416-097C0312FF96}"/>
              </a:ext>
            </a:extLst>
          </p:cNvPr>
          <p:cNvSpPr/>
          <p:nvPr/>
        </p:nvSpPr>
        <p:spPr>
          <a:xfrm>
            <a:off x="8519771" y="11483438"/>
            <a:ext cx="7926739" cy="102869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51" name="Rectangle 50">
            <a:extLst>
              <a:ext uri="{FF2B5EF4-FFF2-40B4-BE49-F238E27FC236}">
                <a16:creationId xmlns:a16="http://schemas.microsoft.com/office/drawing/2014/main" id="{BF801B80-E24E-4773-AC4E-37DC17B0424E}"/>
              </a:ext>
            </a:extLst>
          </p:cNvPr>
          <p:cNvSpPr/>
          <p:nvPr/>
        </p:nvSpPr>
        <p:spPr>
          <a:xfrm>
            <a:off x="8639004" y="4426033"/>
            <a:ext cx="7688274" cy="66715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53" name="TextBox 52">
            <a:extLst>
              <a:ext uri="{FF2B5EF4-FFF2-40B4-BE49-F238E27FC236}">
                <a16:creationId xmlns:a16="http://schemas.microsoft.com/office/drawing/2014/main" id="{B9BDD4D7-12C6-4DBA-AD93-2C88BC17BC8B}"/>
              </a:ext>
            </a:extLst>
          </p:cNvPr>
          <p:cNvSpPr txBox="1"/>
          <p:nvPr/>
        </p:nvSpPr>
        <p:spPr>
          <a:xfrm>
            <a:off x="734383" y="3090613"/>
            <a:ext cx="7192297" cy="6001643"/>
          </a:xfrm>
          <a:prstGeom prst="rect">
            <a:avLst/>
          </a:prstGeom>
          <a:noFill/>
        </p:spPr>
        <p:txBody>
          <a:bodyPr wrap="square" rtlCol="0">
            <a:spAutoFit/>
          </a:bodyPr>
          <a:lstStyle>
            <a:defPPr>
              <a:defRPr kern="1200"/>
            </a:defPPr>
          </a:lstStyle>
          <a:p>
            <a:endParaRPr lang="en-US" sz="2400" dirty="0">
              <a:ea typeface="Open Sans" panose="020B0606030504020204" pitchFamily="34" charset="0"/>
              <a:cs typeface="Times New Roman" panose="02020603050405020304" pitchFamily="18" charset="0"/>
            </a:endParaRPr>
          </a:p>
          <a:p>
            <a:r>
              <a:rPr lang="en-US" sz="2400" dirty="0">
                <a:ea typeface="Open Sans" panose="020B0606030504020204" pitchFamily="34" charset="0"/>
                <a:cs typeface="Times New Roman" panose="02020603050405020304" pitchFamily="18" charset="0"/>
              </a:rPr>
              <a:t>Emotional Intelligence (EI) refers to the ability to </a:t>
            </a:r>
            <a:r>
              <a:rPr lang="en-US" sz="2400" dirty="0" err="1">
                <a:ea typeface="Open Sans" panose="020B0606030504020204" pitchFamily="34" charset="0"/>
                <a:cs typeface="Times New Roman" panose="02020603050405020304" pitchFamily="18" charset="0"/>
              </a:rPr>
              <a:t>recognise</a:t>
            </a:r>
            <a:r>
              <a:rPr lang="en-US" sz="2400" dirty="0">
                <a:ea typeface="Open Sans" panose="020B0606030504020204" pitchFamily="34" charset="0"/>
                <a:cs typeface="Times New Roman" panose="02020603050405020304" pitchFamily="18" charset="0"/>
              </a:rPr>
              <a:t>, understand, manage, and use emotions effectively in oneself and others (Goleman, 1995). </a:t>
            </a:r>
          </a:p>
          <a:p>
            <a:endParaRPr lang="en-US" sz="2400" dirty="0">
              <a:ea typeface="Open Sans" panose="020B0606030504020204" pitchFamily="34" charset="0"/>
              <a:cs typeface="Times New Roman" panose="02020603050405020304" pitchFamily="18" charset="0"/>
            </a:endParaRPr>
          </a:p>
          <a:p>
            <a:r>
              <a:rPr lang="en-US" sz="2400" dirty="0">
                <a:ea typeface="Open Sans" panose="020B0606030504020204" pitchFamily="34" charset="0"/>
                <a:cs typeface="Times New Roman" panose="02020603050405020304" pitchFamily="18" charset="0"/>
              </a:rPr>
              <a:t>Daniel Goleman’s statement — “If you are tuned out of your own emotions, you will be poor at reading them in other people” — highlights that self-awareness forms the foundation of emotional intelligence. </a:t>
            </a:r>
          </a:p>
          <a:p>
            <a:endParaRPr lang="en-US" sz="2400" dirty="0">
              <a:ea typeface="Open Sans" panose="020B0606030504020204" pitchFamily="34" charset="0"/>
              <a:cs typeface="Times New Roman" panose="02020603050405020304" pitchFamily="18" charset="0"/>
            </a:endParaRPr>
          </a:p>
          <a:p>
            <a:r>
              <a:rPr lang="en-US" sz="2400" dirty="0">
                <a:ea typeface="Open Sans" panose="020B0606030504020204" pitchFamily="34" charset="0"/>
                <a:cs typeface="Times New Roman" panose="02020603050405020304" pitchFamily="18" charset="0"/>
              </a:rPr>
              <a:t>For students, emotions influence motivation, stress management, decision-making, and academic performance. </a:t>
            </a:r>
          </a:p>
          <a:p>
            <a:endParaRPr lang="en-US" sz="2400" dirty="0">
              <a:ea typeface="Open Sans" panose="020B0606030504020204" pitchFamily="34" charset="0"/>
              <a:cs typeface="Times New Roman" panose="02020603050405020304" pitchFamily="18" charset="0"/>
            </a:endParaRPr>
          </a:p>
          <a:p>
            <a:r>
              <a:rPr lang="en-US" sz="2400" dirty="0">
                <a:ea typeface="Open Sans" panose="020B0606030504020204" pitchFamily="34" charset="0"/>
                <a:cs typeface="Times New Roman" panose="02020603050405020304" pitchFamily="18" charset="0"/>
              </a:rPr>
              <a:t>Developing EI therefore becomes essential for academic success, collaboration, and long-term wellbeing.</a:t>
            </a:r>
          </a:p>
        </p:txBody>
      </p:sp>
      <p:sp>
        <p:nvSpPr>
          <p:cNvPr id="54" name="TextBox 53">
            <a:extLst>
              <a:ext uri="{FF2B5EF4-FFF2-40B4-BE49-F238E27FC236}">
                <a16:creationId xmlns:a16="http://schemas.microsoft.com/office/drawing/2014/main" id="{E4864E4E-50A2-403F-84B8-E4F7E820612B}"/>
              </a:ext>
            </a:extLst>
          </p:cNvPr>
          <p:cNvSpPr txBox="1"/>
          <p:nvPr/>
        </p:nvSpPr>
        <p:spPr>
          <a:xfrm>
            <a:off x="710392" y="2897961"/>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Introduction</a:t>
            </a:r>
          </a:p>
        </p:txBody>
      </p:sp>
      <p:sp>
        <p:nvSpPr>
          <p:cNvPr id="55" name="Rectangle 54">
            <a:extLst>
              <a:ext uri="{FF2B5EF4-FFF2-40B4-BE49-F238E27FC236}">
                <a16:creationId xmlns:a16="http://schemas.microsoft.com/office/drawing/2014/main" id="{32418A42-DDE0-497E-98DF-5F9BFF98DA6B}"/>
              </a:ext>
            </a:extLst>
          </p:cNvPr>
          <p:cNvSpPr/>
          <p:nvPr/>
        </p:nvSpPr>
        <p:spPr>
          <a:xfrm>
            <a:off x="24850213" y="18174766"/>
            <a:ext cx="7534787" cy="33467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dirty="0"/>
          </a:p>
        </p:txBody>
      </p:sp>
      <p:sp>
        <p:nvSpPr>
          <p:cNvPr id="56" name="TextBox 55">
            <a:extLst>
              <a:ext uri="{FF2B5EF4-FFF2-40B4-BE49-F238E27FC236}">
                <a16:creationId xmlns:a16="http://schemas.microsoft.com/office/drawing/2014/main" id="{1D434DB1-CA03-4AE7-BD42-F2F4837CE20D}"/>
              </a:ext>
            </a:extLst>
          </p:cNvPr>
          <p:cNvSpPr txBox="1"/>
          <p:nvPr/>
        </p:nvSpPr>
        <p:spPr>
          <a:xfrm>
            <a:off x="24970746" y="19005347"/>
            <a:ext cx="7293721" cy="2462213"/>
          </a:xfrm>
          <a:prstGeom prst="rect">
            <a:avLst/>
          </a:prstGeom>
          <a:noFill/>
        </p:spPr>
        <p:txBody>
          <a:bodyPr wrap="square" rtlCol="0">
            <a:spAutoFit/>
          </a:bodyPr>
          <a:lstStyle>
            <a:defPPr>
              <a:defRPr kern="1200"/>
            </a:defPPr>
          </a:lstStyle>
          <a:p>
            <a:r>
              <a:rPr lang="en-GB" sz="1400" dirty="0"/>
              <a:t>Goleman, D. (1995) </a:t>
            </a:r>
            <a:r>
              <a:rPr lang="en-GB" sz="1400" i="1" dirty="0"/>
              <a:t>Emotional Intelligence: Why It Can Matter More Than IQ</a:t>
            </a:r>
            <a:r>
              <a:rPr lang="en-GB" sz="1400" dirty="0"/>
              <a:t>. New York: Bantam Books.</a:t>
            </a:r>
          </a:p>
          <a:p>
            <a:r>
              <a:rPr lang="en-GB" sz="1400" dirty="0"/>
              <a:t>Kabat-Zinn, J. (2003) ‘Mindfulness-based interventions in context: Past, present, and future’, </a:t>
            </a:r>
            <a:r>
              <a:rPr lang="en-GB" sz="1400" i="1" dirty="0"/>
              <a:t>Clinical Psychology: Science and Practice</a:t>
            </a:r>
            <a:r>
              <a:rPr lang="en-GB" sz="1400" dirty="0"/>
              <a:t>, 10(2), pp. 144–156.</a:t>
            </a:r>
          </a:p>
          <a:p>
            <a:r>
              <a:rPr lang="en-GB" sz="1400" dirty="0"/>
              <a:t>Salovey, P. and Mayer, J.D. (1990) ‘Emotional intelligence’, </a:t>
            </a:r>
            <a:r>
              <a:rPr lang="en-GB" sz="1400" i="1" dirty="0"/>
              <a:t>Imagination, Cognition and Personality</a:t>
            </a:r>
            <a:r>
              <a:rPr lang="en-GB" sz="1400" dirty="0"/>
              <a:t>, 9(3), pp. 185–211.</a:t>
            </a:r>
          </a:p>
          <a:p>
            <a:r>
              <a:rPr lang="en-GB" sz="1400" dirty="0"/>
              <a:t>Schunk, D.H. (2012) </a:t>
            </a:r>
            <a:r>
              <a:rPr lang="en-GB" sz="1400" i="1" dirty="0"/>
              <a:t>Learning Theories: An Educational Perspective</a:t>
            </a:r>
            <a:r>
              <a:rPr lang="en-GB" sz="1400" dirty="0"/>
              <a:t>. 6th </a:t>
            </a:r>
            <a:r>
              <a:rPr lang="en-GB" sz="1400" dirty="0" err="1"/>
              <a:t>edn</a:t>
            </a:r>
            <a:r>
              <a:rPr lang="en-GB" sz="1400" dirty="0"/>
              <a:t>. Boston: Pearson.</a:t>
            </a:r>
          </a:p>
          <a:p>
            <a:r>
              <a:rPr lang="en-GB" sz="1400" dirty="0"/>
              <a:t>Zimmerman, B.J. (2002) ‘Becoming a self-regulated learner: An overview’, </a:t>
            </a:r>
            <a:r>
              <a:rPr lang="en-GB" sz="1400" i="1" dirty="0"/>
              <a:t>Theory Into Practice</a:t>
            </a:r>
            <a:r>
              <a:rPr lang="en-GB" sz="1400" dirty="0"/>
              <a:t>, 41(2), pp. 64–70.</a:t>
            </a:r>
          </a:p>
          <a:p>
            <a:r>
              <a:rPr lang="en-GB" sz="1400" dirty="0"/>
              <a:t>Duckworth, A.L., Peterson, C., Matthews, M.D. and Kelly, D.R. (2007) ‘Grit: Perseverance and passion for long-term goals’, </a:t>
            </a:r>
            <a:r>
              <a:rPr lang="en-GB" sz="1400" i="1" dirty="0"/>
              <a:t>Journal of Personality and Social Psychology</a:t>
            </a:r>
            <a:r>
              <a:rPr lang="en-GB" sz="1400" dirty="0"/>
              <a:t>, 92(6), pp. 1087–1101.</a:t>
            </a:r>
          </a:p>
        </p:txBody>
      </p:sp>
      <p:sp>
        <p:nvSpPr>
          <p:cNvPr id="57" name="TextBox 56">
            <a:extLst>
              <a:ext uri="{FF2B5EF4-FFF2-40B4-BE49-F238E27FC236}">
                <a16:creationId xmlns:a16="http://schemas.microsoft.com/office/drawing/2014/main" id="{992CC346-56CD-4384-BB14-A915BC781C78}"/>
              </a:ext>
            </a:extLst>
          </p:cNvPr>
          <p:cNvSpPr txBox="1"/>
          <p:nvPr/>
        </p:nvSpPr>
        <p:spPr>
          <a:xfrm>
            <a:off x="25018411" y="18465264"/>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References list</a:t>
            </a:r>
          </a:p>
        </p:txBody>
      </p:sp>
      <p:sp>
        <p:nvSpPr>
          <p:cNvPr id="58" name="TextBox 57">
            <a:extLst>
              <a:ext uri="{FF2B5EF4-FFF2-40B4-BE49-F238E27FC236}">
                <a16:creationId xmlns:a16="http://schemas.microsoft.com/office/drawing/2014/main" id="{E3DA8D0E-1298-4193-913A-0FE766B77D13}"/>
              </a:ext>
            </a:extLst>
          </p:cNvPr>
          <p:cNvSpPr txBox="1"/>
          <p:nvPr/>
        </p:nvSpPr>
        <p:spPr>
          <a:xfrm>
            <a:off x="25231134" y="15388929"/>
            <a:ext cx="7192297" cy="1784015"/>
          </a:xfrm>
          <a:prstGeom prst="rect">
            <a:avLst/>
          </a:prstGeom>
          <a:noFill/>
        </p:spPr>
        <p:txBody>
          <a:bodyPr wrap="square" rtlCol="0">
            <a:spAutoFit/>
          </a:bodyPr>
          <a:lstStyle>
            <a:defPPr>
              <a:defRPr kern="1200"/>
            </a:defPPr>
          </a:lstStyle>
          <a:p>
            <a:pPr>
              <a:lnSpc>
                <a:spcPct val="150000"/>
              </a:lnSpc>
            </a:pPr>
            <a:r>
              <a:rPr lang="en-GB" sz="1500" dirty="0"/>
              <a:t>Emotional intelligence plays a critical role in academic success by shaping how students manage stress, motivation, and interpersonal interactions. </a:t>
            </a:r>
          </a:p>
          <a:p>
            <a:pPr>
              <a:lnSpc>
                <a:spcPct val="150000"/>
              </a:lnSpc>
            </a:pPr>
            <a:endParaRPr lang="en-GB" sz="1500" dirty="0"/>
          </a:p>
          <a:p>
            <a:pPr>
              <a:lnSpc>
                <a:spcPct val="150000"/>
              </a:lnSpc>
            </a:pPr>
            <a:r>
              <a:rPr lang="en-GB" sz="1500" dirty="0"/>
              <a:t>Developing self-awareness, mindfulness, and emotional regulation skills enables students to overcome emotional challenges and achieve higher academic performance.</a:t>
            </a:r>
            <a:endParaRPr lang="en-US" sz="1500"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59" name="TextBox 58">
            <a:extLst>
              <a:ext uri="{FF2B5EF4-FFF2-40B4-BE49-F238E27FC236}">
                <a16:creationId xmlns:a16="http://schemas.microsoft.com/office/drawing/2014/main" id="{D07EEF88-ACF9-4467-B180-074FC642245A}"/>
              </a:ext>
            </a:extLst>
          </p:cNvPr>
          <p:cNvSpPr txBox="1"/>
          <p:nvPr/>
        </p:nvSpPr>
        <p:spPr>
          <a:xfrm>
            <a:off x="25262525" y="14102011"/>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Conclusion</a:t>
            </a:r>
          </a:p>
        </p:txBody>
      </p:sp>
      <p:sp>
        <p:nvSpPr>
          <p:cNvPr id="62" name="TextBox 61">
            <a:extLst>
              <a:ext uri="{FF2B5EF4-FFF2-40B4-BE49-F238E27FC236}">
                <a16:creationId xmlns:a16="http://schemas.microsoft.com/office/drawing/2014/main" id="{A067F8A1-EE95-4354-8E2F-952A6BBDBFFC}"/>
              </a:ext>
            </a:extLst>
          </p:cNvPr>
          <p:cNvSpPr txBox="1"/>
          <p:nvPr/>
        </p:nvSpPr>
        <p:spPr>
          <a:xfrm>
            <a:off x="704645" y="13134201"/>
            <a:ext cx="7192297" cy="4194610"/>
          </a:xfrm>
          <a:prstGeom prst="rect">
            <a:avLst/>
          </a:prstGeom>
          <a:noFill/>
        </p:spPr>
        <p:txBody>
          <a:bodyPr wrap="square" rtlCol="0">
            <a:spAutoFit/>
          </a:bodyPr>
          <a:lstStyle>
            <a:defPPr>
              <a:defRPr kern="1200"/>
            </a:defPPr>
          </a:lstStyle>
          <a:p>
            <a:pPr>
              <a:lnSpc>
                <a:spcPct val="150000"/>
              </a:lnSpc>
            </a:pPr>
            <a:r>
              <a:rPr lang="en-US" sz="2000" dirty="0">
                <a:ea typeface="Open Sans" panose="020B0606030504020204" pitchFamily="34" charset="0"/>
                <a:cs typeface="Times New Roman" panose="02020603050405020304" pitchFamily="18" charset="0"/>
              </a:rPr>
              <a:t>Information for this poster was gathered through:</a:t>
            </a:r>
          </a:p>
          <a:p>
            <a:pPr marL="285750" indent="-285750">
              <a:lnSpc>
                <a:spcPct val="150000"/>
              </a:lnSpc>
              <a:buFont typeface="Arial" panose="020B0604020202020204" pitchFamily="34" charset="0"/>
              <a:buChar char="•"/>
            </a:pPr>
            <a:r>
              <a:rPr lang="en-US" sz="2000" dirty="0">
                <a:ea typeface="Open Sans" panose="020B0606030504020204" pitchFamily="34" charset="0"/>
                <a:cs typeface="Times New Roman" panose="02020603050405020304" pitchFamily="18" charset="0"/>
              </a:rPr>
              <a:t>Review of academic literature on emotional intelligence and mindfulness</a:t>
            </a:r>
          </a:p>
          <a:p>
            <a:pPr marL="285750" indent="-285750">
              <a:lnSpc>
                <a:spcPct val="150000"/>
              </a:lnSpc>
              <a:buFont typeface="Arial" panose="020B0604020202020204" pitchFamily="34" charset="0"/>
              <a:buChar char="•"/>
            </a:pPr>
            <a:r>
              <a:rPr lang="en-US" sz="2000" dirty="0">
                <a:ea typeface="Open Sans" panose="020B0606030504020204" pitchFamily="34" charset="0"/>
                <a:cs typeface="Times New Roman" panose="02020603050405020304" pitchFamily="18" charset="0"/>
              </a:rPr>
              <a:t>Analysis of psychological research articles related to student emotional regulation</a:t>
            </a:r>
          </a:p>
          <a:p>
            <a:pPr marL="285750" indent="-285750">
              <a:lnSpc>
                <a:spcPct val="150000"/>
              </a:lnSpc>
              <a:buFont typeface="Arial" panose="020B0604020202020204" pitchFamily="34" charset="0"/>
              <a:buChar char="•"/>
            </a:pPr>
            <a:r>
              <a:rPr lang="en-US" sz="2000" dirty="0">
                <a:ea typeface="Open Sans" panose="020B0606030504020204" pitchFamily="34" charset="0"/>
                <a:cs typeface="Times New Roman" panose="02020603050405020304" pitchFamily="18" charset="0"/>
              </a:rPr>
              <a:t>Reflection on personal academic experiences and learning </a:t>
            </a:r>
            <a:r>
              <a:rPr lang="en-US" sz="2000" dirty="0" err="1">
                <a:ea typeface="Open Sans" panose="020B0606030504020204" pitchFamily="34" charset="0"/>
                <a:cs typeface="Times New Roman" panose="02020603050405020304" pitchFamily="18" charset="0"/>
              </a:rPr>
              <a:t>behaviours</a:t>
            </a:r>
            <a:endParaRPr lang="en-US" sz="2000" dirty="0">
              <a:ea typeface="Open Sans" panose="020B0606030504020204" pitchFamily="34" charset="0"/>
              <a:cs typeface="Times New Roman" panose="02020603050405020304" pitchFamily="18" charset="0"/>
            </a:endParaRPr>
          </a:p>
          <a:p>
            <a:pPr>
              <a:lnSpc>
                <a:spcPct val="150000"/>
              </a:lnSpc>
            </a:pPr>
            <a:r>
              <a:rPr lang="en-US" sz="2000" dirty="0">
                <a:ea typeface="Open Sans" panose="020B0606030504020204" pitchFamily="34" charset="0"/>
                <a:cs typeface="Times New Roman" panose="02020603050405020304" pitchFamily="18" charset="0"/>
              </a:rPr>
              <a:t>This mixed approach allowed integration of theoretical knowledge with practical student experiences</a:t>
            </a:r>
            <a:r>
              <a:rPr lang="en-US" sz="2000" dirty="0">
                <a:latin typeface="Montserrat Light" panose="00000400000000000000" pitchFamily="50" charset="0"/>
                <a:ea typeface="Open Sans" panose="020B0606030504020204" pitchFamily="34" charset="0"/>
                <a:cs typeface="Open Sans" panose="020B0606030504020204" pitchFamily="34" charset="0"/>
              </a:rPr>
              <a:t>.</a:t>
            </a:r>
          </a:p>
        </p:txBody>
      </p:sp>
      <p:sp>
        <p:nvSpPr>
          <p:cNvPr id="63" name="TextBox 62">
            <a:extLst>
              <a:ext uri="{FF2B5EF4-FFF2-40B4-BE49-F238E27FC236}">
                <a16:creationId xmlns:a16="http://schemas.microsoft.com/office/drawing/2014/main" id="{92D5F59B-F8CA-463C-871F-D1042309DE00}"/>
              </a:ext>
            </a:extLst>
          </p:cNvPr>
          <p:cNvSpPr txBox="1"/>
          <p:nvPr/>
        </p:nvSpPr>
        <p:spPr>
          <a:xfrm>
            <a:off x="704645" y="12688926"/>
            <a:ext cx="7192297" cy="461665"/>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Methods</a:t>
            </a:r>
          </a:p>
        </p:txBody>
      </p:sp>
      <p:sp>
        <p:nvSpPr>
          <p:cNvPr id="64" name="TextBox 63">
            <a:extLst>
              <a:ext uri="{FF2B5EF4-FFF2-40B4-BE49-F238E27FC236}">
                <a16:creationId xmlns:a16="http://schemas.microsoft.com/office/drawing/2014/main" id="{499918C8-D8D3-4947-B7FD-9341EAE5F7F2}"/>
              </a:ext>
            </a:extLst>
          </p:cNvPr>
          <p:cNvSpPr txBox="1"/>
          <p:nvPr/>
        </p:nvSpPr>
        <p:spPr>
          <a:xfrm>
            <a:off x="8913062" y="5449528"/>
            <a:ext cx="7192297" cy="5617628"/>
          </a:xfrm>
          <a:prstGeom prst="rect">
            <a:avLst/>
          </a:prstGeom>
          <a:noFill/>
        </p:spPr>
        <p:txBody>
          <a:bodyPr wrap="square" rtlCol="0">
            <a:spAutoFit/>
          </a:bodyPr>
          <a:lstStyle>
            <a:defPPr>
              <a:defRPr kern="1200"/>
            </a:defPPr>
          </a:lstStyle>
          <a:p>
            <a:pPr>
              <a:lnSpc>
                <a:spcPct val="150000"/>
              </a:lnSpc>
            </a:pPr>
            <a:r>
              <a:rPr lang="en-US" sz="2200" dirty="0">
                <a:ea typeface="Open Sans" panose="020B0606030504020204" pitchFamily="34" charset="0"/>
                <a:cs typeface="Times New Roman" panose="02020603050405020304" pitchFamily="18" charset="0"/>
              </a:rPr>
              <a:t>Emotional intelligence can be developed through deliberate self-awareness practices and emotional regulation strategies:</a:t>
            </a:r>
          </a:p>
          <a:p>
            <a:pPr marL="285750" indent="-285750">
              <a:lnSpc>
                <a:spcPct val="150000"/>
              </a:lnSpc>
              <a:buFont typeface="Arial" panose="020B0604020202020204" pitchFamily="34" charset="0"/>
              <a:buChar char="•"/>
            </a:pPr>
            <a:r>
              <a:rPr lang="en-US" sz="2200" dirty="0">
                <a:ea typeface="Open Sans" panose="020B0606030504020204" pitchFamily="34" charset="0"/>
                <a:cs typeface="Times New Roman" panose="02020603050405020304" pitchFamily="18" charset="0"/>
              </a:rPr>
              <a:t>Self-awareness training: Regular reflection helps individuals </a:t>
            </a:r>
            <a:r>
              <a:rPr lang="en-US" sz="2200" dirty="0" err="1">
                <a:ea typeface="Open Sans" panose="020B0606030504020204" pitchFamily="34" charset="0"/>
                <a:cs typeface="Times New Roman" panose="02020603050405020304" pitchFamily="18" charset="0"/>
              </a:rPr>
              <a:t>recognise</a:t>
            </a:r>
            <a:r>
              <a:rPr lang="en-US" sz="2200" dirty="0">
                <a:ea typeface="Open Sans" panose="020B0606030504020204" pitchFamily="34" charset="0"/>
                <a:cs typeface="Times New Roman" panose="02020603050405020304" pitchFamily="18" charset="0"/>
              </a:rPr>
              <a:t> emotional triggers and </a:t>
            </a:r>
            <a:r>
              <a:rPr lang="en-US" sz="2200" dirty="0" err="1">
                <a:ea typeface="Open Sans" panose="020B0606030504020204" pitchFamily="34" charset="0"/>
                <a:cs typeface="Times New Roman" panose="02020603050405020304" pitchFamily="18" charset="0"/>
              </a:rPr>
              <a:t>behavioural</a:t>
            </a:r>
            <a:r>
              <a:rPr lang="en-US" sz="2200" dirty="0">
                <a:ea typeface="Open Sans" panose="020B0606030504020204" pitchFamily="34" charset="0"/>
                <a:cs typeface="Times New Roman" panose="02020603050405020304" pitchFamily="18" charset="0"/>
              </a:rPr>
              <a:t> responses (Goleman, 1995).</a:t>
            </a:r>
          </a:p>
          <a:p>
            <a:pPr marL="285750" indent="-285750">
              <a:lnSpc>
                <a:spcPct val="150000"/>
              </a:lnSpc>
              <a:buFont typeface="Arial" panose="020B0604020202020204" pitchFamily="34" charset="0"/>
              <a:buChar char="•"/>
            </a:pPr>
            <a:r>
              <a:rPr lang="en-US" sz="2200" dirty="0">
                <a:ea typeface="Open Sans" panose="020B0606030504020204" pitchFamily="34" charset="0"/>
                <a:cs typeface="Times New Roman" panose="02020603050405020304" pitchFamily="18" charset="0"/>
              </a:rPr>
              <a:t>Mindfulness practices: Techniques such as breathing exercises and meditation improve emotional regulation and stress control (Kabat-Zinn, 2003).</a:t>
            </a:r>
          </a:p>
          <a:p>
            <a:pPr marL="285750" indent="-285750">
              <a:lnSpc>
                <a:spcPct val="150000"/>
              </a:lnSpc>
              <a:buFont typeface="Arial" panose="020B0604020202020204" pitchFamily="34" charset="0"/>
              <a:buChar char="•"/>
            </a:pPr>
            <a:r>
              <a:rPr lang="en-US" sz="2200" dirty="0">
                <a:ea typeface="Open Sans" panose="020B0606030504020204" pitchFamily="34" charset="0"/>
                <a:cs typeface="Times New Roman" panose="02020603050405020304" pitchFamily="18" charset="0"/>
              </a:rPr>
              <a:t>Empathy development: Active listening and perspective-taking enhance interpersonal emotional understanding (Salovey &amp; Mayer, 1990).</a:t>
            </a:r>
          </a:p>
        </p:txBody>
      </p:sp>
      <p:sp>
        <p:nvSpPr>
          <p:cNvPr id="65" name="TextBox 64">
            <a:extLst>
              <a:ext uri="{FF2B5EF4-FFF2-40B4-BE49-F238E27FC236}">
                <a16:creationId xmlns:a16="http://schemas.microsoft.com/office/drawing/2014/main" id="{68744D3E-CEF9-4748-9719-25AAABF27BDD}"/>
              </a:ext>
            </a:extLst>
          </p:cNvPr>
          <p:cNvSpPr txBox="1"/>
          <p:nvPr/>
        </p:nvSpPr>
        <p:spPr>
          <a:xfrm>
            <a:off x="8840067" y="4568971"/>
            <a:ext cx="7192297" cy="830997"/>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How can someone develop emotional intelligence</a:t>
            </a:r>
          </a:p>
        </p:txBody>
      </p:sp>
      <p:sp>
        <p:nvSpPr>
          <p:cNvPr id="66" name="TextBox 65">
            <a:extLst>
              <a:ext uri="{FF2B5EF4-FFF2-40B4-BE49-F238E27FC236}">
                <a16:creationId xmlns:a16="http://schemas.microsoft.com/office/drawing/2014/main" id="{223EAA92-7B93-4F15-A4CA-18552CBA76AE}"/>
              </a:ext>
            </a:extLst>
          </p:cNvPr>
          <p:cNvSpPr txBox="1"/>
          <p:nvPr/>
        </p:nvSpPr>
        <p:spPr>
          <a:xfrm>
            <a:off x="8655337" y="12648298"/>
            <a:ext cx="7192297" cy="5443991"/>
          </a:xfrm>
          <a:prstGeom prst="rect">
            <a:avLst/>
          </a:prstGeom>
          <a:noFill/>
        </p:spPr>
        <p:txBody>
          <a:bodyPr wrap="square" rtlCol="0">
            <a:spAutoFit/>
          </a:bodyPr>
          <a:lstStyle>
            <a:defPPr>
              <a:defRPr kern="1200"/>
            </a:defPPr>
          </a:lstStyle>
          <a:p>
            <a:pPr>
              <a:lnSpc>
                <a:spcPct val="150000"/>
              </a:lnSpc>
            </a:pPr>
            <a:r>
              <a:rPr lang="en-GB" sz="1800" dirty="0"/>
              <a:t>From student experience, emotional reactions such as anxiety before exams, frustration during assignments, or loss of motivation can negatively affect academic performance. Effective strategies for emotional control include:</a:t>
            </a:r>
          </a:p>
          <a:p>
            <a:pPr>
              <a:lnSpc>
                <a:spcPct val="150000"/>
              </a:lnSpc>
              <a:buFont typeface="Arial" panose="020B0604020202020204" pitchFamily="34" charset="0"/>
              <a:buChar char="•"/>
            </a:pPr>
            <a:r>
              <a:rPr lang="en-GB" sz="1800" b="1" dirty="0"/>
              <a:t>Structured planning:</a:t>
            </a:r>
            <a:r>
              <a:rPr lang="en-GB" sz="1800" dirty="0"/>
              <a:t> Reduces stress by creating predictability and academic control.</a:t>
            </a:r>
          </a:p>
          <a:p>
            <a:pPr>
              <a:lnSpc>
                <a:spcPct val="150000"/>
              </a:lnSpc>
              <a:buFont typeface="Arial" panose="020B0604020202020204" pitchFamily="34" charset="0"/>
              <a:buChar char="•"/>
            </a:pPr>
            <a:r>
              <a:rPr lang="en-GB" sz="1800" b="1" dirty="0"/>
              <a:t>Mindfulness breathing and short breaks:</a:t>
            </a:r>
            <a:r>
              <a:rPr lang="en-GB" sz="1800" dirty="0"/>
              <a:t> Helps regulate emotional responses during high-pressure academic tasks.</a:t>
            </a:r>
          </a:p>
          <a:p>
            <a:pPr>
              <a:lnSpc>
                <a:spcPct val="150000"/>
              </a:lnSpc>
              <a:buFont typeface="Arial" panose="020B0604020202020204" pitchFamily="34" charset="0"/>
              <a:buChar char="•"/>
            </a:pPr>
            <a:r>
              <a:rPr lang="en-GB" sz="1800" b="1" dirty="0"/>
              <a:t>Cognitive reframing:</a:t>
            </a:r>
            <a:r>
              <a:rPr lang="en-GB" sz="1800" dirty="0"/>
              <a:t> Viewing challenges as learning opportunities improves resilience and motivation.</a:t>
            </a:r>
          </a:p>
          <a:p>
            <a:pPr>
              <a:lnSpc>
                <a:spcPct val="150000"/>
              </a:lnSpc>
              <a:buFont typeface="Arial" panose="020B0604020202020204" pitchFamily="34" charset="0"/>
              <a:buChar char="•"/>
            </a:pPr>
            <a:r>
              <a:rPr lang="en-GB" sz="1800" b="1" dirty="0"/>
              <a:t>Healthy routines:</a:t>
            </a:r>
            <a:r>
              <a:rPr lang="en-GB" sz="1800" dirty="0"/>
              <a:t> Sleep, exercise, and time management support emotional stability and concentration.</a:t>
            </a:r>
          </a:p>
          <a:p>
            <a:pPr>
              <a:lnSpc>
                <a:spcPct val="150000"/>
              </a:lnSpc>
            </a:pPr>
            <a:r>
              <a:rPr lang="en-GB" sz="1800" dirty="0"/>
              <a:t>These practices increase emotional awareness, allowing students to respond thoughtfully rather than react impulsively.</a:t>
            </a:r>
          </a:p>
        </p:txBody>
      </p:sp>
      <p:sp>
        <p:nvSpPr>
          <p:cNvPr id="67" name="TextBox 66">
            <a:extLst>
              <a:ext uri="{FF2B5EF4-FFF2-40B4-BE49-F238E27FC236}">
                <a16:creationId xmlns:a16="http://schemas.microsoft.com/office/drawing/2014/main" id="{716F17B6-B5C7-4922-B9E2-CD14BD16A568}"/>
              </a:ext>
            </a:extLst>
          </p:cNvPr>
          <p:cNvSpPr txBox="1"/>
          <p:nvPr/>
        </p:nvSpPr>
        <p:spPr>
          <a:xfrm>
            <a:off x="8731499" y="11691489"/>
            <a:ext cx="7192297" cy="830997"/>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Reflection: Controlling Emotions and Developing mindfulness as a student </a:t>
            </a:r>
          </a:p>
        </p:txBody>
      </p:sp>
      <p:sp>
        <p:nvSpPr>
          <p:cNvPr id="68" name="TextBox 67">
            <a:extLst>
              <a:ext uri="{FF2B5EF4-FFF2-40B4-BE49-F238E27FC236}">
                <a16:creationId xmlns:a16="http://schemas.microsoft.com/office/drawing/2014/main" id="{47F717BC-0897-4243-A282-98EF911708EA}"/>
              </a:ext>
            </a:extLst>
          </p:cNvPr>
          <p:cNvSpPr txBox="1"/>
          <p:nvPr/>
        </p:nvSpPr>
        <p:spPr>
          <a:xfrm>
            <a:off x="16875444" y="5048481"/>
            <a:ext cx="7615657" cy="10655289"/>
          </a:xfrm>
          <a:prstGeom prst="rect">
            <a:avLst/>
          </a:prstGeom>
          <a:noFill/>
        </p:spPr>
        <p:txBody>
          <a:bodyPr wrap="square" rtlCol="0">
            <a:spAutoFit/>
          </a:bodyPr>
          <a:lstStyle>
            <a:defPPr>
              <a:defRPr kern="1200"/>
            </a:defPPr>
          </a:lstStyle>
          <a:p>
            <a:pPr>
              <a:lnSpc>
                <a:spcPct val="150000"/>
              </a:lnSpc>
            </a:pPr>
            <a:r>
              <a:rPr lang="en-GB" sz="2000" b="1" dirty="0"/>
              <a:t>Some of the factors include: </a:t>
            </a:r>
          </a:p>
          <a:p>
            <a:pPr>
              <a:lnSpc>
                <a:spcPct val="150000"/>
              </a:lnSpc>
              <a:buFont typeface="+mj-lt"/>
              <a:buAutoNum type="arabicPeriod"/>
            </a:pPr>
            <a:r>
              <a:rPr lang="en-GB" sz="2000" b="1" dirty="0"/>
              <a:t>Self-awareness</a:t>
            </a:r>
            <a:r>
              <a:rPr lang="en-GB" sz="2000" dirty="0"/>
              <a:t> – Understanding personal strengths, weaknesses, </a:t>
            </a:r>
            <a:r>
              <a:rPr lang="en-GB" sz="2000" b="1" dirty="0"/>
              <a:t>Emotional regulation</a:t>
            </a:r>
            <a:r>
              <a:rPr lang="en-GB" sz="2000" dirty="0"/>
              <a:t> – The ability to manage stress, anxiety, and frustration improves concentration, exam performance, and persistence during difficult tasks.</a:t>
            </a:r>
          </a:p>
          <a:p>
            <a:pPr>
              <a:lnSpc>
                <a:spcPct val="150000"/>
              </a:lnSpc>
              <a:buFont typeface="+mj-lt"/>
              <a:buAutoNum type="arabicPeriod"/>
            </a:pPr>
            <a:r>
              <a:rPr lang="en-GB" sz="2000" b="1" dirty="0"/>
              <a:t>Motivation and resilience</a:t>
            </a:r>
            <a:r>
              <a:rPr lang="en-GB" sz="2000" dirty="0"/>
              <a:t> – Students with higher emotional intelligence maintain effort despite setbacks and demonstrate stronger academic perseverance.</a:t>
            </a:r>
          </a:p>
          <a:p>
            <a:pPr>
              <a:lnSpc>
                <a:spcPct val="150000"/>
              </a:lnSpc>
              <a:buFont typeface="+mj-lt"/>
              <a:buAutoNum type="arabicPeriod"/>
            </a:pPr>
            <a:r>
              <a:rPr lang="en-GB" sz="2000" b="1" dirty="0"/>
              <a:t>Time management and organisation</a:t>
            </a:r>
            <a:r>
              <a:rPr lang="en-GB" sz="2000" dirty="0"/>
              <a:t> – Emotional control supports planning, prioritisation, and consistent engagement with coursework.</a:t>
            </a:r>
          </a:p>
          <a:p>
            <a:pPr>
              <a:lnSpc>
                <a:spcPct val="150000"/>
              </a:lnSpc>
              <a:buFont typeface="+mj-lt"/>
              <a:buAutoNum type="arabicPeriod"/>
            </a:pPr>
            <a:r>
              <a:rPr lang="en-GB" sz="2000" b="1" dirty="0"/>
              <a:t>Social skills and support networks</a:t>
            </a:r>
            <a:r>
              <a:rPr lang="en-GB" sz="2000" dirty="0"/>
              <a:t> – Effective communication and collaboration with peers and lecturers enhance learning opportunities and academic confidence.</a:t>
            </a:r>
          </a:p>
          <a:p>
            <a:pPr>
              <a:lnSpc>
                <a:spcPct val="150000"/>
              </a:lnSpc>
              <a:buFont typeface="+mj-lt"/>
              <a:buAutoNum type="arabicPeriod"/>
            </a:pPr>
            <a:endParaRPr lang="en-GB" sz="2000" dirty="0"/>
          </a:p>
          <a:p>
            <a:pPr>
              <a:lnSpc>
                <a:spcPct val="150000"/>
              </a:lnSpc>
            </a:pPr>
            <a:r>
              <a:rPr lang="en-GB" sz="2000" b="1" dirty="0"/>
              <a:t>Emotional Intelligence Challenges Faced by Students</a:t>
            </a:r>
          </a:p>
          <a:p>
            <a:pPr>
              <a:lnSpc>
                <a:spcPct val="150000"/>
              </a:lnSpc>
              <a:buFont typeface="Arial" panose="020B0604020202020204" pitchFamily="34" charset="0"/>
              <a:buChar char="•"/>
            </a:pPr>
            <a:r>
              <a:rPr lang="en-GB" sz="2000" dirty="0"/>
              <a:t>Academic stress and performance anxiety</a:t>
            </a:r>
          </a:p>
          <a:p>
            <a:pPr>
              <a:lnSpc>
                <a:spcPct val="150000"/>
              </a:lnSpc>
              <a:buFont typeface="Arial" panose="020B0604020202020204" pitchFamily="34" charset="0"/>
              <a:buChar char="•"/>
            </a:pPr>
            <a:r>
              <a:rPr lang="en-GB" sz="2000" dirty="0"/>
              <a:t>Procrastination caused by emotional overwhelm</a:t>
            </a:r>
          </a:p>
          <a:p>
            <a:pPr>
              <a:lnSpc>
                <a:spcPct val="150000"/>
              </a:lnSpc>
              <a:buFont typeface="Arial" panose="020B0604020202020204" pitchFamily="34" charset="0"/>
              <a:buChar char="•"/>
            </a:pPr>
            <a:r>
              <a:rPr lang="en-GB" sz="2000" dirty="0"/>
              <a:t>Low confidence or fear of failure</a:t>
            </a:r>
          </a:p>
          <a:p>
            <a:pPr>
              <a:lnSpc>
                <a:spcPct val="150000"/>
              </a:lnSpc>
              <a:buFont typeface="Arial" panose="020B0604020202020204" pitchFamily="34" charset="0"/>
              <a:buChar char="•"/>
            </a:pPr>
            <a:r>
              <a:rPr lang="en-GB" sz="2000" dirty="0"/>
              <a:t>Difficulty balancing academic, personal, and social responsibilities</a:t>
            </a:r>
          </a:p>
          <a:p>
            <a:pPr>
              <a:lnSpc>
                <a:spcPct val="150000"/>
              </a:lnSpc>
              <a:buFont typeface="Arial" panose="020B0604020202020204" pitchFamily="34" charset="0"/>
              <a:buChar char="•"/>
            </a:pPr>
            <a:r>
              <a:rPr lang="en-GB" sz="2000" dirty="0"/>
              <a:t>Limited awareness of emotional triggers affecting learning behaviour</a:t>
            </a:r>
          </a:p>
          <a:p>
            <a:pPr>
              <a:lnSpc>
                <a:spcPct val="150000"/>
              </a:lnSpc>
              <a:buFont typeface="Arial" panose="020B0604020202020204" pitchFamily="34" charset="0"/>
              <a:buChar char="•"/>
            </a:pPr>
            <a:endParaRPr lang="en-GB" sz="2000" dirty="0"/>
          </a:p>
          <a:p>
            <a:pPr>
              <a:lnSpc>
                <a:spcPct val="150000"/>
              </a:lnSpc>
              <a:buFont typeface="Arial" panose="020B0604020202020204" pitchFamily="34" charset="0"/>
              <a:buChar char="•"/>
            </a:pPr>
            <a:endParaRPr lang="en-GB" sz="2000" dirty="0"/>
          </a:p>
          <a:p>
            <a:pPr>
              <a:lnSpc>
                <a:spcPct val="150000"/>
              </a:lnSpc>
              <a:buFont typeface="Arial" panose="020B0604020202020204" pitchFamily="34" charset="0"/>
              <a:buChar char="•"/>
            </a:pPr>
            <a:endParaRPr lang="en-GB" sz="2000" dirty="0"/>
          </a:p>
        </p:txBody>
      </p:sp>
      <p:sp>
        <p:nvSpPr>
          <p:cNvPr id="69" name="TextBox 68">
            <a:extLst>
              <a:ext uri="{FF2B5EF4-FFF2-40B4-BE49-F238E27FC236}">
                <a16:creationId xmlns:a16="http://schemas.microsoft.com/office/drawing/2014/main" id="{27A0BB3C-427E-42CA-963C-DA612C8F2B9C}"/>
              </a:ext>
            </a:extLst>
          </p:cNvPr>
          <p:cNvSpPr txBox="1"/>
          <p:nvPr/>
        </p:nvSpPr>
        <p:spPr>
          <a:xfrm>
            <a:off x="16931964" y="4217484"/>
            <a:ext cx="7192297" cy="830997"/>
          </a:xfrm>
          <a:prstGeom prst="rect">
            <a:avLst/>
          </a:prstGeom>
          <a:noFill/>
        </p:spPr>
        <p:txBody>
          <a:bodyPr wrap="square" rtlCol="0">
            <a:spAutoFit/>
          </a:bodyPr>
          <a:lstStyle>
            <a:defPPr>
              <a:defRPr kern="1200"/>
            </a:defPPr>
          </a:lstStyle>
          <a:p>
            <a:r>
              <a:rPr lang="en-US" sz="2400" dirty="0">
                <a:solidFill>
                  <a:srgbClr val="235078"/>
                </a:solidFill>
                <a:latin typeface="Libre Baskerville" panose="02000000000000000000" pitchFamily="2" charset="0"/>
              </a:rPr>
              <a:t>Factors influencing Academic Success and Emotional Intelligence challenges </a:t>
            </a:r>
          </a:p>
        </p:txBody>
      </p:sp>
      <p:graphicFrame>
        <p:nvGraphicFramePr>
          <p:cNvPr id="33" name="Diagram 32">
            <a:extLst>
              <a:ext uri="{FF2B5EF4-FFF2-40B4-BE49-F238E27FC236}">
                <a16:creationId xmlns:a16="http://schemas.microsoft.com/office/drawing/2014/main" id="{EEEAB0BD-250C-874E-9B55-D607BF5FF684}"/>
              </a:ext>
            </a:extLst>
          </p:cNvPr>
          <p:cNvGraphicFramePr/>
          <p:nvPr>
            <p:extLst>
              <p:ext uri="{D42A27DB-BD31-4B8C-83A1-F6EECF244321}">
                <p14:modId xmlns:p14="http://schemas.microsoft.com/office/powerpoint/2010/main" val="2172117844"/>
              </p:ext>
            </p:extLst>
          </p:nvPr>
        </p:nvGraphicFramePr>
        <p:xfrm>
          <a:off x="24764827" y="4155380"/>
          <a:ext cx="7832863" cy="8848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 Milestone of Intelligent Development: Daniel Goleman's Emotional  Intelligence Theory - Experianta">
            <a:extLst>
              <a:ext uri="{FF2B5EF4-FFF2-40B4-BE49-F238E27FC236}">
                <a16:creationId xmlns:a16="http://schemas.microsoft.com/office/drawing/2014/main" id="{7B26BA4A-433C-A849-A330-2FA20CC61A7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5233"/>
          <a:stretch/>
        </p:blipFill>
        <p:spPr bwMode="auto">
          <a:xfrm>
            <a:off x="616986" y="17287345"/>
            <a:ext cx="7404116" cy="41068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udents Learning in Classroom | What is Emotional Intelligence">
            <a:extLst>
              <a:ext uri="{FF2B5EF4-FFF2-40B4-BE49-F238E27FC236}">
                <a16:creationId xmlns:a16="http://schemas.microsoft.com/office/drawing/2014/main" id="{F8DD50F3-D31D-A148-A2FF-DA748F8B689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4792" b="19490"/>
          <a:stretch/>
        </p:blipFill>
        <p:spPr bwMode="auto">
          <a:xfrm>
            <a:off x="9727683" y="18148262"/>
            <a:ext cx="5573156" cy="364197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derstanding and Utilizing Emotional Intelligence in the Workplace">
            <a:extLst>
              <a:ext uri="{FF2B5EF4-FFF2-40B4-BE49-F238E27FC236}">
                <a16:creationId xmlns:a16="http://schemas.microsoft.com/office/drawing/2014/main" id="{A7D5AB25-DAD2-8A40-A050-FAAC11AC428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75746" y="8964234"/>
            <a:ext cx="4213720" cy="236364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 name="Picture 4" descr="Foster Team Success &amp; Collaboration with Emotional Intelligence">
            <a:extLst>
              <a:ext uri="{FF2B5EF4-FFF2-40B4-BE49-F238E27FC236}">
                <a16:creationId xmlns:a16="http://schemas.microsoft.com/office/drawing/2014/main" id="{39F570DF-9D02-7248-BAB9-41FB8EF19132}"/>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3931" t="9280" r="4500" b="3491"/>
          <a:stretch/>
        </p:blipFill>
        <p:spPr bwMode="auto">
          <a:xfrm>
            <a:off x="16818791" y="15161882"/>
            <a:ext cx="7148253" cy="56915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Blank Presentatio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lank Presentatio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TotalTime>3679</TotalTime>
  <Words>928</Words>
  <Application>Microsoft Macintosh PowerPoint</Application>
  <PresentationFormat>Custom</PresentationFormat>
  <Paragraphs>63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Open Sans</vt:lpstr>
      <vt:lpstr>Times New Roman</vt:lpstr>
      <vt:lpstr>Libre Baskerville</vt:lpstr>
      <vt:lpstr>Arial</vt:lpstr>
      <vt:lpstr>Montserrat Light</vt:lpstr>
      <vt:lpstr>Blank Presentation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Alexandru Danciuc (2330349)</cp:lastModifiedBy>
  <cp:revision>300</cp:revision>
  <cp:lastPrinted>2006-11-15T16:04:57Z</cp:lastPrinted>
  <dcterms:modified xsi:type="dcterms:W3CDTF">2026-02-15T11:32:35Z</dcterms:modified>
  <cp:category>templates for scientific poster</cp:category>
</cp:coreProperties>
</file>