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30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280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3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35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50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2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128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8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9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19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980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65096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106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353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866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512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946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17B5239-D1A2-4582-BD10-87C67ECB09C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23A7A8F-C980-4595-80F4-77541F8C0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35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3484B7-3FF5-49D5-8E13-5A19518935C2}"/>
              </a:ext>
            </a:extLst>
          </p:cNvPr>
          <p:cNvSpPr/>
          <p:nvPr/>
        </p:nvSpPr>
        <p:spPr>
          <a:xfrm>
            <a:off x="3299498" y="3245392"/>
            <a:ext cx="5593006" cy="519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48640" marR="548640" algn="ctr">
              <a:lnSpc>
                <a:spcPct val="107000"/>
              </a:lnSpc>
              <a:spcBef>
                <a:spcPts val="1800"/>
              </a:spcBef>
              <a:spcAft>
                <a:spcPts val="1800"/>
              </a:spcAft>
            </a:pPr>
            <a:r>
              <a:rPr lang="en-GB" sz="2800" b="1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Tar and liquor separation</a:t>
            </a:r>
            <a:endParaRPr lang="en-GB" sz="2800" i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DED1ED-FF02-4E99-A126-36F98C1690D2}"/>
              </a:ext>
            </a:extLst>
          </p:cNvPr>
          <p:cNvSpPr txBox="1"/>
          <p:nvPr/>
        </p:nvSpPr>
        <p:spPr>
          <a:xfrm>
            <a:off x="10083567" y="704675"/>
            <a:ext cx="1853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3:45PM</a:t>
            </a:r>
          </a:p>
        </p:txBody>
      </p:sp>
    </p:spTree>
    <p:extLst>
      <p:ext uri="{BB962C8B-B14F-4D97-AF65-F5344CB8AC3E}">
        <p14:creationId xmlns:p14="http://schemas.microsoft.com/office/powerpoint/2010/main" val="29008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63FE6-960C-4E29-B8F8-908CCC266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product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F2350-4464-450A-B503-65D8C5896D4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214694"/>
            <a:ext cx="10363826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 it’s made?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Driven off the coal during coking </a:t>
            </a:r>
          </a:p>
          <a:p>
            <a:pPr marL="0" indent="0">
              <a:buNone/>
            </a:pPr>
            <a:r>
              <a:rPr lang="en-GB" dirty="0"/>
              <a:t>What we do with it?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Sales and uses in </a:t>
            </a:r>
            <a:r>
              <a:rPr lang="en-GB" dirty="0" err="1">
                <a:solidFill>
                  <a:schemeClr val="bg1">
                    <a:lumMod val="65000"/>
                  </a:schemeClr>
                </a:solidFill>
              </a:rPr>
              <a:t>morfa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/>
              <a:t>What is it?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Thick black substance sticky, holds </a:t>
            </a:r>
            <a:r>
              <a:rPr lang="en-GB" dirty="0" err="1">
                <a:solidFill>
                  <a:schemeClr val="bg1">
                    <a:lumMod val="65000"/>
                  </a:schemeClr>
                </a:solidFill>
              </a:rPr>
              <a:t>carcogens</a:t>
            </a:r>
            <a:endParaRPr lang="en-GB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826CE1-32BF-452F-9C30-58C2C6A74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426" y="2739308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143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2088E2D-289A-43D1-B592-F60C2B6CA2E6}"/>
              </a:ext>
            </a:extLst>
          </p:cNvPr>
          <p:cNvCxnSpPr>
            <a:cxnSpLocks/>
          </p:cNvCxnSpPr>
          <p:nvPr/>
        </p:nvCxnSpPr>
        <p:spPr>
          <a:xfrm flipV="1">
            <a:off x="2040042" y="2418366"/>
            <a:ext cx="0" cy="274607"/>
          </a:xfrm>
          <a:prstGeom prst="straightConnector1">
            <a:avLst/>
          </a:prstGeom>
          <a:noFill/>
          <a:ln w="6350" cap="flat" cmpd="sng" algn="ctr">
            <a:solidFill>
              <a:srgbClr val="FFC00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EA0390D-77BF-4436-B1D1-0833DABECF67}"/>
              </a:ext>
            </a:extLst>
          </p:cNvPr>
          <p:cNvCxnSpPr>
            <a:cxnSpLocks/>
          </p:cNvCxnSpPr>
          <p:nvPr/>
        </p:nvCxnSpPr>
        <p:spPr>
          <a:xfrm flipV="1">
            <a:off x="2000197" y="4806690"/>
            <a:ext cx="0" cy="274607"/>
          </a:xfrm>
          <a:prstGeom prst="straightConnector1">
            <a:avLst/>
          </a:prstGeom>
          <a:noFill/>
          <a:ln w="6350" cap="flat" cmpd="sng" algn="ctr">
            <a:solidFill>
              <a:srgbClr val="70AD47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6E2AC9E-E467-4CD1-8E33-BE7D19F0B08E}"/>
              </a:ext>
            </a:extLst>
          </p:cNvPr>
          <p:cNvCxnSpPr>
            <a:cxnSpLocks/>
          </p:cNvCxnSpPr>
          <p:nvPr/>
        </p:nvCxnSpPr>
        <p:spPr>
          <a:xfrm flipV="1">
            <a:off x="2040042" y="3605597"/>
            <a:ext cx="0" cy="274607"/>
          </a:xfrm>
          <a:prstGeom prst="straightConnector1">
            <a:avLst/>
          </a:prstGeom>
          <a:noFill/>
          <a:ln w="6350" cap="flat" cmpd="sng" algn="ctr">
            <a:solidFill>
              <a:srgbClr val="FFC000"/>
            </a:solidFill>
            <a:prstDash val="solid"/>
            <a:miter lim="800000"/>
            <a:tailEnd type="triangle"/>
          </a:ln>
          <a:effectLst/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3AA79D9-E1A5-487A-AA2C-2E6D130E13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471837" y="3632808"/>
            <a:ext cx="108169" cy="8012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68CE2D-BAAA-44BE-A8B1-5E849B071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923260" y="3587476"/>
            <a:ext cx="122318" cy="9060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E2BB79F-1094-4EF3-A6EC-9F01E56CCD4F}"/>
              </a:ext>
            </a:extLst>
          </p:cNvPr>
          <p:cNvSpPr/>
          <p:nvPr/>
        </p:nvSpPr>
        <p:spPr>
          <a:xfrm>
            <a:off x="4544159" y="2190743"/>
            <a:ext cx="2390862" cy="251670"/>
          </a:xfrm>
          <a:prstGeom prst="rect">
            <a:avLst/>
          </a:prstGeom>
          <a:solidFill>
            <a:srgbClr val="FFFF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A06C45-0D31-4A09-96D0-970709BBDD87}"/>
              </a:ext>
            </a:extLst>
          </p:cNvPr>
          <p:cNvSpPr txBox="1"/>
          <p:nvPr/>
        </p:nvSpPr>
        <p:spPr>
          <a:xfrm>
            <a:off x="4636438" y="2162689"/>
            <a:ext cx="31123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1400" dirty="0" err="1">
                <a:solidFill>
                  <a:prstClr val="black"/>
                </a:solidFill>
                <a:latin typeface="Calibri" panose="020F0502020204030204"/>
              </a:rPr>
              <a:t>Downcommer</a:t>
            </a:r>
            <a:r>
              <a:rPr lang="en-GB" sz="1400" dirty="0">
                <a:solidFill>
                  <a:prstClr val="black"/>
                </a:solidFill>
                <a:latin typeface="Calibri" panose="020F0502020204030204"/>
              </a:rPr>
              <a:t> from battery.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AD4B83-AAEB-4E07-BCC4-3D5F9F136658}"/>
              </a:ext>
            </a:extLst>
          </p:cNvPr>
          <p:cNvSpPr/>
          <p:nvPr/>
        </p:nvSpPr>
        <p:spPr>
          <a:xfrm>
            <a:off x="5139777" y="3605597"/>
            <a:ext cx="1199626" cy="855677"/>
          </a:xfrm>
          <a:prstGeom prst="rect">
            <a:avLst/>
          </a:prstGeom>
          <a:solidFill>
            <a:srgbClr val="70AD47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Splitter box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31822D0-F6F5-4338-80F2-E04582CBFEB1}"/>
              </a:ext>
            </a:extLst>
          </p:cNvPr>
          <p:cNvSpPr/>
          <p:nvPr/>
        </p:nvSpPr>
        <p:spPr>
          <a:xfrm>
            <a:off x="3252254" y="3391677"/>
            <a:ext cx="1291905" cy="1283516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Decanter 1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D01989D-BD2E-42F6-B4A9-99AB478DAC2D}"/>
              </a:ext>
            </a:extLst>
          </p:cNvPr>
          <p:cNvSpPr/>
          <p:nvPr/>
        </p:nvSpPr>
        <p:spPr>
          <a:xfrm>
            <a:off x="6935021" y="3391677"/>
            <a:ext cx="1291905" cy="1283516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Decanter 2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62367E-F88E-4DC3-B167-EA192D6BA485}"/>
              </a:ext>
            </a:extLst>
          </p:cNvPr>
          <p:cNvSpPr/>
          <p:nvPr/>
        </p:nvSpPr>
        <p:spPr>
          <a:xfrm>
            <a:off x="3562646" y="4675193"/>
            <a:ext cx="671119" cy="302004"/>
          </a:xfrm>
          <a:prstGeom prst="rect">
            <a:avLst/>
          </a:prstGeom>
          <a:solidFill>
            <a:srgbClr val="FFC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Wier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AF3CFB-B75B-4FF0-810A-A196C28536DD}"/>
              </a:ext>
            </a:extLst>
          </p:cNvPr>
          <p:cNvSpPr/>
          <p:nvPr/>
        </p:nvSpPr>
        <p:spPr>
          <a:xfrm>
            <a:off x="7245413" y="4675193"/>
            <a:ext cx="671119" cy="302004"/>
          </a:xfrm>
          <a:prstGeom prst="rect">
            <a:avLst/>
          </a:prstGeom>
          <a:solidFill>
            <a:srgbClr val="FFC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Wier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1BF4CF4-52CB-44A9-BBC8-5634DBFF327B}"/>
              </a:ext>
            </a:extLst>
          </p:cNvPr>
          <p:cNvCxnSpPr>
            <a:endCxn id="11" idx="0"/>
          </p:cNvCxnSpPr>
          <p:nvPr/>
        </p:nvCxnSpPr>
        <p:spPr>
          <a:xfrm>
            <a:off x="5739590" y="2470466"/>
            <a:ext cx="0" cy="1135131"/>
          </a:xfrm>
          <a:prstGeom prst="straightConnector1">
            <a:avLst/>
          </a:prstGeom>
          <a:noFill/>
          <a:ln w="635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77B48D4-140D-475A-9AA0-074A57AFE38A}"/>
              </a:ext>
            </a:extLst>
          </p:cNvPr>
          <p:cNvCxnSpPr>
            <a:cxnSpLocks/>
          </p:cNvCxnSpPr>
          <p:nvPr/>
        </p:nvCxnSpPr>
        <p:spPr>
          <a:xfrm>
            <a:off x="3898205" y="5251237"/>
            <a:ext cx="4915950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  <a:tailEnd type="triangle"/>
          </a:ln>
          <a:effectLst/>
        </p:spPr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FF98CBC-0CC4-47BD-830F-CA36BBC21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5137" y="5005797"/>
            <a:ext cx="251670" cy="24543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C2E236F-FFD9-46C9-95F5-953A155592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7708" y="4929902"/>
            <a:ext cx="305476" cy="298025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ACF3AA80-BB67-4765-88EC-32F393BD017E}"/>
              </a:ext>
            </a:extLst>
          </p:cNvPr>
          <p:cNvSpPr/>
          <p:nvPr/>
        </p:nvSpPr>
        <p:spPr>
          <a:xfrm>
            <a:off x="8964301" y="4675193"/>
            <a:ext cx="1124125" cy="1048621"/>
          </a:xfrm>
          <a:prstGeom prst="ellipse">
            <a:avLst/>
          </a:prstGeom>
          <a:solidFill>
            <a:srgbClr val="ED7D31"/>
          </a:solidFill>
          <a:ln>
            <a:noFill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 storage tank 1 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2EBAD558-4E99-4900-ABC9-14803E879236}"/>
              </a:ext>
            </a:extLst>
          </p:cNvPr>
          <p:cNvSpPr/>
          <p:nvPr/>
        </p:nvSpPr>
        <p:spPr>
          <a:xfrm>
            <a:off x="10238572" y="4675192"/>
            <a:ext cx="1124125" cy="1048621"/>
          </a:xfrm>
          <a:prstGeom prst="ellipse">
            <a:avLst/>
          </a:prstGeom>
          <a:solidFill>
            <a:srgbClr val="ED7D31"/>
          </a:solidFill>
          <a:ln>
            <a:noFill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 storage tank 2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A08B1A0-6118-496A-B7B3-3B53076144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0038523" y="5124428"/>
            <a:ext cx="249958" cy="15014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8ECF21F-539B-4556-93F2-B98DB56822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0713203" y="5711434"/>
            <a:ext cx="225197" cy="24995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CED309F-7A93-4C54-8C96-D7EA65077C08}"/>
              </a:ext>
            </a:extLst>
          </p:cNvPr>
          <p:cNvSpPr/>
          <p:nvPr/>
        </p:nvSpPr>
        <p:spPr>
          <a:xfrm>
            <a:off x="10332564" y="5949012"/>
            <a:ext cx="855676" cy="302003"/>
          </a:xfrm>
          <a:prstGeom prst="rect">
            <a:avLst/>
          </a:prstGeom>
          <a:solidFill>
            <a:srgbClr val="A5A5A5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 loading pump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A4F16B1-7E93-40E5-B74D-B54BD1C63066}"/>
              </a:ext>
            </a:extLst>
          </p:cNvPr>
          <p:cNvCxnSpPr/>
          <p:nvPr/>
        </p:nvCxnSpPr>
        <p:spPr>
          <a:xfrm>
            <a:off x="10783859" y="6251015"/>
            <a:ext cx="0" cy="260059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D4F8B2B0-8F17-45B5-814A-D47301BBF46D}"/>
              </a:ext>
            </a:extLst>
          </p:cNvPr>
          <p:cNvSpPr/>
          <p:nvPr/>
        </p:nvSpPr>
        <p:spPr>
          <a:xfrm>
            <a:off x="10450010" y="6519462"/>
            <a:ext cx="738230" cy="260059"/>
          </a:xfrm>
          <a:prstGeom prst="rect">
            <a:avLst/>
          </a:prstGeom>
          <a:gradFill rotWithShape="1">
            <a:gsLst>
              <a:gs pos="0">
                <a:srgbClr val="5B9BD5">
                  <a:lumMod val="110000"/>
                  <a:satMod val="105000"/>
                  <a:tint val="67000"/>
                </a:srgbClr>
              </a:gs>
              <a:gs pos="50000">
                <a:srgbClr val="5B9BD5">
                  <a:lumMod val="105000"/>
                  <a:satMod val="103000"/>
                  <a:tint val="73000"/>
                </a:srgbClr>
              </a:gs>
              <a:gs pos="100000">
                <a:srgbClr val="5B9BD5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6350" cap="flat" cmpd="sng" algn="ctr">
            <a:solidFill>
              <a:srgbClr val="5B9BD5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 sales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A91BB6B-C2B8-4F31-8AC8-BCD7F5D97539}"/>
              </a:ext>
            </a:extLst>
          </p:cNvPr>
          <p:cNvCxnSpPr>
            <a:cxnSpLocks/>
          </p:cNvCxnSpPr>
          <p:nvPr/>
        </p:nvCxnSpPr>
        <p:spPr>
          <a:xfrm flipV="1">
            <a:off x="10800634" y="4453326"/>
            <a:ext cx="0" cy="221866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A995B55E-55C6-4CD1-807D-F90FEA5A537B}"/>
              </a:ext>
            </a:extLst>
          </p:cNvPr>
          <p:cNvSpPr/>
          <p:nvPr/>
        </p:nvSpPr>
        <p:spPr>
          <a:xfrm>
            <a:off x="10332565" y="4184879"/>
            <a:ext cx="1030124" cy="260059"/>
          </a:xfrm>
          <a:prstGeom prst="rect">
            <a:avLst/>
          </a:prstGeom>
          <a:gradFill rotWithShape="1">
            <a:gsLst>
              <a:gs pos="0">
                <a:srgbClr val="5B9BD5">
                  <a:lumMod val="110000"/>
                  <a:satMod val="105000"/>
                  <a:tint val="67000"/>
                </a:srgbClr>
              </a:gs>
              <a:gs pos="50000">
                <a:srgbClr val="5B9BD5">
                  <a:lumMod val="105000"/>
                  <a:satMod val="103000"/>
                  <a:tint val="73000"/>
                </a:srgbClr>
              </a:gs>
              <a:gs pos="100000">
                <a:srgbClr val="5B9BD5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6350" cap="flat" cmpd="sng" algn="ctr">
            <a:solidFill>
              <a:srgbClr val="5B9BD5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Tar injection to circulating liquor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01F8F7FA-32EE-461F-A58F-7BB30BA70433}"/>
              </a:ext>
            </a:extLst>
          </p:cNvPr>
          <p:cNvCxnSpPr>
            <a:cxnSpLocks/>
          </p:cNvCxnSpPr>
          <p:nvPr/>
        </p:nvCxnSpPr>
        <p:spPr>
          <a:xfrm flipH="1">
            <a:off x="2623080" y="5501969"/>
            <a:ext cx="4042637" cy="0"/>
          </a:xfrm>
          <a:prstGeom prst="straightConnector1">
            <a:avLst/>
          </a:prstGeom>
          <a:noFill/>
          <a:ln w="6350" cap="flat" cmpd="sng" algn="ctr">
            <a:solidFill>
              <a:srgbClr val="70AD47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097D729-E3B8-4FB2-81B9-0652B4E50E84}"/>
              </a:ext>
            </a:extLst>
          </p:cNvPr>
          <p:cNvCxnSpPr>
            <a:cxnSpLocks/>
          </p:cNvCxnSpPr>
          <p:nvPr/>
        </p:nvCxnSpPr>
        <p:spPr>
          <a:xfrm flipH="1">
            <a:off x="2941860" y="4481024"/>
            <a:ext cx="532702" cy="1020945"/>
          </a:xfrm>
          <a:prstGeom prst="straightConnector1">
            <a:avLst/>
          </a:prstGeom>
          <a:noFill/>
          <a:ln w="6350" cap="flat" cmpd="sng" algn="ctr">
            <a:solidFill>
              <a:srgbClr val="70AD47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51E07DCC-1EA8-4185-825B-CB3112F6E65E}"/>
              </a:ext>
            </a:extLst>
          </p:cNvPr>
          <p:cNvCxnSpPr/>
          <p:nvPr/>
        </p:nvCxnSpPr>
        <p:spPr>
          <a:xfrm flipH="1">
            <a:off x="6665716" y="4509624"/>
            <a:ext cx="494950" cy="992345"/>
          </a:xfrm>
          <a:prstGeom prst="straightConnector1">
            <a:avLst/>
          </a:prstGeom>
          <a:noFill/>
          <a:ln w="6350" cap="flat" cmpd="sng" algn="ctr">
            <a:solidFill>
              <a:srgbClr val="70AD47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B77BE10E-771B-4531-8FB5-69D16F4CEEA8}"/>
              </a:ext>
            </a:extLst>
          </p:cNvPr>
          <p:cNvSpPr/>
          <p:nvPr/>
        </p:nvSpPr>
        <p:spPr>
          <a:xfrm>
            <a:off x="1477980" y="4977197"/>
            <a:ext cx="1124125" cy="1048621"/>
          </a:xfrm>
          <a:prstGeom prst="ellipse">
            <a:avLst/>
          </a:prstGeom>
          <a:solidFill>
            <a:srgbClr val="FFC000">
              <a:lumMod val="50000"/>
            </a:srgbClr>
          </a:solidFill>
          <a:ln>
            <a:noFill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Virgin liquor tank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591905F-68B7-4D6A-90A2-CDF778D5D07D}"/>
              </a:ext>
            </a:extLst>
          </p:cNvPr>
          <p:cNvSpPr/>
          <p:nvPr/>
        </p:nvSpPr>
        <p:spPr>
          <a:xfrm>
            <a:off x="1438135" y="2577951"/>
            <a:ext cx="1124125" cy="1048621"/>
          </a:xfrm>
          <a:prstGeom prst="ellipse">
            <a:avLst/>
          </a:prstGeom>
          <a:solidFill>
            <a:srgbClr val="FFC000">
              <a:lumMod val="60000"/>
              <a:lumOff val="40000"/>
            </a:srgbClr>
          </a:solidFill>
          <a:ln>
            <a:noFill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Strong  liquor tank 2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2F4AD2D4-DE4D-4D8F-8660-9288533BF0E0}"/>
              </a:ext>
            </a:extLst>
          </p:cNvPr>
          <p:cNvSpPr/>
          <p:nvPr/>
        </p:nvSpPr>
        <p:spPr>
          <a:xfrm>
            <a:off x="1438135" y="3777574"/>
            <a:ext cx="1124125" cy="1048621"/>
          </a:xfrm>
          <a:prstGeom prst="ellipse">
            <a:avLst/>
          </a:prstGeom>
          <a:solidFill>
            <a:srgbClr val="FFC000">
              <a:lumMod val="60000"/>
              <a:lumOff val="40000"/>
            </a:srgbClr>
          </a:solidFill>
          <a:ln>
            <a:noFill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Strong  liquor tank 1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2808696-5F46-4993-A1A5-921CE7C3CFE3}"/>
              </a:ext>
            </a:extLst>
          </p:cNvPr>
          <p:cNvSpPr/>
          <p:nvPr/>
        </p:nvSpPr>
        <p:spPr>
          <a:xfrm>
            <a:off x="1624790" y="1964241"/>
            <a:ext cx="1182843" cy="454117"/>
          </a:xfrm>
          <a:prstGeom prst="rect">
            <a:avLst/>
          </a:prstGeom>
          <a:gradFill rotWithShape="1">
            <a:gsLst>
              <a:gs pos="0">
                <a:srgbClr val="ED7D31">
                  <a:lumMod val="110000"/>
                  <a:satMod val="105000"/>
                  <a:tint val="67000"/>
                </a:srgbClr>
              </a:gs>
              <a:gs pos="50000">
                <a:srgbClr val="ED7D31">
                  <a:lumMod val="105000"/>
                  <a:satMod val="103000"/>
                  <a:tint val="73000"/>
                </a:srgbClr>
              </a:gs>
              <a:gs pos="100000">
                <a:srgbClr val="ED7D31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6350" cap="flat" cmpd="sng" algn="ctr">
            <a:solidFill>
              <a:srgbClr val="ED7D3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Ammonia plant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A6A4703-B1A6-43D7-9B8A-A37B4C92FA08}"/>
              </a:ext>
            </a:extLst>
          </p:cNvPr>
          <p:cNvSpPr/>
          <p:nvPr/>
        </p:nvSpPr>
        <p:spPr>
          <a:xfrm>
            <a:off x="160910" y="5488254"/>
            <a:ext cx="771787" cy="562062"/>
          </a:xfrm>
          <a:prstGeom prst="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Ammonia washers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1A9BB85-5419-419F-B0B4-A33133C75BB6}"/>
              </a:ext>
            </a:extLst>
          </p:cNvPr>
          <p:cNvCxnSpPr>
            <a:cxnSpLocks/>
          </p:cNvCxnSpPr>
          <p:nvPr/>
        </p:nvCxnSpPr>
        <p:spPr>
          <a:xfrm flipV="1">
            <a:off x="546803" y="4339634"/>
            <a:ext cx="0" cy="1163644"/>
          </a:xfrm>
          <a:prstGeom prst="line">
            <a:avLst/>
          </a:prstGeom>
          <a:noFill/>
          <a:ln w="6350" cap="flat" cmpd="sng" algn="ctr">
            <a:solidFill>
              <a:srgbClr val="FFC000"/>
            </a:solidFill>
            <a:prstDash val="solid"/>
            <a:miter lim="800000"/>
          </a:ln>
          <a:effectLst/>
        </p:spPr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03C40121-1B23-4844-968C-98A08C40768C}"/>
              </a:ext>
            </a:extLst>
          </p:cNvPr>
          <p:cNvCxnSpPr>
            <a:cxnSpLocks/>
          </p:cNvCxnSpPr>
          <p:nvPr/>
        </p:nvCxnSpPr>
        <p:spPr>
          <a:xfrm flipV="1">
            <a:off x="546803" y="4329936"/>
            <a:ext cx="891332" cy="9698"/>
          </a:xfrm>
          <a:prstGeom prst="straightConnector1">
            <a:avLst/>
          </a:prstGeom>
          <a:noFill/>
          <a:ln w="6350" cap="flat" cmpd="sng" algn="ctr">
            <a:solidFill>
              <a:srgbClr val="FFC000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41C6897-728E-4B25-A8EA-55A3D01F36F8}"/>
              </a:ext>
            </a:extLst>
          </p:cNvPr>
          <p:cNvCxnSpPr/>
          <p:nvPr/>
        </p:nvCxnSpPr>
        <p:spPr>
          <a:xfrm flipH="1">
            <a:off x="5739590" y="2870252"/>
            <a:ext cx="2789340" cy="0"/>
          </a:xfrm>
          <a:prstGeom prst="straightConnector1">
            <a:avLst/>
          </a:prstGeom>
          <a:noFill/>
          <a:ln w="635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2E5A6E99-7F76-4443-A781-AA86590B688B}"/>
              </a:ext>
            </a:extLst>
          </p:cNvPr>
          <p:cNvSpPr/>
          <p:nvPr/>
        </p:nvSpPr>
        <p:spPr>
          <a:xfrm>
            <a:off x="8528930" y="2599710"/>
            <a:ext cx="1518405" cy="541084"/>
          </a:xfrm>
          <a:prstGeom prst="rect">
            <a:avLst/>
          </a:prstGeom>
          <a:gradFill rotWithShape="1">
            <a:gsLst>
              <a:gs pos="0">
                <a:srgbClr val="70AD47">
                  <a:lumMod val="110000"/>
                  <a:satMod val="105000"/>
                  <a:tint val="67000"/>
                </a:srgbClr>
              </a:gs>
              <a:gs pos="50000">
                <a:srgbClr val="70AD47">
                  <a:lumMod val="105000"/>
                  <a:satMod val="103000"/>
                  <a:tint val="73000"/>
                </a:srgbClr>
              </a:gs>
              <a:gs pos="100000">
                <a:srgbClr val="70AD47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635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Drains tanks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4D4B472-CDEF-41CE-83EB-71B014D95383}"/>
              </a:ext>
            </a:extLst>
          </p:cNvPr>
          <p:cNvCxnSpPr>
            <a:endCxn id="40" idx="3"/>
          </p:cNvCxnSpPr>
          <p:nvPr/>
        </p:nvCxnSpPr>
        <p:spPr>
          <a:xfrm flipH="1">
            <a:off x="10047335" y="2692973"/>
            <a:ext cx="587231" cy="177279"/>
          </a:xfrm>
          <a:prstGeom prst="straightConnector1">
            <a:avLst/>
          </a:prstGeom>
          <a:noFill/>
          <a:ln w="635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39C1AFD2-E4F4-419C-9C00-A1DFEAB71EF9}"/>
              </a:ext>
            </a:extLst>
          </p:cNvPr>
          <p:cNvSpPr/>
          <p:nvPr/>
        </p:nvSpPr>
        <p:spPr>
          <a:xfrm>
            <a:off x="10649624" y="2324963"/>
            <a:ext cx="931172" cy="796955"/>
          </a:xfrm>
          <a:prstGeom prst="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drain offs and overflows.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9184FD1-3F1C-4016-81DE-98217E3BC06F}"/>
              </a:ext>
            </a:extLst>
          </p:cNvPr>
          <p:cNvSpPr txBox="1"/>
          <p:nvPr/>
        </p:nvSpPr>
        <p:spPr>
          <a:xfrm>
            <a:off x="3777739" y="5776010"/>
            <a:ext cx="18539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900" dirty="0">
                <a:solidFill>
                  <a:prstClr val="black"/>
                </a:solidFill>
                <a:latin typeface="Calibri" panose="020F0502020204030204"/>
              </a:rPr>
              <a:t>Tar and liquor emulsion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CE6AD687-2476-4F06-AC81-20BF63895377}"/>
              </a:ext>
            </a:extLst>
          </p:cNvPr>
          <p:cNvCxnSpPr>
            <a:cxnSpLocks/>
          </p:cNvCxnSpPr>
          <p:nvPr/>
        </p:nvCxnSpPr>
        <p:spPr>
          <a:xfrm>
            <a:off x="4285617" y="6406628"/>
            <a:ext cx="539696" cy="0"/>
          </a:xfrm>
          <a:prstGeom prst="straightConnector1">
            <a:avLst/>
          </a:prstGeom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9A277C41-7340-44D2-9FB7-3275F9C47595}"/>
              </a:ext>
            </a:extLst>
          </p:cNvPr>
          <p:cNvSpPr txBox="1"/>
          <p:nvPr/>
        </p:nvSpPr>
        <p:spPr>
          <a:xfrm>
            <a:off x="3798711" y="6288978"/>
            <a:ext cx="33773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900" dirty="0">
                <a:solidFill>
                  <a:prstClr val="black"/>
                </a:solidFill>
                <a:latin typeface="Calibri" panose="020F0502020204030204"/>
              </a:rPr>
              <a:t>Tar 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1E1000AA-E056-41E5-971A-1F79640436C4}"/>
              </a:ext>
            </a:extLst>
          </p:cNvPr>
          <p:cNvCxnSpPr>
            <a:cxnSpLocks/>
          </p:cNvCxnSpPr>
          <p:nvPr/>
        </p:nvCxnSpPr>
        <p:spPr>
          <a:xfrm>
            <a:off x="4704722" y="6169384"/>
            <a:ext cx="522026" cy="0"/>
          </a:xfrm>
          <a:prstGeom prst="straightConnector1">
            <a:avLst/>
          </a:prstGeom>
          <a:noFill/>
          <a:ln w="6350" cap="flat" cmpd="sng" algn="ctr">
            <a:solidFill>
              <a:srgbClr val="FFC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BCE121BD-E6C6-4A7F-B5AD-02D3BFE22CD8}"/>
              </a:ext>
            </a:extLst>
          </p:cNvPr>
          <p:cNvSpPr txBox="1"/>
          <p:nvPr/>
        </p:nvSpPr>
        <p:spPr>
          <a:xfrm>
            <a:off x="3775891" y="6028266"/>
            <a:ext cx="10539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900" dirty="0">
                <a:solidFill>
                  <a:prstClr val="black"/>
                </a:solidFill>
                <a:latin typeface="Calibri" panose="020F0502020204030204"/>
              </a:rPr>
              <a:t>Strong liquor 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3093F2D9-E4B8-406B-A775-EECA6E99479C}"/>
              </a:ext>
            </a:extLst>
          </p:cNvPr>
          <p:cNvCxnSpPr>
            <a:cxnSpLocks/>
          </p:cNvCxnSpPr>
          <p:nvPr/>
        </p:nvCxnSpPr>
        <p:spPr>
          <a:xfrm>
            <a:off x="4612525" y="6625473"/>
            <a:ext cx="567971" cy="0"/>
          </a:xfrm>
          <a:prstGeom prst="straightConnector1">
            <a:avLst/>
          </a:prstGeom>
          <a:noFill/>
          <a:ln w="6350" cap="flat" cmpd="sng" algn="ctr">
            <a:solidFill>
              <a:srgbClr val="70AD47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7B62442-65AF-49F6-9288-3986972E737E}"/>
              </a:ext>
            </a:extLst>
          </p:cNvPr>
          <p:cNvSpPr txBox="1"/>
          <p:nvPr/>
        </p:nvSpPr>
        <p:spPr>
          <a:xfrm>
            <a:off x="3798711" y="6496868"/>
            <a:ext cx="10539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900" dirty="0">
                <a:solidFill>
                  <a:prstClr val="black"/>
                </a:solidFill>
                <a:latin typeface="Calibri" panose="020F0502020204030204"/>
              </a:rPr>
              <a:t>Virgin  liquor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02316DA-793C-40B3-B6DC-F6ECD9478F6C}"/>
              </a:ext>
            </a:extLst>
          </p:cNvPr>
          <p:cNvSpPr txBox="1"/>
          <p:nvPr/>
        </p:nvSpPr>
        <p:spPr>
          <a:xfrm>
            <a:off x="3122724" y="325867"/>
            <a:ext cx="5233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In depth of the tar and liquor system.</a:t>
            </a:r>
          </a:p>
        </p:txBody>
      </p:sp>
    </p:spTree>
    <p:extLst>
      <p:ext uri="{BB962C8B-B14F-4D97-AF65-F5344CB8AC3E}">
        <p14:creationId xmlns:p14="http://schemas.microsoft.com/office/powerpoint/2010/main" val="1651011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915602-7395-475E-B2FE-FAC87884CFF6}"/>
              </a:ext>
            </a:extLst>
          </p:cNvPr>
          <p:cNvSpPr txBox="1"/>
          <p:nvPr/>
        </p:nvSpPr>
        <p:spPr>
          <a:xfrm>
            <a:off x="622183" y="1736520"/>
            <a:ext cx="947117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Tar and liquor is separated within the decanters at Morfa through gravity and heat.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Tar weir is used to drain the tar out of the decanter through gravity to keep a consistent slow feed of tar out of the decanter to stop liquor flowing within it.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There's three layers of liquid in the decanter – tar, liquor and emulsion.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86C70A-422F-41C8-8F21-46CF43E4ACD7}"/>
              </a:ext>
            </a:extLst>
          </p:cNvPr>
          <p:cNvSpPr txBox="1"/>
          <p:nvPr/>
        </p:nvSpPr>
        <p:spPr>
          <a:xfrm>
            <a:off x="3347207" y="570451"/>
            <a:ext cx="4731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Decanters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2E2CB0-7CBE-4D34-8376-E79A56AEFE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33"/>
          <a:stretch/>
        </p:blipFill>
        <p:spPr>
          <a:xfrm>
            <a:off x="895638" y="4229395"/>
            <a:ext cx="3077133" cy="233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391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31597-ED56-49AC-B69F-532EAF150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 uses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24672-2440-4D6E-B725-61D2512E4BFC}"/>
              </a:ext>
            </a:extLst>
          </p:cNvPr>
          <p:cNvSpPr txBox="1"/>
          <p:nvPr/>
        </p:nvSpPr>
        <p:spPr>
          <a:xfrm>
            <a:off x="847288" y="2214694"/>
            <a:ext cx="1062885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separating the vast quantities of the liquor from the tar it then travels to our tar tanks where excess liquor is drained off.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then sell it to a company named </a:t>
            </a:r>
            <a:r>
              <a:rPr lang="en-GB" dirty="0" err="1"/>
              <a:t>coppa’s</a:t>
            </a:r>
            <a:r>
              <a:rPr lang="en-GB" dirty="0"/>
              <a:t> who will distribute it to companies where it is used for synthetic paint, different soaps and medicated shampoo.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Tar injection – removing naphthalene from out gas.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4CB3A9-1B89-44FB-B694-CC0272340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666" y="4029162"/>
            <a:ext cx="260985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233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617CD-10CD-4C12-8A9D-7BAF199E1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Liquor and its uses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663EA8-A3A7-45F7-848B-3F340ECFCD64}"/>
              </a:ext>
            </a:extLst>
          </p:cNvPr>
          <p:cNvSpPr txBox="1"/>
          <p:nvPr/>
        </p:nvSpPr>
        <p:spPr>
          <a:xfrm>
            <a:off x="242596" y="2146041"/>
            <a:ext cx="116632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Liquor is used in Morfa coke ovens for cleaning and cooling the gas.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Tar is added to the liquor to help remove the </a:t>
            </a:r>
            <a:r>
              <a:rPr lang="en-GB" dirty="0" err="1"/>
              <a:t>Napthalene</a:t>
            </a:r>
            <a:r>
              <a:rPr lang="en-GB" dirty="0"/>
              <a:t> from the gas as it is not a valued chemical within the gas.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Waste liquor is chemically treated, cleaned and sent 2 miles out to sea diluted with water.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1FC8EE-F06E-4B0F-ABE7-5B6ED8F62A0C}"/>
              </a:ext>
            </a:extLst>
          </p:cNvPr>
          <p:cNvSpPr txBox="1"/>
          <p:nvPr/>
        </p:nvSpPr>
        <p:spPr>
          <a:xfrm>
            <a:off x="2097248" y="5788404"/>
            <a:ext cx="31542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Questions? </a:t>
            </a:r>
          </a:p>
          <a:p>
            <a:endParaRPr lang="en-GB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2FFF46-10E7-4E67-BC20-82E6C4400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013"/>
          <a:stretch/>
        </p:blipFill>
        <p:spPr>
          <a:xfrm rot="5400000">
            <a:off x="9234300" y="2905200"/>
            <a:ext cx="1972268" cy="31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65280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298</Words>
  <Application>Microsoft Office PowerPoint</Application>
  <PresentationFormat>Widescreen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Tw Cen MT</vt:lpstr>
      <vt:lpstr>Droplet</vt:lpstr>
      <vt:lpstr>PowerPoint Presentation</vt:lpstr>
      <vt:lpstr>The product </vt:lpstr>
      <vt:lpstr>PowerPoint Presentation</vt:lpstr>
      <vt:lpstr>PowerPoint Presentation</vt:lpstr>
      <vt:lpstr>Tar uses </vt:lpstr>
      <vt:lpstr>Liquor and its uses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Liles-Smith, Joseph</dc:creator>
  <cp:lastModifiedBy>Liles-Smith, Joseph</cp:lastModifiedBy>
  <cp:revision>7</cp:revision>
  <dcterms:created xsi:type="dcterms:W3CDTF">2019-11-19T09:16:43Z</dcterms:created>
  <dcterms:modified xsi:type="dcterms:W3CDTF">2019-11-22T19:04:14Z</dcterms:modified>
</cp:coreProperties>
</file>