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6" r:id="rId2"/>
    <p:sldId id="257" r:id="rId3"/>
    <p:sldId id="258" r:id="rId4"/>
    <p:sldId id="265" r:id="rId5"/>
    <p:sldId id="266" r:id="rId6"/>
    <p:sldId id="259" r:id="rId7"/>
    <p:sldId id="260" r:id="rId8"/>
    <p:sldId id="262" r:id="rId9"/>
    <p:sldId id="263" r:id="rId10"/>
    <p:sldId id="264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8" r:id="rId22"/>
    <p:sldId id="279" r:id="rId23"/>
    <p:sldId id="280" r:id="rId24"/>
    <p:sldId id="281" r:id="rId25"/>
    <p:sldId id="282" r:id="rId26"/>
    <p:sldId id="283" r:id="rId27"/>
    <p:sldId id="285" r:id="rId28"/>
    <p:sldId id="286" r:id="rId29"/>
    <p:sldId id="287" r:id="rId30"/>
    <p:sldId id="288" r:id="rId31"/>
    <p:sldId id="291" r:id="rId32"/>
    <p:sldId id="290" r:id="rId3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Donna James" initials="DJ" lastIdx="2" clrIdx="0">
    <p:extLst>
      <p:ext uri="{19B8F6BF-5375-455C-9EA6-DF929625EA0E}">
        <p15:presenceInfo xmlns:p15="http://schemas.microsoft.com/office/powerpoint/2012/main" userId="3253c6f7ba8a5eae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588" autoAdjust="0"/>
    <p:restoredTop sz="94660"/>
  </p:normalViewPr>
  <p:slideViewPr>
    <p:cSldViewPr snapToGrid="0">
      <p:cViewPr varScale="1">
        <p:scale>
          <a:sx n="85" d="100"/>
          <a:sy n="85" d="100"/>
        </p:scale>
        <p:origin x="156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commentAuthors" Target="commentAuthor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827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80622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8904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08883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81581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51521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63320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BEA474-078D-4E9B-9B14-09A87B19DC46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3798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07D986-8816-4272-A432-0437A28A9828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81074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20755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6103995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368560312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5946814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621033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877793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018538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0145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2D6E202-B606-4609-B914-27C9371A1F6D}" type="datetime1">
              <a:rPr lang="en-US" smtClean="0"/>
              <a:t>11/24/2019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55991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1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4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5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png"/><Relationship Id="rId3" Type="http://schemas.openxmlformats.org/officeDocument/2006/relationships/image" Target="../media/image2.png"/><Relationship Id="rId7" Type="http://schemas.openxmlformats.org/officeDocument/2006/relationships/hyperlink" Target="https://www.google.co.uk/imgres?imgurl=http%3A%2F%2Fwww.rachaellay.com%2Fwp-content%2Fuploads%2F2012%2F10%2Fits-not-all-about-you.jpg&amp;imgrefurl=https%3A%2F%2Fwww.rachaellay.com%2Fits-not-all-about-you%2F&amp;docid=wBjyUgFuywX5IM&amp;tbnid=IMgjdMAAjuFMXM%3A&amp;vet=10ahUKEwizi7fy5YDmAhXk8OAKHchfAEsQMwhfKA8wDw..i&amp;w=294&amp;h=150&amp;bih=404&amp;biw=1093&amp;q=ITS%20NOT%20ALL%20ABOUT%20YOU&amp;ved=0ahUKEwizi7fy5YDmAhXk8OAKHchfAEsQMwhfKA8wDw&amp;iact=mrc&amp;uact=8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2.png"/><Relationship Id="rId7" Type="http://schemas.openxmlformats.org/officeDocument/2006/relationships/hyperlink" Target="https://www.google.co.uk/imgres?imgurl=https%3A%2F%2Fwww.pinerest.org%2Fmedia%2FGood-VS-Bad-I.jpg&amp;imgrefurl=https%3A%2F%2Fwww.pinerest.org%2Fgood-person-or-bad-person-blog%2F&amp;docid=X4ukrVokVUL1QM&amp;tbnid=Cs5ltQo8T_0ruM%3A&amp;vet=10ahUKEwjOgozN7IDmAhVLdcAKHeI0A_gQMwh1KAIwAg..i&amp;w=2121&amp;h=1414&amp;bih=404&amp;biw=1093&amp;q=good%20or%20bad&amp;ved=0ahUKEwjOgozN7IDmAhVLdcAKHeI0A_gQMwh1KAIwAg&amp;iact=mrc&amp;uact=8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https://petapixel.com/2013/08/28/reflections-portraits-of-the-elderly-seeing-their-younger-selves/" TargetMode="External"/><Relationship Id="rId2" Type="http://schemas.openxmlformats.org/officeDocument/2006/relationships/hyperlink" Target="https://www.psychologytoday.com/gb/blog/the-web-violence/201409/is-it-ok-therapists-talk-about-themselves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kendranicole.net/authenticity-one-womans-transparent-thoughts-means-authentic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1E33F-5415-44C5-8C43-AA844EC4D57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4814" y="282223"/>
            <a:ext cx="3659246" cy="4009124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3600" dirty="0">
                <a:solidFill>
                  <a:schemeClr val="tx1"/>
                </a:solidFill>
              </a:rPr>
            </a:br>
            <a:r>
              <a:rPr lang="en-GB" sz="3600" b="1" u="sng" dirty="0">
                <a:solidFill>
                  <a:schemeClr val="tx1"/>
                </a:solidFill>
              </a:rPr>
              <a:t>THE THERAPEUTIC USE OF SELF - </a:t>
            </a:r>
            <a:br>
              <a:rPr lang="en-GB" sz="3600" b="1" u="sng" dirty="0">
                <a:solidFill>
                  <a:schemeClr val="tx1"/>
                </a:solidFill>
              </a:rPr>
            </a:br>
            <a:br>
              <a:rPr lang="en-GB" sz="3600" b="1" u="sng" dirty="0">
                <a:solidFill>
                  <a:schemeClr val="tx1"/>
                </a:solidFill>
              </a:rPr>
            </a:br>
            <a:r>
              <a:rPr lang="en-GB" sz="3600" b="1" dirty="0">
                <a:solidFill>
                  <a:schemeClr val="tx1"/>
                </a:solidFill>
              </a:rPr>
              <a:t>A CRITICAL EVALUATION</a:t>
            </a:r>
            <a:br>
              <a:rPr lang="en-GB" sz="3600" b="1" u="sng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br>
              <a:rPr lang="en-GB" sz="1800" dirty="0">
                <a:solidFill>
                  <a:schemeClr val="tx1"/>
                </a:solidFill>
              </a:rPr>
            </a:br>
            <a:r>
              <a:rPr lang="en-GB" sz="1800" dirty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5750B49-1478-4463-ADEA-3AA6509C03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4814" y="4291347"/>
            <a:ext cx="3659246" cy="1870610"/>
          </a:xfrm>
        </p:spPr>
        <p:txBody>
          <a:bodyPr>
            <a:normAutofit/>
          </a:bodyPr>
          <a:lstStyle/>
          <a:p>
            <a:pPr algn="ctr"/>
            <a:r>
              <a:rPr lang="en-GB" sz="1800" dirty="0"/>
              <a:t>By Donna James –</a:t>
            </a:r>
          </a:p>
          <a:p>
            <a:pPr algn="ctr"/>
            <a:r>
              <a:rPr lang="en-GB" sz="1800" dirty="0"/>
              <a:t> 1804666</a:t>
            </a:r>
          </a:p>
        </p:txBody>
      </p:sp>
      <p:pic>
        <p:nvPicPr>
          <p:cNvPr id="4" name="Picture 3" descr="A picture containing weapon, animal&#10;&#10;Description automatically generated">
            <a:extLst>
              <a:ext uri="{FF2B5EF4-FFF2-40B4-BE49-F238E27FC236}">
                <a16:creationId xmlns:a16="http://schemas.microsoft.com/office/drawing/2014/main" id="{D7A0396A-A065-4494-9805-970BB965E0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110" r="-1" b="12297"/>
          <a:stretch/>
        </p:blipFill>
        <p:spPr>
          <a:xfrm>
            <a:off x="4635092" y="10"/>
            <a:ext cx="7556906" cy="3383270"/>
          </a:xfrm>
          <a:prstGeom prst="rect">
            <a:avLst/>
          </a:prstGeom>
        </p:spPr>
      </p:pic>
      <p:pic>
        <p:nvPicPr>
          <p:cNvPr id="6" name="Picture 5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0DF44150-819C-4F8D-81AE-F8E87D42552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7" r="-1" b="34820"/>
          <a:stretch/>
        </p:blipFill>
        <p:spPr>
          <a:xfrm>
            <a:off x="5465443" y="0"/>
            <a:ext cx="6700837" cy="4586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38113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A1AC5-2543-4139-8977-828CBF69BF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>
                <a:solidFill>
                  <a:srgbClr val="00B0F0"/>
                </a:solidFill>
              </a:rPr>
              <a:t>PAN-THEORETICAL RELATIONSHIP QUALITIES: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011302-A7B5-4801-A961-CF34861AF9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algn="ctr"/>
            <a:r>
              <a:rPr lang="en-GB" sz="8000" dirty="0"/>
              <a:t>ACTIVE</a:t>
            </a:r>
          </a:p>
          <a:p>
            <a:pPr algn="ctr"/>
            <a:r>
              <a:rPr lang="en-GB" sz="8000" dirty="0"/>
              <a:t>AUTHENTIC</a:t>
            </a:r>
          </a:p>
          <a:p>
            <a:pPr algn="ctr"/>
            <a:r>
              <a:rPr lang="en-GB" sz="8000" dirty="0"/>
              <a:t>EGALATARIAN</a:t>
            </a:r>
          </a:p>
          <a:p>
            <a:pPr marL="0" indent="0" algn="ctr">
              <a:buNone/>
            </a:pPr>
            <a:r>
              <a:rPr lang="en-GB" sz="1800" b="1" dirty="0">
                <a:solidFill>
                  <a:srgbClr val="FF0000"/>
                </a:solidFill>
              </a:rPr>
              <a:t>(</a:t>
            </a:r>
            <a:r>
              <a:rPr lang="en-GB" sz="1800" b="1" dirty="0" err="1">
                <a:solidFill>
                  <a:srgbClr val="FF0000"/>
                </a:solidFill>
              </a:rPr>
              <a:t>Markin</a:t>
            </a:r>
            <a:r>
              <a:rPr lang="en-GB" sz="1800" b="1" dirty="0">
                <a:solidFill>
                  <a:srgbClr val="FF0000"/>
                </a:solidFill>
              </a:rPr>
              <a:t>, 2014).</a:t>
            </a:r>
          </a:p>
          <a:p>
            <a:endParaRPr lang="en-GB" sz="8000" dirty="0"/>
          </a:p>
        </p:txBody>
      </p:sp>
    </p:spTree>
    <p:extLst>
      <p:ext uri="{BB962C8B-B14F-4D97-AF65-F5344CB8AC3E}">
        <p14:creationId xmlns:p14="http://schemas.microsoft.com/office/powerpoint/2010/main" val="423610900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51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56" name="Freeform: Shape 55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5" name="Content Placeholder 4" descr="A close up of text on a black background&#10;&#10;Description automatically generated">
            <a:extLst>
              <a:ext uri="{FF2B5EF4-FFF2-40B4-BE49-F238E27FC236}">
                <a16:creationId xmlns:a16="http://schemas.microsoft.com/office/drawing/2014/main" id="{26DEA3B3-211A-4CA7-9664-BB94823AB0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900" y="547152"/>
            <a:ext cx="10059348" cy="5449889"/>
          </a:xfrm>
          <a:prstGeom prst="rect">
            <a:avLst/>
          </a:prstGeom>
          <a:effectLst/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9" name="Content Placeholder 48">
            <a:extLst>
              <a:ext uri="{FF2B5EF4-FFF2-40B4-BE49-F238E27FC236}">
                <a16:creationId xmlns:a16="http://schemas.microsoft.com/office/drawing/2014/main" id="{47404AEA-5ADA-40AA-936B-C000424D91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59111" y="5997042"/>
            <a:ext cx="6669137" cy="482779"/>
          </a:xfrm>
        </p:spPr>
        <p:txBody>
          <a:bodyPr>
            <a:normAutofit/>
          </a:bodyPr>
          <a:lstStyle/>
          <a:p>
            <a:r>
              <a:rPr lang="en-US" sz="1800" b="1" dirty="0">
                <a:solidFill>
                  <a:srgbClr val="FF0000"/>
                </a:solidFill>
              </a:rPr>
              <a:t>(</a:t>
            </a:r>
            <a:r>
              <a:rPr lang="en-US" sz="1800" b="1" dirty="0" err="1">
                <a:solidFill>
                  <a:srgbClr val="FF0000"/>
                </a:solidFill>
              </a:rPr>
              <a:t>Jernejcic</a:t>
            </a:r>
            <a:r>
              <a:rPr lang="en-US" sz="1800" b="1" dirty="0">
                <a:solidFill>
                  <a:srgbClr val="FF0000"/>
                </a:solidFill>
              </a:rPr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220471955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91ADAB-7693-40A2-82EB-7AC64D0528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9600" b="1" u="sng" dirty="0">
                <a:solidFill>
                  <a:srgbClr val="FF0000"/>
                </a:solidFill>
              </a:rPr>
              <a:t>THE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EAE06-2C21-4AA8-B0F5-D012DB90E3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6556" y="2007762"/>
            <a:ext cx="8946541" cy="4195481"/>
          </a:xfrm>
        </p:spPr>
        <p:txBody>
          <a:bodyPr>
            <a:noAutofit/>
          </a:bodyPr>
          <a:lstStyle/>
          <a:p>
            <a:pPr algn="ctr"/>
            <a:r>
              <a:rPr lang="en-GB" sz="8800" dirty="0"/>
              <a:t>Identity</a:t>
            </a:r>
          </a:p>
          <a:p>
            <a:pPr algn="ctr"/>
            <a:r>
              <a:rPr lang="en-GB" sz="8800" dirty="0"/>
              <a:t>Thoughts</a:t>
            </a:r>
          </a:p>
          <a:p>
            <a:pPr algn="ctr"/>
            <a:r>
              <a:rPr lang="en-GB" sz="8800" dirty="0"/>
              <a:t>Feelings</a:t>
            </a:r>
          </a:p>
        </p:txBody>
      </p:sp>
    </p:spTree>
    <p:extLst>
      <p:ext uri="{BB962C8B-B14F-4D97-AF65-F5344CB8AC3E}">
        <p14:creationId xmlns:p14="http://schemas.microsoft.com/office/powerpoint/2010/main" val="105891663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DAD497-B84A-45CE-8206-EBCC7B2E8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7DD0B6-1F30-45E6-95A1-90B975B92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912" y="1749778"/>
            <a:ext cx="11176000" cy="4498622"/>
          </a:xfrm>
        </p:spPr>
        <p:txBody>
          <a:bodyPr/>
          <a:lstStyle/>
          <a:p>
            <a:pPr marL="0" indent="0" algn="ctr">
              <a:buNone/>
            </a:pPr>
            <a:r>
              <a:rPr lang="en-GB" sz="9600" dirty="0"/>
              <a:t>‘’One’s own person’’</a:t>
            </a:r>
          </a:p>
        </p:txBody>
      </p:sp>
    </p:spTree>
    <p:extLst>
      <p:ext uri="{BB962C8B-B14F-4D97-AF65-F5344CB8AC3E}">
        <p14:creationId xmlns:p14="http://schemas.microsoft.com/office/powerpoint/2010/main" val="20957590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5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6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7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9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42A0FA-996C-45DA-B1E4-48B51F1B92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225778"/>
            <a:ext cx="4802191" cy="369146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700" dirty="0"/>
              <a:t>THERAPISTS ATTENTION TO SELF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7EE065-5991-4B4D-90CA-CA987117F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8" y="4368800"/>
            <a:ext cx="4802191" cy="185938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 algn="ctr">
              <a:buNone/>
            </a:pPr>
            <a:r>
              <a:rPr lang="en-US" sz="4000" cap="all" dirty="0">
                <a:solidFill>
                  <a:schemeClr val="bg2">
                    <a:lumMod val="40000"/>
                    <a:lumOff val="60000"/>
                  </a:schemeClr>
                </a:solidFill>
              </a:rPr>
              <a:t>IS THIS POSITIVE OR NEGATIVE WITHIN A THERAPEUTIC ALLIACE?</a:t>
            </a:r>
          </a:p>
        </p:txBody>
      </p:sp>
      <p:pic>
        <p:nvPicPr>
          <p:cNvPr id="5" name="Picture 4" descr="A picture containing indoor, mirror, table, small&#10;&#10;Description automatically generated">
            <a:extLst>
              <a:ext uri="{FF2B5EF4-FFF2-40B4-BE49-F238E27FC236}">
                <a16:creationId xmlns:a16="http://schemas.microsoft.com/office/drawing/2014/main" id="{58919B1E-18EB-4CF0-9477-591AF6F5F9B2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r="5312"/>
          <a:stretch/>
        </p:blipFill>
        <p:spPr>
          <a:xfrm>
            <a:off x="-64608" y="0"/>
            <a:ext cx="6626222" cy="6857990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E2ED72C-31FF-42AA-8F04-280926395084}"/>
              </a:ext>
            </a:extLst>
          </p:cNvPr>
          <p:cNvSpPr/>
          <p:nvPr/>
        </p:nvSpPr>
        <p:spPr>
          <a:xfrm flipH="1" flipV="1">
            <a:off x="0" y="3613666"/>
            <a:ext cx="6294120" cy="286333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B90CC30-9B37-4ABC-8736-0D3132C3C581}"/>
              </a:ext>
            </a:extLst>
          </p:cNvPr>
          <p:cNvSpPr/>
          <p:nvPr/>
        </p:nvSpPr>
        <p:spPr>
          <a:xfrm>
            <a:off x="1889760" y="6321247"/>
            <a:ext cx="7182505" cy="2308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900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endParaRPr lang="en-GB" sz="9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253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B0DE-6A66-49EC-A806-F6923229F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Markin</a:t>
            </a:r>
            <a:r>
              <a:rPr lang="en-GB" b="1" dirty="0">
                <a:solidFill>
                  <a:srgbClr val="FF0000"/>
                </a:solidFill>
              </a:rPr>
              <a:t> states…….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25FF-870C-47D4-ABD8-AD7E00C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400" b="1" dirty="0"/>
              <a:t>“…relational psychotherapists learn to step outside this one-way mirror, by which the client may be safely observed, and to embrace their reflection in tandem’’.</a:t>
            </a:r>
          </a:p>
          <a:p>
            <a:pPr marL="0" indent="0" algn="ctr">
              <a:buNone/>
            </a:pPr>
            <a:r>
              <a:rPr lang="en-GB" sz="1900" b="1" dirty="0">
                <a:solidFill>
                  <a:srgbClr val="FF0000"/>
                </a:solidFill>
              </a:rPr>
              <a:t>(</a:t>
            </a:r>
            <a:r>
              <a:rPr lang="en-GB" sz="1900" b="1" dirty="0" err="1">
                <a:solidFill>
                  <a:srgbClr val="FF0000"/>
                </a:solidFill>
              </a:rPr>
              <a:t>Markin</a:t>
            </a:r>
            <a:r>
              <a:rPr lang="en-GB" sz="1900" b="1" dirty="0">
                <a:solidFill>
                  <a:srgbClr val="FF0000"/>
                </a:solidFill>
              </a:rPr>
              <a:t>, 2014).</a:t>
            </a:r>
          </a:p>
        </p:txBody>
      </p:sp>
    </p:spTree>
    <p:extLst>
      <p:ext uri="{BB962C8B-B14F-4D97-AF65-F5344CB8AC3E}">
        <p14:creationId xmlns:p14="http://schemas.microsoft.com/office/powerpoint/2010/main" val="403008107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B0DE-6A66-49EC-A806-F6923229F0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solidFill>
                  <a:srgbClr val="FF0000"/>
                </a:solidFill>
              </a:rPr>
              <a:t>Markin</a:t>
            </a:r>
            <a:r>
              <a:rPr lang="en-GB" b="1" dirty="0">
                <a:solidFill>
                  <a:srgbClr val="FF0000"/>
                </a:solidFill>
              </a:rPr>
              <a:t> states…….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25FF-870C-47D4-ABD8-AD7E00C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1853248"/>
            <a:ext cx="8946541" cy="4395151"/>
          </a:xfrm>
        </p:spPr>
        <p:txBody>
          <a:bodyPr>
            <a:normAutofit lnSpcReduction="10000"/>
          </a:bodyPr>
          <a:lstStyle/>
          <a:p>
            <a:pPr algn="ctr"/>
            <a:r>
              <a:rPr lang="en-GB" sz="4400" b="1" dirty="0"/>
              <a:t>“…relational psychotherapists learn to step outside this one-way mirror, by which the client may be safely observed, and to embrace </a:t>
            </a:r>
            <a:r>
              <a:rPr lang="en-GB" sz="4400" b="1" dirty="0">
                <a:solidFill>
                  <a:srgbClr val="FF0000"/>
                </a:solidFill>
              </a:rPr>
              <a:t>their</a:t>
            </a:r>
            <a:r>
              <a:rPr lang="en-GB" sz="4400" b="1" dirty="0"/>
              <a:t> reflection in </a:t>
            </a:r>
            <a:r>
              <a:rPr lang="en-GB" sz="4400" b="1" dirty="0">
                <a:solidFill>
                  <a:srgbClr val="FF0000"/>
                </a:solidFill>
              </a:rPr>
              <a:t>tandem</a:t>
            </a:r>
            <a:r>
              <a:rPr lang="en-GB" sz="4400" b="1" dirty="0"/>
              <a:t>’’.</a:t>
            </a:r>
          </a:p>
          <a:p>
            <a:pPr marL="0" indent="0" algn="ctr">
              <a:buNone/>
            </a:pPr>
            <a:r>
              <a:rPr lang="en-GB" sz="1800" b="1" dirty="0">
                <a:solidFill>
                  <a:srgbClr val="FF0000"/>
                </a:solidFill>
              </a:rPr>
              <a:t>(</a:t>
            </a:r>
            <a:r>
              <a:rPr lang="en-GB" sz="1800" b="1" dirty="0" err="1">
                <a:solidFill>
                  <a:srgbClr val="FF0000"/>
                </a:solidFill>
              </a:rPr>
              <a:t>Markin</a:t>
            </a:r>
            <a:r>
              <a:rPr lang="en-GB" sz="1800" b="1" dirty="0">
                <a:solidFill>
                  <a:srgbClr val="FF0000"/>
                </a:solidFill>
              </a:rPr>
              <a:t>, 2014).</a:t>
            </a:r>
          </a:p>
          <a:p>
            <a:pPr algn="ctr"/>
            <a:endParaRPr lang="en-GB" sz="4400" b="1" dirty="0"/>
          </a:p>
        </p:txBody>
      </p:sp>
    </p:spTree>
    <p:extLst>
      <p:ext uri="{BB962C8B-B14F-4D97-AF65-F5344CB8AC3E}">
        <p14:creationId xmlns:p14="http://schemas.microsoft.com/office/powerpoint/2010/main" val="29641658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AAE323-3199-431E-9835-F54FC933F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42791" y="2052917"/>
            <a:ext cx="3487479" cy="2595281"/>
          </a:xfrm>
        </p:spPr>
        <p:txBody>
          <a:bodyPr>
            <a:noAutofit/>
          </a:bodyPr>
          <a:lstStyle/>
          <a:p>
            <a:pPr algn="ctr"/>
            <a:r>
              <a:rPr lang="en-GB" sz="6600" dirty="0">
                <a:latin typeface="Brush Script MT" panose="03060802040406070304" pitchFamily="66" charset="0"/>
              </a:rPr>
              <a:t>….I am here with you</a:t>
            </a:r>
          </a:p>
        </p:txBody>
      </p:sp>
      <p:sp>
        <p:nvSpPr>
          <p:cNvPr id="12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628375" y="-1573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0F56BF58-F56C-4569-A7C1-B84BAE02F362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313"/>
          <a:stretch/>
        </p:blipFill>
        <p:spPr>
          <a:xfrm>
            <a:off x="3" y="10"/>
            <a:ext cx="6719774" cy="6857991"/>
          </a:xfrm>
          <a:custGeom>
            <a:avLst/>
            <a:gdLst>
              <a:gd name="connsiteX0" fmla="*/ 3628384 w 4973099"/>
              <a:gd name="connsiteY0" fmla="*/ 0 h 6858001"/>
              <a:gd name="connsiteX1" fmla="*/ 4971922 w 4973099"/>
              <a:gd name="connsiteY1" fmla="*/ 0 h 6858001"/>
              <a:gd name="connsiteX2" fmla="*/ 4946877 w 4973099"/>
              <a:gd name="connsiteY2" fmla="*/ 155677 h 6858001"/>
              <a:gd name="connsiteX3" fmla="*/ 4923008 w 4973099"/>
              <a:gd name="connsiteY3" fmla="*/ 310668 h 6858001"/>
              <a:gd name="connsiteX4" fmla="*/ 4899644 w 4973099"/>
              <a:gd name="connsiteY4" fmla="*/ 466344 h 6858001"/>
              <a:gd name="connsiteX5" fmla="*/ 4879641 w 4973099"/>
              <a:gd name="connsiteY5" fmla="*/ 622707 h 6858001"/>
              <a:gd name="connsiteX6" fmla="*/ 4859470 w 4973099"/>
              <a:gd name="connsiteY6" fmla="*/ 778383 h 6858001"/>
              <a:gd name="connsiteX7" fmla="*/ 4840644 w 4973099"/>
              <a:gd name="connsiteY7" fmla="*/ 934746 h 6858001"/>
              <a:gd name="connsiteX8" fmla="*/ 4824508 w 4973099"/>
              <a:gd name="connsiteY8" fmla="*/ 1089051 h 6858001"/>
              <a:gd name="connsiteX9" fmla="*/ 4809212 w 4973099"/>
              <a:gd name="connsiteY9" fmla="*/ 1245413 h 6858001"/>
              <a:gd name="connsiteX10" fmla="*/ 4795260 w 4973099"/>
              <a:gd name="connsiteY10" fmla="*/ 1401090 h 6858001"/>
              <a:gd name="connsiteX11" fmla="*/ 4783158 w 4973099"/>
              <a:gd name="connsiteY11" fmla="*/ 1554023 h 6858001"/>
              <a:gd name="connsiteX12" fmla="*/ 4771055 w 4973099"/>
              <a:gd name="connsiteY12" fmla="*/ 1709014 h 6858001"/>
              <a:gd name="connsiteX13" fmla="*/ 4760970 w 4973099"/>
              <a:gd name="connsiteY13" fmla="*/ 1861947 h 6858001"/>
              <a:gd name="connsiteX14" fmla="*/ 4753070 w 4973099"/>
              <a:gd name="connsiteY14" fmla="*/ 2014881 h 6858001"/>
              <a:gd name="connsiteX15" fmla="*/ 4744833 w 4973099"/>
              <a:gd name="connsiteY15" fmla="*/ 2167128 h 6858001"/>
              <a:gd name="connsiteX16" fmla="*/ 4737942 w 4973099"/>
              <a:gd name="connsiteY16" fmla="*/ 2318004 h 6858001"/>
              <a:gd name="connsiteX17" fmla="*/ 4733067 w 4973099"/>
              <a:gd name="connsiteY17" fmla="*/ 2467509 h 6858001"/>
              <a:gd name="connsiteX18" fmla="*/ 4728865 w 4973099"/>
              <a:gd name="connsiteY18" fmla="*/ 2617013 h 6858001"/>
              <a:gd name="connsiteX19" fmla="*/ 4724831 w 4973099"/>
              <a:gd name="connsiteY19" fmla="*/ 2765146 h 6858001"/>
              <a:gd name="connsiteX20" fmla="*/ 4722982 w 4973099"/>
              <a:gd name="connsiteY20" fmla="*/ 2911221 h 6858001"/>
              <a:gd name="connsiteX21" fmla="*/ 4720965 w 4973099"/>
              <a:gd name="connsiteY21" fmla="*/ 3057297 h 6858001"/>
              <a:gd name="connsiteX22" fmla="*/ 4719956 w 4973099"/>
              <a:gd name="connsiteY22" fmla="*/ 3201315 h 6858001"/>
              <a:gd name="connsiteX23" fmla="*/ 4720965 w 4973099"/>
              <a:gd name="connsiteY23" fmla="*/ 3343961 h 6858001"/>
              <a:gd name="connsiteX24" fmla="*/ 4720965 w 4973099"/>
              <a:gd name="connsiteY24" fmla="*/ 3485236 h 6858001"/>
              <a:gd name="connsiteX25" fmla="*/ 4722982 w 4973099"/>
              <a:gd name="connsiteY25" fmla="*/ 3625139 h 6858001"/>
              <a:gd name="connsiteX26" fmla="*/ 4726007 w 4973099"/>
              <a:gd name="connsiteY26" fmla="*/ 3762299 h 6858001"/>
              <a:gd name="connsiteX27" fmla="*/ 4728865 w 4973099"/>
              <a:gd name="connsiteY27" fmla="*/ 3898087 h 6858001"/>
              <a:gd name="connsiteX28" fmla="*/ 4732059 w 4973099"/>
              <a:gd name="connsiteY28" fmla="*/ 4031133 h 6858001"/>
              <a:gd name="connsiteX29" fmla="*/ 4736933 w 4973099"/>
              <a:gd name="connsiteY29" fmla="*/ 4163492 h 6858001"/>
              <a:gd name="connsiteX30" fmla="*/ 4742144 w 4973099"/>
              <a:gd name="connsiteY30" fmla="*/ 4293793 h 6858001"/>
              <a:gd name="connsiteX31" fmla="*/ 4746850 w 4973099"/>
              <a:gd name="connsiteY31" fmla="*/ 4421352 h 6858001"/>
              <a:gd name="connsiteX32" fmla="*/ 4760130 w 4973099"/>
              <a:gd name="connsiteY32" fmla="*/ 4670298 h 6858001"/>
              <a:gd name="connsiteX33" fmla="*/ 4774249 w 4973099"/>
              <a:gd name="connsiteY33" fmla="*/ 4908956 h 6858001"/>
              <a:gd name="connsiteX34" fmla="*/ 4789041 w 4973099"/>
              <a:gd name="connsiteY34" fmla="*/ 5138013 h 6858001"/>
              <a:gd name="connsiteX35" fmla="*/ 4805346 w 4973099"/>
              <a:gd name="connsiteY35" fmla="*/ 5354726 h 6858001"/>
              <a:gd name="connsiteX36" fmla="*/ 4822323 w 4973099"/>
              <a:gd name="connsiteY36" fmla="*/ 5561838 h 6858001"/>
              <a:gd name="connsiteX37" fmla="*/ 4840644 w 4973099"/>
              <a:gd name="connsiteY37" fmla="*/ 5753862 h 6858001"/>
              <a:gd name="connsiteX38" fmla="*/ 4858630 w 4973099"/>
              <a:gd name="connsiteY38" fmla="*/ 5934227 h 6858001"/>
              <a:gd name="connsiteX39" fmla="*/ 4876615 w 4973099"/>
              <a:gd name="connsiteY39" fmla="*/ 6100191 h 6858001"/>
              <a:gd name="connsiteX40" fmla="*/ 4893592 w 4973099"/>
              <a:gd name="connsiteY40" fmla="*/ 6252438 h 6858001"/>
              <a:gd name="connsiteX41" fmla="*/ 4909729 w 4973099"/>
              <a:gd name="connsiteY41" fmla="*/ 6387541 h 6858001"/>
              <a:gd name="connsiteX42" fmla="*/ 4925025 w 4973099"/>
              <a:gd name="connsiteY42" fmla="*/ 6509613 h 6858001"/>
              <a:gd name="connsiteX43" fmla="*/ 4937800 w 4973099"/>
              <a:gd name="connsiteY43" fmla="*/ 6612483 h 6858001"/>
              <a:gd name="connsiteX44" fmla="*/ 4949902 w 4973099"/>
              <a:gd name="connsiteY44" fmla="*/ 6698894 h 6858001"/>
              <a:gd name="connsiteX45" fmla="*/ 4967216 w 4973099"/>
              <a:gd name="connsiteY45" fmla="*/ 6817538 h 6858001"/>
              <a:gd name="connsiteX46" fmla="*/ 4973099 w 4973099"/>
              <a:gd name="connsiteY46" fmla="*/ 6858000 h 6858001"/>
              <a:gd name="connsiteX47" fmla="*/ 4075210 w 4973099"/>
              <a:gd name="connsiteY47" fmla="*/ 6858000 h 6858001"/>
              <a:gd name="connsiteX48" fmla="*/ 4075210 w 4973099"/>
              <a:gd name="connsiteY48" fmla="*/ 6858001 h 6858001"/>
              <a:gd name="connsiteX49" fmla="*/ 0 w 4973099"/>
              <a:gd name="connsiteY49" fmla="*/ 6858001 h 6858001"/>
              <a:gd name="connsiteX50" fmla="*/ 0 w 4973099"/>
              <a:gd name="connsiteY50" fmla="*/ 1 h 6858001"/>
              <a:gd name="connsiteX51" fmla="*/ 3628384 w 4973099"/>
              <a:gd name="connsiteY51" fmla="*/ 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4973099" h="6858001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85236"/>
                </a:lnTo>
                <a:lnTo>
                  <a:pt x="4722982" y="3625139"/>
                </a:lnTo>
                <a:lnTo>
                  <a:pt x="4726007" y="3762299"/>
                </a:lnTo>
                <a:lnTo>
                  <a:pt x="4728865" y="3898087"/>
                </a:lnTo>
                <a:lnTo>
                  <a:pt x="4732059" y="4031133"/>
                </a:lnTo>
                <a:lnTo>
                  <a:pt x="4736933" y="4163492"/>
                </a:lnTo>
                <a:lnTo>
                  <a:pt x="4742144" y="4293793"/>
                </a:lnTo>
                <a:lnTo>
                  <a:pt x="4746850" y="4421352"/>
                </a:lnTo>
                <a:lnTo>
                  <a:pt x="4760130" y="4670298"/>
                </a:lnTo>
                <a:lnTo>
                  <a:pt x="4774249" y="4908956"/>
                </a:lnTo>
                <a:lnTo>
                  <a:pt x="4789041" y="5138013"/>
                </a:lnTo>
                <a:lnTo>
                  <a:pt x="4805346" y="5354726"/>
                </a:lnTo>
                <a:lnTo>
                  <a:pt x="4822323" y="5561838"/>
                </a:lnTo>
                <a:lnTo>
                  <a:pt x="4840644" y="5753862"/>
                </a:lnTo>
                <a:lnTo>
                  <a:pt x="4858630" y="5934227"/>
                </a:lnTo>
                <a:lnTo>
                  <a:pt x="4876615" y="6100191"/>
                </a:lnTo>
                <a:lnTo>
                  <a:pt x="4893592" y="6252438"/>
                </a:lnTo>
                <a:lnTo>
                  <a:pt x="4909729" y="6387541"/>
                </a:lnTo>
                <a:lnTo>
                  <a:pt x="4925025" y="6509613"/>
                </a:lnTo>
                <a:lnTo>
                  <a:pt x="4937800" y="6612483"/>
                </a:lnTo>
                <a:lnTo>
                  <a:pt x="4949902" y="6698894"/>
                </a:lnTo>
                <a:lnTo>
                  <a:pt x="4967216" y="6817538"/>
                </a:lnTo>
                <a:lnTo>
                  <a:pt x="4973099" y="6858000"/>
                </a:lnTo>
                <a:lnTo>
                  <a:pt x="4075210" y="6858000"/>
                </a:lnTo>
                <a:lnTo>
                  <a:pt x="4075210" y="6858001"/>
                </a:lnTo>
                <a:lnTo>
                  <a:pt x="0" y="6858001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D6F18ACE-6E82-4ADC-8A2F-A1771B309B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A5F8E7-9721-4738-B0A9-EE848F906F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10950" y="2052918"/>
            <a:ext cx="4638903" cy="419548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0055359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D9158-BDD1-4D02-B604-5D5A726406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600" b="1" u="sng" dirty="0"/>
              <a:t>Research analysis: </a:t>
            </a:r>
            <a:br>
              <a:rPr lang="en-GB" sz="6600" b="1" u="sng" dirty="0"/>
            </a:br>
            <a:br>
              <a:rPr lang="en-GB" sz="6600" b="1" u="sng" dirty="0"/>
            </a:br>
            <a:endParaRPr lang="en-GB" sz="66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B44FD-EA44-435D-A504-9CDD161276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359378"/>
            <a:ext cx="8946541" cy="38890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dirty="0"/>
              <a:t>There is </a:t>
            </a:r>
            <a:r>
              <a:rPr lang="en-GB" sz="4800" u="sng" dirty="0"/>
              <a:t>less</a:t>
            </a:r>
            <a:r>
              <a:rPr lang="en-GB" sz="4800" dirty="0"/>
              <a:t> </a:t>
            </a:r>
            <a:r>
              <a:rPr lang="en-GB" sz="4800" b="1" dirty="0"/>
              <a:t>‘positive’ </a:t>
            </a:r>
            <a:r>
              <a:rPr lang="en-GB" sz="4800" dirty="0"/>
              <a:t>research …</a:t>
            </a:r>
          </a:p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r>
              <a:rPr lang="en-GB" sz="4800" b="1" dirty="0">
                <a:solidFill>
                  <a:srgbClr val="FF0000"/>
                </a:solidFill>
              </a:rPr>
              <a:t>BUT WHY?</a:t>
            </a:r>
          </a:p>
          <a:p>
            <a:pPr marL="0" indent="0" algn="ctr">
              <a:buNone/>
            </a:pPr>
            <a:endParaRPr lang="en-GB" sz="4800" dirty="0"/>
          </a:p>
          <a:p>
            <a:pPr marL="0" indent="0" algn="ctr">
              <a:buNone/>
            </a:pPr>
            <a:endParaRPr lang="en-GB" sz="4800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503668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5" name="Picture 11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0" name="Rectangle 19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picture containing sitting, table, food, blue&#10;&#10;Description automatically generated">
            <a:extLst>
              <a:ext uri="{FF2B5EF4-FFF2-40B4-BE49-F238E27FC236}">
                <a16:creationId xmlns:a16="http://schemas.microsoft.com/office/drawing/2014/main" id="{0A49FC99-7F89-41BD-8FDA-A582629BC32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14625" y="200025"/>
            <a:ext cx="6959598" cy="6529388"/>
          </a:xfrm>
          <a:prstGeom prst="rect">
            <a:avLst/>
          </a:prstGeom>
        </p:spPr>
      </p:pic>
      <p:sp>
        <p:nvSpPr>
          <p:cNvPr id="24" name="Rectangle 23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909867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919F5F-08B1-4989-A405-A5405CCD37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7200" b="1" dirty="0">
                <a:solidFill>
                  <a:srgbClr val="FF0000"/>
                </a:solidFill>
              </a:rPr>
              <a:t>Who is Val </a:t>
            </a:r>
            <a:r>
              <a:rPr lang="en-GB" sz="7200" b="1" dirty="0" err="1">
                <a:solidFill>
                  <a:srgbClr val="FF0000"/>
                </a:solidFill>
              </a:rPr>
              <a:t>Wosket</a:t>
            </a:r>
            <a:r>
              <a:rPr lang="en-GB" sz="7200" b="1" dirty="0">
                <a:solidFill>
                  <a:srgbClr val="FF0000"/>
                </a:solidFill>
              </a:rPr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2D99C8-3756-4D7C-B8A2-6E461385DE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4000" dirty="0"/>
              <a:t>Therapist</a:t>
            </a:r>
          </a:p>
          <a:p>
            <a:pPr algn="ctr"/>
            <a:r>
              <a:rPr lang="en-GB" sz="4000" dirty="0"/>
              <a:t>University supervisor and trainer</a:t>
            </a:r>
          </a:p>
          <a:p>
            <a:pPr algn="ctr"/>
            <a:r>
              <a:rPr lang="en-GB" sz="4000" dirty="0"/>
              <a:t>Teaching faculty member:  International Society for the Study of Trauma and Dissociation</a:t>
            </a:r>
          </a:p>
          <a:p>
            <a:pPr algn="ctr"/>
            <a:r>
              <a:rPr lang="en-GB" sz="4000" dirty="0"/>
              <a:t>Author</a:t>
            </a:r>
          </a:p>
          <a:p>
            <a:pPr marL="0" indent="0" algn="ctr">
              <a:buNone/>
            </a:pPr>
            <a:r>
              <a:rPr lang="en-GB" sz="1900" dirty="0">
                <a:solidFill>
                  <a:srgbClr val="FF0000"/>
                </a:solidFill>
              </a:rPr>
              <a:t>(</a:t>
            </a:r>
            <a:r>
              <a:rPr lang="en-GB" sz="1900" dirty="0" err="1">
                <a:solidFill>
                  <a:srgbClr val="FF0000"/>
                </a:solidFill>
              </a:rPr>
              <a:t>Wosket</a:t>
            </a:r>
            <a:r>
              <a:rPr lang="en-GB" sz="1900" dirty="0">
                <a:solidFill>
                  <a:srgbClr val="FF0000"/>
                </a:solidFill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3125129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6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7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8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9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0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erson sitting on a couch&#10;&#10;Description automatically generated">
            <a:extLst>
              <a:ext uri="{FF2B5EF4-FFF2-40B4-BE49-F238E27FC236}">
                <a16:creationId xmlns:a16="http://schemas.microsoft.com/office/drawing/2014/main" id="{0600553D-B087-4887-8162-80D0833AD4C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953" r="-1" b="6357"/>
          <a:stretch/>
        </p:blipFill>
        <p:spPr>
          <a:xfrm>
            <a:off x="1" y="-5"/>
            <a:ext cx="12191695" cy="5020241"/>
          </a:xfrm>
          <a:custGeom>
            <a:avLst/>
            <a:gdLst>
              <a:gd name="connsiteX0" fmla="*/ 0 w 12191695"/>
              <a:gd name="connsiteY0" fmla="*/ 0 h 5020241"/>
              <a:gd name="connsiteX1" fmla="*/ 12191695 w 12191695"/>
              <a:gd name="connsiteY1" fmla="*/ 0 h 5020241"/>
              <a:gd name="connsiteX2" fmla="*/ 12191695 w 12191695"/>
              <a:gd name="connsiteY2" fmla="*/ 4057991 h 5020241"/>
              <a:gd name="connsiteX3" fmla="*/ 11914945 w 12191695"/>
              <a:gd name="connsiteY3" fmla="*/ 4110187 h 5020241"/>
              <a:gd name="connsiteX4" fmla="*/ 11639412 w 12191695"/>
              <a:gd name="connsiteY4" fmla="*/ 4159931 h 5020241"/>
              <a:gd name="connsiteX5" fmla="*/ 11362661 w 12191695"/>
              <a:gd name="connsiteY5" fmla="*/ 4208624 h 5020241"/>
              <a:gd name="connsiteX6" fmla="*/ 11084690 w 12191695"/>
              <a:gd name="connsiteY6" fmla="*/ 4250310 h 5020241"/>
              <a:gd name="connsiteX7" fmla="*/ 10807939 w 12191695"/>
              <a:gd name="connsiteY7" fmla="*/ 4292347 h 5020241"/>
              <a:gd name="connsiteX8" fmla="*/ 10529968 w 12191695"/>
              <a:gd name="connsiteY8" fmla="*/ 4331582 h 5020241"/>
              <a:gd name="connsiteX9" fmla="*/ 10255655 w 12191695"/>
              <a:gd name="connsiteY9" fmla="*/ 4365211 h 5020241"/>
              <a:gd name="connsiteX10" fmla="*/ 9977684 w 12191695"/>
              <a:gd name="connsiteY10" fmla="*/ 4397089 h 5020241"/>
              <a:gd name="connsiteX11" fmla="*/ 9700933 w 12191695"/>
              <a:gd name="connsiteY11" fmla="*/ 4426165 h 5020241"/>
              <a:gd name="connsiteX12" fmla="*/ 9429058 w 12191695"/>
              <a:gd name="connsiteY12" fmla="*/ 4451387 h 5020241"/>
              <a:gd name="connsiteX13" fmla="*/ 9153526 w 12191695"/>
              <a:gd name="connsiteY13" fmla="*/ 4476609 h 5020241"/>
              <a:gd name="connsiteX14" fmla="*/ 8881651 w 12191695"/>
              <a:gd name="connsiteY14" fmla="*/ 4497628 h 5020241"/>
              <a:gd name="connsiteX15" fmla="*/ 8609776 w 12191695"/>
              <a:gd name="connsiteY15" fmla="*/ 4514092 h 5020241"/>
              <a:gd name="connsiteX16" fmla="*/ 8339121 w 12191695"/>
              <a:gd name="connsiteY16" fmla="*/ 4531258 h 5020241"/>
              <a:gd name="connsiteX17" fmla="*/ 8070903 w 12191695"/>
              <a:gd name="connsiteY17" fmla="*/ 4545620 h 5020241"/>
              <a:gd name="connsiteX18" fmla="*/ 7805124 w 12191695"/>
              <a:gd name="connsiteY18" fmla="*/ 4555779 h 5020241"/>
              <a:gd name="connsiteX19" fmla="*/ 7539345 w 12191695"/>
              <a:gd name="connsiteY19" fmla="*/ 4564537 h 5020241"/>
              <a:gd name="connsiteX20" fmla="*/ 7276005 w 12191695"/>
              <a:gd name="connsiteY20" fmla="*/ 4572944 h 5020241"/>
              <a:gd name="connsiteX21" fmla="*/ 7016322 w 12191695"/>
              <a:gd name="connsiteY21" fmla="*/ 4576798 h 5020241"/>
              <a:gd name="connsiteX22" fmla="*/ 6756639 w 12191695"/>
              <a:gd name="connsiteY22" fmla="*/ 4581001 h 5020241"/>
              <a:gd name="connsiteX23" fmla="*/ 6500613 w 12191695"/>
              <a:gd name="connsiteY23" fmla="*/ 4583103 h 5020241"/>
              <a:gd name="connsiteX24" fmla="*/ 6247026 w 12191695"/>
              <a:gd name="connsiteY24" fmla="*/ 4581001 h 5020241"/>
              <a:gd name="connsiteX25" fmla="*/ 5995877 w 12191695"/>
              <a:gd name="connsiteY25" fmla="*/ 4581001 h 5020241"/>
              <a:gd name="connsiteX26" fmla="*/ 5747167 w 12191695"/>
              <a:gd name="connsiteY26" fmla="*/ 4576798 h 5020241"/>
              <a:gd name="connsiteX27" fmla="*/ 5503333 w 12191695"/>
              <a:gd name="connsiteY27" fmla="*/ 4570492 h 5020241"/>
              <a:gd name="connsiteX28" fmla="*/ 5261938 w 12191695"/>
              <a:gd name="connsiteY28" fmla="*/ 4564537 h 5020241"/>
              <a:gd name="connsiteX29" fmla="*/ 5025418 w 12191695"/>
              <a:gd name="connsiteY29" fmla="*/ 4557881 h 5020241"/>
              <a:gd name="connsiteX30" fmla="*/ 4790118 w 12191695"/>
              <a:gd name="connsiteY30" fmla="*/ 4547722 h 5020241"/>
              <a:gd name="connsiteX31" fmla="*/ 4558477 w 12191695"/>
              <a:gd name="connsiteY31" fmla="*/ 4536862 h 5020241"/>
              <a:gd name="connsiteX32" fmla="*/ 4331710 w 12191695"/>
              <a:gd name="connsiteY32" fmla="*/ 4527054 h 5020241"/>
              <a:gd name="connsiteX33" fmla="*/ 3889152 w 12191695"/>
              <a:gd name="connsiteY33" fmla="*/ 4499379 h 5020241"/>
              <a:gd name="connsiteX34" fmla="*/ 3464881 w 12191695"/>
              <a:gd name="connsiteY34" fmla="*/ 4469954 h 5020241"/>
              <a:gd name="connsiteX35" fmla="*/ 3057678 w 12191695"/>
              <a:gd name="connsiteY35" fmla="*/ 4439126 h 5020241"/>
              <a:gd name="connsiteX36" fmla="*/ 2672421 w 12191695"/>
              <a:gd name="connsiteY36" fmla="*/ 4405147 h 5020241"/>
              <a:gd name="connsiteX37" fmla="*/ 2304232 w 12191695"/>
              <a:gd name="connsiteY37" fmla="*/ 4369765 h 5020241"/>
              <a:gd name="connsiteX38" fmla="*/ 1962864 w 12191695"/>
              <a:gd name="connsiteY38" fmla="*/ 4331582 h 5020241"/>
              <a:gd name="connsiteX39" fmla="*/ 1642223 w 12191695"/>
              <a:gd name="connsiteY39" fmla="*/ 4294099 h 5020241"/>
              <a:gd name="connsiteX40" fmla="*/ 1347183 w 12191695"/>
              <a:gd name="connsiteY40" fmla="*/ 4256616 h 5020241"/>
              <a:gd name="connsiteX41" fmla="*/ 1076528 w 12191695"/>
              <a:gd name="connsiteY41" fmla="*/ 4221235 h 5020241"/>
              <a:gd name="connsiteX42" fmla="*/ 836351 w 12191695"/>
              <a:gd name="connsiteY42" fmla="*/ 4187605 h 5020241"/>
              <a:gd name="connsiteX43" fmla="*/ 619339 w 12191695"/>
              <a:gd name="connsiteY43" fmla="*/ 4155727 h 5020241"/>
              <a:gd name="connsiteX44" fmla="*/ 436464 w 12191695"/>
              <a:gd name="connsiteY44" fmla="*/ 4129104 h 5020241"/>
              <a:gd name="connsiteX45" fmla="*/ 282848 w 12191695"/>
              <a:gd name="connsiteY45" fmla="*/ 4103881 h 5020241"/>
              <a:gd name="connsiteX46" fmla="*/ 71932 w 12191695"/>
              <a:gd name="connsiteY46" fmla="*/ 4067800 h 5020241"/>
              <a:gd name="connsiteX47" fmla="*/ 1 w 12191695"/>
              <a:gd name="connsiteY47" fmla="*/ 4055539 h 5020241"/>
              <a:gd name="connsiteX48" fmla="*/ 1 w 12191695"/>
              <a:gd name="connsiteY48" fmla="*/ 5020241 h 5020241"/>
              <a:gd name="connsiteX49" fmla="*/ 0 w 12191695"/>
              <a:gd name="connsiteY49" fmla="*/ 5020241 h 50202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</a:cxnLst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31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4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BEC3DE-D204-402D-9764-FA89F2DB8C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8311" y="5322074"/>
            <a:ext cx="10446207" cy="108401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4800" b="1" u="sng" dirty="0">
                <a:solidFill>
                  <a:srgbClr val="EBEBEB"/>
                </a:solidFill>
              </a:rPr>
              <a:t>Therapists attention to self:  </a:t>
            </a:r>
            <a:br>
              <a:rPr lang="en-US" sz="4800" dirty="0">
                <a:solidFill>
                  <a:srgbClr val="EBEBEB"/>
                </a:solidFill>
              </a:rPr>
            </a:br>
            <a:r>
              <a:rPr lang="en-US" sz="4800" dirty="0">
                <a:solidFill>
                  <a:srgbClr val="EBEBEB"/>
                </a:solidFill>
              </a:rPr>
              <a:t>Uncomfortable reaction to clients story</a:t>
            </a:r>
          </a:p>
        </p:txBody>
      </p:sp>
    </p:spTree>
    <p:extLst>
      <p:ext uri="{BB962C8B-B14F-4D97-AF65-F5344CB8AC3E}">
        <p14:creationId xmlns:p14="http://schemas.microsoft.com/office/powerpoint/2010/main" val="14821434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F7C9F2-294D-4171-868E-1E60DFBBEB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/>
              <a:t>Result of therapists attention to self: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95A70C-45B5-4ED8-BBDD-CB9E17A16D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2800" dirty="0"/>
              <a:t>Client felt able to talk about aspects of the abuse that she had felt </a:t>
            </a:r>
            <a:r>
              <a:rPr lang="en-GB" sz="2800" b="1" dirty="0"/>
              <a:t>‘’Too ashamed and dirty</a:t>
            </a:r>
            <a:r>
              <a:rPr lang="en-GB" sz="2800" dirty="0"/>
              <a:t>’’ to ever talk about before.</a:t>
            </a:r>
          </a:p>
          <a:p>
            <a:pPr marL="0" indent="0" algn="ctr">
              <a:buNone/>
            </a:pPr>
            <a:endParaRPr lang="en-GB" sz="2800" dirty="0"/>
          </a:p>
          <a:p>
            <a:pPr algn="ctr"/>
            <a:r>
              <a:rPr lang="en-GB" sz="2800" dirty="0"/>
              <a:t>Alleviated feelings of shame within the client.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Allowed the therapy to proceed to a deeper level.</a:t>
            </a:r>
          </a:p>
        </p:txBody>
      </p:sp>
    </p:spTree>
    <p:extLst>
      <p:ext uri="{BB962C8B-B14F-4D97-AF65-F5344CB8AC3E}">
        <p14:creationId xmlns:p14="http://schemas.microsoft.com/office/powerpoint/2010/main" val="5903581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0A86D-4F7D-4042-A871-BF93B82BEE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>
                <a:solidFill>
                  <a:srgbClr val="FF0000"/>
                </a:solidFill>
              </a:rPr>
              <a:t>Wosket</a:t>
            </a:r>
            <a:r>
              <a:rPr lang="en-GB" dirty="0">
                <a:solidFill>
                  <a:srgbClr val="FF0000"/>
                </a:solidFill>
              </a:rPr>
              <a:t> (2017) stated……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5B777-3E43-4CCB-8C97-2138A73A3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b="1" dirty="0"/>
              <a:t>“Whenever I encountered unexpected and physical responses with my clients, these were often found within the clients experience”.</a:t>
            </a:r>
          </a:p>
          <a:p>
            <a:pPr algn="ctr"/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09204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AB0DE-6A66-49EC-A806-F6923229F0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108" y="629266"/>
            <a:ext cx="3307744" cy="1641986"/>
          </a:xfrm>
        </p:spPr>
        <p:txBody>
          <a:bodyPr>
            <a:normAutofit/>
          </a:bodyPr>
          <a:lstStyle/>
          <a:p>
            <a:pPr algn="ctr"/>
            <a:endParaRPr lang="en-GB" sz="3200" b="1" dirty="0">
              <a:solidFill>
                <a:srgbClr val="FF0000"/>
              </a:solidFill>
            </a:endParaRPr>
          </a:p>
        </p:txBody>
      </p:sp>
      <p:pic>
        <p:nvPicPr>
          <p:cNvPr id="4" name="Picture 3" descr="A picture containing indoor, mirror, table, small&#10;&#10;Description automatically generated">
            <a:extLst>
              <a:ext uri="{FF2B5EF4-FFF2-40B4-BE49-F238E27FC236}">
                <a16:creationId xmlns:a16="http://schemas.microsoft.com/office/drawing/2014/main" id="{CEBE44D2-91CD-422A-ADDF-ABE81E147D7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822" r="5312"/>
          <a:stretch/>
        </p:blipFill>
        <p:spPr>
          <a:xfrm>
            <a:off x="-2" y="10"/>
            <a:ext cx="6094407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5825FF-870C-47D4-ABD8-AD7E00CD84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42107" y="3002844"/>
            <a:ext cx="5009625" cy="324555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‘’…embrace their reflection in tandem’’.</a:t>
            </a:r>
          </a:p>
          <a:p>
            <a:pPr marL="0" indent="0" algn="ctr">
              <a:buNone/>
            </a:pPr>
            <a:r>
              <a:rPr lang="en-GB" sz="1800" b="1" dirty="0">
                <a:solidFill>
                  <a:srgbClr val="FF0000"/>
                </a:solidFill>
              </a:rPr>
              <a:t>(</a:t>
            </a:r>
            <a:r>
              <a:rPr lang="en-GB" sz="1800" b="1" dirty="0" err="1">
                <a:solidFill>
                  <a:srgbClr val="FF0000"/>
                </a:solidFill>
              </a:rPr>
              <a:t>Markin</a:t>
            </a:r>
            <a:r>
              <a:rPr lang="en-GB" sz="1800" b="1" dirty="0">
                <a:solidFill>
                  <a:srgbClr val="FF0000"/>
                </a:solidFill>
              </a:rPr>
              <a:t>, 2014).</a:t>
            </a:r>
          </a:p>
          <a:p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04486038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18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9" name="Rectangle 20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0" name="Straight Connector 22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1" name="Picture 24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27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AA711F-5630-40FA-AF80-8D7F0EC512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anchor="ctr">
            <a:normAutofit/>
          </a:bodyPr>
          <a:lstStyle/>
          <a:p>
            <a:pPr algn="ctr"/>
            <a:r>
              <a:rPr lang="en-GB" b="1" dirty="0">
                <a:solidFill>
                  <a:srgbClr val="FF0000"/>
                </a:solidFill>
              </a:rPr>
              <a:t>‘’The attention to self’’ is NOT ALWAYS useful</a:t>
            </a:r>
          </a:p>
        </p:txBody>
      </p:sp>
      <p:sp>
        <p:nvSpPr>
          <p:cNvPr id="14" name="Content Placeholder 8">
            <a:extLst>
              <a:ext uri="{FF2B5EF4-FFF2-40B4-BE49-F238E27FC236}">
                <a16:creationId xmlns:a16="http://schemas.microsoft.com/office/drawing/2014/main" id="{2E849458-C5FA-4F7C-9657-9DCE4F5C35F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5861" y="804671"/>
            <a:ext cx="6399930" cy="5248657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US" sz="4000" b="1" dirty="0"/>
              <a:t>Congratulations on your uncanny ability to make something that is NOT AT ALL about you and make it about you!</a:t>
            </a:r>
          </a:p>
        </p:txBody>
      </p:sp>
    </p:spTree>
    <p:extLst>
      <p:ext uri="{BB962C8B-B14F-4D97-AF65-F5344CB8AC3E}">
        <p14:creationId xmlns:p14="http://schemas.microsoft.com/office/powerpoint/2010/main" val="23773759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873E7-F5B2-462D-B59E-9E51B892F9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669" y="629266"/>
            <a:ext cx="3330328" cy="1641986"/>
          </a:xfrm>
        </p:spPr>
        <p:txBody>
          <a:bodyPr>
            <a:normAutofit/>
          </a:bodyPr>
          <a:lstStyle/>
          <a:p>
            <a:pPr algn="ctr"/>
            <a:r>
              <a:rPr lang="en-GB" sz="3600" dirty="0"/>
              <a:t>The client is the book…</a:t>
            </a:r>
          </a:p>
        </p:txBody>
      </p:sp>
      <p:pic>
        <p:nvPicPr>
          <p:cNvPr id="5" name="Content Placeholder 4" descr="A person standing in a room&#10;&#10;Description automatically generated">
            <a:extLst>
              <a:ext uri="{FF2B5EF4-FFF2-40B4-BE49-F238E27FC236}">
                <a16:creationId xmlns:a16="http://schemas.microsoft.com/office/drawing/2014/main" id="{E803C948-C752-4CB9-9095-13DBC2DF5FC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130" r="2" b="23176"/>
          <a:stretch/>
        </p:blipFill>
        <p:spPr>
          <a:xfrm>
            <a:off x="4634680" y="10"/>
            <a:ext cx="7560130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A26E2FAE-FA60-497B-B2CB-7702C6FF3A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Content Placeholder 8">
            <a:extLst>
              <a:ext uri="{FF2B5EF4-FFF2-40B4-BE49-F238E27FC236}">
                <a16:creationId xmlns:a16="http://schemas.microsoft.com/office/drawing/2014/main" id="{80705288-0F12-4AE2-BC7E-9DC469D050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669" y="2867378"/>
            <a:ext cx="3330328" cy="338102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sz="3600" dirty="0"/>
              <a:t>The therapist is the devoted reader</a:t>
            </a:r>
          </a:p>
        </p:txBody>
      </p:sp>
    </p:spTree>
    <p:extLst>
      <p:ext uri="{BB962C8B-B14F-4D97-AF65-F5344CB8AC3E}">
        <p14:creationId xmlns:p14="http://schemas.microsoft.com/office/powerpoint/2010/main" val="111466861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1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40F373-E13C-4EF8-9F54-5738A7881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1837" y="1851377"/>
            <a:ext cx="3342462" cy="3781779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b="1" u="sng" dirty="0"/>
              <a:t>TOM</a:t>
            </a:r>
            <a:br>
              <a:rPr lang="en-US" sz="6000" b="1" u="sng" dirty="0"/>
            </a:br>
            <a:br>
              <a:rPr lang="en-US" sz="6000" b="1" u="sng" dirty="0"/>
            </a:br>
            <a:r>
              <a:rPr lang="en-US" sz="3100" b="1" dirty="0">
                <a:highlight>
                  <a:srgbClr val="FF0000"/>
                </a:highlight>
              </a:rPr>
              <a:t>* Experienced difficult life trauma 1</a:t>
            </a:r>
            <a:r>
              <a:rPr lang="en-US" sz="3100" b="1" baseline="30000" dirty="0">
                <a:highlight>
                  <a:srgbClr val="FF0000"/>
                </a:highlight>
              </a:rPr>
              <a:t>st</a:t>
            </a:r>
            <a:r>
              <a:rPr lang="en-US" sz="3100" b="1" dirty="0">
                <a:highlight>
                  <a:srgbClr val="FF0000"/>
                </a:highlight>
              </a:rPr>
              <a:t> hand</a:t>
            </a:r>
            <a:br>
              <a:rPr lang="en-US" sz="3100" b="1" dirty="0">
                <a:highlight>
                  <a:srgbClr val="FF0000"/>
                </a:highlight>
              </a:rPr>
            </a:br>
            <a:br>
              <a:rPr lang="en-US" sz="3100" b="1" dirty="0">
                <a:highlight>
                  <a:srgbClr val="FF0000"/>
                </a:highlight>
              </a:rPr>
            </a:br>
            <a:r>
              <a:rPr lang="en-US" sz="3100" b="1" dirty="0">
                <a:highlight>
                  <a:srgbClr val="FF0000"/>
                </a:highlight>
              </a:rPr>
              <a:t>* Would like to become a therapist</a:t>
            </a:r>
            <a:endParaRPr lang="en-US" sz="3100" b="1" u="sng" dirty="0">
              <a:highlight>
                <a:srgbClr val="FF0000"/>
              </a:highlight>
            </a:endParaRPr>
          </a:p>
        </p:txBody>
      </p:sp>
      <p:pic>
        <p:nvPicPr>
          <p:cNvPr id="5" name="Content Placeholder 4" descr="A picture containing clock&#10;&#10;Description automatically generated">
            <a:extLst>
              <a:ext uri="{FF2B5EF4-FFF2-40B4-BE49-F238E27FC236}">
                <a16:creationId xmlns:a16="http://schemas.microsoft.com/office/drawing/2014/main" id="{14354DF8-CEEF-4501-9453-E8877D738E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20" r="-1" b="9502"/>
          <a:stretch/>
        </p:blipFill>
        <p:spPr>
          <a:xfrm>
            <a:off x="607848" y="609601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8322005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B1C8A4-71AF-408A-A083-CB414075D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FF0000"/>
                </a:solidFill>
              </a:rPr>
              <a:t>Dr Sherry Hamby (2014) informed Tom That…..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D5BFD-DF42-42EF-AC34-7E4B6BAACC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856089"/>
            <a:ext cx="8946541" cy="339231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dirty="0"/>
              <a:t>“Although it is an advantage to have the personal experience of surviving such a traumatic loss, and that it was a challenge, even something as horrific as a murder unfolds differently for every family every time, and what helped you might not help someone else”</a:t>
            </a:r>
          </a:p>
        </p:txBody>
      </p:sp>
    </p:spTree>
    <p:extLst>
      <p:ext uri="{BB962C8B-B14F-4D97-AF65-F5344CB8AC3E}">
        <p14:creationId xmlns:p14="http://schemas.microsoft.com/office/powerpoint/2010/main" val="28828870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0F373-E13C-4EF8-9F54-5738A78810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1837" y="2020710"/>
            <a:ext cx="3342462" cy="3014134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6000" b="1" u="sng" dirty="0"/>
              <a:t>TOM</a:t>
            </a:r>
            <a:br>
              <a:rPr lang="en-US" sz="6000" b="1" u="sng" dirty="0"/>
            </a:br>
            <a:br>
              <a:rPr lang="en-US" sz="6000" b="1" u="sng" dirty="0"/>
            </a:br>
            <a:r>
              <a:rPr lang="en-US" sz="4400" b="1" u="sng" dirty="0">
                <a:highlight>
                  <a:srgbClr val="FF0000"/>
                </a:highlight>
              </a:rPr>
              <a:t>NO LONGER WANTS TO BECOME A THERAPIST</a:t>
            </a:r>
            <a:endParaRPr lang="en-US" sz="4400" b="1" u="sng" dirty="0"/>
          </a:p>
        </p:txBody>
      </p:sp>
      <p:pic>
        <p:nvPicPr>
          <p:cNvPr id="5" name="Content Placeholder 4" descr="A picture containing clock&#10;&#10;Description automatically generated">
            <a:extLst>
              <a:ext uri="{FF2B5EF4-FFF2-40B4-BE49-F238E27FC236}">
                <a16:creationId xmlns:a16="http://schemas.microsoft.com/office/drawing/2014/main" id="{14354DF8-CEEF-4501-9453-E8877D738E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320" r="-1" b="9502"/>
          <a:stretch/>
        </p:blipFill>
        <p:spPr>
          <a:xfrm>
            <a:off x="607848" y="609601"/>
            <a:ext cx="6946288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4080894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9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4" name="Picture 11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5" name="Oval 13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6" name="Picture 15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7" name="Picture 17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8" name="Rectangle 19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D4300DD-B921-432F-BABE-7F8CC0412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1454964"/>
            <a:ext cx="6255561" cy="346699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4400" b="1" dirty="0"/>
              <a:t>Tom would be at risk of working </a:t>
            </a:r>
            <a:r>
              <a:rPr lang="en-US" sz="4400" b="1" dirty="0">
                <a:highlight>
                  <a:srgbClr val="FF0000"/>
                </a:highlight>
              </a:rPr>
              <a:t>entirely</a:t>
            </a:r>
            <a:r>
              <a:rPr lang="en-US" sz="4400" b="1" dirty="0"/>
              <a:t> from his own frame of reference</a:t>
            </a:r>
          </a:p>
        </p:txBody>
      </p:sp>
      <p:pic>
        <p:nvPicPr>
          <p:cNvPr id="5" name="Content Placeholder 4" descr="A person standing in front of a mirror in a dark room&#10;&#10;Description automatically generated">
            <a:extLst>
              <a:ext uri="{FF2B5EF4-FFF2-40B4-BE49-F238E27FC236}">
                <a16:creationId xmlns:a16="http://schemas.microsoft.com/office/drawing/2014/main" id="{4E88C040-D173-4277-8065-E87F9EC23BB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2341"/>
          <a:stretch/>
        </p:blipFill>
        <p:spPr>
          <a:xfrm>
            <a:off x="7557315" y="10"/>
            <a:ext cx="4634685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EC9835E-03D3-4D0F-9408-14C8B62C0F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0777705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68A82-80BB-460A-82BA-D5B2BEA8C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11269224" cy="1400530"/>
          </a:xfrm>
        </p:spPr>
        <p:txBody>
          <a:bodyPr/>
          <a:lstStyle/>
          <a:p>
            <a:pPr algn="ctr"/>
            <a:r>
              <a:rPr lang="en-GB" sz="6000" b="1" dirty="0">
                <a:highlight>
                  <a:srgbClr val="FF0000"/>
                </a:highlight>
              </a:rPr>
              <a:t>COUNTERTRANSFERENCE</a:t>
            </a:r>
          </a:p>
        </p:txBody>
      </p:sp>
      <p:pic>
        <p:nvPicPr>
          <p:cNvPr id="5" name="Content Placeholder 4" descr="A picture containing drawing&#10;&#10;Description automatically generated">
            <a:extLst>
              <a:ext uri="{FF2B5EF4-FFF2-40B4-BE49-F238E27FC236}">
                <a16:creationId xmlns:a16="http://schemas.microsoft.com/office/drawing/2014/main" id="{8D5A6351-AEAF-493C-931B-C21672649B1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8449" y="2166425"/>
            <a:ext cx="5261318" cy="2838328"/>
          </a:xfr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BD53426-100C-4672-B8B6-F68D4AB860A9}"/>
              </a:ext>
            </a:extLst>
          </p:cNvPr>
          <p:cNvSpPr/>
          <p:nvPr/>
        </p:nvSpPr>
        <p:spPr>
          <a:xfrm>
            <a:off x="8808334" y="3241224"/>
            <a:ext cx="3298785" cy="3755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dirty="0" err="1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Stefana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24937453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FB831E4-3F7A-4912-BB39-F112D123FC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00279" y="1325880"/>
            <a:ext cx="3344020" cy="4341142"/>
          </a:xfrm>
        </p:spPr>
        <p:txBody>
          <a:bodyPr vert="horz" lIns="91440" tIns="45720" rIns="91440" bIns="45720" rtlCol="0" anchor="b">
            <a:noAutofit/>
          </a:bodyPr>
          <a:lstStyle/>
          <a:p>
            <a:pPr algn="ctr"/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Tom is unconsciously using a person in therapy to meet his own psychological needs,</a:t>
            </a:r>
            <a:b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b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</a:br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He is looking at a version of </a:t>
            </a:r>
            <a:r>
              <a:rPr lang="en-US" sz="2400" b="0" i="0" kern="1200" dirty="0">
                <a:solidFill>
                  <a:srgbClr val="EBEBEB"/>
                </a:solidFill>
                <a:highlight>
                  <a:srgbClr val="FF0000"/>
                </a:highlight>
                <a:latin typeface="+mj-lt"/>
                <a:ea typeface="+mj-ea"/>
                <a:cs typeface="+mj-cs"/>
              </a:rPr>
              <a:t>himself</a:t>
            </a:r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in the mirror, and not in ‘Tandem’ with his client as </a:t>
            </a:r>
            <a:r>
              <a:rPr lang="en-US" sz="2400" b="0" i="0" kern="1200" dirty="0" err="1">
                <a:solidFill>
                  <a:srgbClr val="EBEBEB"/>
                </a:solidFill>
                <a:latin typeface="+mj-lt"/>
                <a:ea typeface="+mj-ea"/>
                <a:cs typeface="+mj-cs"/>
              </a:rPr>
              <a:t>Markin</a:t>
            </a:r>
            <a:r>
              <a:rPr lang="en-US" sz="2400" b="0" i="0" kern="1200" dirty="0">
                <a:solidFill>
                  <a:srgbClr val="EBEBEB"/>
                </a:solidFill>
                <a:latin typeface="+mj-lt"/>
                <a:ea typeface="+mj-ea"/>
                <a:cs typeface="+mj-cs"/>
              </a:rPr>
              <a:t> (2014) suggests</a:t>
            </a:r>
          </a:p>
        </p:txBody>
      </p:sp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1C92336D-3510-4186-8B9E-4CE166E28F1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7" r="-1" b="34820"/>
          <a:stretch/>
        </p:blipFill>
        <p:spPr>
          <a:xfrm>
            <a:off x="955392" y="2026782"/>
            <a:ext cx="6275584" cy="2809629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3641582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9068-C52B-4A3C-B2A7-BA39B2E92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highlight>
                  <a:srgbClr val="FF0000"/>
                </a:highlight>
              </a:rPr>
              <a:t>TRANSFERENTIAL/COUNTERTRANSFERENTIAL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2C9FE-C970-44F2-A4D1-2683DA436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2800" b="1" dirty="0"/>
              <a:t>Proactive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Proactive countertransference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countertransference</a:t>
            </a:r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(Clarkson, 2019)</a:t>
            </a:r>
          </a:p>
          <a:p>
            <a:pPr algn="ctr"/>
            <a:endParaRPr lang="en-GB" sz="2800" b="1" dirty="0"/>
          </a:p>
          <a:p>
            <a:pPr algn="ctr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5157275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71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030" name="Picture 73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031" name="Oval 75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32" name="Picture 77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33" name="Picture 79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034" name="Rectangle 81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83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6" name="Rectangle 85">
            <a:extLst>
              <a:ext uri="{FF2B5EF4-FFF2-40B4-BE49-F238E27FC236}">
                <a16:creationId xmlns:a16="http://schemas.microsoft.com/office/drawing/2014/main" id="{E89ED5F7-8269-4F20-B77F-70D4AA7A9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873202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7" name="Rectangle 87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027" name="Picture 3" descr="Image result for ITS NOT ALL ABOUT YOU">
            <a:hlinkClick r:id="rId7"/>
            <a:extLst>
              <a:ext uri="{FF2B5EF4-FFF2-40B4-BE49-F238E27FC236}">
                <a16:creationId xmlns:a16="http://schemas.microsoft.com/office/drawing/2014/main" id="{BC245175-03F8-4181-AF9C-29C9F37E7F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66092" y="1187347"/>
            <a:ext cx="9857520" cy="50587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71879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E19068-C52B-4A3C-B2A7-BA39B2E920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3200" dirty="0">
                <a:highlight>
                  <a:srgbClr val="FF0000"/>
                </a:highlight>
              </a:rPr>
              <a:t>TRANSFERENTIAL/COUNTERTRANSFERENTIAL RELATIONSHIPS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2C9FE-C970-44F2-A4D1-2683DA4362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/>
            <a:r>
              <a:rPr lang="en-GB" sz="2800" b="1" dirty="0"/>
              <a:t>Proactive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Proactive countertransference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transference</a:t>
            </a:r>
          </a:p>
          <a:p>
            <a:pPr algn="ctr"/>
            <a:endParaRPr lang="en-GB" sz="2800" b="1" dirty="0"/>
          </a:p>
          <a:p>
            <a:pPr algn="ctr"/>
            <a:r>
              <a:rPr lang="en-GB" sz="2800" b="1" dirty="0"/>
              <a:t>Reactive countertransference</a:t>
            </a:r>
          </a:p>
          <a:p>
            <a:pPr marL="0" indent="0" algn="ctr">
              <a:buNone/>
            </a:pPr>
            <a:endParaRPr lang="en-GB" sz="2800" b="1" dirty="0"/>
          </a:p>
          <a:p>
            <a:pPr marL="0" indent="0" algn="ctr">
              <a:buNone/>
            </a:pPr>
            <a:r>
              <a:rPr lang="en-GB" sz="1600" b="1" dirty="0">
                <a:solidFill>
                  <a:srgbClr val="FF0000"/>
                </a:solidFill>
              </a:rPr>
              <a:t>(Clarkson, 2019)</a:t>
            </a:r>
          </a:p>
          <a:p>
            <a:pPr algn="ctr"/>
            <a:endParaRPr lang="en-GB" sz="2800" b="1" dirty="0"/>
          </a:p>
          <a:p>
            <a:pPr algn="ctr"/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179925037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8E1E71-742C-407B-97DE-42C3454D76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Carl Jung (1954) outlines countertransference as a...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613E72-C709-4544-A50F-1D30A0AE41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3312" y="2404533"/>
            <a:ext cx="8946541" cy="3843866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800" i="1" dirty="0">
                <a:highlight>
                  <a:srgbClr val="800000"/>
                </a:highlight>
              </a:rPr>
              <a:t>…‘’potentially problematic phenomenon that can inhibit psychological treatment when left unchecked’</a:t>
            </a:r>
            <a:r>
              <a:rPr lang="en-GB" sz="4800" dirty="0">
                <a:highlight>
                  <a:srgbClr val="800000"/>
                </a:highlight>
              </a:rPr>
              <a:t>’</a:t>
            </a:r>
          </a:p>
        </p:txBody>
      </p:sp>
    </p:spTree>
    <p:extLst>
      <p:ext uri="{BB962C8B-B14F-4D97-AF65-F5344CB8AC3E}">
        <p14:creationId xmlns:p14="http://schemas.microsoft.com/office/powerpoint/2010/main" val="368169080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Picture 135">
            <a:extLst>
              <a:ext uri="{FF2B5EF4-FFF2-40B4-BE49-F238E27FC236}">
                <a16:creationId xmlns:a16="http://schemas.microsoft.com/office/drawing/2014/main" id="{C9ECDD5C-152A-4CC7-8333-0F367B3A62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38" name="Picture 137">
            <a:extLst>
              <a:ext uri="{FF2B5EF4-FFF2-40B4-BE49-F238E27FC236}">
                <a16:creationId xmlns:a16="http://schemas.microsoft.com/office/drawing/2014/main" id="{7F5C92A3-369B-43F3-BDCE-E560B1B0E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40" name="Oval 139">
            <a:extLst>
              <a:ext uri="{FF2B5EF4-FFF2-40B4-BE49-F238E27FC236}">
                <a16:creationId xmlns:a16="http://schemas.microsoft.com/office/drawing/2014/main" id="{AEBE9F1A-B38D-446E-83AE-14B17CE77F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142" name="Picture 141">
            <a:extLst>
              <a:ext uri="{FF2B5EF4-FFF2-40B4-BE49-F238E27FC236}">
                <a16:creationId xmlns:a16="http://schemas.microsoft.com/office/drawing/2014/main" id="{915B5014-A7EC-4BA6-9C83-8840CF81DB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44" name="Picture 143">
            <a:extLst>
              <a:ext uri="{FF2B5EF4-FFF2-40B4-BE49-F238E27FC236}">
                <a16:creationId xmlns:a16="http://schemas.microsoft.com/office/drawing/2014/main" id="{022C43AB-86D7-420D-8AD7-DC0A15FDD0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6" name="Rectangle 145">
            <a:extLst>
              <a:ext uri="{FF2B5EF4-FFF2-40B4-BE49-F238E27FC236}">
                <a16:creationId xmlns:a16="http://schemas.microsoft.com/office/drawing/2014/main" id="{5E3EB826-A471-488F-9E8A-D65528A3C0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8" name="Rectangle 147">
            <a:extLst>
              <a:ext uri="{FF2B5EF4-FFF2-40B4-BE49-F238E27FC236}">
                <a16:creationId xmlns:a16="http://schemas.microsoft.com/office/drawing/2014/main" id="{D85D5AA8-773B-469A-8802-9645A4DC9B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0" name="Rectangle 149">
            <a:extLst>
              <a:ext uri="{FF2B5EF4-FFF2-40B4-BE49-F238E27FC236}">
                <a16:creationId xmlns:a16="http://schemas.microsoft.com/office/drawing/2014/main" id="{E89ED5F7-8269-4F20-B77F-70D4AA7A9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801794"/>
            <a:ext cx="8732027" cy="52482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2" name="Rectangle 151">
            <a:extLst>
              <a:ext uri="{FF2B5EF4-FFF2-40B4-BE49-F238E27FC236}">
                <a16:creationId xmlns:a16="http://schemas.microsoft.com/office/drawing/2014/main" id="{C75AF42C-C556-454E-B2D3-2C917CB812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051" name="Picture 3" descr="Image result for good or bad">
            <a:hlinkClick r:id="rId7"/>
            <a:extLst>
              <a:ext uri="{FF2B5EF4-FFF2-40B4-BE49-F238E27FC236}">
                <a16:creationId xmlns:a16="http://schemas.microsoft.com/office/drawing/2014/main" id="{329AE2CB-D47D-4919-B8E7-183DD96A9E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38081" y="1141406"/>
            <a:ext cx="8998621" cy="4724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093565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26D5F9-217C-4543-8831-3305B73CB2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930" y="1902178"/>
            <a:ext cx="3322912" cy="3809999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Therapists Edge Of Awareness</a:t>
            </a:r>
          </a:p>
        </p:txBody>
      </p:sp>
      <p:pic>
        <p:nvPicPr>
          <p:cNvPr id="4" name="Content Placeholder 3" descr="A picture containing indoor, mirror, table, small&#10;&#10;Description automatically generated">
            <a:extLst>
              <a:ext uri="{FF2B5EF4-FFF2-40B4-BE49-F238E27FC236}">
                <a16:creationId xmlns:a16="http://schemas.microsoft.com/office/drawing/2014/main" id="{30DE3217-BD2A-42EE-8E20-81753BDBD7F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953" r="1" b="14618"/>
          <a:stretch/>
        </p:blipFill>
        <p:spPr>
          <a:xfrm>
            <a:off x="4619544" y="609601"/>
            <a:ext cx="6924756" cy="5638797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23" name="Rectangle 10">
            <a:extLst>
              <a:ext uri="{FF2B5EF4-FFF2-40B4-BE49-F238E27FC236}">
                <a16:creationId xmlns:a16="http://schemas.microsoft.com/office/drawing/2014/main" id="{A93A089E-0A16-452C-B341-0F769780D2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A49F9586-930E-4352-B441-C1A1076787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438401"/>
            <a:ext cx="3324141" cy="3809998"/>
          </a:xfrm>
        </p:spPr>
        <p:txBody>
          <a:bodyPr>
            <a:norm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608324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>
            <a:extLst>
              <a:ext uri="{FF2B5EF4-FFF2-40B4-BE49-F238E27FC236}">
                <a16:creationId xmlns:a16="http://schemas.microsoft.com/office/drawing/2014/main" id="{41B68C77-138E-4BF7-A276-BD0C78A421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C268552-D473-46ED-B1B8-422042C4DE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0" name="Oval 19">
            <a:extLst>
              <a:ext uri="{FF2B5EF4-FFF2-40B4-BE49-F238E27FC236}">
                <a16:creationId xmlns:a16="http://schemas.microsoft.com/office/drawing/2014/main" id="{4AC0CD9D-7610-4620-93B4-798CCD9AB5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B9238B3E-24AA-439A-B527-6C5DF6D721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69F01145-BEA3-4CBF-AA21-10077B948C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26" name="Rectangle 25">
            <a:extLst>
              <a:ext uri="{FF2B5EF4-FFF2-40B4-BE49-F238E27FC236}">
                <a16:creationId xmlns:a16="http://schemas.microsoft.com/office/drawing/2014/main" id="{DE4D62F9-188E-4530-84C2-24BDEE4BEB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D67CA421-FA2B-47ED-A101-F8BBEBB297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FA4EDD-C03E-4CC2-BBB3-75B01AE63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87733" y="1325881"/>
            <a:ext cx="4312356" cy="2997764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4000" b="1" i="0" kern="1200" dirty="0">
                <a:solidFill>
                  <a:schemeClr val="bg1"/>
                </a:solidFill>
                <a:latin typeface="+mj-lt"/>
                <a:ea typeface="+mj-ea"/>
                <a:cs typeface="+mj-cs"/>
              </a:rPr>
              <a:t>Subconsciously searching for parts of themselves …</a:t>
            </a:r>
          </a:p>
        </p:txBody>
      </p: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12425D82-CD5E-45A4-9542-70951E59F2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36914" y="639905"/>
            <a:ext cx="6915664" cy="557818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21DB897-A621-4D5F-AC81-91199AC437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4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8FE1D51A-AF80-4750-9B8B-7D3799F378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71" r="6173" b="2"/>
          <a:stretch/>
        </p:blipFill>
        <p:spPr>
          <a:xfrm>
            <a:off x="1064239" y="965141"/>
            <a:ext cx="6057890" cy="4932911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73844926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9E29276A-FDE7-452D-AC61-87A4002EAC44}"/>
              </a:ext>
            </a:extLst>
          </p:cNvPr>
          <p:cNvSpPr/>
          <p:nvPr/>
        </p:nvSpPr>
        <p:spPr>
          <a:xfrm>
            <a:off x="451556" y="180623"/>
            <a:ext cx="11322755" cy="9038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u="sng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REFERENCE LIST</a:t>
            </a:r>
            <a:endParaRPr lang="en-GB" sz="16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8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8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British Association for Counselling and Psychotherapy. (2018) 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Ethical Framework for Counselling </a:t>
            </a:r>
            <a:r>
              <a:rPr lang="en-GB" sz="800" i="1" dirty="0" err="1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Proffessions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.  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Leicestershire: BACP.</a:t>
            </a: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63A6373-0CDD-4A1F-BCE4-5987D0DD069B}"/>
              </a:ext>
            </a:extLst>
          </p:cNvPr>
          <p:cNvSpPr/>
          <p:nvPr/>
        </p:nvSpPr>
        <p:spPr>
          <a:xfrm>
            <a:off x="3048000" y="1095023"/>
            <a:ext cx="6096000" cy="6090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Clarkson, P (2019) 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The therapeutic relationship.  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2</a:t>
            </a:r>
            <a:r>
              <a:rPr lang="en-GB" sz="800" baseline="300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nd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Ed.  Washington:  American Psychological Association.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 </a:t>
            </a:r>
            <a:endParaRPr lang="en-GB" sz="8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Hamby, S. (2014) 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Is it OK for Therapists To Talk About Themselves?.  Available at:  </a:t>
            </a:r>
            <a:r>
              <a:rPr lang="en-GB" sz="800" i="1" u="sng" dirty="0">
                <a:solidFill>
                  <a:srgbClr val="0563C1"/>
                </a:solidFill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  <a:hlinkClick r:id="rId2"/>
              </a:rPr>
              <a:t>https://www.psychologytoday.com/gb/blog/the-web-violence/201409/is-it-ok-therapists-talk-about-themselves</a:t>
            </a:r>
            <a:r>
              <a:rPr lang="en-GB" sz="800" i="1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  </a:t>
            </a:r>
            <a:r>
              <a:rPr lang="en-GB" sz="800" dirty="0">
                <a:latin typeface="Times New Roman" panose="02020603050405020304" pitchFamily="18" charset="0"/>
                <a:ea typeface="SimSun" panose="02010600030101010101" pitchFamily="2" charset="-122"/>
                <a:cs typeface="Times New Roman" panose="02020603050405020304" pitchFamily="18" charset="0"/>
              </a:rPr>
              <a:t>(Accessed on 29.10.19).</a:t>
            </a: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endParaRPr lang="en-GB" sz="800" dirty="0">
              <a:effectLst/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ctr"/>
            <a:r>
              <a:rPr lang="en-GB" sz="800" dirty="0" err="1"/>
              <a:t>Hussay</a:t>
            </a:r>
            <a:r>
              <a:rPr lang="en-GB" sz="800" dirty="0"/>
              <a:t>, T. (2013) </a:t>
            </a:r>
            <a:r>
              <a:rPr lang="en-GB" sz="800" i="1" dirty="0"/>
              <a:t>Reflections.  </a:t>
            </a:r>
            <a:r>
              <a:rPr lang="en-GB" sz="800" dirty="0"/>
              <a:t>Available at:  </a:t>
            </a:r>
            <a:r>
              <a:rPr lang="en-GB" sz="800" u="sng" dirty="0">
                <a:hlinkClick r:id="rId3"/>
              </a:rPr>
              <a:t>https://petapixel.com/2013/08/28/reflections-portraits-of-the-elderly-seeing-their-younger-selves/</a:t>
            </a:r>
            <a:r>
              <a:rPr lang="en-GB" sz="800" dirty="0"/>
              <a:t> (Accessed:  30/10/19)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 err="1"/>
              <a:t>Jernejcic</a:t>
            </a:r>
            <a:r>
              <a:rPr lang="en-GB" sz="800" dirty="0"/>
              <a:t>, K (2014).  Available at:  </a:t>
            </a:r>
            <a:r>
              <a:rPr lang="en-GB" sz="800" u="sng" dirty="0">
                <a:hlinkClick r:id="rId4"/>
              </a:rPr>
              <a:t>https://kendranicole.net/authenticity-one-womans-transparent-thoughts-means-authentic/</a:t>
            </a:r>
            <a:r>
              <a:rPr lang="en-GB" sz="800" dirty="0"/>
              <a:t> (Accessed: 19 November 2019)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Jung. C.G. (1954) </a:t>
            </a:r>
            <a:r>
              <a:rPr lang="en-GB" sz="800" i="1" dirty="0"/>
              <a:t>The Psychology of Transference.  </a:t>
            </a:r>
            <a:r>
              <a:rPr lang="en-GB" sz="800" dirty="0"/>
              <a:t>New York:  </a:t>
            </a:r>
            <a:r>
              <a:rPr lang="en-GB" sz="800" dirty="0" err="1"/>
              <a:t>Bollingen</a:t>
            </a:r>
            <a:r>
              <a:rPr lang="en-GB" sz="800" dirty="0"/>
              <a:t> Foundation Inc.</a:t>
            </a:r>
          </a:p>
          <a:p>
            <a:pPr algn="ctr"/>
            <a:endParaRPr lang="en-GB" sz="800" dirty="0"/>
          </a:p>
          <a:p>
            <a:pPr algn="ctr"/>
            <a:endParaRPr lang="en-GB" sz="800" dirty="0"/>
          </a:p>
          <a:p>
            <a:pPr algn="ctr"/>
            <a:r>
              <a:rPr lang="en-GB" sz="800" dirty="0" err="1"/>
              <a:t>Markin</a:t>
            </a:r>
            <a:r>
              <a:rPr lang="en-GB" sz="800" dirty="0"/>
              <a:t>, R.D. (2014) ‘Toward a Common Identity for Relationally Oriented Clinicians:  A Place to Hang One’s Hat’, </a:t>
            </a:r>
            <a:r>
              <a:rPr lang="en-GB" sz="800" i="1" dirty="0"/>
              <a:t>American Psychological Association, </a:t>
            </a:r>
            <a:r>
              <a:rPr lang="en-GB" sz="800" dirty="0"/>
              <a:t>51 (3), pp. 327-333, DOI: 10.1037/a0037093.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Mitchell, R. (2014) ‘Congruence and Survivors of Sexual Abuse’, </a:t>
            </a:r>
            <a:r>
              <a:rPr lang="en-GB" sz="800" i="1" dirty="0"/>
              <a:t>Interact: The Journal of the Trauma and Abuse Group, </a:t>
            </a:r>
            <a:r>
              <a:rPr lang="en-GB" sz="800" dirty="0"/>
              <a:t>14 (2).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Page, S &amp; </a:t>
            </a:r>
            <a:r>
              <a:rPr lang="en-GB" sz="800" dirty="0" err="1"/>
              <a:t>Wosket</a:t>
            </a:r>
            <a:r>
              <a:rPr lang="en-GB" sz="800" dirty="0"/>
              <a:t>, V. (2015) </a:t>
            </a:r>
            <a:r>
              <a:rPr lang="en-GB" sz="800" i="1" dirty="0"/>
              <a:t>Supervising the Counsellor and Psychotherapist:  A Cyclical Model.  </a:t>
            </a:r>
            <a:r>
              <a:rPr lang="en-GB" sz="800" dirty="0"/>
              <a:t>New </a:t>
            </a:r>
          </a:p>
          <a:p>
            <a:pPr algn="ctr"/>
            <a:r>
              <a:rPr lang="en-GB" sz="800" dirty="0"/>
              <a:t>York:  Routledge.</a:t>
            </a:r>
          </a:p>
          <a:p>
            <a:pPr algn="ctr"/>
            <a:endParaRPr lang="en-GB" sz="800" dirty="0"/>
          </a:p>
          <a:p>
            <a:pPr algn="ctr"/>
            <a:r>
              <a:rPr lang="en-GB" sz="800" dirty="0"/>
              <a:t>Stefano, A. (2017) </a:t>
            </a:r>
            <a:r>
              <a:rPr lang="en-GB" sz="800" i="1" dirty="0"/>
              <a:t>History of Countertransference From Freud to the British Object Relations School.  </a:t>
            </a:r>
            <a:r>
              <a:rPr lang="en-GB" sz="800" dirty="0"/>
              <a:t>New York:  Routledge.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dirty="0" err="1"/>
              <a:t>Wosket</a:t>
            </a:r>
            <a:r>
              <a:rPr lang="en-GB" sz="800" dirty="0"/>
              <a:t>, V. (2006) </a:t>
            </a:r>
            <a:r>
              <a:rPr lang="en-GB" sz="800" i="1" dirty="0" err="1"/>
              <a:t>Egans’s</a:t>
            </a:r>
            <a:r>
              <a:rPr lang="en-GB" sz="800" i="1" dirty="0"/>
              <a:t> Skilled Helper Model.  </a:t>
            </a:r>
            <a:r>
              <a:rPr lang="en-GB" sz="800" dirty="0"/>
              <a:t>New York:  Routledge.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b="1" dirty="0"/>
              <a:t> </a:t>
            </a:r>
            <a:endParaRPr lang="en-GB" sz="800" dirty="0"/>
          </a:p>
          <a:p>
            <a:pPr algn="ctr"/>
            <a:r>
              <a:rPr lang="en-GB" sz="800" dirty="0" err="1"/>
              <a:t>Wosket</a:t>
            </a:r>
            <a:r>
              <a:rPr lang="en-GB" sz="800" dirty="0"/>
              <a:t>, V. (1999) </a:t>
            </a:r>
            <a:r>
              <a:rPr lang="en-GB" sz="800" i="1" dirty="0"/>
              <a:t>The Therapeutic Use of Self. </a:t>
            </a:r>
            <a:r>
              <a:rPr lang="en-GB" sz="800" dirty="0"/>
              <a:t>1</a:t>
            </a:r>
            <a:r>
              <a:rPr lang="en-GB" sz="800" baseline="30000" dirty="0"/>
              <a:t>st</a:t>
            </a:r>
            <a:r>
              <a:rPr lang="en-GB" sz="800" dirty="0"/>
              <a:t> Ed. New York:  Routledge.</a:t>
            </a:r>
          </a:p>
          <a:p>
            <a:pPr algn="ctr"/>
            <a:r>
              <a:rPr lang="en-GB" sz="800" dirty="0"/>
              <a:t> </a:t>
            </a:r>
          </a:p>
          <a:p>
            <a:pPr algn="ctr"/>
            <a:r>
              <a:rPr lang="en-GB" sz="800" b="1" dirty="0"/>
              <a:t> </a:t>
            </a:r>
            <a:endParaRPr lang="en-GB" sz="800" dirty="0"/>
          </a:p>
          <a:p>
            <a:pPr algn="ctr"/>
            <a:r>
              <a:rPr lang="en-GB" sz="800" dirty="0" err="1"/>
              <a:t>Wosket</a:t>
            </a:r>
            <a:r>
              <a:rPr lang="en-GB" sz="800" dirty="0"/>
              <a:t>, V. (2017) </a:t>
            </a:r>
            <a:r>
              <a:rPr lang="en-GB" sz="800" i="1" dirty="0"/>
              <a:t>The Therapeutic Use of Self. </a:t>
            </a:r>
            <a:r>
              <a:rPr lang="en-GB" sz="800" dirty="0"/>
              <a:t>2</a:t>
            </a:r>
            <a:r>
              <a:rPr lang="en-GB" sz="800" baseline="30000" dirty="0"/>
              <a:t>nd</a:t>
            </a:r>
            <a:r>
              <a:rPr lang="en-GB" sz="800" dirty="0"/>
              <a:t> Ed. New York:  Routledge.</a:t>
            </a:r>
          </a:p>
          <a:p>
            <a:pPr algn="ctr"/>
            <a:endParaRPr lang="en-GB" sz="800" dirty="0"/>
          </a:p>
          <a:p>
            <a:pPr algn="ctr"/>
            <a:endParaRPr lang="en-GB" sz="800" dirty="0"/>
          </a:p>
          <a:p>
            <a:pPr algn="ctr">
              <a:lnSpc>
                <a:spcPct val="200000"/>
              </a:lnSpc>
              <a:spcAft>
                <a:spcPts val="0"/>
              </a:spcAft>
            </a:pPr>
            <a:endParaRPr lang="en-GB" sz="800" dirty="0">
              <a:latin typeface="Times New Roman" panose="02020603050405020304" pitchFamily="18" charset="0"/>
              <a:ea typeface="SimSun" panose="02010600030101010101" pitchFamily="2" charset="-122"/>
              <a:cs typeface="Times New Roman" panose="02020603050405020304" pitchFamily="18" charset="0"/>
            </a:endParaRPr>
          </a:p>
          <a:p>
            <a:pPr algn="ctr">
              <a:lnSpc>
                <a:spcPct val="200000"/>
              </a:lnSpc>
              <a:spcAft>
                <a:spcPts val="0"/>
              </a:spcAft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2281707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</TotalTime>
  <Words>914</Words>
  <Application>Microsoft Office PowerPoint</Application>
  <PresentationFormat>Widescreen</PresentationFormat>
  <Paragraphs>127</Paragraphs>
  <Slides>32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size="39" baseType="lpstr">
      <vt:lpstr>Arial</vt:lpstr>
      <vt:lpstr>Brush Script MT</vt:lpstr>
      <vt:lpstr>Calibri</vt:lpstr>
      <vt:lpstr>Century Gothic</vt:lpstr>
      <vt:lpstr>Times New Roman</vt:lpstr>
      <vt:lpstr>Wingdings 3</vt:lpstr>
      <vt:lpstr>Ion</vt:lpstr>
      <vt:lpstr>    THE THERAPEUTIC USE OF SELF -   A CRITICAL EVALUATION    </vt:lpstr>
      <vt:lpstr>PAN-THEORETICAL RELATIONSHIP QUALITIES:</vt:lpstr>
      <vt:lpstr>PowerPoint Presentation</vt:lpstr>
      <vt:lpstr>THE SELF</vt:lpstr>
      <vt:lpstr>PowerPoint Presentation</vt:lpstr>
      <vt:lpstr>THERAPISTS ATTENTION TO SELF</vt:lpstr>
      <vt:lpstr>Markin states…….</vt:lpstr>
      <vt:lpstr>Markin states…….</vt:lpstr>
      <vt:lpstr>….I am here with you</vt:lpstr>
      <vt:lpstr>Research analysis:   </vt:lpstr>
      <vt:lpstr>PowerPoint Presentation</vt:lpstr>
      <vt:lpstr>Who is Val Wosket?</vt:lpstr>
      <vt:lpstr>Therapists attention to self:   Uncomfortable reaction to clients story</vt:lpstr>
      <vt:lpstr>Result of therapists attention to self:</vt:lpstr>
      <vt:lpstr>Wosket (2017) stated……</vt:lpstr>
      <vt:lpstr>PowerPoint Presentation</vt:lpstr>
      <vt:lpstr>‘’The attention to self’’ is NOT ALWAYS useful</vt:lpstr>
      <vt:lpstr>The client is the book…</vt:lpstr>
      <vt:lpstr>TOM  * Experienced difficult life trauma 1st hand  * Would like to become a therapist</vt:lpstr>
      <vt:lpstr>Dr Sherry Hamby (2014) informed Tom That…..</vt:lpstr>
      <vt:lpstr>TOM  NO LONGER WANTS TO BECOME A THERAPIST</vt:lpstr>
      <vt:lpstr>Tom would be at risk of working entirely from his own frame of reference</vt:lpstr>
      <vt:lpstr>COUNTERTRANSFERENCE</vt:lpstr>
      <vt:lpstr>Tom is unconsciously using a person in therapy to meet his own psychological needs,  He is looking at a version of himself in the mirror, and not in ‘Tandem’ with his client as Markin (2014) suggests</vt:lpstr>
      <vt:lpstr>TRANSFERENTIAL/COUNTERTRANSFERENTIAL RELATIONSHIPS</vt:lpstr>
      <vt:lpstr>PowerPoint Presentation</vt:lpstr>
      <vt:lpstr>TRANSFERENTIAL/COUNTERTRANSFERENTIAL RELATIONSHIPS</vt:lpstr>
      <vt:lpstr>Carl Jung (1954) outlines countertransference as a...   </vt:lpstr>
      <vt:lpstr>PowerPoint Presentation</vt:lpstr>
      <vt:lpstr>Therapists Edge Of Awareness</vt:lpstr>
      <vt:lpstr>Subconsciously searching for parts of themselves 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THERAPEUTIC USE OF SELF -   A CRITICAL EVALUATION</dc:title>
  <dc:creator>Donna James</dc:creator>
  <cp:lastModifiedBy>Donna James</cp:lastModifiedBy>
  <cp:revision>3</cp:revision>
  <dcterms:created xsi:type="dcterms:W3CDTF">2019-11-24T11:36:47Z</dcterms:created>
  <dcterms:modified xsi:type="dcterms:W3CDTF">2019-11-24T11:54:13Z</dcterms:modified>
</cp:coreProperties>
</file>