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embeddedFontLst>
    <p:embeddedFont>
      <p:font typeface="Algerian" pitchFamily="82" charset="0"/>
      <p:regular r:id="rId21"/>
    </p:embeddedFont>
    <p:embeddedFont>
      <p:font typeface="Montserrat" pitchFamily="2" charset="0"/>
      <p:regular r:id="rId22"/>
      <p:bold r:id="rId23"/>
      <p:italic r:id="rId24"/>
      <p:boldItalic r:id="rId25"/>
    </p:embeddedFont>
    <p:embeddedFont>
      <p:font typeface="Oswald" pitchFamily="2" charset="0"/>
      <p:regular r:id="rId26"/>
      <p:bold r:id="rId27"/>
    </p:embeddedFont>
    <p:embeddedFont>
      <p:font typeface="Playfair Display" pitchFamily="2"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6208"/>
  </p:normalViewPr>
  <p:slideViewPr>
    <p:cSldViewPr snapToGrid="0">
      <p:cViewPr varScale="1">
        <p:scale>
          <a:sx n="159" d="100"/>
          <a:sy n="159" d="100"/>
        </p:scale>
        <p:origin x="28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22757137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866072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1425ef53cfe_0_1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1425ef53cfe_0_1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66306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1425ef53cfe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1425ef53cfe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latin typeface="Times New Roman"/>
                <a:ea typeface="Times New Roman"/>
                <a:cs typeface="Times New Roman"/>
                <a:sym typeface="Times New Roman"/>
              </a:rPr>
              <a:t>Market expansion can benefit global companies in various ways such as an increase in revenue and sales growth that drives the overall success of their businesses. Cultural differences can decrease the effectiveness of their promotion of products and services affecting sales and business growth in foreign markets (Khan and Ebner, 2019). The study will provide recommendations for the British company to overcome the challenges in business communication and culture.</a:t>
            </a:r>
            <a:endParaRPr sz="1200"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dirty="0"/>
          </a:p>
          <a:p>
            <a:pPr marL="0" lvl="0" indent="0" algn="just" rtl="0">
              <a:spcBef>
                <a:spcPts val="0"/>
              </a:spcBef>
              <a:spcAft>
                <a:spcPts val="0"/>
              </a:spcAft>
              <a:buNone/>
            </a:pPr>
            <a:endParaRPr sz="1200" dirty="0"/>
          </a:p>
        </p:txBody>
      </p:sp>
    </p:spTree>
    <p:extLst>
      <p:ext uri="{BB962C8B-B14F-4D97-AF65-F5344CB8AC3E}">
        <p14:creationId xmlns:p14="http://schemas.microsoft.com/office/powerpoint/2010/main" val="1218608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g1425ef53cfe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 name="Google Shape;75;g1425ef53cfe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dirty="0">
                <a:latin typeface="Times New Roman"/>
                <a:ea typeface="Times New Roman"/>
                <a:cs typeface="Times New Roman"/>
                <a:sym typeface="Times New Roman"/>
              </a:rPr>
              <a:t>A joint venture can be an effective way for companies in introducing their products and service to foreign markets (</a:t>
            </a:r>
            <a:r>
              <a:rPr lang="en" sz="1200" dirty="0" err="1">
                <a:latin typeface="Times New Roman"/>
                <a:ea typeface="Times New Roman"/>
                <a:cs typeface="Times New Roman"/>
                <a:sym typeface="Times New Roman"/>
              </a:rPr>
              <a:t>Sheth</a:t>
            </a:r>
            <a:r>
              <a:rPr lang="en" sz="1200" dirty="0">
                <a:latin typeface="Times New Roman"/>
                <a:ea typeface="Times New Roman"/>
                <a:cs typeface="Times New Roman"/>
                <a:sym typeface="Times New Roman"/>
              </a:rPr>
              <a:t>, 2020). With the help of the expertise and knowledge of the existing company in the market expanding companies can easily gain insights into market trends and demands. The joint venture also allows companies to access more skilled employees along with a higher amount of resources driving business success in the foreign market. </a:t>
            </a:r>
            <a:endParaRPr sz="1200" dirty="0">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endParaRPr dirty="0"/>
          </a:p>
          <a:p>
            <a:pPr marL="0" lvl="0" indent="0" algn="l" rtl="0">
              <a:lnSpc>
                <a:spcPct val="150000"/>
              </a:lnSpc>
              <a:spcBef>
                <a:spcPts val="0"/>
              </a:spcBef>
              <a:spcAft>
                <a:spcPts val="0"/>
              </a:spcAft>
              <a:buNone/>
            </a:pPr>
            <a:endParaRPr dirty="0"/>
          </a:p>
        </p:txBody>
      </p:sp>
    </p:spTree>
    <p:extLst>
      <p:ext uri="{BB962C8B-B14F-4D97-AF65-F5344CB8AC3E}">
        <p14:creationId xmlns:p14="http://schemas.microsoft.com/office/powerpoint/2010/main" val="943632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1425ef53cfe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1425ef53cfe_0_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 sz="1200" dirty="0">
                <a:latin typeface="Times New Roman"/>
                <a:ea typeface="Times New Roman"/>
                <a:cs typeface="Times New Roman"/>
                <a:sym typeface="Times New Roman"/>
              </a:rPr>
              <a:t>The higher acceptance of inequality in society can create challenges for the British company in maintaining employee collaboration and engagement. On the other hand, due to high collectivism, the British company can face challenges in the individual development of its employees in the market. As an example, Burberry faced challenges in maintaining employee engagement due to the high power distance in the country affecting its overall productivity.</a:t>
            </a:r>
            <a:endParaRPr sz="1200" dirty="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769648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425ef53cfe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425ef53cfe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dirty="0">
                <a:latin typeface="Times New Roman"/>
                <a:ea typeface="Times New Roman"/>
                <a:cs typeface="Times New Roman"/>
                <a:sym typeface="Times New Roman"/>
              </a:rPr>
              <a:t>Due to similar scores in both uncertainty avoidance and masculinity the British company can effectively introduce new products and services to consumers while focusing on its achievements and business success. Due to the language and traditional differences the British company can face difficulties in interacting with consumers. It can create challenges for the company in </a:t>
            </a:r>
            <a:r>
              <a:rPr lang="en" sz="1200" dirty="0" err="1">
                <a:latin typeface="Times New Roman"/>
                <a:ea typeface="Times New Roman"/>
                <a:cs typeface="Times New Roman"/>
                <a:sym typeface="Times New Roman"/>
              </a:rPr>
              <a:t>analysing</a:t>
            </a:r>
            <a:r>
              <a:rPr lang="en" sz="1200" dirty="0">
                <a:latin typeface="Times New Roman"/>
                <a:ea typeface="Times New Roman"/>
                <a:cs typeface="Times New Roman"/>
                <a:sym typeface="Times New Roman"/>
              </a:rPr>
              <a:t> consumer preferences and demands. </a:t>
            </a:r>
            <a:endParaRPr sz="1200" dirty="0">
              <a:latin typeface="Times New Roman"/>
              <a:ea typeface="Times New Roman"/>
              <a:cs typeface="Times New Roman"/>
              <a:sym typeface="Times New Roman"/>
            </a:endParaRPr>
          </a:p>
        </p:txBody>
      </p:sp>
    </p:spTree>
    <p:extLst>
      <p:ext uri="{BB962C8B-B14F-4D97-AF65-F5344CB8AC3E}">
        <p14:creationId xmlns:p14="http://schemas.microsoft.com/office/powerpoint/2010/main" val="1739834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1425ef53cfe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1425ef53cfe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long-term orientation focus can create challenges for the British company in planning short-term business goals that can slow down the growth of the business (</a:t>
            </a:r>
            <a:r>
              <a:rPr lang="en" sz="1200" dirty="0" err="1">
                <a:solidFill>
                  <a:schemeClr val="dk1"/>
                </a:solidFill>
                <a:latin typeface="Times New Roman"/>
                <a:ea typeface="Times New Roman"/>
                <a:cs typeface="Times New Roman"/>
                <a:sym typeface="Times New Roman"/>
              </a:rPr>
              <a:t>Grøgaard</a:t>
            </a:r>
            <a:r>
              <a:rPr lang="en" sz="1200" dirty="0">
                <a:solidFill>
                  <a:schemeClr val="dk1"/>
                </a:solidFill>
                <a:latin typeface="Times New Roman"/>
                <a:ea typeface="Times New Roman"/>
                <a:cs typeface="Times New Roman"/>
                <a:sym typeface="Times New Roman"/>
              </a:rPr>
              <a:t>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2019). On the other hand, having a low score can result in a lower indulgence of employees in their desires. It can create challenges for the British company in motivating its employees. As an example, Marks and Spencer have faced challenges in motivating its employees due to low indulgence resulting in lower performance.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67877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1425ef53cfe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1425ef53cfe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Communication Accommodation Theory can help the British company in adapting to the communication behaviour of the Chinese market (Chang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2019). However, due to the differences in language, traditions, and social differences, the company can face challenges in interacting with its Chinese partner. As an example, Burberry has faced challenges in its business due to differences in language. </a:t>
            </a:r>
            <a:endParaRPr/>
          </a:p>
        </p:txBody>
      </p:sp>
    </p:spTree>
    <p:extLst>
      <p:ext uri="{BB962C8B-B14F-4D97-AF65-F5344CB8AC3E}">
        <p14:creationId xmlns:p14="http://schemas.microsoft.com/office/powerpoint/2010/main" val="78457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1425ef53cfe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1425ef53cfe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Through convergence, the British company can adapt to the communication characteristics of the Chinese market. However, the difference in language can be a primary challenge for the company in the process. On the other hand, in the process of divergence, the company can face difficulties due to social differences. </a:t>
            </a:r>
            <a:endParaRPr/>
          </a:p>
        </p:txBody>
      </p:sp>
    </p:spTree>
    <p:extLst>
      <p:ext uri="{BB962C8B-B14F-4D97-AF65-F5344CB8AC3E}">
        <p14:creationId xmlns:p14="http://schemas.microsoft.com/office/powerpoint/2010/main" val="20576784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1425ef53cfe_0_1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1425ef53cfe_0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high score in the power index signifies a higher acceptance of power differences that can decrease engagement among employees creating a communication gap. On the other hand, differences in traditions and social systems can also create challenges for the British company in adapting to the communication behaviour of its Chinese partner (Irwin, 2020).</a:t>
            </a:r>
            <a:endParaRPr/>
          </a:p>
        </p:txBody>
      </p:sp>
    </p:spTree>
    <p:extLst>
      <p:ext uri="{BB962C8B-B14F-4D97-AF65-F5344CB8AC3E}">
        <p14:creationId xmlns:p14="http://schemas.microsoft.com/office/powerpoint/2010/main" val="4219852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1425ef53cfe_0_1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1425ef53cfe_0_1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Heavy censorship on the channels of media can create challenges for the British company in promoting its services and products or interacting with consumers (</a:t>
            </a:r>
            <a:r>
              <a:rPr lang="en" sz="1200" dirty="0" err="1">
                <a:solidFill>
                  <a:schemeClr val="dk1"/>
                </a:solidFill>
                <a:latin typeface="Times New Roman"/>
                <a:ea typeface="Times New Roman"/>
                <a:cs typeface="Times New Roman"/>
                <a:sym typeface="Times New Roman"/>
              </a:rPr>
              <a:t>Mróz</a:t>
            </a:r>
            <a:r>
              <a:rPr lang="en" sz="1200" dirty="0">
                <a:solidFill>
                  <a:schemeClr val="dk1"/>
                </a:solidFill>
                <a:latin typeface="Times New Roman"/>
                <a:ea typeface="Times New Roman"/>
                <a:cs typeface="Times New Roman"/>
                <a:sym typeface="Times New Roman"/>
              </a:rPr>
              <a:t>, 2021). On the other hand, higher concentration on morals and lower acceptance of cultural differences can make interaction difficult for the British company. As an example, Deloitte has faced challenges in conducting business in China due to the differences in etiquette and high morals.</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230084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425ef53cfe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425ef53cfe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Cultural divergence can create challenges for the British company in conducting its operations in the Chinese marketplace. A higher focus on morals and traditions along with a patriarchal society can make China culturally different. Furthermore, lower indulgence can differentiate social norms and processes creating challenges for the company in its interaction.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8244470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425ef53cfe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425ef53cfe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most spoken language in China is Chinese which can create a language barrier for the British company. Additionally, the collectivist nature,  long term orientation can affect the business operations of the company. On the other hand, the higher focus on traditions and social principles in China can also create difficulties in interaction for the company.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061001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1425ef53cfe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1425ef53cfe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British company can overcome cultural differences by promoting open communication among its employees regarding cultural differences and diversity increasing collaboration (ÓhÉigeartaigh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The company can also identify and understand the dissimilarities in culture and adapt to them increasing the effectiveness of interaction. Development of a shared vision among all employees while sharing the company culture can also help the company in overcoming cultural differences.</a:t>
            </a:r>
            <a:endParaRPr sz="1200" b="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41937620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1425ef53cfe_0_1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1425ef53cfe_0_1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British company can encourage its employees to open communication while increasing collaboration between them. It will allow them to freely share their ideas and opinions improving business communication. By involving its employees in the decision-making process, the company can get opinions and ideas from the employees avoiding misunderstanding and internal bickering (García-</a:t>
            </a:r>
            <a:r>
              <a:rPr lang="en" sz="1200" dirty="0" err="1">
                <a:solidFill>
                  <a:schemeClr val="dk1"/>
                </a:solidFill>
                <a:latin typeface="Times New Roman"/>
                <a:ea typeface="Times New Roman"/>
                <a:cs typeface="Times New Roman"/>
                <a:sym typeface="Times New Roman"/>
              </a:rPr>
              <a:t>Carbonell</a:t>
            </a:r>
            <a:r>
              <a:rPr lang="en" sz="1200" dirty="0">
                <a:solidFill>
                  <a:schemeClr val="dk1"/>
                </a:solidFill>
                <a:latin typeface="Times New Roman"/>
                <a:ea typeface="Times New Roman"/>
                <a:cs typeface="Times New Roman"/>
                <a:sym typeface="Times New Roman"/>
              </a:rPr>
              <a:t>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2018). Understanding and resolving the communication challenges of employees can enhance the effectiveness of business communication.</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6101446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1425ef53cfe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1425ef53cfe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The study has focused on the challenges the British company may face due to the differences in cross-cultural factors such as power distance, individualism and so on. The company can identify as well as understand the differences in culture and adapt to them to overcome cultural challenges. </a:t>
            </a:r>
            <a:endParaRPr dirty="0"/>
          </a:p>
        </p:txBody>
      </p:sp>
    </p:spTree>
    <p:extLst>
      <p:ext uri="{BB962C8B-B14F-4D97-AF65-F5344CB8AC3E}">
        <p14:creationId xmlns:p14="http://schemas.microsoft.com/office/powerpoint/2010/main" val="3357454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1425ef53cfe_0_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1425ef53cfe_0_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382141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4358475" y="0"/>
            <a:ext cx="3853200" cy="51435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6800"/>
              <a:buFont typeface="Playfair Display"/>
              <a:buNone/>
              <a:defRPr sz="6800" b="1">
                <a:latin typeface="Playfair Display"/>
                <a:ea typeface="Playfair Display"/>
                <a:cs typeface="Playfair Display"/>
                <a:sym typeface="Playfair Display"/>
              </a:defRPr>
            </a:lvl1pPr>
            <a:lvl2pPr lvl="1" algn="ctr">
              <a:spcBef>
                <a:spcPts val="0"/>
              </a:spcBef>
              <a:spcAft>
                <a:spcPts val="0"/>
              </a:spcAft>
              <a:buSzPts val="6800"/>
              <a:buFont typeface="Playfair Display"/>
              <a:buNone/>
              <a:defRPr sz="6800" b="1">
                <a:latin typeface="Playfair Display"/>
                <a:ea typeface="Playfair Display"/>
                <a:cs typeface="Playfair Display"/>
                <a:sym typeface="Playfair Display"/>
              </a:defRPr>
            </a:lvl2pPr>
            <a:lvl3pPr lvl="2" algn="ctr">
              <a:spcBef>
                <a:spcPts val="0"/>
              </a:spcBef>
              <a:spcAft>
                <a:spcPts val="0"/>
              </a:spcAft>
              <a:buSzPts val="6800"/>
              <a:buFont typeface="Playfair Display"/>
              <a:buNone/>
              <a:defRPr sz="6800" b="1">
                <a:latin typeface="Playfair Display"/>
                <a:ea typeface="Playfair Display"/>
                <a:cs typeface="Playfair Display"/>
                <a:sym typeface="Playfair Display"/>
              </a:defRPr>
            </a:lvl3pPr>
            <a:lvl4pPr lvl="3" algn="ctr">
              <a:spcBef>
                <a:spcPts val="0"/>
              </a:spcBef>
              <a:spcAft>
                <a:spcPts val="0"/>
              </a:spcAft>
              <a:buSzPts val="6800"/>
              <a:buFont typeface="Playfair Display"/>
              <a:buNone/>
              <a:defRPr sz="6800" b="1">
                <a:latin typeface="Playfair Display"/>
                <a:ea typeface="Playfair Display"/>
                <a:cs typeface="Playfair Display"/>
                <a:sym typeface="Playfair Display"/>
              </a:defRPr>
            </a:lvl4pPr>
            <a:lvl5pPr lvl="4" algn="ctr">
              <a:spcBef>
                <a:spcPts val="0"/>
              </a:spcBef>
              <a:spcAft>
                <a:spcPts val="0"/>
              </a:spcAft>
              <a:buSzPts val="6800"/>
              <a:buFont typeface="Playfair Display"/>
              <a:buNone/>
              <a:defRPr sz="6800" b="1">
                <a:latin typeface="Playfair Display"/>
                <a:ea typeface="Playfair Display"/>
                <a:cs typeface="Playfair Display"/>
                <a:sym typeface="Playfair Display"/>
              </a:defRPr>
            </a:lvl5pPr>
            <a:lvl6pPr lvl="5" algn="ctr">
              <a:spcBef>
                <a:spcPts val="0"/>
              </a:spcBef>
              <a:spcAft>
                <a:spcPts val="0"/>
              </a:spcAft>
              <a:buSzPts val="6800"/>
              <a:buFont typeface="Playfair Display"/>
              <a:buNone/>
              <a:defRPr sz="6800" b="1">
                <a:latin typeface="Playfair Display"/>
                <a:ea typeface="Playfair Display"/>
                <a:cs typeface="Playfair Display"/>
                <a:sym typeface="Playfair Display"/>
              </a:defRPr>
            </a:lvl6pPr>
            <a:lvl7pPr lvl="6" algn="ctr">
              <a:spcBef>
                <a:spcPts val="0"/>
              </a:spcBef>
              <a:spcAft>
                <a:spcPts val="0"/>
              </a:spcAft>
              <a:buSzPts val="6800"/>
              <a:buFont typeface="Playfair Display"/>
              <a:buNone/>
              <a:defRPr sz="6800" b="1">
                <a:latin typeface="Playfair Display"/>
                <a:ea typeface="Playfair Display"/>
                <a:cs typeface="Playfair Display"/>
                <a:sym typeface="Playfair Display"/>
              </a:defRPr>
            </a:lvl7pPr>
            <a:lvl8pPr lvl="7" algn="ctr">
              <a:spcBef>
                <a:spcPts val="0"/>
              </a:spcBef>
              <a:spcAft>
                <a:spcPts val="0"/>
              </a:spcAft>
              <a:buSzPts val="6800"/>
              <a:buFont typeface="Playfair Display"/>
              <a:buNone/>
              <a:defRPr sz="6800" b="1">
                <a:latin typeface="Playfair Display"/>
                <a:ea typeface="Playfair Display"/>
                <a:cs typeface="Playfair Display"/>
                <a:sym typeface="Playfair Display"/>
              </a:defRPr>
            </a:lvl8pPr>
            <a:lvl9pPr lvl="8" algn="ctr">
              <a:spcBef>
                <a:spcPts val="0"/>
              </a:spcBef>
              <a:spcAft>
                <a:spcPts val="0"/>
              </a:spcAft>
              <a:buSzPts val="6800"/>
              <a:buFont typeface="Playfair Display"/>
              <a:buNone/>
              <a:defRPr sz="6800" b="1">
                <a:latin typeface="Playfair Display"/>
                <a:ea typeface="Playfair Display"/>
                <a:cs typeface="Playfair Display"/>
                <a:sym typeface="Playfair Display"/>
              </a:defRPr>
            </a:lvl9pPr>
          </a:lstStyle>
          <a:p>
            <a:endParaRPr/>
          </a:p>
        </p:txBody>
      </p:sp>
      <p:sp>
        <p:nvSpPr>
          <p:cNvPr id="13" name="Google Shape;13;p2"/>
          <p:cNvSpPr txBox="1">
            <a:spLocks noGrp="1"/>
          </p:cNvSpPr>
          <p:nvPr>
            <p:ph type="subTitle" idx="1"/>
          </p:nvPr>
        </p:nvSpPr>
        <p:spPr>
          <a:xfrm>
            <a:off x="344250" y="3550650"/>
            <a:ext cx="4910100" cy="577800"/>
          </a:xfrm>
          <a:prstGeom prst="rect">
            <a:avLst/>
          </a:prstGeom>
          <a:solidFill>
            <a:schemeClr val="dk2"/>
          </a:solidFill>
        </p:spPr>
        <p:txBody>
          <a:bodyPr spcFirstLastPara="1" wrap="square" lIns="91425" tIns="91425" rIns="91425" bIns="91425" anchor="ctr" anchorCtr="0">
            <a:normAutofit/>
          </a:bodyPr>
          <a:lstStyle>
            <a:lvl1pPr lvl="0">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1pPr>
            <a:lvl2pPr lvl="1">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2pPr>
            <a:lvl3pPr lvl="2">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3pPr>
            <a:lvl4pPr lvl="3">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4pPr>
            <a:lvl5pPr lvl="4">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5pPr>
            <a:lvl6pPr lvl="5">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6pPr>
            <a:lvl7pPr lvl="6">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7pPr>
            <a:lvl8pPr lvl="7">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8pPr>
            <a:lvl9pPr lvl="8">
              <a:lnSpc>
                <a:spcPct val="100000"/>
              </a:lnSpc>
              <a:spcBef>
                <a:spcPts val="0"/>
              </a:spcBef>
              <a:spcAft>
                <a:spcPts val="0"/>
              </a:spcAft>
              <a:buClr>
                <a:schemeClr val="lt1"/>
              </a:buClr>
              <a:buSzPts val="2400"/>
              <a:buFont typeface="Montserrat"/>
              <a:buNone/>
              <a:defRPr sz="2400" b="1">
                <a:solidFill>
                  <a:schemeClr val="lt1"/>
                </a:solidFill>
                <a:latin typeface="Montserrat"/>
                <a:ea typeface="Montserrat"/>
                <a:cs typeface="Montserrat"/>
                <a:sym typeface="Montserrat"/>
              </a:defRPr>
            </a:lvl9pPr>
          </a:lstStyle>
          <a:p>
            <a:endParaRPr/>
          </a:p>
        </p:txBody>
      </p:sp>
      <p:sp>
        <p:nvSpPr>
          <p:cNvPr id="14" name="Google Shape;14;p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4"/>
        </a:solidFill>
        <a:effectLst/>
      </p:bgPr>
    </p:bg>
    <p:spTree>
      <p:nvGrpSpPr>
        <p:cNvPr id="1"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344250" y="1403850"/>
            <a:ext cx="8455500" cy="21468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Font typeface="Playfair Display"/>
              <a:buNone/>
              <a:defRPr sz="4800" b="1">
                <a:latin typeface="Playfair Display"/>
                <a:ea typeface="Playfair Display"/>
                <a:cs typeface="Playfair Display"/>
                <a:sym typeface="Playfair Display"/>
              </a:defRPr>
            </a:lvl1pPr>
            <a:lvl2pPr lvl="1" algn="ctr">
              <a:spcBef>
                <a:spcPts val="0"/>
              </a:spcBef>
              <a:spcAft>
                <a:spcPts val="0"/>
              </a:spcAft>
              <a:buSzPts val="4800"/>
              <a:buFont typeface="Playfair Display"/>
              <a:buNone/>
              <a:defRPr sz="4800" b="1">
                <a:latin typeface="Playfair Display"/>
                <a:ea typeface="Playfair Display"/>
                <a:cs typeface="Playfair Display"/>
                <a:sym typeface="Playfair Display"/>
              </a:defRPr>
            </a:lvl2pPr>
            <a:lvl3pPr lvl="2" algn="ctr">
              <a:spcBef>
                <a:spcPts val="0"/>
              </a:spcBef>
              <a:spcAft>
                <a:spcPts val="0"/>
              </a:spcAft>
              <a:buSzPts val="4800"/>
              <a:buFont typeface="Playfair Display"/>
              <a:buNone/>
              <a:defRPr sz="4800" b="1">
                <a:latin typeface="Playfair Display"/>
                <a:ea typeface="Playfair Display"/>
                <a:cs typeface="Playfair Display"/>
                <a:sym typeface="Playfair Display"/>
              </a:defRPr>
            </a:lvl3pPr>
            <a:lvl4pPr lvl="3" algn="ctr">
              <a:spcBef>
                <a:spcPts val="0"/>
              </a:spcBef>
              <a:spcAft>
                <a:spcPts val="0"/>
              </a:spcAft>
              <a:buSzPts val="4800"/>
              <a:buFont typeface="Playfair Display"/>
              <a:buNone/>
              <a:defRPr sz="4800" b="1">
                <a:latin typeface="Playfair Display"/>
                <a:ea typeface="Playfair Display"/>
                <a:cs typeface="Playfair Display"/>
                <a:sym typeface="Playfair Display"/>
              </a:defRPr>
            </a:lvl4pPr>
            <a:lvl5pPr lvl="4" algn="ctr">
              <a:spcBef>
                <a:spcPts val="0"/>
              </a:spcBef>
              <a:spcAft>
                <a:spcPts val="0"/>
              </a:spcAft>
              <a:buSzPts val="4800"/>
              <a:buFont typeface="Playfair Display"/>
              <a:buNone/>
              <a:defRPr sz="4800" b="1">
                <a:latin typeface="Playfair Display"/>
                <a:ea typeface="Playfair Display"/>
                <a:cs typeface="Playfair Display"/>
                <a:sym typeface="Playfair Display"/>
              </a:defRPr>
            </a:lvl5pPr>
            <a:lvl6pPr lvl="5" algn="ctr">
              <a:spcBef>
                <a:spcPts val="0"/>
              </a:spcBef>
              <a:spcAft>
                <a:spcPts val="0"/>
              </a:spcAft>
              <a:buSzPts val="4800"/>
              <a:buFont typeface="Playfair Display"/>
              <a:buNone/>
              <a:defRPr sz="4800" b="1">
                <a:latin typeface="Playfair Display"/>
                <a:ea typeface="Playfair Display"/>
                <a:cs typeface="Playfair Display"/>
                <a:sym typeface="Playfair Display"/>
              </a:defRPr>
            </a:lvl6pPr>
            <a:lvl7pPr lvl="6" algn="ctr">
              <a:spcBef>
                <a:spcPts val="0"/>
              </a:spcBef>
              <a:spcAft>
                <a:spcPts val="0"/>
              </a:spcAft>
              <a:buSzPts val="4800"/>
              <a:buFont typeface="Playfair Display"/>
              <a:buNone/>
              <a:defRPr sz="4800" b="1">
                <a:latin typeface="Playfair Display"/>
                <a:ea typeface="Playfair Display"/>
                <a:cs typeface="Playfair Display"/>
                <a:sym typeface="Playfair Display"/>
              </a:defRPr>
            </a:lvl7pPr>
            <a:lvl8pPr lvl="7" algn="ctr">
              <a:spcBef>
                <a:spcPts val="0"/>
              </a:spcBef>
              <a:spcAft>
                <a:spcPts val="0"/>
              </a:spcAft>
              <a:buSzPts val="4800"/>
              <a:buFont typeface="Playfair Display"/>
              <a:buNone/>
              <a:defRPr sz="4800" b="1">
                <a:latin typeface="Playfair Display"/>
                <a:ea typeface="Playfair Display"/>
                <a:cs typeface="Playfair Display"/>
                <a:sym typeface="Playfair Display"/>
              </a:defRPr>
            </a:lvl8pPr>
            <a:lvl9pPr lvl="8" algn="ctr">
              <a:spcBef>
                <a:spcPts val="0"/>
              </a:spcBef>
              <a:spcAft>
                <a:spcPts val="0"/>
              </a:spcAft>
              <a:buSzPts val="4800"/>
              <a:buFont typeface="Playfair Display"/>
              <a:buNone/>
              <a:defRPr sz="4800" b="1">
                <a:latin typeface="Playfair Display"/>
                <a:ea typeface="Playfair Display"/>
                <a:cs typeface="Playfair Display"/>
                <a:sym typeface="Playfair Display"/>
              </a:defRPr>
            </a:lvl9pPr>
          </a:lstStyle>
          <a:p>
            <a:endParaRPr/>
          </a:p>
        </p:txBody>
      </p:sp>
      <p:sp>
        <p:nvSpPr>
          <p:cNvPr id="18" name="Google Shape;18;p3"/>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5"/>
          <p:cNvSpPr txBox="1">
            <a:spLocks noGrp="1"/>
          </p:cNvSpPr>
          <p:nvPr>
            <p:ph type="body" idx="1"/>
          </p:nvPr>
        </p:nvSpPr>
        <p:spPr>
          <a:xfrm>
            <a:off x="3117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6" name="Google Shape;26;p5"/>
          <p:cNvSpPr txBox="1">
            <a:spLocks noGrp="1"/>
          </p:cNvSpPr>
          <p:nvPr>
            <p:ph type="body" idx="2"/>
          </p:nvPr>
        </p:nvSpPr>
        <p:spPr>
          <a:xfrm>
            <a:off x="4832400" y="1234050"/>
            <a:ext cx="3999900" cy="33348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0" name="Google Shape;30;p6"/>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3" name="Google Shape;3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7"/>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0" name="Google Shape;40;p9"/>
          <p:cNvCxnSpPr/>
          <p:nvPr/>
        </p:nvCxnSpPr>
        <p:spPr>
          <a:xfrm>
            <a:off x="5029675" y="4495500"/>
            <a:ext cx="468300" cy="0"/>
          </a:xfrm>
          <a:prstGeom prst="straightConnector1">
            <a:avLst/>
          </a:prstGeom>
          <a:noFill/>
          <a:ln w="19050" cap="flat" cmpd="sng">
            <a:solidFill>
              <a:schemeClr val="dk2"/>
            </a:solidFill>
            <a:prstDash val="solid"/>
            <a:round/>
            <a:headEnd type="none" w="sm" len="sm"/>
            <a:tailEnd type="none" w="sm" len="sm"/>
          </a:ln>
        </p:spPr>
      </p:cxnSp>
      <p:sp>
        <p:nvSpPr>
          <p:cNvPr id="41" name="Google Shape;41;p9"/>
          <p:cNvSpPr txBox="1">
            <a:spLocks noGrp="1"/>
          </p:cNvSpPr>
          <p:nvPr>
            <p:ph type="title"/>
          </p:nvPr>
        </p:nvSpPr>
        <p:spPr>
          <a:xfrm>
            <a:off x="265500" y="1081675"/>
            <a:ext cx="4045200" cy="178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3" name="Google Shape;43;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highlight>
                  <a:schemeClr val="lt1"/>
                </a:highlight>
              </a:defRPr>
            </a:lvl1pPr>
            <a:lvl2pPr marL="914400" lvl="1" indent="-317500">
              <a:spcBef>
                <a:spcPts val="0"/>
              </a:spcBef>
              <a:spcAft>
                <a:spcPts val="0"/>
              </a:spcAft>
              <a:buSzPts val="1400"/>
              <a:buChar char="○"/>
              <a:defRPr>
                <a:highlight>
                  <a:schemeClr val="lt1"/>
                </a:highlight>
              </a:defRPr>
            </a:lvl2pPr>
            <a:lvl3pPr marL="1371600" lvl="2" indent="-317500">
              <a:spcBef>
                <a:spcPts val="0"/>
              </a:spcBef>
              <a:spcAft>
                <a:spcPts val="0"/>
              </a:spcAft>
              <a:buSzPts val="1400"/>
              <a:buChar char="■"/>
              <a:defRPr>
                <a:highlight>
                  <a:schemeClr val="lt1"/>
                </a:highlight>
              </a:defRPr>
            </a:lvl3pPr>
            <a:lvl4pPr marL="1828800" lvl="3" indent="-317500">
              <a:spcBef>
                <a:spcPts val="0"/>
              </a:spcBef>
              <a:spcAft>
                <a:spcPts val="0"/>
              </a:spcAft>
              <a:buSzPts val="1400"/>
              <a:buChar char="●"/>
              <a:defRPr>
                <a:highlight>
                  <a:schemeClr val="lt1"/>
                </a:highlight>
              </a:defRPr>
            </a:lvl4pPr>
            <a:lvl5pPr marL="2286000" lvl="4" indent="-317500">
              <a:spcBef>
                <a:spcPts val="0"/>
              </a:spcBef>
              <a:spcAft>
                <a:spcPts val="0"/>
              </a:spcAft>
              <a:buSzPts val="1400"/>
              <a:buChar char="○"/>
              <a:defRPr>
                <a:highlight>
                  <a:schemeClr val="lt1"/>
                </a:highlight>
              </a:defRPr>
            </a:lvl5pPr>
            <a:lvl6pPr marL="2743200" lvl="5" indent="-317500">
              <a:spcBef>
                <a:spcPts val="0"/>
              </a:spcBef>
              <a:spcAft>
                <a:spcPts val="0"/>
              </a:spcAft>
              <a:buSzPts val="1400"/>
              <a:buChar char="■"/>
              <a:defRPr>
                <a:highlight>
                  <a:schemeClr val="lt1"/>
                </a:highlight>
              </a:defRPr>
            </a:lvl6pPr>
            <a:lvl7pPr marL="3200400" lvl="6" indent="-317500">
              <a:spcBef>
                <a:spcPts val="0"/>
              </a:spcBef>
              <a:spcAft>
                <a:spcPts val="0"/>
              </a:spcAft>
              <a:buSzPts val="1400"/>
              <a:buChar char="●"/>
              <a:defRPr>
                <a:highlight>
                  <a:schemeClr val="lt1"/>
                </a:highlight>
              </a:defRPr>
            </a:lvl7pPr>
            <a:lvl8pPr marL="3657600" lvl="7" indent="-317500">
              <a:spcBef>
                <a:spcPts val="0"/>
              </a:spcBef>
              <a:spcAft>
                <a:spcPts val="0"/>
              </a:spcAft>
              <a:buSzPts val="1400"/>
              <a:buChar char="○"/>
              <a:defRPr>
                <a:highlight>
                  <a:schemeClr val="lt1"/>
                </a:highlight>
              </a:defRPr>
            </a:lvl8pPr>
            <a:lvl9pPr marL="4114800" lvl="8" indent="-317500">
              <a:spcBef>
                <a:spcPts val="0"/>
              </a:spcBef>
              <a:spcAft>
                <a:spcPts val="0"/>
              </a:spcAft>
              <a:buSzPts val="1400"/>
              <a:buChar char="■"/>
              <a:defRPr>
                <a:highlight>
                  <a:schemeClr val="lt1"/>
                </a:highlight>
              </a:defRPr>
            </a:lvl9pPr>
          </a:lstStyle>
          <a:p>
            <a:endParaRPr/>
          </a:p>
        </p:txBody>
      </p:sp>
      <p:sp>
        <p:nvSpPr>
          <p:cNvPr id="44" name="Google Shape;44;p9"/>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highlight>
                  <a:schemeClr val="dk1"/>
                </a:highlight>
              </a:defRPr>
            </a:lvl1pPr>
          </a:lstStyle>
          <a:p>
            <a:endParaRPr/>
          </a:p>
        </p:txBody>
      </p:sp>
      <p:sp>
        <p:nvSpPr>
          <p:cNvPr id="47" name="Google Shape;47;p10"/>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p11"/>
          <p:cNvSpPr txBox="1">
            <a:spLocks noGrp="1"/>
          </p:cNvSpPr>
          <p:nvPr>
            <p:ph type="title" hasCustomPrompt="1"/>
          </p:nvPr>
        </p:nvSpPr>
        <p:spPr>
          <a:xfrm>
            <a:off x="311700" y="999925"/>
            <a:ext cx="8520600" cy="21462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Font typeface="Montserrat"/>
              <a:buNone/>
              <a:defRPr sz="14000">
                <a:latin typeface="Montserrat"/>
                <a:ea typeface="Montserrat"/>
                <a:cs typeface="Montserrat"/>
                <a:sym typeface="Montserrat"/>
              </a:defRPr>
            </a:lvl1pPr>
            <a:lvl2pPr lvl="1" algn="ctr">
              <a:spcBef>
                <a:spcPts val="0"/>
              </a:spcBef>
              <a:spcAft>
                <a:spcPts val="0"/>
              </a:spcAft>
              <a:buSzPts val="14000"/>
              <a:buFont typeface="Montserrat"/>
              <a:buNone/>
              <a:defRPr sz="14000">
                <a:latin typeface="Montserrat"/>
                <a:ea typeface="Montserrat"/>
                <a:cs typeface="Montserrat"/>
                <a:sym typeface="Montserrat"/>
              </a:defRPr>
            </a:lvl2pPr>
            <a:lvl3pPr lvl="2" algn="ctr">
              <a:spcBef>
                <a:spcPts val="0"/>
              </a:spcBef>
              <a:spcAft>
                <a:spcPts val="0"/>
              </a:spcAft>
              <a:buSzPts val="14000"/>
              <a:buFont typeface="Montserrat"/>
              <a:buNone/>
              <a:defRPr sz="14000">
                <a:latin typeface="Montserrat"/>
                <a:ea typeface="Montserrat"/>
                <a:cs typeface="Montserrat"/>
                <a:sym typeface="Montserrat"/>
              </a:defRPr>
            </a:lvl3pPr>
            <a:lvl4pPr lvl="3" algn="ctr">
              <a:spcBef>
                <a:spcPts val="0"/>
              </a:spcBef>
              <a:spcAft>
                <a:spcPts val="0"/>
              </a:spcAft>
              <a:buSzPts val="14000"/>
              <a:buFont typeface="Montserrat"/>
              <a:buNone/>
              <a:defRPr sz="14000">
                <a:latin typeface="Montserrat"/>
                <a:ea typeface="Montserrat"/>
                <a:cs typeface="Montserrat"/>
                <a:sym typeface="Montserrat"/>
              </a:defRPr>
            </a:lvl4pPr>
            <a:lvl5pPr lvl="4" algn="ctr">
              <a:spcBef>
                <a:spcPts val="0"/>
              </a:spcBef>
              <a:spcAft>
                <a:spcPts val="0"/>
              </a:spcAft>
              <a:buSzPts val="14000"/>
              <a:buFont typeface="Montserrat"/>
              <a:buNone/>
              <a:defRPr sz="14000">
                <a:latin typeface="Montserrat"/>
                <a:ea typeface="Montserrat"/>
                <a:cs typeface="Montserrat"/>
                <a:sym typeface="Montserrat"/>
              </a:defRPr>
            </a:lvl5pPr>
            <a:lvl6pPr lvl="5" algn="ctr">
              <a:spcBef>
                <a:spcPts val="0"/>
              </a:spcBef>
              <a:spcAft>
                <a:spcPts val="0"/>
              </a:spcAft>
              <a:buSzPts val="14000"/>
              <a:buFont typeface="Montserrat"/>
              <a:buNone/>
              <a:defRPr sz="14000">
                <a:latin typeface="Montserrat"/>
                <a:ea typeface="Montserrat"/>
                <a:cs typeface="Montserrat"/>
                <a:sym typeface="Montserrat"/>
              </a:defRPr>
            </a:lvl6pPr>
            <a:lvl7pPr lvl="6" algn="ctr">
              <a:spcBef>
                <a:spcPts val="0"/>
              </a:spcBef>
              <a:spcAft>
                <a:spcPts val="0"/>
              </a:spcAft>
              <a:buSzPts val="14000"/>
              <a:buFont typeface="Montserrat"/>
              <a:buNone/>
              <a:defRPr sz="14000">
                <a:latin typeface="Montserrat"/>
                <a:ea typeface="Montserrat"/>
                <a:cs typeface="Montserrat"/>
                <a:sym typeface="Montserrat"/>
              </a:defRPr>
            </a:lvl7pPr>
            <a:lvl8pPr lvl="7" algn="ctr">
              <a:spcBef>
                <a:spcPts val="0"/>
              </a:spcBef>
              <a:spcAft>
                <a:spcPts val="0"/>
              </a:spcAft>
              <a:buSzPts val="14000"/>
              <a:buFont typeface="Montserrat"/>
              <a:buNone/>
              <a:defRPr sz="14000">
                <a:latin typeface="Montserrat"/>
                <a:ea typeface="Montserrat"/>
                <a:cs typeface="Montserrat"/>
                <a:sym typeface="Montserrat"/>
              </a:defRPr>
            </a:lvl8pPr>
            <a:lvl9pPr lvl="8"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highlight>
                  <a:schemeClr val="dk1"/>
                </a:highlight>
              </a:defRPr>
            </a:lvl1pPr>
            <a:lvl2pPr marL="914400" lvl="1" indent="-317500" algn="ctr">
              <a:spcBef>
                <a:spcPts val="0"/>
              </a:spcBef>
              <a:spcAft>
                <a:spcPts val="0"/>
              </a:spcAft>
              <a:buSzPts val="1400"/>
              <a:buChar char="○"/>
              <a:defRPr>
                <a:highlight>
                  <a:schemeClr val="dk1"/>
                </a:highlight>
              </a:defRPr>
            </a:lvl2pPr>
            <a:lvl3pPr marL="1371600" lvl="2" indent="-317500" algn="ctr">
              <a:spcBef>
                <a:spcPts val="0"/>
              </a:spcBef>
              <a:spcAft>
                <a:spcPts val="0"/>
              </a:spcAft>
              <a:buSzPts val="1400"/>
              <a:buChar char="■"/>
              <a:defRPr>
                <a:highlight>
                  <a:schemeClr val="dk1"/>
                </a:highlight>
              </a:defRPr>
            </a:lvl3pPr>
            <a:lvl4pPr marL="1828800" lvl="3" indent="-317500" algn="ctr">
              <a:spcBef>
                <a:spcPts val="0"/>
              </a:spcBef>
              <a:spcAft>
                <a:spcPts val="0"/>
              </a:spcAft>
              <a:buSzPts val="1400"/>
              <a:buChar char="●"/>
              <a:defRPr>
                <a:highlight>
                  <a:schemeClr val="dk1"/>
                </a:highlight>
              </a:defRPr>
            </a:lvl4pPr>
            <a:lvl5pPr marL="2286000" lvl="4" indent="-317500" algn="ctr">
              <a:spcBef>
                <a:spcPts val="0"/>
              </a:spcBef>
              <a:spcAft>
                <a:spcPts val="0"/>
              </a:spcAft>
              <a:buSzPts val="1400"/>
              <a:buChar char="○"/>
              <a:defRPr>
                <a:highlight>
                  <a:schemeClr val="dk1"/>
                </a:highlight>
              </a:defRPr>
            </a:lvl5pPr>
            <a:lvl6pPr marL="2743200" lvl="5" indent="-317500" algn="ctr">
              <a:spcBef>
                <a:spcPts val="0"/>
              </a:spcBef>
              <a:spcAft>
                <a:spcPts val="0"/>
              </a:spcAft>
              <a:buSzPts val="1400"/>
              <a:buChar char="■"/>
              <a:defRPr>
                <a:highlight>
                  <a:schemeClr val="dk1"/>
                </a:highlight>
              </a:defRPr>
            </a:lvl6pPr>
            <a:lvl7pPr marL="3200400" lvl="6" indent="-317500" algn="ctr">
              <a:spcBef>
                <a:spcPts val="0"/>
              </a:spcBef>
              <a:spcAft>
                <a:spcPts val="0"/>
              </a:spcAft>
              <a:buSzPts val="1400"/>
              <a:buChar char="●"/>
              <a:defRPr>
                <a:highlight>
                  <a:schemeClr val="dk1"/>
                </a:highlight>
              </a:defRPr>
            </a:lvl7pPr>
            <a:lvl8pPr marL="3657600" lvl="7" indent="-317500" algn="ctr">
              <a:spcBef>
                <a:spcPts val="0"/>
              </a:spcBef>
              <a:spcAft>
                <a:spcPts val="0"/>
              </a:spcAft>
              <a:buSzPts val="1400"/>
              <a:buChar char="○"/>
              <a:defRPr>
                <a:highlight>
                  <a:schemeClr val="dk1"/>
                </a:highlight>
              </a:defRPr>
            </a:lvl8pPr>
            <a:lvl9pPr marL="4114800" lvl="8" indent="-317500" algn="ctr">
              <a:spcBef>
                <a:spcPts val="0"/>
              </a:spcBef>
              <a:spcAft>
                <a:spcPts val="0"/>
              </a:spcAft>
              <a:buSzPts val="1400"/>
              <a:buChar char="■"/>
              <a:defRPr>
                <a:highlight>
                  <a:schemeClr val="dk1"/>
                </a:highlight>
              </a:defRPr>
            </a:lvl9pPr>
          </a:lstStyle>
          <a:p>
            <a:endParaRPr/>
          </a:p>
        </p:txBody>
      </p:sp>
      <p:sp>
        <p:nvSpPr>
          <p:cNvPr id="51" name="Google Shape;51;p11"/>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p12"/>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op">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234075"/>
            <a:ext cx="8520600" cy="33348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marL="914400" lvl="1"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marL="1371600" lvl="2"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marL="1828800" lvl="3"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marL="2286000" lvl="4"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marL="2743200" lvl="5"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marL="3200400" lvl="6"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marL="3657600" lvl="7"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marL="4114800" lvl="8" indent="-317500">
              <a:lnSpc>
                <a:spcPct val="115000"/>
              </a:lnSpc>
              <a:spcBef>
                <a:spcPts val="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a:endParaRPr/>
          </a:p>
        </p:txBody>
      </p:sp>
      <p:sp>
        <p:nvSpPr>
          <p:cNvPr id="8" name="Google Shape;8;p1"/>
          <p:cNvSpPr txBox="1">
            <a:spLocks noGrp="1"/>
          </p:cNvSpPr>
          <p:nvPr>
            <p:ph type="sldNum" idx="12"/>
          </p:nvPr>
        </p:nvSpPr>
        <p:spPr>
          <a:xfrm>
            <a:off x="8497999" y="4688759"/>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Playfair Display"/>
                <a:ea typeface="Playfair Display"/>
                <a:cs typeface="Playfair Display"/>
                <a:sym typeface="Playfair Display"/>
              </a:defRPr>
            </a:lvl1pPr>
            <a:lvl2pPr lvl="1" algn="r">
              <a:buNone/>
              <a:defRPr sz="1000">
                <a:solidFill>
                  <a:schemeClr val="dk2"/>
                </a:solidFill>
                <a:latin typeface="Playfair Display"/>
                <a:ea typeface="Playfair Display"/>
                <a:cs typeface="Playfair Display"/>
                <a:sym typeface="Playfair Display"/>
              </a:defRPr>
            </a:lvl2pPr>
            <a:lvl3pPr lvl="2" algn="r">
              <a:buNone/>
              <a:defRPr sz="1000">
                <a:solidFill>
                  <a:schemeClr val="dk2"/>
                </a:solidFill>
                <a:latin typeface="Playfair Display"/>
                <a:ea typeface="Playfair Display"/>
                <a:cs typeface="Playfair Display"/>
                <a:sym typeface="Playfair Display"/>
              </a:defRPr>
            </a:lvl3pPr>
            <a:lvl4pPr lvl="3" algn="r">
              <a:buNone/>
              <a:defRPr sz="1000">
                <a:solidFill>
                  <a:schemeClr val="dk2"/>
                </a:solidFill>
                <a:latin typeface="Playfair Display"/>
                <a:ea typeface="Playfair Display"/>
                <a:cs typeface="Playfair Display"/>
                <a:sym typeface="Playfair Display"/>
              </a:defRPr>
            </a:lvl4pPr>
            <a:lvl5pPr lvl="4" algn="r">
              <a:buNone/>
              <a:defRPr sz="1000">
                <a:solidFill>
                  <a:schemeClr val="dk2"/>
                </a:solidFill>
                <a:latin typeface="Playfair Display"/>
                <a:ea typeface="Playfair Display"/>
                <a:cs typeface="Playfair Display"/>
                <a:sym typeface="Playfair Display"/>
              </a:defRPr>
            </a:lvl5pPr>
            <a:lvl6pPr lvl="5" algn="r">
              <a:buNone/>
              <a:defRPr sz="1000">
                <a:solidFill>
                  <a:schemeClr val="dk2"/>
                </a:solidFill>
                <a:latin typeface="Playfair Display"/>
                <a:ea typeface="Playfair Display"/>
                <a:cs typeface="Playfair Display"/>
                <a:sym typeface="Playfair Display"/>
              </a:defRPr>
            </a:lvl6pPr>
            <a:lvl7pPr lvl="6" algn="r">
              <a:buNone/>
              <a:defRPr sz="1000">
                <a:solidFill>
                  <a:schemeClr val="dk2"/>
                </a:solidFill>
                <a:latin typeface="Playfair Display"/>
                <a:ea typeface="Playfair Display"/>
                <a:cs typeface="Playfair Display"/>
                <a:sym typeface="Playfair Display"/>
              </a:defRPr>
            </a:lvl7pPr>
            <a:lvl8pPr lvl="7" algn="r">
              <a:buNone/>
              <a:defRPr sz="1000">
                <a:solidFill>
                  <a:schemeClr val="dk2"/>
                </a:solidFill>
                <a:latin typeface="Playfair Display"/>
                <a:ea typeface="Playfair Display"/>
                <a:cs typeface="Playfair Display"/>
                <a:sym typeface="Playfair Display"/>
              </a:defRPr>
            </a:lvl8pPr>
            <a:lvl9pPr lvl="8" algn="r">
              <a:buNone/>
              <a:defRPr sz="1000">
                <a:solidFill>
                  <a:schemeClr val="dk2"/>
                </a:solidFill>
                <a:latin typeface="Playfair Display"/>
                <a:ea typeface="Playfair Display"/>
                <a:cs typeface="Playfair Display"/>
                <a:sym typeface="Playfair Display"/>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7"/>
        <p:cNvGrpSpPr/>
        <p:nvPr/>
      </p:nvGrpSpPr>
      <p:grpSpPr>
        <a:xfrm>
          <a:off x="0" y="0"/>
          <a:ext cx="0" cy="0"/>
          <a:chOff x="0" y="0"/>
          <a:chExt cx="0" cy="0"/>
        </a:xfrm>
      </p:grpSpPr>
      <p:sp>
        <p:nvSpPr>
          <p:cNvPr id="58" name="Google Shape;58;p13"/>
          <p:cNvSpPr txBox="1">
            <a:spLocks noGrp="1"/>
          </p:cNvSpPr>
          <p:nvPr>
            <p:ph type="ctrTitle"/>
          </p:nvPr>
        </p:nvSpPr>
        <p:spPr>
          <a:xfrm>
            <a:off x="945944" y="1572010"/>
            <a:ext cx="7454426" cy="1833336"/>
          </a:xfrm>
          <a:prstGeom prst="rect">
            <a:avLst/>
          </a:prstGeom>
        </p:spPr>
        <p:txBody>
          <a:bodyPr spcFirstLastPara="1" wrap="square" lIns="91425" tIns="91425" rIns="91425" bIns="91425" anchor="ctr" anchorCtr="0">
            <a:normAutofit/>
          </a:bodyPr>
          <a:lstStyle/>
          <a:p>
            <a:pPr lvl="0"/>
            <a:r>
              <a:rPr lang="en-IN" sz="3500" dirty="0">
                <a:latin typeface="Algerian" pitchFamily="82" charset="0"/>
              </a:rPr>
              <a:t>Module code: LCBB6001</a:t>
            </a:r>
            <a:br>
              <a:rPr lang="en-IN" sz="3500" dirty="0">
                <a:latin typeface="Algerian" pitchFamily="82" charset="0"/>
              </a:rPr>
            </a:br>
            <a:r>
              <a:rPr lang="en-IN" sz="3500" dirty="0">
                <a:latin typeface="Algerian" pitchFamily="82" charset="0"/>
              </a:rPr>
              <a:t>Module name: International Business Communications</a:t>
            </a:r>
          </a:p>
        </p:txBody>
      </p:sp>
      <p:sp>
        <p:nvSpPr>
          <p:cNvPr id="59" name="Google Shape;59;p13"/>
          <p:cNvSpPr txBox="1">
            <a:spLocks noGrp="1"/>
          </p:cNvSpPr>
          <p:nvPr>
            <p:ph type="subTitle" idx="1"/>
          </p:nvPr>
        </p:nvSpPr>
        <p:spPr>
          <a:xfrm>
            <a:off x="932810" y="3550650"/>
            <a:ext cx="2901253" cy="1310108"/>
          </a:xfrm>
          <a:prstGeom prst="rect">
            <a:avLst/>
          </a:prstGeom>
        </p:spPr>
        <p:txBody>
          <a:bodyPr spcFirstLastPara="1" wrap="square" lIns="91425" tIns="91425" rIns="91425" bIns="91425" anchor="ctr" anchorCtr="0">
            <a:normAutofit fontScale="70000" lnSpcReduction="20000"/>
          </a:bodyPr>
          <a:lstStyle/>
          <a:p>
            <a:pPr marL="0" lvl="0" indent="0"/>
            <a:r>
              <a:rPr lang="en-IN" dirty="0">
                <a:latin typeface="Times New Roman"/>
                <a:ea typeface="Times New Roman"/>
                <a:cs typeface="Times New Roman"/>
                <a:sym typeface="Times New Roman"/>
              </a:rPr>
              <a:t>Student ID: </a:t>
            </a:r>
          </a:p>
          <a:p>
            <a:pPr marL="0" lvl="0" indent="0"/>
            <a:r>
              <a:rPr lang="en-IN" dirty="0">
                <a:latin typeface="Times New Roman"/>
                <a:ea typeface="Times New Roman"/>
                <a:cs typeface="Times New Roman"/>
                <a:sym typeface="Times New Roman"/>
              </a:rPr>
              <a:t>Carolina </a:t>
            </a:r>
            <a:r>
              <a:rPr lang="en-IN" dirty="0" err="1">
                <a:latin typeface="Times New Roman"/>
                <a:ea typeface="Times New Roman"/>
                <a:cs typeface="Times New Roman"/>
                <a:sym typeface="Times New Roman"/>
              </a:rPr>
              <a:t>Cioinac</a:t>
            </a:r>
            <a:r>
              <a:rPr lang="en-IN" dirty="0">
                <a:latin typeface="Times New Roman"/>
                <a:ea typeface="Times New Roman"/>
                <a:cs typeface="Times New Roman"/>
                <a:sym typeface="Times New Roman"/>
              </a:rPr>
              <a:t>(1921599)</a:t>
            </a:r>
          </a:p>
          <a:p>
            <a:pPr marL="0" lvl="0" indent="0"/>
            <a:r>
              <a:rPr lang="en-IN" dirty="0">
                <a:latin typeface="Times New Roman"/>
                <a:ea typeface="Times New Roman"/>
                <a:cs typeface="Times New Roman"/>
                <a:sym typeface="Times New Roman"/>
              </a:rPr>
              <a:t>Eugenia </a:t>
            </a:r>
            <a:r>
              <a:rPr lang="en-IN" dirty="0" err="1">
                <a:latin typeface="Times New Roman"/>
                <a:ea typeface="Times New Roman"/>
                <a:cs typeface="Times New Roman"/>
                <a:sym typeface="Times New Roman"/>
              </a:rPr>
              <a:t>Racos</a:t>
            </a:r>
            <a:r>
              <a:rPr lang="en-IN" dirty="0">
                <a:latin typeface="Times New Roman"/>
                <a:ea typeface="Times New Roman"/>
                <a:cs typeface="Times New Roman"/>
                <a:sym typeface="Times New Roman"/>
              </a:rPr>
              <a:t> (1906576)</a:t>
            </a:r>
          </a:p>
          <a:p>
            <a:pPr marL="0" lvl="0" indent="0"/>
            <a:r>
              <a:rPr lang="en-IN" dirty="0">
                <a:latin typeface="Times New Roman"/>
                <a:ea typeface="Times New Roman"/>
                <a:cs typeface="Times New Roman"/>
                <a:sym typeface="Times New Roman"/>
              </a:rPr>
              <a:t>Mihai Petrina (1914804)</a:t>
            </a:r>
          </a:p>
          <a:p>
            <a:pPr marL="0" lvl="0" indent="0"/>
            <a:r>
              <a:rPr lang="en-IN" dirty="0">
                <a:latin typeface="Times New Roman"/>
                <a:ea typeface="Times New Roman"/>
                <a:cs typeface="Times New Roman"/>
                <a:sym typeface="Times New Roman"/>
              </a:rPr>
              <a:t>Marius </a:t>
            </a:r>
            <a:r>
              <a:rPr lang="en-IN" dirty="0" err="1">
                <a:latin typeface="Times New Roman"/>
                <a:ea typeface="Times New Roman"/>
                <a:cs typeface="Times New Roman"/>
                <a:sym typeface="Times New Roman"/>
              </a:rPr>
              <a:t>Negoescu</a:t>
            </a:r>
            <a:r>
              <a:rPr lang="en-IN" dirty="0">
                <a:latin typeface="Times New Roman"/>
                <a:ea typeface="Times New Roman"/>
                <a:cs typeface="Times New Roman"/>
                <a:sym typeface="Times New Roman"/>
              </a:rPr>
              <a:t> (1917715)</a:t>
            </a:r>
          </a:p>
          <a:p>
            <a:pPr marL="0" lvl="0" indent="0"/>
            <a:endParaRPr dirty="0">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445500" y="445025"/>
            <a:ext cx="8520600" cy="572700"/>
          </a:xfrm>
          <a:prstGeom prst="rect">
            <a:avLst/>
          </a:prstGeom>
        </p:spPr>
        <p:txBody>
          <a:bodyPr spcFirstLastPara="1" wrap="square" lIns="91425" tIns="91425" rIns="91425" bIns="91425" anchor="t" anchorCtr="0">
            <a:normAutofit fontScale="90000"/>
          </a:bodyPr>
          <a:lstStyle/>
          <a:p>
            <a:pPr algn="ctr"/>
            <a:r>
              <a:rPr lang="en-US" b="1" dirty="0">
                <a:latin typeface="Times New Roman" panose="02020603050405020304" pitchFamily="18" charset="0"/>
                <a:cs typeface="Times New Roman" panose="02020603050405020304" pitchFamily="18" charset="0"/>
              </a:rPr>
              <a:t>Table of Contents</a:t>
            </a:r>
            <a:br>
              <a:rPr lang="en-GB" dirty="0"/>
            </a:br>
            <a:endParaRPr dirty="0"/>
          </a:p>
        </p:txBody>
      </p:sp>
      <p:sp>
        <p:nvSpPr>
          <p:cNvPr id="65" name="Google Shape;65;p1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fontScale="47500" lnSpcReduction="20000"/>
          </a:bodyPr>
          <a:lstStyle/>
          <a:p>
            <a:pPr marL="0" indent="0" algn="just">
              <a:spcAft>
                <a:spcPts val="1200"/>
              </a:spcAft>
            </a:pPr>
            <a:r>
              <a:rPr lang="en-GB" dirty="0">
                <a:latin typeface="Times New Roman" panose="02020603050405020304" pitchFamily="18" charset="0"/>
                <a:cs typeface="Times New Roman" panose="02020603050405020304" pitchFamily="18" charset="0"/>
              </a:rPr>
              <a:t>Introduction	</a:t>
            </a:r>
          </a:p>
          <a:p>
            <a:pPr marL="0" indent="0" algn="just">
              <a:spcAft>
                <a:spcPts val="1200"/>
              </a:spcAft>
            </a:pPr>
            <a:r>
              <a:rPr lang="en-GB" dirty="0">
                <a:latin typeface="Times New Roman" panose="02020603050405020304" pitchFamily="18" charset="0"/>
                <a:cs typeface="Times New Roman" panose="02020603050405020304" pitchFamily="18" charset="0"/>
              </a:rPr>
              <a:t>Cross-cultural challenges using Hofstede	</a:t>
            </a:r>
          </a:p>
          <a:p>
            <a:pPr marL="0" indent="0" algn="just">
              <a:spcAft>
                <a:spcPts val="1200"/>
              </a:spcAft>
            </a:pPr>
            <a:r>
              <a:rPr lang="en-GB" dirty="0">
                <a:latin typeface="Times New Roman" panose="02020603050405020304" pitchFamily="18" charset="0"/>
                <a:cs typeface="Times New Roman" panose="02020603050405020304" pitchFamily="18" charset="0"/>
              </a:rPr>
              <a:t>Intercultural communication theories	</a:t>
            </a:r>
          </a:p>
          <a:p>
            <a:pPr marL="0" indent="0" algn="just">
              <a:spcAft>
                <a:spcPts val="1200"/>
              </a:spcAft>
            </a:pPr>
            <a:r>
              <a:rPr lang="en-GB" dirty="0">
                <a:latin typeface="Times New Roman" panose="02020603050405020304" pitchFamily="18" charset="0"/>
                <a:cs typeface="Times New Roman" panose="02020603050405020304" pitchFamily="18" charset="0"/>
              </a:rPr>
              <a:t>Communication accommodation theory	</a:t>
            </a:r>
          </a:p>
          <a:p>
            <a:pPr marL="0" indent="0" algn="just">
              <a:spcAft>
                <a:spcPts val="1200"/>
              </a:spcAft>
            </a:pPr>
            <a:r>
              <a:rPr lang="en-GB" dirty="0">
                <a:latin typeface="Times New Roman" panose="02020603050405020304" pitchFamily="18" charset="0"/>
                <a:cs typeface="Times New Roman" panose="02020603050405020304" pitchFamily="18" charset="0"/>
              </a:rPr>
              <a:t>Intercultural adaptation model</a:t>
            </a:r>
          </a:p>
          <a:p>
            <a:pPr marL="0" indent="0" algn="just">
              <a:spcAft>
                <a:spcPts val="1200"/>
              </a:spcAft>
            </a:pPr>
            <a:r>
              <a:rPr lang="en-GB" dirty="0">
                <a:latin typeface="Times New Roman" panose="02020603050405020304" pitchFamily="18" charset="0"/>
                <a:cs typeface="Times New Roman" panose="02020603050405020304" pitchFamily="18" charset="0"/>
              </a:rPr>
              <a:t>Divergent international cultures within business</a:t>
            </a:r>
          </a:p>
          <a:p>
            <a:pPr marL="0" indent="0" algn="just">
              <a:spcAft>
                <a:spcPts val="1200"/>
              </a:spcAft>
            </a:pPr>
            <a:r>
              <a:rPr lang="en-GB" dirty="0">
                <a:latin typeface="Times New Roman" panose="02020603050405020304" pitchFamily="18" charset="0"/>
                <a:cs typeface="Times New Roman" panose="02020603050405020304" pitchFamily="18" charset="0"/>
              </a:rPr>
              <a:t>Recommendations for successful joint venture	</a:t>
            </a:r>
          </a:p>
          <a:p>
            <a:pPr marL="0" indent="0" algn="just">
              <a:spcAft>
                <a:spcPts val="1200"/>
              </a:spcAft>
            </a:pPr>
            <a:r>
              <a:rPr lang="en-GB" dirty="0">
                <a:latin typeface="Times New Roman" panose="02020603050405020304" pitchFamily="18" charset="0"/>
                <a:cs typeface="Times New Roman" panose="02020603050405020304" pitchFamily="18" charset="0"/>
              </a:rPr>
              <a:t>Overcoming cultural differences	</a:t>
            </a:r>
          </a:p>
          <a:p>
            <a:pPr marL="0" indent="0" algn="just">
              <a:spcAft>
                <a:spcPts val="1200"/>
              </a:spcAft>
            </a:pPr>
            <a:r>
              <a:rPr lang="en-GB" dirty="0">
                <a:latin typeface="Times New Roman" panose="02020603050405020304" pitchFamily="18" charset="0"/>
                <a:cs typeface="Times New Roman" panose="02020603050405020304" pitchFamily="18" charset="0"/>
              </a:rPr>
              <a:t>Enhancing business communication	</a:t>
            </a:r>
          </a:p>
          <a:p>
            <a:pPr marL="0" indent="0" algn="just">
              <a:spcAft>
                <a:spcPts val="1200"/>
              </a:spcAft>
            </a:pPr>
            <a:r>
              <a:rPr lang="en-GB" dirty="0">
                <a:latin typeface="Times New Roman" panose="02020603050405020304" pitchFamily="18" charset="0"/>
                <a:cs typeface="Times New Roman" panose="02020603050405020304" pitchFamily="18" charset="0"/>
              </a:rPr>
              <a:t>Conclusion	</a:t>
            </a:r>
          </a:p>
          <a:p>
            <a:pPr marL="0" indent="0" algn="just">
              <a:spcAft>
                <a:spcPts val="1200"/>
              </a:spcAft>
            </a:pPr>
            <a:r>
              <a:rPr lang="en-GB" dirty="0">
                <a:latin typeface="Times New Roman" panose="02020603050405020304" pitchFamily="18" charset="0"/>
                <a:cs typeface="Times New Roman" panose="02020603050405020304" pitchFamily="18" charset="0"/>
              </a:rPr>
              <a:t>References</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Introduction </a:t>
            </a:r>
            <a:r>
              <a:rPr lang="en">
                <a:latin typeface="Times New Roman"/>
                <a:ea typeface="Times New Roman"/>
                <a:cs typeface="Times New Roman"/>
                <a:sym typeface="Times New Roman"/>
              </a:rPr>
              <a:t> </a:t>
            </a:r>
            <a:endParaRPr>
              <a:latin typeface="Times New Roman"/>
              <a:ea typeface="Times New Roman"/>
              <a:cs typeface="Times New Roman"/>
              <a:sym typeface="Times New Roman"/>
            </a:endParaRPr>
          </a:p>
        </p:txBody>
      </p:sp>
      <p:sp>
        <p:nvSpPr>
          <p:cNvPr id="71" name="Google Shape;71;p15"/>
          <p:cNvSpPr txBox="1">
            <a:spLocks noGrp="1"/>
          </p:cNvSpPr>
          <p:nvPr>
            <p:ph type="body" idx="1"/>
          </p:nvPr>
        </p:nvSpPr>
        <p:spPr>
          <a:xfrm>
            <a:off x="311700" y="1234075"/>
            <a:ext cx="4260300" cy="3334800"/>
          </a:xfrm>
          <a:prstGeom prst="rect">
            <a:avLst/>
          </a:prstGeom>
        </p:spPr>
        <p:txBody>
          <a:bodyPr spcFirstLastPara="1" wrap="square" lIns="91425" tIns="91425" rIns="91425" bIns="91425" anchor="t" anchorCtr="0">
            <a:normAutofit/>
          </a:bodyPr>
          <a:lstStyle/>
          <a:p>
            <a:pPr marL="152400" lvl="0" indent="0" algn="just" rtl="0">
              <a:spcBef>
                <a:spcPts val="0"/>
              </a:spcBef>
              <a:spcAft>
                <a:spcPts val="0"/>
              </a:spcAft>
              <a:buSzPts val="1200"/>
              <a:buNone/>
            </a:pPr>
            <a:r>
              <a:rPr lang="en" sz="1200" dirty="0">
                <a:latin typeface="Times New Roman"/>
                <a:ea typeface="Times New Roman"/>
                <a:cs typeface="Times New Roman"/>
                <a:sym typeface="Times New Roman"/>
              </a:rPr>
              <a:t>Market expansion comes with multiple benefits for companies such as:</a:t>
            </a:r>
          </a:p>
          <a:p>
            <a:pPr marL="323850" indent="-171450" algn="just">
              <a:buSzPts val="1200"/>
            </a:pPr>
            <a:r>
              <a:rPr lang="en" sz="1200" dirty="0">
                <a:latin typeface="Times New Roman"/>
                <a:ea typeface="Times New Roman"/>
                <a:cs typeface="Times New Roman"/>
                <a:sym typeface="Times New Roman"/>
              </a:rPr>
              <a:t>  an increase in revenue and sales while enhancing business growth </a:t>
            </a:r>
            <a:endParaRPr sz="1200" dirty="0">
              <a:latin typeface="Times New Roman"/>
              <a:ea typeface="Times New Roman"/>
              <a:cs typeface="Times New Roman"/>
              <a:sym typeface="Times New Roman"/>
            </a:endParaRPr>
          </a:p>
          <a:p>
            <a:pPr marL="457200" lvl="0" indent="-304800" algn="just" rtl="0">
              <a:spcBef>
                <a:spcPts val="0"/>
              </a:spcBef>
              <a:spcAft>
                <a:spcPts val="0"/>
              </a:spcAft>
              <a:buSzPts val="1200"/>
              <a:buFont typeface="Times New Roman"/>
              <a:buChar char="●"/>
            </a:pPr>
            <a:r>
              <a:rPr lang="en" sz="1200" dirty="0">
                <a:latin typeface="Times New Roman"/>
                <a:ea typeface="Times New Roman"/>
                <a:cs typeface="Times New Roman"/>
                <a:sym typeface="Times New Roman"/>
              </a:rPr>
              <a:t>Increases brand recognition and image among consumers leading to business growth</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a:ea typeface="Times New Roman"/>
                <a:cs typeface="Times New Roman"/>
                <a:sym typeface="Times New Roman"/>
              </a:rPr>
              <a:t>Increases trust among existing customers also attracts new customers </a:t>
            </a:r>
            <a:endParaRPr sz="1200" dirty="0">
              <a:latin typeface="Times New Roman"/>
              <a:ea typeface="Times New Roman"/>
              <a:cs typeface="Times New Roman"/>
              <a:sym typeface="Times New Roman"/>
            </a:endParaRPr>
          </a:p>
          <a:p>
            <a:pPr marL="457200" lvl="0" indent="-304800" algn="just" rtl="0">
              <a:spcBef>
                <a:spcPts val="0"/>
              </a:spcBef>
              <a:spcAft>
                <a:spcPts val="0"/>
              </a:spcAft>
              <a:buSzPts val="1200"/>
              <a:buFont typeface="Times New Roman"/>
              <a:buChar char="●"/>
            </a:pPr>
            <a:r>
              <a:rPr lang="en" sz="1200" dirty="0">
                <a:latin typeface="Times New Roman"/>
                <a:ea typeface="Times New Roman"/>
                <a:cs typeface="Times New Roman"/>
                <a:sym typeface="Times New Roman"/>
              </a:rPr>
              <a:t>Effective intercultural communication can lead to the effective promotion of services and products (</a:t>
            </a:r>
            <a:r>
              <a:rPr lang="en" sz="1200" dirty="0" err="1">
                <a:latin typeface="Times New Roman"/>
                <a:ea typeface="Times New Roman"/>
                <a:cs typeface="Times New Roman"/>
                <a:sym typeface="Times New Roman"/>
              </a:rPr>
              <a:t>Nwabueze</a:t>
            </a:r>
            <a:r>
              <a:rPr lang="en" sz="1200" dirty="0">
                <a:latin typeface="Times New Roman"/>
                <a:ea typeface="Times New Roman"/>
                <a:cs typeface="Times New Roman"/>
                <a:sym typeface="Times New Roman"/>
              </a:rPr>
              <a:t> and </a:t>
            </a:r>
            <a:r>
              <a:rPr lang="en" sz="1200" dirty="0" err="1">
                <a:latin typeface="Times New Roman"/>
                <a:ea typeface="Times New Roman"/>
                <a:cs typeface="Times New Roman"/>
                <a:sym typeface="Times New Roman"/>
              </a:rPr>
              <a:t>Mileski</a:t>
            </a:r>
            <a:r>
              <a:rPr lang="en" sz="1200" dirty="0">
                <a:latin typeface="Times New Roman"/>
                <a:ea typeface="Times New Roman"/>
                <a:cs typeface="Times New Roman"/>
                <a:sym typeface="Times New Roman"/>
              </a:rPr>
              <a:t>, 2018). </a:t>
            </a:r>
            <a:endParaRPr sz="1200" dirty="0">
              <a:latin typeface="Times New Roman"/>
              <a:ea typeface="Times New Roman"/>
              <a:cs typeface="Times New Roman"/>
              <a:sym typeface="Times New Roman"/>
            </a:endParaRPr>
          </a:p>
          <a:p>
            <a:pPr marL="152400" lvl="0" indent="0" algn="just" rtl="0">
              <a:spcBef>
                <a:spcPts val="0"/>
              </a:spcBef>
              <a:spcAft>
                <a:spcPts val="0"/>
              </a:spcAft>
              <a:buSzPts val="1200"/>
              <a:buNone/>
            </a:pPr>
            <a:r>
              <a:rPr lang="en" sz="1200" dirty="0">
                <a:latin typeface="Times New Roman"/>
                <a:ea typeface="Times New Roman"/>
                <a:cs typeface="Times New Roman"/>
                <a:sym typeface="Times New Roman"/>
              </a:rPr>
              <a:t>The following study will discuss the cross-cultural and intercultural challenges faced while trying to form a joint venture between a British company and a Chinese company.</a:t>
            </a:r>
            <a:endParaRPr sz="1200" dirty="0">
              <a:latin typeface="Times New Roman"/>
              <a:ea typeface="Times New Roman"/>
              <a:cs typeface="Times New Roman"/>
              <a:sym typeface="Times New Roman"/>
            </a:endParaRPr>
          </a:p>
        </p:txBody>
      </p:sp>
      <p:pic>
        <p:nvPicPr>
          <p:cNvPr id="72" name="Google Shape;72;p15"/>
          <p:cNvPicPr preferRelativeResize="0"/>
          <p:nvPr/>
        </p:nvPicPr>
        <p:blipFill>
          <a:blip r:embed="rId3">
            <a:alphaModFix/>
          </a:blip>
          <a:stretch>
            <a:fillRect/>
          </a:stretch>
        </p:blipFill>
        <p:spPr>
          <a:xfrm>
            <a:off x="4724400" y="1398725"/>
            <a:ext cx="4267200" cy="2843022"/>
          </a:xfrm>
          <a:prstGeom prst="rect">
            <a:avLst/>
          </a:prstGeom>
          <a:noFill/>
          <a:ln>
            <a:noFill/>
          </a:ln>
        </p:spPr>
      </p:pic>
    </p:spTree>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Overview of the joint venture </a:t>
            </a:r>
            <a:endParaRPr b="1">
              <a:latin typeface="Times New Roman"/>
              <a:ea typeface="Times New Roman"/>
              <a:cs typeface="Times New Roman"/>
              <a:sym typeface="Times New Roman"/>
            </a:endParaRPr>
          </a:p>
        </p:txBody>
      </p:sp>
      <p:sp>
        <p:nvSpPr>
          <p:cNvPr id="78" name="Google Shape;78;p16"/>
          <p:cNvSpPr txBox="1">
            <a:spLocks noGrp="1"/>
          </p:cNvSpPr>
          <p:nvPr>
            <p:ph type="body" idx="1"/>
          </p:nvPr>
        </p:nvSpPr>
        <p:spPr>
          <a:xfrm>
            <a:off x="4499425" y="1419125"/>
            <a:ext cx="4260300" cy="3033600"/>
          </a:xfrm>
          <a:prstGeom prst="rect">
            <a:avLst/>
          </a:prstGeom>
        </p:spPr>
        <p:txBody>
          <a:bodyPr spcFirstLastPara="1" wrap="square" lIns="91425" tIns="91425" rIns="91425" bIns="91425" anchor="t" anchorCtr="0">
            <a:noAutofit/>
          </a:bodyPr>
          <a:lstStyle/>
          <a:p>
            <a:pPr marL="457200" lvl="0" indent="-317500" algn="just" rtl="0">
              <a:spcBef>
                <a:spcPts val="0"/>
              </a:spcBef>
              <a:spcAft>
                <a:spcPts val="0"/>
              </a:spcAft>
              <a:buSzPts val="1400"/>
              <a:buFont typeface="Times New Roman"/>
              <a:buChar char="●"/>
            </a:pPr>
            <a:r>
              <a:rPr lang="en" sz="1400">
                <a:latin typeface="Times New Roman"/>
                <a:ea typeface="Times New Roman"/>
                <a:cs typeface="Times New Roman"/>
                <a:sym typeface="Times New Roman"/>
              </a:rPr>
              <a:t>Joint venture helps companies in getting access to new markets along with distribution networks while increasing the capacity of delivering products and services.</a:t>
            </a:r>
            <a:endParaRPr sz="1400">
              <a:latin typeface="Times New Roman"/>
              <a:ea typeface="Times New Roman"/>
              <a:cs typeface="Times New Roman"/>
              <a:sym typeface="Times New Roman"/>
            </a:endParaRPr>
          </a:p>
          <a:p>
            <a:pPr marL="457200" lvl="0" indent="-317500" algn="just" rtl="0">
              <a:spcBef>
                <a:spcPts val="0"/>
              </a:spcBef>
              <a:spcAft>
                <a:spcPts val="0"/>
              </a:spcAft>
              <a:buSzPts val="1400"/>
              <a:buFont typeface="Times New Roman"/>
              <a:buChar char="●"/>
            </a:pPr>
            <a:r>
              <a:rPr lang="en" sz="1400">
                <a:latin typeface="Times New Roman"/>
                <a:ea typeface="Times New Roman"/>
                <a:cs typeface="Times New Roman"/>
                <a:sym typeface="Times New Roman"/>
              </a:rPr>
              <a:t>Allows companies to gain access to a vast amount of knowledge and expertise</a:t>
            </a:r>
            <a:endParaRPr sz="1400">
              <a:latin typeface="Times New Roman"/>
              <a:ea typeface="Times New Roman"/>
              <a:cs typeface="Times New Roman"/>
              <a:sym typeface="Times New Roman"/>
            </a:endParaRPr>
          </a:p>
          <a:p>
            <a:pPr marL="457200" lvl="0" indent="-317500" algn="just" rtl="0">
              <a:spcBef>
                <a:spcPts val="0"/>
              </a:spcBef>
              <a:spcAft>
                <a:spcPts val="0"/>
              </a:spcAft>
              <a:buSzPts val="1400"/>
              <a:buFont typeface="Times New Roman"/>
              <a:buChar char="●"/>
            </a:pPr>
            <a:r>
              <a:rPr lang="en" sz="1400">
                <a:latin typeface="Times New Roman"/>
                <a:ea typeface="Times New Roman"/>
                <a:cs typeface="Times New Roman"/>
                <a:sym typeface="Times New Roman"/>
              </a:rPr>
              <a:t>The GDP growth of China was 8.08% in 2021 from 2.24% in 2020 making it a suitable market for expansion (Statista, 2022). </a:t>
            </a:r>
            <a:endParaRPr sz="1400">
              <a:latin typeface="Times New Roman"/>
              <a:ea typeface="Times New Roman"/>
              <a:cs typeface="Times New Roman"/>
              <a:sym typeface="Times New Roman"/>
            </a:endParaRPr>
          </a:p>
          <a:p>
            <a:pPr marL="457200" lvl="0" indent="-317500" algn="just" rtl="0">
              <a:spcBef>
                <a:spcPts val="0"/>
              </a:spcBef>
              <a:spcAft>
                <a:spcPts val="0"/>
              </a:spcAft>
              <a:buSzPts val="1400"/>
              <a:buFont typeface="Times New Roman"/>
              <a:buChar char="●"/>
            </a:pPr>
            <a:r>
              <a:rPr lang="en" sz="1400">
                <a:latin typeface="Times New Roman"/>
                <a:ea typeface="Times New Roman"/>
                <a:cs typeface="Times New Roman"/>
                <a:sym typeface="Times New Roman"/>
              </a:rPr>
              <a:t>Higher access to skilled labour and employees</a:t>
            </a:r>
            <a:endParaRPr sz="1400">
              <a:latin typeface="Times New Roman"/>
              <a:ea typeface="Times New Roman"/>
              <a:cs typeface="Times New Roman"/>
              <a:sym typeface="Times New Roman"/>
            </a:endParaRPr>
          </a:p>
          <a:p>
            <a:pPr marL="457200" lvl="0" indent="-317500" algn="just" rtl="0">
              <a:spcBef>
                <a:spcPts val="0"/>
              </a:spcBef>
              <a:spcAft>
                <a:spcPts val="0"/>
              </a:spcAft>
              <a:buSzPts val="1400"/>
              <a:buFont typeface="Times New Roman"/>
              <a:buChar char="●"/>
            </a:pPr>
            <a:r>
              <a:rPr lang="en" sz="1400">
                <a:latin typeface="Times New Roman"/>
                <a:ea typeface="Times New Roman"/>
                <a:cs typeface="Times New Roman"/>
                <a:sym typeface="Times New Roman"/>
              </a:rPr>
              <a:t>Allows access to more prominent resources such as finance and technology</a:t>
            </a:r>
            <a:endParaRPr sz="1400">
              <a:latin typeface="Times New Roman"/>
              <a:ea typeface="Times New Roman"/>
              <a:cs typeface="Times New Roman"/>
              <a:sym typeface="Times New Roman"/>
            </a:endParaRPr>
          </a:p>
        </p:txBody>
      </p:sp>
      <p:pic>
        <p:nvPicPr>
          <p:cNvPr id="79" name="Google Shape;79;p16"/>
          <p:cNvPicPr preferRelativeResize="0"/>
          <p:nvPr/>
        </p:nvPicPr>
        <p:blipFill>
          <a:blip r:embed="rId3">
            <a:alphaModFix/>
          </a:blip>
          <a:stretch>
            <a:fillRect/>
          </a:stretch>
        </p:blipFill>
        <p:spPr>
          <a:xfrm>
            <a:off x="174700" y="1756188"/>
            <a:ext cx="4194624" cy="2359476"/>
          </a:xfrm>
          <a:prstGeom prst="rect">
            <a:avLst/>
          </a:prstGeom>
          <a:noFill/>
          <a:ln>
            <a:noFill/>
          </a:ln>
        </p:spPr>
      </p:pic>
    </p:spTree>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Cross-cultural challenges using Hofstede </a:t>
            </a:r>
            <a:r>
              <a:rPr lang="en" b="1"/>
              <a:t> </a:t>
            </a:r>
            <a:endParaRPr b="1"/>
          </a:p>
        </p:txBody>
      </p:sp>
      <p:sp>
        <p:nvSpPr>
          <p:cNvPr id="85" name="Google Shape;85;p17"/>
          <p:cNvSpPr txBox="1">
            <a:spLocks noGrp="1"/>
          </p:cNvSpPr>
          <p:nvPr>
            <p:ph type="body" idx="1"/>
          </p:nvPr>
        </p:nvSpPr>
        <p:spPr>
          <a:xfrm>
            <a:off x="311700" y="1234075"/>
            <a:ext cx="4260300" cy="3334800"/>
          </a:xfrm>
          <a:prstGeom prst="rect">
            <a:avLst/>
          </a:prstGeom>
        </p:spPr>
        <p:txBody>
          <a:bodyPr spcFirstLastPara="1" wrap="square" lIns="91425" tIns="91425" rIns="91425" bIns="91425" anchor="t" anchorCtr="0">
            <a:normAutofit fontScale="92500" lnSpcReduction="20000"/>
          </a:bodyPr>
          <a:lstStyle/>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Cross-cultural challenges can affect the business growth and sales of companies (Khan and Ebner, 2019).</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The power distance of China is 80 while the UK has a score of 35.</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China has a higher acceptance of inequalities within society compared to the UK</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The individualism score of China is 20 while the UK scores 89.</a:t>
            </a:r>
            <a:endParaRPr>
              <a:latin typeface="Times New Roman"/>
              <a:ea typeface="Times New Roman"/>
              <a:cs typeface="Times New Roman"/>
              <a:sym typeface="Times New Roman"/>
            </a:endParaRPr>
          </a:p>
          <a:p>
            <a:pPr marL="457200" lvl="0" indent="-342900" algn="l" rtl="0">
              <a:spcBef>
                <a:spcPts val="0"/>
              </a:spcBef>
              <a:spcAft>
                <a:spcPts val="0"/>
              </a:spcAft>
              <a:buSzPts val="1800"/>
              <a:buFont typeface="Times New Roman"/>
              <a:buChar char="●"/>
            </a:pPr>
            <a:r>
              <a:rPr lang="en">
                <a:latin typeface="Times New Roman"/>
                <a:ea typeface="Times New Roman"/>
                <a:cs typeface="Times New Roman"/>
                <a:sym typeface="Times New Roman"/>
              </a:rPr>
              <a:t>China is collectivist in nature while the UK individualist</a:t>
            </a:r>
            <a:endParaRPr>
              <a:latin typeface="Times New Roman"/>
              <a:ea typeface="Times New Roman"/>
              <a:cs typeface="Times New Roman"/>
              <a:sym typeface="Times New Roman"/>
            </a:endParaRPr>
          </a:p>
        </p:txBody>
      </p:sp>
      <p:pic>
        <p:nvPicPr>
          <p:cNvPr id="86" name="Google Shape;86;p17"/>
          <p:cNvPicPr preferRelativeResize="0"/>
          <p:nvPr/>
        </p:nvPicPr>
        <p:blipFill>
          <a:blip r:embed="rId3">
            <a:alphaModFix/>
          </a:blip>
          <a:stretch>
            <a:fillRect/>
          </a:stretch>
        </p:blipFill>
        <p:spPr>
          <a:xfrm>
            <a:off x="4702100" y="1614263"/>
            <a:ext cx="4267200" cy="2395985"/>
          </a:xfrm>
          <a:prstGeom prst="rect">
            <a:avLst/>
          </a:prstGeom>
          <a:noFill/>
          <a:ln>
            <a:noFill/>
          </a:ln>
        </p:spPr>
      </p:pic>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Cross-cultural challenges using Hofstede contd.</a:t>
            </a:r>
            <a:endParaRPr b="1">
              <a:latin typeface="Times New Roman"/>
              <a:ea typeface="Times New Roman"/>
              <a:cs typeface="Times New Roman"/>
              <a:sym typeface="Times New Roman"/>
            </a:endParaRPr>
          </a:p>
        </p:txBody>
      </p:sp>
      <p:sp>
        <p:nvSpPr>
          <p:cNvPr id="92" name="Google Shape;92;p18"/>
          <p:cNvSpPr txBox="1">
            <a:spLocks noGrp="1"/>
          </p:cNvSpPr>
          <p:nvPr>
            <p:ph type="body" idx="1"/>
          </p:nvPr>
        </p:nvSpPr>
        <p:spPr>
          <a:xfrm>
            <a:off x="4572000" y="1234075"/>
            <a:ext cx="4260300" cy="3334800"/>
          </a:xfrm>
          <a:prstGeom prst="rect">
            <a:avLst/>
          </a:prstGeom>
        </p:spPr>
        <p:txBody>
          <a:bodyPr spcFirstLastPara="1" wrap="square" lIns="91425" tIns="91425" rIns="91425" bIns="91425" anchor="t" anchorCtr="0">
            <a:normAutofit fontScale="85000" lnSpcReduction="20000"/>
          </a:bodyPr>
          <a:lstStyle/>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Masculinity deals with the amount of existing drive for competition and success within society (Adam‐Troian </a:t>
            </a:r>
            <a:r>
              <a:rPr lang="en" i="1" dirty="0">
                <a:latin typeface="Times New Roman"/>
                <a:ea typeface="Times New Roman"/>
                <a:cs typeface="Times New Roman"/>
                <a:sym typeface="Times New Roman"/>
              </a:rPr>
              <a:t>et al</a:t>
            </a:r>
            <a:r>
              <a:rPr lang="en" dirty="0">
                <a:latin typeface="Times New Roman"/>
                <a:ea typeface="Times New Roman"/>
                <a:cs typeface="Times New Roman"/>
                <a:sym typeface="Times New Roman"/>
              </a:rPr>
              <a:t>., 2021)</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Both the UK and China have an equal score of 66 in this dimension having a masculine society </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uncertainty avoidance score of the UK is 35 and China scores 30 representing lower avoidance (Hofstede-insights, 2022).</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difference in language can create challenges for the British company in communication </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Language and traditional barriers can create challenges in promotions and interactions </a:t>
            </a:r>
            <a:endParaRPr>
              <a:latin typeface="Times New Roman"/>
              <a:ea typeface="Times New Roman"/>
              <a:cs typeface="Times New Roman"/>
              <a:sym typeface="Times New Roman"/>
            </a:endParaRPr>
          </a:p>
        </p:txBody>
      </p:sp>
      <p:pic>
        <p:nvPicPr>
          <p:cNvPr id="93" name="Google Shape;93;p18"/>
          <p:cNvPicPr preferRelativeResize="0"/>
          <p:nvPr/>
        </p:nvPicPr>
        <p:blipFill>
          <a:blip r:embed="rId3">
            <a:alphaModFix/>
          </a:blip>
          <a:stretch>
            <a:fillRect/>
          </a:stretch>
        </p:blipFill>
        <p:spPr>
          <a:xfrm>
            <a:off x="304800" y="1593875"/>
            <a:ext cx="4267201" cy="2375078"/>
          </a:xfrm>
          <a:prstGeom prst="rect">
            <a:avLst/>
          </a:prstGeom>
          <a:noFill/>
          <a:ln>
            <a:no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chemeClr val="dk2"/>
              </a:buClr>
              <a:buSzPct val="36666"/>
              <a:buFont typeface="Arial"/>
              <a:buNone/>
            </a:pPr>
            <a:r>
              <a:rPr lang="en" b="1">
                <a:latin typeface="Times New Roman"/>
                <a:ea typeface="Times New Roman"/>
                <a:cs typeface="Times New Roman"/>
                <a:sym typeface="Times New Roman"/>
              </a:rPr>
              <a:t>Cross-cultural challenges using Hofstede contd.</a:t>
            </a:r>
            <a:endParaRPr b="1">
              <a:latin typeface="Times New Roman"/>
              <a:ea typeface="Times New Roman"/>
              <a:cs typeface="Times New Roman"/>
              <a:sym typeface="Times New Roman"/>
            </a:endParaRPr>
          </a:p>
          <a:p>
            <a:pPr marL="0" lvl="0" indent="0" algn="l" rtl="0">
              <a:spcBef>
                <a:spcPts val="0"/>
              </a:spcBef>
              <a:spcAft>
                <a:spcPts val="0"/>
              </a:spcAft>
              <a:buClr>
                <a:schemeClr val="dk2"/>
              </a:buClr>
              <a:buSzPct val="36666"/>
              <a:buFont typeface="Arial"/>
              <a:buNone/>
            </a:pPr>
            <a:endParaRPr/>
          </a:p>
          <a:p>
            <a:pPr marL="0" lvl="0" indent="0" algn="l" rtl="0">
              <a:spcBef>
                <a:spcPts val="0"/>
              </a:spcBef>
              <a:spcAft>
                <a:spcPts val="0"/>
              </a:spcAft>
              <a:buNone/>
            </a:pPr>
            <a:endParaRPr/>
          </a:p>
        </p:txBody>
      </p:sp>
      <p:sp>
        <p:nvSpPr>
          <p:cNvPr id="99" name="Google Shape;99;p19"/>
          <p:cNvSpPr txBox="1">
            <a:spLocks noGrp="1"/>
          </p:cNvSpPr>
          <p:nvPr>
            <p:ph type="body" idx="1"/>
          </p:nvPr>
        </p:nvSpPr>
        <p:spPr>
          <a:xfrm>
            <a:off x="311700" y="1234075"/>
            <a:ext cx="4260300" cy="3334800"/>
          </a:xfrm>
          <a:prstGeom prst="rect">
            <a:avLst/>
          </a:prstGeom>
        </p:spPr>
        <p:txBody>
          <a:bodyPr spcFirstLastPara="1" wrap="square" lIns="91425" tIns="91425" rIns="91425" bIns="91425" anchor="t" anchorCtr="0">
            <a:normAutofit fontScale="85000" lnSpcReduction="10000"/>
          </a:bodyPr>
          <a:lstStyle/>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Long term orientation deals with the time preference of a country regarding its goals (Grøgaard </a:t>
            </a:r>
            <a:r>
              <a:rPr lang="en" i="1" dirty="0">
                <a:latin typeface="Times New Roman"/>
                <a:ea typeface="Times New Roman"/>
                <a:cs typeface="Times New Roman"/>
                <a:sym typeface="Times New Roman"/>
              </a:rPr>
              <a:t>et al</a:t>
            </a:r>
            <a:r>
              <a:rPr lang="en" dirty="0">
                <a:latin typeface="Times New Roman"/>
                <a:ea typeface="Times New Roman"/>
                <a:cs typeface="Times New Roman"/>
                <a:sym typeface="Times New Roman"/>
              </a:rPr>
              <a:t>., 2019).</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China has a score of 87 in this dimension while the UK scores 51 (Hofstede-insights, 2022).</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China is more long-term focused compared to the UK </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indulgence covers the aspect of the control of individuals over their impulses and desires</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UK has a high score of 69 in indulgence while China has 24.</a:t>
            </a:r>
            <a:endParaRPr>
              <a:latin typeface="Times New Roman"/>
              <a:ea typeface="Times New Roman"/>
              <a:cs typeface="Times New Roman"/>
              <a:sym typeface="Times New Roman"/>
            </a:endParaRPr>
          </a:p>
        </p:txBody>
      </p:sp>
      <p:pic>
        <p:nvPicPr>
          <p:cNvPr id="100" name="Google Shape;100;p19"/>
          <p:cNvPicPr preferRelativeResize="0"/>
          <p:nvPr/>
        </p:nvPicPr>
        <p:blipFill>
          <a:blip r:embed="rId3">
            <a:alphaModFix/>
          </a:blip>
          <a:stretch>
            <a:fillRect/>
          </a:stretch>
        </p:blipFill>
        <p:spPr>
          <a:xfrm>
            <a:off x="4702100" y="1480225"/>
            <a:ext cx="4267200" cy="2842506"/>
          </a:xfrm>
          <a:prstGeom prst="rect">
            <a:avLst/>
          </a:prstGeom>
          <a:noFill/>
          <a:ln>
            <a:no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0"/>
          <p:cNvSpPr txBox="1">
            <a:spLocks noGrp="1"/>
          </p:cNvSpPr>
          <p:nvPr>
            <p:ph type="title"/>
          </p:nvPr>
        </p:nvSpPr>
        <p:spPr>
          <a:xfrm>
            <a:off x="311700" y="80125"/>
            <a:ext cx="8520600" cy="9375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Intercultural communication theories </a:t>
            </a:r>
            <a:endParaRPr b="1">
              <a:latin typeface="Times New Roman"/>
              <a:ea typeface="Times New Roman"/>
              <a:cs typeface="Times New Roman"/>
              <a:sym typeface="Times New Roman"/>
            </a:endParaRPr>
          </a:p>
          <a:p>
            <a:pPr marL="0" lvl="0" indent="0" algn="ctr" rtl="0">
              <a:spcBef>
                <a:spcPts val="0"/>
              </a:spcBef>
              <a:spcAft>
                <a:spcPts val="0"/>
              </a:spcAft>
              <a:buNone/>
            </a:pPr>
            <a:r>
              <a:rPr lang="en" b="1">
                <a:latin typeface="Times New Roman"/>
                <a:ea typeface="Times New Roman"/>
                <a:cs typeface="Times New Roman"/>
                <a:sym typeface="Times New Roman"/>
              </a:rPr>
              <a:t>Communication Accommodation Theory</a:t>
            </a:r>
            <a:endParaRPr b="1">
              <a:latin typeface="Times New Roman"/>
              <a:ea typeface="Times New Roman"/>
              <a:cs typeface="Times New Roman"/>
              <a:sym typeface="Times New Roman"/>
            </a:endParaRPr>
          </a:p>
        </p:txBody>
      </p:sp>
      <p:sp>
        <p:nvSpPr>
          <p:cNvPr id="106" name="Google Shape;106;p20"/>
          <p:cNvSpPr txBox="1">
            <a:spLocks noGrp="1"/>
          </p:cNvSpPr>
          <p:nvPr>
            <p:ph type="body" idx="1"/>
          </p:nvPr>
        </p:nvSpPr>
        <p:spPr>
          <a:xfrm>
            <a:off x="4572000" y="1234075"/>
            <a:ext cx="4260300" cy="3334800"/>
          </a:xfrm>
          <a:prstGeom prst="rect">
            <a:avLst/>
          </a:prstGeom>
        </p:spPr>
        <p:txBody>
          <a:bodyPr spcFirstLastPara="1" wrap="square" lIns="91425" tIns="91425" rIns="91425" bIns="91425" anchor="t" anchorCtr="0">
            <a:normAutofit fontScale="85000" lnSpcReduction="20000"/>
          </a:bodyPr>
          <a:lstStyle/>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Companies can face multiple challenges in their communication and interaction with consumers due to differences in culture.</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Communication accommodation theory highlights the behavioural adjustments intended by humans while interacting (Eko and Putranto, 2019).</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Differences in traditions and social regulation can act as challenges </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The environment can affect the behaviour of the company </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Differences in perceptions can be another factor affecting the communication of the company</a:t>
            </a:r>
            <a:endParaRPr>
              <a:latin typeface="Times New Roman"/>
              <a:ea typeface="Times New Roman"/>
              <a:cs typeface="Times New Roman"/>
              <a:sym typeface="Times New Roman"/>
            </a:endParaRPr>
          </a:p>
        </p:txBody>
      </p:sp>
      <p:pic>
        <p:nvPicPr>
          <p:cNvPr id="107" name="Google Shape;107;p20"/>
          <p:cNvPicPr preferRelativeResize="0"/>
          <p:nvPr/>
        </p:nvPicPr>
        <p:blipFill>
          <a:blip r:embed="rId3">
            <a:alphaModFix/>
          </a:blip>
          <a:stretch>
            <a:fillRect/>
          </a:stretch>
        </p:blipFill>
        <p:spPr>
          <a:xfrm>
            <a:off x="174700" y="1393050"/>
            <a:ext cx="4267201" cy="2827493"/>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Communication Accommodation Theory contd.</a:t>
            </a:r>
            <a:endParaRPr b="1">
              <a:latin typeface="Times New Roman"/>
              <a:ea typeface="Times New Roman"/>
              <a:cs typeface="Times New Roman"/>
              <a:sym typeface="Times New Roman"/>
            </a:endParaRPr>
          </a:p>
        </p:txBody>
      </p:sp>
      <p:sp>
        <p:nvSpPr>
          <p:cNvPr id="113" name="Google Shape;113;p21"/>
          <p:cNvSpPr txBox="1">
            <a:spLocks noGrp="1"/>
          </p:cNvSpPr>
          <p:nvPr>
            <p:ph type="body" idx="1"/>
          </p:nvPr>
        </p:nvSpPr>
        <p:spPr>
          <a:xfrm>
            <a:off x="311700" y="1234075"/>
            <a:ext cx="4260300" cy="3334800"/>
          </a:xfrm>
          <a:prstGeom prst="rect">
            <a:avLst/>
          </a:prstGeom>
        </p:spPr>
        <p:txBody>
          <a:bodyPr spcFirstLastPara="1" wrap="square" lIns="91425" tIns="91425" rIns="91425" bIns="91425" anchor="t" anchorCtr="0">
            <a:normAutofit fontScale="85000" lnSpcReduction="10000"/>
          </a:bodyPr>
          <a:lstStyle/>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British band can face challenges in making a positive image of the brand due to the differences in culture, traditions and language</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accommodation process occurs through convergence and divergence (Ball </a:t>
            </a:r>
            <a:r>
              <a:rPr lang="en" i="1" dirty="0">
                <a:latin typeface="Times New Roman"/>
                <a:ea typeface="Times New Roman"/>
                <a:cs typeface="Times New Roman"/>
                <a:sym typeface="Times New Roman"/>
              </a:rPr>
              <a:t>et al.</a:t>
            </a:r>
            <a:r>
              <a:rPr lang="en" dirty="0">
                <a:latin typeface="Times New Roman"/>
                <a:ea typeface="Times New Roman"/>
                <a:cs typeface="Times New Roman"/>
                <a:sym typeface="Times New Roman"/>
              </a:rPr>
              <a:t>, 2018)</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During convergence, the British company can face challenges due to language barriers </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During divergence, the British company can experience difficulties due to social differences</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Managing employees from the Chinese partner can be a challenge for the company due to language and interpersonal barriers.</a:t>
            </a:r>
            <a:endParaRPr>
              <a:latin typeface="Times New Roman"/>
              <a:ea typeface="Times New Roman"/>
              <a:cs typeface="Times New Roman"/>
              <a:sym typeface="Times New Roman"/>
            </a:endParaRPr>
          </a:p>
        </p:txBody>
      </p:sp>
      <p:pic>
        <p:nvPicPr>
          <p:cNvPr id="114" name="Google Shape;114;p21"/>
          <p:cNvPicPr preferRelativeResize="0"/>
          <p:nvPr/>
        </p:nvPicPr>
        <p:blipFill>
          <a:blip r:embed="rId3">
            <a:alphaModFix/>
          </a:blip>
          <a:stretch>
            <a:fillRect/>
          </a:stretch>
        </p:blipFill>
        <p:spPr>
          <a:xfrm>
            <a:off x="4702100" y="1740438"/>
            <a:ext cx="4267200" cy="232206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Intercultural adaptation model   </a:t>
            </a:r>
            <a:endParaRPr b="1">
              <a:latin typeface="Times New Roman"/>
              <a:ea typeface="Times New Roman"/>
              <a:cs typeface="Times New Roman"/>
              <a:sym typeface="Times New Roman"/>
            </a:endParaRPr>
          </a:p>
        </p:txBody>
      </p:sp>
      <p:sp>
        <p:nvSpPr>
          <p:cNvPr id="120" name="Google Shape;120;p22"/>
          <p:cNvSpPr txBox="1">
            <a:spLocks noGrp="1"/>
          </p:cNvSpPr>
          <p:nvPr>
            <p:ph type="body" idx="1"/>
          </p:nvPr>
        </p:nvSpPr>
        <p:spPr>
          <a:xfrm>
            <a:off x="4572000" y="1234075"/>
            <a:ext cx="4260300" cy="3334800"/>
          </a:xfrm>
          <a:prstGeom prst="rect">
            <a:avLst/>
          </a:prstGeom>
        </p:spPr>
        <p:txBody>
          <a:bodyPr spcFirstLastPara="1" wrap="square" lIns="91425" tIns="91425" rIns="91425" bIns="91425" anchor="t" anchorCtr="0">
            <a:normAutofit fontScale="85000" lnSpcReduction="10000"/>
          </a:bodyPr>
          <a:lstStyle/>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The intercultural adaptation model allows individuals to adjust their behaviour in communication (Čuhlová, 2019).</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The model decreases the chance of misunderstanding</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It can help the British company in avoiding misunderstanding by adapting to the communication behaviour of the Chine partner</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Traditional differences can create challenges for the British company in communication </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The company can face a communication gap due to high power distance</a:t>
            </a:r>
            <a:endParaRPr>
              <a:latin typeface="Times New Roman"/>
              <a:ea typeface="Times New Roman"/>
              <a:cs typeface="Times New Roman"/>
              <a:sym typeface="Times New Roman"/>
            </a:endParaRPr>
          </a:p>
        </p:txBody>
      </p:sp>
      <p:pic>
        <p:nvPicPr>
          <p:cNvPr id="121" name="Google Shape;121;p22"/>
          <p:cNvPicPr preferRelativeResize="0"/>
          <p:nvPr/>
        </p:nvPicPr>
        <p:blipFill>
          <a:blip r:embed="rId3">
            <a:alphaModFix/>
          </a:blip>
          <a:stretch>
            <a:fillRect/>
          </a:stretch>
        </p:blipFill>
        <p:spPr>
          <a:xfrm>
            <a:off x="152400" y="1446400"/>
            <a:ext cx="4267200" cy="312248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chemeClr val="dk2"/>
              </a:buClr>
              <a:buSzPct val="36666"/>
              <a:buFont typeface="Arial"/>
              <a:buNone/>
            </a:pPr>
            <a:r>
              <a:rPr lang="en" b="1">
                <a:latin typeface="Times New Roman"/>
                <a:ea typeface="Times New Roman"/>
                <a:cs typeface="Times New Roman"/>
                <a:sym typeface="Times New Roman"/>
              </a:rPr>
              <a:t>Intercultural adaptation model contd.</a:t>
            </a:r>
            <a:endParaRPr b="1">
              <a:latin typeface="Times New Roman"/>
              <a:ea typeface="Times New Roman"/>
              <a:cs typeface="Times New Roman"/>
              <a:sym typeface="Times New Roman"/>
            </a:endParaRPr>
          </a:p>
          <a:p>
            <a:pPr marL="0" lvl="0" indent="0" algn="l" rtl="0">
              <a:spcBef>
                <a:spcPts val="0"/>
              </a:spcBef>
              <a:spcAft>
                <a:spcPts val="0"/>
              </a:spcAft>
              <a:buClr>
                <a:schemeClr val="dk2"/>
              </a:buClr>
              <a:buSzPct val="36666"/>
              <a:buFont typeface="Arial"/>
              <a:buNone/>
            </a:pPr>
            <a:endParaRPr/>
          </a:p>
          <a:p>
            <a:pPr marL="0" lvl="0" indent="0" algn="l" rtl="0">
              <a:spcBef>
                <a:spcPts val="0"/>
              </a:spcBef>
              <a:spcAft>
                <a:spcPts val="0"/>
              </a:spcAft>
              <a:buNone/>
            </a:pPr>
            <a:endParaRPr/>
          </a:p>
        </p:txBody>
      </p:sp>
      <p:sp>
        <p:nvSpPr>
          <p:cNvPr id="127" name="Google Shape;127;p23"/>
          <p:cNvSpPr txBox="1">
            <a:spLocks noGrp="1"/>
          </p:cNvSpPr>
          <p:nvPr>
            <p:ph type="body" idx="1"/>
          </p:nvPr>
        </p:nvSpPr>
        <p:spPr>
          <a:xfrm>
            <a:off x="311700" y="1234075"/>
            <a:ext cx="4260300" cy="3334800"/>
          </a:xfrm>
          <a:prstGeom prst="rect">
            <a:avLst/>
          </a:prstGeom>
        </p:spPr>
        <p:txBody>
          <a:bodyPr spcFirstLastPara="1" wrap="square" lIns="91425" tIns="91425" rIns="91425" bIns="91425" anchor="t" anchorCtr="0">
            <a:normAutofit fontScale="85000" lnSpcReduction="10000"/>
          </a:bodyPr>
          <a:lstStyle/>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Heavy censorship of media in China can create challenges for the British company in interacting with consumers (Mróz, 2021).</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Differences in gestures and etiquette can create difficulties for the company in interacting with its Chinese partner.</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High collectivism and intense focus on cultural traditions in China act as communication challenges (Guan </a:t>
            </a:r>
            <a:r>
              <a:rPr lang="en" i="1" dirty="0">
                <a:latin typeface="Times New Roman"/>
                <a:ea typeface="Times New Roman"/>
                <a:cs typeface="Times New Roman"/>
                <a:sym typeface="Times New Roman"/>
              </a:rPr>
              <a:t>et al.</a:t>
            </a:r>
            <a:r>
              <a:rPr lang="en" dirty="0">
                <a:latin typeface="Times New Roman"/>
                <a:ea typeface="Times New Roman"/>
                <a:cs typeface="Times New Roman"/>
                <a:sym typeface="Times New Roman"/>
              </a:rPr>
              <a:t>, 2020). </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Low acceptance of cultural differences can be a challenge in interaction</a:t>
            </a:r>
            <a:endParaRPr>
              <a:latin typeface="Times New Roman"/>
              <a:ea typeface="Times New Roman"/>
              <a:cs typeface="Times New Roman"/>
              <a:sym typeface="Times New Roman"/>
            </a:endParaRPr>
          </a:p>
          <a:p>
            <a:pPr marL="457200" lvl="0" indent="-325755"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Intense value on morals of people in China can create difficulties in interaction </a:t>
            </a:r>
            <a:endParaRPr>
              <a:latin typeface="Times New Roman"/>
              <a:ea typeface="Times New Roman"/>
              <a:cs typeface="Times New Roman"/>
              <a:sym typeface="Times New Roman"/>
            </a:endParaRPr>
          </a:p>
        </p:txBody>
      </p:sp>
      <p:pic>
        <p:nvPicPr>
          <p:cNvPr id="128" name="Google Shape;128;p23"/>
          <p:cNvPicPr preferRelativeResize="0"/>
          <p:nvPr/>
        </p:nvPicPr>
        <p:blipFill>
          <a:blip r:embed="rId3">
            <a:alphaModFix/>
          </a:blip>
          <a:stretch>
            <a:fillRect/>
          </a:stretch>
        </p:blipFill>
        <p:spPr>
          <a:xfrm>
            <a:off x="4884100" y="1394976"/>
            <a:ext cx="3948189" cy="33348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Divergent international cultures within business</a:t>
            </a:r>
            <a:endParaRPr b="1">
              <a:latin typeface="Times New Roman"/>
              <a:ea typeface="Times New Roman"/>
              <a:cs typeface="Times New Roman"/>
              <a:sym typeface="Times New Roman"/>
            </a:endParaRPr>
          </a:p>
        </p:txBody>
      </p:sp>
      <p:sp>
        <p:nvSpPr>
          <p:cNvPr id="134" name="Google Shape;134;p24"/>
          <p:cNvSpPr txBox="1">
            <a:spLocks noGrp="1"/>
          </p:cNvSpPr>
          <p:nvPr>
            <p:ph type="body" idx="1"/>
          </p:nvPr>
        </p:nvSpPr>
        <p:spPr>
          <a:xfrm>
            <a:off x="4572000" y="1234075"/>
            <a:ext cx="4260300" cy="3334800"/>
          </a:xfrm>
          <a:prstGeom prst="rect">
            <a:avLst/>
          </a:prstGeom>
        </p:spPr>
        <p:txBody>
          <a:bodyPr spcFirstLastPara="1" wrap="square" lIns="91425" tIns="91425" rIns="91425" bIns="91425" anchor="t" anchorCtr="0">
            <a:normAutofit fontScale="85000" lnSpcReduction="10000"/>
          </a:bodyPr>
          <a:lstStyle/>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Cultural divergence indicates the tendency of cultures to become more dissimilar with respect to time (Bisin </a:t>
            </a:r>
            <a:r>
              <a:rPr lang="en" i="1" dirty="0">
                <a:latin typeface="Times New Roman"/>
                <a:ea typeface="Times New Roman"/>
                <a:cs typeface="Times New Roman"/>
                <a:sym typeface="Times New Roman"/>
              </a:rPr>
              <a:t>et al.</a:t>
            </a:r>
            <a:r>
              <a:rPr lang="en" dirty="0">
                <a:latin typeface="Times New Roman"/>
                <a:ea typeface="Times New Roman"/>
                <a:cs typeface="Times New Roman"/>
                <a:sym typeface="Times New Roman"/>
              </a:rPr>
              <a:t>, 2021).</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higher acceptance of dissimilarities in power in China can differentiate the work culture</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higher focus on traditions and morals in China can differentiate the ways of interaction </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Lower acceptance of indulgence leads to differences in social systems</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The dominance of patriarchy can also different social norms and gestures </a:t>
            </a:r>
            <a:endParaRPr>
              <a:latin typeface="Times New Roman"/>
              <a:ea typeface="Times New Roman"/>
              <a:cs typeface="Times New Roman"/>
              <a:sym typeface="Times New Roman"/>
            </a:endParaRPr>
          </a:p>
        </p:txBody>
      </p:sp>
      <p:pic>
        <p:nvPicPr>
          <p:cNvPr id="135" name="Google Shape;135;p24"/>
          <p:cNvPicPr preferRelativeResize="0"/>
          <p:nvPr/>
        </p:nvPicPr>
        <p:blipFill>
          <a:blip r:embed="rId3">
            <a:alphaModFix/>
          </a:blip>
          <a:stretch>
            <a:fillRect/>
          </a:stretch>
        </p:blipFill>
        <p:spPr>
          <a:xfrm>
            <a:off x="197025" y="1402175"/>
            <a:ext cx="4267200" cy="2846189"/>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chemeClr val="dk2"/>
              </a:buClr>
              <a:buSzPct val="36666"/>
              <a:buFont typeface="Arial"/>
              <a:buNone/>
            </a:pPr>
            <a:r>
              <a:rPr lang="en" b="1">
                <a:latin typeface="Times New Roman"/>
                <a:ea typeface="Times New Roman"/>
                <a:cs typeface="Times New Roman"/>
                <a:sym typeface="Times New Roman"/>
              </a:rPr>
              <a:t>Divergent international cultures within business contd.</a:t>
            </a:r>
            <a:endParaRPr b="1">
              <a:latin typeface="Times New Roman"/>
              <a:ea typeface="Times New Roman"/>
              <a:cs typeface="Times New Roman"/>
              <a:sym typeface="Times New Roman"/>
            </a:endParaRPr>
          </a:p>
          <a:p>
            <a:pPr marL="0" lvl="0" indent="0" algn="l" rtl="0">
              <a:spcBef>
                <a:spcPts val="0"/>
              </a:spcBef>
              <a:spcAft>
                <a:spcPts val="0"/>
              </a:spcAft>
              <a:buClr>
                <a:schemeClr val="dk2"/>
              </a:buClr>
              <a:buSzPct val="36666"/>
              <a:buFont typeface="Arial"/>
              <a:buNone/>
            </a:pPr>
            <a:endParaRPr/>
          </a:p>
          <a:p>
            <a:pPr marL="0" lvl="0" indent="0" algn="l" rtl="0">
              <a:spcBef>
                <a:spcPts val="0"/>
              </a:spcBef>
              <a:spcAft>
                <a:spcPts val="0"/>
              </a:spcAft>
              <a:buNone/>
            </a:pPr>
            <a:endParaRPr/>
          </a:p>
        </p:txBody>
      </p:sp>
      <p:sp>
        <p:nvSpPr>
          <p:cNvPr id="141" name="Google Shape;141;p25"/>
          <p:cNvSpPr txBox="1">
            <a:spLocks noGrp="1"/>
          </p:cNvSpPr>
          <p:nvPr>
            <p:ph type="body" idx="1"/>
          </p:nvPr>
        </p:nvSpPr>
        <p:spPr>
          <a:xfrm>
            <a:off x="311700" y="1234075"/>
            <a:ext cx="4260300" cy="3334800"/>
          </a:xfrm>
          <a:prstGeom prst="rect">
            <a:avLst/>
          </a:prstGeom>
        </p:spPr>
        <p:txBody>
          <a:bodyPr spcFirstLastPara="1" wrap="square" lIns="91425" tIns="91425" rIns="91425" bIns="91425" anchor="t" anchorCtr="0">
            <a:normAutofit fontScale="92500" lnSpcReduction="20000"/>
          </a:bodyPr>
          <a:lstStyle/>
          <a:p>
            <a:pPr marL="457200" lvl="0" indent="-334327"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China follows a collectivist culture whereas the UK follows an individualistic one</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China has a long-term orientation however, the UK has a short-term</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China focuses on relationships while the UK emphasises materialism</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China is highly focused on its traditions and respects them (Dreyer, 2018). </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a:latin typeface="Times New Roman"/>
                <a:ea typeface="Times New Roman"/>
                <a:cs typeface="Times New Roman"/>
                <a:sym typeface="Times New Roman"/>
              </a:rPr>
              <a:t>Language can be one of the most divergent characteristics in the case of China</a:t>
            </a:r>
            <a:endParaRPr>
              <a:latin typeface="Times New Roman"/>
              <a:ea typeface="Times New Roman"/>
              <a:cs typeface="Times New Roman"/>
              <a:sym typeface="Times New Roman"/>
            </a:endParaRPr>
          </a:p>
        </p:txBody>
      </p:sp>
      <p:pic>
        <p:nvPicPr>
          <p:cNvPr id="142" name="Google Shape;142;p25"/>
          <p:cNvPicPr preferRelativeResize="0"/>
          <p:nvPr/>
        </p:nvPicPr>
        <p:blipFill>
          <a:blip r:embed="rId3">
            <a:alphaModFix/>
          </a:blip>
          <a:stretch>
            <a:fillRect/>
          </a:stretch>
        </p:blipFill>
        <p:spPr>
          <a:xfrm>
            <a:off x="5345925" y="1234075"/>
            <a:ext cx="3148750" cy="3148750"/>
          </a:xfrm>
          <a:prstGeom prst="rect">
            <a:avLst/>
          </a:prstGeom>
          <a:noFill/>
          <a:ln>
            <a:no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6"/>
          <p:cNvSpPr txBox="1">
            <a:spLocks noGrp="1"/>
          </p:cNvSpPr>
          <p:nvPr>
            <p:ph type="title"/>
          </p:nvPr>
        </p:nvSpPr>
        <p:spPr>
          <a:xfrm>
            <a:off x="311700" y="0"/>
            <a:ext cx="8520600" cy="10176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Recommendations for successful joint venture </a:t>
            </a:r>
            <a:endParaRPr b="1">
              <a:latin typeface="Times New Roman"/>
              <a:ea typeface="Times New Roman"/>
              <a:cs typeface="Times New Roman"/>
              <a:sym typeface="Times New Roman"/>
            </a:endParaRPr>
          </a:p>
          <a:p>
            <a:pPr marL="0" lvl="0" indent="0" algn="ctr" rtl="0">
              <a:spcBef>
                <a:spcPts val="0"/>
              </a:spcBef>
              <a:spcAft>
                <a:spcPts val="0"/>
              </a:spcAft>
              <a:buNone/>
            </a:pPr>
            <a:r>
              <a:rPr lang="en" b="1">
                <a:latin typeface="Times New Roman"/>
                <a:ea typeface="Times New Roman"/>
                <a:cs typeface="Times New Roman"/>
                <a:sym typeface="Times New Roman"/>
              </a:rPr>
              <a:t>Overcoming cultural differences</a:t>
            </a:r>
            <a:endParaRPr b="1">
              <a:latin typeface="Times New Roman"/>
              <a:ea typeface="Times New Roman"/>
              <a:cs typeface="Times New Roman"/>
              <a:sym typeface="Times New Roman"/>
            </a:endParaRPr>
          </a:p>
        </p:txBody>
      </p:sp>
      <p:sp>
        <p:nvSpPr>
          <p:cNvPr id="148" name="Google Shape;148;p26"/>
          <p:cNvSpPr txBox="1">
            <a:spLocks noGrp="1"/>
          </p:cNvSpPr>
          <p:nvPr>
            <p:ph type="body" idx="1"/>
          </p:nvPr>
        </p:nvSpPr>
        <p:spPr>
          <a:xfrm>
            <a:off x="4572000" y="1234075"/>
            <a:ext cx="4260300" cy="3334800"/>
          </a:xfrm>
          <a:prstGeom prst="rect">
            <a:avLst/>
          </a:prstGeom>
        </p:spPr>
        <p:txBody>
          <a:bodyPr spcFirstLastPara="1" wrap="square" lIns="91425" tIns="91425" rIns="91425" bIns="91425" anchor="t" anchorCtr="0">
            <a:normAutofit fontScale="92500" lnSpcReduction="20000"/>
          </a:bodyPr>
          <a:lstStyle/>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Gathering knowledge and developing respect for cultural differences</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Adapting to cultural diversities and differences</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Leading open communications regarding the culture of the company and team norms (ÓhÉigeartaigh </a:t>
            </a:r>
            <a:r>
              <a:rPr lang="en" i="1" dirty="0">
                <a:latin typeface="Times New Roman"/>
                <a:ea typeface="Times New Roman"/>
                <a:cs typeface="Times New Roman"/>
                <a:sym typeface="Times New Roman"/>
              </a:rPr>
              <a:t>et al</a:t>
            </a:r>
            <a:r>
              <a:rPr lang="en" dirty="0">
                <a:latin typeface="Times New Roman"/>
                <a:ea typeface="Times New Roman"/>
                <a:cs typeface="Times New Roman"/>
                <a:sym typeface="Times New Roman"/>
              </a:rPr>
              <a:t>., 2020).</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Developing a common vision toward company goals and achievements</a:t>
            </a:r>
            <a:endParaRPr>
              <a:latin typeface="Times New Roman"/>
              <a:ea typeface="Times New Roman"/>
              <a:cs typeface="Times New Roman"/>
              <a:sym typeface="Times New Roman"/>
            </a:endParaRPr>
          </a:p>
          <a:p>
            <a:pPr marL="457200" lvl="0" indent="-334327" algn="just" rtl="0">
              <a:spcBef>
                <a:spcPts val="0"/>
              </a:spcBef>
              <a:spcAft>
                <a:spcPts val="0"/>
              </a:spcAft>
              <a:buSzPct val="100000"/>
              <a:buFont typeface="Times New Roman"/>
              <a:buChar char="●"/>
            </a:pPr>
            <a:r>
              <a:rPr lang="en" dirty="0">
                <a:latin typeface="Times New Roman"/>
                <a:ea typeface="Times New Roman"/>
                <a:cs typeface="Times New Roman"/>
                <a:sym typeface="Times New Roman"/>
              </a:rPr>
              <a:t>Promoting and encouraging open communication about cultural differences and diversity </a:t>
            </a:r>
            <a:endParaRPr>
              <a:latin typeface="Times New Roman"/>
              <a:ea typeface="Times New Roman"/>
              <a:cs typeface="Times New Roman"/>
              <a:sym typeface="Times New Roman"/>
            </a:endParaRPr>
          </a:p>
        </p:txBody>
      </p:sp>
      <p:pic>
        <p:nvPicPr>
          <p:cNvPr id="149" name="Google Shape;149;p26"/>
          <p:cNvPicPr preferRelativeResize="0"/>
          <p:nvPr/>
        </p:nvPicPr>
        <p:blipFill>
          <a:blip r:embed="rId3">
            <a:alphaModFix/>
          </a:blip>
          <a:stretch>
            <a:fillRect/>
          </a:stretch>
        </p:blipFill>
        <p:spPr>
          <a:xfrm>
            <a:off x="152400" y="1322400"/>
            <a:ext cx="4267200" cy="284683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Enhancing business communication </a:t>
            </a:r>
            <a:endParaRPr b="1">
              <a:latin typeface="Times New Roman"/>
              <a:ea typeface="Times New Roman"/>
              <a:cs typeface="Times New Roman"/>
              <a:sym typeface="Times New Roman"/>
            </a:endParaRPr>
          </a:p>
        </p:txBody>
      </p:sp>
      <p:sp>
        <p:nvSpPr>
          <p:cNvPr id="155" name="Google Shape;155;p27"/>
          <p:cNvSpPr txBox="1">
            <a:spLocks noGrp="1"/>
          </p:cNvSpPr>
          <p:nvPr>
            <p:ph type="body" idx="1"/>
          </p:nvPr>
        </p:nvSpPr>
        <p:spPr>
          <a:xfrm>
            <a:off x="311700" y="1234075"/>
            <a:ext cx="4260300" cy="3334800"/>
          </a:xfrm>
          <a:prstGeom prst="rect">
            <a:avLst/>
          </a:prstGeom>
        </p:spPr>
        <p:txBody>
          <a:bodyPr spcFirstLastPara="1" wrap="square" lIns="91425" tIns="91425" rIns="91425" bIns="91425" anchor="t" anchorCtr="0">
            <a:normAutofit fontScale="92500" lnSpcReduction="10000"/>
          </a:bodyPr>
          <a:lstStyle/>
          <a:p>
            <a:pPr marL="457200" lvl="0" indent="-342900" algn="just" rtl="0">
              <a:spcBef>
                <a:spcPts val="0"/>
              </a:spcBef>
              <a:spcAft>
                <a:spcPts val="0"/>
              </a:spcAft>
              <a:buSzPts val="1800"/>
              <a:buFont typeface="Times New Roman"/>
              <a:buChar char="●"/>
            </a:pPr>
            <a:r>
              <a:rPr lang="en" dirty="0">
                <a:latin typeface="Times New Roman"/>
                <a:ea typeface="Times New Roman"/>
                <a:cs typeface="Times New Roman"/>
                <a:sym typeface="Times New Roman"/>
              </a:rPr>
              <a:t>Increasing collaboration among employees</a:t>
            </a:r>
            <a:endParaRPr>
              <a:latin typeface="Times New Roman"/>
              <a:ea typeface="Times New Roman"/>
              <a:cs typeface="Times New Roman"/>
              <a:sym typeface="Times New Roman"/>
            </a:endParaRPr>
          </a:p>
          <a:p>
            <a:pPr marL="457200" lvl="0" indent="-342900" algn="just" rtl="0">
              <a:spcBef>
                <a:spcPts val="0"/>
              </a:spcBef>
              <a:spcAft>
                <a:spcPts val="0"/>
              </a:spcAft>
              <a:buSzPts val="1800"/>
              <a:buFont typeface="Times New Roman"/>
              <a:buChar char="●"/>
            </a:pPr>
            <a:r>
              <a:rPr lang="en" dirty="0">
                <a:latin typeface="Times New Roman"/>
                <a:ea typeface="Times New Roman"/>
                <a:cs typeface="Times New Roman"/>
                <a:sym typeface="Times New Roman"/>
              </a:rPr>
              <a:t>Involving employees in the decision-making process (García-Carbonell </a:t>
            </a:r>
            <a:r>
              <a:rPr lang="en" i="1" dirty="0">
                <a:latin typeface="Times New Roman"/>
                <a:ea typeface="Times New Roman"/>
                <a:cs typeface="Times New Roman"/>
                <a:sym typeface="Times New Roman"/>
              </a:rPr>
              <a:t>et al.</a:t>
            </a:r>
            <a:r>
              <a:rPr lang="en" dirty="0">
                <a:latin typeface="Times New Roman"/>
                <a:ea typeface="Times New Roman"/>
                <a:cs typeface="Times New Roman"/>
                <a:sym typeface="Times New Roman"/>
              </a:rPr>
              <a:t>, 2018).</a:t>
            </a:r>
            <a:endParaRPr>
              <a:latin typeface="Times New Roman"/>
              <a:ea typeface="Times New Roman"/>
              <a:cs typeface="Times New Roman"/>
              <a:sym typeface="Times New Roman"/>
            </a:endParaRPr>
          </a:p>
          <a:p>
            <a:pPr marL="457200" lvl="0" indent="-342900" algn="just" rtl="0">
              <a:spcBef>
                <a:spcPts val="0"/>
              </a:spcBef>
              <a:spcAft>
                <a:spcPts val="0"/>
              </a:spcAft>
              <a:buSzPts val="1800"/>
              <a:buFont typeface="Times New Roman"/>
              <a:buChar char="●"/>
            </a:pPr>
            <a:r>
              <a:rPr lang="en" dirty="0">
                <a:latin typeface="Times New Roman"/>
                <a:ea typeface="Times New Roman"/>
                <a:cs typeface="Times New Roman"/>
                <a:sym typeface="Times New Roman"/>
              </a:rPr>
              <a:t>Encouraging open communication among employees </a:t>
            </a:r>
            <a:endParaRPr>
              <a:latin typeface="Times New Roman"/>
              <a:ea typeface="Times New Roman"/>
              <a:cs typeface="Times New Roman"/>
              <a:sym typeface="Times New Roman"/>
            </a:endParaRPr>
          </a:p>
          <a:p>
            <a:pPr marL="457200" lvl="0" indent="-342900" algn="just" rtl="0">
              <a:spcBef>
                <a:spcPts val="0"/>
              </a:spcBef>
              <a:spcAft>
                <a:spcPts val="0"/>
              </a:spcAft>
              <a:buSzPts val="1800"/>
              <a:buFont typeface="Times New Roman"/>
              <a:buChar char="●"/>
            </a:pPr>
            <a:r>
              <a:rPr lang="en" dirty="0">
                <a:latin typeface="Times New Roman"/>
                <a:ea typeface="Times New Roman"/>
                <a:cs typeface="Times New Roman"/>
                <a:sym typeface="Times New Roman"/>
              </a:rPr>
              <a:t>Communicating with employees to identify their issues and challenges </a:t>
            </a:r>
            <a:endParaRPr>
              <a:latin typeface="Times New Roman"/>
              <a:ea typeface="Times New Roman"/>
              <a:cs typeface="Times New Roman"/>
              <a:sym typeface="Times New Roman"/>
            </a:endParaRPr>
          </a:p>
          <a:p>
            <a:pPr marL="457200" lvl="0" indent="-342900" algn="just" rtl="0">
              <a:spcBef>
                <a:spcPts val="0"/>
              </a:spcBef>
              <a:spcAft>
                <a:spcPts val="0"/>
              </a:spcAft>
              <a:buSzPts val="1800"/>
              <a:buFont typeface="Times New Roman"/>
              <a:buChar char="●"/>
            </a:pPr>
            <a:r>
              <a:rPr lang="en" dirty="0">
                <a:latin typeface="Times New Roman"/>
                <a:ea typeface="Times New Roman"/>
                <a:cs typeface="Times New Roman"/>
                <a:sym typeface="Times New Roman"/>
              </a:rPr>
              <a:t>Developing communication channels between managers and employees </a:t>
            </a:r>
            <a:endParaRPr>
              <a:latin typeface="Times New Roman"/>
              <a:ea typeface="Times New Roman"/>
              <a:cs typeface="Times New Roman"/>
              <a:sym typeface="Times New Roman"/>
            </a:endParaRPr>
          </a:p>
        </p:txBody>
      </p:sp>
      <p:pic>
        <p:nvPicPr>
          <p:cNvPr id="156" name="Google Shape;156;p27"/>
          <p:cNvPicPr preferRelativeResize="0"/>
          <p:nvPr/>
        </p:nvPicPr>
        <p:blipFill>
          <a:blip r:embed="rId3">
            <a:alphaModFix/>
          </a:blip>
          <a:stretch>
            <a:fillRect/>
          </a:stretch>
        </p:blipFill>
        <p:spPr>
          <a:xfrm>
            <a:off x="4724400" y="1322525"/>
            <a:ext cx="4267200" cy="284302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Conclusion </a:t>
            </a:r>
            <a:endParaRPr b="1">
              <a:latin typeface="Times New Roman"/>
              <a:ea typeface="Times New Roman"/>
              <a:cs typeface="Times New Roman"/>
              <a:sym typeface="Times New Roman"/>
            </a:endParaRPr>
          </a:p>
        </p:txBody>
      </p:sp>
      <p:sp>
        <p:nvSpPr>
          <p:cNvPr id="162" name="Google Shape;162;p28"/>
          <p:cNvSpPr txBox="1">
            <a:spLocks noGrp="1"/>
          </p:cNvSpPr>
          <p:nvPr>
            <p:ph type="body" idx="1"/>
          </p:nvPr>
        </p:nvSpPr>
        <p:spPr>
          <a:xfrm>
            <a:off x="4572000" y="1234075"/>
            <a:ext cx="4260300" cy="3334800"/>
          </a:xfrm>
          <a:prstGeom prst="rect">
            <a:avLst/>
          </a:prstGeom>
        </p:spPr>
        <p:txBody>
          <a:bodyPr spcFirstLastPara="1" wrap="square" lIns="91425" tIns="91425" rIns="91425" bIns="91425" anchor="t" anchorCtr="0">
            <a:normAutofit fontScale="77500" lnSpcReduction="20000"/>
          </a:bodyPr>
          <a:lstStyle/>
          <a:p>
            <a:pPr marL="457200" lvl="0" indent="-317182" algn="just" rtl="0">
              <a:spcBef>
                <a:spcPts val="0"/>
              </a:spcBef>
              <a:spcAft>
                <a:spcPts val="0"/>
              </a:spcAft>
              <a:buSzPct val="100000"/>
              <a:buChar char="●"/>
            </a:pPr>
            <a:r>
              <a:rPr lang="en"/>
              <a:t>The above study has discussed the cross-cultural challenges that the British company can face while partnering with a Chinese company in order to expand in China. </a:t>
            </a:r>
            <a:endParaRPr/>
          </a:p>
          <a:p>
            <a:pPr marL="457200" lvl="0" indent="-317182" algn="just" rtl="0">
              <a:spcBef>
                <a:spcPts val="0"/>
              </a:spcBef>
              <a:spcAft>
                <a:spcPts val="0"/>
              </a:spcAft>
              <a:buSzPct val="100000"/>
              <a:buChar char="●"/>
            </a:pPr>
            <a:r>
              <a:rPr lang="en"/>
              <a:t>It has highlighted the intercultural communication challenges </a:t>
            </a:r>
            <a:endParaRPr/>
          </a:p>
          <a:p>
            <a:pPr marL="457200" lvl="0" indent="-317182" algn="just" rtl="0">
              <a:spcBef>
                <a:spcPts val="0"/>
              </a:spcBef>
              <a:spcAft>
                <a:spcPts val="0"/>
              </a:spcAft>
              <a:buSzPct val="100000"/>
              <a:buChar char="●"/>
            </a:pPr>
            <a:r>
              <a:rPr lang="en"/>
              <a:t>The high focus on traditions and moral principles can be challenging for the company</a:t>
            </a:r>
            <a:endParaRPr/>
          </a:p>
          <a:p>
            <a:pPr marL="457200" lvl="0" indent="-317182" algn="just" rtl="0">
              <a:spcBef>
                <a:spcPts val="0"/>
              </a:spcBef>
              <a:spcAft>
                <a:spcPts val="0"/>
              </a:spcAft>
              <a:buSzPct val="100000"/>
              <a:buChar char="●"/>
            </a:pPr>
            <a:r>
              <a:rPr lang="en"/>
              <a:t>Higher acceptance of power differences can lead to changes in work culture</a:t>
            </a:r>
            <a:endParaRPr/>
          </a:p>
          <a:p>
            <a:pPr marL="457200" lvl="0" indent="-317182" algn="just" rtl="0">
              <a:spcBef>
                <a:spcPts val="0"/>
              </a:spcBef>
              <a:spcAft>
                <a:spcPts val="0"/>
              </a:spcAft>
              <a:buSzPct val="100000"/>
              <a:buChar char="●"/>
            </a:pPr>
            <a:r>
              <a:rPr lang="en"/>
              <a:t>Censorship on media channels can act as a challenge while interacting with consumers</a:t>
            </a:r>
            <a:endParaRPr/>
          </a:p>
        </p:txBody>
      </p:sp>
      <p:pic>
        <p:nvPicPr>
          <p:cNvPr id="163" name="Google Shape;163;p28"/>
          <p:cNvPicPr preferRelativeResize="0"/>
          <p:nvPr/>
        </p:nvPicPr>
        <p:blipFill>
          <a:blip r:embed="rId3">
            <a:alphaModFix/>
          </a:blip>
          <a:stretch>
            <a:fillRect/>
          </a:stretch>
        </p:blipFill>
        <p:spPr>
          <a:xfrm>
            <a:off x="152400" y="1170125"/>
            <a:ext cx="4085874" cy="1816175"/>
          </a:xfrm>
          <a:prstGeom prst="rect">
            <a:avLst/>
          </a:prstGeom>
          <a:noFill/>
          <a:ln>
            <a:noFill/>
          </a:ln>
        </p:spPr>
      </p:pic>
      <p:pic>
        <p:nvPicPr>
          <p:cNvPr id="164" name="Google Shape;164;p28"/>
          <p:cNvPicPr preferRelativeResize="0"/>
          <p:nvPr/>
        </p:nvPicPr>
        <p:blipFill>
          <a:blip r:embed="rId4">
            <a:alphaModFix/>
          </a:blip>
          <a:stretch>
            <a:fillRect/>
          </a:stretch>
        </p:blipFill>
        <p:spPr>
          <a:xfrm>
            <a:off x="235500" y="3173912"/>
            <a:ext cx="3926575" cy="1740838"/>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References </a:t>
            </a:r>
            <a:endParaRPr/>
          </a:p>
        </p:txBody>
      </p:sp>
      <p:sp>
        <p:nvSpPr>
          <p:cNvPr id="170" name="Google Shape;170;p29"/>
          <p:cNvSpPr txBox="1">
            <a:spLocks noGrp="1"/>
          </p:cNvSpPr>
          <p:nvPr>
            <p:ph type="body" idx="1"/>
          </p:nvPr>
        </p:nvSpPr>
        <p:spPr>
          <a:xfrm>
            <a:off x="332721" y="1097440"/>
            <a:ext cx="8520600" cy="3334800"/>
          </a:xfrm>
          <a:prstGeom prst="rect">
            <a:avLst/>
          </a:prstGeom>
        </p:spPr>
        <p:txBody>
          <a:bodyPr spcFirstLastPara="1" wrap="square" lIns="91425" tIns="91425" rIns="91425" bIns="91425" anchor="t" anchorCtr="0">
            <a:noAutofit/>
          </a:bodyPr>
          <a:lstStyle/>
          <a:p>
            <a:r>
              <a:rPr lang="en-GB" sz="800" dirty="0"/>
              <a:t>Adam‐</a:t>
            </a:r>
            <a:r>
              <a:rPr lang="en-GB" sz="800" dirty="0" err="1"/>
              <a:t>Troian</a:t>
            </a:r>
            <a:r>
              <a:rPr lang="en-GB" sz="800" dirty="0"/>
              <a:t>, J., Wagner‐Egger, P., </a:t>
            </a:r>
            <a:r>
              <a:rPr lang="en-GB" sz="800" dirty="0" err="1"/>
              <a:t>Motyl</a:t>
            </a:r>
            <a:r>
              <a:rPr lang="en-GB" sz="800" dirty="0"/>
              <a:t>, M., </a:t>
            </a:r>
            <a:r>
              <a:rPr lang="en-GB" sz="800" dirty="0" err="1"/>
              <a:t>Arciszewski</a:t>
            </a:r>
            <a:r>
              <a:rPr lang="en-GB" sz="800" dirty="0"/>
              <a:t>, T., </a:t>
            </a:r>
            <a:r>
              <a:rPr lang="en-GB" sz="800" dirty="0" err="1"/>
              <a:t>Imhoff</a:t>
            </a:r>
            <a:r>
              <a:rPr lang="en-GB" sz="800" dirty="0"/>
              <a:t>, R., Zimmer, F., Klein, O., </a:t>
            </a:r>
            <a:r>
              <a:rPr lang="en-GB" sz="800" dirty="0" err="1"/>
              <a:t>Babinska</a:t>
            </a:r>
            <a:r>
              <a:rPr lang="en-GB" sz="800" dirty="0"/>
              <a:t>, M., </a:t>
            </a:r>
            <a:r>
              <a:rPr lang="en-GB" sz="800" dirty="0" err="1"/>
              <a:t>Bangerter</a:t>
            </a:r>
            <a:r>
              <a:rPr lang="en-GB" sz="800" dirty="0"/>
              <a:t>, A., </a:t>
            </a:r>
            <a:r>
              <a:rPr lang="en-GB" sz="800" dirty="0" err="1"/>
              <a:t>Bilewicz</a:t>
            </a:r>
            <a:r>
              <a:rPr lang="en-GB" sz="800" dirty="0"/>
              <a:t>, M. and </a:t>
            </a:r>
            <a:r>
              <a:rPr lang="en-GB" sz="800" dirty="0" err="1"/>
              <a:t>Blanuša</a:t>
            </a:r>
            <a:r>
              <a:rPr lang="en-GB" sz="800" dirty="0"/>
              <a:t>, N., 2021. Investigating the links between cultural values and belief in conspiracy theories: The key roles of collectivism and masculinity. </a:t>
            </a:r>
            <a:r>
              <a:rPr lang="en-GB" sz="800" i="1" dirty="0"/>
              <a:t>Political Psychology</a:t>
            </a:r>
            <a:r>
              <a:rPr lang="en-GB" sz="800" dirty="0"/>
              <a:t>, </a:t>
            </a:r>
            <a:r>
              <a:rPr lang="en-GB" sz="800" i="1" dirty="0"/>
              <a:t>42</a:t>
            </a:r>
            <a:r>
              <a:rPr lang="en-GB" sz="800" dirty="0"/>
              <a:t>(4), pp.597-618.</a:t>
            </a:r>
            <a:endParaRPr lang="en-IN" sz="800" dirty="0"/>
          </a:p>
          <a:p>
            <a:r>
              <a:rPr lang="en-GB" sz="800" dirty="0"/>
              <a:t>Ball, P., Giles, H. and </a:t>
            </a:r>
            <a:r>
              <a:rPr lang="en-GB" sz="800" dirty="0" err="1"/>
              <a:t>Hewstone</a:t>
            </a:r>
            <a:r>
              <a:rPr lang="en-GB" sz="800" dirty="0"/>
              <a:t>, M., 2018. Interpersonal accommodation and situational </a:t>
            </a:r>
            <a:r>
              <a:rPr lang="en-GB" sz="800" dirty="0" err="1"/>
              <a:t>construals</a:t>
            </a:r>
            <a:r>
              <a:rPr lang="en-GB" sz="800" dirty="0"/>
              <a:t>: An integrative formalisation. In </a:t>
            </a:r>
            <a:r>
              <a:rPr lang="en-GB" sz="800" i="1" dirty="0"/>
              <a:t>Recent advances in language, communication, and social psychology</a:t>
            </a:r>
            <a:r>
              <a:rPr lang="en-GB" sz="800" dirty="0"/>
              <a:t> (pp. 263-286). </a:t>
            </a:r>
            <a:r>
              <a:rPr lang="en-GB" sz="800" dirty="0" err="1"/>
              <a:t>Routledge</a:t>
            </a:r>
            <a:r>
              <a:rPr lang="en-GB" sz="800" dirty="0"/>
              <a:t>.</a:t>
            </a:r>
            <a:endParaRPr lang="en-IN" sz="800" dirty="0"/>
          </a:p>
          <a:p>
            <a:r>
              <a:rPr lang="en-GB" sz="800" dirty="0" err="1"/>
              <a:t>Bisin</a:t>
            </a:r>
            <a:r>
              <a:rPr lang="en-GB" sz="800" dirty="0"/>
              <a:t>, A., Rubin, J., </a:t>
            </a:r>
            <a:r>
              <a:rPr lang="en-GB" sz="800" dirty="0" err="1"/>
              <a:t>Seror</a:t>
            </a:r>
            <a:r>
              <a:rPr lang="en-GB" sz="800" dirty="0"/>
              <a:t>, A. and </a:t>
            </a:r>
            <a:r>
              <a:rPr lang="en-GB" sz="800" dirty="0" err="1"/>
              <a:t>Verdier</a:t>
            </a:r>
            <a:r>
              <a:rPr lang="en-GB" sz="800" dirty="0"/>
              <a:t>, T., 2021. </a:t>
            </a:r>
            <a:r>
              <a:rPr lang="en-GB" sz="800" i="1" dirty="0"/>
              <a:t>Culture, Institutions &amp; the Long Divergence</a:t>
            </a:r>
            <a:r>
              <a:rPr lang="en-GB" sz="800" dirty="0"/>
              <a:t> (No. w28488). National Bureau of Economic Research.</a:t>
            </a:r>
            <a:endParaRPr lang="en-IN" sz="800" dirty="0"/>
          </a:p>
          <a:p>
            <a:r>
              <a:rPr lang="en-GB" sz="800" dirty="0"/>
              <a:t>Chang, Y., Li, Y., Yan, J. and Kumar, V., 2019. Getting more likes: The impact of narrative person and brand image on customer–brand interactions. </a:t>
            </a:r>
            <a:r>
              <a:rPr lang="en-GB" sz="800" i="1" dirty="0"/>
              <a:t>Journal of the Academy of Marketing Science</a:t>
            </a:r>
            <a:r>
              <a:rPr lang="en-GB" sz="800" dirty="0"/>
              <a:t>, </a:t>
            </a:r>
            <a:r>
              <a:rPr lang="en-GB" sz="800" i="1" dirty="0"/>
              <a:t>47</a:t>
            </a:r>
            <a:r>
              <a:rPr lang="en-GB" sz="800" dirty="0"/>
              <a:t>(6), pp.1027-1045.</a:t>
            </a:r>
            <a:endParaRPr lang="en-IN" sz="800" dirty="0"/>
          </a:p>
          <a:p>
            <a:r>
              <a:rPr lang="en-GB" sz="800" dirty="0" err="1"/>
              <a:t>Čuhlová</a:t>
            </a:r>
            <a:r>
              <a:rPr lang="en-GB" sz="800" dirty="0"/>
              <a:t>, R., 2019. Intercultural adaptation process and its determinants. </a:t>
            </a:r>
            <a:r>
              <a:rPr lang="en-GB" sz="800" i="1" dirty="0"/>
              <a:t>International Journal of Economics, Finance and Management Sciences</a:t>
            </a:r>
            <a:r>
              <a:rPr lang="en-GB" sz="800" dirty="0"/>
              <a:t>, </a:t>
            </a:r>
            <a:r>
              <a:rPr lang="en-GB" sz="800" i="1" dirty="0"/>
              <a:t>7</a:t>
            </a:r>
            <a:r>
              <a:rPr lang="en-GB" sz="800" dirty="0"/>
              <a:t>(6), pp.215-221.</a:t>
            </a:r>
            <a:endParaRPr lang="en-IN" sz="800" dirty="0"/>
          </a:p>
          <a:p>
            <a:r>
              <a:rPr lang="en-GB" sz="800" dirty="0"/>
              <a:t>Dreyer, J.T., 2018. </a:t>
            </a:r>
            <a:r>
              <a:rPr lang="en-GB" sz="800" i="1" dirty="0"/>
              <a:t>China's political system: modernization and tradition</a:t>
            </a:r>
            <a:r>
              <a:rPr lang="en-GB" sz="800" dirty="0"/>
              <a:t>. </a:t>
            </a:r>
            <a:r>
              <a:rPr lang="en-GB" sz="800" dirty="0" err="1"/>
              <a:t>Routledge</a:t>
            </a:r>
            <a:r>
              <a:rPr lang="en-GB" sz="800" dirty="0"/>
              <a:t>.</a:t>
            </a:r>
            <a:endParaRPr lang="en-IN" sz="800" dirty="0"/>
          </a:p>
          <a:p>
            <a:r>
              <a:rPr lang="en-GB" sz="800" dirty="0" err="1"/>
              <a:t>Eko</a:t>
            </a:r>
            <a:r>
              <a:rPr lang="en-GB" sz="800" dirty="0"/>
              <a:t>, B.S. and </a:t>
            </a:r>
            <a:r>
              <a:rPr lang="en-GB" sz="800" dirty="0" err="1"/>
              <a:t>Putranto</a:t>
            </a:r>
            <a:r>
              <a:rPr lang="en-GB" sz="800" dirty="0"/>
              <a:t>, H., 2019. The role of intercultural competence and local wisdom in building intercultural and inter-religious tolerance. </a:t>
            </a:r>
            <a:r>
              <a:rPr lang="en-GB" sz="800" i="1" dirty="0"/>
              <a:t>Journal of Intercultural Communication Research</a:t>
            </a:r>
            <a:r>
              <a:rPr lang="en-GB" sz="800" dirty="0"/>
              <a:t>, </a:t>
            </a:r>
            <a:r>
              <a:rPr lang="en-GB" sz="800" i="1" dirty="0"/>
              <a:t>48</a:t>
            </a:r>
            <a:r>
              <a:rPr lang="en-GB" sz="800" dirty="0"/>
              <a:t>(4), pp.341-369.</a:t>
            </a:r>
            <a:endParaRPr lang="en-IN" sz="800" dirty="0"/>
          </a:p>
          <a:p>
            <a:r>
              <a:rPr lang="en-GB" sz="800" dirty="0" err="1"/>
              <a:t>García-Carbonell</a:t>
            </a:r>
            <a:r>
              <a:rPr lang="en-GB" sz="800" dirty="0"/>
              <a:t>, N., </a:t>
            </a:r>
            <a:r>
              <a:rPr lang="en-GB" sz="800" dirty="0" err="1"/>
              <a:t>Martín-Alcázar</a:t>
            </a:r>
            <a:r>
              <a:rPr lang="en-GB" sz="800" dirty="0"/>
              <a:t>, F. and Sanchez-</a:t>
            </a:r>
            <a:r>
              <a:rPr lang="en-GB" sz="800" dirty="0" err="1"/>
              <a:t>Gardey</a:t>
            </a:r>
            <a:r>
              <a:rPr lang="en-GB" sz="800" dirty="0"/>
              <a:t>, G., 2018. Determinants of building consistent human resources management systems: A focus on internal communication. </a:t>
            </a:r>
            <a:r>
              <a:rPr lang="en-GB" sz="800" i="1" dirty="0"/>
              <a:t>International Journal of Manpower</a:t>
            </a:r>
            <a:r>
              <a:rPr lang="en-GB" sz="800" dirty="0"/>
              <a:t>.</a:t>
            </a:r>
            <a:endParaRPr lang="en-IN" sz="800" dirty="0"/>
          </a:p>
          <a:p>
            <a:r>
              <a:rPr lang="en-GB" sz="800" dirty="0" err="1"/>
              <a:t>Grøgaard</a:t>
            </a:r>
            <a:r>
              <a:rPr lang="en-GB" sz="800" dirty="0"/>
              <a:t>, B., </a:t>
            </a:r>
            <a:r>
              <a:rPr lang="en-GB" sz="800" dirty="0" err="1"/>
              <a:t>Rygh</a:t>
            </a:r>
            <a:r>
              <a:rPr lang="en-GB" sz="800" dirty="0"/>
              <a:t>, A. and Benito, G.R., 2019. Bringing corporate governance into internalization theory: State ownership and foreign entry strategies. </a:t>
            </a:r>
            <a:r>
              <a:rPr lang="en-GB" sz="800" i="1" dirty="0"/>
              <a:t>Journal of International Business Studies</a:t>
            </a:r>
            <a:r>
              <a:rPr lang="en-GB" sz="800" dirty="0"/>
              <a:t>, </a:t>
            </a:r>
            <a:r>
              <a:rPr lang="en-GB" sz="800" i="1" dirty="0"/>
              <a:t>50</a:t>
            </a:r>
            <a:r>
              <a:rPr lang="en-GB" sz="800" dirty="0"/>
              <a:t>(8), pp.1310-1337.</a:t>
            </a:r>
            <a:endParaRPr lang="en-IN" sz="800" dirty="0"/>
          </a:p>
          <a:p>
            <a:r>
              <a:rPr lang="en-GB" sz="800" dirty="0"/>
              <a:t>Guan, Y., Deng, H. and Zhou, X., 2020. Understanding the impact of the COVID-19 pandemic on career development: Insights from cultural psychology. </a:t>
            </a:r>
            <a:r>
              <a:rPr lang="en-GB" sz="800" i="1" dirty="0"/>
              <a:t>Journal of vocational </a:t>
            </a:r>
            <a:r>
              <a:rPr lang="en-GB" sz="800" i="1" dirty="0" err="1"/>
              <a:t>behavior</a:t>
            </a:r>
            <a:r>
              <a:rPr lang="en-GB" sz="800" dirty="0"/>
              <a:t>, </a:t>
            </a:r>
            <a:r>
              <a:rPr lang="en-GB" sz="800" i="1" dirty="0"/>
              <a:t>119</a:t>
            </a:r>
            <a:r>
              <a:rPr lang="en-GB" sz="800" dirty="0"/>
              <a:t>, p.103438.</a:t>
            </a:r>
            <a:endParaRPr lang="en-IN" sz="800" dirty="0"/>
          </a:p>
          <a:p>
            <a:r>
              <a:rPr lang="en-GB" sz="800" dirty="0" err="1"/>
              <a:t>Hofstede</a:t>
            </a:r>
            <a:r>
              <a:rPr lang="en-GB" sz="800" dirty="0"/>
              <a:t>-insights, 2022. </a:t>
            </a:r>
            <a:r>
              <a:rPr lang="en-GB" sz="800" i="1" dirty="0"/>
              <a:t>COUNTRY COMPARISON</a:t>
            </a:r>
            <a:r>
              <a:rPr lang="en-GB" sz="800" dirty="0"/>
              <a:t>. [Online] Available at:&lt;https://www.hofstede-insights.com/country-comparison/china,the-uk/&gt; [Accessed on 5th August 2022]</a:t>
            </a:r>
            <a:endParaRPr lang="en-IN" sz="800" dirty="0"/>
          </a:p>
          <a:p>
            <a:r>
              <a:rPr lang="en-GB" sz="800" dirty="0"/>
              <a:t>Irwin, H., 2020. </a:t>
            </a:r>
            <a:r>
              <a:rPr lang="en-GB" sz="800" i="1" dirty="0"/>
              <a:t>Communicating with Asia: Understanding people and customs</a:t>
            </a:r>
            <a:r>
              <a:rPr lang="en-GB" sz="800" dirty="0"/>
              <a:t>. </a:t>
            </a:r>
            <a:r>
              <a:rPr lang="en-GB" sz="800" dirty="0" err="1"/>
              <a:t>Routledge</a:t>
            </a:r>
            <a:r>
              <a:rPr lang="en-GB" sz="800" dirty="0"/>
              <a:t>.</a:t>
            </a:r>
            <a:endParaRPr lang="en-IN" sz="800" dirty="0"/>
          </a:p>
          <a:p>
            <a:r>
              <a:rPr lang="en-GB" sz="800" dirty="0"/>
              <a:t>Khan, M.A. and </a:t>
            </a:r>
            <a:r>
              <a:rPr lang="en-GB" sz="800" dirty="0" err="1"/>
              <a:t>Ebner</a:t>
            </a:r>
            <a:r>
              <a:rPr lang="en-GB" sz="800" dirty="0"/>
              <a:t>, N. eds., 2019. </a:t>
            </a:r>
            <a:r>
              <a:rPr lang="en-GB" sz="800" i="1" dirty="0"/>
              <a:t>The Palgrave handbook of cross-cultural business negotiation</a:t>
            </a:r>
            <a:r>
              <a:rPr lang="en-GB" sz="800" dirty="0"/>
              <a:t>. Springer International Publishing.</a:t>
            </a:r>
            <a:endParaRPr lang="en-IN" sz="800" dirty="0"/>
          </a:p>
          <a:p>
            <a:r>
              <a:rPr lang="en-GB" sz="800" dirty="0" err="1"/>
              <a:t>Mróz</a:t>
            </a:r>
            <a:r>
              <a:rPr lang="en-GB" sz="800" dirty="0"/>
              <a:t>, B., 2021. Consumer shopping behaviours on social media platforms: Trends, challenges, business implications. In </a:t>
            </a:r>
            <a:r>
              <a:rPr lang="en-GB" sz="800" i="1" dirty="0"/>
              <a:t>Disruptive Platforms</a:t>
            </a:r>
            <a:r>
              <a:rPr lang="en-GB" sz="800" dirty="0"/>
              <a:t> (pp. 113-129). </a:t>
            </a:r>
            <a:r>
              <a:rPr lang="en-GB" sz="800" dirty="0" err="1"/>
              <a:t>Routledge</a:t>
            </a:r>
            <a:r>
              <a:rPr lang="en-GB" sz="800" dirty="0"/>
              <a:t>.</a:t>
            </a:r>
            <a:endParaRPr lang="en-IN" sz="800" dirty="0"/>
          </a:p>
          <a:p>
            <a:r>
              <a:rPr lang="en-GB" sz="800" dirty="0" err="1"/>
              <a:t>Nwabueze</a:t>
            </a:r>
            <a:r>
              <a:rPr lang="en-GB" sz="800" dirty="0"/>
              <a:t>, U. and </a:t>
            </a:r>
            <a:r>
              <a:rPr lang="en-GB" sz="800" dirty="0" err="1"/>
              <a:t>Mileski</a:t>
            </a:r>
            <a:r>
              <a:rPr lang="en-GB" sz="800" dirty="0"/>
              <a:t>, J., 2018. Achieving competitive advantage through effective communication in a global environment. </a:t>
            </a:r>
            <a:r>
              <a:rPr lang="en-GB" sz="800" i="1" dirty="0"/>
              <a:t>Journal of International Studies</a:t>
            </a:r>
            <a:r>
              <a:rPr lang="en-GB" sz="800" dirty="0"/>
              <a:t>, </a:t>
            </a:r>
            <a:r>
              <a:rPr lang="en-GB" sz="800" i="1" dirty="0"/>
              <a:t>11</a:t>
            </a:r>
            <a:r>
              <a:rPr lang="en-GB" sz="800" dirty="0"/>
              <a:t>(1).</a:t>
            </a:r>
            <a:endParaRPr lang="en-IN" sz="800" dirty="0"/>
          </a:p>
          <a:p>
            <a:r>
              <a:rPr lang="en-GB" sz="800" dirty="0" err="1"/>
              <a:t>ÓhÉigeartaigh</a:t>
            </a:r>
            <a:r>
              <a:rPr lang="en-GB" sz="800" dirty="0"/>
              <a:t>, S.S., </a:t>
            </a:r>
            <a:r>
              <a:rPr lang="en-GB" sz="800" dirty="0" err="1"/>
              <a:t>Whittlestone</a:t>
            </a:r>
            <a:r>
              <a:rPr lang="en-GB" sz="800" dirty="0"/>
              <a:t>, J., Liu, Y., </a:t>
            </a:r>
            <a:r>
              <a:rPr lang="en-GB" sz="800" dirty="0" err="1"/>
              <a:t>Zeng</a:t>
            </a:r>
            <a:r>
              <a:rPr lang="en-GB" sz="800" dirty="0"/>
              <a:t>, Y. and Liu, Z., 2020. Overcoming barriers to cross-cultural cooperation in AI ethics and governance. </a:t>
            </a:r>
            <a:r>
              <a:rPr lang="en-GB" sz="800" i="1" dirty="0"/>
              <a:t>Philosophy &amp; technology</a:t>
            </a:r>
            <a:r>
              <a:rPr lang="en-GB" sz="800" dirty="0"/>
              <a:t>, </a:t>
            </a:r>
            <a:r>
              <a:rPr lang="en-GB" sz="800" i="1" dirty="0"/>
              <a:t>33</a:t>
            </a:r>
            <a:r>
              <a:rPr lang="en-GB" sz="800" dirty="0"/>
              <a:t>(4), pp.571-593.</a:t>
            </a:r>
            <a:endParaRPr lang="en-IN" sz="800" dirty="0"/>
          </a:p>
          <a:p>
            <a:r>
              <a:rPr lang="en-GB" sz="800" dirty="0" err="1"/>
              <a:t>Sheth</a:t>
            </a:r>
            <a:r>
              <a:rPr lang="en-GB" sz="800" dirty="0"/>
              <a:t>, J., 2020. Business of business is more than business: Managing during the </a:t>
            </a:r>
            <a:r>
              <a:rPr lang="en-GB" sz="800" dirty="0" err="1"/>
              <a:t>Covid</a:t>
            </a:r>
            <a:r>
              <a:rPr lang="en-GB" sz="800" dirty="0"/>
              <a:t> crisis. </a:t>
            </a:r>
            <a:r>
              <a:rPr lang="en-GB" sz="800" i="1" dirty="0"/>
              <a:t>Industrial Marketing Management</a:t>
            </a:r>
            <a:r>
              <a:rPr lang="en-GB" sz="800" dirty="0"/>
              <a:t>, </a:t>
            </a:r>
            <a:r>
              <a:rPr lang="en-GB" sz="800" i="1" dirty="0"/>
              <a:t>88</a:t>
            </a:r>
            <a:r>
              <a:rPr lang="en-GB" sz="800" dirty="0"/>
              <a:t>, pp.261-264.</a:t>
            </a:r>
            <a:endParaRPr lang="en-IN" sz="800" dirty="0"/>
          </a:p>
          <a:p>
            <a:r>
              <a:rPr lang="en-GB" sz="800" dirty="0" err="1"/>
              <a:t>Statista</a:t>
            </a:r>
            <a:r>
              <a:rPr lang="en-GB" sz="800" dirty="0"/>
              <a:t>, 2022. </a:t>
            </a:r>
            <a:r>
              <a:rPr lang="en-GB" sz="800" i="1" dirty="0"/>
              <a:t>Gross domestic product (GDP) growth rate in China 2011-2027</a:t>
            </a:r>
            <a:r>
              <a:rPr lang="en-GB" sz="800" dirty="0"/>
              <a:t>. [Online] Available at:&lt;https://www.statista.com/statistics/263616/gross-domestic-product-gdp-growth-rate-in-china/&gt; [Accessed on 5th August 2022]</a:t>
            </a:r>
            <a:endParaRPr lang="en-IN" sz="800"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67093" y="0"/>
            <a:ext cx="6857999" cy="5143500"/>
          </a:xfrm>
          <a:prstGeom prst="rect">
            <a:avLst/>
          </a:prstGeom>
        </p:spPr>
      </p:pic>
    </p:spTree>
    <p:extLst>
      <p:ext uri="{BB962C8B-B14F-4D97-AF65-F5344CB8AC3E}">
        <p14:creationId xmlns:p14="http://schemas.microsoft.com/office/powerpoint/2010/main" val="1028693418"/>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theme/theme1.xml><?xml version="1.0" encoding="utf-8"?>
<a:theme xmlns:a="http://schemas.openxmlformats.org/drawingml/2006/main"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1AFD1"/>
      </a:accent4>
      <a:accent5>
        <a:srgbClr val="0F9D58"/>
      </a:accent5>
      <a:accent6>
        <a:srgbClr val="9C27B0"/>
      </a:accent6>
      <a:hlink>
        <a:srgbClr val="0F9D58"/>
      </a:hlink>
      <a:folHlink>
        <a:srgbClr val="0F9D5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4891</TotalTime>
  <Words>2781</Words>
  <Application>Microsoft Macintosh PowerPoint</Application>
  <PresentationFormat>Экран (16:9)</PresentationFormat>
  <Paragraphs>138</Paragraphs>
  <Slides>18</Slides>
  <Notes>17</Notes>
  <HiddenSlides>0</HiddenSlides>
  <MMClips>0</MMClips>
  <ScaleCrop>false</ScaleCrop>
  <HeadingPairs>
    <vt:vector size="6" baseType="variant">
      <vt:variant>
        <vt:lpstr>Использованные шрифты</vt:lpstr>
      </vt:variant>
      <vt:variant>
        <vt:i4>6</vt:i4>
      </vt:variant>
      <vt:variant>
        <vt:lpstr>Тема</vt:lpstr>
      </vt:variant>
      <vt:variant>
        <vt:i4>1</vt:i4>
      </vt:variant>
      <vt:variant>
        <vt:lpstr>Заголовки слайдов</vt:lpstr>
      </vt:variant>
      <vt:variant>
        <vt:i4>18</vt:i4>
      </vt:variant>
    </vt:vector>
  </HeadingPairs>
  <TitlesOfParts>
    <vt:vector size="25" baseType="lpstr">
      <vt:lpstr>Times New Roman</vt:lpstr>
      <vt:lpstr>Oswald</vt:lpstr>
      <vt:lpstr>Playfair Display</vt:lpstr>
      <vt:lpstr>Arial</vt:lpstr>
      <vt:lpstr>Algerian</vt:lpstr>
      <vt:lpstr>Montserrat</vt:lpstr>
      <vt:lpstr>Pop</vt:lpstr>
      <vt:lpstr>Module code: LCBB6001 Module name: International Business Communications</vt:lpstr>
      <vt:lpstr>Table of Contents </vt:lpstr>
      <vt:lpstr>Introduction  </vt:lpstr>
      <vt:lpstr>Overview of the joint venture </vt:lpstr>
      <vt:lpstr>Cross-cultural challenges using Hofstede  </vt:lpstr>
      <vt:lpstr>Cross-cultural challenges using Hofstede contd.</vt:lpstr>
      <vt:lpstr>Cross-cultural challenges using Hofstede contd.  </vt:lpstr>
      <vt:lpstr>Intercultural communication theories  Communication Accommodation Theory</vt:lpstr>
      <vt:lpstr>Communication Accommodation Theory contd.</vt:lpstr>
      <vt:lpstr>Intercultural adaptation model   </vt:lpstr>
      <vt:lpstr>Intercultural adaptation model contd.  </vt:lpstr>
      <vt:lpstr>Divergent international cultures within business</vt:lpstr>
      <vt:lpstr>Divergent international cultures within business contd.  </vt:lpstr>
      <vt:lpstr>Recommendations for successful joint venture  Overcoming cultural differences</vt:lpstr>
      <vt:lpstr>Enhancing business communication </vt:lpstr>
      <vt:lpstr>Conclusion </vt:lpstr>
      <vt:lpstr>References </vt:lpstr>
      <vt:lpstr>Презентация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LCBB6001 Module name: International Business Communications</dc:title>
  <cp:lastModifiedBy>Microsoft Office User</cp:lastModifiedBy>
  <cp:revision>1</cp:revision>
  <dcterms:modified xsi:type="dcterms:W3CDTF">2022-08-20T21:26:30Z</dcterms:modified>
</cp:coreProperties>
</file>