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71" r:id="rId2"/>
    <p:sldId id="350" r:id="rId3"/>
    <p:sldId id="423" r:id="rId4"/>
    <p:sldId id="424" r:id="rId5"/>
    <p:sldId id="416" r:id="rId6"/>
    <p:sldId id="415" r:id="rId7"/>
    <p:sldId id="417" r:id="rId8"/>
    <p:sldId id="418" r:id="rId9"/>
    <p:sldId id="419" r:id="rId10"/>
    <p:sldId id="382" r:id="rId11"/>
    <p:sldId id="394" r:id="rId12"/>
    <p:sldId id="385" r:id="rId13"/>
    <p:sldId id="395" r:id="rId14"/>
    <p:sldId id="405" r:id="rId15"/>
    <p:sldId id="425" r:id="rId16"/>
    <p:sldId id="396" r:id="rId17"/>
    <p:sldId id="384" r:id="rId18"/>
    <p:sldId id="406" r:id="rId19"/>
    <p:sldId id="399" r:id="rId20"/>
    <p:sldId id="389" r:id="rId21"/>
    <p:sldId id="386" r:id="rId22"/>
    <p:sldId id="392" r:id="rId23"/>
    <p:sldId id="400" r:id="rId24"/>
    <p:sldId id="397" r:id="rId25"/>
    <p:sldId id="402" r:id="rId26"/>
    <p:sldId id="403" r:id="rId27"/>
    <p:sldId id="404" r:id="rId28"/>
    <p:sldId id="401" r:id="rId29"/>
    <p:sldId id="398" r:id="rId30"/>
    <p:sldId id="393" r:id="rId31"/>
    <p:sldId id="410" r:id="rId32"/>
    <p:sldId id="407" r:id="rId33"/>
    <p:sldId id="408" r:id="rId34"/>
    <p:sldId id="409" r:id="rId35"/>
    <p:sldId id="412" r:id="rId36"/>
    <p:sldId id="413" r:id="rId37"/>
    <p:sldId id="414" r:id="rId38"/>
    <p:sldId id="411" r:id="rId39"/>
    <p:sldId id="420" r:id="rId40"/>
    <p:sldId id="422" r:id="rId41"/>
    <p:sldId id="35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66585E-7033-4295-85D4-C5D162E548FE}" v="26" dt="2025-11-24T21:56:16.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78" autoAdjust="0"/>
    <p:restoredTop sz="67756" autoAdjust="0"/>
  </p:normalViewPr>
  <p:slideViewPr>
    <p:cSldViewPr snapToGrid="0">
      <p:cViewPr varScale="1">
        <p:scale>
          <a:sx n="61" d="100"/>
          <a:sy n="61" d="100"/>
        </p:scale>
        <p:origin x="121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modSld sldOrd">
      <pc:chgData name="Rhiannon Akers" userId="fb3c9d12-5c8c-42d7-8dc7-d872d7a3d202" providerId="ADAL" clId="{80AABDCA-A693-4F09-99FD-F26609E442FC}" dt="2025-11-24T21:56:44.172" v="1160" actId="20577"/>
      <pc:docMkLst>
        <pc:docMk/>
      </pc:docMkLst>
      <pc:sldChg chg="modSp mod ord">
        <pc:chgData name="Rhiannon Akers" userId="fb3c9d12-5c8c-42d7-8dc7-d872d7a3d202" providerId="ADAL" clId="{80AABDCA-A693-4F09-99FD-F26609E442FC}" dt="2025-11-24T21:51:34.919" v="1078" actId="20577"/>
        <pc:sldMkLst>
          <pc:docMk/>
          <pc:sldMk cId="2253402945" sldId="385"/>
        </pc:sldMkLst>
        <pc:spChg chg="mod">
          <ac:chgData name="Rhiannon Akers" userId="fb3c9d12-5c8c-42d7-8dc7-d872d7a3d202" providerId="ADAL" clId="{80AABDCA-A693-4F09-99FD-F26609E442FC}" dt="2025-11-24T21:51:34.919" v="1078" actId="20577"/>
          <ac:spMkLst>
            <pc:docMk/>
            <pc:sldMk cId="2253402945" sldId="385"/>
            <ac:spMk id="3" creationId="{099ED3C6-F222-6C8B-C9C0-694A038BFF8A}"/>
          </ac:spMkLst>
        </pc:spChg>
      </pc:sldChg>
      <pc:sldChg chg="modNotesTx">
        <pc:chgData name="Rhiannon Akers" userId="fb3c9d12-5c8c-42d7-8dc7-d872d7a3d202" providerId="ADAL" clId="{80AABDCA-A693-4F09-99FD-F26609E442FC}" dt="2025-11-24T21:49:52.983" v="1057" actId="20577"/>
        <pc:sldMkLst>
          <pc:docMk/>
          <pc:sldMk cId="302387343" sldId="394"/>
        </pc:sldMkLst>
      </pc:sldChg>
      <pc:sldChg chg="modSp mod">
        <pc:chgData name="Rhiannon Akers" userId="fb3c9d12-5c8c-42d7-8dc7-d872d7a3d202" providerId="ADAL" clId="{80AABDCA-A693-4F09-99FD-F26609E442FC}" dt="2025-11-24T21:39:18.835" v="541" actId="20577"/>
        <pc:sldMkLst>
          <pc:docMk/>
          <pc:sldMk cId="1642481320" sldId="405"/>
        </pc:sldMkLst>
        <pc:spChg chg="mod">
          <ac:chgData name="Rhiannon Akers" userId="fb3c9d12-5c8c-42d7-8dc7-d872d7a3d202" providerId="ADAL" clId="{80AABDCA-A693-4F09-99FD-F26609E442FC}" dt="2025-11-24T21:39:18.835" v="541" actId="20577"/>
          <ac:spMkLst>
            <pc:docMk/>
            <pc:sldMk cId="1642481320" sldId="405"/>
            <ac:spMk id="3" creationId="{233353F4-33E6-2E74-A9A5-F0A5C94E4618}"/>
          </ac:spMkLst>
        </pc:spChg>
      </pc:sldChg>
      <pc:sldChg chg="modSp mod">
        <pc:chgData name="Rhiannon Akers" userId="fb3c9d12-5c8c-42d7-8dc7-d872d7a3d202" providerId="ADAL" clId="{80AABDCA-A693-4F09-99FD-F26609E442FC}" dt="2025-11-24T21:31:36.602" v="384" actId="20577"/>
        <pc:sldMkLst>
          <pc:docMk/>
          <pc:sldMk cId="391575392" sldId="415"/>
        </pc:sldMkLst>
        <pc:spChg chg="mod">
          <ac:chgData name="Rhiannon Akers" userId="fb3c9d12-5c8c-42d7-8dc7-d872d7a3d202" providerId="ADAL" clId="{80AABDCA-A693-4F09-99FD-F26609E442FC}" dt="2025-11-24T21:31:36.602" v="384" actId="20577"/>
          <ac:spMkLst>
            <pc:docMk/>
            <pc:sldMk cId="391575392" sldId="415"/>
            <ac:spMk id="2" creationId="{A277549B-BF7F-99D7-D586-025BA0278B07}"/>
          </ac:spMkLst>
        </pc:spChg>
        <pc:spChg chg="mod">
          <ac:chgData name="Rhiannon Akers" userId="fb3c9d12-5c8c-42d7-8dc7-d872d7a3d202" providerId="ADAL" clId="{80AABDCA-A693-4F09-99FD-F26609E442FC}" dt="2025-11-24T21:31:27.262" v="360" actId="27636"/>
          <ac:spMkLst>
            <pc:docMk/>
            <pc:sldMk cId="391575392" sldId="415"/>
            <ac:spMk id="3" creationId="{7AACE902-2324-A149-0F95-5DC42C4CB33A}"/>
          </ac:spMkLst>
        </pc:spChg>
      </pc:sldChg>
      <pc:sldChg chg="modSp mod">
        <pc:chgData name="Rhiannon Akers" userId="fb3c9d12-5c8c-42d7-8dc7-d872d7a3d202" providerId="ADAL" clId="{80AABDCA-A693-4F09-99FD-F26609E442FC}" dt="2025-11-24T21:28:44.330" v="244" actId="20577"/>
        <pc:sldMkLst>
          <pc:docMk/>
          <pc:sldMk cId="1705845072" sldId="416"/>
        </pc:sldMkLst>
        <pc:spChg chg="mod">
          <ac:chgData name="Rhiannon Akers" userId="fb3c9d12-5c8c-42d7-8dc7-d872d7a3d202" providerId="ADAL" clId="{80AABDCA-A693-4F09-99FD-F26609E442FC}" dt="2025-11-24T21:28:44.330" v="244" actId="20577"/>
          <ac:spMkLst>
            <pc:docMk/>
            <pc:sldMk cId="1705845072" sldId="416"/>
            <ac:spMk id="3" creationId="{00000000-0000-0000-0000-000000000000}"/>
          </ac:spMkLst>
        </pc:spChg>
      </pc:sldChg>
      <pc:sldChg chg="modSp mod modNotesTx">
        <pc:chgData name="Rhiannon Akers" userId="fb3c9d12-5c8c-42d7-8dc7-d872d7a3d202" providerId="ADAL" clId="{80AABDCA-A693-4F09-99FD-F26609E442FC}" dt="2025-11-24T21:30:46.378" v="327" actId="20577"/>
        <pc:sldMkLst>
          <pc:docMk/>
          <pc:sldMk cId="3299566950" sldId="417"/>
        </pc:sldMkLst>
        <pc:spChg chg="mod">
          <ac:chgData name="Rhiannon Akers" userId="fb3c9d12-5c8c-42d7-8dc7-d872d7a3d202" providerId="ADAL" clId="{80AABDCA-A693-4F09-99FD-F26609E442FC}" dt="2025-11-24T21:30:09.271" v="265" actId="20577"/>
          <ac:spMkLst>
            <pc:docMk/>
            <pc:sldMk cId="3299566950" sldId="417"/>
            <ac:spMk id="2" creationId="{B1457EDF-8A69-1AF8-8B3B-5A9AFC66D237}"/>
          </ac:spMkLst>
        </pc:spChg>
        <pc:spChg chg="mod">
          <ac:chgData name="Rhiannon Akers" userId="fb3c9d12-5c8c-42d7-8dc7-d872d7a3d202" providerId="ADAL" clId="{80AABDCA-A693-4F09-99FD-F26609E442FC}" dt="2025-11-24T21:30:44.178" v="326" actId="20577"/>
          <ac:spMkLst>
            <pc:docMk/>
            <pc:sldMk cId="3299566950" sldId="417"/>
            <ac:spMk id="3" creationId="{CC26CD18-C942-036D-16EA-66AF2262104B}"/>
          </ac:spMkLst>
        </pc:spChg>
      </pc:sldChg>
      <pc:sldChg chg="addSp delSp modSp mod">
        <pc:chgData name="Rhiannon Akers" userId="fb3c9d12-5c8c-42d7-8dc7-d872d7a3d202" providerId="ADAL" clId="{80AABDCA-A693-4F09-99FD-F26609E442FC}" dt="2025-11-24T21:37:08" v="461" actId="1076"/>
        <pc:sldMkLst>
          <pc:docMk/>
          <pc:sldMk cId="3192346835" sldId="418"/>
        </pc:sldMkLst>
        <pc:spChg chg="mod">
          <ac:chgData name="Rhiannon Akers" userId="fb3c9d12-5c8c-42d7-8dc7-d872d7a3d202" providerId="ADAL" clId="{80AABDCA-A693-4F09-99FD-F26609E442FC}" dt="2025-11-24T21:37:03.223" v="460" actId="20577"/>
          <ac:spMkLst>
            <pc:docMk/>
            <pc:sldMk cId="3192346835" sldId="418"/>
            <ac:spMk id="2" creationId="{3671C7F1-5793-8693-0A21-3853BC9EE7B7}"/>
          </ac:spMkLst>
        </pc:spChg>
        <pc:spChg chg="del mod">
          <ac:chgData name="Rhiannon Akers" userId="fb3c9d12-5c8c-42d7-8dc7-d872d7a3d202" providerId="ADAL" clId="{80AABDCA-A693-4F09-99FD-F26609E442FC}" dt="2025-11-24T21:32:49.151" v="425" actId="478"/>
          <ac:spMkLst>
            <pc:docMk/>
            <pc:sldMk cId="3192346835" sldId="418"/>
            <ac:spMk id="3" creationId="{1AE4BC8E-B3B4-E524-79D5-DFE6D3A9B5E4}"/>
          </ac:spMkLst>
        </pc:spChg>
        <pc:spChg chg="add del mod">
          <ac:chgData name="Rhiannon Akers" userId="fb3c9d12-5c8c-42d7-8dc7-d872d7a3d202" providerId="ADAL" clId="{80AABDCA-A693-4F09-99FD-F26609E442FC}" dt="2025-11-24T21:32:32.063" v="416" actId="478"/>
          <ac:spMkLst>
            <pc:docMk/>
            <pc:sldMk cId="3192346835" sldId="418"/>
            <ac:spMk id="5" creationId="{C56F5A18-A626-E761-2E1A-52BA6EBF18D3}"/>
          </ac:spMkLst>
        </pc:spChg>
        <pc:spChg chg="add del mod">
          <ac:chgData name="Rhiannon Akers" userId="fb3c9d12-5c8c-42d7-8dc7-d872d7a3d202" providerId="ADAL" clId="{80AABDCA-A693-4F09-99FD-F26609E442FC}" dt="2025-11-24T21:36:42.065" v="455" actId="931"/>
          <ac:spMkLst>
            <pc:docMk/>
            <pc:sldMk cId="3192346835" sldId="418"/>
            <ac:spMk id="7" creationId="{C75127B0-1895-486A-A8ED-9C41A418D7E4}"/>
          </ac:spMkLst>
        </pc:spChg>
        <pc:picChg chg="add mod">
          <ac:chgData name="Rhiannon Akers" userId="fb3c9d12-5c8c-42d7-8dc7-d872d7a3d202" providerId="ADAL" clId="{80AABDCA-A693-4F09-99FD-F26609E442FC}" dt="2025-11-24T21:37:08" v="461" actId="1076"/>
          <ac:picMkLst>
            <pc:docMk/>
            <pc:sldMk cId="3192346835" sldId="418"/>
            <ac:picMk id="9" creationId="{4F6FCF54-43A6-CC04-FBF5-4A4D3B6E79C3}"/>
          </ac:picMkLst>
        </pc:picChg>
      </pc:sldChg>
      <pc:sldChg chg="addSp delSp modSp mod">
        <pc:chgData name="Rhiannon Akers" userId="fb3c9d12-5c8c-42d7-8dc7-d872d7a3d202" providerId="ADAL" clId="{80AABDCA-A693-4F09-99FD-F26609E442FC}" dt="2025-11-24T21:37:56.292" v="466" actId="1076"/>
        <pc:sldMkLst>
          <pc:docMk/>
          <pc:sldMk cId="2676796709" sldId="419"/>
        </pc:sldMkLst>
        <pc:spChg chg="mod">
          <ac:chgData name="Rhiannon Akers" userId="fb3c9d12-5c8c-42d7-8dc7-d872d7a3d202" providerId="ADAL" clId="{80AABDCA-A693-4F09-99FD-F26609E442FC}" dt="2025-11-24T21:37:31.432" v="463" actId="26606"/>
          <ac:spMkLst>
            <pc:docMk/>
            <pc:sldMk cId="2676796709" sldId="419"/>
            <ac:spMk id="2" creationId="{A277549B-BF7F-99D7-D586-025BA0278B07}"/>
          </ac:spMkLst>
        </pc:spChg>
        <pc:spChg chg="add del mod">
          <ac:chgData name="Rhiannon Akers" userId="fb3c9d12-5c8c-42d7-8dc7-d872d7a3d202" providerId="ADAL" clId="{80AABDCA-A693-4F09-99FD-F26609E442FC}" dt="2025-11-24T21:37:26.314" v="462" actId="931"/>
          <ac:spMkLst>
            <pc:docMk/>
            <pc:sldMk cId="2676796709" sldId="419"/>
            <ac:spMk id="3" creationId="{7AACE902-2324-A149-0F95-5DC42C4CB33A}"/>
          </ac:spMkLst>
        </pc:spChg>
        <pc:picChg chg="add mod">
          <ac:chgData name="Rhiannon Akers" userId="fb3c9d12-5c8c-42d7-8dc7-d872d7a3d202" providerId="ADAL" clId="{80AABDCA-A693-4F09-99FD-F26609E442FC}" dt="2025-11-24T21:34:35.472" v="453" actId="931"/>
          <ac:picMkLst>
            <pc:docMk/>
            <pc:sldMk cId="2676796709" sldId="419"/>
            <ac:picMk id="5" creationId="{C0120DFA-7879-495D-FBEA-E52E15476D0D}"/>
          </ac:picMkLst>
        </pc:picChg>
        <pc:picChg chg="add mod">
          <ac:chgData name="Rhiannon Akers" userId="fb3c9d12-5c8c-42d7-8dc7-d872d7a3d202" providerId="ADAL" clId="{80AABDCA-A693-4F09-99FD-F26609E442FC}" dt="2025-11-24T21:37:56.292" v="466" actId="1076"/>
          <ac:picMkLst>
            <pc:docMk/>
            <pc:sldMk cId="2676796709" sldId="419"/>
            <ac:picMk id="7" creationId="{2D96ED81-7EC6-9718-09F9-EBD9879D9A26}"/>
          </ac:picMkLst>
        </pc:picChg>
      </pc:sldChg>
      <pc:sldChg chg="modSp new mod modAnim">
        <pc:chgData name="Rhiannon Akers" userId="fb3c9d12-5c8c-42d7-8dc7-d872d7a3d202" providerId="ADAL" clId="{80AABDCA-A693-4F09-99FD-F26609E442FC}" dt="2025-11-24T21:26:31.087" v="89" actId="20577"/>
        <pc:sldMkLst>
          <pc:docMk/>
          <pc:sldMk cId="2429604158" sldId="423"/>
        </pc:sldMkLst>
        <pc:spChg chg="mod">
          <ac:chgData name="Rhiannon Akers" userId="fb3c9d12-5c8c-42d7-8dc7-d872d7a3d202" providerId="ADAL" clId="{80AABDCA-A693-4F09-99FD-F26609E442FC}" dt="2025-11-24T21:26:31.087" v="89" actId="20577"/>
          <ac:spMkLst>
            <pc:docMk/>
            <pc:sldMk cId="2429604158" sldId="423"/>
            <ac:spMk id="2" creationId="{E813BC1F-49A7-B4C0-8780-955BC591F863}"/>
          </ac:spMkLst>
        </pc:spChg>
        <pc:spChg chg="mod">
          <ac:chgData name="Rhiannon Akers" userId="fb3c9d12-5c8c-42d7-8dc7-d872d7a3d202" providerId="ADAL" clId="{80AABDCA-A693-4F09-99FD-F26609E442FC}" dt="2025-11-24T21:25:55.646" v="78" actId="20577"/>
          <ac:spMkLst>
            <pc:docMk/>
            <pc:sldMk cId="2429604158" sldId="423"/>
            <ac:spMk id="3" creationId="{06C8CC05-C457-A02C-D1DE-2E2307281121}"/>
          </ac:spMkLst>
        </pc:spChg>
      </pc:sldChg>
      <pc:sldChg chg="modSp new mod modAnim">
        <pc:chgData name="Rhiannon Akers" userId="fb3c9d12-5c8c-42d7-8dc7-d872d7a3d202" providerId="ADAL" clId="{80AABDCA-A693-4F09-99FD-F26609E442FC}" dt="2025-11-24T21:27:22.701" v="120"/>
        <pc:sldMkLst>
          <pc:docMk/>
          <pc:sldMk cId="3285546568" sldId="424"/>
        </pc:sldMkLst>
        <pc:spChg chg="mod">
          <ac:chgData name="Rhiannon Akers" userId="fb3c9d12-5c8c-42d7-8dc7-d872d7a3d202" providerId="ADAL" clId="{80AABDCA-A693-4F09-99FD-F26609E442FC}" dt="2025-11-24T21:26:53.925" v="111" actId="20577"/>
          <ac:spMkLst>
            <pc:docMk/>
            <pc:sldMk cId="3285546568" sldId="424"/>
            <ac:spMk id="2" creationId="{D86F7430-FBF2-B2E1-651D-11BB54DBDBA4}"/>
          </ac:spMkLst>
        </pc:spChg>
        <pc:spChg chg="mod">
          <ac:chgData name="Rhiannon Akers" userId="fb3c9d12-5c8c-42d7-8dc7-d872d7a3d202" providerId="ADAL" clId="{80AABDCA-A693-4F09-99FD-F26609E442FC}" dt="2025-11-24T21:27:08.647" v="117" actId="20577"/>
          <ac:spMkLst>
            <pc:docMk/>
            <pc:sldMk cId="3285546568" sldId="424"/>
            <ac:spMk id="3" creationId="{38032969-A2FC-E3D2-B391-28FA2B1D44C5}"/>
          </ac:spMkLst>
        </pc:spChg>
      </pc:sldChg>
      <pc:sldChg chg="modSp new mod modAnim modNotesTx">
        <pc:chgData name="Rhiannon Akers" userId="fb3c9d12-5c8c-42d7-8dc7-d872d7a3d202" providerId="ADAL" clId="{80AABDCA-A693-4F09-99FD-F26609E442FC}" dt="2025-11-24T21:56:44.172" v="1160" actId="20577"/>
        <pc:sldMkLst>
          <pc:docMk/>
          <pc:sldMk cId="4229551735" sldId="425"/>
        </pc:sldMkLst>
        <pc:spChg chg="mod">
          <ac:chgData name="Rhiannon Akers" userId="fb3c9d12-5c8c-42d7-8dc7-d872d7a3d202" providerId="ADAL" clId="{80AABDCA-A693-4F09-99FD-F26609E442FC}" dt="2025-11-24T21:55:14.581" v="1146" actId="20577"/>
          <ac:spMkLst>
            <pc:docMk/>
            <pc:sldMk cId="4229551735" sldId="425"/>
            <ac:spMk id="2" creationId="{72646043-CD60-2EC2-FB34-5B0ECF2BE926}"/>
          </ac:spMkLst>
        </pc:spChg>
        <pc:spChg chg="mod">
          <ac:chgData name="Rhiannon Akers" userId="fb3c9d12-5c8c-42d7-8dc7-d872d7a3d202" providerId="ADAL" clId="{80AABDCA-A693-4F09-99FD-F26609E442FC}" dt="2025-11-24T21:55:49.102" v="1155" actId="20577"/>
          <ac:spMkLst>
            <pc:docMk/>
            <pc:sldMk cId="4229551735" sldId="425"/>
            <ac:spMk id="3" creationId="{AA4BCD19-0A55-F442-438F-E0E1579913DF}"/>
          </ac:spMkLst>
        </pc:spChg>
      </pc:sldChg>
    </pc:docChg>
  </pc:docChgLst>
  <pc:docChgLst>
    <pc:chgData name="Rhiannon Akers" userId="fb3c9d12-5c8c-42d7-8dc7-d872d7a3d202" providerId="ADAL" clId="{77C516BD-C61E-47E4-9F17-8C8B58016CC9}"/>
    <pc:docChg chg="undo custSel addSld delSld modSld sldOrd">
      <pc:chgData name="Rhiannon Akers" userId="fb3c9d12-5c8c-42d7-8dc7-d872d7a3d202" providerId="ADAL" clId="{77C516BD-C61E-47E4-9F17-8C8B58016CC9}" dt="2024-11-26T21:24:04.978" v="10297" actId="403"/>
      <pc:docMkLst>
        <pc:docMk/>
      </pc:docMkLst>
      <pc:sldChg chg="modSp mod">
        <pc:chgData name="Rhiannon Akers" userId="fb3c9d12-5c8c-42d7-8dc7-d872d7a3d202" providerId="ADAL" clId="{77C516BD-C61E-47E4-9F17-8C8B58016CC9}" dt="2024-11-21T14:32:59.463" v="3914" actId="20577"/>
        <pc:sldMkLst>
          <pc:docMk/>
          <pc:sldMk cId="1930633656" sldId="271"/>
        </pc:sldMkLst>
      </pc:sldChg>
      <pc:sldChg chg="addSp modSp mod modNotesTx">
        <pc:chgData name="Rhiannon Akers" userId="fb3c9d12-5c8c-42d7-8dc7-d872d7a3d202" providerId="ADAL" clId="{77C516BD-C61E-47E4-9F17-8C8B58016CC9}" dt="2024-11-21T16:19:05.924" v="9023" actId="1076"/>
        <pc:sldMkLst>
          <pc:docMk/>
          <pc:sldMk cId="3864462035" sldId="350"/>
        </pc:sldMkLst>
      </pc:sldChg>
      <pc:sldChg chg="modSp mod">
        <pc:chgData name="Rhiannon Akers" userId="fb3c9d12-5c8c-42d7-8dc7-d872d7a3d202" providerId="ADAL" clId="{77C516BD-C61E-47E4-9F17-8C8B58016CC9}" dt="2024-11-21T15:36:54.746" v="6307" actId="114"/>
        <pc:sldMkLst>
          <pc:docMk/>
          <pc:sldMk cId="865498515" sldId="356"/>
        </pc:sldMkLst>
      </pc:sldChg>
      <pc:sldChg chg="addSp delSp modSp mod modNotesTx">
        <pc:chgData name="Rhiannon Akers" userId="fb3c9d12-5c8c-42d7-8dc7-d872d7a3d202" providerId="ADAL" clId="{77C516BD-C61E-47E4-9F17-8C8B58016CC9}" dt="2024-11-21T16:19:29.551" v="9039" actId="20577"/>
        <pc:sldMkLst>
          <pc:docMk/>
          <pc:sldMk cId="3630933599" sldId="382"/>
        </pc:sldMkLst>
      </pc:sldChg>
      <pc:sldChg chg="modSp del mod">
        <pc:chgData name="Rhiannon Akers" userId="fb3c9d12-5c8c-42d7-8dc7-d872d7a3d202" providerId="ADAL" clId="{77C516BD-C61E-47E4-9F17-8C8B58016CC9}" dt="2024-11-26T20:58:01.683" v="10105" actId="47"/>
        <pc:sldMkLst>
          <pc:docMk/>
          <pc:sldMk cId="1798137468" sldId="383"/>
        </pc:sldMkLst>
      </pc:sldChg>
      <pc:sldChg chg="modSp mod modNotesTx">
        <pc:chgData name="Rhiannon Akers" userId="fb3c9d12-5c8c-42d7-8dc7-d872d7a3d202" providerId="ADAL" clId="{77C516BD-C61E-47E4-9F17-8C8B58016CC9}" dt="2024-11-21T15:01:22.421" v="5121" actId="20577"/>
        <pc:sldMkLst>
          <pc:docMk/>
          <pc:sldMk cId="4003469292" sldId="384"/>
        </pc:sldMkLst>
      </pc:sldChg>
      <pc:sldChg chg="modSp mod">
        <pc:chgData name="Rhiannon Akers" userId="fb3c9d12-5c8c-42d7-8dc7-d872d7a3d202" providerId="ADAL" clId="{77C516BD-C61E-47E4-9F17-8C8B58016CC9}" dt="2024-11-19T20:15:22.325" v="659" actId="20577"/>
        <pc:sldMkLst>
          <pc:docMk/>
          <pc:sldMk cId="2253402945" sldId="385"/>
        </pc:sldMkLst>
      </pc:sldChg>
      <pc:sldChg chg="modSp mod">
        <pc:chgData name="Rhiannon Akers" userId="fb3c9d12-5c8c-42d7-8dc7-d872d7a3d202" providerId="ADAL" clId="{77C516BD-C61E-47E4-9F17-8C8B58016CC9}" dt="2024-11-21T15:28:29.782" v="5891" actId="20577"/>
        <pc:sldMkLst>
          <pc:docMk/>
          <pc:sldMk cId="1059859642" sldId="386"/>
        </pc:sldMkLst>
      </pc:sldChg>
      <pc:sldChg chg="modSp new del mod">
        <pc:chgData name="Rhiannon Akers" userId="fb3c9d12-5c8c-42d7-8dc7-d872d7a3d202" providerId="ADAL" clId="{77C516BD-C61E-47E4-9F17-8C8B58016CC9}" dt="2024-11-21T14:45:09.096" v="4350" actId="47"/>
        <pc:sldMkLst>
          <pc:docMk/>
          <pc:sldMk cId="642515317" sldId="387"/>
        </pc:sldMkLst>
      </pc:sldChg>
      <pc:sldChg chg="modSp new del mod ord">
        <pc:chgData name="Rhiannon Akers" userId="fb3c9d12-5c8c-42d7-8dc7-d872d7a3d202" providerId="ADAL" clId="{77C516BD-C61E-47E4-9F17-8C8B58016CC9}" dt="2024-11-21T14:43:07.522" v="4309" actId="47"/>
        <pc:sldMkLst>
          <pc:docMk/>
          <pc:sldMk cId="2385703708" sldId="388"/>
        </pc:sldMkLst>
      </pc:sldChg>
      <pc:sldChg chg="modSp new mod modNotesTx">
        <pc:chgData name="Rhiannon Akers" userId="fb3c9d12-5c8c-42d7-8dc7-d872d7a3d202" providerId="ADAL" clId="{77C516BD-C61E-47E4-9F17-8C8B58016CC9}" dt="2024-11-21T16:19:46.358" v="9040" actId="20577"/>
        <pc:sldMkLst>
          <pc:docMk/>
          <pc:sldMk cId="2153885646" sldId="389"/>
        </pc:sldMkLst>
      </pc:sldChg>
      <pc:sldChg chg="modSp new del mod ord">
        <pc:chgData name="Rhiannon Akers" userId="fb3c9d12-5c8c-42d7-8dc7-d872d7a3d202" providerId="ADAL" clId="{77C516BD-C61E-47E4-9F17-8C8B58016CC9}" dt="2024-11-21T14:59:19.697" v="4962" actId="47"/>
        <pc:sldMkLst>
          <pc:docMk/>
          <pc:sldMk cId="1446296738" sldId="390"/>
        </pc:sldMkLst>
      </pc:sldChg>
      <pc:sldChg chg="modSp new del mod">
        <pc:chgData name="Rhiannon Akers" userId="fb3c9d12-5c8c-42d7-8dc7-d872d7a3d202" providerId="ADAL" clId="{77C516BD-C61E-47E4-9F17-8C8B58016CC9}" dt="2024-11-21T15:05:13.938" v="5190" actId="47"/>
        <pc:sldMkLst>
          <pc:docMk/>
          <pc:sldMk cId="166995889" sldId="391"/>
        </pc:sldMkLst>
      </pc:sldChg>
      <pc:sldChg chg="modSp new mod modNotesTx">
        <pc:chgData name="Rhiannon Akers" userId="fb3c9d12-5c8c-42d7-8dc7-d872d7a3d202" providerId="ADAL" clId="{77C516BD-C61E-47E4-9F17-8C8B58016CC9}" dt="2024-11-19T20:51:19.358" v="2974"/>
        <pc:sldMkLst>
          <pc:docMk/>
          <pc:sldMk cId="2929457228" sldId="392"/>
        </pc:sldMkLst>
      </pc:sldChg>
      <pc:sldChg chg="modSp new mod">
        <pc:chgData name="Rhiannon Akers" userId="fb3c9d12-5c8c-42d7-8dc7-d872d7a3d202" providerId="ADAL" clId="{77C516BD-C61E-47E4-9F17-8C8B58016CC9}" dt="2024-11-21T14:38:18.427" v="4233" actId="20577"/>
        <pc:sldMkLst>
          <pc:docMk/>
          <pc:sldMk cId="1250084001" sldId="393"/>
        </pc:sldMkLst>
      </pc:sldChg>
      <pc:sldChg chg="modSp new mod modNotesTx">
        <pc:chgData name="Rhiannon Akers" userId="fb3c9d12-5c8c-42d7-8dc7-d872d7a3d202" providerId="ADAL" clId="{77C516BD-C61E-47E4-9F17-8C8B58016CC9}" dt="2024-11-19T20:30:39.973" v="1257" actId="20577"/>
        <pc:sldMkLst>
          <pc:docMk/>
          <pc:sldMk cId="302387343" sldId="394"/>
        </pc:sldMkLst>
      </pc:sldChg>
      <pc:sldChg chg="modSp new mod ord modNotesTx">
        <pc:chgData name="Rhiannon Akers" userId="fb3c9d12-5c8c-42d7-8dc7-d872d7a3d202" providerId="ADAL" clId="{77C516BD-C61E-47E4-9F17-8C8B58016CC9}" dt="2024-11-21T14:54:35.165" v="4554" actId="20577"/>
        <pc:sldMkLst>
          <pc:docMk/>
          <pc:sldMk cId="1167047617" sldId="395"/>
        </pc:sldMkLst>
      </pc:sldChg>
      <pc:sldChg chg="modSp new mod ord modNotesTx">
        <pc:chgData name="Rhiannon Akers" userId="fb3c9d12-5c8c-42d7-8dc7-d872d7a3d202" providerId="ADAL" clId="{77C516BD-C61E-47E4-9F17-8C8B58016CC9}" dt="2024-11-19T20:43:08.690" v="2071"/>
        <pc:sldMkLst>
          <pc:docMk/>
          <pc:sldMk cId="526528435" sldId="396"/>
        </pc:sldMkLst>
      </pc:sldChg>
      <pc:sldChg chg="modSp new mod">
        <pc:chgData name="Rhiannon Akers" userId="fb3c9d12-5c8c-42d7-8dc7-d872d7a3d202" providerId="ADAL" clId="{77C516BD-C61E-47E4-9F17-8C8B58016CC9}" dt="2024-11-19T20:45:26.457" v="2412" actId="20577"/>
        <pc:sldMkLst>
          <pc:docMk/>
          <pc:sldMk cId="1602213211" sldId="397"/>
        </pc:sldMkLst>
      </pc:sldChg>
      <pc:sldChg chg="modSp new mod ord modNotesTx">
        <pc:chgData name="Rhiannon Akers" userId="fb3c9d12-5c8c-42d7-8dc7-d872d7a3d202" providerId="ADAL" clId="{77C516BD-C61E-47E4-9F17-8C8B58016CC9}" dt="2024-11-19T21:26:32.728" v="3906"/>
        <pc:sldMkLst>
          <pc:docMk/>
          <pc:sldMk cId="573600096" sldId="398"/>
        </pc:sldMkLst>
      </pc:sldChg>
      <pc:sldChg chg="modSp new mod">
        <pc:chgData name="Rhiannon Akers" userId="fb3c9d12-5c8c-42d7-8dc7-d872d7a3d202" providerId="ADAL" clId="{77C516BD-C61E-47E4-9F17-8C8B58016CC9}" dt="2024-11-19T21:16:54.010" v="3240" actId="207"/>
        <pc:sldMkLst>
          <pc:docMk/>
          <pc:sldMk cId="635203845" sldId="399"/>
        </pc:sldMkLst>
      </pc:sldChg>
      <pc:sldChg chg="modSp new mod">
        <pc:chgData name="Rhiannon Akers" userId="fb3c9d12-5c8c-42d7-8dc7-d872d7a3d202" providerId="ADAL" clId="{77C516BD-C61E-47E4-9F17-8C8B58016CC9}" dt="2024-11-21T14:40:43.397" v="4282" actId="2711"/>
        <pc:sldMkLst>
          <pc:docMk/>
          <pc:sldMk cId="542343473" sldId="400"/>
        </pc:sldMkLst>
      </pc:sldChg>
      <pc:sldChg chg="modSp new mod">
        <pc:chgData name="Rhiannon Akers" userId="fb3c9d12-5c8c-42d7-8dc7-d872d7a3d202" providerId="ADAL" clId="{77C516BD-C61E-47E4-9F17-8C8B58016CC9}" dt="2024-11-21T14:47:14.387" v="4383" actId="20577"/>
        <pc:sldMkLst>
          <pc:docMk/>
          <pc:sldMk cId="2026182956" sldId="401"/>
        </pc:sldMkLst>
      </pc:sldChg>
      <pc:sldChg chg="addSp delSp modSp new mod">
        <pc:chgData name="Rhiannon Akers" userId="fb3c9d12-5c8c-42d7-8dc7-d872d7a3d202" providerId="ADAL" clId="{77C516BD-C61E-47E4-9F17-8C8B58016CC9}" dt="2024-11-26T21:17:13.479" v="10272" actId="2711"/>
        <pc:sldMkLst>
          <pc:docMk/>
          <pc:sldMk cId="188911697" sldId="402"/>
        </pc:sldMkLst>
      </pc:sldChg>
      <pc:sldChg chg="modSp new mod">
        <pc:chgData name="Rhiannon Akers" userId="fb3c9d12-5c8c-42d7-8dc7-d872d7a3d202" providerId="ADAL" clId="{77C516BD-C61E-47E4-9F17-8C8B58016CC9}" dt="2024-11-26T21:16:53.516" v="10271" actId="2711"/>
        <pc:sldMkLst>
          <pc:docMk/>
          <pc:sldMk cId="1205508324" sldId="403"/>
        </pc:sldMkLst>
      </pc:sldChg>
      <pc:sldChg chg="modSp new mod">
        <pc:chgData name="Rhiannon Akers" userId="fb3c9d12-5c8c-42d7-8dc7-d872d7a3d202" providerId="ADAL" clId="{77C516BD-C61E-47E4-9F17-8C8B58016CC9}" dt="2024-11-26T21:16:42.051" v="10270" actId="2711"/>
        <pc:sldMkLst>
          <pc:docMk/>
          <pc:sldMk cId="1851851859" sldId="404"/>
        </pc:sldMkLst>
      </pc:sldChg>
      <pc:sldChg chg="modSp new mod modNotesTx">
        <pc:chgData name="Rhiannon Akers" userId="fb3c9d12-5c8c-42d7-8dc7-d872d7a3d202" providerId="ADAL" clId="{77C516BD-C61E-47E4-9F17-8C8B58016CC9}" dt="2024-11-21T14:59:06.851" v="4961" actId="20577"/>
        <pc:sldMkLst>
          <pc:docMk/>
          <pc:sldMk cId="1642481320" sldId="405"/>
        </pc:sldMkLst>
      </pc:sldChg>
      <pc:sldChg chg="modSp new mod modNotesTx">
        <pc:chgData name="Rhiannon Akers" userId="fb3c9d12-5c8c-42d7-8dc7-d872d7a3d202" providerId="ADAL" clId="{77C516BD-C61E-47E4-9F17-8C8B58016CC9}" dt="2024-11-21T15:03:15.234" v="5141"/>
        <pc:sldMkLst>
          <pc:docMk/>
          <pc:sldMk cId="3714003989" sldId="406"/>
        </pc:sldMkLst>
      </pc:sldChg>
      <pc:sldChg chg="modSp new mod">
        <pc:chgData name="Rhiannon Akers" userId="fb3c9d12-5c8c-42d7-8dc7-d872d7a3d202" providerId="ADAL" clId="{77C516BD-C61E-47E4-9F17-8C8B58016CC9}" dt="2024-11-21T15:42:56.855" v="6751" actId="20577"/>
        <pc:sldMkLst>
          <pc:docMk/>
          <pc:sldMk cId="497360386" sldId="407"/>
        </pc:sldMkLst>
      </pc:sldChg>
      <pc:sldChg chg="addSp delSp modSp new mod">
        <pc:chgData name="Rhiannon Akers" userId="fb3c9d12-5c8c-42d7-8dc7-d872d7a3d202" providerId="ADAL" clId="{77C516BD-C61E-47E4-9F17-8C8B58016CC9}" dt="2024-11-21T15:49:37.035" v="6935" actId="1076"/>
        <pc:sldMkLst>
          <pc:docMk/>
          <pc:sldMk cId="3246135422" sldId="408"/>
        </pc:sldMkLst>
      </pc:sldChg>
      <pc:sldChg chg="modSp new mod modNotesTx">
        <pc:chgData name="Rhiannon Akers" userId="fb3c9d12-5c8c-42d7-8dc7-d872d7a3d202" providerId="ADAL" clId="{77C516BD-C61E-47E4-9F17-8C8B58016CC9}" dt="2024-11-21T16:07:36.856" v="8508" actId="20577"/>
        <pc:sldMkLst>
          <pc:docMk/>
          <pc:sldMk cId="2541467552" sldId="409"/>
        </pc:sldMkLst>
      </pc:sldChg>
      <pc:sldChg chg="modSp new mod">
        <pc:chgData name="Rhiannon Akers" userId="fb3c9d12-5c8c-42d7-8dc7-d872d7a3d202" providerId="ADAL" clId="{77C516BD-C61E-47E4-9F17-8C8B58016CC9}" dt="2024-11-26T21:17:46.964" v="10281" actId="20577"/>
        <pc:sldMkLst>
          <pc:docMk/>
          <pc:sldMk cId="199646038" sldId="410"/>
        </pc:sldMkLst>
      </pc:sldChg>
      <pc:sldChg chg="modSp new mod">
        <pc:chgData name="Rhiannon Akers" userId="fb3c9d12-5c8c-42d7-8dc7-d872d7a3d202" providerId="ADAL" clId="{77C516BD-C61E-47E4-9F17-8C8B58016CC9}" dt="2024-11-21T15:55:06.859" v="7405" actId="20577"/>
        <pc:sldMkLst>
          <pc:docMk/>
          <pc:sldMk cId="165476806" sldId="411"/>
        </pc:sldMkLst>
      </pc:sldChg>
      <pc:sldChg chg="modSp new mod modNotesTx">
        <pc:chgData name="Rhiannon Akers" userId="fb3c9d12-5c8c-42d7-8dc7-d872d7a3d202" providerId="ADAL" clId="{77C516BD-C61E-47E4-9F17-8C8B58016CC9}" dt="2024-11-21T16:07:28.776" v="8493" actId="6549"/>
        <pc:sldMkLst>
          <pc:docMk/>
          <pc:sldMk cId="3894606716" sldId="412"/>
        </pc:sldMkLst>
      </pc:sldChg>
      <pc:sldChg chg="modSp new mod">
        <pc:chgData name="Rhiannon Akers" userId="fb3c9d12-5c8c-42d7-8dc7-d872d7a3d202" providerId="ADAL" clId="{77C516BD-C61E-47E4-9F17-8C8B58016CC9}" dt="2024-11-21T16:11:20.639" v="8981" actId="20577"/>
        <pc:sldMkLst>
          <pc:docMk/>
          <pc:sldMk cId="808115853" sldId="413"/>
        </pc:sldMkLst>
      </pc:sldChg>
      <pc:sldChg chg="addSp delSp modSp new mod modNotesTx">
        <pc:chgData name="Rhiannon Akers" userId="fb3c9d12-5c8c-42d7-8dc7-d872d7a3d202" providerId="ADAL" clId="{77C516BD-C61E-47E4-9F17-8C8B58016CC9}" dt="2024-11-26T21:02:07.519" v="10106"/>
        <pc:sldMkLst>
          <pc:docMk/>
          <pc:sldMk cId="918574425" sldId="414"/>
        </pc:sldMkLst>
      </pc:sldChg>
      <pc:sldChg chg="modSp new mod ord modNotesTx">
        <pc:chgData name="Rhiannon Akers" userId="fb3c9d12-5c8c-42d7-8dc7-d872d7a3d202" providerId="ADAL" clId="{77C516BD-C61E-47E4-9F17-8C8B58016CC9}" dt="2024-11-26T20:48:53.434" v="9482" actId="20577"/>
        <pc:sldMkLst>
          <pc:docMk/>
          <pc:sldMk cId="391575392" sldId="415"/>
        </pc:sldMkLst>
      </pc:sldChg>
      <pc:sldChg chg="modSp mod modNotesTx">
        <pc:chgData name="Rhiannon Akers" userId="fb3c9d12-5c8c-42d7-8dc7-d872d7a3d202" providerId="ADAL" clId="{77C516BD-C61E-47E4-9F17-8C8B58016CC9}" dt="2024-11-26T21:24:04.978" v="10297" actId="403"/>
        <pc:sldMkLst>
          <pc:docMk/>
          <pc:sldMk cId="1705845072" sldId="416"/>
        </pc:sldMkLst>
      </pc:sldChg>
      <pc:sldChg chg="modSp new mod modNotesTx">
        <pc:chgData name="Rhiannon Akers" userId="fb3c9d12-5c8c-42d7-8dc7-d872d7a3d202" providerId="ADAL" clId="{77C516BD-C61E-47E4-9F17-8C8B58016CC9}" dt="2024-11-26T20:51:20.717" v="9776" actId="20577"/>
        <pc:sldMkLst>
          <pc:docMk/>
          <pc:sldMk cId="3299566950" sldId="417"/>
        </pc:sldMkLst>
      </pc:sldChg>
      <pc:sldChg chg="modSp new mod modNotesTx">
        <pc:chgData name="Rhiannon Akers" userId="fb3c9d12-5c8c-42d7-8dc7-d872d7a3d202" providerId="ADAL" clId="{77C516BD-C61E-47E4-9F17-8C8B58016CC9}" dt="2024-11-26T20:55:15.087" v="10031" actId="20577"/>
        <pc:sldMkLst>
          <pc:docMk/>
          <pc:sldMk cId="3192346835" sldId="418"/>
        </pc:sldMkLst>
      </pc:sldChg>
      <pc:sldChg chg="modSp mod modNotesTx">
        <pc:chgData name="Rhiannon Akers" userId="fb3c9d12-5c8c-42d7-8dc7-d872d7a3d202" providerId="ADAL" clId="{77C516BD-C61E-47E4-9F17-8C8B58016CC9}" dt="2024-11-26T20:56:45.600" v="10104" actId="20577"/>
        <pc:sldMkLst>
          <pc:docMk/>
          <pc:sldMk cId="2676796709" sldId="419"/>
        </pc:sldMkLst>
      </pc:sldChg>
      <pc:sldChg chg="modSp new mod">
        <pc:chgData name="Rhiannon Akers" userId="fb3c9d12-5c8c-42d7-8dc7-d872d7a3d202" providerId="ADAL" clId="{77C516BD-C61E-47E4-9F17-8C8B58016CC9}" dt="2024-11-26T21:12:53.327" v="10233" actId="6549"/>
        <pc:sldMkLst>
          <pc:docMk/>
          <pc:sldMk cId="2852413973" sldId="420"/>
        </pc:sldMkLst>
      </pc:sldChg>
      <pc:sldChg chg="new del">
        <pc:chgData name="Rhiannon Akers" userId="fb3c9d12-5c8c-42d7-8dc7-d872d7a3d202" providerId="ADAL" clId="{77C516BD-C61E-47E4-9F17-8C8B58016CC9}" dt="2024-11-26T21:13:30.816" v="10257" actId="47"/>
        <pc:sldMkLst>
          <pc:docMk/>
          <pc:sldMk cId="4039404952" sldId="421"/>
        </pc:sldMkLst>
      </pc:sldChg>
      <pc:sldChg chg="modSp mod">
        <pc:chgData name="Rhiannon Akers" userId="fb3c9d12-5c8c-42d7-8dc7-d872d7a3d202" providerId="ADAL" clId="{77C516BD-C61E-47E4-9F17-8C8B58016CC9}" dt="2024-11-26T21:13:25.534" v="10256" actId="403"/>
        <pc:sldMkLst>
          <pc:docMk/>
          <pc:sldMk cId="243707620" sldId="422"/>
        </pc:sldMkLst>
      </pc:sldChg>
    </pc:docChg>
  </pc:docChgLst>
  <pc:docChgLst>
    <pc:chgData name="Rhiannon Akers" userId="fb3c9d12-5c8c-42d7-8dc7-d872d7a3d202" providerId="ADAL" clId="{636C7325-AD96-4EDC-A4C5-73343A0C321A}"/>
    <pc:docChg chg="modSld">
      <pc:chgData name="Rhiannon Akers" userId="fb3c9d12-5c8c-42d7-8dc7-d872d7a3d202" providerId="ADAL" clId="{636C7325-AD96-4EDC-A4C5-73343A0C321A}" dt="2025-09-11T09:48:04.577" v="4" actId="20577"/>
      <pc:docMkLst>
        <pc:docMk/>
      </pc:docMkLst>
      <pc:sldChg chg="modSp mod">
        <pc:chgData name="Rhiannon Akers" userId="fb3c9d12-5c8c-42d7-8dc7-d872d7a3d202" providerId="ADAL" clId="{636C7325-AD96-4EDC-A4C5-73343A0C321A}" dt="2025-09-11T09:48:04.577" v="4" actId="20577"/>
        <pc:sldMkLst>
          <pc:docMk/>
          <pc:sldMk cId="1930633656" sldId="271"/>
        </pc:sldMkLst>
      </pc:sldChg>
      <pc:sldChg chg="modSp mod">
        <pc:chgData name="Rhiannon Akers" userId="fb3c9d12-5c8c-42d7-8dc7-d872d7a3d202" providerId="ADAL" clId="{636C7325-AD96-4EDC-A4C5-73343A0C321A}" dt="2025-09-11T09:47:52.744" v="2" actId="20577"/>
        <pc:sldMkLst>
          <pc:docMk/>
          <pc:sldMk cId="3864462035" sldId="3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researchgate.net/publication/379689942_An_Exploration_Of_Effective_Onboarding_On_Employee_Engagement_And_Retention_In_Work_Organization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hrmagazine.co.uk/content/news/over-half-of-employees-are-dissatisfied-with-onboarding/?utm_term=Autofeed&amp;utm_medium=Social&amp;utm_source=LinkedIn#Echobox=1732532467"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oplemanagement.co.uk/article/1742140/how-get-onboarding-righ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peoplemanagement.co.uk/article/1870723/first-100-days-or-break-new-hir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centrical.com/resources/preboarding-guid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oresa.co.uk/insight/new-hires-8-ways-to-hit-the-ground-running/"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peoplemanagement.co.uk/article/1870723/first-100-days-or-break-new-hir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etterworks.com/magazine/succession-planning-strategy/"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www.morganphilips.com/en-de/insights/your-6-step-guide-to-effective-succession-planning" TargetMode="External"/><Relationship Id="rId5" Type="http://schemas.openxmlformats.org/officeDocument/2006/relationships/hyperlink" Target="https://www.aihr.com/blog/succession-planning/" TargetMode="External"/><Relationship Id="rId4" Type="http://schemas.openxmlformats.org/officeDocument/2006/relationships/hyperlink" Target="https://skylineg.com/resources/blog/redefining-succession-planning-process"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l" rtl="0" fontAlgn="auto" hangingPunct="1">
              <a:spcBef>
                <a:spcPts val="600"/>
              </a:spcBef>
              <a:spcAft>
                <a:spcPts val="0"/>
              </a:spcAft>
              <a:buFont typeface="+mj-lt"/>
              <a:buAutoNum type="arabicPeriod"/>
            </a:pPr>
            <a:r>
              <a:rPr lang="en-GB" sz="1800" b="1" dirty="0">
                <a:effectLst/>
                <a:latin typeface="Arial" panose="020B0604020202020204" pitchFamily="34" charset="0"/>
                <a:ea typeface="Times New Roman" panose="02020603050405020304" pitchFamily="18" charset="0"/>
              </a:rPr>
              <a:t>The importance of effective onboarding in setting standards of performance.</a:t>
            </a:r>
            <a:endParaRPr lang="en-GB" sz="1800" dirty="0">
              <a:effectLst/>
              <a:latin typeface="Times New Roman" panose="02020603050405020304" pitchFamily="18" charset="0"/>
              <a:ea typeface="Times New Roman" panose="02020603050405020304" pitchFamily="18" charset="0"/>
            </a:endParaRPr>
          </a:p>
          <a:p>
            <a:pPr marL="637540" indent="-180340" algn="l" fontAlgn="auto" hangingPunct="1">
              <a:spcBef>
                <a:spcPts val="600"/>
              </a:spcBef>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indent="-180340" algn="l" fontAlgn="auto" hangingPunct="1">
              <a:spcBef>
                <a:spcPts val="600"/>
              </a:spcBef>
              <a:spcAft>
                <a:spcPts val="0"/>
              </a:spcAft>
            </a:pPr>
            <a:r>
              <a:rPr lang="en-GB" sz="1800" dirty="0">
                <a:effectLst/>
                <a:latin typeface="Arial" panose="020B0604020202020204" pitchFamily="34" charset="0"/>
                <a:ea typeface="Times New Roman" panose="02020603050405020304" pitchFamily="18" charset="0"/>
              </a:rPr>
              <a:t>Evaluating and designing different approaches to onboarding. Value of gaining feedback from new recruits. Use of buddies and mentors. Role of HR and line managers. Use of technology. Engaging new recruits before their start date. Onboarding as an extended process. Communicating culture and expectations. </a:t>
            </a:r>
            <a:r>
              <a:rPr lang="en-GB" sz="1800">
                <a:effectLst/>
                <a:latin typeface="Arial" panose="020B0604020202020204" pitchFamily="34" charset="0"/>
                <a:ea typeface="Times New Roman" panose="02020603050405020304" pitchFamily="18" charset="0"/>
              </a:rPr>
              <a:t>Shaping employee behaviour. </a:t>
            </a:r>
            <a:endParaRPr lang="en-GB" sz="180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(PDF) An Exploration Of Effective Onboarding On Employee Engagement And Retention In Work Organizations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3876686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Wyatt, H. (2024) Over half of employees are dissatisfied with onboarding. Available at: </a:t>
            </a:r>
            <a:r>
              <a:rPr lang="en-GB" dirty="0">
                <a:hlinkClick r:id="rId3"/>
              </a:rPr>
              <a:t>HR Magazine - Over half of employees are dissatisfied with onboarding</a:t>
            </a:r>
            <a:r>
              <a:rPr lang="en-GB" dirty="0"/>
              <a:t>. (Accessed: 26 November 2024). </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5</a:t>
            </a:fld>
            <a:endParaRPr lang="en-GB" dirty="0"/>
          </a:p>
        </p:txBody>
      </p:sp>
    </p:spTree>
    <p:extLst>
      <p:ext uri="{BB962C8B-B14F-4D97-AF65-F5344CB8AC3E}">
        <p14:creationId xmlns:p14="http://schemas.microsoft.com/office/powerpoint/2010/main" val="843535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54%</a:t>
            </a:r>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248841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eriod"/>
            </a:pP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389391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b="0" dirty="0">
                <a:effectLst/>
              </a:rPr>
              <a:t>Generation X</a:t>
            </a:r>
            <a:r>
              <a:rPr lang="de-DE" dirty="0">
                <a:effectLst/>
              </a:rPr>
              <a:t>1965 – 1980 - 44 – 59</a:t>
            </a:r>
          </a:p>
          <a:p>
            <a:r>
              <a:rPr lang="de-DE" b="0" dirty="0">
                <a:effectLst/>
              </a:rPr>
              <a:t>Millennials (Gen Y)</a:t>
            </a:r>
            <a:r>
              <a:rPr lang="de-DE" dirty="0">
                <a:effectLst/>
              </a:rPr>
              <a:t>1981 – 1996 - 28 – 43</a:t>
            </a:r>
          </a:p>
          <a:p>
            <a:r>
              <a:rPr lang="de-DE" b="1" dirty="0">
                <a:effectLst/>
              </a:rPr>
              <a:t>Generation Z (Gen Z)1997 – 2012 - 12 - 27</a:t>
            </a:r>
            <a:endParaRPr lang="en-GB" b="1" dirty="0"/>
          </a:p>
        </p:txBody>
      </p:sp>
      <p:sp>
        <p:nvSpPr>
          <p:cNvPr id="4" name="Slide Number Placeholder 3"/>
          <p:cNvSpPr>
            <a:spLocks noGrp="1"/>
          </p:cNvSpPr>
          <p:nvPr>
            <p:ph type="sldNum" sz="quarter" idx="5"/>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974897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14%</a:t>
            </a:r>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407162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altLang="en-US" sz="1200" b="0" i="0" u="none" strike="noStrike" cap="none" normalizeH="0" baseline="0" dirty="0">
                <a:ln>
                  <a:noFill/>
                </a:ln>
                <a:solidFill>
                  <a:srgbClr val="202020"/>
                </a:solidFill>
                <a:effectLst/>
                <a:latin typeface="Arial" panose="020B0604020202020204" pitchFamily="34" charset="0"/>
                <a:ea typeface="Museo"/>
              </a:rPr>
              <a:t>An effective onboarding approach involves several key elements to ensure new employees are integrated smoothly and effectively into the </a:t>
            </a:r>
            <a:r>
              <a:rPr kumimoji="0" lang="en-US" altLang="en-US" sz="1200" b="0" i="0" u="none" strike="noStrike" cap="none" normalizeH="0" baseline="0" dirty="0" err="1">
                <a:ln>
                  <a:noFill/>
                </a:ln>
                <a:solidFill>
                  <a:srgbClr val="202020"/>
                </a:solidFill>
                <a:effectLst/>
                <a:latin typeface="Arial" panose="020B0604020202020204" pitchFamily="34" charset="0"/>
                <a:ea typeface="Museo"/>
              </a:rPr>
              <a:t>organisation</a:t>
            </a:r>
            <a:r>
              <a:rPr kumimoji="0" lang="en-US" altLang="en-US" sz="1200" b="0" i="0" u="none" strike="noStrike" cap="none" normalizeH="0" baseline="0" dirty="0">
                <a:ln>
                  <a:noFill/>
                </a:ln>
                <a:solidFill>
                  <a:srgbClr val="202020"/>
                </a:solidFill>
                <a:effectLst/>
                <a:latin typeface="Arial" panose="020B0604020202020204" pitchFamily="34" charset="0"/>
                <a:ea typeface="Museo"/>
              </a:rPr>
              <a:t>. Here are the main components: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70812</a:t>
            </a:r>
            <a:r>
              <a:rPr lang="en-GB" dirty="0"/>
              <a:t> – PM article</a:t>
            </a:r>
          </a:p>
          <a:p>
            <a:endParaRPr lang="en-GB" dirty="0"/>
          </a:p>
          <a:p>
            <a:r>
              <a:rPr lang="en-GB" dirty="0"/>
              <a:t>Who are key stakeholders?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2342647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1894555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first 100 days: how to make (or break) a new hire</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1382456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b="0" i="0" dirty="0">
                <a:effectLst/>
                <a:latin typeface="var(--font-fk-grotesk)"/>
              </a:rPr>
              <a:t>Communication and Engagement</a:t>
            </a:r>
          </a:p>
          <a:p>
            <a:pPr marL="171450" indent="-171450" algn="l">
              <a:buFont typeface="Arial" panose="020B0604020202020204" pitchFamily="34" charset="0"/>
              <a:buChar char="•"/>
            </a:pPr>
            <a:r>
              <a:rPr lang="en-GB" b="0" i="0" dirty="0">
                <a:effectLst/>
                <a:latin typeface="__fkGroteskNeue_598ab8"/>
              </a:rPr>
              <a:t>Welcome Package: Send a personalized welcome package that includes company swag, a warm message, and essential information about their role and first day</a:t>
            </a:r>
          </a:p>
          <a:p>
            <a:pPr marL="171450" indent="-171450" algn="l">
              <a:buFont typeface="Arial" panose="020B0604020202020204" pitchFamily="34" charset="0"/>
              <a:buChar char="•"/>
            </a:pPr>
            <a:r>
              <a:rPr lang="en-GB" b="0" i="0" dirty="0">
                <a:effectLst/>
                <a:latin typeface="__fkGroteskNeue_598ab8"/>
              </a:rPr>
              <a:t>Regular Check-ins: Schedule consistent communication with new hires to address questions, provide updates, and demonstrate ongoing support</a:t>
            </a:r>
          </a:p>
          <a:p>
            <a:pPr marL="171450" indent="-171450" algn="l">
              <a:buFont typeface="Arial" panose="020B0604020202020204" pitchFamily="34" charset="0"/>
              <a:buChar char="•"/>
            </a:pPr>
            <a:r>
              <a:rPr lang="en-GB" b="0" i="0" dirty="0">
                <a:effectLst/>
                <a:latin typeface="__fkGroteskNeue_598ab8"/>
              </a:rPr>
              <a:t>Assign a Buddy: Designate a point of contact or "buddy" to engage with the new hire regularly, providing updates and answering questions</a:t>
            </a:r>
            <a:endParaRPr lang="en-GB" b="0" i="0" u="none" strike="noStrike" dirty="0">
              <a:effectLst/>
              <a:latin typeface="var(--font-berkeley-mono)"/>
              <a:hlinkClick r:id="rId3"/>
            </a:endParaRPr>
          </a:p>
          <a:p>
            <a:pPr marL="0" indent="0" algn="l">
              <a:buFont typeface="Arial" panose="020B0604020202020204" pitchFamily="34" charset="0"/>
              <a:buNone/>
            </a:pPr>
            <a:endParaRPr lang="en-GB" b="0" i="0" dirty="0">
              <a:effectLst/>
              <a:latin typeface="var(--font-fk-grotesk)"/>
            </a:endParaRPr>
          </a:p>
          <a:p>
            <a:pPr marL="0" indent="0" algn="l">
              <a:buFont typeface="Arial" panose="020B0604020202020204" pitchFamily="34" charset="0"/>
              <a:buNone/>
            </a:pPr>
            <a:r>
              <a:rPr lang="en-GB" b="0" i="0" dirty="0">
                <a:effectLst/>
                <a:latin typeface="var(--font-fk-grotesk)"/>
              </a:rPr>
              <a:t>Information Sharing</a:t>
            </a:r>
          </a:p>
          <a:p>
            <a:pPr marL="171450" indent="-171450" algn="l">
              <a:buFont typeface="Arial" panose="020B0604020202020204" pitchFamily="34" charset="0"/>
              <a:buChar char="•"/>
            </a:pPr>
            <a:r>
              <a:rPr lang="en-GB" b="0" i="0" dirty="0">
                <a:effectLst/>
                <a:latin typeface="__fkGroteskNeue_598ab8"/>
              </a:rPr>
              <a:t>Company Overview: Share comprehensive information about the company's history, mission, values, and culture</a:t>
            </a:r>
          </a:p>
          <a:p>
            <a:pPr marL="171450" indent="-171450" algn="l">
              <a:buFont typeface="Arial" panose="020B0604020202020204" pitchFamily="34" charset="0"/>
              <a:buChar char="•"/>
            </a:pPr>
            <a:r>
              <a:rPr lang="en-GB" b="0" i="0" dirty="0">
                <a:effectLst/>
                <a:latin typeface="__fkGroteskNeue_598ab8"/>
              </a:rPr>
              <a:t>Role Expectations: Clearly communicate job responsibilities, performance expectations, and how the role contributes to organizational goals</a:t>
            </a:r>
          </a:p>
          <a:p>
            <a:pPr marL="171450" indent="-171450" algn="l">
              <a:buFont typeface="Arial" panose="020B0604020202020204" pitchFamily="34" charset="0"/>
              <a:buChar char="•"/>
            </a:pPr>
            <a:r>
              <a:rPr lang="en-GB" b="0" i="0" dirty="0">
                <a:effectLst/>
                <a:latin typeface="__fkGroteskNeue_598ab8"/>
              </a:rPr>
              <a:t>Team Introductions: Facilitate introductions to team members and key colleagues before the first day, possibly through video messages</a:t>
            </a:r>
            <a:endParaRPr lang="en-GB" b="0" i="0" u="none" strike="noStrike" dirty="0">
              <a:effectLst/>
              <a:latin typeface="var(--font-berkeley-mono)"/>
              <a:hlinkClick r:id="rId4"/>
            </a:endParaRPr>
          </a:p>
          <a:p>
            <a:pPr marL="0" indent="0" algn="l">
              <a:buFont typeface="Arial" panose="020B0604020202020204" pitchFamily="34" charset="0"/>
              <a:buNone/>
            </a:pPr>
            <a:endParaRPr lang="en-GB" b="0" i="0" dirty="0">
              <a:effectLst/>
              <a:latin typeface="__fkGroteskNeue_598ab8"/>
            </a:endParaRPr>
          </a:p>
          <a:p>
            <a:pPr marL="0" indent="0" algn="l">
              <a:buFont typeface="Arial" panose="020B0604020202020204" pitchFamily="34" charset="0"/>
              <a:buNone/>
            </a:pPr>
            <a:r>
              <a:rPr lang="en-GB" b="0" i="0" dirty="0">
                <a:effectLst/>
                <a:latin typeface="var(--font-fk-grotesk)"/>
              </a:rPr>
              <a:t>Technology and Access</a:t>
            </a:r>
          </a:p>
          <a:p>
            <a:pPr marL="171450" indent="-171450" algn="l">
              <a:buFont typeface="Arial" panose="020B0604020202020204" pitchFamily="34" charset="0"/>
              <a:buChar char="•"/>
            </a:pPr>
            <a:r>
              <a:rPr lang="en-GB" b="0" i="0" dirty="0">
                <a:effectLst/>
                <a:latin typeface="__fkGroteskNeue_598ab8"/>
              </a:rPr>
              <a:t>Early IT Access: Provide new hires with necessary technology access, including email, platform logins, and process instructions before their start date</a:t>
            </a:r>
          </a:p>
          <a:p>
            <a:pPr marL="171450" indent="-171450" algn="l">
              <a:buFont typeface="Arial" panose="020B0604020202020204" pitchFamily="34" charset="0"/>
              <a:buChar char="•"/>
            </a:pPr>
            <a:r>
              <a:rPr lang="en-GB" b="0" i="0" dirty="0">
                <a:effectLst/>
                <a:latin typeface="__fkGroteskNeue_598ab8"/>
              </a:rPr>
              <a:t>Learning Modules: Share microlearning modules about the organization to create a more engaging pre-boarding experience</a:t>
            </a:r>
            <a:endParaRPr lang="en-GB" b="0" i="0" u="none" strike="noStrike" dirty="0">
              <a:effectLst/>
              <a:latin typeface="var(--font-berkeley-mono)"/>
            </a:endParaRPr>
          </a:p>
          <a:p>
            <a:pPr marL="171450" indent="-171450" algn="l">
              <a:buFont typeface="Arial" panose="020B0604020202020204" pitchFamily="34" charset="0"/>
              <a:buChar char="•"/>
            </a:pPr>
            <a:endParaRPr lang="en-GB" b="0" i="0" dirty="0">
              <a:effectLst/>
              <a:latin typeface="__fkGroteskNeue_598ab8"/>
            </a:endParaRPr>
          </a:p>
          <a:p>
            <a:pPr marL="0" indent="0" algn="l">
              <a:buFont typeface="Arial" panose="020B0604020202020204" pitchFamily="34" charset="0"/>
              <a:buNone/>
            </a:pPr>
            <a:r>
              <a:rPr lang="en-GB" b="0" i="0" dirty="0">
                <a:effectLst/>
                <a:latin typeface="var(--font-fk-grotesk)"/>
              </a:rPr>
              <a:t>Personalisation and Excitement Building</a:t>
            </a:r>
          </a:p>
          <a:p>
            <a:pPr marL="171450" indent="-171450" algn="l">
              <a:buFont typeface="Arial" panose="020B0604020202020204" pitchFamily="34" charset="0"/>
              <a:buChar char="•"/>
            </a:pPr>
            <a:r>
              <a:rPr lang="en-GB" b="0" i="0" dirty="0">
                <a:effectLst/>
                <a:latin typeface="__fkGroteskNeue_598ab8"/>
              </a:rPr>
              <a:t>Tailored Approach: Customise the pre-boarding process to individual needs and roles, recognising that each new hire is unique</a:t>
            </a:r>
          </a:p>
          <a:p>
            <a:pPr marL="171450" indent="-171450" algn="l">
              <a:buFont typeface="Arial" panose="020B0604020202020204" pitchFamily="34" charset="0"/>
              <a:buChar char="•"/>
            </a:pPr>
            <a:r>
              <a:rPr lang="en-GB" b="0" i="0" dirty="0">
                <a:effectLst/>
                <a:latin typeface="__fkGroteskNeue_598ab8"/>
              </a:rPr>
              <a:t>Gamification: Implement gamified elements to motivate completion of paperwork and learning modules</a:t>
            </a:r>
          </a:p>
          <a:p>
            <a:pPr marL="171450" indent="-171450" algn="l">
              <a:buFont typeface="Arial" panose="020B0604020202020204" pitchFamily="34" charset="0"/>
              <a:buChar char="•"/>
            </a:pPr>
            <a:r>
              <a:rPr lang="en-GB" b="0" i="0" dirty="0">
                <a:effectLst/>
                <a:latin typeface="__fkGroteskNeue_598ab8"/>
              </a:rPr>
              <a:t>Career Path Inspiration: Showcase stories of veteran employees who have progressed within the company to inspire new hires</a:t>
            </a:r>
            <a:endParaRPr lang="en-GB" b="0" i="0" u="none" strike="noStrike" dirty="0">
              <a:effectLst/>
              <a:latin typeface="var(--font-berkeley-mono)"/>
            </a:endParaRPr>
          </a:p>
          <a:p>
            <a:pPr marL="171450" indent="-171450" algn="l">
              <a:buFont typeface="Arial" panose="020B0604020202020204" pitchFamily="34" charset="0"/>
              <a:buChar char="•"/>
            </a:pPr>
            <a:endParaRPr lang="en-GB" b="0" i="0" dirty="0">
              <a:effectLst/>
              <a:latin typeface="__fkGroteskNeue_598ab8"/>
            </a:endParaRPr>
          </a:p>
          <a:p>
            <a:pPr marL="0" indent="0" algn="l">
              <a:buFont typeface="Arial" panose="020B0604020202020204" pitchFamily="34" charset="0"/>
              <a:buNone/>
            </a:pPr>
            <a:r>
              <a:rPr lang="en-GB" b="0" i="0" dirty="0">
                <a:effectLst/>
                <a:latin typeface="var(--font-fk-grotesk)"/>
              </a:rPr>
              <a:t>Administrative Efficiency</a:t>
            </a:r>
          </a:p>
          <a:p>
            <a:pPr marL="171450" indent="-171450" algn="l">
              <a:buFont typeface="Arial" panose="020B0604020202020204" pitchFamily="34" charset="0"/>
              <a:buChar char="•"/>
            </a:pPr>
            <a:r>
              <a:rPr lang="en-GB" b="0" i="0" dirty="0">
                <a:effectLst/>
                <a:latin typeface="__fkGroteskNeue_598ab8"/>
              </a:rPr>
              <a:t>Streamlined Paperwork: Use the pre-boarding period to complete necessary administrative tasks and paperwork</a:t>
            </a:r>
          </a:p>
          <a:p>
            <a:pPr marL="171450" indent="-171450" algn="l">
              <a:buFont typeface="Arial" panose="020B0604020202020204" pitchFamily="34" charset="0"/>
              <a:buChar char="•"/>
            </a:pPr>
            <a:r>
              <a:rPr lang="en-GB" b="0" i="0" dirty="0">
                <a:effectLst/>
                <a:latin typeface="__fkGroteskNeue_598ab8"/>
              </a:rPr>
              <a:t>Clear First Day Instructions: Provide detailed information about what to expect on the first day, including logistics and schedules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1367328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22455388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first 100 days: how to make (or break) a new hire</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1000034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of employment</a:t>
            </a:r>
          </a:p>
          <a:p>
            <a:r>
              <a:rPr lang="en-GB" dirty="0"/>
              <a:t>Employment checks</a:t>
            </a:r>
          </a:p>
          <a:p>
            <a:r>
              <a:rPr lang="en-GB" dirty="0"/>
              <a:t>Management training and capabilities</a:t>
            </a:r>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1984220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defRPr/>
            </a:pPr>
            <a:r>
              <a:rPr lang="en-GB" altLang="en-US" dirty="0">
                <a:latin typeface="Arial Unicode MS" panose="020B0604020202020204" pitchFamily="34" charset="-128"/>
              </a:rPr>
              <a:t>Once a contract of e</a:t>
            </a:r>
            <a:r>
              <a:rPr lang="en-GB" altLang="en-US" dirty="0">
                <a:effectLst>
                  <a:outerShdw blurRad="38100" dist="38100" dir="2700000" algn="tl">
                    <a:srgbClr val="C0C0C0"/>
                  </a:outerShdw>
                </a:effectLst>
                <a:latin typeface="Arial Unicode MS" panose="020B0604020202020204" pitchFamily="34" charset="-128"/>
              </a:rPr>
              <a:t>mployment exists, both parties owe certain duties to one another that are enforceable by law.</a:t>
            </a:r>
          </a:p>
          <a:p>
            <a:pPr eaLnBrk="1" hangingPunct="1">
              <a:spcBef>
                <a:spcPct val="50000"/>
              </a:spcBef>
              <a:defRPr/>
            </a:pPr>
            <a:r>
              <a:rPr lang="en-GB" altLang="en-US" dirty="0">
                <a:effectLst>
                  <a:outerShdw blurRad="38100" dist="38100" dir="2700000" algn="tl">
                    <a:srgbClr val="C0C0C0"/>
                  </a:outerShdw>
                </a:effectLst>
                <a:latin typeface="Arial Unicode MS" panose="020B0604020202020204" pitchFamily="34" charset="-128"/>
              </a:rPr>
              <a:t>Terms can be either be express; general to all employment relationships (due to statutory employment legislation); or ‘implied’. The latter are held to exist by courts even though neither party has formally agreed to them. These can be:</a:t>
            </a:r>
          </a:p>
          <a:p>
            <a:pPr eaLnBrk="1" hangingPunct="1">
              <a:spcBef>
                <a:spcPct val="50000"/>
              </a:spcBef>
              <a:buFontTx/>
              <a:buChar char="•"/>
              <a:defRPr/>
            </a:pPr>
            <a:r>
              <a:rPr lang="en-GB" altLang="en-US" sz="1100" dirty="0">
                <a:effectLst>
                  <a:outerShdw blurRad="38100" dist="38100" dir="2700000" algn="tl">
                    <a:srgbClr val="C0C0C0"/>
                  </a:outerShdw>
                </a:effectLst>
                <a:latin typeface="Arial Unicode MS" panose="020B0604020202020204" pitchFamily="34" charset="-128"/>
              </a:rPr>
              <a:t> Common law implied terms.</a:t>
            </a:r>
          </a:p>
          <a:p>
            <a:pPr eaLnBrk="1" hangingPunct="1">
              <a:spcBef>
                <a:spcPct val="50000"/>
              </a:spcBef>
              <a:buFontTx/>
              <a:buChar char="•"/>
              <a:defRPr/>
            </a:pPr>
            <a:r>
              <a:rPr lang="en-GB" altLang="en-US" sz="1100" dirty="0">
                <a:latin typeface="Arial Unicode MS" panose="020B0604020202020204" pitchFamily="34" charset="-128"/>
              </a:rPr>
              <a:t> Result of custom and practice.</a:t>
            </a:r>
          </a:p>
          <a:p>
            <a:pPr eaLnBrk="1" hangingPunct="1">
              <a:spcBef>
                <a:spcPct val="50000"/>
              </a:spcBef>
              <a:defRPr/>
            </a:pPr>
            <a:r>
              <a:rPr lang="en-GB" altLang="en-US" dirty="0">
                <a:latin typeface="Arial Unicode MS" panose="020B0604020202020204" pitchFamily="34" charset="-128"/>
              </a:rPr>
              <a:t>Most employers will provide evidence in writing of both the existence of the contract and its main terms – to put the relationship on an open, clear footing from the start.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12550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Besides automating processes, you can also guide managers on how to help new team members settle in and perform in their new roles. Sue Kelly, HR manager at </a:t>
            </a:r>
            <a:r>
              <a:rPr lang="en-GB" b="0" i="0" dirty="0" err="1">
                <a:solidFill>
                  <a:srgbClr val="202020"/>
                </a:solidFill>
                <a:effectLst/>
                <a:latin typeface="Museo"/>
              </a:rPr>
              <a:t>SMECo</a:t>
            </a:r>
            <a:r>
              <a:rPr lang="en-GB" b="0" i="0" dirty="0">
                <a:solidFill>
                  <a:srgbClr val="202020"/>
                </a:solidFill>
                <a:effectLst/>
                <a:latin typeface="Museo"/>
              </a:rPr>
              <a:t>, put new procedures in place during the pandemic because remote onboarding is so different from starting a new job in person. For instance:</a:t>
            </a:r>
          </a:p>
          <a:p>
            <a:pPr algn="l">
              <a:buFont typeface="Arial" panose="020B0604020202020204" pitchFamily="34" charset="0"/>
              <a:buChar char="•"/>
            </a:pPr>
            <a:r>
              <a:rPr lang="en-GB" b="0" i="0" dirty="0">
                <a:solidFill>
                  <a:srgbClr val="202020"/>
                </a:solidFill>
                <a:effectLst/>
                <a:latin typeface="Museo"/>
              </a:rPr>
              <a:t>Kelly developed manager guides on remote onboarding (and also remote interviewing) that were similar to what you would expect in a standard onboarding guide. But an example of a key difference was a tip to check that their audio and video are working. This is not always instinctive for managers who aren’t well-versed in using technology. To make sure managers understand and follow the guide, Kelly briefed them and provided one-to-one support.</a:t>
            </a:r>
          </a:p>
          <a:p>
            <a:pPr algn="l">
              <a:buFont typeface="Arial" panose="020B0604020202020204" pitchFamily="34" charset="0"/>
              <a:buChar char="•"/>
            </a:pPr>
            <a:r>
              <a:rPr lang="en-GB" b="0" i="0" dirty="0">
                <a:solidFill>
                  <a:srgbClr val="202020"/>
                </a:solidFill>
                <a:effectLst/>
                <a:latin typeface="Museo"/>
              </a:rPr>
              <a:t>The induction programme was redesigned to be used online. Kelly shortened it from a half day to two hours because ‘attention span is very different’ when the new starter is not there in person. She adapted ice-breakers for online use, ensured the slides were short, snappy and attractive, and made sure that speakers from the organisation included male and female senior managers as well as male and female junior employees.</a:t>
            </a:r>
          </a:p>
          <a:p>
            <a:pPr algn="l">
              <a:buFont typeface="Arial" panose="020B0604020202020204" pitchFamily="34" charset="0"/>
              <a:buChar char="•"/>
            </a:pPr>
            <a:r>
              <a:rPr lang="en-GB" b="0" i="0" dirty="0">
                <a:solidFill>
                  <a:srgbClr val="202020"/>
                </a:solidFill>
                <a:effectLst/>
                <a:latin typeface="Museo"/>
              </a:rPr>
              <a:t>Kelly ensured that communication was crystal clear for new recruits and everyone involved. Because there’s a lack of visibility, everyone involved in the onboarding process needs to know what to do, by when, and how to report if problems arise.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1225550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5893938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The psychological contract refers to </a:t>
            </a:r>
            <a:r>
              <a:rPr lang="en-GB" b="0" i="0" dirty="0">
                <a:solidFill>
                  <a:srgbClr val="040C28"/>
                </a:solidFill>
                <a:effectLst/>
                <a:latin typeface="Google Sans"/>
              </a:rPr>
              <a:t>the unwritten, intangible agreement between an employee and their employer that describes the informal commitments, expectations and understandings that make up their relationship</a:t>
            </a:r>
            <a:r>
              <a:rPr lang="en-GB" b="0" i="0" dirty="0">
                <a:solidFill>
                  <a:srgbClr val="1F1F1F"/>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256724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1553865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Caldwell, C. and Peters, R. (2018) ‘New employee onboarding – psychological contracts and ethical perspectives’, </a:t>
            </a:r>
            <a:r>
              <a:rPr lang="en-GB" i="1" dirty="0"/>
              <a:t>The Journal of management development</a:t>
            </a:r>
            <a:r>
              <a:rPr lang="en-GB" dirty="0"/>
              <a:t>, 37(1), pp. 27–39. Available at: https://doi.org/10.1108/JMD-10-2016-0202.</a:t>
            </a:r>
          </a:p>
          <a:p>
            <a:endParaRPr lang="en-GB" dirty="0"/>
          </a:p>
          <a:p>
            <a:pPr algn="l"/>
            <a:r>
              <a:rPr lang="en-GB" b="0" i="0" dirty="0">
                <a:solidFill>
                  <a:srgbClr val="555555"/>
                </a:solidFill>
                <a:effectLst/>
                <a:latin typeface="Roboto" panose="02000000000000000000" pitchFamily="2" charset="0"/>
              </a:rPr>
              <a:t>1. Establish the relationship online immediately after hiring: in many cases, the decision to hire an employee occurs well before the employee begins employment. Initiating an online relationship via Skype, e-mail, Go To Meeting, or other software enables an organization to create an immediate personalized relationship with a new employee - a well-recognized element of effective leadership (Kouzes and Posner, 2012, Chapter 1) and an opportunity for an employee to learn a great deal about the organization.</a:t>
            </a:r>
          </a:p>
          <a:p>
            <a:pPr algn="l"/>
            <a:r>
              <a:rPr lang="en-GB" b="0" i="0" dirty="0">
                <a:solidFill>
                  <a:srgbClr val="555555"/>
                </a:solidFill>
                <a:effectLst/>
                <a:latin typeface="Roboto" panose="02000000000000000000" pitchFamily="2" charset="0"/>
              </a:rPr>
              <a:t>2. Appoint a trained and committed mentor coach for each new employee: the empirical evidence indicates that the type and quality of mentoring for new employees can make a significant contribution to new employee socialization and learning (</a:t>
            </a:r>
            <a:r>
              <a:rPr lang="en-GB" b="0" i="0" dirty="0" err="1">
                <a:solidFill>
                  <a:srgbClr val="555555"/>
                </a:solidFill>
                <a:effectLst/>
                <a:latin typeface="Roboto" panose="02000000000000000000" pitchFamily="2" charset="0"/>
              </a:rPr>
              <a:t>Ragins</a:t>
            </a:r>
            <a:r>
              <a:rPr lang="en-GB" b="0" i="0" dirty="0">
                <a:solidFill>
                  <a:srgbClr val="555555"/>
                </a:solidFill>
                <a:effectLst/>
                <a:latin typeface="Roboto" panose="02000000000000000000" pitchFamily="2" charset="0"/>
              </a:rPr>
              <a:t>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2000). This mentoring can begin online before employee arrival and can be highly effective at helping employees (</a:t>
            </a:r>
            <a:r>
              <a:rPr lang="en-GB" b="0" i="0" dirty="0" err="1">
                <a:solidFill>
                  <a:srgbClr val="555555"/>
                </a:solidFill>
                <a:effectLst/>
                <a:latin typeface="Roboto" panose="02000000000000000000" pitchFamily="2" charset="0"/>
              </a:rPr>
              <a:t>Bierema</a:t>
            </a:r>
            <a:r>
              <a:rPr lang="en-GB" b="0" i="0" dirty="0">
                <a:solidFill>
                  <a:srgbClr val="555555"/>
                </a:solidFill>
                <a:effectLst/>
                <a:latin typeface="Roboto" panose="02000000000000000000" pitchFamily="2" charset="0"/>
              </a:rPr>
              <a:t> and Hill, 2005). Effective mentoring by a caring and well-trained mentor has been found to improve employee work attitudes, engagement, and extra-role </a:t>
            </a:r>
            <a:r>
              <a:rPr lang="en-GB" b="0" i="0" dirty="0" err="1">
                <a:solidFill>
                  <a:srgbClr val="555555"/>
                </a:solidFill>
                <a:effectLst/>
                <a:latin typeface="Roboto" panose="02000000000000000000" pitchFamily="2" charset="0"/>
              </a:rPr>
              <a:t>behavior</a:t>
            </a:r>
            <a:r>
              <a:rPr lang="en-GB" b="0" i="0" dirty="0">
                <a:solidFill>
                  <a:srgbClr val="555555"/>
                </a:solidFill>
                <a:effectLst/>
                <a:latin typeface="Roboto" panose="02000000000000000000" pitchFamily="2" charset="0"/>
              </a:rPr>
              <a:t> (Van Dyne and Pierce, 2004).</a:t>
            </a:r>
          </a:p>
          <a:p>
            <a:pPr algn="l"/>
            <a:r>
              <a:rPr lang="en-GB" b="0" i="0" dirty="0">
                <a:solidFill>
                  <a:srgbClr val="555555"/>
                </a:solidFill>
                <a:effectLst/>
                <a:latin typeface="Roboto" panose="02000000000000000000" pitchFamily="2" charset="0"/>
              </a:rPr>
              <a:t>3. Focus the onboarding on relationships and networks: assisting new employees to create relationships with key organization personnel can shorten the assimilation process and is a win-win for all parties. Encouraging those individuals to contact and to welcome the employee, sharing information with those key organization personnel about the employee's qualifications and needs, and assisting the employee to become familiar with the organization personnel and the organization's values communicates a powerful message to the incoming employee that (s)he is an important contributor to the organization's success (Brown, 2007; Rousseau, 1990). The relationship with the supervisor and the natural work group are both essential elements in this transition (Parker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2013).</a:t>
            </a:r>
          </a:p>
          <a:p>
            <a:pPr algn="l"/>
            <a:r>
              <a:rPr lang="en-GB" b="0" i="0" dirty="0">
                <a:solidFill>
                  <a:srgbClr val="555555"/>
                </a:solidFill>
                <a:effectLst/>
                <a:latin typeface="Roboto" panose="02000000000000000000" pitchFamily="2" charset="0"/>
              </a:rPr>
              <a:t>4. Prepare a well-developed and complete new employee orientation booklet: integrating all of the many and diverse pieces of information that every new employee needs in relocating; becoming acquainted with the community and organization culture; learning about the organization's values, mission, and history; understanding employee benefits and policies; completing required paper work and documentation; and identifying his or her key job tasks in contributing to the organization's ability to create value enables a new employee to be able to go to one clear and well-organized source for obtaining this critical information and is consistent with employee psychological contract expectations (Sutton and Griffin, 2004). Providing that information in one location also facilitates the employee's ability to share that information with a significant other.</a:t>
            </a:r>
          </a:p>
          <a:p>
            <a:pPr algn="l"/>
            <a:r>
              <a:rPr lang="en-GB" b="0" i="0" dirty="0">
                <a:solidFill>
                  <a:srgbClr val="555555"/>
                </a:solidFill>
                <a:effectLst/>
                <a:latin typeface="Roboto" panose="02000000000000000000" pitchFamily="2" charset="0"/>
              </a:rPr>
              <a:t>5. Prepare physical location, office, and staffing support prior to onboarding: acknowledging that new employees need an office computer or laptop, a properly equipped office, and appropriate staffing support in order to get off to the best possible start as a new employee should be matched by appropriate actions to take care of those important administrative details prior to a new employee's arrival and demonstrates that the organization has carefully thought through the new employee's assimilation (cf. Caldwell and Caldwell, 2016).</a:t>
            </a:r>
          </a:p>
          <a:p>
            <a:pPr algn="l"/>
            <a:r>
              <a:rPr lang="en-GB" b="0" i="0" dirty="0">
                <a:solidFill>
                  <a:srgbClr val="555555"/>
                </a:solidFill>
                <a:effectLst/>
                <a:latin typeface="Roboto" panose="02000000000000000000" pitchFamily="2" charset="0"/>
              </a:rPr>
              <a:t>6. Assist in transitional logistics: because a large percentage of the work force changes jobs on a regular basis (Adkins, 2016), recognizing that a new hire may have had to relocate, sell or buy a home, arrange for schooling for children, and/or make other stressful transitions of significant proportion, reaching out to new employees to assist them in those time consuming tasks communicates that an employer is aware of the need for work-family balance and is committed to the employee's welfare (</a:t>
            </a:r>
            <a:r>
              <a:rPr lang="en-GB" b="0" i="0" dirty="0" err="1">
                <a:solidFill>
                  <a:srgbClr val="555555"/>
                </a:solidFill>
                <a:effectLst/>
                <a:latin typeface="Roboto" panose="02000000000000000000" pitchFamily="2" charset="0"/>
              </a:rPr>
              <a:t>Dewe</a:t>
            </a:r>
            <a:r>
              <a:rPr lang="en-GB" b="0" i="0" dirty="0">
                <a:solidFill>
                  <a:srgbClr val="555555"/>
                </a:solidFill>
                <a:effectLst/>
                <a:latin typeface="Roboto" panose="02000000000000000000" pitchFamily="2" charset="0"/>
              </a:rPr>
              <a:t>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2010).</a:t>
            </a:r>
          </a:p>
          <a:p>
            <a:pPr algn="l"/>
            <a:r>
              <a:rPr lang="en-GB" b="0" i="0" dirty="0">
                <a:solidFill>
                  <a:srgbClr val="555555"/>
                </a:solidFill>
                <a:effectLst/>
                <a:latin typeface="Roboto" panose="02000000000000000000" pitchFamily="2" charset="0"/>
              </a:rPr>
              <a:t>7. Clarify and affirm priorities and expectations: immediately upon the new employee's arrival to the organization, the employee's supervisor should meet with the new employee, clarify job responsibilities and key outcomes, explain the performance measurement process, identify key resources and the role of the supervisor, and listen carefully to the employee's personal goals and job-related concerns. Creating a high trust relationship with the new employee is facilitated by such a meeting and enhances an organization's social capital, in addition to building employee commitment (Leana and Van Buren, 1999). Defining the employee role in context with the natural work group is again very important.</a:t>
            </a:r>
          </a:p>
          <a:p>
            <a:pPr algn="l"/>
            <a:r>
              <a:rPr lang="en-GB" b="0" i="0" dirty="0">
                <a:solidFill>
                  <a:srgbClr val="555555"/>
                </a:solidFill>
                <a:effectLst/>
                <a:latin typeface="Roboto" panose="02000000000000000000" pitchFamily="2" charset="0"/>
              </a:rPr>
              <a:t>8. Engage, empower, and appreciate the employee: employees actively engaged as owners and partners in an organization are more likely to contribute creative ideas, add organizational value, and improve organization productivity (Adkins, 2016; Smith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2016; Beer, 2009; Saks, 2006). Building employee self-efficacy and confidence can also reduce employee stress, facilitate assimilation into the organization, and enhance employee performance (Peterson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2011).</a:t>
            </a:r>
          </a:p>
          <a:p>
            <a:pPr algn="l"/>
            <a:r>
              <a:rPr lang="en-GB" b="0" i="0" dirty="0">
                <a:solidFill>
                  <a:srgbClr val="555555"/>
                </a:solidFill>
                <a:effectLst/>
                <a:latin typeface="Roboto" panose="02000000000000000000" pitchFamily="2" charset="0"/>
              </a:rPr>
              <a:t>9. Involve upline in onboarding training and orientation: actively involving top management team members and supervisors in the new employee orientation process - particularly in explaining organizational values and cultural factors - communicates to employees that organizational leaders are committed to those values and that they are personally prepared to perform according to the values that they espouse (Schein, 2010; Kouzes and Posner, 2012).</a:t>
            </a:r>
          </a:p>
          <a:p>
            <a:pPr algn="l"/>
            <a:r>
              <a:rPr lang="en-GB" b="0" i="0" dirty="0">
                <a:solidFill>
                  <a:srgbClr val="555555"/>
                </a:solidFill>
                <a:effectLst/>
                <a:latin typeface="Roboto" panose="02000000000000000000" pitchFamily="2" charset="0"/>
              </a:rPr>
              <a:t>10. Create an ongoing coaching process: as part of the new employee orientation, the employee's mentor and supervisor should both identify the resources available to assist the employee to become a highly productive contributor and the checkpoints that will be used to help the new employee to be assimilated into the organization and to achieve time-targeted performance results (</a:t>
            </a:r>
            <a:r>
              <a:rPr lang="en-GB" b="0" i="0" dirty="0" err="1">
                <a:solidFill>
                  <a:srgbClr val="555555"/>
                </a:solidFill>
                <a:effectLst/>
                <a:latin typeface="Roboto" panose="02000000000000000000" pitchFamily="2" charset="0"/>
              </a:rPr>
              <a:t>Bachkirova</a:t>
            </a:r>
            <a:r>
              <a:rPr lang="en-GB" b="0" i="0" dirty="0">
                <a:solidFill>
                  <a:srgbClr val="555555"/>
                </a:solidFill>
                <a:effectLst/>
                <a:latin typeface="Roboto" panose="02000000000000000000" pitchFamily="2" charset="0"/>
              </a:rPr>
              <a:t> </a:t>
            </a:r>
            <a:r>
              <a:rPr lang="en-GB" b="0" i="1" dirty="0">
                <a:solidFill>
                  <a:srgbClr val="555555"/>
                </a:solidFill>
                <a:effectLst/>
                <a:latin typeface="Roboto" panose="02000000000000000000" pitchFamily="2" charset="0"/>
              </a:rPr>
              <a:t>et al</a:t>
            </a:r>
            <a:r>
              <a:rPr lang="en-GB" b="0" i="0" dirty="0">
                <a:solidFill>
                  <a:srgbClr val="555555"/>
                </a:solidFill>
                <a:effectLst/>
                <a:latin typeface="Roboto" panose="02000000000000000000" pitchFamily="2" charset="0"/>
              </a:rPr>
              <a:t> ., 2011).</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3929369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39377142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9142317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29454624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Selection is subjective.</a:t>
            </a:r>
          </a:p>
          <a:p>
            <a:r>
              <a:rPr lang="en-GB" dirty="0"/>
              <a:t>Tends to produce clones of existing leaders.</a:t>
            </a:r>
          </a:p>
          <a:p>
            <a:r>
              <a:rPr lang="en-GB" dirty="0"/>
              <a:t>Disfavours women and members of ethnic minorities</a:t>
            </a:r>
          </a:p>
          <a:p>
            <a:r>
              <a:rPr lang="en-GB" dirty="0"/>
              <a:t>Unashamedly elitist</a:t>
            </a:r>
          </a:p>
          <a:p>
            <a:r>
              <a:rPr lang="en-GB" dirty="0"/>
              <a:t>Does not conform with best practice HRM</a:t>
            </a:r>
          </a:p>
        </p:txBody>
      </p:sp>
      <p:sp>
        <p:nvSpPr>
          <p:cNvPr id="4" name="Slide Number Placeholder 3"/>
          <p:cNvSpPr>
            <a:spLocks noGrp="1"/>
          </p:cNvSpPr>
          <p:nvPr>
            <p:ph type="sldNum" sz="quarter" idx="5"/>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3214360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Broader Scope</a:t>
            </a:r>
          </a:p>
          <a:p>
            <a:pPr algn="l"/>
            <a:r>
              <a:rPr lang="en-GB" b="0" i="0" dirty="0">
                <a:effectLst/>
                <a:latin typeface="__fkGroteskNeue_598ab8"/>
              </a:rPr>
              <a:t>Beyond Top Leadership: Succession planning now extends beyond senior roles to include critical positions at various levels of the organisation</a:t>
            </a:r>
            <a:endParaRPr lang="en-GB" b="0" i="0" u="none" strike="noStrike" dirty="0">
              <a:effectLst/>
              <a:latin typeface="var(--font-berkeley-mono)"/>
              <a:hlinkClick r:id="rId3"/>
            </a:endParaRPr>
          </a:p>
          <a:p>
            <a:pPr algn="l">
              <a:buFont typeface="+mj-lt"/>
              <a:buNone/>
            </a:pPr>
            <a:r>
              <a:rPr lang="en-GB" b="0" i="0" dirty="0">
                <a:effectLst/>
                <a:latin typeface="__fkGroteskNeue_598ab8"/>
              </a:rPr>
              <a:t>Talent Pools: Instead of identifying single successors, organizations develop pools of high-potential talent for multiple roles</a:t>
            </a:r>
          </a:p>
          <a:p>
            <a:pPr algn="l"/>
            <a:endParaRPr lang="en-GB" b="0" i="0" dirty="0">
              <a:effectLst/>
              <a:latin typeface="var(--font-fk-grotesk)"/>
            </a:endParaRPr>
          </a:p>
          <a:p>
            <a:pPr algn="l"/>
            <a:r>
              <a:rPr lang="en-GB" b="0" i="0" dirty="0">
                <a:effectLst/>
                <a:latin typeface="var(--font-fk-grotesk)"/>
              </a:rPr>
              <a:t>Strategic Alignment</a:t>
            </a:r>
          </a:p>
          <a:p>
            <a:pPr algn="l"/>
            <a:r>
              <a:rPr lang="en-GB" b="0" i="0" dirty="0">
                <a:effectLst/>
                <a:latin typeface="__fkGroteskNeue_598ab8"/>
              </a:rPr>
              <a:t>Business Strategy Integration: Succession plans are closely aligned with short, medium, and long-term business goals</a:t>
            </a:r>
            <a:endParaRPr lang="en-GB" b="0" i="0" u="none" strike="noStrike" dirty="0">
              <a:effectLst/>
              <a:latin typeface="var(--font-berkeley-mono)"/>
              <a:hlinkClick r:id="rId4"/>
            </a:endParaRPr>
          </a:p>
          <a:p>
            <a:pPr algn="l">
              <a:buFont typeface="+mj-lt"/>
              <a:buNone/>
            </a:pPr>
            <a:r>
              <a:rPr lang="en-GB" b="0" i="0" dirty="0">
                <a:effectLst/>
                <a:latin typeface="__fkGroteskNeue_598ab8"/>
              </a:rPr>
              <a:t>Competency Frameworks: Organizations develop talent frameworks that define key competencies critical for future success</a:t>
            </a:r>
            <a:endParaRPr lang="en-GB" b="0" i="0" u="none" strike="noStrike" dirty="0">
              <a:effectLst/>
              <a:latin typeface="var(--font-berkeley-mono)"/>
            </a:endParaRPr>
          </a:p>
          <a:p>
            <a:pPr algn="l">
              <a:buFont typeface="+mj-lt"/>
              <a:buNone/>
            </a:pPr>
            <a:endParaRPr lang="en-GB" b="0" i="0" dirty="0">
              <a:effectLst/>
              <a:latin typeface="__fkGroteskNeue_598ab8"/>
            </a:endParaRPr>
          </a:p>
          <a:p>
            <a:pPr algn="l"/>
            <a:r>
              <a:rPr lang="en-GB" b="0" i="0" dirty="0">
                <a:effectLst/>
                <a:latin typeface="var(--font-fk-grotesk)"/>
              </a:rPr>
              <a:t>Data-Driven Approach</a:t>
            </a:r>
          </a:p>
          <a:p>
            <a:pPr algn="l"/>
            <a:r>
              <a:rPr lang="en-GB" b="0" i="0" dirty="0">
                <a:effectLst/>
                <a:latin typeface="__fkGroteskNeue_598ab8"/>
              </a:rPr>
              <a:t>Objective Identification: Utilizing data and analytics to identify and assess potential successors, reducing bias and uncovering hidden talent</a:t>
            </a:r>
            <a:endParaRPr lang="en-GB" b="0" i="0" u="none" strike="noStrike" dirty="0">
              <a:effectLst/>
              <a:latin typeface="var(--font-berkeley-mono)"/>
            </a:endParaRPr>
          </a:p>
          <a:p>
            <a:pPr algn="l"/>
            <a:r>
              <a:rPr lang="en-GB" b="0" i="0" dirty="0">
                <a:effectLst/>
                <a:latin typeface="__fkGroteskNeue_598ab8"/>
              </a:rPr>
              <a:t>Skills Gap Analysis: Employing systematic assessments to identify development needs and create targeted training programs</a:t>
            </a:r>
            <a:endParaRPr lang="en-GB" b="0" i="0" u="none" strike="noStrike" dirty="0">
              <a:effectLst/>
              <a:latin typeface="var(--font-berkeley-mono)"/>
              <a:hlinkClick r:id="rId5"/>
            </a:endParaRPr>
          </a:p>
          <a:p>
            <a:pPr algn="l">
              <a:buFont typeface="+mj-lt"/>
              <a:buNone/>
            </a:pPr>
            <a:endParaRPr lang="en-GB" b="0" i="0" dirty="0">
              <a:effectLst/>
              <a:latin typeface="__fkGroteskNeue_598ab8"/>
            </a:endParaRPr>
          </a:p>
          <a:p>
            <a:pPr algn="l"/>
            <a:r>
              <a:rPr lang="en-GB" b="0" i="0" dirty="0">
                <a:effectLst/>
                <a:latin typeface="var(--font-fk-grotesk)"/>
              </a:rPr>
              <a:t>Flexibility and Agility</a:t>
            </a:r>
          </a:p>
          <a:p>
            <a:pPr algn="l"/>
            <a:r>
              <a:rPr lang="en-GB" b="0" i="0" dirty="0">
                <a:effectLst/>
                <a:latin typeface="__fkGroteskNeue_598ab8"/>
              </a:rPr>
              <a:t>Adaptive Planning: Succession plans are regularly reviewed and adjusted to accommodate changing business needs and market conditions</a:t>
            </a:r>
            <a:endParaRPr lang="en-GB" b="0" i="0" u="none" strike="noStrike" dirty="0">
              <a:effectLst/>
              <a:latin typeface="var(--font-berkeley-mono)"/>
              <a:hlinkClick r:id="rId4"/>
            </a:endParaRPr>
          </a:p>
          <a:p>
            <a:pPr algn="l">
              <a:buFont typeface="+mj-lt"/>
              <a:buNone/>
            </a:pPr>
            <a:r>
              <a:rPr lang="en-GB" b="0" i="0" dirty="0">
                <a:effectLst/>
                <a:latin typeface="__fkGroteskNeue_598ab8"/>
              </a:rPr>
              <a:t>Cross-Functional Development: Preparing successors for various roles rather than specific positions, increasing organizational agility</a:t>
            </a:r>
            <a:endParaRPr lang="en-GB" b="0" i="0" u="none" strike="noStrike" dirty="0">
              <a:effectLst/>
              <a:latin typeface="var(--font-berkeley-mono)"/>
              <a:hlinkClick r:id="rId6"/>
            </a:endParaRPr>
          </a:p>
          <a:p>
            <a:pPr algn="l">
              <a:buFont typeface="+mj-lt"/>
              <a:buAutoNum type="arabicPeriod"/>
            </a:pPr>
            <a:endParaRPr lang="en-GB" b="0" i="0" dirty="0">
              <a:effectLst/>
              <a:latin typeface="__fkGroteskNeue_598ab8"/>
            </a:endParaRPr>
          </a:p>
          <a:p>
            <a:pPr algn="l"/>
            <a:r>
              <a:rPr lang="en-GB" b="0" i="0" dirty="0">
                <a:effectLst/>
                <a:latin typeface="var(--font-fk-grotesk)"/>
              </a:rPr>
              <a:t>Diversity and Inclusion</a:t>
            </a:r>
          </a:p>
          <a:p>
            <a:pPr algn="l"/>
            <a:r>
              <a:rPr lang="en-GB" b="0" i="0" dirty="0">
                <a:effectLst/>
                <a:latin typeface="__fkGroteskNeue_598ab8"/>
              </a:rPr>
              <a:t>Diverse Talent Pipeline: Actively working to create a diverse pool of potential leaders</a:t>
            </a:r>
            <a:endParaRPr lang="en-GB" b="0" i="0" u="none" strike="noStrike" dirty="0">
              <a:effectLst/>
              <a:latin typeface="var(--font-berkeley-mono)"/>
              <a:hlinkClick r:id="rId3"/>
            </a:endParaRPr>
          </a:p>
          <a:p>
            <a:pPr algn="l">
              <a:buFont typeface="+mj-lt"/>
              <a:buNone/>
            </a:pPr>
            <a:r>
              <a:rPr lang="en-GB" b="0" i="0" dirty="0">
                <a:effectLst/>
                <a:latin typeface="__fkGroteskNeue_598ab8"/>
              </a:rPr>
              <a:t>Inclusive Assessment: Ensuring succession planning processes don't disadvantage certain groups</a:t>
            </a:r>
            <a:endParaRPr lang="en-GB" b="0" i="0" u="none" strike="noStrike" dirty="0">
              <a:effectLst/>
              <a:latin typeface="var(--font-berkeley-mono)"/>
              <a:hlinkClick r:id="rId6"/>
            </a:endParaRPr>
          </a:p>
          <a:p>
            <a:pPr algn="l">
              <a:buFont typeface="+mj-lt"/>
              <a:buNone/>
            </a:pPr>
            <a:endParaRPr lang="en-GB" b="0" i="0" dirty="0">
              <a:effectLst/>
              <a:latin typeface="__fkGroteskNeue_598ab8"/>
            </a:endParaRPr>
          </a:p>
          <a:p>
            <a:pPr algn="l"/>
            <a:r>
              <a:rPr lang="en-GB" b="0" i="0" dirty="0">
                <a:effectLst/>
                <a:latin typeface="var(--font-fk-grotesk)"/>
              </a:rPr>
              <a:t>Continuous Development</a:t>
            </a:r>
          </a:p>
          <a:p>
            <a:pPr algn="l"/>
            <a:r>
              <a:rPr lang="en-GB" b="0" i="0" dirty="0">
                <a:effectLst/>
                <a:latin typeface="__fkGroteskNeue_598ab8"/>
              </a:rPr>
              <a:t>Leadership Culture: Fostering a culture of ongoing leadership development throughout the organisation</a:t>
            </a:r>
            <a:endParaRPr lang="en-GB" b="0" i="0" u="none" strike="noStrike" dirty="0">
              <a:effectLst/>
              <a:latin typeface="var(--font-berkeley-mono)"/>
              <a:hlinkClick r:id="rId5"/>
            </a:endParaRPr>
          </a:p>
          <a:p>
            <a:pPr algn="l">
              <a:buFont typeface="+mj-lt"/>
              <a:buNone/>
            </a:pPr>
            <a:r>
              <a:rPr lang="en-GB" b="0" i="0" dirty="0">
                <a:effectLst/>
                <a:latin typeface="__fkGroteskNeue_598ab8"/>
              </a:rPr>
              <a:t>Mentoring and Coaching: Implementing mentoring programs to develop high-potential employees</a:t>
            </a:r>
            <a:endParaRPr lang="en-GB" b="0" i="0" u="none" strike="noStrike" dirty="0">
              <a:effectLst/>
              <a:latin typeface="var(--font-berkeley-mono)"/>
              <a:hlinkClick r:id="rId5"/>
            </a:endParaRPr>
          </a:p>
          <a:p>
            <a:pPr algn="l">
              <a:buFont typeface="+mj-lt"/>
              <a:buNone/>
            </a:pPr>
            <a:endParaRPr lang="en-GB" b="0" i="0" dirty="0">
              <a:effectLst/>
              <a:latin typeface="__fkGroteskNeue_598ab8"/>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9143795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effectLst/>
              </a:rPr>
            </a:b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37</a:t>
            </a:fld>
            <a:endParaRPr lang="en-GB"/>
          </a:p>
        </p:txBody>
      </p:sp>
    </p:spTree>
    <p:extLst>
      <p:ext uri="{BB962C8B-B14F-4D97-AF65-F5344CB8AC3E}">
        <p14:creationId xmlns:p14="http://schemas.microsoft.com/office/powerpoint/2010/main" val="36517022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40</a:t>
            </a:fld>
            <a:endParaRPr lang="en-GB" dirty="0"/>
          </a:p>
        </p:txBody>
      </p:sp>
    </p:spTree>
    <p:extLst>
      <p:ext uri="{BB962C8B-B14F-4D97-AF65-F5344CB8AC3E}">
        <p14:creationId xmlns:p14="http://schemas.microsoft.com/office/powerpoint/2010/main" val="38357119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41</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24/11/2025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24/11/2025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24/11/2025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24/11/2025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24/11/2025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24/11/2025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org/uk/about/press-releases/over-quarter-of-uk-employers-been-ghosted-by-new-recruits-day-on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openxmlformats.org/officeDocument/2006/relationships/hyperlink" Target="https://www.cipd.org/en/views-and-insights/thought-leadership/insight/using-technology-to-improve-hiring-and-onboarding/" TargetMode="External"/><Relationship Id="rId3" Type="http://schemas.openxmlformats.org/officeDocument/2006/relationships/hyperlink" Target="https://www.cipd.org/uk/the-people-profession/the-profession-map/explore-the-profession-map/specialist-knowledge/resourcing/" TargetMode="External"/><Relationship Id="rId7" Type="http://schemas.openxmlformats.org/officeDocument/2006/relationships/hyperlink" Target="https://www.ciphr.com/press-releases/talent-retention-remains-the-biggest-challenge-for-uk-employer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journals.plos.org/plosone/article?id=10.1371/journal.pone.0281823" TargetMode="External"/><Relationship Id="rId5" Type="http://schemas.openxmlformats.org/officeDocument/2006/relationships/hyperlink" Target="https://www.cipd.org/uk/knowledge/factsheets/succession-planning-factsheet/" TargetMode="External"/><Relationship Id="rId4" Type="http://schemas.openxmlformats.org/officeDocument/2006/relationships/hyperlink" Target="https://www.cipd.org/uk/knowledge/factsheets/talent-factsheet/" TargetMode="External"/><Relationship Id="rId9" Type="http://schemas.openxmlformats.org/officeDocument/2006/relationships/hyperlink" Target="https://www.talkstaff.co.uk/cipd-resourcing-and-talent-planning-report-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November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858028" y="1412857"/>
            <a:ext cx="10166663" cy="4696800"/>
          </a:xfrm>
        </p:spPr>
        <p:txBody>
          <a:bodyPr>
            <a:normAutofit/>
          </a:bodyPr>
          <a:lstStyle/>
          <a:p>
            <a:pPr algn="just"/>
            <a:r>
              <a:rPr lang="en-GB" b="0" i="0" dirty="0">
                <a:solidFill>
                  <a:srgbClr val="1D2125"/>
                </a:solidFill>
                <a:effectLst/>
                <a:highlight>
                  <a:srgbClr val="FFFFFF"/>
                </a:highlight>
                <a:latin typeface="+mj-lt"/>
              </a:rPr>
              <a:t>Effective onboarding</a:t>
            </a:r>
          </a:p>
          <a:p>
            <a:pPr algn="just"/>
            <a:endParaRPr lang="en-GB" dirty="0">
              <a:solidFill>
                <a:srgbClr val="1D2125"/>
              </a:solidFill>
              <a:highlight>
                <a:srgbClr val="FFFFFF"/>
              </a:highlight>
              <a:latin typeface="+mj-lt"/>
            </a:endParaRPr>
          </a:p>
          <a:p>
            <a:pPr marL="0" indent="0" algn="just">
              <a:buNone/>
            </a:pPr>
            <a:endParaRPr lang="en-GB" dirty="0">
              <a:latin typeface="+mj-lt"/>
            </a:endParaRPr>
          </a:p>
          <a:p>
            <a:pPr algn="just"/>
            <a:r>
              <a:rPr lang="en-GB" dirty="0">
                <a:latin typeface="+mj-lt"/>
              </a:rPr>
              <a:t>The psychological contract</a:t>
            </a:r>
          </a:p>
          <a:p>
            <a:pPr algn="just"/>
            <a:endParaRPr lang="en-GB" dirty="0">
              <a:latin typeface="+mj-lt"/>
            </a:endParaRPr>
          </a:p>
          <a:p>
            <a:pPr algn="just"/>
            <a:endParaRPr lang="en-GB" dirty="0">
              <a:latin typeface="+mj-lt"/>
            </a:endParaRPr>
          </a:p>
          <a:p>
            <a:pPr algn="just"/>
            <a:r>
              <a:rPr lang="en-GB" dirty="0">
                <a:latin typeface="+mj-lt"/>
              </a:rPr>
              <a:t>Succession planning</a:t>
            </a:r>
            <a:endParaRPr lang="en-GB" dirty="0"/>
          </a:p>
          <a:p>
            <a:endParaRPr lang="en-GB" dirty="0"/>
          </a:p>
        </p:txBody>
      </p:sp>
      <p:pic>
        <p:nvPicPr>
          <p:cNvPr id="3074" name="Picture 2" descr="Employee onboarding reinvented: Thinking beyond the ...">
            <a:extLst>
              <a:ext uri="{FF2B5EF4-FFF2-40B4-BE49-F238E27FC236}">
                <a16:creationId xmlns:a16="http://schemas.microsoft.com/office/drawing/2014/main" id="{0F3823CB-EE42-1768-96E4-229C9CF6A4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8312" y="1151301"/>
            <a:ext cx="2243979" cy="131035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Role of Succession Planning for Businesses">
            <a:extLst>
              <a:ext uri="{FF2B5EF4-FFF2-40B4-BE49-F238E27FC236}">
                <a16:creationId xmlns:a16="http://schemas.microsoft.com/office/drawing/2014/main" id="{6DEAD174-F5E9-03CF-9CF3-97F3AA1A3C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9446" y="4334783"/>
            <a:ext cx="2438961" cy="137191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rticle: The psychological contract: a ...">
            <a:extLst>
              <a:ext uri="{FF2B5EF4-FFF2-40B4-BE49-F238E27FC236}">
                <a16:creationId xmlns:a16="http://schemas.microsoft.com/office/drawing/2014/main" id="{9427FB6E-3BE1-7164-18F3-17B77E8AFB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2810" y="2758409"/>
            <a:ext cx="2438961" cy="1365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BC1F-49A7-B4C0-8780-955BC591F863}"/>
              </a:ext>
            </a:extLst>
          </p:cNvPr>
          <p:cNvSpPr>
            <a:spLocks noGrp="1"/>
          </p:cNvSpPr>
          <p:nvPr>
            <p:ph type="title"/>
          </p:nvPr>
        </p:nvSpPr>
        <p:spPr/>
        <p:txBody>
          <a:bodyPr/>
          <a:lstStyle/>
          <a:p>
            <a:r>
              <a:rPr lang="en-GB" dirty="0"/>
              <a:t>What is effective onboarding?  </a:t>
            </a:r>
          </a:p>
        </p:txBody>
      </p:sp>
      <p:sp>
        <p:nvSpPr>
          <p:cNvPr id="3" name="Content Placeholder 2">
            <a:extLst>
              <a:ext uri="{FF2B5EF4-FFF2-40B4-BE49-F238E27FC236}">
                <a16:creationId xmlns:a16="http://schemas.microsoft.com/office/drawing/2014/main" id="{06C8CC05-C457-A02C-D1DE-2E2307281121}"/>
              </a:ext>
            </a:extLst>
          </p:cNvPr>
          <p:cNvSpPr>
            <a:spLocks noGrp="1"/>
          </p:cNvSpPr>
          <p:nvPr>
            <p:ph idx="1"/>
          </p:nvPr>
        </p:nvSpPr>
        <p:spPr/>
        <p:txBody>
          <a:bodyPr/>
          <a:lstStyle/>
          <a:p>
            <a:pPr marL="0" indent="0">
              <a:buNone/>
            </a:pPr>
            <a:r>
              <a:rPr lang="en-GB" dirty="0"/>
              <a:t>Effective onboarding goes beyond a simple orientation; it is a strategic process that connects new employees with organisational culture, clarifies job expectations, and builds early team relationships (Dickson and Isaiah, 2024)</a:t>
            </a:r>
          </a:p>
        </p:txBody>
      </p:sp>
    </p:spTree>
    <p:extLst>
      <p:ext uri="{BB962C8B-B14F-4D97-AF65-F5344CB8AC3E}">
        <p14:creationId xmlns:p14="http://schemas.microsoft.com/office/powerpoint/2010/main" val="242960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F7430-FBF2-B2E1-651D-11BB54DBDBA4}"/>
              </a:ext>
            </a:extLst>
          </p:cNvPr>
          <p:cNvSpPr>
            <a:spLocks noGrp="1"/>
          </p:cNvSpPr>
          <p:nvPr>
            <p:ph type="title"/>
          </p:nvPr>
        </p:nvSpPr>
        <p:spPr/>
        <p:txBody>
          <a:bodyPr/>
          <a:lstStyle/>
          <a:p>
            <a:r>
              <a:rPr lang="en-GB" dirty="0"/>
              <a:t>Why is it important? </a:t>
            </a:r>
          </a:p>
        </p:txBody>
      </p:sp>
      <p:sp>
        <p:nvSpPr>
          <p:cNvPr id="3" name="Content Placeholder 2">
            <a:extLst>
              <a:ext uri="{FF2B5EF4-FFF2-40B4-BE49-F238E27FC236}">
                <a16:creationId xmlns:a16="http://schemas.microsoft.com/office/drawing/2014/main" id="{38032969-A2FC-E3D2-B391-28FA2B1D44C5}"/>
              </a:ext>
            </a:extLst>
          </p:cNvPr>
          <p:cNvSpPr>
            <a:spLocks noGrp="1"/>
          </p:cNvSpPr>
          <p:nvPr>
            <p:ph idx="1"/>
          </p:nvPr>
        </p:nvSpPr>
        <p:spPr/>
        <p:txBody>
          <a:bodyPr>
            <a:normAutofit fontScale="77500" lnSpcReduction="20000"/>
          </a:bodyPr>
          <a:lstStyle/>
          <a:p>
            <a:r>
              <a:rPr lang="en-GB" dirty="0"/>
              <a:t>Engagement Effects: Employees who undergo a positive onboarding experience demonstrate higher engagement, productivity, and loyalty. Clear communication, mentoring, and early support are crucial.​</a:t>
            </a:r>
          </a:p>
          <a:p>
            <a:r>
              <a:rPr lang="en-GB" dirty="0"/>
              <a:t>Retention Outcomes: High-quality onboarding contributes to lower staff turnover by helping employees feel connected, valued, and well-prepared, which firms achieve through clear training, ongoing development, and feedback mechanisms.​</a:t>
            </a:r>
          </a:p>
          <a:p>
            <a:r>
              <a:rPr lang="en-GB" dirty="0"/>
              <a:t>Organisational Performance: Organisations with strong onboarding procedures are better at integrating talent and maintaining a high-performing workforce, which results in financial and competitive advantages</a:t>
            </a:r>
          </a:p>
          <a:p>
            <a:endParaRPr lang="en-GB" dirty="0"/>
          </a:p>
        </p:txBody>
      </p:sp>
    </p:spTree>
    <p:extLst>
      <p:ext uri="{BB962C8B-B14F-4D97-AF65-F5344CB8AC3E}">
        <p14:creationId xmlns:p14="http://schemas.microsoft.com/office/powerpoint/2010/main" val="328554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fontScale="55000" lnSpcReduction="20000"/>
          </a:bodyPr>
          <a:lstStyle/>
          <a:p>
            <a:r>
              <a:rPr lang="en-US" sz="10300" b="1" dirty="0">
                <a:solidFill>
                  <a:schemeClr val="bg1"/>
                </a:solidFill>
              </a:rPr>
              <a:t>How do employees feel?</a:t>
            </a:r>
          </a:p>
          <a:p>
            <a:endParaRPr lang="en-US" b="1" dirty="0">
              <a:solidFill>
                <a:schemeClr val="bg1"/>
              </a:solidFill>
            </a:endParaRPr>
          </a:p>
          <a:p>
            <a:r>
              <a:rPr lang="en-US" b="1" dirty="0">
                <a:solidFill>
                  <a:schemeClr val="bg1"/>
                </a:solidFill>
              </a:rPr>
              <a:t>Based on a report by employee experience platform </a:t>
            </a:r>
            <a:r>
              <a:rPr lang="en-US" b="1" dirty="0" err="1">
                <a:solidFill>
                  <a:schemeClr val="bg1"/>
                </a:solidFill>
              </a:rPr>
              <a:t>Cognexo</a:t>
            </a:r>
            <a:endParaRPr lang="en-US" b="1" dirty="0">
              <a:solidFill>
                <a:schemeClr val="bg1"/>
              </a:solidFill>
            </a:endParaRPr>
          </a:p>
        </p:txBody>
      </p:sp>
    </p:spTree>
    <p:extLst>
      <p:ext uri="{BB962C8B-B14F-4D97-AF65-F5344CB8AC3E}">
        <p14:creationId xmlns:p14="http://schemas.microsoft.com/office/powerpoint/2010/main" val="1705845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7549B-BF7F-99D7-D586-025BA0278B07}"/>
              </a:ext>
            </a:extLst>
          </p:cNvPr>
          <p:cNvSpPr>
            <a:spLocks noGrp="1"/>
          </p:cNvSpPr>
          <p:nvPr>
            <p:ph type="title"/>
          </p:nvPr>
        </p:nvSpPr>
        <p:spPr>
          <a:xfrm>
            <a:off x="609600" y="933543"/>
            <a:ext cx="10972800" cy="4029225"/>
          </a:xfrm>
        </p:spPr>
        <p:txBody>
          <a:bodyPr>
            <a:normAutofit fontScale="90000"/>
          </a:bodyPr>
          <a:lstStyle/>
          <a:p>
            <a:r>
              <a:rPr lang="en-GB" dirty="0"/>
              <a:t>54% of office-based employees said they were dissatisfied with their onboarding experience.</a:t>
            </a:r>
            <a:br>
              <a:rPr lang="en-GB" dirty="0"/>
            </a:br>
            <a:br>
              <a:rPr lang="en-GB" dirty="0"/>
            </a:br>
            <a:r>
              <a:rPr lang="en-GB" dirty="0"/>
              <a:t>Why do you think this is? </a:t>
            </a:r>
            <a:br>
              <a:rPr lang="en-GB" dirty="0"/>
            </a:br>
            <a:br>
              <a:rPr lang="en-GB" dirty="0"/>
            </a:br>
            <a:endParaRPr lang="en-GB" dirty="0"/>
          </a:p>
        </p:txBody>
      </p:sp>
      <p:sp>
        <p:nvSpPr>
          <p:cNvPr id="3" name="Content Placeholder 2">
            <a:extLst>
              <a:ext uri="{FF2B5EF4-FFF2-40B4-BE49-F238E27FC236}">
                <a16:creationId xmlns:a16="http://schemas.microsoft.com/office/drawing/2014/main" id="{7AACE902-2324-A149-0F95-5DC42C4CB33A}"/>
              </a:ext>
            </a:extLst>
          </p:cNvPr>
          <p:cNvSpPr>
            <a:spLocks noGrp="1"/>
          </p:cNvSpPr>
          <p:nvPr>
            <p:ph idx="1"/>
          </p:nvPr>
        </p:nvSpPr>
        <p:spPr>
          <a:xfrm flipV="1">
            <a:off x="6721230" y="7260063"/>
            <a:ext cx="5197231" cy="445905"/>
          </a:xfrm>
        </p:spPr>
        <p:txBody>
          <a:bodyPr>
            <a:normAutofit fontScale="85000" lnSpcReduction="20000"/>
          </a:bodyPr>
          <a:lstStyle/>
          <a:p>
            <a:pPr marL="0" indent="0">
              <a:buNone/>
            </a:pPr>
            <a:endParaRPr lang="en-GB" dirty="0"/>
          </a:p>
        </p:txBody>
      </p:sp>
    </p:spTree>
    <p:extLst>
      <p:ext uri="{BB962C8B-B14F-4D97-AF65-F5344CB8AC3E}">
        <p14:creationId xmlns:p14="http://schemas.microsoft.com/office/powerpoint/2010/main" val="391575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57EDF-8A69-1AF8-8B3B-5A9AFC66D237}"/>
              </a:ext>
            </a:extLst>
          </p:cNvPr>
          <p:cNvSpPr>
            <a:spLocks noGrp="1"/>
          </p:cNvSpPr>
          <p:nvPr>
            <p:ph type="title"/>
          </p:nvPr>
        </p:nvSpPr>
        <p:spPr>
          <a:xfrm>
            <a:off x="609600" y="530132"/>
            <a:ext cx="10972800" cy="1143000"/>
          </a:xfrm>
        </p:spPr>
        <p:txBody>
          <a:bodyPr>
            <a:normAutofit/>
          </a:bodyPr>
          <a:lstStyle/>
          <a:p>
            <a:r>
              <a:rPr lang="en-GB" dirty="0"/>
              <a:t>The following reasons were cited the most: </a:t>
            </a:r>
          </a:p>
        </p:txBody>
      </p:sp>
      <p:sp>
        <p:nvSpPr>
          <p:cNvPr id="3" name="Content Placeholder 2">
            <a:extLst>
              <a:ext uri="{FF2B5EF4-FFF2-40B4-BE49-F238E27FC236}">
                <a16:creationId xmlns:a16="http://schemas.microsoft.com/office/drawing/2014/main" id="{CC26CD18-C942-036D-16EA-66AF2262104B}"/>
              </a:ext>
            </a:extLst>
          </p:cNvPr>
          <p:cNvSpPr>
            <a:spLocks noGrp="1"/>
          </p:cNvSpPr>
          <p:nvPr>
            <p:ph idx="1"/>
          </p:nvPr>
        </p:nvSpPr>
        <p:spPr/>
        <p:txBody>
          <a:bodyPr>
            <a:normAutofit lnSpcReduction="10000"/>
          </a:bodyPr>
          <a:lstStyle/>
          <a:p>
            <a:endParaRPr lang="en-GB" dirty="0"/>
          </a:p>
          <a:p>
            <a:r>
              <a:rPr lang="en-GB" dirty="0"/>
              <a:t>Lack of structure – 31%</a:t>
            </a:r>
          </a:p>
          <a:p>
            <a:r>
              <a:rPr lang="en-GB" dirty="0"/>
              <a:t>Discrepancies between the role they applied for and the job they were hired to do – 21%</a:t>
            </a:r>
          </a:p>
          <a:p>
            <a:r>
              <a:rPr lang="en-GB" dirty="0"/>
              <a:t>Confusion about daily tasks – 20%</a:t>
            </a:r>
          </a:p>
          <a:p>
            <a:endParaRPr lang="en-GB" dirty="0"/>
          </a:p>
          <a:p>
            <a:pPr marL="0" indent="0">
              <a:buNone/>
            </a:pPr>
            <a:r>
              <a:rPr lang="en-GB" dirty="0"/>
              <a:t>How can these be avoided? </a:t>
            </a:r>
          </a:p>
        </p:txBody>
      </p:sp>
    </p:spTree>
    <p:extLst>
      <p:ext uri="{BB962C8B-B14F-4D97-AF65-F5344CB8AC3E}">
        <p14:creationId xmlns:p14="http://schemas.microsoft.com/office/powerpoint/2010/main" val="3299566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1C7F1-5793-8693-0A21-3853BC9EE7B7}"/>
              </a:ext>
            </a:extLst>
          </p:cNvPr>
          <p:cNvSpPr>
            <a:spLocks noGrp="1"/>
          </p:cNvSpPr>
          <p:nvPr>
            <p:ph type="title"/>
          </p:nvPr>
        </p:nvSpPr>
        <p:spPr>
          <a:xfrm>
            <a:off x="859692" y="961292"/>
            <a:ext cx="10722708" cy="1210409"/>
          </a:xfrm>
        </p:spPr>
        <p:txBody>
          <a:bodyPr>
            <a:normAutofit fontScale="90000"/>
          </a:bodyPr>
          <a:lstStyle/>
          <a:p>
            <a:br>
              <a:rPr lang="en-GB" dirty="0"/>
            </a:br>
            <a:r>
              <a:rPr lang="en-GB" dirty="0"/>
              <a:t>Gen Z employees were most likely to notice a discrepancy between the job description and their role. </a:t>
            </a:r>
          </a:p>
        </p:txBody>
      </p:sp>
      <p:pic>
        <p:nvPicPr>
          <p:cNvPr id="9" name="Content Placeholder 8" descr="Hand reaching out to sun">
            <a:extLst>
              <a:ext uri="{FF2B5EF4-FFF2-40B4-BE49-F238E27FC236}">
                <a16:creationId xmlns:a16="http://schemas.microsoft.com/office/drawing/2014/main" id="{4F6FCF54-43A6-CC04-FBF5-4A4D3B6E79C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08950" y="3053861"/>
            <a:ext cx="3424191" cy="2292227"/>
          </a:xfrm>
        </p:spPr>
      </p:pic>
    </p:spTree>
    <p:extLst>
      <p:ext uri="{BB962C8B-B14F-4D97-AF65-F5344CB8AC3E}">
        <p14:creationId xmlns:p14="http://schemas.microsoft.com/office/powerpoint/2010/main" val="3192346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7549B-BF7F-99D7-D586-025BA0278B07}"/>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14% of employees felt isolated during onboarding.</a:t>
            </a:r>
          </a:p>
        </p:txBody>
      </p:sp>
      <p:pic>
        <p:nvPicPr>
          <p:cNvPr id="7" name="Content Placeholder 6" descr="Red penvil standing tall against grey pencils">
            <a:extLst>
              <a:ext uri="{FF2B5EF4-FFF2-40B4-BE49-F238E27FC236}">
                <a16:creationId xmlns:a16="http://schemas.microsoft.com/office/drawing/2014/main" id="{2D96ED81-7EC6-9718-09F9-EBD9879D9A2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97756" y="1470484"/>
            <a:ext cx="5781597" cy="3917032"/>
          </a:xfrm>
          <a:noFill/>
        </p:spPr>
      </p:pic>
    </p:spTree>
    <p:extLst>
      <p:ext uri="{BB962C8B-B14F-4D97-AF65-F5344CB8AC3E}">
        <p14:creationId xmlns:p14="http://schemas.microsoft.com/office/powerpoint/2010/main" val="2676796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An effective onboarding approach (CIPD, 2023)</a:t>
            </a:r>
          </a:p>
        </p:txBody>
      </p:sp>
      <p:sp>
        <p:nvSpPr>
          <p:cNvPr id="4" name="Rectangle 1">
            <a:extLst>
              <a:ext uri="{FF2B5EF4-FFF2-40B4-BE49-F238E27FC236}">
                <a16:creationId xmlns:a16="http://schemas.microsoft.com/office/drawing/2014/main" id="{ECBC4F36-21BD-3A80-E402-D9C934933BDC}"/>
              </a:ext>
            </a:extLst>
          </p:cNvPr>
          <p:cNvSpPr>
            <a:spLocks noGrp="1" noChangeArrowheads="1"/>
          </p:cNvSpPr>
          <p:nvPr>
            <p:ph idx="1"/>
          </p:nvPr>
        </p:nvSpPr>
        <p:spPr bwMode="auto">
          <a:xfrm>
            <a:off x="609599" y="1448505"/>
            <a:ext cx="11257429"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r>
              <a:rPr kumimoji="0" lang="en-US" altLang="en-US" sz="1800" b="0" i="0" u="none" strike="noStrike" cap="none" normalizeH="0" baseline="0" dirty="0">
                <a:ln>
                  <a:noFill/>
                </a:ln>
                <a:solidFill>
                  <a:srgbClr val="202020"/>
                </a:solidFill>
                <a:effectLst/>
                <a:latin typeface="Arial" panose="020B0604020202020204" pitchFamily="34" charset="0"/>
                <a:ea typeface="Museo"/>
              </a:rPr>
              <a:t>1. Pre-boarding: Engage with new hires before their start date by providing essential information, such as company policies, job expectations, and necessary paperwork. This helps reduce first-day anxiety and ensures they are prepared.</a:t>
            </a: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r>
              <a:rPr kumimoji="0" lang="en-US" altLang="en-US" sz="1800" b="0" i="0" u="none" strike="noStrike" cap="none" normalizeH="0" baseline="0" dirty="0">
                <a:ln>
                  <a:noFill/>
                </a:ln>
                <a:solidFill>
                  <a:srgbClr val="202020"/>
                </a:solidFill>
                <a:effectLst/>
                <a:latin typeface="Arial" panose="020B0604020202020204" pitchFamily="34" charset="0"/>
                <a:ea typeface="Museo"/>
              </a:rPr>
              <a:t>2. Orientation: Conduct a formal orientation session to introduce new employees to the company's culture, values, and mission. This can include a tour of the workplace, introductions to key team members, and an overview of the </a:t>
            </a:r>
            <a:r>
              <a:rPr kumimoji="0" lang="en-US" altLang="en-US" sz="1800" b="0" i="0" u="none" strike="noStrike" cap="none" normalizeH="0" baseline="0" dirty="0" err="1">
                <a:ln>
                  <a:noFill/>
                </a:ln>
                <a:solidFill>
                  <a:srgbClr val="202020"/>
                </a:solidFill>
                <a:effectLst/>
                <a:latin typeface="Arial" panose="020B0604020202020204" pitchFamily="34" charset="0"/>
                <a:ea typeface="Museo"/>
              </a:rPr>
              <a:t>organisational</a:t>
            </a:r>
            <a:r>
              <a:rPr kumimoji="0" lang="en-US" altLang="en-US" sz="1800" b="0" i="0" u="none" strike="noStrike" cap="none" normalizeH="0" baseline="0" dirty="0">
                <a:ln>
                  <a:noFill/>
                </a:ln>
                <a:solidFill>
                  <a:srgbClr val="202020"/>
                </a:solidFill>
                <a:effectLst/>
                <a:latin typeface="Arial" panose="020B0604020202020204" pitchFamily="34" charset="0"/>
                <a:ea typeface="Museo"/>
              </a:rPr>
              <a:t> structure.</a:t>
            </a: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r>
              <a:rPr kumimoji="0" lang="en-US" altLang="en-US" sz="1800" b="0" i="0" u="none" strike="noStrike" cap="none" normalizeH="0" baseline="0" dirty="0">
                <a:ln>
                  <a:noFill/>
                </a:ln>
                <a:solidFill>
                  <a:srgbClr val="202020"/>
                </a:solidFill>
                <a:effectLst/>
                <a:latin typeface="Arial" panose="020B0604020202020204" pitchFamily="34" charset="0"/>
                <a:ea typeface="Museo"/>
              </a:rPr>
              <a:t>3. Training and Development: Provide comprehensive training tailored to the new hire's role. This should cover both technical skills and soft skills necessary for their position. Ongoing development opportunities should also be highlighted.</a:t>
            </a: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br>
              <a:rPr kumimoji="0" lang="en-US" altLang="en-US" sz="1800" b="0" i="0" u="none" strike="noStrike" cap="none" normalizeH="0" baseline="0" dirty="0">
                <a:ln>
                  <a:noFill/>
                </a:ln>
                <a:solidFill>
                  <a:srgbClr val="202020"/>
                </a:solidFill>
                <a:effectLst/>
                <a:latin typeface="Arial" panose="020B0604020202020204" pitchFamily="34" charset="0"/>
                <a:ea typeface="Museo"/>
              </a:rPr>
            </a:br>
            <a:r>
              <a:rPr kumimoji="0" lang="en-US" altLang="en-US" sz="1800" b="0" i="0" u="none" strike="noStrike" cap="none" normalizeH="0" baseline="0" dirty="0">
                <a:ln>
                  <a:noFill/>
                </a:ln>
                <a:solidFill>
                  <a:srgbClr val="202020"/>
                </a:solidFill>
                <a:effectLst/>
                <a:latin typeface="Arial" panose="020B0604020202020204" pitchFamily="34" charset="0"/>
                <a:ea typeface="Museo"/>
              </a:rPr>
              <a:t>4. Mentorship and Support: Assign a mentor or buddy to the new employee.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30933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1E877-7615-B778-F86B-4CB87AF800AB}"/>
              </a:ext>
            </a:extLst>
          </p:cNvPr>
          <p:cNvSpPr>
            <a:spLocks noGrp="1"/>
          </p:cNvSpPr>
          <p:nvPr>
            <p:ph type="title"/>
          </p:nvPr>
        </p:nvSpPr>
        <p:spPr/>
        <p:txBody>
          <a:bodyPr>
            <a:normAutofit/>
          </a:bodyPr>
          <a:lstStyle/>
          <a:p>
            <a:r>
              <a:rPr lang="en-GB" dirty="0"/>
              <a:t>How to get it right</a:t>
            </a:r>
          </a:p>
        </p:txBody>
      </p:sp>
      <p:sp>
        <p:nvSpPr>
          <p:cNvPr id="3" name="Content Placeholder 2">
            <a:extLst>
              <a:ext uri="{FF2B5EF4-FFF2-40B4-BE49-F238E27FC236}">
                <a16:creationId xmlns:a16="http://schemas.microsoft.com/office/drawing/2014/main" id="{7BBF1475-7097-53DB-9A6F-66E4E5E90469}"/>
              </a:ext>
            </a:extLst>
          </p:cNvPr>
          <p:cNvSpPr>
            <a:spLocks noGrp="1"/>
          </p:cNvSpPr>
          <p:nvPr>
            <p:ph idx="1"/>
          </p:nvPr>
        </p:nvSpPr>
        <p:spPr/>
        <p:txBody>
          <a:bodyPr/>
          <a:lstStyle/>
          <a:p>
            <a:r>
              <a:rPr lang="en-GB" dirty="0"/>
              <a:t>Howlett (2020) suggested the following steps:</a:t>
            </a:r>
          </a:p>
          <a:p>
            <a:pPr lvl="1"/>
            <a:r>
              <a:rPr lang="en-GB" dirty="0"/>
              <a:t>Get joined up – establish key stakeholders</a:t>
            </a:r>
          </a:p>
          <a:p>
            <a:pPr lvl="1"/>
            <a:r>
              <a:rPr lang="en-GB" dirty="0"/>
              <a:t>Plan start dates carefully</a:t>
            </a:r>
          </a:p>
          <a:p>
            <a:pPr lvl="1"/>
            <a:r>
              <a:rPr lang="en-GB" dirty="0"/>
              <a:t>Start things off before day one</a:t>
            </a:r>
          </a:p>
          <a:p>
            <a:pPr lvl="1"/>
            <a:r>
              <a:rPr lang="en-GB" dirty="0"/>
              <a:t>Don’t overdo it</a:t>
            </a:r>
          </a:p>
          <a:p>
            <a:pPr lvl="1"/>
            <a:r>
              <a:rPr lang="en-GB" dirty="0"/>
              <a:t>Give a warm welcome on day one</a:t>
            </a:r>
          </a:p>
          <a:p>
            <a:pPr lvl="1"/>
            <a:r>
              <a:rPr lang="en-GB" dirty="0"/>
              <a:t>Review performance regularly</a:t>
            </a:r>
          </a:p>
        </p:txBody>
      </p:sp>
    </p:spTree>
    <p:extLst>
      <p:ext uri="{BB962C8B-B14F-4D97-AF65-F5344CB8AC3E}">
        <p14:creationId xmlns:p14="http://schemas.microsoft.com/office/powerpoint/2010/main" val="30238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Read the following article: </a:t>
            </a:r>
            <a:r>
              <a:rPr lang="en-GB" dirty="0">
                <a:hlinkClick r:id="rId3"/>
              </a:rPr>
              <a:t>New starter no-shows: Over a quarter of UK employers have been ghosted by new recruits on day one | CIPD</a:t>
            </a:r>
            <a:endParaRPr lang="en-GB" dirty="0"/>
          </a:p>
          <a:p>
            <a:r>
              <a:rPr lang="en-GB" dirty="0"/>
              <a:t>What do you think are the main causes of new starter no-shows?</a:t>
            </a:r>
          </a:p>
          <a:p>
            <a:r>
              <a:rPr lang="en-GB" dirty="0"/>
              <a:t>How can organisations overcome this problem?</a:t>
            </a:r>
          </a:p>
        </p:txBody>
      </p:sp>
    </p:spTree>
    <p:extLst>
      <p:ext uri="{BB962C8B-B14F-4D97-AF65-F5344CB8AC3E}">
        <p14:creationId xmlns:p14="http://schemas.microsoft.com/office/powerpoint/2010/main" val="2253402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1182-F2F1-3966-7D92-EB053D4DE5DC}"/>
              </a:ext>
            </a:extLst>
          </p:cNvPr>
          <p:cNvSpPr>
            <a:spLocks noGrp="1"/>
          </p:cNvSpPr>
          <p:nvPr>
            <p:ph type="title"/>
          </p:nvPr>
        </p:nvSpPr>
        <p:spPr/>
        <p:txBody>
          <a:bodyPr/>
          <a:lstStyle/>
          <a:p>
            <a:r>
              <a:rPr lang="en-GB" dirty="0"/>
              <a:t>The first 100 days (1)</a:t>
            </a:r>
          </a:p>
        </p:txBody>
      </p:sp>
      <p:sp>
        <p:nvSpPr>
          <p:cNvPr id="3" name="Content Placeholder 2">
            <a:extLst>
              <a:ext uri="{FF2B5EF4-FFF2-40B4-BE49-F238E27FC236}">
                <a16:creationId xmlns:a16="http://schemas.microsoft.com/office/drawing/2014/main" id="{6688E061-842F-024A-205B-3753604C5A39}"/>
              </a:ext>
            </a:extLst>
          </p:cNvPr>
          <p:cNvSpPr>
            <a:spLocks noGrp="1"/>
          </p:cNvSpPr>
          <p:nvPr>
            <p:ph idx="1"/>
          </p:nvPr>
        </p:nvSpPr>
        <p:spPr/>
        <p:txBody>
          <a:bodyPr/>
          <a:lstStyle/>
          <a:p>
            <a:r>
              <a:rPr lang="en-GB" dirty="0"/>
              <a:t>Research suggests that up to 43% of new employees leave an organisation within 90 days of starting (Lewis, 2024). </a:t>
            </a:r>
          </a:p>
          <a:p>
            <a:r>
              <a:rPr lang="en-GB" dirty="0"/>
              <a:t>Set the scene:</a:t>
            </a:r>
          </a:p>
          <a:p>
            <a:pPr lvl="1"/>
            <a:r>
              <a:rPr lang="en-GB" dirty="0"/>
              <a:t>Job acceptance</a:t>
            </a:r>
          </a:p>
          <a:p>
            <a:pPr lvl="1"/>
            <a:r>
              <a:rPr lang="en-GB" dirty="0"/>
              <a:t>Equipping managers</a:t>
            </a:r>
          </a:p>
          <a:p>
            <a:pPr lvl="1"/>
            <a:r>
              <a:rPr lang="en-GB" dirty="0"/>
              <a:t>What is your pre-boarding approach?</a:t>
            </a:r>
          </a:p>
        </p:txBody>
      </p:sp>
    </p:spTree>
    <p:extLst>
      <p:ext uri="{BB962C8B-B14F-4D97-AF65-F5344CB8AC3E}">
        <p14:creationId xmlns:p14="http://schemas.microsoft.com/office/powerpoint/2010/main" val="1167047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2862-52BC-9494-C04C-9B7931ECCFD2}"/>
              </a:ext>
            </a:extLst>
          </p:cNvPr>
          <p:cNvSpPr>
            <a:spLocks noGrp="1"/>
          </p:cNvSpPr>
          <p:nvPr>
            <p:ph type="title"/>
          </p:nvPr>
        </p:nvSpPr>
        <p:spPr/>
        <p:txBody>
          <a:bodyPr/>
          <a:lstStyle/>
          <a:p>
            <a:r>
              <a:rPr lang="en-GB" dirty="0"/>
              <a:t>Pre-boarding</a:t>
            </a:r>
          </a:p>
        </p:txBody>
      </p:sp>
      <p:sp>
        <p:nvSpPr>
          <p:cNvPr id="3" name="Content Placeholder 2">
            <a:extLst>
              <a:ext uri="{FF2B5EF4-FFF2-40B4-BE49-F238E27FC236}">
                <a16:creationId xmlns:a16="http://schemas.microsoft.com/office/drawing/2014/main" id="{233353F4-33E6-2E74-A9A5-F0A5C94E4618}"/>
              </a:ext>
            </a:extLst>
          </p:cNvPr>
          <p:cNvSpPr>
            <a:spLocks noGrp="1"/>
          </p:cNvSpPr>
          <p:nvPr>
            <p:ph idx="1"/>
          </p:nvPr>
        </p:nvSpPr>
        <p:spPr/>
        <p:txBody>
          <a:bodyPr/>
          <a:lstStyle/>
          <a:p>
            <a:r>
              <a:rPr lang="en-GB" dirty="0"/>
              <a:t>Communication and engagement</a:t>
            </a:r>
          </a:p>
          <a:p>
            <a:r>
              <a:rPr lang="en-GB" dirty="0"/>
              <a:t>Information sharing</a:t>
            </a:r>
          </a:p>
          <a:p>
            <a:r>
              <a:rPr lang="en-GB" dirty="0"/>
              <a:t>Technology and access</a:t>
            </a:r>
          </a:p>
          <a:p>
            <a:r>
              <a:rPr lang="en-GB" dirty="0"/>
              <a:t>Personalisation and excitement building</a:t>
            </a:r>
          </a:p>
          <a:p>
            <a:r>
              <a:rPr lang="en-GB" dirty="0"/>
              <a:t>Administrative efficiency</a:t>
            </a:r>
          </a:p>
          <a:p>
            <a:r>
              <a:rPr lang="en-GB" dirty="0"/>
              <a:t>What does your organisation do? </a:t>
            </a:r>
          </a:p>
        </p:txBody>
      </p:sp>
    </p:spTree>
    <p:extLst>
      <p:ext uri="{BB962C8B-B14F-4D97-AF65-F5344CB8AC3E}">
        <p14:creationId xmlns:p14="http://schemas.microsoft.com/office/powerpoint/2010/main" val="1642481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46043-CD60-2EC2-FB34-5B0ECF2BE926}"/>
              </a:ext>
            </a:extLst>
          </p:cNvPr>
          <p:cNvSpPr>
            <a:spLocks noGrp="1"/>
          </p:cNvSpPr>
          <p:nvPr>
            <p:ph type="title"/>
          </p:nvPr>
        </p:nvSpPr>
        <p:spPr/>
        <p:txBody>
          <a:bodyPr/>
          <a:lstStyle/>
          <a:p>
            <a:r>
              <a:rPr lang="en-GB" dirty="0"/>
              <a:t>Effective pre-boarding examples</a:t>
            </a:r>
          </a:p>
        </p:txBody>
      </p:sp>
      <p:sp>
        <p:nvSpPr>
          <p:cNvPr id="3" name="Content Placeholder 2">
            <a:extLst>
              <a:ext uri="{FF2B5EF4-FFF2-40B4-BE49-F238E27FC236}">
                <a16:creationId xmlns:a16="http://schemas.microsoft.com/office/drawing/2014/main" id="{AA4BCD19-0A55-F442-438F-E0E1579913DF}"/>
              </a:ext>
            </a:extLst>
          </p:cNvPr>
          <p:cNvSpPr>
            <a:spLocks noGrp="1"/>
          </p:cNvSpPr>
          <p:nvPr>
            <p:ph idx="1"/>
          </p:nvPr>
        </p:nvSpPr>
        <p:spPr/>
        <p:txBody>
          <a:bodyPr>
            <a:normAutofit fontScale="85000" lnSpcReduction="10000"/>
          </a:bodyPr>
          <a:lstStyle/>
          <a:p>
            <a:r>
              <a:rPr lang="en-GB" dirty="0"/>
              <a:t>Netflix: Sends personalised team welcome videos to new hires, creating a supportive atmosphere before day one.​</a:t>
            </a:r>
          </a:p>
          <a:p>
            <a:r>
              <a:rPr lang="en-GB" dirty="0"/>
              <a:t>Zappos: Delivers branded company swag and welcome packages, connecting new hires with organisational culture immediately.​</a:t>
            </a:r>
          </a:p>
          <a:p>
            <a:r>
              <a:rPr lang="en-GB" dirty="0"/>
              <a:t>Microsoft: Offers early access to digital learning platforms and company news, empowering new employees to start engaging right away.​</a:t>
            </a:r>
          </a:p>
          <a:p>
            <a:r>
              <a:rPr lang="en-GB" dirty="0"/>
              <a:t>Airbnb: Shares company values and orientation content, including culture videos, prior to start date to foster early belonging.</a:t>
            </a:r>
          </a:p>
          <a:p>
            <a:endParaRPr lang="en-GB" dirty="0"/>
          </a:p>
        </p:txBody>
      </p:sp>
    </p:spTree>
    <p:extLst>
      <p:ext uri="{BB962C8B-B14F-4D97-AF65-F5344CB8AC3E}">
        <p14:creationId xmlns:p14="http://schemas.microsoft.com/office/powerpoint/2010/main" val="422955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29AE-4AB2-5537-5D1C-288BAD12357F}"/>
              </a:ext>
            </a:extLst>
          </p:cNvPr>
          <p:cNvSpPr>
            <a:spLocks noGrp="1"/>
          </p:cNvSpPr>
          <p:nvPr>
            <p:ph type="title"/>
          </p:nvPr>
        </p:nvSpPr>
        <p:spPr/>
        <p:txBody>
          <a:bodyPr/>
          <a:lstStyle/>
          <a:p>
            <a:r>
              <a:rPr lang="en-GB" dirty="0"/>
              <a:t>The first 100 days (2)</a:t>
            </a:r>
          </a:p>
        </p:txBody>
      </p:sp>
      <p:sp>
        <p:nvSpPr>
          <p:cNvPr id="3" name="Content Placeholder 2">
            <a:extLst>
              <a:ext uri="{FF2B5EF4-FFF2-40B4-BE49-F238E27FC236}">
                <a16:creationId xmlns:a16="http://schemas.microsoft.com/office/drawing/2014/main" id="{F79A2F7D-AD93-D7F7-DC8C-B887C7F2C7C4}"/>
              </a:ext>
            </a:extLst>
          </p:cNvPr>
          <p:cNvSpPr>
            <a:spLocks noGrp="1"/>
          </p:cNvSpPr>
          <p:nvPr>
            <p:ph idx="1"/>
          </p:nvPr>
        </p:nvSpPr>
        <p:spPr/>
        <p:txBody>
          <a:bodyPr/>
          <a:lstStyle/>
          <a:p>
            <a:r>
              <a:rPr lang="en-GB" dirty="0"/>
              <a:t>Days 1- 7 - Don’t overwhelm them </a:t>
            </a:r>
          </a:p>
          <a:p>
            <a:pPr lvl="1"/>
            <a:r>
              <a:rPr lang="en-GB" dirty="0"/>
              <a:t>L&amp;D offering and building networks</a:t>
            </a:r>
          </a:p>
          <a:p>
            <a:r>
              <a:rPr lang="en-GB" dirty="0"/>
              <a:t>Days 8- 30 – Start getting specific</a:t>
            </a:r>
          </a:p>
          <a:p>
            <a:r>
              <a:rPr lang="en-GB" dirty="0"/>
              <a:t>Day 31-90 – After the honeymoon period</a:t>
            </a:r>
          </a:p>
          <a:p>
            <a:r>
              <a:rPr lang="en-GB" dirty="0"/>
              <a:t>Day 91 and beyond – the ‘long-term mindset’</a:t>
            </a:r>
          </a:p>
          <a:p>
            <a:pPr marL="457200" lvl="1" indent="0">
              <a:buNone/>
            </a:pPr>
            <a:endParaRPr lang="en-GB" dirty="0"/>
          </a:p>
        </p:txBody>
      </p:sp>
    </p:spTree>
    <p:extLst>
      <p:ext uri="{BB962C8B-B14F-4D97-AF65-F5344CB8AC3E}">
        <p14:creationId xmlns:p14="http://schemas.microsoft.com/office/powerpoint/2010/main" val="526528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Role of HR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What involvement should HR have throughout the onboarding process?</a:t>
            </a:r>
          </a:p>
          <a:p>
            <a:r>
              <a:rPr lang="en-GB" dirty="0"/>
              <a:t>What involvement do HR have in your own organisation’s onboarding process?</a:t>
            </a:r>
          </a:p>
          <a:p>
            <a:endParaRPr lang="en-GB" dirty="0"/>
          </a:p>
        </p:txBody>
      </p:sp>
    </p:spTree>
    <p:extLst>
      <p:ext uri="{BB962C8B-B14F-4D97-AF65-F5344CB8AC3E}">
        <p14:creationId xmlns:p14="http://schemas.microsoft.com/office/powerpoint/2010/main" val="4003469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D4C3E-6B92-7C95-4CC7-B7DC8059ED7D}"/>
              </a:ext>
            </a:extLst>
          </p:cNvPr>
          <p:cNvSpPr>
            <a:spLocks noGrp="1"/>
          </p:cNvSpPr>
          <p:nvPr>
            <p:ph type="title"/>
          </p:nvPr>
        </p:nvSpPr>
        <p:spPr/>
        <p:txBody>
          <a:bodyPr/>
          <a:lstStyle/>
          <a:p>
            <a:r>
              <a:rPr lang="en-GB" dirty="0"/>
              <a:t>Contract of employment</a:t>
            </a:r>
          </a:p>
        </p:txBody>
      </p:sp>
      <p:sp>
        <p:nvSpPr>
          <p:cNvPr id="3" name="Content Placeholder 2">
            <a:extLst>
              <a:ext uri="{FF2B5EF4-FFF2-40B4-BE49-F238E27FC236}">
                <a16:creationId xmlns:a16="http://schemas.microsoft.com/office/drawing/2014/main" id="{7D887471-82E5-E106-918C-D3F69446511C}"/>
              </a:ext>
            </a:extLst>
          </p:cNvPr>
          <p:cNvSpPr>
            <a:spLocks noGrp="1"/>
          </p:cNvSpPr>
          <p:nvPr>
            <p:ph idx="1"/>
          </p:nvPr>
        </p:nvSpPr>
        <p:spPr/>
        <p:txBody>
          <a:bodyPr>
            <a:normAutofit fontScale="70000" lnSpcReduction="20000"/>
          </a:bodyPr>
          <a:lstStyle/>
          <a:p>
            <a:pPr>
              <a:spcBef>
                <a:spcPct val="50000"/>
              </a:spcBef>
            </a:pPr>
            <a:r>
              <a:rPr lang="en-GB" altLang="en-US" dirty="0">
                <a:latin typeface="+mj-lt"/>
              </a:rPr>
              <a:t>No more or less than an agreement between two parties to create an employment relationship.  </a:t>
            </a:r>
          </a:p>
          <a:p>
            <a:pPr>
              <a:spcBef>
                <a:spcPct val="50000"/>
              </a:spcBef>
            </a:pPr>
            <a:r>
              <a:rPr lang="en-GB" altLang="en-US" dirty="0">
                <a:latin typeface="+mj-lt"/>
              </a:rPr>
              <a:t>Not necessarily a full written document - it can be a simple offer letter and acceptance, or even an oral agreement.</a:t>
            </a:r>
          </a:p>
          <a:p>
            <a:pPr>
              <a:spcBef>
                <a:spcPct val="50000"/>
              </a:spcBef>
            </a:pPr>
            <a:r>
              <a:rPr lang="en-GB" altLang="en-US" dirty="0">
                <a:latin typeface="+mj-lt"/>
              </a:rPr>
              <a:t>Four simple legal tests:</a:t>
            </a:r>
          </a:p>
          <a:p>
            <a:pPr lvl="1">
              <a:spcBef>
                <a:spcPct val="50000"/>
              </a:spcBef>
            </a:pPr>
            <a:r>
              <a:rPr lang="en-GB" altLang="en-US" dirty="0">
                <a:latin typeface="+mj-lt"/>
              </a:rPr>
              <a:t>Has an offer being made?</a:t>
            </a:r>
          </a:p>
          <a:p>
            <a:pPr lvl="1">
              <a:spcBef>
                <a:spcPct val="50000"/>
              </a:spcBef>
            </a:pPr>
            <a:r>
              <a:rPr lang="en-GB" altLang="en-US" dirty="0">
                <a:latin typeface="+mj-lt"/>
              </a:rPr>
              <a:t>Has the offer been accepted?</a:t>
            </a:r>
          </a:p>
          <a:p>
            <a:pPr lvl="1">
              <a:spcBef>
                <a:spcPct val="50000"/>
              </a:spcBef>
            </a:pPr>
            <a:r>
              <a:rPr lang="en-GB" altLang="en-US" dirty="0">
                <a:latin typeface="+mj-lt"/>
              </a:rPr>
              <a:t>Does consideration exist? This means that the employee agrees to perform the job and the employer agrees to make payment in the form of wages.</a:t>
            </a:r>
          </a:p>
          <a:p>
            <a:pPr lvl="1">
              <a:spcBef>
                <a:spcPct val="50000"/>
              </a:spcBef>
            </a:pPr>
            <a:r>
              <a:rPr lang="en-GB" altLang="en-US" dirty="0">
                <a:latin typeface="+mj-lt"/>
              </a:rPr>
              <a:t>Is there an intention to create legal relations?</a:t>
            </a:r>
          </a:p>
          <a:p>
            <a:endParaRPr lang="en-GB" dirty="0"/>
          </a:p>
        </p:txBody>
      </p:sp>
    </p:spTree>
    <p:extLst>
      <p:ext uri="{BB962C8B-B14F-4D97-AF65-F5344CB8AC3E}">
        <p14:creationId xmlns:p14="http://schemas.microsoft.com/office/powerpoint/2010/main" val="3714003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61B17-B69D-B8AE-C2A4-DC8FD13F55EA}"/>
              </a:ext>
            </a:extLst>
          </p:cNvPr>
          <p:cNvSpPr>
            <a:spLocks noGrp="1"/>
          </p:cNvSpPr>
          <p:nvPr>
            <p:ph type="title"/>
          </p:nvPr>
        </p:nvSpPr>
        <p:spPr/>
        <p:txBody>
          <a:bodyPr/>
          <a:lstStyle/>
          <a:p>
            <a:r>
              <a:rPr lang="en-GB" dirty="0"/>
              <a:t>Role of HR (2)</a:t>
            </a:r>
          </a:p>
        </p:txBody>
      </p:sp>
      <p:sp>
        <p:nvSpPr>
          <p:cNvPr id="3" name="Content Placeholder 2">
            <a:extLst>
              <a:ext uri="{FF2B5EF4-FFF2-40B4-BE49-F238E27FC236}">
                <a16:creationId xmlns:a16="http://schemas.microsoft.com/office/drawing/2014/main" id="{D1080443-A0A8-41F7-15BC-B73498D418F6}"/>
              </a:ext>
            </a:extLst>
          </p:cNvPr>
          <p:cNvSpPr>
            <a:spLocks noGrp="1"/>
          </p:cNvSpPr>
          <p:nvPr>
            <p:ph idx="1"/>
          </p:nvPr>
        </p:nvSpPr>
        <p:spPr/>
        <p:txBody>
          <a:bodyPr/>
          <a:lstStyle/>
          <a:p>
            <a:r>
              <a:rPr lang="en-GB" dirty="0"/>
              <a:t>Onboarding employees is considered an essential element of HR responsibilities </a:t>
            </a:r>
            <a:r>
              <a:rPr lang="en-GB" b="0" i="0" dirty="0">
                <a:effectLst/>
                <a:latin typeface="+mj-lt"/>
              </a:rPr>
              <a:t>(</a:t>
            </a:r>
            <a:r>
              <a:rPr lang="en-GB" b="0" i="0" dirty="0" err="1">
                <a:effectLst/>
                <a:latin typeface="+mj-lt"/>
              </a:rPr>
              <a:t>Huselid</a:t>
            </a:r>
            <a:r>
              <a:rPr lang="en-GB" b="0" i="0" dirty="0">
                <a:effectLst/>
                <a:latin typeface="+mj-lt"/>
              </a:rPr>
              <a:t> </a:t>
            </a:r>
            <a:r>
              <a:rPr lang="en-GB" b="0" i="1" dirty="0">
                <a:effectLst/>
                <a:latin typeface="+mj-lt"/>
              </a:rPr>
              <a:t>et al.</a:t>
            </a:r>
            <a:r>
              <a:rPr lang="en-GB" b="0" i="0" dirty="0">
                <a:effectLst/>
                <a:latin typeface="+mj-lt"/>
              </a:rPr>
              <a:t> , 2009; cited in Caldwell and Peters, 2018).</a:t>
            </a:r>
            <a:endParaRPr lang="en-GB" dirty="0">
              <a:latin typeface="+mj-lt"/>
            </a:endParaRPr>
          </a:p>
        </p:txBody>
      </p:sp>
    </p:spTree>
    <p:extLst>
      <p:ext uri="{BB962C8B-B14F-4D97-AF65-F5344CB8AC3E}">
        <p14:creationId xmlns:p14="http://schemas.microsoft.com/office/powerpoint/2010/main" val="635203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0AF4E-5E13-B352-FB43-BF9377B18D99}"/>
              </a:ext>
            </a:extLst>
          </p:cNvPr>
          <p:cNvSpPr>
            <a:spLocks noGrp="1"/>
          </p:cNvSpPr>
          <p:nvPr>
            <p:ph type="title"/>
          </p:nvPr>
        </p:nvSpPr>
        <p:spPr/>
        <p:txBody>
          <a:bodyPr/>
          <a:lstStyle/>
          <a:p>
            <a:r>
              <a:rPr lang="en-GB" dirty="0"/>
              <a:t>Use of technology</a:t>
            </a:r>
          </a:p>
        </p:txBody>
      </p:sp>
      <p:sp>
        <p:nvSpPr>
          <p:cNvPr id="3" name="Content Placeholder 2">
            <a:extLst>
              <a:ext uri="{FF2B5EF4-FFF2-40B4-BE49-F238E27FC236}">
                <a16:creationId xmlns:a16="http://schemas.microsoft.com/office/drawing/2014/main" id="{7D9E230B-B45D-D7AD-FC3E-F59A9B661F55}"/>
              </a:ext>
            </a:extLst>
          </p:cNvPr>
          <p:cNvSpPr>
            <a:spLocks noGrp="1"/>
          </p:cNvSpPr>
          <p:nvPr>
            <p:ph idx="1"/>
          </p:nvPr>
        </p:nvSpPr>
        <p:spPr/>
        <p:txBody>
          <a:bodyPr>
            <a:normAutofit fontScale="92500" lnSpcReduction="20000"/>
          </a:bodyPr>
          <a:lstStyle/>
          <a:p>
            <a:r>
              <a:rPr lang="en-GB" dirty="0"/>
              <a:t>Can enhance the process by making it more efficient and engaging:</a:t>
            </a:r>
          </a:p>
          <a:p>
            <a:pPr lvl="1"/>
            <a:r>
              <a:rPr lang="en-GB" dirty="0"/>
              <a:t>Automated paperwork</a:t>
            </a:r>
          </a:p>
          <a:p>
            <a:pPr lvl="1"/>
            <a:r>
              <a:rPr lang="en-GB" dirty="0"/>
              <a:t>Online training modules</a:t>
            </a:r>
          </a:p>
          <a:p>
            <a:pPr lvl="1"/>
            <a:r>
              <a:rPr lang="en-GB" dirty="0"/>
              <a:t>Virtual orientation</a:t>
            </a:r>
          </a:p>
          <a:p>
            <a:pPr lvl="1"/>
            <a:r>
              <a:rPr lang="en-GB" dirty="0"/>
              <a:t>Collaboration tools</a:t>
            </a:r>
          </a:p>
          <a:p>
            <a:pPr lvl="1"/>
            <a:r>
              <a:rPr lang="en-GB" dirty="0"/>
              <a:t>Feedback and analytics</a:t>
            </a:r>
          </a:p>
          <a:p>
            <a:r>
              <a:rPr lang="en-GB" dirty="0"/>
              <a:t>Remote onboarding  - Example from Sue Kelly, HR manager at </a:t>
            </a:r>
            <a:r>
              <a:rPr lang="en-GB" dirty="0" err="1"/>
              <a:t>SMECo</a:t>
            </a:r>
            <a:r>
              <a:rPr lang="en-GB" dirty="0"/>
              <a:t> (</a:t>
            </a:r>
            <a:r>
              <a:rPr lang="en-GB" dirty="0" err="1"/>
              <a:t>Mohdaini</a:t>
            </a:r>
            <a:r>
              <a:rPr lang="en-GB" dirty="0"/>
              <a:t>, 2021).</a:t>
            </a:r>
          </a:p>
        </p:txBody>
      </p:sp>
    </p:spTree>
    <p:extLst>
      <p:ext uri="{BB962C8B-B14F-4D97-AF65-F5344CB8AC3E}">
        <p14:creationId xmlns:p14="http://schemas.microsoft.com/office/powerpoint/2010/main" val="2153885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Communicating culture and shaping behaviours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Research by </a:t>
            </a:r>
            <a:r>
              <a:rPr lang="en-GB" dirty="0" err="1"/>
              <a:t>Frogeli</a:t>
            </a:r>
            <a:r>
              <a:rPr lang="en-GB" dirty="0"/>
              <a:t>, Jenner and Gustavsson (2023) suggests that organisations should prioritise on-the-job training as a strategy to facilitate organisational socialisation. </a:t>
            </a:r>
          </a:p>
          <a:p>
            <a:r>
              <a:rPr lang="en-GB" dirty="0"/>
              <a:t>Leading by example, training on company values, storytelling, employee involvement and consistent messaging. </a:t>
            </a:r>
          </a:p>
        </p:txBody>
      </p:sp>
    </p:spTree>
    <p:extLst>
      <p:ext uri="{BB962C8B-B14F-4D97-AF65-F5344CB8AC3E}">
        <p14:creationId xmlns:p14="http://schemas.microsoft.com/office/powerpoint/2010/main" val="1059859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DD3B-5440-7B40-2E15-F39715F94DC9}"/>
              </a:ext>
            </a:extLst>
          </p:cNvPr>
          <p:cNvSpPr>
            <a:spLocks noGrp="1"/>
          </p:cNvSpPr>
          <p:nvPr>
            <p:ph type="title"/>
          </p:nvPr>
        </p:nvSpPr>
        <p:spPr/>
        <p:txBody>
          <a:bodyPr/>
          <a:lstStyle/>
          <a:p>
            <a:r>
              <a:rPr lang="en-GB" dirty="0"/>
              <a:t>The psychological contract (Taylor, 2022)</a:t>
            </a:r>
          </a:p>
        </p:txBody>
      </p:sp>
      <p:sp>
        <p:nvSpPr>
          <p:cNvPr id="3" name="Content Placeholder 2">
            <a:extLst>
              <a:ext uri="{FF2B5EF4-FFF2-40B4-BE49-F238E27FC236}">
                <a16:creationId xmlns:a16="http://schemas.microsoft.com/office/drawing/2014/main" id="{128756E3-6ADC-E9FA-EEB0-3E9A5B037AAA}"/>
              </a:ext>
            </a:extLst>
          </p:cNvPr>
          <p:cNvSpPr>
            <a:spLocks noGrp="1"/>
          </p:cNvSpPr>
          <p:nvPr>
            <p:ph idx="1"/>
          </p:nvPr>
        </p:nvSpPr>
        <p:spPr/>
        <p:txBody>
          <a:bodyPr>
            <a:normAutofit fontScale="92500" lnSpcReduction="10000"/>
          </a:bodyPr>
          <a:lstStyle/>
          <a:p>
            <a:r>
              <a:rPr lang="en-GB" dirty="0"/>
              <a:t>First discussed in the 1960s and refined by writers such as Edgar Schein (1980).</a:t>
            </a:r>
          </a:p>
          <a:p>
            <a:r>
              <a:rPr lang="en-GB" dirty="0"/>
              <a:t>Concerned with the expectations that employers and employees have of their relationship. </a:t>
            </a:r>
          </a:p>
          <a:p>
            <a:r>
              <a:rPr lang="en-GB" dirty="0"/>
              <a:t>These are unwritten and based on perceptions of individuals. </a:t>
            </a:r>
          </a:p>
          <a:p>
            <a:r>
              <a:rPr lang="en-GB" dirty="0"/>
              <a:t>Guest (2007) and Boxall and Purcell (2015) suggest that a positive psychological contract is necessary for employees to demonstrate discretionary effort.  </a:t>
            </a:r>
          </a:p>
        </p:txBody>
      </p:sp>
    </p:spTree>
    <p:extLst>
      <p:ext uri="{BB962C8B-B14F-4D97-AF65-F5344CB8AC3E}">
        <p14:creationId xmlns:p14="http://schemas.microsoft.com/office/powerpoint/2010/main" val="2929457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8FCB0-F2C3-4A04-7BFA-100959BE79A9}"/>
              </a:ext>
            </a:extLst>
          </p:cNvPr>
          <p:cNvSpPr>
            <a:spLocks noGrp="1"/>
          </p:cNvSpPr>
          <p:nvPr>
            <p:ph type="title"/>
          </p:nvPr>
        </p:nvSpPr>
        <p:spPr/>
        <p:txBody>
          <a:bodyPr/>
          <a:lstStyle/>
          <a:p>
            <a:r>
              <a:rPr lang="en-GB" dirty="0"/>
              <a:t>Altering a psychological contract</a:t>
            </a:r>
          </a:p>
        </p:txBody>
      </p:sp>
      <p:sp>
        <p:nvSpPr>
          <p:cNvPr id="3" name="Content Placeholder 2">
            <a:extLst>
              <a:ext uri="{FF2B5EF4-FFF2-40B4-BE49-F238E27FC236}">
                <a16:creationId xmlns:a16="http://schemas.microsoft.com/office/drawing/2014/main" id="{90FF5810-36C0-11E5-CD3B-F601842F8562}"/>
              </a:ext>
            </a:extLst>
          </p:cNvPr>
          <p:cNvSpPr>
            <a:spLocks noGrp="1"/>
          </p:cNvSpPr>
          <p:nvPr>
            <p:ph idx="1"/>
          </p:nvPr>
        </p:nvSpPr>
        <p:spPr/>
        <p:txBody>
          <a:bodyPr>
            <a:normAutofit fontScale="85000" lnSpcReduction="20000"/>
          </a:bodyPr>
          <a:lstStyle/>
          <a:p>
            <a:pPr eaLnBrk="1" hangingPunct="1">
              <a:spcBef>
                <a:spcPct val="50000"/>
              </a:spcBef>
            </a:pPr>
            <a:r>
              <a:rPr lang="en-GB" altLang="en-US" dirty="0">
                <a:latin typeface="+mj-lt"/>
              </a:rPr>
              <a:t>Where an employer wishes to alter the content (or terms) of psychological contracts, they can start by altering the expectations of new employees. The recruitment, selection and induction processes can be key to this.</a:t>
            </a:r>
          </a:p>
          <a:p>
            <a:pPr eaLnBrk="1" hangingPunct="1">
              <a:spcBef>
                <a:spcPct val="50000"/>
              </a:spcBef>
            </a:pPr>
            <a:r>
              <a:rPr lang="en-GB" altLang="en-US" dirty="0">
                <a:latin typeface="+mj-lt"/>
              </a:rPr>
              <a:t>If managers do not take the lead, and expressly communicate their expectations, the psychological contract will be shaped by fellow employees, past employment experiences and general impressions.</a:t>
            </a:r>
          </a:p>
          <a:p>
            <a:pPr eaLnBrk="1" hangingPunct="1">
              <a:spcBef>
                <a:spcPct val="50000"/>
              </a:spcBef>
            </a:pPr>
            <a:r>
              <a:rPr lang="en-GB" altLang="en-US" dirty="0">
                <a:latin typeface="+mj-lt"/>
              </a:rPr>
              <a:t>The most effective approach is for a clear, organisation-wide set of expectations to be established and communicated effectively to everyone in the same way.</a:t>
            </a:r>
          </a:p>
          <a:p>
            <a:endParaRPr lang="en-GB" dirty="0"/>
          </a:p>
        </p:txBody>
      </p:sp>
    </p:spTree>
    <p:extLst>
      <p:ext uri="{BB962C8B-B14F-4D97-AF65-F5344CB8AC3E}">
        <p14:creationId xmlns:p14="http://schemas.microsoft.com/office/powerpoint/2010/main" val="542343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3EB4A-83BB-7127-5EBC-60A1AD2553E7}"/>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532738C2-E2CD-CF69-F5EB-3D045462A1DF}"/>
              </a:ext>
            </a:extLst>
          </p:cNvPr>
          <p:cNvSpPr>
            <a:spLocks noGrp="1"/>
          </p:cNvSpPr>
          <p:nvPr>
            <p:ph idx="1"/>
          </p:nvPr>
        </p:nvSpPr>
        <p:spPr/>
        <p:txBody>
          <a:bodyPr/>
          <a:lstStyle/>
          <a:p>
            <a:r>
              <a:rPr lang="en-GB" dirty="0"/>
              <a:t>Think about workplaces in which you have been employed and others with which you are familiar.</a:t>
            </a:r>
          </a:p>
          <a:p>
            <a:r>
              <a:rPr lang="en-GB" dirty="0"/>
              <a:t>Can you think of occasions in which someone’s psychological contract was breached by their employer?</a:t>
            </a:r>
          </a:p>
          <a:p>
            <a:r>
              <a:rPr lang="en-GB" dirty="0"/>
              <a:t>Why did the breach occur?</a:t>
            </a:r>
          </a:p>
          <a:p>
            <a:r>
              <a:rPr lang="en-GB" dirty="0"/>
              <a:t>What were the consequences?</a:t>
            </a:r>
          </a:p>
        </p:txBody>
      </p:sp>
    </p:spTree>
    <p:extLst>
      <p:ext uri="{BB962C8B-B14F-4D97-AF65-F5344CB8AC3E}">
        <p14:creationId xmlns:p14="http://schemas.microsoft.com/office/powerpoint/2010/main" val="1602213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4207E-A836-C283-5ECD-FF072A1B0C05}"/>
              </a:ext>
            </a:extLst>
          </p:cNvPr>
          <p:cNvSpPr>
            <a:spLocks noGrp="1"/>
          </p:cNvSpPr>
          <p:nvPr>
            <p:ph type="title"/>
          </p:nvPr>
        </p:nvSpPr>
        <p:spPr/>
        <p:txBody>
          <a:bodyPr/>
          <a:lstStyle/>
          <a:p>
            <a:r>
              <a:rPr lang="en-GB" dirty="0"/>
              <a:t>Induction (1)</a:t>
            </a:r>
          </a:p>
        </p:txBody>
      </p:sp>
      <p:sp>
        <p:nvSpPr>
          <p:cNvPr id="3" name="Content Placeholder 2">
            <a:extLst>
              <a:ext uri="{FF2B5EF4-FFF2-40B4-BE49-F238E27FC236}">
                <a16:creationId xmlns:a16="http://schemas.microsoft.com/office/drawing/2014/main" id="{C88E1BB3-04D3-877B-76DF-C2028A313179}"/>
              </a:ext>
            </a:extLst>
          </p:cNvPr>
          <p:cNvSpPr>
            <a:spLocks noGrp="1"/>
          </p:cNvSpPr>
          <p:nvPr>
            <p:ph idx="1"/>
          </p:nvPr>
        </p:nvSpPr>
        <p:spPr/>
        <p:txBody>
          <a:bodyPr>
            <a:normAutofit fontScale="77500" lnSpcReduction="20000"/>
          </a:bodyPr>
          <a:lstStyle/>
          <a:p>
            <a:pPr>
              <a:spcBef>
                <a:spcPct val="50000"/>
              </a:spcBef>
            </a:pPr>
            <a:r>
              <a:rPr lang="en-GB" altLang="en-US" dirty="0">
                <a:latin typeface="+mj-lt"/>
              </a:rPr>
              <a:t>Several different terms for activities at the start of an individual’s employment:</a:t>
            </a:r>
          </a:p>
          <a:p>
            <a:pPr lvl="1">
              <a:spcBef>
                <a:spcPct val="50000"/>
              </a:spcBef>
            </a:pPr>
            <a:r>
              <a:rPr lang="en-GB" altLang="en-US" sz="2400" dirty="0">
                <a:latin typeface="+mj-lt"/>
              </a:rPr>
              <a:t>Induction = whole process whereby new employees adjust or acclimatise to their jobs and working environment.</a:t>
            </a:r>
          </a:p>
          <a:p>
            <a:pPr lvl="1">
              <a:spcBef>
                <a:spcPct val="50000"/>
              </a:spcBef>
            </a:pPr>
            <a:r>
              <a:rPr lang="en-GB" altLang="en-US" sz="2400" dirty="0">
                <a:latin typeface="+mj-lt"/>
              </a:rPr>
              <a:t>Orientation = specific course of training event for new starters.</a:t>
            </a:r>
          </a:p>
          <a:p>
            <a:pPr lvl="1">
              <a:spcBef>
                <a:spcPct val="50000"/>
              </a:spcBef>
            </a:pPr>
            <a:r>
              <a:rPr lang="en-GB" altLang="en-US" sz="2400" dirty="0">
                <a:latin typeface="+mj-lt"/>
              </a:rPr>
              <a:t>Socialisation = the way new employees build up working relationships and find roles for themselves within their new teams.</a:t>
            </a:r>
          </a:p>
          <a:p>
            <a:pPr eaLnBrk="1" hangingPunct="1">
              <a:spcBef>
                <a:spcPct val="50000"/>
              </a:spcBef>
            </a:pPr>
            <a:endParaRPr lang="en-GB" altLang="en-US" sz="1000" dirty="0">
              <a:latin typeface="+mj-lt"/>
            </a:endParaRPr>
          </a:p>
          <a:p>
            <a:pPr>
              <a:spcBef>
                <a:spcPct val="50000"/>
              </a:spcBef>
            </a:pPr>
            <a:r>
              <a:rPr lang="en-GB" altLang="en-US" dirty="0">
                <a:latin typeface="+mj-lt"/>
              </a:rPr>
              <a:t>Effective induction is both difficult to achieve consistently and time-consuming. Poor induction is therefore common - due to a lack of consideration for the new employee’s basic needs. This can lead to high levels of staff turnover in the first months of appointment.</a:t>
            </a:r>
          </a:p>
          <a:p>
            <a:endParaRPr lang="en-GB" dirty="0"/>
          </a:p>
        </p:txBody>
      </p:sp>
    </p:spTree>
    <p:extLst>
      <p:ext uri="{BB962C8B-B14F-4D97-AF65-F5344CB8AC3E}">
        <p14:creationId xmlns:p14="http://schemas.microsoft.com/office/powerpoint/2010/main" val="188911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5AC7-13D4-2744-5068-4C2AA6F31009}"/>
              </a:ext>
            </a:extLst>
          </p:cNvPr>
          <p:cNvSpPr>
            <a:spLocks noGrp="1"/>
          </p:cNvSpPr>
          <p:nvPr>
            <p:ph type="title"/>
          </p:nvPr>
        </p:nvSpPr>
        <p:spPr/>
        <p:txBody>
          <a:bodyPr/>
          <a:lstStyle/>
          <a:p>
            <a:r>
              <a:rPr lang="en-GB" dirty="0"/>
              <a:t>Induction (2)</a:t>
            </a:r>
          </a:p>
        </p:txBody>
      </p:sp>
      <p:sp>
        <p:nvSpPr>
          <p:cNvPr id="3" name="Content Placeholder 2">
            <a:extLst>
              <a:ext uri="{FF2B5EF4-FFF2-40B4-BE49-F238E27FC236}">
                <a16:creationId xmlns:a16="http://schemas.microsoft.com/office/drawing/2014/main" id="{0E8A95BD-FF4F-A21B-5123-76D9005BACC8}"/>
              </a:ext>
            </a:extLst>
          </p:cNvPr>
          <p:cNvSpPr>
            <a:spLocks noGrp="1"/>
          </p:cNvSpPr>
          <p:nvPr>
            <p:ph idx="1"/>
          </p:nvPr>
        </p:nvSpPr>
        <p:spPr/>
        <p:txBody>
          <a:bodyPr>
            <a:normAutofit fontScale="70000" lnSpcReduction="20000"/>
          </a:bodyPr>
          <a:lstStyle/>
          <a:p>
            <a:pPr>
              <a:spcBef>
                <a:spcPct val="50000"/>
              </a:spcBef>
            </a:pPr>
            <a:r>
              <a:rPr lang="en-GB" altLang="en-US" dirty="0">
                <a:latin typeface="+mj-lt"/>
              </a:rPr>
              <a:t>Individual employees have widely varying requirements when they join a new organisation, and there are dangers about making blanket assumptions about what information and support each will need.</a:t>
            </a:r>
          </a:p>
          <a:p>
            <a:pPr>
              <a:spcBef>
                <a:spcPct val="50000"/>
              </a:spcBef>
            </a:pPr>
            <a:r>
              <a:rPr lang="en-GB" altLang="en-US" dirty="0">
                <a:latin typeface="+mj-lt"/>
              </a:rPr>
              <a:t>Putting everyone, regardless of rank or experience, through an extensive, identical, centrally controlled induction programme can well be counterproductive.</a:t>
            </a:r>
          </a:p>
          <a:p>
            <a:pPr>
              <a:spcBef>
                <a:spcPct val="50000"/>
              </a:spcBef>
            </a:pPr>
            <a:r>
              <a:rPr lang="en-GB" altLang="en-US" dirty="0">
                <a:latin typeface="+mj-lt"/>
              </a:rPr>
              <a:t>Effective induction tends to incorporate different activities:</a:t>
            </a:r>
          </a:p>
          <a:p>
            <a:pPr lvl="1">
              <a:spcBef>
                <a:spcPct val="50000"/>
              </a:spcBef>
            </a:pPr>
            <a:r>
              <a:rPr lang="en-GB" altLang="en-US" sz="2400" dirty="0">
                <a:latin typeface="+mj-lt"/>
              </a:rPr>
              <a:t>Collective orientation sessions – provided to all on the first day.</a:t>
            </a:r>
          </a:p>
          <a:p>
            <a:pPr lvl="1">
              <a:spcBef>
                <a:spcPct val="50000"/>
              </a:spcBef>
            </a:pPr>
            <a:r>
              <a:rPr lang="en-GB" altLang="en-US" sz="2400" dirty="0">
                <a:latin typeface="+mj-lt"/>
              </a:rPr>
              <a:t>Specific small-group orientation sessions in the first weeks.</a:t>
            </a:r>
          </a:p>
          <a:p>
            <a:pPr lvl="1">
              <a:spcBef>
                <a:spcPct val="50000"/>
              </a:spcBef>
            </a:pPr>
            <a:r>
              <a:rPr lang="en-GB" altLang="en-US" sz="2400" dirty="0">
                <a:latin typeface="+mj-lt"/>
              </a:rPr>
              <a:t>Job/department specific briefings from the line manager.</a:t>
            </a:r>
          </a:p>
          <a:p>
            <a:pPr lvl="1">
              <a:spcBef>
                <a:spcPct val="50000"/>
              </a:spcBef>
            </a:pPr>
            <a:r>
              <a:rPr lang="en-GB" altLang="en-US" sz="2400" dirty="0">
                <a:latin typeface="+mj-lt"/>
              </a:rPr>
              <a:t>Assigning a mentor or ‘buddy’ to each new employee.</a:t>
            </a:r>
          </a:p>
          <a:p>
            <a:endParaRPr lang="en-GB" dirty="0"/>
          </a:p>
        </p:txBody>
      </p:sp>
    </p:spTree>
    <p:extLst>
      <p:ext uri="{BB962C8B-B14F-4D97-AF65-F5344CB8AC3E}">
        <p14:creationId xmlns:p14="http://schemas.microsoft.com/office/powerpoint/2010/main" val="1205508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1932-2A5B-99D9-6AC6-CF5A57445E24}"/>
              </a:ext>
            </a:extLst>
          </p:cNvPr>
          <p:cNvSpPr>
            <a:spLocks noGrp="1"/>
          </p:cNvSpPr>
          <p:nvPr>
            <p:ph type="title"/>
          </p:nvPr>
        </p:nvSpPr>
        <p:spPr/>
        <p:txBody>
          <a:bodyPr/>
          <a:lstStyle/>
          <a:p>
            <a:r>
              <a:rPr lang="en-GB" dirty="0"/>
              <a:t>Induction (3)</a:t>
            </a:r>
          </a:p>
        </p:txBody>
      </p:sp>
      <p:sp>
        <p:nvSpPr>
          <p:cNvPr id="3" name="Content Placeholder 2">
            <a:extLst>
              <a:ext uri="{FF2B5EF4-FFF2-40B4-BE49-F238E27FC236}">
                <a16:creationId xmlns:a16="http://schemas.microsoft.com/office/drawing/2014/main" id="{B5AE2B80-D174-2EDC-9D83-3820A4394F14}"/>
              </a:ext>
            </a:extLst>
          </p:cNvPr>
          <p:cNvSpPr>
            <a:spLocks noGrp="1"/>
          </p:cNvSpPr>
          <p:nvPr>
            <p:ph idx="1"/>
          </p:nvPr>
        </p:nvSpPr>
        <p:spPr/>
        <p:txBody>
          <a:bodyPr>
            <a:normAutofit fontScale="85000" lnSpcReduction="10000"/>
          </a:bodyPr>
          <a:lstStyle/>
          <a:p>
            <a:pPr>
              <a:spcBef>
                <a:spcPct val="50000"/>
              </a:spcBef>
            </a:pPr>
            <a:r>
              <a:rPr lang="en-GB" altLang="en-US" dirty="0">
                <a:latin typeface="+mj-lt"/>
              </a:rPr>
              <a:t>HR are often concerned that line-managers do not give sufficient attention to induction processes. Several explanations:</a:t>
            </a:r>
          </a:p>
          <a:p>
            <a:pPr lvl="1">
              <a:spcBef>
                <a:spcPct val="50000"/>
              </a:spcBef>
            </a:pPr>
            <a:r>
              <a:rPr lang="en-GB" altLang="en-US" dirty="0">
                <a:latin typeface="+mj-lt"/>
              </a:rPr>
              <a:t>Line managers generally have a shorter-term focus.</a:t>
            </a:r>
          </a:p>
          <a:p>
            <a:pPr lvl="1">
              <a:spcBef>
                <a:spcPct val="50000"/>
              </a:spcBef>
            </a:pPr>
            <a:r>
              <a:rPr lang="en-GB" altLang="en-US" dirty="0">
                <a:latin typeface="+mj-lt"/>
              </a:rPr>
              <a:t>Line managers are placed under tight time and cost restraints.  Releasing valuable new employees for orienteering training is often unpopular.</a:t>
            </a:r>
          </a:p>
          <a:p>
            <a:pPr lvl="1">
              <a:spcBef>
                <a:spcPct val="50000"/>
              </a:spcBef>
            </a:pPr>
            <a:r>
              <a:rPr lang="en-GB" altLang="en-US" dirty="0">
                <a:latin typeface="+mj-lt"/>
              </a:rPr>
              <a:t>Line managers’ sections of induction are often tedious, and by their nature need to be completed regularly. Many managers will try to delegate the task wherever possible.</a:t>
            </a:r>
          </a:p>
          <a:p>
            <a:endParaRPr lang="en-GB" dirty="0"/>
          </a:p>
        </p:txBody>
      </p:sp>
    </p:spTree>
    <p:extLst>
      <p:ext uri="{BB962C8B-B14F-4D97-AF65-F5344CB8AC3E}">
        <p14:creationId xmlns:p14="http://schemas.microsoft.com/office/powerpoint/2010/main" val="1851851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64B80-138B-BBCB-3513-9FF6AE2DCE50}"/>
              </a:ext>
            </a:extLst>
          </p:cNvPr>
          <p:cNvSpPr>
            <a:spLocks noGrp="1"/>
          </p:cNvSpPr>
          <p:nvPr>
            <p:ph type="title"/>
          </p:nvPr>
        </p:nvSpPr>
        <p:spPr/>
        <p:txBody>
          <a:bodyPr/>
          <a:lstStyle/>
          <a:p>
            <a:r>
              <a:rPr lang="en-GB" dirty="0"/>
              <a:t>Induction (4)</a:t>
            </a:r>
          </a:p>
        </p:txBody>
      </p:sp>
      <p:sp>
        <p:nvSpPr>
          <p:cNvPr id="3" name="Content Placeholder 2">
            <a:extLst>
              <a:ext uri="{FF2B5EF4-FFF2-40B4-BE49-F238E27FC236}">
                <a16:creationId xmlns:a16="http://schemas.microsoft.com/office/drawing/2014/main" id="{DF8A782A-4B89-DEA6-527E-601006178639}"/>
              </a:ext>
            </a:extLst>
          </p:cNvPr>
          <p:cNvSpPr>
            <a:spLocks noGrp="1"/>
          </p:cNvSpPr>
          <p:nvPr>
            <p:ph idx="1"/>
          </p:nvPr>
        </p:nvSpPr>
        <p:spPr/>
        <p:txBody>
          <a:bodyPr>
            <a:normAutofit fontScale="62500" lnSpcReduction="20000"/>
          </a:bodyPr>
          <a:lstStyle/>
          <a:p>
            <a:pPr marL="0" indent="0" eaLnBrk="1" hangingPunct="1">
              <a:spcBef>
                <a:spcPct val="50000"/>
              </a:spcBef>
              <a:buNone/>
            </a:pPr>
            <a:r>
              <a:rPr lang="en-GB" altLang="en-US" dirty="0">
                <a:latin typeface="+mj-lt"/>
              </a:rPr>
              <a:t>A number of induction features have been found to improve the experiences of new starters:</a:t>
            </a:r>
          </a:p>
          <a:p>
            <a:pPr eaLnBrk="1" hangingPunct="1">
              <a:spcBef>
                <a:spcPct val="50000"/>
              </a:spcBef>
              <a:buFontTx/>
              <a:buChar char="•"/>
            </a:pPr>
            <a:r>
              <a:rPr lang="en-GB" altLang="en-US" sz="3200" dirty="0">
                <a:latin typeface="+mj-lt"/>
              </a:rPr>
              <a:t> Regular updating of procedures.</a:t>
            </a:r>
          </a:p>
          <a:p>
            <a:pPr eaLnBrk="1" hangingPunct="1">
              <a:spcBef>
                <a:spcPct val="50000"/>
              </a:spcBef>
              <a:buFontTx/>
              <a:buChar char="•"/>
            </a:pPr>
            <a:r>
              <a:rPr lang="en-GB" altLang="en-US" sz="3200" dirty="0">
                <a:latin typeface="+mj-lt"/>
              </a:rPr>
              <a:t> Direct consultation with new starters about programme improvement.</a:t>
            </a:r>
          </a:p>
          <a:p>
            <a:pPr eaLnBrk="1" hangingPunct="1">
              <a:spcBef>
                <a:spcPct val="50000"/>
              </a:spcBef>
              <a:buFontTx/>
              <a:buChar char="•"/>
            </a:pPr>
            <a:r>
              <a:rPr lang="en-GB" altLang="en-US" sz="3200" dirty="0">
                <a:latin typeface="+mj-lt"/>
              </a:rPr>
              <a:t> Keeping induction improvement on the organisation agenda.</a:t>
            </a:r>
          </a:p>
          <a:p>
            <a:pPr eaLnBrk="1" hangingPunct="1">
              <a:spcBef>
                <a:spcPct val="50000"/>
              </a:spcBef>
              <a:buFontTx/>
              <a:buChar char="•"/>
            </a:pPr>
            <a:r>
              <a:rPr lang="en-GB" altLang="en-US" sz="3200" dirty="0">
                <a:latin typeface="+mj-lt"/>
              </a:rPr>
              <a:t> Making use of several communication methods.</a:t>
            </a:r>
          </a:p>
          <a:p>
            <a:pPr eaLnBrk="1" hangingPunct="1">
              <a:spcBef>
                <a:spcPct val="50000"/>
              </a:spcBef>
              <a:buFontTx/>
              <a:buChar char="•"/>
            </a:pPr>
            <a:r>
              <a:rPr lang="en-GB" altLang="en-US" sz="3200" dirty="0">
                <a:latin typeface="+mj-lt"/>
              </a:rPr>
              <a:t> Including job-related training.</a:t>
            </a:r>
          </a:p>
          <a:p>
            <a:pPr eaLnBrk="1" hangingPunct="1">
              <a:spcBef>
                <a:spcPct val="50000"/>
              </a:spcBef>
              <a:buFontTx/>
              <a:buChar char="•"/>
            </a:pPr>
            <a:r>
              <a:rPr lang="en-GB" altLang="en-US" sz="3200" dirty="0">
                <a:latin typeface="+mj-lt"/>
              </a:rPr>
              <a:t> Producing an accompanying ‘welcome’ pack.</a:t>
            </a:r>
          </a:p>
          <a:p>
            <a:pPr eaLnBrk="1" hangingPunct="1">
              <a:spcBef>
                <a:spcPct val="50000"/>
              </a:spcBef>
              <a:buFontTx/>
              <a:buChar char="•"/>
            </a:pPr>
            <a:r>
              <a:rPr lang="en-GB" altLang="en-US" sz="3200" dirty="0">
                <a:latin typeface="+mj-lt"/>
              </a:rPr>
              <a:t> Involving senior management in orientation sessions.</a:t>
            </a:r>
          </a:p>
          <a:p>
            <a:pPr eaLnBrk="1" hangingPunct="1">
              <a:spcBef>
                <a:spcPct val="50000"/>
              </a:spcBef>
              <a:buFontTx/>
              <a:buChar char="•"/>
            </a:pPr>
            <a:r>
              <a:rPr lang="en-GB" altLang="en-US" sz="3200" dirty="0">
                <a:latin typeface="+mj-lt"/>
              </a:rPr>
              <a:t> Covering informal rules and norms as well as the formal ones.</a:t>
            </a:r>
          </a:p>
          <a:p>
            <a:endParaRPr lang="en-GB" dirty="0"/>
          </a:p>
        </p:txBody>
      </p:sp>
    </p:spTree>
    <p:extLst>
      <p:ext uri="{BB962C8B-B14F-4D97-AF65-F5344CB8AC3E}">
        <p14:creationId xmlns:p14="http://schemas.microsoft.com/office/powerpoint/2010/main" val="2026182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7A397-043B-D342-47F3-90BD74B53C4A}"/>
              </a:ext>
            </a:extLst>
          </p:cNvPr>
          <p:cNvSpPr>
            <a:spLocks noGrp="1"/>
          </p:cNvSpPr>
          <p:nvPr>
            <p:ph type="title"/>
          </p:nvPr>
        </p:nvSpPr>
        <p:spPr/>
        <p:txBody>
          <a:bodyPr/>
          <a:lstStyle/>
          <a:p>
            <a:r>
              <a:rPr lang="en-GB" dirty="0"/>
              <a:t>Ten step model (Caldwell and Peters, 2018)</a:t>
            </a:r>
          </a:p>
        </p:txBody>
      </p:sp>
      <p:sp>
        <p:nvSpPr>
          <p:cNvPr id="3" name="Content Placeholder 2">
            <a:extLst>
              <a:ext uri="{FF2B5EF4-FFF2-40B4-BE49-F238E27FC236}">
                <a16:creationId xmlns:a16="http://schemas.microsoft.com/office/drawing/2014/main" id="{72268AAA-AC98-0D3A-B046-9CE07FFE8244}"/>
              </a:ext>
            </a:extLst>
          </p:cNvPr>
          <p:cNvSpPr>
            <a:spLocks noGrp="1"/>
          </p:cNvSpPr>
          <p:nvPr>
            <p:ph idx="1"/>
          </p:nvPr>
        </p:nvSpPr>
        <p:spPr/>
        <p:txBody>
          <a:bodyPr>
            <a:normAutofit fontScale="70000" lnSpcReduction="20000"/>
          </a:bodyPr>
          <a:lstStyle/>
          <a:p>
            <a:r>
              <a:rPr lang="en-GB" dirty="0"/>
              <a:t>Establish the relationship immediately after hiring.</a:t>
            </a:r>
          </a:p>
          <a:p>
            <a:r>
              <a:rPr lang="en-GB" dirty="0"/>
              <a:t>Appoint a trained and committed mentor.</a:t>
            </a:r>
          </a:p>
          <a:p>
            <a:r>
              <a:rPr lang="en-GB" dirty="0"/>
              <a:t>Focus the onboarding on relationships and networks.</a:t>
            </a:r>
          </a:p>
          <a:p>
            <a:r>
              <a:rPr lang="en-GB" dirty="0"/>
              <a:t>Prepare a well-developed and complete new employee orientation booklet.</a:t>
            </a:r>
          </a:p>
          <a:p>
            <a:r>
              <a:rPr lang="en-GB" dirty="0"/>
              <a:t>Prepare physical location, office, and staffing support prior to onboarding.</a:t>
            </a:r>
          </a:p>
          <a:p>
            <a:r>
              <a:rPr lang="en-GB" dirty="0"/>
              <a:t>Assist in transitional logistics. </a:t>
            </a:r>
          </a:p>
          <a:p>
            <a:r>
              <a:rPr lang="en-GB" dirty="0"/>
              <a:t>Clarify and affirm priorities and expectations.</a:t>
            </a:r>
          </a:p>
          <a:p>
            <a:r>
              <a:rPr lang="en-GB" dirty="0"/>
              <a:t>Engage, empower and appreciate the employee.</a:t>
            </a:r>
          </a:p>
          <a:p>
            <a:r>
              <a:rPr lang="en-GB" dirty="0"/>
              <a:t>Involve upline in onboarding training and orientation.</a:t>
            </a:r>
          </a:p>
          <a:p>
            <a:r>
              <a:rPr lang="en-GB" dirty="0"/>
              <a:t>Create an ongoing coaching process.</a:t>
            </a:r>
          </a:p>
        </p:txBody>
      </p:sp>
    </p:spTree>
    <p:extLst>
      <p:ext uri="{BB962C8B-B14F-4D97-AF65-F5344CB8AC3E}">
        <p14:creationId xmlns:p14="http://schemas.microsoft.com/office/powerpoint/2010/main" val="573600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E6521-F7D7-1258-5B95-2BDB2C323FBD}"/>
              </a:ext>
            </a:extLst>
          </p:cNvPr>
          <p:cNvSpPr>
            <a:spLocks noGrp="1"/>
          </p:cNvSpPr>
          <p:nvPr>
            <p:ph type="title"/>
          </p:nvPr>
        </p:nvSpPr>
        <p:spPr/>
        <p:txBody>
          <a:bodyPr/>
          <a:lstStyle/>
          <a:p>
            <a:r>
              <a:rPr lang="en-GB" dirty="0"/>
              <a:t>Succession planning</a:t>
            </a:r>
          </a:p>
        </p:txBody>
      </p:sp>
      <p:sp>
        <p:nvSpPr>
          <p:cNvPr id="3" name="Content Placeholder 2">
            <a:extLst>
              <a:ext uri="{FF2B5EF4-FFF2-40B4-BE49-F238E27FC236}">
                <a16:creationId xmlns:a16="http://schemas.microsoft.com/office/drawing/2014/main" id="{AECF1D2F-6A30-94E6-8186-0D83FD565BC8}"/>
              </a:ext>
            </a:extLst>
          </p:cNvPr>
          <p:cNvSpPr>
            <a:spLocks noGrp="1"/>
          </p:cNvSpPr>
          <p:nvPr>
            <p:ph idx="1"/>
          </p:nvPr>
        </p:nvSpPr>
        <p:spPr/>
        <p:txBody>
          <a:bodyPr/>
          <a:lstStyle/>
          <a:p>
            <a:pPr marL="0" indent="0">
              <a:buNone/>
            </a:pPr>
            <a:r>
              <a:rPr lang="en-GB" dirty="0"/>
              <a:t>‘Encompasses a group of activities which aim to ensure that at any time an organisation has sufficient numbers of people with the ability, knowledge, personal attributes and experience necessary to </a:t>
            </a:r>
            <a:r>
              <a:rPr lang="en-GB" dirty="0" err="1"/>
              <a:t>to</a:t>
            </a:r>
            <a:r>
              <a:rPr lang="en-GB" dirty="0"/>
              <a:t> step into senior roles when they become vacant.’ </a:t>
            </a:r>
          </a:p>
          <a:p>
            <a:pPr marL="0" indent="0">
              <a:buNone/>
            </a:pPr>
            <a:r>
              <a:rPr lang="en-GB" dirty="0"/>
              <a:t>							(Taylor, 2022, p. 297) </a:t>
            </a:r>
          </a:p>
        </p:txBody>
      </p:sp>
    </p:spTree>
    <p:extLst>
      <p:ext uri="{BB962C8B-B14F-4D97-AF65-F5344CB8AC3E}">
        <p14:creationId xmlns:p14="http://schemas.microsoft.com/office/powerpoint/2010/main" val="1250084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0C789-1CA0-E22D-F0D4-049AEA806F36}"/>
              </a:ext>
            </a:extLst>
          </p:cNvPr>
          <p:cNvSpPr>
            <a:spLocks noGrp="1"/>
          </p:cNvSpPr>
          <p:nvPr>
            <p:ph type="title"/>
          </p:nvPr>
        </p:nvSpPr>
        <p:spPr/>
        <p:txBody>
          <a:bodyPr/>
          <a:lstStyle/>
          <a:p>
            <a:r>
              <a:rPr lang="en-GB" dirty="0"/>
              <a:t>CIPD (2024)</a:t>
            </a:r>
          </a:p>
        </p:txBody>
      </p:sp>
      <p:sp>
        <p:nvSpPr>
          <p:cNvPr id="3" name="Content Placeholder 2">
            <a:extLst>
              <a:ext uri="{FF2B5EF4-FFF2-40B4-BE49-F238E27FC236}">
                <a16:creationId xmlns:a16="http://schemas.microsoft.com/office/drawing/2014/main" id="{1DAFF81C-6C97-5220-E7D4-4BE466243CBC}"/>
              </a:ext>
            </a:extLst>
          </p:cNvPr>
          <p:cNvSpPr>
            <a:spLocks noGrp="1"/>
          </p:cNvSpPr>
          <p:nvPr>
            <p:ph idx="1"/>
          </p:nvPr>
        </p:nvSpPr>
        <p:spPr/>
        <p:txBody>
          <a:bodyPr>
            <a:normAutofit fontScale="85000" lnSpcReduction="20000"/>
          </a:bodyPr>
          <a:lstStyle/>
          <a:p>
            <a:r>
              <a:rPr lang="en-GB" dirty="0">
                <a:solidFill>
                  <a:srgbClr val="202020"/>
                </a:solidFill>
                <a:latin typeface="Museo"/>
              </a:rPr>
              <a:t>I</a:t>
            </a:r>
            <a:r>
              <a:rPr lang="en-GB" b="0" i="0" dirty="0">
                <a:solidFill>
                  <a:srgbClr val="202020"/>
                </a:solidFill>
                <a:effectLst/>
                <a:latin typeface="Museo"/>
              </a:rPr>
              <a:t>mportance of Succession Planning: It is crucial for ensuring business continuity and maintaining a pipeline of talent for future leadership and critical roles.</a:t>
            </a:r>
          </a:p>
          <a:p>
            <a:r>
              <a:rPr lang="en-GB" b="0" i="0" dirty="0">
                <a:solidFill>
                  <a:srgbClr val="202020"/>
                </a:solidFill>
                <a:effectLst/>
                <a:latin typeface="Museo"/>
              </a:rPr>
              <a:t>Key Steps: Effective succession planning involves identifying key roles, assessing potential candidates, and providing development opportunities to prepare them for future responsibilities.</a:t>
            </a:r>
          </a:p>
          <a:p>
            <a:r>
              <a:rPr lang="en-GB" b="0" i="0" dirty="0">
                <a:solidFill>
                  <a:srgbClr val="202020"/>
                </a:solidFill>
                <a:effectLst/>
                <a:latin typeface="Museo"/>
              </a:rPr>
              <a:t>Benefits: Succession planning can lead to improved employee retention, organisational stability, and readiness to fill critical positions as they become vacant.</a:t>
            </a:r>
            <a:br>
              <a:rPr lang="en-GB" dirty="0"/>
            </a:br>
            <a:endParaRPr lang="en-GB" dirty="0"/>
          </a:p>
        </p:txBody>
      </p:sp>
    </p:spTree>
    <p:extLst>
      <p:ext uri="{BB962C8B-B14F-4D97-AF65-F5344CB8AC3E}">
        <p14:creationId xmlns:p14="http://schemas.microsoft.com/office/powerpoint/2010/main" val="199646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CFA54-C90B-206C-A108-CA8752E177DE}"/>
              </a:ext>
            </a:extLst>
          </p:cNvPr>
          <p:cNvSpPr>
            <a:spLocks noGrp="1"/>
          </p:cNvSpPr>
          <p:nvPr>
            <p:ph type="title"/>
          </p:nvPr>
        </p:nvSpPr>
        <p:spPr/>
        <p:txBody>
          <a:bodyPr/>
          <a:lstStyle/>
          <a:p>
            <a:r>
              <a:rPr lang="en-GB" dirty="0"/>
              <a:t>Identifying the talent pool</a:t>
            </a:r>
          </a:p>
        </p:txBody>
      </p:sp>
      <p:sp>
        <p:nvSpPr>
          <p:cNvPr id="3" name="Content Placeholder 2">
            <a:extLst>
              <a:ext uri="{FF2B5EF4-FFF2-40B4-BE49-F238E27FC236}">
                <a16:creationId xmlns:a16="http://schemas.microsoft.com/office/drawing/2014/main" id="{22B02552-7926-59A3-C30B-38AFDA7DC254}"/>
              </a:ext>
            </a:extLst>
          </p:cNvPr>
          <p:cNvSpPr>
            <a:spLocks noGrp="1"/>
          </p:cNvSpPr>
          <p:nvPr>
            <p:ph idx="1"/>
          </p:nvPr>
        </p:nvSpPr>
        <p:spPr/>
        <p:txBody>
          <a:bodyPr>
            <a:normAutofit/>
          </a:bodyPr>
          <a:lstStyle/>
          <a:p>
            <a:r>
              <a:rPr lang="en-GB" dirty="0"/>
              <a:t>Most commonly achieved by scoring staff against two key criteria – performance and potential. </a:t>
            </a:r>
          </a:p>
          <a:p>
            <a:r>
              <a:rPr lang="en-GB" dirty="0"/>
              <a:t>How do you measure potential?</a:t>
            </a:r>
          </a:p>
          <a:p>
            <a:r>
              <a:rPr lang="en-GB" dirty="0"/>
              <a:t>Varying approaches including a nine-box grid (Blass, 2009; Clutterbuck, 2012) but many argue that simpler four-box grid is preferrable.</a:t>
            </a:r>
          </a:p>
          <a:p>
            <a:endParaRPr lang="en-GB" dirty="0"/>
          </a:p>
        </p:txBody>
      </p:sp>
    </p:spTree>
    <p:extLst>
      <p:ext uri="{BB962C8B-B14F-4D97-AF65-F5344CB8AC3E}">
        <p14:creationId xmlns:p14="http://schemas.microsoft.com/office/powerpoint/2010/main" val="4973603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982ED-6E08-981D-A999-57A871229364}"/>
              </a:ext>
            </a:extLst>
          </p:cNvPr>
          <p:cNvSpPr>
            <a:spLocks noGrp="1"/>
          </p:cNvSpPr>
          <p:nvPr>
            <p:ph type="title"/>
          </p:nvPr>
        </p:nvSpPr>
        <p:spPr/>
        <p:txBody>
          <a:bodyPr/>
          <a:lstStyle/>
          <a:p>
            <a:r>
              <a:rPr lang="en-GB" dirty="0" err="1"/>
              <a:t>Odiorne’s</a:t>
            </a:r>
            <a:r>
              <a:rPr lang="en-GB" dirty="0"/>
              <a:t> typology (1984)</a:t>
            </a:r>
          </a:p>
        </p:txBody>
      </p:sp>
      <p:sp>
        <p:nvSpPr>
          <p:cNvPr id="3" name="Content Placeholder 2">
            <a:extLst>
              <a:ext uri="{FF2B5EF4-FFF2-40B4-BE49-F238E27FC236}">
                <a16:creationId xmlns:a16="http://schemas.microsoft.com/office/drawing/2014/main" id="{F5D2181B-E5FF-DCFB-7B8E-199C8C86DEC2}"/>
              </a:ext>
            </a:extLst>
          </p:cNvPr>
          <p:cNvSpPr>
            <a:spLocks noGrp="1"/>
          </p:cNvSpPr>
          <p:nvPr>
            <p:ph idx="1"/>
          </p:nvPr>
        </p:nvSpPr>
        <p:spPr/>
        <p:txBody>
          <a:bodyPr/>
          <a:lstStyle/>
          <a:p>
            <a:r>
              <a:rPr lang="en-GB" dirty="0"/>
              <a:t>Those in the ‘star’ category would be included in the plan.</a:t>
            </a:r>
          </a:p>
          <a:p>
            <a:r>
              <a:rPr lang="en-GB" dirty="0"/>
              <a:t>Should be a flexible process and reviewed at least once a year.</a:t>
            </a:r>
          </a:p>
        </p:txBody>
      </p:sp>
      <p:pic>
        <p:nvPicPr>
          <p:cNvPr id="6" name="Picture 5">
            <a:extLst>
              <a:ext uri="{FF2B5EF4-FFF2-40B4-BE49-F238E27FC236}">
                <a16:creationId xmlns:a16="http://schemas.microsoft.com/office/drawing/2014/main" id="{7EEEB701-6F6E-844A-5A45-0EC679201E5E}"/>
              </a:ext>
            </a:extLst>
          </p:cNvPr>
          <p:cNvPicPr>
            <a:picLocks noChangeAspect="1"/>
          </p:cNvPicPr>
          <p:nvPr/>
        </p:nvPicPr>
        <p:blipFill>
          <a:blip r:embed="rId3"/>
          <a:stretch>
            <a:fillRect/>
          </a:stretch>
        </p:blipFill>
        <p:spPr>
          <a:xfrm>
            <a:off x="4195481" y="3193677"/>
            <a:ext cx="6829313" cy="1969994"/>
          </a:xfrm>
          <a:prstGeom prst="rect">
            <a:avLst/>
          </a:prstGeom>
        </p:spPr>
      </p:pic>
    </p:spTree>
    <p:extLst>
      <p:ext uri="{BB962C8B-B14F-4D97-AF65-F5344CB8AC3E}">
        <p14:creationId xmlns:p14="http://schemas.microsoft.com/office/powerpoint/2010/main" val="32461354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A8D6-BC51-60F0-7003-42A74E98CDAE}"/>
              </a:ext>
            </a:extLst>
          </p:cNvPr>
          <p:cNvSpPr>
            <a:spLocks noGrp="1"/>
          </p:cNvSpPr>
          <p:nvPr>
            <p:ph type="title"/>
          </p:nvPr>
        </p:nvSpPr>
        <p:spPr/>
        <p:txBody>
          <a:bodyPr/>
          <a:lstStyle/>
          <a:p>
            <a:r>
              <a:rPr lang="en-GB" dirty="0"/>
              <a:t>Key approaches (1)</a:t>
            </a:r>
          </a:p>
        </p:txBody>
      </p:sp>
      <p:sp>
        <p:nvSpPr>
          <p:cNvPr id="3" name="Content Placeholder 2">
            <a:extLst>
              <a:ext uri="{FF2B5EF4-FFF2-40B4-BE49-F238E27FC236}">
                <a16:creationId xmlns:a16="http://schemas.microsoft.com/office/drawing/2014/main" id="{CEBB2C5E-9A8C-C6B5-25B2-76EA25F1C773}"/>
              </a:ext>
            </a:extLst>
          </p:cNvPr>
          <p:cNvSpPr>
            <a:spLocks noGrp="1"/>
          </p:cNvSpPr>
          <p:nvPr>
            <p:ph idx="1"/>
          </p:nvPr>
        </p:nvSpPr>
        <p:spPr/>
        <p:txBody>
          <a:bodyPr/>
          <a:lstStyle/>
          <a:p>
            <a:r>
              <a:rPr lang="en-GB" dirty="0"/>
              <a:t>Traditional:</a:t>
            </a:r>
          </a:p>
          <a:p>
            <a:pPr lvl="1"/>
            <a:r>
              <a:rPr lang="en-GB" dirty="0"/>
              <a:t>Focused on people pursuing careers largely in one organisation.</a:t>
            </a:r>
          </a:p>
          <a:p>
            <a:pPr lvl="1"/>
            <a:r>
              <a:rPr lang="en-GB" dirty="0"/>
              <a:t>Managers identify those who have potential and take steps to foster their careers.</a:t>
            </a:r>
          </a:p>
          <a:p>
            <a:pPr lvl="1"/>
            <a:r>
              <a:rPr lang="en-GB" dirty="0"/>
              <a:t>Fast-tracking leaders and continuity.</a:t>
            </a:r>
          </a:p>
          <a:p>
            <a:pPr lvl="1"/>
            <a:r>
              <a:rPr lang="en-GB" dirty="0"/>
              <a:t>What ethical challenges could this create?</a:t>
            </a:r>
          </a:p>
        </p:txBody>
      </p:sp>
    </p:spTree>
    <p:extLst>
      <p:ext uri="{BB962C8B-B14F-4D97-AF65-F5344CB8AC3E}">
        <p14:creationId xmlns:p14="http://schemas.microsoft.com/office/powerpoint/2010/main" val="25414675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AAA44-F46A-2704-1F5B-DF3408380221}"/>
              </a:ext>
            </a:extLst>
          </p:cNvPr>
          <p:cNvSpPr>
            <a:spLocks noGrp="1"/>
          </p:cNvSpPr>
          <p:nvPr>
            <p:ph type="title"/>
          </p:nvPr>
        </p:nvSpPr>
        <p:spPr/>
        <p:txBody>
          <a:bodyPr/>
          <a:lstStyle/>
          <a:p>
            <a:r>
              <a:rPr lang="en-GB" dirty="0"/>
              <a:t>Key approaches (2)</a:t>
            </a:r>
          </a:p>
        </p:txBody>
      </p:sp>
      <p:sp>
        <p:nvSpPr>
          <p:cNvPr id="3" name="Content Placeholder 2">
            <a:extLst>
              <a:ext uri="{FF2B5EF4-FFF2-40B4-BE49-F238E27FC236}">
                <a16:creationId xmlns:a16="http://schemas.microsoft.com/office/drawing/2014/main" id="{6C40F575-7D76-63F1-A43B-89FB901FD23B}"/>
              </a:ext>
            </a:extLst>
          </p:cNvPr>
          <p:cNvSpPr>
            <a:spLocks noGrp="1"/>
          </p:cNvSpPr>
          <p:nvPr>
            <p:ph idx="1"/>
          </p:nvPr>
        </p:nvSpPr>
        <p:spPr/>
        <p:txBody>
          <a:bodyPr>
            <a:normAutofit fontScale="92500" lnSpcReduction="10000"/>
          </a:bodyPr>
          <a:lstStyle/>
          <a:p>
            <a:r>
              <a:rPr lang="en-GB" dirty="0"/>
              <a:t>Contemporary:</a:t>
            </a:r>
          </a:p>
          <a:p>
            <a:pPr lvl="1"/>
            <a:r>
              <a:rPr lang="en-GB" dirty="0"/>
              <a:t>Broader scope</a:t>
            </a:r>
          </a:p>
          <a:p>
            <a:pPr lvl="1"/>
            <a:r>
              <a:rPr lang="en-GB" dirty="0"/>
              <a:t>Strategic alignment</a:t>
            </a:r>
          </a:p>
          <a:p>
            <a:pPr lvl="1"/>
            <a:r>
              <a:rPr lang="en-GB" dirty="0"/>
              <a:t>Data-driven</a:t>
            </a:r>
          </a:p>
          <a:p>
            <a:pPr lvl="1"/>
            <a:r>
              <a:rPr lang="en-GB" dirty="0"/>
              <a:t>Flexibility and agility</a:t>
            </a:r>
          </a:p>
          <a:p>
            <a:pPr lvl="1"/>
            <a:r>
              <a:rPr lang="en-GB" dirty="0"/>
              <a:t>Diversity and inclusion</a:t>
            </a:r>
          </a:p>
          <a:p>
            <a:pPr lvl="1"/>
            <a:r>
              <a:rPr lang="en-GB" dirty="0"/>
              <a:t>Continuous development</a:t>
            </a:r>
          </a:p>
          <a:p>
            <a:pPr lvl="1"/>
            <a:r>
              <a:rPr lang="en-GB" dirty="0"/>
              <a:t>Links between formal succession planning and superior business performance. </a:t>
            </a:r>
          </a:p>
          <a:p>
            <a:endParaRPr lang="en-GB" dirty="0"/>
          </a:p>
        </p:txBody>
      </p:sp>
    </p:spTree>
    <p:extLst>
      <p:ext uri="{BB962C8B-B14F-4D97-AF65-F5344CB8AC3E}">
        <p14:creationId xmlns:p14="http://schemas.microsoft.com/office/powerpoint/2010/main" val="38946067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A754-10D2-A416-1942-61A94B31BCDE}"/>
              </a:ext>
            </a:extLst>
          </p:cNvPr>
          <p:cNvSpPr>
            <a:spLocks noGrp="1"/>
          </p:cNvSpPr>
          <p:nvPr>
            <p:ph type="title"/>
          </p:nvPr>
        </p:nvSpPr>
        <p:spPr/>
        <p:txBody>
          <a:bodyPr/>
          <a:lstStyle/>
          <a:p>
            <a:r>
              <a:rPr lang="en-GB" dirty="0"/>
              <a:t>‘Insiders’ versus ‘outsiders’</a:t>
            </a:r>
          </a:p>
        </p:txBody>
      </p:sp>
      <p:sp>
        <p:nvSpPr>
          <p:cNvPr id="3" name="Content Placeholder 2">
            <a:extLst>
              <a:ext uri="{FF2B5EF4-FFF2-40B4-BE49-F238E27FC236}">
                <a16:creationId xmlns:a16="http://schemas.microsoft.com/office/drawing/2014/main" id="{64C083EF-9AAC-BE4F-860A-155B64350EFE}"/>
              </a:ext>
            </a:extLst>
          </p:cNvPr>
          <p:cNvSpPr>
            <a:spLocks noGrp="1"/>
          </p:cNvSpPr>
          <p:nvPr>
            <p:ph idx="1"/>
          </p:nvPr>
        </p:nvSpPr>
        <p:spPr/>
        <p:txBody>
          <a:bodyPr/>
          <a:lstStyle/>
          <a:p>
            <a:r>
              <a:rPr lang="en-GB" dirty="0"/>
              <a:t>Valid reasons to recruit externally include bringing in new ideas and approaches.</a:t>
            </a:r>
          </a:p>
          <a:p>
            <a:r>
              <a:rPr lang="en-GB" dirty="0"/>
              <a:t>Nurturing internal talent can be more effective when there is a high degree of organisation-specific knowledge in business-critical roles. </a:t>
            </a:r>
          </a:p>
          <a:p>
            <a:r>
              <a:rPr lang="en-GB" dirty="0"/>
              <a:t>Succession planning can help retain talented individuals as they are aware of internal progression opportunities.</a:t>
            </a:r>
          </a:p>
        </p:txBody>
      </p:sp>
    </p:spTree>
    <p:extLst>
      <p:ext uri="{BB962C8B-B14F-4D97-AF65-F5344CB8AC3E}">
        <p14:creationId xmlns:p14="http://schemas.microsoft.com/office/powerpoint/2010/main" val="8081158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0D7A1-CE95-2286-EC01-1A0783BD1E8F}"/>
              </a:ext>
            </a:extLst>
          </p:cNvPr>
          <p:cNvSpPr>
            <a:spLocks noGrp="1"/>
          </p:cNvSpPr>
          <p:nvPr>
            <p:ph type="title"/>
          </p:nvPr>
        </p:nvSpPr>
        <p:spPr/>
        <p:txBody>
          <a:bodyPr/>
          <a:lstStyle/>
          <a:p>
            <a:r>
              <a:rPr lang="en-GB" dirty="0"/>
              <a:t>Case study</a:t>
            </a:r>
          </a:p>
        </p:txBody>
      </p:sp>
      <p:pic>
        <p:nvPicPr>
          <p:cNvPr id="4098" name="Picture 2" descr="Category: Succession Planning - Tribus ...">
            <a:extLst>
              <a:ext uri="{FF2B5EF4-FFF2-40B4-BE49-F238E27FC236}">
                <a16:creationId xmlns:a16="http://schemas.microsoft.com/office/drawing/2014/main" id="{70DC5DAF-4838-C89C-10D1-1F9EE6649B9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202205" y="1417638"/>
            <a:ext cx="3994057" cy="3994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8574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029D1-C0D9-A133-FF9E-5D9382C6A2CF}"/>
              </a:ext>
            </a:extLst>
          </p:cNvPr>
          <p:cNvSpPr>
            <a:spLocks noGrp="1"/>
          </p:cNvSpPr>
          <p:nvPr>
            <p:ph type="title"/>
          </p:nvPr>
        </p:nvSpPr>
        <p:spPr/>
        <p:txBody>
          <a:bodyPr/>
          <a:lstStyle/>
          <a:p>
            <a:r>
              <a:rPr lang="en-GB" dirty="0"/>
              <a:t>Factors impacting succession planning</a:t>
            </a:r>
          </a:p>
        </p:txBody>
      </p:sp>
      <p:sp>
        <p:nvSpPr>
          <p:cNvPr id="3" name="Content Placeholder 2">
            <a:extLst>
              <a:ext uri="{FF2B5EF4-FFF2-40B4-BE49-F238E27FC236}">
                <a16:creationId xmlns:a16="http://schemas.microsoft.com/office/drawing/2014/main" id="{779FDBB9-8D0B-D3D0-48F4-83A55D411131}"/>
              </a:ext>
            </a:extLst>
          </p:cNvPr>
          <p:cNvSpPr>
            <a:spLocks noGrp="1"/>
          </p:cNvSpPr>
          <p:nvPr>
            <p:ph idx="1"/>
          </p:nvPr>
        </p:nvSpPr>
        <p:spPr/>
        <p:txBody>
          <a:bodyPr/>
          <a:lstStyle/>
          <a:p>
            <a:r>
              <a:rPr lang="en-GB" dirty="0"/>
              <a:t>Succession planning is more important now than ever due to several developments:</a:t>
            </a:r>
          </a:p>
          <a:p>
            <a:pPr lvl="1"/>
            <a:r>
              <a:rPr lang="en-GB" dirty="0"/>
              <a:t>Population ageing.</a:t>
            </a:r>
          </a:p>
          <a:p>
            <a:pPr lvl="1"/>
            <a:r>
              <a:rPr lang="en-GB" dirty="0"/>
              <a:t>Tighter labour markets generally.</a:t>
            </a:r>
          </a:p>
          <a:p>
            <a:pPr lvl="1"/>
            <a:r>
              <a:rPr lang="en-GB" dirty="0"/>
              <a:t>Decreasing loyalty to one organisation.</a:t>
            </a:r>
          </a:p>
          <a:p>
            <a:pPr lvl="1"/>
            <a:r>
              <a:rPr lang="en-GB" dirty="0"/>
              <a:t>Unpredictable business environments and the pace of technological change.</a:t>
            </a:r>
          </a:p>
          <a:p>
            <a:pPr marL="3657600" lvl="8" indent="0">
              <a:buNone/>
            </a:pPr>
            <a:r>
              <a:rPr lang="en-GB" dirty="0"/>
              <a:t> 				(Taylor, 2022, p. 306)</a:t>
            </a:r>
          </a:p>
        </p:txBody>
      </p:sp>
    </p:spTree>
    <p:extLst>
      <p:ext uri="{BB962C8B-B14F-4D97-AF65-F5344CB8AC3E}">
        <p14:creationId xmlns:p14="http://schemas.microsoft.com/office/powerpoint/2010/main" val="165476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3D7D-5DD1-0156-9E4A-F422FEF137B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C6AC09F-A334-0A30-79AB-3E444D93A51F}"/>
              </a:ext>
            </a:extLst>
          </p:cNvPr>
          <p:cNvSpPr>
            <a:spLocks noGrp="1"/>
          </p:cNvSpPr>
          <p:nvPr>
            <p:ph idx="1"/>
          </p:nvPr>
        </p:nvSpPr>
        <p:spPr/>
        <p:txBody>
          <a:bodyPr/>
          <a:lstStyle/>
          <a:p>
            <a:r>
              <a:rPr lang="en-GB" dirty="0"/>
              <a:t>Effective onboarding.</a:t>
            </a:r>
          </a:p>
          <a:p>
            <a:r>
              <a:rPr lang="en-GB" dirty="0"/>
              <a:t>Psychological contract.</a:t>
            </a:r>
          </a:p>
          <a:p>
            <a:r>
              <a:rPr lang="en-GB" dirty="0"/>
              <a:t>Succession planning. </a:t>
            </a:r>
          </a:p>
        </p:txBody>
      </p:sp>
    </p:spTree>
    <p:extLst>
      <p:ext uri="{BB962C8B-B14F-4D97-AF65-F5344CB8AC3E}">
        <p14:creationId xmlns:p14="http://schemas.microsoft.com/office/powerpoint/2010/main" val="2852413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a:bodyPr>
          <a:lstStyle/>
          <a:p>
            <a:r>
              <a:rPr lang="en-US" sz="5400" b="1" dirty="0">
                <a:solidFill>
                  <a:schemeClr val="bg1"/>
                </a:solidFill>
              </a:rPr>
              <a:t>Any questions? </a:t>
            </a:r>
          </a:p>
        </p:txBody>
      </p:sp>
    </p:spTree>
    <p:extLst>
      <p:ext uri="{BB962C8B-B14F-4D97-AF65-F5344CB8AC3E}">
        <p14:creationId xmlns:p14="http://schemas.microsoft.com/office/powerpoint/2010/main" val="2437076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a:xfrm>
            <a:off x="609600" y="1089213"/>
            <a:ext cx="10972800" cy="3917032"/>
          </a:xfrm>
        </p:spPr>
        <p:txBody>
          <a:bodyPr>
            <a:noAutofit/>
          </a:bodyPr>
          <a:lstStyle/>
          <a:p>
            <a:r>
              <a:rPr lang="en-GB" sz="1600" dirty="0"/>
              <a:t>CIPD (No Date) </a:t>
            </a:r>
            <a:r>
              <a:rPr lang="en-GB" sz="1600" i="1" dirty="0"/>
              <a:t>Resourcing. </a:t>
            </a:r>
            <a:r>
              <a:rPr lang="en-GB" sz="1600" dirty="0"/>
              <a:t>Available at: </a:t>
            </a:r>
            <a:r>
              <a:rPr lang="en-GB" sz="1600" dirty="0">
                <a:hlinkClick r:id="rId3"/>
              </a:rPr>
              <a:t>The Profession Map / Specialist knowledge / Resourcing | CIPD</a:t>
            </a:r>
            <a:r>
              <a:rPr lang="en-GB" sz="1600" dirty="0"/>
              <a:t>. (Accessed: 3 October 2024). </a:t>
            </a:r>
          </a:p>
          <a:p>
            <a:r>
              <a:rPr lang="en-GB" sz="1600" dirty="0"/>
              <a:t>CIPD (2023) </a:t>
            </a:r>
            <a:r>
              <a:rPr lang="en-GB" sz="1600" i="1" dirty="0"/>
              <a:t>Talent Management</a:t>
            </a:r>
            <a:r>
              <a:rPr lang="en-GB" sz="1600" dirty="0"/>
              <a:t>. Available at: </a:t>
            </a:r>
            <a:r>
              <a:rPr lang="en-GB" sz="1600" dirty="0">
                <a:hlinkClick r:id="rId4"/>
              </a:rPr>
              <a:t>Talent management | Factsheets | CIPD</a:t>
            </a:r>
            <a:r>
              <a:rPr lang="en-GB" sz="1600" dirty="0"/>
              <a:t>. (Accessed: 3 October 2024).</a:t>
            </a:r>
          </a:p>
          <a:p>
            <a:r>
              <a:rPr lang="en-GB" sz="1600" dirty="0"/>
              <a:t>CIPD (2024) </a:t>
            </a:r>
            <a:r>
              <a:rPr lang="en-GB" sz="1600" i="1" dirty="0"/>
              <a:t>Succession planning. </a:t>
            </a:r>
            <a:r>
              <a:rPr lang="en-GB" sz="1600" dirty="0"/>
              <a:t>Available at: </a:t>
            </a:r>
            <a:r>
              <a:rPr lang="en-GB" sz="1600" dirty="0">
                <a:hlinkClick r:id="rId5"/>
              </a:rPr>
              <a:t>Succession Planning | Factsheets | CIPD</a:t>
            </a:r>
            <a:r>
              <a:rPr lang="en-GB" sz="1600" dirty="0"/>
              <a:t> (Accessed: 21 November 2024)</a:t>
            </a:r>
            <a:endParaRPr lang="en-GB" sz="2800" dirty="0"/>
          </a:p>
          <a:p>
            <a:r>
              <a:rPr lang="en-GB" sz="1600" b="0" i="0" dirty="0" err="1">
                <a:solidFill>
                  <a:srgbClr val="202020"/>
                </a:solidFill>
                <a:effectLst/>
                <a:latin typeface="Museo"/>
              </a:rPr>
              <a:t>Frogeli</a:t>
            </a:r>
            <a:r>
              <a:rPr lang="en-GB" sz="1600" b="0" i="0" dirty="0">
                <a:solidFill>
                  <a:srgbClr val="202020"/>
                </a:solidFill>
                <a:effectLst/>
                <a:latin typeface="+mj-lt"/>
              </a:rPr>
              <a:t>, E., Jenner, B and Gustavsson, P. (2023) </a:t>
            </a:r>
            <a:r>
              <a:rPr lang="en-GB" sz="1600" b="1" i="0" dirty="0">
                <a:effectLst/>
                <a:latin typeface="+mj-lt"/>
                <a:hlinkClick r:id="rId6" tooltip="Effectiveness of formal onboarding for facilitating organizational socialization: A systematic review"/>
              </a:rPr>
              <a:t>Effectiveness of formal onboarding for facilitating organizational socialization: a systematic review</a:t>
            </a:r>
            <a:r>
              <a:rPr lang="en-GB" sz="1600" b="0" i="0" dirty="0">
                <a:solidFill>
                  <a:srgbClr val="202020"/>
                </a:solidFill>
                <a:effectLst/>
                <a:latin typeface="+mj-lt"/>
              </a:rPr>
              <a:t>. </a:t>
            </a:r>
            <a:r>
              <a:rPr lang="en-GB" sz="1600" b="0" i="1" dirty="0">
                <a:solidFill>
                  <a:srgbClr val="202020"/>
                </a:solidFill>
                <a:effectLst/>
                <a:latin typeface="+mj-lt"/>
              </a:rPr>
              <a:t>PLOS ONE</a:t>
            </a:r>
            <a:r>
              <a:rPr lang="en-GB" sz="1600" b="0" i="0" dirty="0">
                <a:solidFill>
                  <a:srgbClr val="202020"/>
                </a:solidFill>
                <a:effectLst/>
                <a:latin typeface="+mj-lt"/>
              </a:rPr>
              <a:t>. Vol 17, No 2, February. pp 1-17.</a:t>
            </a:r>
            <a:endParaRPr lang="en-GB" sz="1600" dirty="0">
              <a:latin typeface="+mj-lt"/>
            </a:endParaRPr>
          </a:p>
          <a:p>
            <a:r>
              <a:rPr lang="en-GB" sz="1600" kern="0" dirty="0">
                <a:effectLst/>
                <a:latin typeface="Arial" panose="020B0604020202020204" pitchFamily="34" charset="0"/>
                <a:ea typeface="Times New Roman" panose="02020603050405020304" pitchFamily="18" charset="0"/>
                <a:cs typeface="Arial" panose="020B0604020202020204" pitchFamily="34" charset="0"/>
              </a:rPr>
              <a:t>Jones, E. (2024) </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Talent retention remains the biggest challenge for UK employers</a:t>
            </a:r>
            <a:r>
              <a:rPr lang="en-GB" sz="16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600" u="sng" kern="100"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Talent retention remains the biggest challenge for UK employers (ciphr.com)</a:t>
            </a:r>
            <a:r>
              <a:rPr lang="en-GB" sz="1600" kern="100" dirty="0">
                <a:effectLst/>
                <a:latin typeface="Arial" panose="020B0604020202020204" pitchFamily="34" charset="0"/>
                <a:ea typeface="DengXian" panose="02010600030101010101" pitchFamily="2" charset="-122"/>
                <a:cs typeface="Arial" panose="020B0604020202020204" pitchFamily="34" charset="0"/>
              </a:rPr>
              <a:t> (Accessed: 04 August 2024)</a:t>
            </a:r>
            <a:r>
              <a:rPr lang="en-GB" sz="1600" kern="0" dirty="0">
                <a:effectLst/>
                <a:latin typeface="Arial" panose="020B0604020202020204" pitchFamily="34" charset="0"/>
                <a:ea typeface="Times New Roman" panose="02020603050405020304" pitchFamily="18" charset="0"/>
                <a:cs typeface="Arial" panose="020B0604020202020204" pitchFamily="34" charset="0"/>
              </a:rPr>
              <a:t>.</a:t>
            </a:r>
          </a:p>
          <a:p>
            <a:r>
              <a:rPr lang="en-GB" sz="1600" b="0" i="0" dirty="0" err="1">
                <a:solidFill>
                  <a:srgbClr val="202020"/>
                </a:solidFill>
                <a:effectLst/>
                <a:latin typeface="+mj-lt"/>
              </a:rPr>
              <a:t>Mohdzaini</a:t>
            </a:r>
            <a:r>
              <a:rPr lang="en-GB" sz="1600" b="0" i="0" dirty="0">
                <a:solidFill>
                  <a:srgbClr val="202020"/>
                </a:solidFill>
                <a:effectLst/>
                <a:latin typeface="+mj-lt"/>
              </a:rPr>
              <a:t>, H. (2021) </a:t>
            </a:r>
            <a:r>
              <a:rPr lang="en-GB" sz="1600" b="1" i="0" dirty="0">
                <a:effectLst/>
                <a:latin typeface="+mj-lt"/>
                <a:hlinkClick r:id="rId8" tooltip="Using technology to improve hiring and onboarding"/>
              </a:rPr>
              <a:t>Using technology to improve hiring and onboarding</a:t>
            </a:r>
            <a:r>
              <a:rPr lang="en-GB" sz="1600" b="0" i="0" dirty="0">
                <a:solidFill>
                  <a:srgbClr val="202020"/>
                </a:solidFill>
                <a:effectLst/>
                <a:latin typeface="+mj-lt"/>
              </a:rPr>
              <a:t>. London: Chartered Institute of Personnel and Development. </a:t>
            </a:r>
            <a:endParaRPr lang="en-GB" sz="1600" dirty="0">
              <a:latin typeface="+mj-lt"/>
            </a:endParaRPr>
          </a:p>
          <a:p>
            <a:r>
              <a:rPr lang="en-GB" sz="1600" dirty="0"/>
              <a:t>Talk Staff (2024) </a:t>
            </a:r>
            <a:r>
              <a:rPr lang="en-GB" sz="1600" i="1" dirty="0"/>
              <a:t>CIPD Resourcing and Talent Planning Report 2024</a:t>
            </a:r>
            <a:r>
              <a:rPr lang="en-GB" sz="1600" dirty="0"/>
              <a:t>. Available at: </a:t>
            </a:r>
            <a:r>
              <a:rPr lang="en-GB" sz="1600" dirty="0">
                <a:hlinkClick r:id="rId9"/>
              </a:rPr>
              <a:t>CIPD Resourcing and Talent Planning Report 2024 - Talk Staff</a:t>
            </a:r>
            <a:r>
              <a:rPr lang="en-GB" sz="1600" dirty="0"/>
              <a:t>. (Accessed: 3 October 2024).</a:t>
            </a:r>
          </a:p>
          <a:p>
            <a:r>
              <a:rPr lang="en-GB" sz="1600" dirty="0"/>
              <a:t>Taylor, S. (2022) </a:t>
            </a:r>
            <a:r>
              <a:rPr lang="en-GB" sz="1600" i="1" dirty="0"/>
              <a:t>Resourcing and talent management : the theory and practice of recruiting and developing a workforce. </a:t>
            </a:r>
            <a:r>
              <a:rPr lang="en-GB" sz="1600" dirty="0"/>
              <a:t>Eighth edition. London: Kogan Page.</a:t>
            </a:r>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4540</Words>
  <Application>Microsoft Office PowerPoint</Application>
  <PresentationFormat>Widescreen</PresentationFormat>
  <Paragraphs>326</Paragraphs>
  <Slides>41</Slides>
  <Notes>30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41</vt:i4>
      </vt:variant>
    </vt:vector>
  </HeadingPairs>
  <TitlesOfParts>
    <vt:vector size="53" baseType="lpstr">
      <vt:lpstr>__fkGroteskNeue_598ab8</vt:lpstr>
      <vt:lpstr>Arial Unicode MS</vt:lpstr>
      <vt:lpstr>Google Sans</vt:lpstr>
      <vt:lpstr>Museo</vt:lpstr>
      <vt:lpstr>Myriad Pro</vt:lpstr>
      <vt:lpstr>var(--font-berkeley-mono)</vt:lpstr>
      <vt:lpstr>var(--font-fk-grotesk)</vt:lpstr>
      <vt:lpstr>Arial</vt:lpstr>
      <vt:lpstr>Calibri</vt:lpstr>
      <vt:lpstr>Roboto</vt:lpstr>
      <vt:lpstr>Times New Roman</vt:lpstr>
      <vt:lpstr>ThemeUWTSD</vt:lpstr>
      <vt:lpstr>Resourcing and Talent Management </vt:lpstr>
      <vt:lpstr>Agenda for today</vt:lpstr>
      <vt:lpstr>What is effective onboarding?  </vt:lpstr>
      <vt:lpstr>Why is it important? </vt:lpstr>
      <vt:lpstr>PowerPoint Presentation</vt:lpstr>
      <vt:lpstr>54% of office-based employees said they were dissatisfied with their onboarding experience.  Why do you think this is?   </vt:lpstr>
      <vt:lpstr>The following reasons were cited the most: </vt:lpstr>
      <vt:lpstr> Gen Z employees were most likely to notice a discrepancy between the job description and their role. </vt:lpstr>
      <vt:lpstr>14% of employees felt isolated during onboarding.</vt:lpstr>
      <vt:lpstr>An effective onboarding approach (CIPD, 2023)</vt:lpstr>
      <vt:lpstr>How to get it right</vt:lpstr>
      <vt:lpstr>Group Activity</vt:lpstr>
      <vt:lpstr>The first 100 days (1)</vt:lpstr>
      <vt:lpstr>Pre-boarding</vt:lpstr>
      <vt:lpstr>Effective pre-boarding examples</vt:lpstr>
      <vt:lpstr>The first 100 days (2)</vt:lpstr>
      <vt:lpstr>Role of HR (1)</vt:lpstr>
      <vt:lpstr>Contract of employment</vt:lpstr>
      <vt:lpstr>Role of HR (2)</vt:lpstr>
      <vt:lpstr>Use of technology</vt:lpstr>
      <vt:lpstr>Communicating culture and shaping behaviours</vt:lpstr>
      <vt:lpstr>The psychological contract (Taylor, 2022)</vt:lpstr>
      <vt:lpstr>Altering a psychological contract</vt:lpstr>
      <vt:lpstr>Group Activity</vt:lpstr>
      <vt:lpstr>Induction (1)</vt:lpstr>
      <vt:lpstr>Induction (2)</vt:lpstr>
      <vt:lpstr>Induction (3)</vt:lpstr>
      <vt:lpstr>Induction (4)</vt:lpstr>
      <vt:lpstr>Ten step model (Caldwell and Peters, 2018)</vt:lpstr>
      <vt:lpstr>Succession planning</vt:lpstr>
      <vt:lpstr>CIPD (2024)</vt:lpstr>
      <vt:lpstr>Identifying the talent pool</vt:lpstr>
      <vt:lpstr>Odiorne’s typology (1984)</vt:lpstr>
      <vt:lpstr>Key approaches (1)</vt:lpstr>
      <vt:lpstr>Key approaches (2)</vt:lpstr>
      <vt:lpstr>‘Insiders’ versus ‘outsiders’</vt:lpstr>
      <vt:lpstr>Case study</vt:lpstr>
      <vt:lpstr>Factors impacting succession planning</vt:lpstr>
      <vt:lpstr>Summary</vt:lpstr>
      <vt:lpstr>Resourcing and Talent Management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45</cp:revision>
  <dcterms:created xsi:type="dcterms:W3CDTF">2017-11-30T17:31:08Z</dcterms:created>
  <dcterms:modified xsi:type="dcterms:W3CDTF">2025-11-24T21:56:52Z</dcterms:modified>
</cp:coreProperties>
</file>