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19"/>
  </p:handoutMasterIdLst>
  <p:sldIdLst>
    <p:sldId id="256" r:id="rId5"/>
    <p:sldId id="260" r:id="rId6"/>
    <p:sldId id="279" r:id="rId7"/>
    <p:sldId id="258" r:id="rId8"/>
    <p:sldId id="280" r:id="rId9"/>
    <p:sldId id="263" r:id="rId10"/>
    <p:sldId id="275" r:id="rId11"/>
    <p:sldId id="277" r:id="rId12"/>
    <p:sldId id="281" r:id="rId13"/>
    <p:sldId id="266" r:id="rId14"/>
    <p:sldId id="278" r:id="rId15"/>
    <p:sldId id="282" r:id="rId16"/>
    <p:sldId id="273" r:id="rId17"/>
    <p:sldId id="274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22/09/2020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22/09/2020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22/09/2020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SchVy_Gr9-k&amp;feature=emb_logo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13" Type="http://schemas.openxmlformats.org/officeDocument/2006/relationships/image" Target="../media/image20.jpeg"/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12" Type="http://schemas.openxmlformats.org/officeDocument/2006/relationships/image" Target="../media/image19.jpeg"/><Relationship Id="rId2" Type="http://schemas.openxmlformats.org/officeDocument/2006/relationships/image" Target="../media/image9.jpeg"/><Relationship Id="rId16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11" Type="http://schemas.openxmlformats.org/officeDocument/2006/relationships/image" Target="../media/image18.jpeg"/><Relationship Id="rId5" Type="http://schemas.openxmlformats.org/officeDocument/2006/relationships/image" Target="../media/image12.jpeg"/><Relationship Id="rId15" Type="http://schemas.openxmlformats.org/officeDocument/2006/relationships/image" Target="../media/image22.jpeg"/><Relationship Id="rId10" Type="http://schemas.openxmlformats.org/officeDocument/2006/relationships/image" Target="../media/image17.jpeg"/><Relationship Id="rId4" Type="http://schemas.openxmlformats.org/officeDocument/2006/relationships/image" Target="../media/image11.jpeg"/><Relationship Id="rId9" Type="http://schemas.openxmlformats.org/officeDocument/2006/relationships/image" Target="../media/image16.jpeg"/><Relationship Id="rId14" Type="http://schemas.openxmlformats.org/officeDocument/2006/relationships/image" Target="../media/image21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N8lYy8xu4T8&amp;feature=youtu.be" TargetMode="External"/><Relationship Id="rId2" Type="http://schemas.openxmlformats.org/officeDocument/2006/relationships/hyperlink" Target="https://www.youtube.com/watch?time_continue=1&amp;v=g6emdGswyaQ&amp;feature=emb_logo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uwtsd.ac.uk/coronavirus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kgHPRgL0G1M&amp;feature=youtu.be" TargetMode="External"/><Relationship Id="rId2" Type="http://schemas.openxmlformats.org/officeDocument/2006/relationships/hyperlink" Target="https://www.youtube.com/watch?v=51OBgtqAB_4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uwtsdunion.co.uk/" TargetMode="External"/><Relationship Id="rId4" Type="http://schemas.openxmlformats.org/officeDocument/2006/relationships/hyperlink" Target="https://www.youtube.com/watch?v=HVx1CvwUAj0&amp;feature=youtu.be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media/uwtsd-website/content-assets/documents/academic-office/aqh-chapters/en/chapter-list-en/Chapter_13_Student_Cases_Pages_228_265.pdf" TargetMode="External"/><Relationship Id="rId2" Type="http://schemas.openxmlformats.org/officeDocument/2006/relationships/hyperlink" Target="https://www.uwtsd.ac.uk/academic-office/academic-quality-handbook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uwtsd.ac.uk/media/uwtsd-website/content-assets/documents/academic-office/aqh-chapters/chapters---en/Chapter_06_Taught_Award_Regulations_Pages_36-70.pdf" TargetMode="External"/><Relationship Id="rId4" Type="http://schemas.openxmlformats.org/officeDocument/2006/relationships/hyperlink" Target="https://www.uwtsd.ac.uk/academic-office/procedures-for-academic-appeals-complaints-and-other-student-cases/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hwb.uwtsd.ac.uk/pages/student/resources_welcomeandinduction/welcomeresources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132856"/>
            <a:ext cx="7992888" cy="1470025"/>
          </a:xfrm>
        </p:spPr>
        <p:txBody>
          <a:bodyPr>
            <a:normAutofit fontScale="90000"/>
          </a:bodyPr>
          <a:lstStyle/>
          <a:p>
            <a:pPr algn="r"/>
            <a:r>
              <a:rPr lang="en-GB" sz="5300" dirty="0">
                <a:solidFill>
                  <a:schemeClr val="bg1"/>
                </a:solidFill>
              </a:rPr>
              <a:t>Applied Computing</a:t>
            </a:r>
            <a:br>
              <a:rPr lang="en-GB" sz="3600" dirty="0">
                <a:solidFill>
                  <a:schemeClr val="bg1"/>
                </a:solidFill>
              </a:rPr>
            </a:br>
            <a:r>
              <a:rPr lang="en-GB" sz="3600" dirty="0">
                <a:solidFill>
                  <a:schemeClr val="bg1"/>
                </a:solidFill>
              </a:rPr>
              <a:t>Wales Institute of Science and Art (WISA)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FA4A25C-5932-4EB6-9528-F433191E8E1A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4" y="5813249"/>
            <a:ext cx="555759" cy="69939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1480" y="5813249"/>
            <a:ext cx="707013" cy="69939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2059D90-FF17-4043-9C97-7CB2A6EF6DD1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6245164"/>
            <a:ext cx="1678208" cy="2466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 descr="Image result for tef silver">
            <a:extLst>
              <a:ext uri="{FF2B5EF4-FFF2-40B4-BE49-F238E27FC236}">
                <a16:creationId xmlns:a16="http://schemas.microsoft.com/office/drawing/2014/main" id="{C735C6D0-8C18-4742-B20E-3DEE686811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5794007"/>
            <a:ext cx="583430" cy="719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32823476-35C7-4B4C-A6E5-CA0463946952}"/>
              </a:ext>
            </a:extLst>
          </p:cNvPr>
          <p:cNvSpPr txBox="1">
            <a:spLocks/>
          </p:cNvSpPr>
          <p:nvPr/>
        </p:nvSpPr>
        <p:spPr>
          <a:xfrm>
            <a:off x="683568" y="548680"/>
            <a:ext cx="7560840" cy="681923"/>
          </a:xfrm>
          <a:prstGeom prst="rect">
            <a:avLst/>
          </a:prstGeom>
        </p:spPr>
        <p:txBody>
          <a:bodyPr vert="horz" lIns="68580" tIns="34290" rIns="68580" bIns="34290" rtlCol="0" anchor="b">
            <a:normAutofit fontScale="92500" lnSpcReduction="1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2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4800" dirty="0">
                <a:solidFill>
                  <a:schemeClr val="accent1">
                    <a:lumMod val="50000"/>
                  </a:schemeClr>
                </a:solidFill>
              </a:rPr>
              <a:t>We start with…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4A4B1A7-E85B-42A0-BFD7-20D76E7EED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20087" y="2708920"/>
            <a:ext cx="4176464" cy="292975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694A5E8-E1B4-4B8F-9C52-A9155ACBF4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31640" y="1285783"/>
            <a:ext cx="6153359" cy="15622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614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F408A-71FD-442C-BA76-AF34B17DDD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Welcome to 2020/21 academic year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F3FAB1-C047-48CF-A771-F2AE9AFCE8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Vice-Chancellor Professor Medwin Hughes welcome </a:t>
            </a:r>
            <a:r>
              <a:rPr lang="en-GB" dirty="0">
                <a:hlinkClick r:id="rId2"/>
              </a:rPr>
              <a:t>message</a:t>
            </a:r>
            <a:endParaRPr lang="en-GB" dirty="0"/>
          </a:p>
          <a:p>
            <a:r>
              <a:rPr lang="en-GB" dirty="0"/>
              <a:t>A warm welcome to Computer Games Design and Animation students </a:t>
            </a:r>
          </a:p>
        </p:txBody>
      </p:sp>
    </p:spTree>
    <p:extLst>
      <p:ext uri="{BB962C8B-B14F-4D97-AF65-F5344CB8AC3E}">
        <p14:creationId xmlns:p14="http://schemas.microsoft.com/office/powerpoint/2010/main" val="12932076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5003A3-0CA0-4B9B-8D21-ADE95AE674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549" y="692696"/>
            <a:ext cx="3071435" cy="606549"/>
          </a:xfrm>
        </p:spPr>
        <p:txBody>
          <a:bodyPr>
            <a:noAutofit/>
          </a:bodyPr>
          <a:lstStyle/>
          <a:p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Applied Computing</a:t>
            </a:r>
          </a:p>
        </p:txBody>
      </p:sp>
      <p:pic>
        <p:nvPicPr>
          <p:cNvPr id="1026" name="Picture 2" descr="kapilan radhakrishnan">
            <a:extLst>
              <a:ext uri="{FF2B5EF4-FFF2-40B4-BE49-F238E27FC236}">
                <a16:creationId xmlns:a16="http://schemas.microsoft.com/office/drawing/2014/main" id="{E0F63ECF-0FAD-49EC-ABA2-4725FC896F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2217" y="678877"/>
            <a:ext cx="1073025" cy="13859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329E87E-E14D-4A9E-9970-2AEE75F9D1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0106" y="1278595"/>
            <a:ext cx="2828925" cy="361536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b="1" dirty="0"/>
              <a:t>Kapilan, Academic Director</a:t>
            </a:r>
          </a:p>
        </p:txBody>
      </p:sp>
      <p:pic>
        <p:nvPicPr>
          <p:cNvPr id="1029" name="Picture 5" descr="Tim">
            <a:extLst>
              <a:ext uri="{FF2B5EF4-FFF2-40B4-BE49-F238E27FC236}">
                <a16:creationId xmlns:a16="http://schemas.microsoft.com/office/drawing/2014/main" id="{13690200-3101-4D87-9E92-D9F9C3D034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5467" y="2409372"/>
            <a:ext cx="807581" cy="8601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 descr="bh">
            <a:extLst>
              <a:ext uri="{FF2B5EF4-FFF2-40B4-BE49-F238E27FC236}">
                <a16:creationId xmlns:a16="http://schemas.microsoft.com/office/drawing/2014/main" id="{2886F53A-B0FA-4EC2-A921-29A0B7EFFA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049" y="2376206"/>
            <a:ext cx="947996" cy="8820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 descr="gt">
            <a:extLst>
              <a:ext uri="{FF2B5EF4-FFF2-40B4-BE49-F238E27FC236}">
                <a16:creationId xmlns:a16="http://schemas.microsoft.com/office/drawing/2014/main" id="{1792AF0C-2C13-48FD-9CA2-D6A0C41565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3762" y="2392453"/>
            <a:ext cx="894160" cy="8601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A3A79A9F-3BCF-4EC8-887C-8F6B944048B3}"/>
              </a:ext>
            </a:extLst>
          </p:cNvPr>
          <p:cNvSpPr txBox="1">
            <a:spLocks/>
          </p:cNvSpPr>
          <p:nvPr/>
        </p:nvSpPr>
        <p:spPr>
          <a:xfrm>
            <a:off x="5172607" y="3306947"/>
            <a:ext cx="475241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Tim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78D9F559-DC02-435D-AAF0-241BE209663D}"/>
              </a:ext>
            </a:extLst>
          </p:cNvPr>
          <p:cNvSpPr txBox="1">
            <a:spLocks/>
          </p:cNvSpPr>
          <p:nvPr/>
        </p:nvSpPr>
        <p:spPr>
          <a:xfrm>
            <a:off x="611560" y="3225216"/>
            <a:ext cx="475241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Bev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17642110-127E-41E2-B613-FFD7F3DDF4FC}"/>
              </a:ext>
            </a:extLst>
          </p:cNvPr>
          <p:cNvSpPr txBox="1">
            <a:spLocks/>
          </p:cNvSpPr>
          <p:nvPr/>
        </p:nvSpPr>
        <p:spPr>
          <a:xfrm>
            <a:off x="1798491" y="3285398"/>
            <a:ext cx="684701" cy="361536"/>
          </a:xfrm>
          <a:prstGeom prst="rect">
            <a:avLst/>
          </a:prstGeom>
        </p:spPr>
        <p:txBody>
          <a:bodyPr vert="horz" lIns="68580" tIns="34290" rIns="68580" bIns="34290" rtlCol="0">
            <a:normAutofit fontScale="925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Gaynor</a:t>
            </a:r>
          </a:p>
        </p:txBody>
      </p:sp>
      <p:pic>
        <p:nvPicPr>
          <p:cNvPr id="1032" name="Picture 8" descr="glj">
            <a:extLst>
              <a:ext uri="{FF2B5EF4-FFF2-40B4-BE49-F238E27FC236}">
                <a16:creationId xmlns:a16="http://schemas.microsoft.com/office/drawing/2014/main" id="{5F5FF55E-2A75-463E-9912-E42FAF6BB8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3958" y="2417466"/>
            <a:ext cx="892915" cy="8954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D5961EF9-5A93-4F54-A579-B735176A5441}"/>
              </a:ext>
            </a:extLst>
          </p:cNvPr>
          <p:cNvSpPr txBox="1">
            <a:spLocks/>
          </p:cNvSpPr>
          <p:nvPr/>
        </p:nvSpPr>
        <p:spPr>
          <a:xfrm>
            <a:off x="4016854" y="3351438"/>
            <a:ext cx="734582" cy="407221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Gareth</a:t>
            </a:r>
          </a:p>
        </p:txBody>
      </p:sp>
      <p:pic>
        <p:nvPicPr>
          <p:cNvPr id="1033" name="Picture 9" descr="car">
            <a:extLst>
              <a:ext uri="{FF2B5EF4-FFF2-40B4-BE49-F238E27FC236}">
                <a16:creationId xmlns:a16="http://schemas.microsoft.com/office/drawing/2014/main" id="{76A03283-FDF4-45E9-90C8-3A61C9F7C8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9395" y="3723440"/>
            <a:ext cx="878345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4" name="Picture 10" descr="lc">
            <a:extLst>
              <a:ext uri="{FF2B5EF4-FFF2-40B4-BE49-F238E27FC236}">
                <a16:creationId xmlns:a16="http://schemas.microsoft.com/office/drawing/2014/main" id="{972E5BA7-4DE9-4A16-BB33-14C7CCA0A5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9848" y="3769726"/>
            <a:ext cx="891387" cy="8360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F98FCB0F-5CF7-4CC2-8EE3-55CC8DB546CC}"/>
              </a:ext>
            </a:extLst>
          </p:cNvPr>
          <p:cNvSpPr txBox="1">
            <a:spLocks/>
          </p:cNvSpPr>
          <p:nvPr/>
        </p:nvSpPr>
        <p:spPr>
          <a:xfrm>
            <a:off x="7513296" y="4878240"/>
            <a:ext cx="734582" cy="385175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Lee </a:t>
            </a:r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A2B42555-3337-46C0-92E4-62D4870B27BE}"/>
              </a:ext>
            </a:extLst>
          </p:cNvPr>
          <p:cNvSpPr txBox="1">
            <a:spLocks/>
          </p:cNvSpPr>
          <p:nvPr/>
        </p:nvSpPr>
        <p:spPr>
          <a:xfrm>
            <a:off x="7287005" y="4631654"/>
            <a:ext cx="1075409" cy="476781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Technician</a:t>
            </a:r>
          </a:p>
        </p:txBody>
      </p:sp>
      <p:pic>
        <p:nvPicPr>
          <p:cNvPr id="1036" name="Picture 12" descr="md">
            <a:extLst>
              <a:ext uri="{FF2B5EF4-FFF2-40B4-BE49-F238E27FC236}">
                <a16:creationId xmlns:a16="http://schemas.microsoft.com/office/drawing/2014/main" id="{DA6AE1D7-6B7E-4752-ABEC-6D0465ECCF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4039" y="2422703"/>
            <a:ext cx="794147" cy="8298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7" name="Picture 13" descr="gd">
            <a:extLst>
              <a:ext uri="{FF2B5EF4-FFF2-40B4-BE49-F238E27FC236}">
                <a16:creationId xmlns:a16="http://schemas.microsoft.com/office/drawing/2014/main" id="{A4577DA6-A63B-40FB-9BCC-4E91D1D82B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8959" y="2386618"/>
            <a:ext cx="846266" cy="92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8" name="Picture 14" descr="sm">
            <a:extLst>
              <a:ext uri="{FF2B5EF4-FFF2-40B4-BE49-F238E27FC236}">
                <a16:creationId xmlns:a16="http://schemas.microsoft.com/office/drawing/2014/main" id="{47E61DD8-814E-4207-B0FD-3DA2A25C67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5242" y="3753369"/>
            <a:ext cx="734582" cy="8201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9" name="Picture 15" descr="nik">
            <a:extLst>
              <a:ext uri="{FF2B5EF4-FFF2-40B4-BE49-F238E27FC236}">
                <a16:creationId xmlns:a16="http://schemas.microsoft.com/office/drawing/2014/main" id="{55C90069-F24F-47D2-AD3F-7B97D859A7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8417" y="3753368"/>
            <a:ext cx="877202" cy="8046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40" name="Picture 16" descr="jw">
            <a:extLst>
              <a:ext uri="{FF2B5EF4-FFF2-40B4-BE49-F238E27FC236}">
                <a16:creationId xmlns:a16="http://schemas.microsoft.com/office/drawing/2014/main" id="{74DFF716-E59F-4D59-8E23-87FA93BA39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6289" y="3736512"/>
            <a:ext cx="734582" cy="8012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" name="Content Placeholder 2">
            <a:extLst>
              <a:ext uri="{FF2B5EF4-FFF2-40B4-BE49-F238E27FC236}">
                <a16:creationId xmlns:a16="http://schemas.microsoft.com/office/drawing/2014/main" id="{39DC1C42-DD7C-4270-9901-F318D1FC7FBA}"/>
              </a:ext>
            </a:extLst>
          </p:cNvPr>
          <p:cNvSpPr txBox="1">
            <a:spLocks/>
          </p:cNvSpPr>
          <p:nvPr/>
        </p:nvSpPr>
        <p:spPr>
          <a:xfrm>
            <a:off x="1561935" y="4586939"/>
            <a:ext cx="890588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Carlene</a:t>
            </a:r>
          </a:p>
        </p:txBody>
      </p:sp>
      <p:sp>
        <p:nvSpPr>
          <p:cNvPr id="32" name="Content Placeholder 2">
            <a:extLst>
              <a:ext uri="{FF2B5EF4-FFF2-40B4-BE49-F238E27FC236}">
                <a16:creationId xmlns:a16="http://schemas.microsoft.com/office/drawing/2014/main" id="{BA84AC81-55A9-4B21-8016-712469890562}"/>
              </a:ext>
            </a:extLst>
          </p:cNvPr>
          <p:cNvSpPr txBox="1">
            <a:spLocks/>
          </p:cNvSpPr>
          <p:nvPr/>
        </p:nvSpPr>
        <p:spPr>
          <a:xfrm>
            <a:off x="6144263" y="3258238"/>
            <a:ext cx="539487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Mike</a:t>
            </a:r>
          </a:p>
        </p:txBody>
      </p:sp>
      <p:sp>
        <p:nvSpPr>
          <p:cNvPr id="33" name="Content Placeholder 2">
            <a:extLst>
              <a:ext uri="{FF2B5EF4-FFF2-40B4-BE49-F238E27FC236}">
                <a16:creationId xmlns:a16="http://schemas.microsoft.com/office/drawing/2014/main" id="{D6581A12-32FA-4045-83D9-CACFD6AB3BD7}"/>
              </a:ext>
            </a:extLst>
          </p:cNvPr>
          <p:cNvSpPr txBox="1">
            <a:spLocks/>
          </p:cNvSpPr>
          <p:nvPr/>
        </p:nvSpPr>
        <p:spPr>
          <a:xfrm>
            <a:off x="7287005" y="3291477"/>
            <a:ext cx="890588" cy="339237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Rich </a:t>
            </a:r>
          </a:p>
        </p:txBody>
      </p:sp>
      <p:sp>
        <p:nvSpPr>
          <p:cNvPr id="34" name="Content Placeholder 2">
            <a:extLst>
              <a:ext uri="{FF2B5EF4-FFF2-40B4-BE49-F238E27FC236}">
                <a16:creationId xmlns:a16="http://schemas.microsoft.com/office/drawing/2014/main" id="{D3300FD8-9B23-4512-BADC-E185C42FBF83}"/>
              </a:ext>
            </a:extLst>
          </p:cNvPr>
          <p:cNvSpPr txBox="1">
            <a:spLocks/>
          </p:cNvSpPr>
          <p:nvPr/>
        </p:nvSpPr>
        <p:spPr>
          <a:xfrm>
            <a:off x="5207137" y="4545765"/>
            <a:ext cx="539487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Sue</a:t>
            </a:r>
          </a:p>
        </p:txBody>
      </p:sp>
      <p:sp>
        <p:nvSpPr>
          <p:cNvPr id="35" name="Content Placeholder 2">
            <a:extLst>
              <a:ext uri="{FF2B5EF4-FFF2-40B4-BE49-F238E27FC236}">
                <a16:creationId xmlns:a16="http://schemas.microsoft.com/office/drawing/2014/main" id="{C846FC29-21A4-41AD-9938-0A9972DAD310}"/>
              </a:ext>
            </a:extLst>
          </p:cNvPr>
          <p:cNvSpPr txBox="1">
            <a:spLocks/>
          </p:cNvSpPr>
          <p:nvPr/>
        </p:nvSpPr>
        <p:spPr>
          <a:xfrm>
            <a:off x="4059243" y="4558063"/>
            <a:ext cx="539487" cy="344504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Nik</a:t>
            </a:r>
          </a:p>
        </p:txBody>
      </p:sp>
      <p:sp>
        <p:nvSpPr>
          <p:cNvPr id="36" name="Content Placeholder 2">
            <a:extLst>
              <a:ext uri="{FF2B5EF4-FFF2-40B4-BE49-F238E27FC236}">
                <a16:creationId xmlns:a16="http://schemas.microsoft.com/office/drawing/2014/main" id="{A981833E-2FB0-462A-B62E-4F6CDA28AFDB}"/>
              </a:ext>
            </a:extLst>
          </p:cNvPr>
          <p:cNvSpPr txBox="1">
            <a:spLocks/>
          </p:cNvSpPr>
          <p:nvPr/>
        </p:nvSpPr>
        <p:spPr>
          <a:xfrm>
            <a:off x="2826718" y="4573514"/>
            <a:ext cx="807195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James</a:t>
            </a:r>
          </a:p>
        </p:txBody>
      </p:sp>
      <p:sp>
        <p:nvSpPr>
          <p:cNvPr id="37" name="Content Placeholder 2">
            <a:extLst>
              <a:ext uri="{FF2B5EF4-FFF2-40B4-BE49-F238E27FC236}">
                <a16:creationId xmlns:a16="http://schemas.microsoft.com/office/drawing/2014/main" id="{5A3217E5-5DB8-4DBB-B448-1B5CD9DC382D}"/>
              </a:ext>
            </a:extLst>
          </p:cNvPr>
          <p:cNvSpPr txBox="1">
            <a:spLocks/>
          </p:cNvSpPr>
          <p:nvPr/>
        </p:nvSpPr>
        <p:spPr>
          <a:xfrm>
            <a:off x="2965434" y="3316755"/>
            <a:ext cx="890588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Gordon</a:t>
            </a:r>
          </a:p>
        </p:txBody>
      </p:sp>
      <p:sp>
        <p:nvSpPr>
          <p:cNvPr id="38" name="Content Placeholder 2">
            <a:extLst>
              <a:ext uri="{FF2B5EF4-FFF2-40B4-BE49-F238E27FC236}">
                <a16:creationId xmlns:a16="http://schemas.microsoft.com/office/drawing/2014/main" id="{66B1F576-A95F-48B7-8E1D-3EFA55738BE7}"/>
              </a:ext>
            </a:extLst>
          </p:cNvPr>
          <p:cNvSpPr txBox="1">
            <a:spLocks/>
          </p:cNvSpPr>
          <p:nvPr/>
        </p:nvSpPr>
        <p:spPr>
          <a:xfrm>
            <a:off x="3992217" y="5159947"/>
            <a:ext cx="890588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Gary</a:t>
            </a:r>
          </a:p>
        </p:txBody>
      </p:sp>
      <p:sp>
        <p:nvSpPr>
          <p:cNvPr id="39" name="Content Placeholder 2">
            <a:extLst>
              <a:ext uri="{FF2B5EF4-FFF2-40B4-BE49-F238E27FC236}">
                <a16:creationId xmlns:a16="http://schemas.microsoft.com/office/drawing/2014/main" id="{D48D0980-1D3D-48D7-9FB5-DC2FBDF77389}"/>
              </a:ext>
            </a:extLst>
          </p:cNvPr>
          <p:cNvSpPr txBox="1">
            <a:spLocks/>
          </p:cNvSpPr>
          <p:nvPr/>
        </p:nvSpPr>
        <p:spPr>
          <a:xfrm>
            <a:off x="2891843" y="5169802"/>
            <a:ext cx="890588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Andrew</a:t>
            </a:r>
          </a:p>
        </p:txBody>
      </p:sp>
      <p:sp>
        <p:nvSpPr>
          <p:cNvPr id="40" name="Content Placeholder 2">
            <a:extLst>
              <a:ext uri="{FF2B5EF4-FFF2-40B4-BE49-F238E27FC236}">
                <a16:creationId xmlns:a16="http://schemas.microsoft.com/office/drawing/2014/main" id="{44F7D61F-E2AE-4346-9190-F9007229445B}"/>
              </a:ext>
            </a:extLst>
          </p:cNvPr>
          <p:cNvSpPr txBox="1">
            <a:spLocks/>
          </p:cNvSpPr>
          <p:nvPr/>
        </p:nvSpPr>
        <p:spPr>
          <a:xfrm>
            <a:off x="4859810" y="5150659"/>
            <a:ext cx="886814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John</a:t>
            </a:r>
          </a:p>
        </p:txBody>
      </p:sp>
      <p:sp>
        <p:nvSpPr>
          <p:cNvPr id="41" name="Content Placeholder 2">
            <a:extLst>
              <a:ext uri="{FF2B5EF4-FFF2-40B4-BE49-F238E27FC236}">
                <a16:creationId xmlns:a16="http://schemas.microsoft.com/office/drawing/2014/main" id="{9F87CDB7-2794-40AC-AAD4-4E8711DD1AFB}"/>
              </a:ext>
            </a:extLst>
          </p:cNvPr>
          <p:cNvSpPr txBox="1">
            <a:spLocks/>
          </p:cNvSpPr>
          <p:nvPr/>
        </p:nvSpPr>
        <p:spPr>
          <a:xfrm>
            <a:off x="6174095" y="4611202"/>
            <a:ext cx="789792" cy="344504"/>
          </a:xfrm>
          <a:prstGeom prst="rect">
            <a:avLst/>
          </a:prstGeom>
        </p:spPr>
        <p:txBody>
          <a:bodyPr vert="horz" lIns="68580" tIns="34290" rIns="68580" bIns="34290" rtlCol="0">
            <a:normAutofit fontScale="925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Nitheesh</a:t>
            </a:r>
          </a:p>
        </p:txBody>
      </p:sp>
      <p:pic>
        <p:nvPicPr>
          <p:cNvPr id="4" name="Picture 3" descr="A person wearing glasses and smiling at the camera&#10;&#10;Description automatically generated">
            <a:extLst>
              <a:ext uri="{FF2B5EF4-FFF2-40B4-BE49-F238E27FC236}">
                <a16:creationId xmlns:a16="http://schemas.microsoft.com/office/drawing/2014/main" id="{3BAE50F4-CF18-4E77-AE88-331D1E32AF38}"/>
              </a:ext>
            </a:extLst>
          </p:cNvPr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9447" y="3736513"/>
            <a:ext cx="698739" cy="852916"/>
          </a:xfrm>
          <a:prstGeom prst="rect">
            <a:avLst/>
          </a:prstGeom>
        </p:spPr>
      </p:pic>
      <p:pic>
        <p:nvPicPr>
          <p:cNvPr id="5" name="Picture 4" descr="A close up of a person wearing glasses&#10;&#10;Description automatically generated">
            <a:extLst>
              <a:ext uri="{FF2B5EF4-FFF2-40B4-BE49-F238E27FC236}">
                <a16:creationId xmlns:a16="http://schemas.microsoft.com/office/drawing/2014/main" id="{DE2BA892-2F87-46D0-B4A5-59F37D786727}"/>
              </a:ext>
            </a:extLst>
          </p:cNvPr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2438" y="3758660"/>
            <a:ext cx="700783" cy="779106"/>
          </a:xfrm>
          <a:prstGeom prst="rect">
            <a:avLst/>
          </a:prstGeom>
        </p:spPr>
      </p:pic>
      <p:sp>
        <p:nvSpPr>
          <p:cNvPr id="42" name="Content Placeholder 2">
            <a:extLst>
              <a:ext uri="{FF2B5EF4-FFF2-40B4-BE49-F238E27FC236}">
                <a16:creationId xmlns:a16="http://schemas.microsoft.com/office/drawing/2014/main" id="{EF23E3DF-29A8-445E-992A-B7BA45965784}"/>
              </a:ext>
            </a:extLst>
          </p:cNvPr>
          <p:cNvSpPr txBox="1">
            <a:spLocks/>
          </p:cNvSpPr>
          <p:nvPr/>
        </p:nvSpPr>
        <p:spPr>
          <a:xfrm>
            <a:off x="2261651" y="5171316"/>
            <a:ext cx="471263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Al</a:t>
            </a:r>
          </a:p>
        </p:txBody>
      </p:sp>
      <p:pic>
        <p:nvPicPr>
          <p:cNvPr id="6" name="Picture 5" descr="A person standing in front of a building&#10;&#10;Description automatically generated">
            <a:extLst>
              <a:ext uri="{FF2B5EF4-FFF2-40B4-BE49-F238E27FC236}">
                <a16:creationId xmlns:a16="http://schemas.microsoft.com/office/drawing/2014/main" id="{DFD6E8A7-583A-4FDC-BA0D-1914F25ABE96}"/>
              </a:ext>
            </a:extLst>
          </p:cNvPr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2582" y="2428901"/>
            <a:ext cx="823698" cy="823668"/>
          </a:xfrm>
          <a:prstGeom prst="rect">
            <a:avLst/>
          </a:prstGeom>
        </p:spPr>
      </p:pic>
      <p:sp>
        <p:nvSpPr>
          <p:cNvPr id="43" name="Content Placeholder 2">
            <a:extLst>
              <a:ext uri="{FF2B5EF4-FFF2-40B4-BE49-F238E27FC236}">
                <a16:creationId xmlns:a16="http://schemas.microsoft.com/office/drawing/2014/main" id="{384F6FA5-B0A3-42F6-A63F-B915EF26EC7F}"/>
              </a:ext>
            </a:extLst>
          </p:cNvPr>
          <p:cNvSpPr txBox="1">
            <a:spLocks/>
          </p:cNvSpPr>
          <p:nvPr/>
        </p:nvSpPr>
        <p:spPr>
          <a:xfrm>
            <a:off x="639010" y="4594170"/>
            <a:ext cx="471263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Phil</a:t>
            </a:r>
          </a:p>
        </p:txBody>
      </p:sp>
      <p:sp>
        <p:nvSpPr>
          <p:cNvPr id="44" name="Content Placeholder 2">
            <a:extLst>
              <a:ext uri="{FF2B5EF4-FFF2-40B4-BE49-F238E27FC236}">
                <a16:creationId xmlns:a16="http://schemas.microsoft.com/office/drawing/2014/main" id="{8838A4F4-EA8A-4099-A8DB-89303802BF02}"/>
              </a:ext>
            </a:extLst>
          </p:cNvPr>
          <p:cNvSpPr txBox="1">
            <a:spLocks/>
          </p:cNvSpPr>
          <p:nvPr/>
        </p:nvSpPr>
        <p:spPr>
          <a:xfrm>
            <a:off x="5647848" y="5158259"/>
            <a:ext cx="807581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Steve</a:t>
            </a:r>
          </a:p>
        </p:txBody>
      </p:sp>
    </p:spTree>
    <p:extLst>
      <p:ext uri="{BB962C8B-B14F-4D97-AF65-F5344CB8AC3E}">
        <p14:creationId xmlns:p14="http://schemas.microsoft.com/office/powerpoint/2010/main" val="64776646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6CFB91-1EAC-4BAE-A0A4-F5F3F98C9C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Programme Manager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FA6840-00FB-4322-A19A-2A72C90698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4190764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First point of contact for you!</a:t>
            </a:r>
          </a:p>
          <a:p>
            <a:r>
              <a:rPr lang="en-GB" dirty="0"/>
              <a:t>Bev and Gaynor – Digital Degree Apprenticeships </a:t>
            </a:r>
          </a:p>
          <a:p>
            <a:r>
              <a:rPr lang="en-GB" dirty="0"/>
              <a:t>Gordon and Gareth – Comp, DIS, CNCS, SE, Web, Games Dev, Cloud</a:t>
            </a:r>
          </a:p>
          <a:p>
            <a:r>
              <a:rPr lang="en-GB" dirty="0"/>
              <a:t>Richard – Games Design*</a:t>
            </a:r>
          </a:p>
          <a:p>
            <a:r>
              <a:rPr lang="en-GB" dirty="0"/>
              <a:t>Al – Animation* </a:t>
            </a:r>
          </a:p>
          <a:p>
            <a:r>
              <a:rPr lang="en-GB" dirty="0"/>
              <a:t>Steve – EEE</a:t>
            </a:r>
          </a:p>
          <a:p>
            <a:r>
              <a:rPr lang="en-GB" dirty="0"/>
              <a:t>Tim and Mike – PG Computing</a:t>
            </a:r>
          </a:p>
          <a:p>
            <a:pPr marL="0" indent="0">
              <a:buNone/>
            </a:pPr>
            <a:endParaRPr lang="en-GB" sz="21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sz="2100" dirty="0">
                <a:solidFill>
                  <a:srgbClr val="FF0000"/>
                </a:solidFill>
              </a:rPr>
              <a:t>* Moved to Applied Computing from Sep 2020</a:t>
            </a:r>
          </a:p>
        </p:txBody>
      </p:sp>
    </p:spTree>
    <p:extLst>
      <p:ext uri="{BB962C8B-B14F-4D97-AF65-F5344CB8AC3E}">
        <p14:creationId xmlns:p14="http://schemas.microsoft.com/office/powerpoint/2010/main" val="35623927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A0D0E7-2D7B-4E4B-8679-C488C58123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Your year two…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6FC53B-CCE7-45AF-8F06-4CD5E29392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392" y="1124744"/>
            <a:ext cx="7859216" cy="3629025"/>
          </a:xfrm>
        </p:spPr>
        <p:txBody>
          <a:bodyPr>
            <a:noAutofit/>
          </a:bodyPr>
          <a:lstStyle/>
          <a:p>
            <a:r>
              <a:rPr lang="en-GB" sz="2000" dirty="0"/>
              <a:t>We are here to support you</a:t>
            </a:r>
          </a:p>
          <a:p>
            <a:r>
              <a:rPr lang="en-GB" sz="2000" dirty="0"/>
              <a:t>Semester 1: 21/09/20 to 22/01/21, Christmas break 14/12/20 to 01/01/21</a:t>
            </a:r>
          </a:p>
          <a:p>
            <a:pPr marL="457200" lvl="1" indent="0">
              <a:buNone/>
            </a:pPr>
            <a:r>
              <a:rPr lang="en-GB" sz="1600" dirty="0">
                <a:solidFill>
                  <a:srgbClr val="FF0000"/>
                </a:solidFill>
              </a:rPr>
              <a:t>Assessment period: 11/01/21 to 22/01/21</a:t>
            </a:r>
            <a:endParaRPr lang="en-GB" sz="1800" dirty="0">
              <a:solidFill>
                <a:srgbClr val="FF0000"/>
              </a:solidFill>
            </a:endParaRPr>
          </a:p>
          <a:p>
            <a:r>
              <a:rPr lang="en-GB" sz="2000" dirty="0"/>
              <a:t>Semester 2: 25/01/21 to 31/05/20, Easter break 29/03/21 to 16/04/21 </a:t>
            </a:r>
          </a:p>
          <a:p>
            <a:pPr marL="457200" lvl="1" indent="0">
              <a:buNone/>
            </a:pPr>
            <a:r>
              <a:rPr lang="en-GB" sz="1600" dirty="0">
                <a:solidFill>
                  <a:srgbClr val="FF0000"/>
                </a:solidFill>
              </a:rPr>
              <a:t>Assessment period: 03/05/21 to 21/05/21</a:t>
            </a:r>
          </a:p>
          <a:p>
            <a:r>
              <a:rPr lang="en-GB" sz="2000" dirty="0"/>
              <a:t>Programme of Study Handbook</a:t>
            </a:r>
          </a:p>
          <a:p>
            <a:r>
              <a:rPr lang="en-GB" sz="2000" dirty="0"/>
              <a:t>Virtual Learning Environment</a:t>
            </a:r>
          </a:p>
          <a:p>
            <a:r>
              <a:rPr lang="en-GB" sz="2000" dirty="0"/>
              <a:t>Attendance monitoring</a:t>
            </a:r>
          </a:p>
          <a:p>
            <a:r>
              <a:rPr lang="en-GB" sz="2000" dirty="0"/>
              <a:t>Assessments Schedule</a:t>
            </a:r>
          </a:p>
          <a:p>
            <a:r>
              <a:rPr lang="en-GB" sz="2000" dirty="0"/>
              <a:t>Feedback – 20 working days</a:t>
            </a:r>
          </a:p>
          <a:p>
            <a:r>
              <a:rPr lang="en-GB" sz="2000" dirty="0">
                <a:solidFill>
                  <a:srgbClr val="FF0000"/>
                </a:solidFill>
              </a:rPr>
              <a:t>Results portal – </a:t>
            </a:r>
            <a:r>
              <a:rPr lang="en-GB" sz="2000" b="1" dirty="0">
                <a:solidFill>
                  <a:srgbClr val="FF0000"/>
                </a:solidFill>
              </a:rPr>
              <a:t>Feb and June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62732384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Covid-19 Response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CAFA7A-C30A-4CE5-A595-46D031E4FE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3917032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Update to Programme structure</a:t>
            </a:r>
          </a:p>
          <a:p>
            <a:pPr lvl="1"/>
            <a:r>
              <a:rPr lang="en-GB" dirty="0"/>
              <a:t>A </a:t>
            </a:r>
            <a:r>
              <a:rPr lang="en-GB" dirty="0">
                <a:hlinkClick r:id="rId2"/>
              </a:rPr>
              <a:t>message</a:t>
            </a:r>
            <a:r>
              <a:rPr lang="en-GB" dirty="0"/>
              <a:t> from the Head of Institute PVC Barry Liles, OBE </a:t>
            </a:r>
          </a:p>
          <a:p>
            <a:pPr lvl="1"/>
            <a:r>
              <a:rPr lang="en-GB" dirty="0"/>
              <a:t>University Common Modules</a:t>
            </a:r>
          </a:p>
          <a:p>
            <a:pPr lvl="1"/>
            <a:r>
              <a:rPr lang="en-GB" dirty="0"/>
              <a:t>Revalidation </a:t>
            </a:r>
            <a:endParaRPr lang="en-GB" dirty="0">
              <a:hlinkClick r:id="rId3"/>
            </a:endParaRPr>
          </a:p>
          <a:p>
            <a:r>
              <a:rPr lang="en-GB" dirty="0">
                <a:hlinkClick r:id="rId3"/>
              </a:rPr>
              <a:t>Returning to campus</a:t>
            </a:r>
            <a:endParaRPr lang="en-GB" dirty="0"/>
          </a:p>
          <a:p>
            <a:pPr lvl="1"/>
            <a:r>
              <a:rPr lang="en-GB" dirty="0"/>
              <a:t>Social distancing</a:t>
            </a:r>
          </a:p>
          <a:p>
            <a:pPr lvl="1"/>
            <a:r>
              <a:rPr lang="en-GB" dirty="0"/>
              <a:t>Face covering</a:t>
            </a:r>
          </a:p>
          <a:p>
            <a:pPr lvl="1"/>
            <a:r>
              <a:rPr lang="en-GB" dirty="0"/>
              <a:t>Hygiene</a:t>
            </a:r>
          </a:p>
          <a:p>
            <a:r>
              <a:rPr lang="en-GB" dirty="0">
                <a:hlinkClick r:id="rId4"/>
              </a:rPr>
              <a:t>https://uwtsd.ac.uk/coronavirus/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00913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9E388-17E3-4F30-A8E4-A520A79AEA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Other Key services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26EB31-42FC-4340-A92E-0B032F223C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</a:t>
            </a:r>
            <a:r>
              <a:rPr lang="en-GB" dirty="0">
                <a:hlinkClick r:id="rId2"/>
              </a:rPr>
              <a:t>Hwb</a:t>
            </a:r>
            <a:r>
              <a:rPr lang="en-GB" dirty="0"/>
              <a:t> app</a:t>
            </a:r>
          </a:p>
          <a:p>
            <a:r>
              <a:rPr lang="en-GB" dirty="0">
                <a:hlinkClick r:id="rId3"/>
              </a:rPr>
              <a:t>Library</a:t>
            </a:r>
            <a:r>
              <a:rPr lang="en-GB" dirty="0"/>
              <a:t> – Y </a:t>
            </a:r>
            <a:r>
              <a:rPr lang="en-GB" dirty="0" err="1"/>
              <a:t>Ffrowm</a:t>
            </a:r>
            <a:r>
              <a:rPr lang="en-GB" dirty="0"/>
              <a:t> </a:t>
            </a:r>
          </a:p>
          <a:p>
            <a:r>
              <a:rPr lang="en-GB" dirty="0"/>
              <a:t>Student Services</a:t>
            </a:r>
          </a:p>
          <a:p>
            <a:r>
              <a:rPr lang="en-GB" dirty="0"/>
              <a:t>Timetable - </a:t>
            </a:r>
            <a:r>
              <a:rPr lang="en-GB" dirty="0" err="1"/>
              <a:t>Celcat</a:t>
            </a:r>
            <a:endParaRPr lang="en-GB" dirty="0"/>
          </a:p>
          <a:p>
            <a:r>
              <a:rPr lang="en-GB" dirty="0">
                <a:hlinkClick r:id="rId4"/>
              </a:rPr>
              <a:t>Students Union</a:t>
            </a:r>
            <a:endParaRPr lang="en-GB" dirty="0"/>
          </a:p>
          <a:p>
            <a:r>
              <a:rPr lang="en-GB" dirty="0"/>
              <a:t>Welcome week </a:t>
            </a:r>
            <a:r>
              <a:rPr lang="en-GB" dirty="0">
                <a:hlinkClick r:id="rId5"/>
              </a:rPr>
              <a:t>activities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4919638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99DB51-6EE3-4F3A-ACDE-7C715B40BA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Regulations and Policies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9223E3-2232-442E-98CF-7F6E061766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Course Reps</a:t>
            </a:r>
          </a:p>
          <a:p>
            <a:r>
              <a:rPr lang="en-GB" dirty="0"/>
              <a:t>Academic Misconduct</a:t>
            </a:r>
          </a:p>
          <a:p>
            <a:r>
              <a:rPr lang="en-GB" dirty="0"/>
              <a:t>Academic Quality Handbook</a:t>
            </a:r>
            <a:endParaRPr lang="en-GB" dirty="0">
              <a:hlinkClick r:id="rId2"/>
            </a:endParaRPr>
          </a:p>
          <a:p>
            <a:pPr lvl="1"/>
            <a:r>
              <a:rPr lang="en-GB" sz="1700" dirty="0">
                <a:hlinkClick r:id="rId2"/>
              </a:rPr>
              <a:t>https://www.uwtsd.ac.uk/academic-office/academic-quality-handbook/</a:t>
            </a:r>
            <a:endParaRPr lang="en-GB" sz="1700" dirty="0"/>
          </a:p>
          <a:p>
            <a:r>
              <a:rPr lang="en-GB" dirty="0"/>
              <a:t>Student Cases</a:t>
            </a:r>
          </a:p>
          <a:p>
            <a:pPr lvl="1"/>
            <a:r>
              <a:rPr lang="en-GB" sz="1700" dirty="0">
                <a:hlinkClick r:id="rId3"/>
              </a:rPr>
              <a:t>https://www.uwtsd.ac.uk/media/uwtsd-website/content-assets/documents/academic-office/misc-forms/Academic-Misconduct-Policy-2020-21.pdf</a:t>
            </a:r>
          </a:p>
          <a:p>
            <a:r>
              <a:rPr lang="en-GB" dirty="0"/>
              <a:t>Extenuating Circumstance </a:t>
            </a:r>
          </a:p>
          <a:p>
            <a:pPr lvl="1"/>
            <a:r>
              <a:rPr lang="en-GB" sz="1500" dirty="0">
                <a:hlinkClick r:id="rId4"/>
              </a:rPr>
              <a:t>https://www.uwtsd.ac.uk/academic-office/procedures-for-academic-appeals-complaints-and-other-student-cases/</a:t>
            </a:r>
            <a:r>
              <a:rPr lang="en-GB" sz="1500" dirty="0"/>
              <a:t> </a:t>
            </a:r>
          </a:p>
          <a:p>
            <a:r>
              <a:rPr lang="en-GB" dirty="0"/>
              <a:t>Award classification </a:t>
            </a:r>
          </a:p>
          <a:p>
            <a:pPr lvl="1"/>
            <a:r>
              <a:rPr lang="en-GB" sz="1500" dirty="0">
                <a:hlinkClick r:id="rId5"/>
              </a:rPr>
              <a:t>https://www.uwtsd.ac.uk/media/uwtsd-website/content-assets/documents/academic-office/aqh-chapters/chapters---en/Chapter_06_Taught_Award_Regulations_Pages_36-70.pdf</a:t>
            </a:r>
            <a:r>
              <a:rPr lang="en-GB" sz="1500" dirty="0"/>
              <a:t> </a:t>
            </a:r>
          </a:p>
          <a:p>
            <a:pPr marL="0" indent="0">
              <a:buNone/>
            </a:pPr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20153346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37A66F-444A-4354-BDCF-8E59D22992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08" y="404664"/>
            <a:ext cx="6683765" cy="646343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Few points to remember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DBAA0B-0C36-4D0F-8517-9F7DB9A07D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916832"/>
            <a:ext cx="3350438" cy="2160240"/>
          </a:xfrm>
        </p:spPr>
        <p:txBody>
          <a:bodyPr>
            <a:noAutofit/>
          </a:bodyPr>
          <a:lstStyle/>
          <a:p>
            <a:r>
              <a:rPr lang="en-GB" sz="2400" dirty="0"/>
              <a:t>Team working</a:t>
            </a:r>
          </a:p>
          <a:p>
            <a:r>
              <a:rPr lang="en-GB" sz="2400" dirty="0"/>
              <a:t>Time management</a:t>
            </a:r>
          </a:p>
          <a:p>
            <a:r>
              <a:rPr lang="en-GB" sz="2400" dirty="0"/>
              <a:t>Do not leave till late</a:t>
            </a:r>
          </a:p>
          <a:p>
            <a:r>
              <a:rPr lang="en-GB" sz="2400" dirty="0"/>
              <a:t>Talk to us</a:t>
            </a: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50A84D2A-83C4-4190-92C5-E6E1DFD7BF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28" y="1556792"/>
            <a:ext cx="5072062" cy="3467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405353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3601D0-D217-42B0-9A8F-EB9C832EEE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16CEAF-2E8E-4305-BA41-02CA966B37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https://hwb.uwtsd.ac.uk/pages/student/resources_welcomeandinduction/welcomeresources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44894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017306-4CA5-4B0B-BE7E-EF594D712F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Career Services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507F7D-B171-4C3D-8DD7-512405F6CF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Melanie Hall, Careers Advisor</a:t>
            </a:r>
          </a:p>
        </p:txBody>
      </p:sp>
    </p:spTree>
    <p:extLst>
      <p:ext uri="{BB962C8B-B14F-4D97-AF65-F5344CB8AC3E}">
        <p14:creationId xmlns:p14="http://schemas.microsoft.com/office/powerpoint/2010/main" val="11125236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0622746-FE0F-0E43-925D-636F1AFA5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96" y="116632"/>
            <a:ext cx="9071992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50760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1C8677D-6AC9-5B4C-BD0E-9950912632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96" y="116632"/>
            <a:ext cx="9087982" cy="5135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983207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schemas.microsoft.com/office/infopath/2007/PartnerControls"/>
    <ds:schemaRef ds:uri="303dbf9b-b85b-46a0-94f1-894078c07ecd"/>
  </ds:schemaRefs>
</ds:datastoreItem>
</file>

<file path=customXml/itemProps3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369</TotalTime>
  <Words>405</Words>
  <Application>Microsoft Office PowerPoint</Application>
  <PresentationFormat>On-screen Show (4:3)</PresentationFormat>
  <Paragraphs>90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Myriad Pro</vt:lpstr>
      <vt:lpstr>Arial</vt:lpstr>
      <vt:lpstr>Calibri</vt:lpstr>
      <vt:lpstr>Wingdings 3</vt:lpstr>
      <vt:lpstr>20140311PresentationUWTSDTemplate</vt:lpstr>
      <vt:lpstr>Applied Computing Wales Institute of Science and Art (WISA)</vt:lpstr>
      <vt:lpstr>PowerPoint Presentation</vt:lpstr>
      <vt:lpstr>Welcome to 2020/21 academic year</vt:lpstr>
      <vt:lpstr>Applied Computing</vt:lpstr>
      <vt:lpstr>Programme Manager</vt:lpstr>
      <vt:lpstr>Your year two…</vt:lpstr>
      <vt:lpstr>Covid-19 Response</vt:lpstr>
      <vt:lpstr>Other Key services</vt:lpstr>
      <vt:lpstr>Regulations and Policies</vt:lpstr>
      <vt:lpstr>Few points to remember</vt:lpstr>
      <vt:lpstr>Further information</vt:lpstr>
      <vt:lpstr>Career Services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Kapilan Radhakrishnan</cp:lastModifiedBy>
  <cp:revision>110</cp:revision>
  <dcterms:created xsi:type="dcterms:W3CDTF">2015-04-14T15:21:28Z</dcterms:created>
  <dcterms:modified xsi:type="dcterms:W3CDTF">2020-09-22T10:47:18Z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