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279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597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041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050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401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2364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09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544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311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32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12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C86F90D-CE23-4FBC-B3D2-99292A64E3B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EC078-88B1-4D32-BA38-EE6CA1946B54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995399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2531035/pdf/medhistsuppl00026-0061.pdf" TargetMode="External"/><Relationship Id="rId2" Type="http://schemas.openxmlformats.org/officeDocument/2006/relationships/hyperlink" Target="http://www.bbc.co.uk/history/british/empire_seapower/agricultural_revolution_01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conlib.org/library/Enc/IndustrialRevolutionandtheStandardofLiving.html" TargetMode="External"/><Relationship Id="rId5" Type="http://schemas.openxmlformats.org/officeDocument/2006/relationships/hyperlink" Target="https://www.victoriacountyhistory.ac.uk/explore/themes/agriculture/agricultural-revolution" TargetMode="External"/><Relationship Id="rId4" Type="http://schemas.openxmlformats.org/officeDocument/2006/relationships/hyperlink" Target="https://doi.org/10.1179/0309072813z.00000000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2F7B5F-69B9-41D9-BD9A-2A7F1118B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484EE50-7D13-4A99-9152-609AE84AC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F607DBD-3FFF-424E-80D2-8061AC5FE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CA1AF17-15FE-4FB8-A4CB-942AC1349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901EDCD-40E3-40D5-BCE4-803F7A4D6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E840EA-C6A5-48DA-A3B5-BE430C89C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29643A-3E95-2F7B-0630-66F411B7F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0610" y="3428998"/>
            <a:ext cx="3458917" cy="278247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3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Llanelli and the Industrial Revolution: Prosperity and</a:t>
            </a:r>
            <a:br>
              <a:rPr lang="en-US" sz="33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</a:br>
            <a:r>
              <a:rPr lang="en-US" sz="33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Progress</a:t>
            </a:r>
            <a:endParaRPr lang="en-GB" sz="3300" dirty="0">
              <a:solidFill>
                <a:schemeClr val="accent6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6931CB-C924-C889-7AB8-60680203D5F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00" r="34069" b="1"/>
          <a:stretch/>
        </p:blipFill>
        <p:spPr>
          <a:xfrm>
            <a:off x="5444747" y="647191"/>
            <a:ext cx="5297322" cy="5564284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4AC7A41-04AF-4CF9-A478-43411F9B5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48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E80C9D3-581D-4F94-9602-B6B708C1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3CD99E0-8BF7-406D-BD54-3DBF9156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CD71877-3E29-46BA-8102-BA51BAC20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A8E12A96-2B78-465B-A2B8-A8E9DD711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8033E9E-E33E-4351-9B15-A35E144A7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47C71A-EFE6-464E-A6BC-2B97788D5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76B73-136B-455C-E544-3ED9D8027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4351" y="808056"/>
            <a:ext cx="4168377" cy="1077229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Introduction – Llanelli and the Industrial Revolution</a:t>
            </a:r>
            <a:endParaRPr lang="en-GB" sz="2400" dirty="0">
              <a:solidFill>
                <a:schemeClr val="accent6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5F58DB-D0DE-02AD-54CD-3CC6A49039D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892"/>
          <a:stretch/>
        </p:blipFill>
        <p:spPr>
          <a:xfrm>
            <a:off x="1659297" y="644472"/>
            <a:ext cx="3781046" cy="2621275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509A84-8E93-7255-4DC2-9CCCBCA4D7B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2648" r="-1" b="-1"/>
          <a:stretch/>
        </p:blipFill>
        <p:spPr>
          <a:xfrm>
            <a:off x="1659297" y="3590198"/>
            <a:ext cx="3781046" cy="2621275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E0E41-94E7-60D5-76F4-26FC31C46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772" y="2052116"/>
            <a:ext cx="5319695" cy="399782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Llanelli, a small town in South Wales, became known as '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Tinopolis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' during the Industrial Revolution due to its significant tinplate industry.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town's industrial growth was fueled by rich coal reserves, proximity to copper smelters in Swansea, and the establishment of efficient transportation networks, including railways.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Key industrialists, particularly the Nevill family, played a crucial role in transitioning Llanelli from a coal-based economy to one focused on tinplate production.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explore the unique factors contributing to Llanelli's prosperity, including its industrial processes and the environmental and social impacts of its development.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976FD44-391B-4243-8035-CEE0AB03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441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009D28-60AB-4286-84F8-A812569BC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219F90-DB69-4512-B316-9EFEF58A2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8870E80-2F2E-4A9F-95CE-2562977A5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2ED9517-E340-43FD-89D0-E63A8ACDA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9F6541-8315-4C61-9893-EBBFD4462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00E0EF-4C8D-4D43-975B-5F6A7B762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D87D7-DC16-0940-AE23-8E304F53E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4416129" cy="1077229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Driving Forces Behind Llanelli’s Prosperity</a:t>
            </a:r>
            <a:endParaRPr lang="en-GB" sz="2400" dirty="0">
              <a:solidFill>
                <a:schemeClr val="accent6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6F330-CD73-D2E4-000D-3D47969C4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141" y="2052116"/>
            <a:ext cx="5442256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Llanelli's prosperity during the Industrial Revolution was driven by its geographic location near abundant coal reserves, crucial for the tinplate industry.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Proximity to ports and Swansea copper smelters facilitated a steady supply of raw materials and enabled global exports.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introduction of steam power and a railway network enhanced production efficiency and reduced reliance on manual labor.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Visionary leadership, particularly from the Nevill family, leveraged technological advancements to establish Llanelli as a significant player in the tinplate production market.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56D455-DA73-CD6E-5035-540C3C11CC9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27145"/>
          <a:stretch/>
        </p:blipFill>
        <p:spPr>
          <a:xfrm>
            <a:off x="7077252" y="632702"/>
            <a:ext cx="3669133" cy="214062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82A1BC-A7F2-2B5A-E11B-D2229725402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840" b="10236"/>
          <a:stretch/>
        </p:blipFill>
        <p:spPr>
          <a:xfrm>
            <a:off x="7077252" y="2934196"/>
            <a:ext cx="3669133" cy="327727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016CBC2-5A8E-41E4-B729-A11771E2B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960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3D41D4-EB8C-403C-8EC6-FEB536F61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37D8E56-A019-4644-A688-CF6C4DDB1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1CBAA0-D4F5-44C8-ABE3-EBBE42A1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F23987E-2F4E-45FD-BA47-566EE4D5A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CA1640F-9FB1-4D60-899F-0C99559AF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C6CB19C-0D5E-45BC-80D2-405291A6B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10BC9-861C-3992-4F6F-5181A4D9F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114" y="808056"/>
            <a:ext cx="4080115" cy="1077229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Impacts and Legacy of Llanelli’s Industrial Boom</a:t>
            </a:r>
            <a:endParaRPr lang="en-GB" sz="2400" dirty="0">
              <a:solidFill>
                <a:schemeClr val="accent6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95C8D-485C-0E3E-F4F1-AA8AF97AF2B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306" r="3" b="21368"/>
          <a:stretch/>
        </p:blipFill>
        <p:spPr>
          <a:xfrm>
            <a:off x="1659297" y="648309"/>
            <a:ext cx="2217523" cy="2122746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AA3136-DB85-966D-D237-8A753D48E23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6155" r="3" b="145"/>
          <a:stretch/>
        </p:blipFill>
        <p:spPr>
          <a:xfrm>
            <a:off x="4037688" y="648309"/>
            <a:ext cx="2217523" cy="2122746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DCE0A0-06AD-0138-7A56-ED24CC3D1BA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173" r="3525" b="2"/>
          <a:stretch/>
        </p:blipFill>
        <p:spPr>
          <a:xfrm>
            <a:off x="1659296" y="2929985"/>
            <a:ext cx="4600978" cy="328148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F1A7E-F42E-4E9F-1E80-B60BD155C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0321" y="2367427"/>
            <a:ext cx="4845213" cy="399782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Llanelli experienced economic prosperity during the Industrial Revolution, with tinplate exports boosting Britain's global trade and supporting local jobs and infrastructure.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rapid urbanization led to significant social challenges, including overcrowded housing, poor sanitation, and a strained labor force, despite providing new economic opportunities (Malcolmson, 1981).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Environmental impacts included coal mining, deforestation, and industrial pollution, which adversely affected local air and water quality.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Llanelli's industrial success fostered community resilience and pride, contributing to its identity as ‘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Tinopolis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’ and highlighting the lasting effects of industrialization on local and national histories.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586E8B-33B8-4E79-A1BA-5741518F6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752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C9818-A6A3-5190-641B-B43BA898F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445A5-C9DE-9069-4D35-364F5C7BF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997" y="2207172"/>
            <a:ext cx="10007950" cy="4486005"/>
          </a:xfrm>
        </p:spPr>
        <p:txBody>
          <a:bodyPr>
            <a:normAutofit fontScale="40000" lnSpcReduction="20000"/>
          </a:bodyPr>
          <a:lstStyle/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Allen, R. C. (2007).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revolution: A very short introduction.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Oxford: Oxford University Press.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Bbc.co.uk. (2020).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1500-1850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http://www.bbc.co.uk/history/british/empire_seapower/agricultural_revolution_01.shtml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Hopley, C. (2006, July 29).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A history of the British cotton industry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British Heritage Travel.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Malcolmson, R. W. (1981). Life and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in England, 1700–1780. New York: St. Martin's Press.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Ncbi.nlm.nih.gov. (2020). [PDF file]. Retrieved January 21, 2020,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https://www.ncbi.nlm.nih.gov/pmc/articles/PMC2531035/pdf/medhistsuppl00026-0061.pdf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Rosen, W. (2010).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The most powerful idea in the world: A story of steam, industry, and invention.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New York: Random House.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Timmins, G. (2013). Housing industrial workers during the 19th century: Back-to-back housing in textile Lancashire.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35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(2), 111–127.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https://doi.org/10.1179/0309072813z.00000000021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Victoriacountyhistory.ac.uk. (2020).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The agricultural revolution | VCH explore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https://www.victoriacountyhistory.ac.uk/explore/themes/agriculture/agricultural-revolution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Weightman, G. (2007).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revolutionaries: The making of the modern world, 1776-1914.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New York: Grove Press.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White, M. (2009, October 14).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Georgian Britain: The Industrial Revolution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British Library.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https://www.econlib.org/library/Enc/IndustrialRevolutionandtheStandardofLiving.html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746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830</TotalTime>
  <Words>670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MS Shell Dlg 2</vt:lpstr>
      <vt:lpstr>Wingdings</vt:lpstr>
      <vt:lpstr>Wingdings 3</vt:lpstr>
      <vt:lpstr>Madison</vt:lpstr>
      <vt:lpstr>Llanelli and the Industrial Revolution: Prosperity and Progress</vt:lpstr>
      <vt:lpstr>Introduction – Llanelli and the Industrial Revolution</vt:lpstr>
      <vt:lpstr>Driving Forces Behind Llanelli’s Prosperity</vt:lpstr>
      <vt:lpstr>Impacts and Legacy of Llanelli’s Industrial Boom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2025-01-23T21:22:27Z</dcterms:created>
  <dcterms:modified xsi:type="dcterms:W3CDTF">2025-01-24T11:12:52Z</dcterms:modified>
</cp:coreProperties>
</file>