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9" r:id="rId1"/>
  </p:sldMasterIdLst>
  <p:notesMasterIdLst>
    <p:notesMasterId r:id="rId27"/>
  </p:notesMasterIdLst>
  <p:sldIdLst>
    <p:sldId id="258" r:id="rId2"/>
    <p:sldId id="257" r:id="rId3"/>
    <p:sldId id="259" r:id="rId4"/>
    <p:sldId id="260" r:id="rId5"/>
    <p:sldId id="261" r:id="rId6"/>
    <p:sldId id="262" r:id="rId7"/>
    <p:sldId id="281"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Lst>
  <p:sldSz cx="9144000" cy="6858000" type="screen4x3"/>
  <p:notesSz cx="6858000" cy="9144000"/>
  <p:defaultText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85" d="100"/>
          <a:sy n="85" d="100"/>
        </p:scale>
        <p:origin x="1152"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AE6750A-D810-8A4C-A0ED-A90BD408F754}" type="datetimeFigureOut">
              <a:rPr lang="en-GB" smtClean="0"/>
              <a:pPr/>
              <a:t>09/02/2020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C4B25B8-3776-A74D-A49F-942B0DB4E834}" type="slidenum">
              <a:rPr lang="en-GB" smtClean="0"/>
              <a:pPr/>
              <a:t>‹#›</a:t>
            </a:fld>
            <a:endParaRPr lang="en-GB"/>
          </a:p>
        </p:txBody>
      </p:sp>
    </p:spTree>
    <p:extLst>
      <p:ext uri="{BB962C8B-B14F-4D97-AF65-F5344CB8AC3E}">
        <p14:creationId xmlns:p14="http://schemas.microsoft.com/office/powerpoint/2010/main" val="2666386683"/>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C279137-B77C-F74C-BAA9-973C52948523}" type="slidenum">
              <a:rPr lang="en-GB" smtClean="0"/>
              <a:pPr/>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Course leader to take one or two quick answers on the benefits of having specialist/well-educated coaches of children.</a:t>
            </a:r>
          </a:p>
          <a:p>
            <a:r>
              <a:rPr lang="en-GB" dirty="0"/>
              <a:t>Next slide</a:t>
            </a:r>
          </a:p>
        </p:txBody>
      </p:sp>
      <p:sp>
        <p:nvSpPr>
          <p:cNvPr id="4" name="Slide Number Placeholder 3"/>
          <p:cNvSpPr>
            <a:spLocks noGrp="1"/>
          </p:cNvSpPr>
          <p:nvPr>
            <p:ph type="sldNum" sz="quarter" idx="10"/>
          </p:nvPr>
        </p:nvSpPr>
        <p:spPr/>
        <p:txBody>
          <a:bodyPr/>
          <a:lstStyle/>
          <a:p>
            <a:fld id="{EEA3F8DD-3798-1047-BEE2-181E0EB5837A}" type="slidenum">
              <a:rPr lang="en-GB" smtClean="0"/>
              <a:pPr/>
              <a:t>3</a:t>
            </a:fld>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 </a:t>
            </a:r>
            <a:r>
              <a:rPr lang="en-GB" baseline="0" dirty="0"/>
              <a:t>  </a:t>
            </a:r>
            <a:endParaRPr lang="en-GB" dirty="0"/>
          </a:p>
        </p:txBody>
      </p:sp>
      <p:sp>
        <p:nvSpPr>
          <p:cNvPr id="4" name="Slide Number Placeholder 3"/>
          <p:cNvSpPr>
            <a:spLocks noGrp="1"/>
          </p:cNvSpPr>
          <p:nvPr>
            <p:ph type="sldNum" sz="quarter" idx="10"/>
          </p:nvPr>
        </p:nvSpPr>
        <p:spPr/>
        <p:txBody>
          <a:bodyPr/>
          <a:lstStyle/>
          <a:p>
            <a:fld id="{EEA3F8DD-3798-1047-BEE2-181E0EB5837A}" type="slidenum">
              <a:rPr lang="en-GB" smtClean="0"/>
              <a:pPr/>
              <a:t>5</a:t>
            </a:fld>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Tutor to mention that, despite many adult assumptions to the contrary, children rarely mention winning as a reason for participating in sport. Winning may indeed be a by product but it is not a prime indicator of either success or motivation for young children.</a:t>
            </a:r>
            <a:endParaRPr lang="en-GB" dirty="0"/>
          </a:p>
        </p:txBody>
      </p:sp>
      <p:sp>
        <p:nvSpPr>
          <p:cNvPr id="4" name="Slide Number Placeholder 3"/>
          <p:cNvSpPr>
            <a:spLocks noGrp="1"/>
          </p:cNvSpPr>
          <p:nvPr>
            <p:ph type="sldNum" sz="quarter" idx="10"/>
          </p:nvPr>
        </p:nvSpPr>
        <p:spPr/>
        <p:txBody>
          <a:bodyPr/>
          <a:lstStyle/>
          <a:p>
            <a:fld id="{EEA3F8DD-3798-1047-BEE2-181E0EB5837A}" type="slidenum">
              <a:rPr lang="en-GB" smtClean="0"/>
              <a:pPr/>
              <a:t>11</a:t>
            </a:fld>
            <a:endParaRPr lang="en-GB"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p:spPr>
      </p:sp>
      <p:sp>
        <p:nvSpPr>
          <p:cNvPr id="4505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a:t>Module leader to give the first group one or two minutes to talk about the needs of the children and the other groups just to add anything from their list of needs that  as not being mentioned by the first group. This will save a lot of time.</a:t>
            </a:r>
          </a:p>
          <a:p>
            <a:pPr eaLnBrk="1" hangingPunct="1">
              <a:spcBef>
                <a:spcPct val="0"/>
              </a:spcBef>
            </a:pPr>
            <a:endParaRPr lang="en-GB"/>
          </a:p>
          <a:p>
            <a:pPr eaLnBrk="1" hangingPunct="1">
              <a:spcBef>
                <a:spcPct val="0"/>
              </a:spcBef>
            </a:pPr>
            <a:r>
              <a:rPr lang="en-GB"/>
              <a:t>Tutor to bear in mind the wide ranging ages from 6-12.</a:t>
            </a:r>
          </a:p>
        </p:txBody>
      </p:sp>
      <p:sp>
        <p:nvSpPr>
          <p:cNvPr id="45060" name="Slide Number Placeholder 3"/>
          <p:cNvSpPr>
            <a:spLocks noGrp="1"/>
          </p:cNvSpPr>
          <p:nvPr>
            <p:ph type="sldNum" sz="quarter" idx="5"/>
          </p:nvPr>
        </p:nvSpPr>
        <p:spPr bwMode="auto">
          <a:noFill/>
          <a:ln>
            <a:miter lim="800000"/>
            <a:headEnd/>
            <a:tailEnd/>
          </a:ln>
        </p:spPr>
        <p:txBody>
          <a:bodyPr/>
          <a:lstStyle/>
          <a:p>
            <a:fld id="{A04208E7-01FE-3247-B36E-62B5A9E84884}" type="slidenum">
              <a:rPr lang="en-GB"/>
              <a:pPr/>
              <a:t>14</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 more comprehensive definition can be found in your candidate handbook on page </a:t>
            </a:r>
          </a:p>
        </p:txBody>
      </p:sp>
      <p:sp>
        <p:nvSpPr>
          <p:cNvPr id="4" name="Slide Number Placeholder 3"/>
          <p:cNvSpPr>
            <a:spLocks noGrp="1"/>
          </p:cNvSpPr>
          <p:nvPr>
            <p:ph type="sldNum" sz="quarter" idx="10"/>
          </p:nvPr>
        </p:nvSpPr>
        <p:spPr/>
        <p:txBody>
          <a:bodyPr/>
          <a:lstStyle/>
          <a:p>
            <a:fld id="{4729FABD-CFA2-7A42-BB6E-288D7E5B0C4B}" type="slidenum">
              <a:rPr lang="en-GB" smtClean="0"/>
              <a:pPr/>
              <a:t>19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CF0E1FF2-3E82-7847-A577-184812F75218}" type="datetimeFigureOut">
              <a:rPr lang="en-GB" smtClean="0"/>
              <a:pPr/>
              <a:t>09/02/2020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E2D2B3B-882E-40F3-A32F-6DD516915044}"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CF0E1FF2-3E82-7847-A577-184812F75218}" type="datetimeFigureOut">
              <a:rPr lang="en-GB" smtClean="0"/>
              <a:pPr/>
              <a:t>09/02/2020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B6CAC0-2CC6-8747-9714-C1F9F987611D}"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CF0E1FF2-3E82-7847-A577-184812F75218}" type="datetimeFigureOut">
              <a:rPr lang="en-GB" smtClean="0"/>
              <a:pPr/>
              <a:t>09/02/2020</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6AB6CAC0-2CC6-8747-9714-C1F9F987611D}" type="slidenum">
              <a:rPr lang="en-GB" smtClean="0"/>
              <a:pPr/>
              <a:t>‹#›</a:t>
            </a:fld>
            <a:endParaRPr lang="en-GB"/>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F0E1FF2-3E82-7847-A577-184812F75218}" type="datetimeFigureOut">
              <a:rPr lang="en-GB" smtClean="0"/>
              <a:pPr/>
              <a:t>09/02/2020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B6CAC0-2CC6-8747-9714-C1F9F987611D}"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CF0E1FF2-3E82-7847-A577-184812F75218}" type="datetimeFigureOut">
              <a:rPr lang="en-GB" smtClean="0"/>
              <a:pPr/>
              <a:t>09/02/2020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B6CAC0-2CC6-8747-9714-C1F9F987611D}"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CF0E1FF2-3E82-7847-A577-184812F75218}" type="datetimeFigureOut">
              <a:rPr lang="en-GB" smtClean="0"/>
              <a:pPr/>
              <a:t>09/02/2020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AB6CAC0-2CC6-8747-9714-C1F9F987611D}"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CF0E1FF2-3E82-7847-A577-184812F75218}" type="datetimeFigureOut">
              <a:rPr lang="en-GB" smtClean="0"/>
              <a:pPr/>
              <a:t>09/02/2020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AB6CAC0-2CC6-8747-9714-C1F9F987611D}"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F0E1FF2-3E82-7847-A577-184812F75218}" type="datetimeFigureOut">
              <a:rPr lang="en-GB" smtClean="0"/>
              <a:pPr/>
              <a:t>09/02/2020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AB6CAC0-2CC6-8747-9714-C1F9F987611D}"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F0E1FF2-3E82-7847-A577-184812F75218}" type="datetimeFigureOut">
              <a:rPr lang="en-GB" smtClean="0"/>
              <a:pPr/>
              <a:t>09/02/2020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E2D2B3B-882E-40F3-A32F-6DD516915044}"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F0E1FF2-3E82-7847-A577-184812F75218}" type="datetimeFigureOut">
              <a:rPr lang="en-GB" smtClean="0"/>
              <a:pPr/>
              <a:t>09/02/2020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B6CAC0-2CC6-8747-9714-C1F9F987611D}" type="slidenum">
              <a:rPr lang="en-GB" smtClean="0"/>
              <a:pPr/>
              <a:t>‹#›</a:t>
            </a:fld>
            <a:endParaRPr lang="en-GB"/>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CF0E1FF2-3E82-7847-A577-184812F75218}" type="datetimeFigureOut">
              <a:rPr lang="en-GB" smtClean="0"/>
              <a:pPr/>
              <a:t>09/02/2020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B6CAC0-2CC6-8747-9714-C1F9F987611D}"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CF0E1FF2-3E82-7847-A577-184812F75218}" type="datetimeFigureOut">
              <a:rPr lang="en-GB" smtClean="0"/>
              <a:pPr/>
              <a:t>09/02/2020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B6CAC0-2CC6-8747-9714-C1F9F987611D}"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CF0E1FF2-3E82-7847-A577-184812F75218}" type="datetimeFigureOut">
              <a:rPr lang="en-GB" smtClean="0"/>
              <a:pPr/>
              <a:t>09/02/2020</a:t>
            </a:fld>
            <a:endParaRPr lang="en-GB"/>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GB" dirty="0"/>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6AB6CAC0-2CC6-8747-9714-C1F9F987611D}" type="slidenum">
              <a:rPr lang="en-GB" smtClean="0"/>
              <a:pPr/>
              <a:t>‹#›</a:t>
            </a:fld>
            <a:endParaRPr lang="en-GB"/>
          </a:p>
        </p:txBody>
      </p:sp>
      <p:pic>
        <p:nvPicPr>
          <p:cNvPr id="7" name="Picture 6"/>
          <p:cNvPicPr/>
          <p:nvPr userDrawn="1"/>
        </p:nvPicPr>
        <p:blipFill>
          <a:blip r:embed="rId14"/>
          <a:srcRect/>
          <a:stretch>
            <a:fillRect/>
          </a:stretch>
        </p:blipFill>
        <p:spPr bwMode="auto">
          <a:xfrm>
            <a:off x="6816152" y="6126163"/>
            <a:ext cx="2133600" cy="595312"/>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35" r:id="rId6"/>
    <p:sldLayoutId id="2147483736" r:id="rId7"/>
    <p:sldLayoutId id="2147483737" r:id="rId8"/>
    <p:sldLayoutId id="2147483738" r:id="rId9"/>
    <p:sldLayoutId id="2147483739" r:id="rId10"/>
    <p:sldLayoutId id="2147483740" r:id="rId11"/>
    <p:sldLayoutId id="2147483741"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youtube.com/watch?v=SByymar3bds"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4224757" y="2049542"/>
            <a:ext cx="4151800" cy="2308324"/>
          </a:xfrm>
          <a:prstGeom prst="rect">
            <a:avLst/>
          </a:prstGeom>
          <a:noFill/>
        </p:spPr>
        <p:txBody>
          <a:bodyPr wrap="square" rtlCol="0">
            <a:spAutoFit/>
          </a:bodyPr>
          <a:lstStyle/>
          <a:p>
            <a:r>
              <a:rPr lang="en-GB" sz="4800" dirty="0"/>
              <a:t>Developing </a:t>
            </a:r>
          </a:p>
          <a:p>
            <a:r>
              <a:rPr lang="en-GB" sz="4800" dirty="0"/>
              <a:t>Coaches -</a:t>
            </a:r>
          </a:p>
          <a:p>
            <a:r>
              <a:rPr lang="en-GB" sz="4800" dirty="0"/>
              <a:t>The 5 C’s</a:t>
            </a:r>
          </a:p>
        </p:txBody>
      </p:sp>
      <p:pic>
        <p:nvPicPr>
          <p:cNvPr id="3074" name="Picture 2" descr="Image result for coaching kids">
            <a:extLst>
              <a:ext uri="{FF2B5EF4-FFF2-40B4-BE49-F238E27FC236}">
                <a16:creationId xmlns:a16="http://schemas.microsoft.com/office/drawing/2014/main" id="{3D8F370C-1317-4BED-97E5-42557B2B942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9979" y="67770"/>
            <a:ext cx="3854778" cy="1885359"/>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Image result for coaching kids">
            <a:extLst>
              <a:ext uri="{FF2B5EF4-FFF2-40B4-BE49-F238E27FC236}">
                <a16:creationId xmlns:a16="http://schemas.microsoft.com/office/drawing/2014/main" id="{7E724144-1B2D-47D3-90A4-6CF5F0B70B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9979" y="4621916"/>
            <a:ext cx="3854779" cy="2168314"/>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Image result for coaching kids">
            <a:extLst>
              <a:ext uri="{FF2B5EF4-FFF2-40B4-BE49-F238E27FC236}">
                <a16:creationId xmlns:a16="http://schemas.microsoft.com/office/drawing/2014/main" id="{02CC4A35-0474-49CA-BB4B-D85769A8787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9980" y="2236084"/>
            <a:ext cx="3183501" cy="212178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1905000" y="333375"/>
            <a:ext cx="7010400" cy="1008063"/>
          </a:xfrm>
        </p:spPr>
        <p:txBody>
          <a:bodyPr/>
          <a:lstStyle/>
          <a:p>
            <a:pPr algn="l"/>
            <a:r>
              <a:rPr lang="en-US" sz="4000" dirty="0"/>
              <a:t> </a:t>
            </a:r>
            <a:endParaRPr lang="en-GB" sz="4000" dirty="0"/>
          </a:p>
        </p:txBody>
      </p:sp>
      <p:sp>
        <p:nvSpPr>
          <p:cNvPr id="6" name="Subtitle 5"/>
          <p:cNvSpPr>
            <a:spLocks noGrp="1"/>
          </p:cNvSpPr>
          <p:nvPr>
            <p:ph type="subTitle" idx="1"/>
          </p:nvPr>
        </p:nvSpPr>
        <p:spPr>
          <a:xfrm>
            <a:off x="1371600" y="1655673"/>
            <a:ext cx="6400800" cy="3983127"/>
          </a:xfrm>
        </p:spPr>
        <p:txBody>
          <a:bodyPr>
            <a:normAutofit/>
          </a:bodyPr>
          <a:lstStyle/>
          <a:p>
            <a:pPr fontAlgn="auto">
              <a:spcAft>
                <a:spcPts val="0"/>
              </a:spcAft>
              <a:defRPr/>
            </a:pPr>
            <a:r>
              <a:rPr lang="en-GB" sz="4800" b="1" cap="all" dirty="0">
                <a:ln w="9000" cmpd="sng">
                  <a:solidFill>
                    <a:schemeClr val="accent4">
                      <a:shade val="50000"/>
                      <a:satMod val="120000"/>
                    </a:schemeClr>
                  </a:solidFill>
                  <a:prstDash val="solid"/>
                </a:ln>
                <a:solidFill>
                  <a:srgbClr val="333399"/>
                </a:solidFill>
                <a:effectLst>
                  <a:reflection blurRad="12700" stA="28000" endPos="45000" dist="1000" dir="5400000" sy="-100000" algn="bl" rotWithShape="0"/>
                </a:effectLst>
              </a:rPr>
              <a:t>Developing CHILDREN THROUGH </a:t>
            </a:r>
          </a:p>
          <a:p>
            <a:pPr fontAlgn="auto">
              <a:spcAft>
                <a:spcPts val="0"/>
              </a:spcAft>
              <a:defRPr/>
            </a:pPr>
            <a:r>
              <a:rPr lang="en-GB" sz="4800" b="1" cap="all" dirty="0">
                <a:ln w="9000" cmpd="sng">
                  <a:solidFill>
                    <a:schemeClr val="accent4">
                      <a:shade val="50000"/>
                      <a:satMod val="120000"/>
                    </a:schemeClr>
                  </a:solidFill>
                  <a:prstDash val="solid"/>
                </a:ln>
                <a:solidFill>
                  <a:srgbClr val="333399"/>
                </a:solidFill>
                <a:effectLst>
                  <a:reflection blurRad="12700" stA="28000" endPos="45000" dist="1000" dir="5400000" sy="-100000" algn="bl" rotWithShape="0"/>
                </a:effectLst>
              </a:rPr>
              <a:t>SPORT</a:t>
            </a:r>
          </a:p>
          <a:p>
            <a:endParaRPr lang="en-GB" dirty="0"/>
          </a:p>
          <a:p>
            <a:endParaRPr lang="en-GB" sz="2000" dirty="0"/>
          </a:p>
        </p:txBody>
      </p:sp>
    </p:spTree>
  </p:cSld>
  <p:clrMapOvr>
    <a:masterClrMapping/>
  </p:clrMapOvr>
  <mc:AlternateContent xmlns:mc="http://schemas.openxmlformats.org/markup-compatibility/2006" xmlns:p14="http://schemas.microsoft.com/office/powerpoint/2010/main">
    <mc:Choice Requires="p14">
      <p:transition>
        <p14:flip dir="l"/>
      </p:transition>
    </mc:Choice>
    <mc:Fallback xmlns="">
      <p:transition xmlns:p14="http://schemas.microsoft.com/office/powerpoint/2010/main">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172" y="685800"/>
            <a:ext cx="8067890" cy="886968"/>
          </a:xfrm>
        </p:spPr>
        <p:txBody>
          <a:bodyPr>
            <a:normAutofit fontScale="90000"/>
          </a:bodyPr>
          <a:lstStyle/>
          <a:p>
            <a:pPr algn="ctr"/>
            <a:r>
              <a:rPr lang="en-GB" dirty="0"/>
              <a:t>Developing Children through Sport</a:t>
            </a:r>
          </a:p>
        </p:txBody>
      </p:sp>
      <p:sp>
        <p:nvSpPr>
          <p:cNvPr id="3" name="Content Placeholder 2"/>
          <p:cNvSpPr>
            <a:spLocks noGrp="1"/>
          </p:cNvSpPr>
          <p:nvPr>
            <p:ph idx="1"/>
          </p:nvPr>
        </p:nvSpPr>
        <p:spPr>
          <a:xfrm>
            <a:off x="873152" y="2020888"/>
            <a:ext cx="6983043" cy="3524481"/>
          </a:xfrm>
        </p:spPr>
        <p:txBody>
          <a:bodyPr>
            <a:normAutofit fontScale="92500" lnSpcReduction="10000"/>
          </a:bodyPr>
          <a:lstStyle/>
          <a:p>
            <a:pPr algn="ctr">
              <a:buNone/>
            </a:pPr>
            <a:r>
              <a:rPr lang="en-GB" sz="4800" dirty="0"/>
              <a:t>  </a:t>
            </a:r>
            <a:r>
              <a:rPr lang="en-GB" sz="4800" dirty="0">
                <a:solidFill>
                  <a:srgbClr val="FF0000"/>
                </a:solidFill>
              </a:rPr>
              <a:t> Is it important to have                  specialist children's coaches</a:t>
            </a:r>
          </a:p>
          <a:p>
            <a:pPr algn="ctr">
              <a:buNone/>
            </a:pPr>
            <a:r>
              <a:rPr lang="en-GB" sz="9600" dirty="0">
                <a:solidFill>
                  <a:srgbClr val="FF0000"/>
                </a:solidFill>
              </a:rPr>
              <a: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39735"/>
            <a:ext cx="7848600" cy="740937"/>
          </a:xfrm>
        </p:spPr>
        <p:txBody>
          <a:bodyPr/>
          <a:lstStyle/>
          <a:p>
            <a:pPr algn="ctr"/>
            <a:r>
              <a:rPr lang="en-GB" dirty="0">
                <a:solidFill>
                  <a:srgbClr val="FF0000"/>
                </a:solidFill>
              </a:rPr>
              <a:t>Consequences? </a:t>
            </a:r>
            <a:r>
              <a:rPr lang="en-GB" sz="2000" dirty="0">
                <a:solidFill>
                  <a:schemeClr val="tx1">
                    <a:lumMod val="50000"/>
                    <a:lumOff val="50000"/>
                  </a:schemeClr>
                </a:solidFill>
              </a:rPr>
              <a:t>Message from pictures?</a:t>
            </a:r>
            <a:endParaRPr lang="en-GB" dirty="0">
              <a:solidFill>
                <a:schemeClr val="tx1">
                  <a:lumMod val="50000"/>
                  <a:lumOff val="50000"/>
                </a:schemeClr>
              </a:solidFill>
            </a:endParaRPr>
          </a:p>
        </p:txBody>
      </p:sp>
      <p:pic>
        <p:nvPicPr>
          <p:cNvPr id="4" name="Picture 3" descr="Screen shot 2011-09-13 at 15.34.07.png"/>
          <p:cNvPicPr>
            <a:picLocks noChangeAspect="1"/>
          </p:cNvPicPr>
          <p:nvPr/>
        </p:nvPicPr>
        <p:blipFill>
          <a:blip r:embed="rId2"/>
          <a:stretch>
            <a:fillRect/>
          </a:stretch>
        </p:blipFill>
        <p:spPr>
          <a:xfrm>
            <a:off x="457200" y="1015575"/>
            <a:ext cx="2899754" cy="1799749"/>
          </a:xfrm>
          <a:prstGeom prst="rect">
            <a:avLst/>
          </a:prstGeom>
        </p:spPr>
      </p:pic>
      <p:pic>
        <p:nvPicPr>
          <p:cNvPr id="1026" name="Picture 2" descr="Image result for children bad behavior in sport">
            <a:extLst>
              <a:ext uri="{FF2B5EF4-FFF2-40B4-BE49-F238E27FC236}">
                <a16:creationId xmlns:a16="http://schemas.microsoft.com/office/drawing/2014/main" id="{08722761-F0A3-43FF-9F87-7D8025CAB4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55735" y="1015575"/>
            <a:ext cx="3172178" cy="211588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children bad behavior in sport">
            <a:extLst>
              <a:ext uri="{FF2B5EF4-FFF2-40B4-BE49-F238E27FC236}">
                <a16:creationId xmlns:a16="http://schemas.microsoft.com/office/drawing/2014/main" id="{E3DCECEB-94D4-4894-8157-FE0811CBC07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2069" y="4445436"/>
            <a:ext cx="3409244" cy="2272829"/>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children bad behavior in sport">
            <a:extLst>
              <a:ext uri="{FF2B5EF4-FFF2-40B4-BE49-F238E27FC236}">
                <a16:creationId xmlns:a16="http://schemas.microsoft.com/office/drawing/2014/main" id="{E860F8E3-2156-489B-AB7C-C6459956B70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64309" y="3967590"/>
            <a:ext cx="3172178" cy="2115887"/>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Boy' Caught Smoking Cigarette at Turkish Football Stadium Is Actually a 36-Year-Old Father!">
            <a:extLst>
              <a:ext uri="{FF2B5EF4-FFF2-40B4-BE49-F238E27FC236}">
                <a16:creationId xmlns:a16="http://schemas.microsoft.com/office/drawing/2014/main" id="{7819DB77-2436-47C0-AE42-78DF686D448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631612" y="2682766"/>
            <a:ext cx="3519532" cy="197973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0920" y="598311"/>
            <a:ext cx="8651234" cy="731837"/>
          </a:xfrm>
        </p:spPr>
        <p:txBody>
          <a:bodyPr>
            <a:normAutofit fontScale="90000"/>
          </a:bodyPr>
          <a:lstStyle/>
          <a:p>
            <a:r>
              <a:rPr lang="en-GB" sz="3200" dirty="0"/>
              <a:t>Developing Children through Sport</a:t>
            </a:r>
            <a:br>
              <a:rPr lang="en-GB" sz="3200" dirty="0"/>
            </a:br>
            <a:endParaRPr lang="en-GB" sz="3200" dirty="0"/>
          </a:p>
        </p:txBody>
      </p:sp>
      <p:sp>
        <p:nvSpPr>
          <p:cNvPr id="3" name="Content Placeholder 2"/>
          <p:cNvSpPr>
            <a:spLocks noGrp="1"/>
          </p:cNvSpPr>
          <p:nvPr>
            <p:ph idx="1"/>
          </p:nvPr>
        </p:nvSpPr>
        <p:spPr>
          <a:xfrm>
            <a:off x="457200" y="1188624"/>
            <a:ext cx="8229600" cy="4937539"/>
          </a:xfrm>
        </p:spPr>
        <p:txBody>
          <a:bodyPr>
            <a:normAutofit fontScale="92500" lnSpcReduction="10000"/>
          </a:bodyPr>
          <a:lstStyle/>
          <a:p>
            <a:pPr lvl="0"/>
            <a:r>
              <a:rPr lang="en-US" sz="2800" dirty="0"/>
              <a:t>Early positive experiences of children in sport have been shown to greatly influence an individual's future involvement and engagement.</a:t>
            </a:r>
          </a:p>
          <a:p>
            <a:r>
              <a:rPr lang="en-US" sz="2800" dirty="0">
                <a:solidFill>
                  <a:srgbClr val="0000FF"/>
                </a:solidFill>
              </a:rPr>
              <a:t>A good coach will capitalise on that and ensure that the child goes home totally enthused and ready to come back for the next session. </a:t>
            </a:r>
          </a:p>
          <a:p>
            <a:r>
              <a:rPr lang="en-US" sz="2800" dirty="0"/>
              <a:t>First of all a coach needs to develop a child's love for the sport, which will then produce a lifelong involvement in that sport.</a:t>
            </a:r>
          </a:p>
          <a:p>
            <a:pPr>
              <a:buNone/>
            </a:pPr>
            <a:r>
              <a:rPr lang="en-US" sz="1600" dirty="0"/>
              <a:t>                             </a:t>
            </a:r>
          </a:p>
          <a:p>
            <a:pPr>
              <a:buNone/>
            </a:pPr>
            <a:r>
              <a:rPr lang="en-US" sz="2000" dirty="0"/>
              <a:t>                                                   </a:t>
            </a:r>
            <a:endParaRPr lang="en-GB" sz="16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359" y="685800"/>
            <a:ext cx="7730879" cy="448222"/>
          </a:xfrm>
        </p:spPr>
        <p:txBody>
          <a:bodyPr>
            <a:normAutofit fontScale="90000"/>
          </a:bodyPr>
          <a:lstStyle/>
          <a:p>
            <a:pPr algn="ctr"/>
            <a:r>
              <a:rPr lang="en-GB" dirty="0"/>
              <a:t>Children and Sport</a:t>
            </a:r>
          </a:p>
        </p:txBody>
      </p:sp>
      <p:sp>
        <p:nvSpPr>
          <p:cNvPr id="3" name="Content Placeholder 2"/>
          <p:cNvSpPr>
            <a:spLocks noGrp="1"/>
          </p:cNvSpPr>
          <p:nvPr>
            <p:ph idx="1"/>
          </p:nvPr>
        </p:nvSpPr>
        <p:spPr>
          <a:xfrm>
            <a:off x="707378" y="1512888"/>
            <a:ext cx="7729243" cy="4105275"/>
          </a:xfrm>
        </p:spPr>
        <p:txBody>
          <a:bodyPr>
            <a:normAutofit/>
          </a:bodyPr>
          <a:lstStyle/>
          <a:p>
            <a:r>
              <a:rPr lang="en-US" sz="2800" i="1" dirty="0"/>
              <a:t>“Children learn what they live”</a:t>
            </a:r>
          </a:p>
          <a:p>
            <a:pPr>
              <a:buNone/>
            </a:pPr>
            <a:endParaRPr lang="en-US" sz="2800" i="1" dirty="0"/>
          </a:p>
          <a:p>
            <a:r>
              <a:rPr lang="en-US" sz="2800" i="1" dirty="0"/>
              <a:t>“Coaches facilitate a significant part of this learning and have a big responsibility to develop an environment that enriches the lives of our young people”</a:t>
            </a:r>
          </a:p>
          <a:p>
            <a:pPr>
              <a:buNone/>
            </a:pPr>
            <a:r>
              <a:rPr lang="en-US" sz="2800" dirty="0"/>
              <a:t>   (Kidman)</a:t>
            </a:r>
            <a:endParaRPr lang="en-GB" sz="2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0953"/>
            <a:ext cx="8229600" cy="513994"/>
          </a:xfrm>
        </p:spPr>
        <p:txBody>
          <a:bodyPr>
            <a:normAutofit fontScale="90000"/>
          </a:bodyPr>
          <a:lstStyle/>
          <a:p>
            <a:r>
              <a:rPr lang="en-US" dirty="0">
                <a:solidFill>
                  <a:srgbClr val="008000"/>
                </a:solidFill>
              </a:rPr>
              <a:t>Children learn what they live!</a:t>
            </a:r>
          </a:p>
        </p:txBody>
      </p:sp>
      <p:sp>
        <p:nvSpPr>
          <p:cNvPr id="3" name="Content Placeholder 2"/>
          <p:cNvSpPr>
            <a:spLocks noGrp="1"/>
          </p:cNvSpPr>
          <p:nvPr>
            <p:ph idx="1"/>
          </p:nvPr>
        </p:nvSpPr>
        <p:spPr>
          <a:xfrm>
            <a:off x="457200" y="846595"/>
            <a:ext cx="8229600" cy="5805786"/>
          </a:xfrm>
        </p:spPr>
        <p:txBody>
          <a:bodyPr>
            <a:normAutofit fontScale="55000" lnSpcReduction="20000"/>
          </a:bodyPr>
          <a:lstStyle/>
          <a:p>
            <a:pPr marL="0" indent="0">
              <a:buNone/>
            </a:pPr>
            <a:r>
              <a:rPr lang="en-US" sz="3200" b="1" dirty="0">
                <a:solidFill>
                  <a:srgbClr val="FF0000"/>
                </a:solidFill>
              </a:rPr>
              <a:t>If  children live with ..........</a:t>
            </a:r>
          </a:p>
          <a:p>
            <a:r>
              <a:rPr lang="en-US" sz="3200" b="1" dirty="0"/>
              <a:t>..... criticism, they learn to condemn</a:t>
            </a:r>
          </a:p>
          <a:p>
            <a:r>
              <a:rPr lang="en-US" sz="3200" b="1" dirty="0"/>
              <a:t>....</a:t>
            </a:r>
            <a:r>
              <a:rPr lang="en-US" sz="3200" b="1" dirty="0">
                <a:solidFill>
                  <a:srgbClr val="0000FF"/>
                </a:solidFill>
              </a:rPr>
              <a:t>. hostility, they learn to fight</a:t>
            </a:r>
          </a:p>
          <a:p>
            <a:r>
              <a:rPr lang="en-US" sz="3200" b="1" dirty="0"/>
              <a:t>..... ridicule, they learn to be shy</a:t>
            </a:r>
          </a:p>
          <a:p>
            <a:r>
              <a:rPr lang="en-US" sz="3200" b="1" dirty="0"/>
              <a:t>....</a:t>
            </a:r>
            <a:r>
              <a:rPr lang="en-US" sz="3200" b="1" dirty="0">
                <a:solidFill>
                  <a:srgbClr val="0000FF"/>
                </a:solidFill>
              </a:rPr>
              <a:t>. shame, they learn to feel guilty</a:t>
            </a:r>
          </a:p>
          <a:p>
            <a:r>
              <a:rPr lang="en-US" sz="3200" b="1" dirty="0"/>
              <a:t>..... tolerance, they learn to be patient</a:t>
            </a:r>
          </a:p>
          <a:p>
            <a:r>
              <a:rPr lang="en-US" sz="3200" b="1" dirty="0"/>
              <a:t>....</a:t>
            </a:r>
            <a:r>
              <a:rPr lang="en-US" sz="3200" b="1" dirty="0">
                <a:solidFill>
                  <a:srgbClr val="0000FF"/>
                </a:solidFill>
              </a:rPr>
              <a:t>. encouragement, they learn to be confident</a:t>
            </a:r>
          </a:p>
          <a:p>
            <a:r>
              <a:rPr lang="en-US" sz="3200" b="1" dirty="0"/>
              <a:t>..... praise, they learn to appreciate</a:t>
            </a:r>
          </a:p>
          <a:p>
            <a:r>
              <a:rPr lang="en-US" sz="3200" b="1" dirty="0"/>
              <a:t>....</a:t>
            </a:r>
            <a:r>
              <a:rPr lang="en-US" sz="3200" b="1" dirty="0">
                <a:solidFill>
                  <a:srgbClr val="0000FF"/>
                </a:solidFill>
              </a:rPr>
              <a:t>. fairness, they learn justice</a:t>
            </a:r>
          </a:p>
          <a:p>
            <a:r>
              <a:rPr lang="en-US" sz="3200" b="1" dirty="0"/>
              <a:t>..... kindness and consideration, they learn respect.</a:t>
            </a:r>
          </a:p>
          <a:p>
            <a:r>
              <a:rPr lang="en-US" sz="3200" b="1" dirty="0"/>
              <a:t>....</a:t>
            </a:r>
            <a:r>
              <a:rPr lang="en-US" sz="3200" b="1" dirty="0">
                <a:solidFill>
                  <a:srgbClr val="0000FF"/>
                </a:solidFill>
              </a:rPr>
              <a:t>. honesty, they learn truthfulness.</a:t>
            </a:r>
          </a:p>
          <a:p>
            <a:r>
              <a:rPr lang="en-US" sz="3200" b="1" dirty="0"/>
              <a:t>..... sharing, they learn generosity.</a:t>
            </a:r>
          </a:p>
          <a:p>
            <a:endParaRPr lang="en-US" dirty="0"/>
          </a:p>
        </p:txBody>
      </p:sp>
    </p:spTree>
    <p:extLst>
      <p:ext uri="{BB962C8B-B14F-4D97-AF65-F5344CB8AC3E}">
        <p14:creationId xmlns:p14="http://schemas.microsoft.com/office/powerpoint/2010/main" val="41291753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3152" y="685800"/>
            <a:ext cx="7504086" cy="470903"/>
          </a:xfrm>
        </p:spPr>
        <p:txBody>
          <a:bodyPr>
            <a:normAutofit fontScale="90000"/>
          </a:bodyPr>
          <a:lstStyle/>
          <a:p>
            <a:pPr algn="ctr"/>
            <a:r>
              <a:rPr lang="en-GB" sz="2800" dirty="0"/>
              <a:t>Developing Children through </a:t>
            </a:r>
            <a:r>
              <a:rPr lang="en-GB" dirty="0"/>
              <a:t>Sport</a:t>
            </a:r>
            <a:endParaRPr lang="en-GB" sz="2800" dirty="0"/>
          </a:p>
        </p:txBody>
      </p:sp>
      <p:sp>
        <p:nvSpPr>
          <p:cNvPr id="3" name="Content Placeholder 2"/>
          <p:cNvSpPr>
            <a:spLocks noGrp="1"/>
          </p:cNvSpPr>
          <p:nvPr>
            <p:ph idx="1"/>
          </p:nvPr>
        </p:nvSpPr>
        <p:spPr>
          <a:xfrm>
            <a:off x="457200" y="1408440"/>
            <a:ext cx="8229600" cy="4114249"/>
          </a:xfrm>
        </p:spPr>
        <p:txBody>
          <a:bodyPr>
            <a:normAutofit fontScale="92500" lnSpcReduction="10000"/>
          </a:bodyPr>
          <a:lstStyle/>
          <a:p>
            <a:r>
              <a:rPr lang="en-US" sz="2800" i="1" dirty="0"/>
              <a:t>Many highly competitive adults tend to exploit children based on their own needs and values….. </a:t>
            </a:r>
          </a:p>
          <a:p>
            <a:pPr marL="0" indent="0">
              <a:buNone/>
            </a:pPr>
            <a:r>
              <a:rPr lang="en-US" sz="2800" i="1" dirty="0"/>
              <a:t>The solution is to give priority to the development needs of the children ahead of adult needs.</a:t>
            </a:r>
          </a:p>
          <a:p>
            <a:pPr>
              <a:buNone/>
            </a:pPr>
            <a:endParaRPr lang="en-US" sz="2800" i="1" dirty="0"/>
          </a:p>
          <a:p>
            <a:r>
              <a:rPr lang="en-US" sz="2800" i="1" dirty="0"/>
              <a:t>Our influence can help ensure a positive experience and a sound level of development. If children are happy and successful, under little or no pressure to win, they enjoy their experience in sport (Kidman).</a:t>
            </a:r>
            <a:endParaRPr lang="en-GB" sz="28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5020" y="685800"/>
            <a:ext cx="7742218" cy="346160"/>
          </a:xfrm>
        </p:spPr>
        <p:txBody>
          <a:bodyPr>
            <a:normAutofit fontScale="90000"/>
          </a:bodyPr>
          <a:lstStyle/>
          <a:p>
            <a:pPr algn="ctr"/>
            <a:r>
              <a:rPr lang="en-US" dirty="0"/>
              <a:t>Child Vs Adult</a:t>
            </a:r>
            <a:endParaRPr lang="en-GB" dirty="0"/>
          </a:p>
        </p:txBody>
      </p:sp>
      <p:sp>
        <p:nvSpPr>
          <p:cNvPr id="3" name="Content Placeholder 2"/>
          <p:cNvSpPr>
            <a:spLocks noGrp="1"/>
          </p:cNvSpPr>
          <p:nvPr>
            <p:ph idx="1"/>
          </p:nvPr>
        </p:nvSpPr>
        <p:spPr>
          <a:xfrm>
            <a:off x="635020" y="1247426"/>
            <a:ext cx="7740582" cy="4105160"/>
          </a:xfrm>
        </p:spPr>
        <p:txBody>
          <a:bodyPr>
            <a:noAutofit/>
          </a:bodyPr>
          <a:lstStyle/>
          <a:p>
            <a:r>
              <a:rPr lang="en-US" sz="2400" dirty="0"/>
              <a:t>Body proportions differ</a:t>
            </a:r>
          </a:p>
          <a:p>
            <a:r>
              <a:rPr lang="en-US" sz="2400" dirty="0">
                <a:solidFill>
                  <a:srgbClr val="0000FF"/>
                </a:solidFill>
              </a:rPr>
              <a:t>Less aware of physical limits</a:t>
            </a:r>
          </a:p>
          <a:p>
            <a:r>
              <a:rPr lang="en-US" sz="2400" dirty="0"/>
              <a:t>More sensitive to heat and cold</a:t>
            </a:r>
          </a:p>
          <a:p>
            <a:r>
              <a:rPr lang="en-US" sz="2400" dirty="0">
                <a:solidFill>
                  <a:srgbClr val="0000FF"/>
                </a:solidFill>
              </a:rPr>
              <a:t>Aerobic energy is dominant contributor</a:t>
            </a:r>
          </a:p>
          <a:p>
            <a:r>
              <a:rPr lang="en-US" sz="2400" dirty="0"/>
              <a:t>Faster and shallower breathing</a:t>
            </a:r>
          </a:p>
          <a:p>
            <a:r>
              <a:rPr lang="en-US" sz="2400" dirty="0">
                <a:solidFill>
                  <a:srgbClr val="0000FF"/>
                </a:solidFill>
              </a:rPr>
              <a:t>Muscle and nervous system are immature</a:t>
            </a:r>
          </a:p>
          <a:p>
            <a:r>
              <a:rPr lang="en-US" sz="2400" dirty="0"/>
              <a:t>Less able to concentrate and make decisions</a:t>
            </a:r>
          </a:p>
          <a:p>
            <a:endParaRPr lang="en-GB" sz="2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696"/>
          </a:xfrm>
        </p:spPr>
        <p:txBody>
          <a:bodyPr>
            <a:normAutofit fontScale="90000"/>
          </a:bodyPr>
          <a:lstStyle/>
          <a:p>
            <a:r>
              <a:rPr lang="en-US" dirty="0"/>
              <a:t>Grouping Children</a:t>
            </a:r>
            <a:endParaRPr lang="en-GB" dirty="0"/>
          </a:p>
        </p:txBody>
      </p:sp>
      <p:sp>
        <p:nvSpPr>
          <p:cNvPr id="3" name="Content Placeholder 2"/>
          <p:cNvSpPr>
            <a:spLocks noGrp="1"/>
          </p:cNvSpPr>
          <p:nvPr>
            <p:ph idx="1"/>
          </p:nvPr>
        </p:nvSpPr>
        <p:spPr>
          <a:xfrm>
            <a:off x="197931" y="1212236"/>
            <a:ext cx="8634739" cy="4913927"/>
          </a:xfrm>
        </p:spPr>
        <p:txBody>
          <a:bodyPr>
            <a:normAutofit lnSpcReduction="10000"/>
          </a:bodyPr>
          <a:lstStyle/>
          <a:p>
            <a:pPr>
              <a:buNone/>
            </a:pPr>
            <a:r>
              <a:rPr lang="en-US" dirty="0"/>
              <a:t>  </a:t>
            </a:r>
            <a:r>
              <a:rPr lang="en-US" sz="2800" i="1" dirty="0"/>
              <a:t>What are the practicalities of grouping children using the following criteria? What are the benefits/constraints?</a:t>
            </a:r>
          </a:p>
          <a:p>
            <a:pPr marL="0" indent="0">
              <a:buNone/>
            </a:pPr>
            <a:r>
              <a:rPr lang="en-US" dirty="0">
                <a:solidFill>
                  <a:srgbClr val="0000FF"/>
                </a:solidFill>
              </a:rPr>
              <a:t>                                  Height</a:t>
            </a:r>
          </a:p>
          <a:p>
            <a:pPr marL="0" indent="0">
              <a:buNone/>
            </a:pPr>
            <a:r>
              <a:rPr lang="en-US" dirty="0">
                <a:solidFill>
                  <a:schemeClr val="tx1"/>
                </a:solidFill>
              </a:rPr>
              <a:t>                                  Weight</a:t>
            </a:r>
          </a:p>
          <a:p>
            <a:pPr marL="0" indent="0">
              <a:buNone/>
            </a:pPr>
            <a:r>
              <a:rPr lang="en-US" dirty="0">
                <a:solidFill>
                  <a:srgbClr val="0000FF"/>
                </a:solidFill>
              </a:rPr>
              <a:t>                                  Age</a:t>
            </a:r>
          </a:p>
          <a:p>
            <a:pPr marL="0" indent="0">
              <a:buNone/>
            </a:pPr>
            <a:r>
              <a:rPr lang="en-US" dirty="0">
                <a:solidFill>
                  <a:srgbClr val="000000"/>
                </a:solidFill>
              </a:rPr>
              <a:t>                                  Gender</a:t>
            </a:r>
          </a:p>
          <a:p>
            <a:pPr marL="0" indent="0">
              <a:buNone/>
            </a:pPr>
            <a:r>
              <a:rPr lang="en-US" dirty="0">
                <a:solidFill>
                  <a:srgbClr val="0000FF"/>
                </a:solidFill>
              </a:rPr>
              <a:t>                                  Skill/experience level</a:t>
            </a:r>
          </a:p>
          <a:p>
            <a:pPr marL="0" indent="0">
              <a:buNone/>
            </a:pPr>
            <a:r>
              <a:rPr lang="en-US" dirty="0">
                <a:solidFill>
                  <a:srgbClr val="000000"/>
                </a:solidFill>
              </a:rPr>
              <a:t>                                  Level of physical fitness</a:t>
            </a:r>
          </a:p>
          <a:p>
            <a:pPr>
              <a:buNone/>
            </a:pPr>
            <a:endParaRPr lang="en-GB" i="1"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399" y="91262"/>
            <a:ext cx="8856133" cy="964289"/>
          </a:xfrm>
        </p:spPr>
        <p:txBody>
          <a:bodyPr>
            <a:noAutofit/>
          </a:bodyPr>
          <a:lstStyle/>
          <a:p>
            <a:r>
              <a:rPr lang="en-GB" sz="3200" dirty="0"/>
              <a:t>A Child centred Approach to Coaching</a:t>
            </a:r>
          </a:p>
        </p:txBody>
      </p:sp>
      <p:sp>
        <p:nvSpPr>
          <p:cNvPr id="3" name="Content Placeholder 2"/>
          <p:cNvSpPr>
            <a:spLocks noGrp="1"/>
          </p:cNvSpPr>
          <p:nvPr>
            <p:ph idx="1"/>
          </p:nvPr>
        </p:nvSpPr>
        <p:spPr>
          <a:xfrm>
            <a:off x="457200" y="1295399"/>
            <a:ext cx="8229600" cy="4865925"/>
          </a:xfrm>
        </p:spPr>
        <p:txBody>
          <a:bodyPr>
            <a:normAutofit fontScale="47500" lnSpcReduction="20000"/>
          </a:bodyPr>
          <a:lstStyle/>
          <a:p>
            <a:pPr>
              <a:buNone/>
            </a:pPr>
            <a:r>
              <a:rPr lang="en-US" dirty="0"/>
              <a:t>  </a:t>
            </a:r>
            <a:r>
              <a:rPr lang="en-US" sz="4500" dirty="0"/>
              <a:t>  In research undertaken with children, 5 to 11-year olds were asked what they would like in a coaching environment.</a:t>
            </a:r>
          </a:p>
          <a:p>
            <a:pPr>
              <a:buNone/>
            </a:pPr>
            <a:r>
              <a:rPr lang="en-US" sz="4500" dirty="0"/>
              <a:t>The most popular answers were:-</a:t>
            </a:r>
          </a:p>
          <a:p>
            <a:r>
              <a:rPr lang="en-US" sz="4500" dirty="0">
                <a:solidFill>
                  <a:srgbClr val="002060"/>
                </a:solidFill>
              </a:rPr>
              <a:t>fun fun fun  </a:t>
            </a:r>
          </a:p>
          <a:p>
            <a:r>
              <a:rPr lang="en-US" sz="4500" dirty="0">
                <a:solidFill>
                  <a:srgbClr val="002060"/>
                </a:solidFill>
              </a:rPr>
              <a:t>more time to play</a:t>
            </a:r>
          </a:p>
          <a:p>
            <a:r>
              <a:rPr lang="en-US" sz="4500" dirty="0">
                <a:solidFill>
                  <a:srgbClr val="002060"/>
                </a:solidFill>
              </a:rPr>
              <a:t>being with friends</a:t>
            </a:r>
          </a:p>
          <a:p>
            <a:r>
              <a:rPr lang="en-US" sz="4500" dirty="0">
                <a:solidFill>
                  <a:srgbClr val="002060"/>
                </a:solidFill>
              </a:rPr>
              <a:t>more games, more competitions, less talking</a:t>
            </a:r>
          </a:p>
          <a:p>
            <a:r>
              <a:rPr lang="en-US" sz="4500" dirty="0">
                <a:solidFill>
                  <a:srgbClr val="002060"/>
                </a:solidFill>
              </a:rPr>
              <a:t>more variety</a:t>
            </a:r>
          </a:p>
          <a:p>
            <a:r>
              <a:rPr lang="en-US" sz="4500" dirty="0">
                <a:solidFill>
                  <a:srgbClr val="002060"/>
                </a:solidFill>
              </a:rPr>
              <a:t>coaches who don't shout</a:t>
            </a:r>
          </a:p>
          <a:p>
            <a:r>
              <a:rPr lang="en-US" sz="4500" dirty="0">
                <a:solidFill>
                  <a:srgbClr val="002060"/>
                </a:solidFill>
              </a:rPr>
              <a:t>use more cool stuff</a:t>
            </a:r>
            <a:endParaRPr lang="en-GB" sz="4500" dirty="0">
              <a:solidFill>
                <a:srgbClr val="002060"/>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6139" y="327378"/>
            <a:ext cx="7067550" cy="838200"/>
          </a:xfrm>
        </p:spPr>
        <p:txBody>
          <a:bodyPr/>
          <a:lstStyle/>
          <a:p>
            <a:r>
              <a:rPr lang="en-GB" dirty="0"/>
              <a:t>The </a:t>
            </a:r>
            <a:r>
              <a:rPr lang="en-GB" dirty="0">
                <a:solidFill>
                  <a:srgbClr val="FF0000"/>
                </a:solidFill>
              </a:rPr>
              <a:t>FUN</a:t>
            </a:r>
            <a:r>
              <a:rPr lang="en-GB" dirty="0"/>
              <a:t> Theory</a:t>
            </a:r>
          </a:p>
        </p:txBody>
      </p:sp>
      <p:sp>
        <p:nvSpPr>
          <p:cNvPr id="4" name="Content Placeholder 3">
            <a:extLst>
              <a:ext uri="{FF2B5EF4-FFF2-40B4-BE49-F238E27FC236}">
                <a16:creationId xmlns:a16="http://schemas.microsoft.com/office/drawing/2014/main" id="{B3A4749D-9AD0-424D-8AD4-5C605DC3F6E6}"/>
              </a:ext>
            </a:extLst>
          </p:cNvPr>
          <p:cNvSpPr>
            <a:spLocks noGrp="1"/>
          </p:cNvSpPr>
          <p:nvPr>
            <p:ph idx="1"/>
          </p:nvPr>
        </p:nvSpPr>
        <p:spPr/>
        <p:txBody>
          <a:bodyPr/>
          <a:lstStyle/>
          <a:p>
            <a:pPr marL="0" indent="0">
              <a:buNone/>
            </a:pPr>
            <a:r>
              <a:rPr lang="en-US" dirty="0"/>
              <a:t>The Fun Theory 1 – Piano Staircase Initiative | Volkswagen</a:t>
            </a:r>
          </a:p>
          <a:p>
            <a:pPr marL="0" indent="0">
              <a:buNone/>
            </a:pPr>
            <a:endParaRPr lang="en-US" dirty="0">
              <a:hlinkClick r:id="rId2"/>
            </a:endParaRPr>
          </a:p>
          <a:p>
            <a:r>
              <a:rPr lang="en-US" dirty="0">
                <a:hlinkClick r:id="rId2"/>
              </a:rPr>
              <a:t>https://www.youtube.com/watch?v=SByymar3bds</a:t>
            </a: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96366"/>
          </a:xfrm>
        </p:spPr>
        <p:txBody>
          <a:bodyPr/>
          <a:lstStyle/>
          <a:p>
            <a:r>
              <a:rPr lang="en-US" dirty="0"/>
              <a:t>Children &amp; Sport</a:t>
            </a:r>
            <a:endParaRPr lang="en-GB" dirty="0"/>
          </a:p>
        </p:txBody>
      </p:sp>
      <p:sp>
        <p:nvSpPr>
          <p:cNvPr id="3" name="Content Placeholder 2"/>
          <p:cNvSpPr>
            <a:spLocks noGrp="1"/>
          </p:cNvSpPr>
          <p:nvPr>
            <p:ph idx="1"/>
          </p:nvPr>
        </p:nvSpPr>
        <p:spPr>
          <a:xfrm>
            <a:off x="457200" y="1352428"/>
            <a:ext cx="8229600" cy="4773736"/>
          </a:xfrm>
        </p:spPr>
        <p:txBody>
          <a:bodyPr>
            <a:normAutofit/>
          </a:bodyPr>
          <a:lstStyle/>
          <a:p>
            <a:pPr>
              <a:buNone/>
            </a:pPr>
            <a:r>
              <a:rPr lang="en-US" dirty="0"/>
              <a:t>    </a:t>
            </a:r>
            <a:r>
              <a:rPr lang="en-US" sz="2800" dirty="0"/>
              <a:t>Among the studies conducted to ascertain why children drop out of sport:</a:t>
            </a:r>
          </a:p>
          <a:p>
            <a:pPr>
              <a:buNone/>
            </a:pPr>
            <a:r>
              <a:rPr lang="en-US" sz="2800" i="1" dirty="0">
                <a:solidFill>
                  <a:srgbClr val="0000FF"/>
                </a:solidFill>
              </a:rPr>
              <a:t>   “ …the reason for dropping out tend to be that children had other interests, the coach was too tough/mean, it was no longer fun, or the children did not get enough chance to participate“.</a:t>
            </a:r>
          </a:p>
          <a:p>
            <a:pPr>
              <a:buNone/>
            </a:pPr>
            <a:r>
              <a:rPr lang="en-US" sz="2800" i="1" dirty="0">
                <a:solidFill>
                  <a:srgbClr val="0000FF"/>
                </a:solidFill>
              </a:rPr>
              <a:t> </a:t>
            </a:r>
            <a:r>
              <a:rPr lang="en-US" sz="2800" i="1" dirty="0">
                <a:solidFill>
                  <a:srgbClr val="FF0000"/>
                </a:solidFill>
              </a:rPr>
              <a:t>Interestingly, children seldom say that their desire to win is a reason for participating‟ (Gould &amp; </a:t>
            </a:r>
            <a:r>
              <a:rPr lang="en-US" sz="2800" i="1" dirty="0" err="1">
                <a:solidFill>
                  <a:srgbClr val="FF0000"/>
                </a:solidFill>
              </a:rPr>
              <a:t>Petchlichkoff</a:t>
            </a:r>
            <a:r>
              <a:rPr lang="en-US" sz="2800" i="1" dirty="0">
                <a:solidFill>
                  <a:srgbClr val="FF0000"/>
                </a:solidFill>
              </a:rPr>
              <a:t>, 1988).</a:t>
            </a:r>
            <a:endParaRPr lang="en-GB" sz="2800" dirty="0">
              <a:solidFill>
                <a:srgbClr val="FF0000"/>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399" y="414649"/>
            <a:ext cx="8856133" cy="958256"/>
          </a:xfrm>
        </p:spPr>
        <p:txBody>
          <a:bodyPr>
            <a:noAutofit/>
          </a:bodyPr>
          <a:lstStyle/>
          <a:p>
            <a:pPr eaLnBrk="1" fontAlgn="auto" hangingPunct="1">
              <a:spcAft>
                <a:spcPts val="0"/>
              </a:spcAft>
              <a:defRPr/>
            </a:pPr>
            <a:r>
              <a:rPr lang="en-GB" sz="3200" dirty="0">
                <a:ea typeface="+mj-ea"/>
                <a:cs typeface="+mj-cs"/>
              </a:rPr>
              <a:t>Meeting the wants and  needs of the Children!</a:t>
            </a:r>
          </a:p>
        </p:txBody>
      </p:sp>
      <p:sp>
        <p:nvSpPr>
          <p:cNvPr id="44035" name="Content Placeholder 2"/>
          <p:cNvSpPr>
            <a:spLocks noGrp="1"/>
          </p:cNvSpPr>
          <p:nvPr>
            <p:ph idx="1"/>
          </p:nvPr>
        </p:nvSpPr>
        <p:spPr>
          <a:xfrm>
            <a:off x="457200" y="1349375"/>
            <a:ext cx="8229600" cy="4525963"/>
          </a:xfrm>
        </p:spPr>
        <p:txBody>
          <a:bodyPr>
            <a:normAutofit/>
          </a:bodyPr>
          <a:lstStyle/>
          <a:p>
            <a:pPr marL="0" indent="0" eaLnBrk="1" hangingPunct="1">
              <a:lnSpc>
                <a:spcPct val="90000"/>
              </a:lnSpc>
              <a:buNone/>
            </a:pPr>
            <a:endParaRPr lang="en-GB" sz="3000" dirty="0"/>
          </a:p>
          <a:p>
            <a:pPr eaLnBrk="1" hangingPunct="1">
              <a:lnSpc>
                <a:spcPct val="90000"/>
              </a:lnSpc>
            </a:pPr>
            <a:r>
              <a:rPr lang="en-GB" sz="3000" dirty="0">
                <a:solidFill>
                  <a:srgbClr val="0000FF"/>
                </a:solidFill>
              </a:rPr>
              <a:t>Discuss and record what you think are the needs and wants of children who participate in your coaching sessions?</a:t>
            </a:r>
          </a:p>
          <a:p>
            <a:pPr eaLnBrk="1" hangingPunct="1">
              <a:lnSpc>
                <a:spcPct val="90000"/>
              </a:lnSpc>
              <a:buFont typeface="Arial" charset="0"/>
              <a:buNone/>
            </a:pPr>
            <a:r>
              <a:rPr lang="en-GB" sz="3000" dirty="0">
                <a:solidFill>
                  <a:srgbClr val="0000FF"/>
                </a:solidFill>
              </a:rPr>
              <a:t>	</a:t>
            </a:r>
            <a:r>
              <a:rPr lang="en-GB" sz="2400" dirty="0">
                <a:solidFill>
                  <a:srgbClr val="0000FF"/>
                </a:solidFill>
              </a:rPr>
              <a:t>Record any difference in needs between age groups from tots, </a:t>
            </a:r>
            <a:r>
              <a:rPr lang="en-GB" dirty="0">
                <a:solidFill>
                  <a:srgbClr val="0000FF"/>
                </a:solidFill>
              </a:rPr>
              <a:t>mini, junior and youth.</a:t>
            </a:r>
            <a:endParaRPr lang="en-GB" sz="3000" dirty="0">
              <a:solidFill>
                <a:srgbClr val="0000FF"/>
              </a:solidFill>
            </a:endParaRPr>
          </a:p>
          <a:p>
            <a:pPr marL="349250" lvl="1" indent="0" eaLnBrk="1" hangingPunct="1">
              <a:lnSpc>
                <a:spcPct val="90000"/>
              </a:lnSpc>
              <a:buNone/>
            </a:pPr>
            <a:endParaRPr lang="en-GB" sz="26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10" name="Rectangle 538"/>
          <p:cNvSpPr>
            <a:spLocks noGrp="1" noChangeArrowheads="1"/>
          </p:cNvSpPr>
          <p:nvPr>
            <p:ph type="title"/>
          </p:nvPr>
        </p:nvSpPr>
        <p:spPr>
          <a:xfrm>
            <a:off x="1066800" y="274638"/>
            <a:ext cx="8077200" cy="792162"/>
          </a:xfrm>
        </p:spPr>
        <p:txBody>
          <a:bodyPr/>
          <a:lstStyle/>
          <a:p>
            <a:pPr algn="l"/>
            <a:r>
              <a:rPr lang="en-GB" sz="3200" dirty="0">
                <a:ea typeface="+mj-ea"/>
                <a:cs typeface="+mj-cs"/>
              </a:rPr>
              <a:t>Meeting the wants and  needs of the Children</a:t>
            </a:r>
            <a:endParaRPr lang="en-GB" sz="3200" dirty="0"/>
          </a:p>
        </p:txBody>
      </p:sp>
      <p:sp>
        <p:nvSpPr>
          <p:cNvPr id="3646" name="Rectangle 574"/>
          <p:cNvSpPr>
            <a:spLocks noGrp="1" noChangeArrowheads="1"/>
          </p:cNvSpPr>
          <p:nvPr>
            <p:ph idx="1"/>
          </p:nvPr>
        </p:nvSpPr>
        <p:spPr>
          <a:xfrm>
            <a:off x="468313" y="1295400"/>
            <a:ext cx="8229600" cy="4572000"/>
          </a:xfrm>
        </p:spPr>
        <p:txBody>
          <a:bodyPr/>
          <a:lstStyle/>
          <a:p>
            <a:pPr eaLnBrk="1" hangingPunct="1">
              <a:lnSpc>
                <a:spcPct val="80000"/>
              </a:lnSpc>
            </a:pPr>
            <a:r>
              <a:rPr lang="en-GB" sz="2400" dirty="0"/>
              <a:t>To have a safe and supportive environment</a:t>
            </a:r>
          </a:p>
          <a:p>
            <a:pPr eaLnBrk="1" hangingPunct="1">
              <a:lnSpc>
                <a:spcPct val="80000"/>
              </a:lnSpc>
            </a:pPr>
            <a:r>
              <a:rPr lang="en-GB" sz="2400" dirty="0">
                <a:solidFill>
                  <a:srgbClr val="0000FF"/>
                </a:solidFill>
              </a:rPr>
              <a:t>Have fun and enjoyment</a:t>
            </a:r>
          </a:p>
          <a:p>
            <a:pPr eaLnBrk="1" hangingPunct="1">
              <a:lnSpc>
                <a:spcPct val="80000"/>
              </a:lnSpc>
            </a:pPr>
            <a:r>
              <a:rPr lang="en-GB" sz="2400" dirty="0"/>
              <a:t>Developing friendships</a:t>
            </a:r>
          </a:p>
          <a:p>
            <a:pPr eaLnBrk="1" hangingPunct="1">
              <a:lnSpc>
                <a:spcPct val="80000"/>
              </a:lnSpc>
            </a:pPr>
            <a:r>
              <a:rPr lang="en-GB" sz="2400" dirty="0">
                <a:solidFill>
                  <a:srgbClr val="0000FF"/>
                </a:solidFill>
              </a:rPr>
              <a:t>Developing personal and social skills</a:t>
            </a:r>
          </a:p>
          <a:p>
            <a:pPr eaLnBrk="1" hangingPunct="1">
              <a:lnSpc>
                <a:spcPct val="80000"/>
              </a:lnSpc>
            </a:pPr>
            <a:r>
              <a:rPr lang="en-GB" sz="2400" dirty="0"/>
              <a:t>Developing the ‘FUNdamentals of Movement’</a:t>
            </a:r>
          </a:p>
          <a:p>
            <a:pPr eaLnBrk="1" hangingPunct="1">
              <a:lnSpc>
                <a:spcPct val="80000"/>
              </a:lnSpc>
            </a:pPr>
            <a:r>
              <a:rPr lang="en-GB" sz="2400" dirty="0">
                <a:solidFill>
                  <a:srgbClr val="0000FF"/>
                </a:solidFill>
              </a:rPr>
              <a:t>Developing ‘Fundamental Movement Skills’ (FMS)</a:t>
            </a:r>
          </a:p>
          <a:p>
            <a:pPr eaLnBrk="1" hangingPunct="1">
              <a:lnSpc>
                <a:spcPct val="80000"/>
              </a:lnSpc>
            </a:pPr>
            <a:r>
              <a:rPr lang="en-GB" sz="2400" dirty="0"/>
              <a:t>Play games to developing decision making, </a:t>
            </a:r>
          </a:p>
          <a:p>
            <a:pPr eaLnBrk="1" hangingPunct="1">
              <a:lnSpc>
                <a:spcPct val="80000"/>
              </a:lnSpc>
              <a:buFont typeface="Arial" charset="0"/>
              <a:buNone/>
            </a:pPr>
            <a:r>
              <a:rPr lang="en-GB" sz="2400" dirty="0"/>
              <a:t>    technical and tactical skills. </a:t>
            </a:r>
          </a:p>
          <a:p>
            <a:endParaRPr lang="en-GB" dirty="0"/>
          </a:p>
        </p:txBody>
      </p:sp>
    </p:spTree>
  </p:cSld>
  <p:clrMapOvr>
    <a:masterClrMapping/>
  </p:clrMapOvr>
  <mc:AlternateContent xmlns:mc="http://schemas.openxmlformats.org/markup-compatibility/2006" xmlns:p14="http://schemas.microsoft.com/office/powerpoint/2010/main">
    <mc:Choice Requires="p14">
      <p:transition>
        <p14:flip dir="l"/>
      </p:transition>
    </mc:Choice>
    <mc:Fallback xmlns="">
      <p:transition xmlns:p14="http://schemas.microsoft.com/office/powerpoint/2010/main">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7" presetClass="entr" presetSubtype="4" fill="hold" grpId="0" nodeType="clickEffect">
                                  <p:stCondLst>
                                    <p:cond delay="0"/>
                                  </p:stCondLst>
                                  <p:childTnLst>
                                    <p:set>
                                      <p:cBhvr>
                                        <p:cTn id="6" dur="1" fill="hold">
                                          <p:stCondLst>
                                            <p:cond delay="0"/>
                                          </p:stCondLst>
                                        </p:cTn>
                                        <p:tgtEl>
                                          <p:spTgt spid="3646">
                                            <p:txEl>
                                              <p:pRg st="0" end="0"/>
                                            </p:txEl>
                                          </p:spTgt>
                                        </p:tgtEl>
                                        <p:attrNameLst>
                                          <p:attrName>style.visibility</p:attrName>
                                        </p:attrNameLst>
                                      </p:cBhvr>
                                      <p:to>
                                        <p:strVal val="visible"/>
                                      </p:to>
                                    </p:set>
                                    <p:anim calcmode="lin" valueType="num">
                                      <p:cBhvr additive="base">
                                        <p:cTn id="7" dur="3000" fill="hold"/>
                                        <p:tgtEl>
                                          <p:spTgt spid="3646">
                                            <p:txEl>
                                              <p:pRg st="0" end="0"/>
                                            </p:txEl>
                                          </p:spTgt>
                                        </p:tgtEl>
                                        <p:attrNameLst>
                                          <p:attrName>ppt_x</p:attrName>
                                        </p:attrNameLst>
                                      </p:cBhvr>
                                      <p:tavLst>
                                        <p:tav tm="0">
                                          <p:val>
                                            <p:strVal val="#ppt_x"/>
                                          </p:val>
                                        </p:tav>
                                        <p:tav tm="100000">
                                          <p:val>
                                            <p:strVal val="#ppt_x"/>
                                          </p:val>
                                        </p:tav>
                                      </p:tavLst>
                                    </p:anim>
                                    <p:anim calcmode="lin" valueType="num">
                                      <p:cBhvr additive="base">
                                        <p:cTn id="8" dur="3000" fill="hold"/>
                                        <p:tgtEl>
                                          <p:spTgt spid="364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7" presetClass="entr" presetSubtype="4" fill="hold" grpId="0" nodeType="clickEffect">
                                  <p:stCondLst>
                                    <p:cond delay="0"/>
                                  </p:stCondLst>
                                  <p:childTnLst>
                                    <p:set>
                                      <p:cBhvr>
                                        <p:cTn id="12" dur="1" fill="hold">
                                          <p:stCondLst>
                                            <p:cond delay="0"/>
                                          </p:stCondLst>
                                        </p:cTn>
                                        <p:tgtEl>
                                          <p:spTgt spid="3646">
                                            <p:txEl>
                                              <p:pRg st="1" end="1"/>
                                            </p:txEl>
                                          </p:spTgt>
                                        </p:tgtEl>
                                        <p:attrNameLst>
                                          <p:attrName>style.visibility</p:attrName>
                                        </p:attrNameLst>
                                      </p:cBhvr>
                                      <p:to>
                                        <p:strVal val="visible"/>
                                      </p:to>
                                    </p:set>
                                    <p:anim calcmode="lin" valueType="num">
                                      <p:cBhvr additive="base">
                                        <p:cTn id="13" dur="3000" fill="hold"/>
                                        <p:tgtEl>
                                          <p:spTgt spid="3646">
                                            <p:txEl>
                                              <p:pRg st="1" end="1"/>
                                            </p:txEl>
                                          </p:spTgt>
                                        </p:tgtEl>
                                        <p:attrNameLst>
                                          <p:attrName>ppt_x</p:attrName>
                                        </p:attrNameLst>
                                      </p:cBhvr>
                                      <p:tavLst>
                                        <p:tav tm="0">
                                          <p:val>
                                            <p:strVal val="#ppt_x"/>
                                          </p:val>
                                        </p:tav>
                                        <p:tav tm="100000">
                                          <p:val>
                                            <p:strVal val="#ppt_x"/>
                                          </p:val>
                                        </p:tav>
                                      </p:tavLst>
                                    </p:anim>
                                    <p:anim calcmode="lin" valueType="num">
                                      <p:cBhvr additive="base">
                                        <p:cTn id="14" dur="3000" fill="hold"/>
                                        <p:tgtEl>
                                          <p:spTgt spid="364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7" presetClass="entr" presetSubtype="4" fill="hold" grpId="0" nodeType="clickEffect">
                                  <p:stCondLst>
                                    <p:cond delay="0"/>
                                  </p:stCondLst>
                                  <p:childTnLst>
                                    <p:set>
                                      <p:cBhvr>
                                        <p:cTn id="18" dur="1" fill="hold">
                                          <p:stCondLst>
                                            <p:cond delay="0"/>
                                          </p:stCondLst>
                                        </p:cTn>
                                        <p:tgtEl>
                                          <p:spTgt spid="3646">
                                            <p:txEl>
                                              <p:pRg st="2" end="2"/>
                                            </p:txEl>
                                          </p:spTgt>
                                        </p:tgtEl>
                                        <p:attrNameLst>
                                          <p:attrName>style.visibility</p:attrName>
                                        </p:attrNameLst>
                                      </p:cBhvr>
                                      <p:to>
                                        <p:strVal val="visible"/>
                                      </p:to>
                                    </p:set>
                                    <p:anim calcmode="lin" valueType="num">
                                      <p:cBhvr additive="base">
                                        <p:cTn id="19" dur="3000" fill="hold"/>
                                        <p:tgtEl>
                                          <p:spTgt spid="3646">
                                            <p:txEl>
                                              <p:pRg st="2" end="2"/>
                                            </p:txEl>
                                          </p:spTgt>
                                        </p:tgtEl>
                                        <p:attrNameLst>
                                          <p:attrName>ppt_x</p:attrName>
                                        </p:attrNameLst>
                                      </p:cBhvr>
                                      <p:tavLst>
                                        <p:tav tm="0">
                                          <p:val>
                                            <p:strVal val="#ppt_x"/>
                                          </p:val>
                                        </p:tav>
                                        <p:tav tm="100000">
                                          <p:val>
                                            <p:strVal val="#ppt_x"/>
                                          </p:val>
                                        </p:tav>
                                      </p:tavLst>
                                    </p:anim>
                                    <p:anim calcmode="lin" valueType="num">
                                      <p:cBhvr additive="base">
                                        <p:cTn id="20" dur="3000" fill="hold"/>
                                        <p:tgtEl>
                                          <p:spTgt spid="364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7" presetClass="entr" presetSubtype="4" fill="hold" grpId="0" nodeType="clickEffect">
                                  <p:stCondLst>
                                    <p:cond delay="0"/>
                                  </p:stCondLst>
                                  <p:childTnLst>
                                    <p:set>
                                      <p:cBhvr>
                                        <p:cTn id="24" dur="1" fill="hold">
                                          <p:stCondLst>
                                            <p:cond delay="0"/>
                                          </p:stCondLst>
                                        </p:cTn>
                                        <p:tgtEl>
                                          <p:spTgt spid="3646">
                                            <p:txEl>
                                              <p:pRg st="3" end="3"/>
                                            </p:txEl>
                                          </p:spTgt>
                                        </p:tgtEl>
                                        <p:attrNameLst>
                                          <p:attrName>style.visibility</p:attrName>
                                        </p:attrNameLst>
                                      </p:cBhvr>
                                      <p:to>
                                        <p:strVal val="visible"/>
                                      </p:to>
                                    </p:set>
                                    <p:anim calcmode="lin" valueType="num">
                                      <p:cBhvr additive="base">
                                        <p:cTn id="25" dur="3000" fill="hold"/>
                                        <p:tgtEl>
                                          <p:spTgt spid="3646">
                                            <p:txEl>
                                              <p:pRg st="3" end="3"/>
                                            </p:txEl>
                                          </p:spTgt>
                                        </p:tgtEl>
                                        <p:attrNameLst>
                                          <p:attrName>ppt_x</p:attrName>
                                        </p:attrNameLst>
                                      </p:cBhvr>
                                      <p:tavLst>
                                        <p:tav tm="0">
                                          <p:val>
                                            <p:strVal val="#ppt_x"/>
                                          </p:val>
                                        </p:tav>
                                        <p:tav tm="100000">
                                          <p:val>
                                            <p:strVal val="#ppt_x"/>
                                          </p:val>
                                        </p:tav>
                                      </p:tavLst>
                                    </p:anim>
                                    <p:anim calcmode="lin" valueType="num">
                                      <p:cBhvr additive="base">
                                        <p:cTn id="26" dur="3000" fill="hold"/>
                                        <p:tgtEl>
                                          <p:spTgt spid="364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7" presetClass="entr" presetSubtype="4" fill="hold" grpId="0" nodeType="clickEffect">
                                  <p:stCondLst>
                                    <p:cond delay="0"/>
                                  </p:stCondLst>
                                  <p:childTnLst>
                                    <p:set>
                                      <p:cBhvr>
                                        <p:cTn id="30" dur="1" fill="hold">
                                          <p:stCondLst>
                                            <p:cond delay="0"/>
                                          </p:stCondLst>
                                        </p:cTn>
                                        <p:tgtEl>
                                          <p:spTgt spid="3646">
                                            <p:txEl>
                                              <p:pRg st="4" end="4"/>
                                            </p:txEl>
                                          </p:spTgt>
                                        </p:tgtEl>
                                        <p:attrNameLst>
                                          <p:attrName>style.visibility</p:attrName>
                                        </p:attrNameLst>
                                      </p:cBhvr>
                                      <p:to>
                                        <p:strVal val="visible"/>
                                      </p:to>
                                    </p:set>
                                    <p:anim calcmode="lin" valueType="num">
                                      <p:cBhvr additive="base">
                                        <p:cTn id="31" dur="3000" fill="hold"/>
                                        <p:tgtEl>
                                          <p:spTgt spid="3646">
                                            <p:txEl>
                                              <p:pRg st="4" end="4"/>
                                            </p:txEl>
                                          </p:spTgt>
                                        </p:tgtEl>
                                        <p:attrNameLst>
                                          <p:attrName>ppt_x</p:attrName>
                                        </p:attrNameLst>
                                      </p:cBhvr>
                                      <p:tavLst>
                                        <p:tav tm="0">
                                          <p:val>
                                            <p:strVal val="#ppt_x"/>
                                          </p:val>
                                        </p:tav>
                                        <p:tav tm="100000">
                                          <p:val>
                                            <p:strVal val="#ppt_x"/>
                                          </p:val>
                                        </p:tav>
                                      </p:tavLst>
                                    </p:anim>
                                    <p:anim calcmode="lin" valueType="num">
                                      <p:cBhvr additive="base">
                                        <p:cTn id="32" dur="3000" fill="hold"/>
                                        <p:tgtEl>
                                          <p:spTgt spid="364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7" presetClass="entr" presetSubtype="4" fill="hold" grpId="0" nodeType="clickEffect">
                                  <p:stCondLst>
                                    <p:cond delay="0"/>
                                  </p:stCondLst>
                                  <p:childTnLst>
                                    <p:set>
                                      <p:cBhvr>
                                        <p:cTn id="36" dur="1" fill="hold">
                                          <p:stCondLst>
                                            <p:cond delay="0"/>
                                          </p:stCondLst>
                                        </p:cTn>
                                        <p:tgtEl>
                                          <p:spTgt spid="3646">
                                            <p:txEl>
                                              <p:pRg st="5" end="5"/>
                                            </p:txEl>
                                          </p:spTgt>
                                        </p:tgtEl>
                                        <p:attrNameLst>
                                          <p:attrName>style.visibility</p:attrName>
                                        </p:attrNameLst>
                                      </p:cBhvr>
                                      <p:to>
                                        <p:strVal val="visible"/>
                                      </p:to>
                                    </p:set>
                                    <p:anim calcmode="lin" valueType="num">
                                      <p:cBhvr additive="base">
                                        <p:cTn id="37" dur="3000" fill="hold"/>
                                        <p:tgtEl>
                                          <p:spTgt spid="3646">
                                            <p:txEl>
                                              <p:pRg st="5" end="5"/>
                                            </p:txEl>
                                          </p:spTgt>
                                        </p:tgtEl>
                                        <p:attrNameLst>
                                          <p:attrName>ppt_x</p:attrName>
                                        </p:attrNameLst>
                                      </p:cBhvr>
                                      <p:tavLst>
                                        <p:tav tm="0">
                                          <p:val>
                                            <p:strVal val="#ppt_x"/>
                                          </p:val>
                                        </p:tav>
                                        <p:tav tm="100000">
                                          <p:val>
                                            <p:strVal val="#ppt_x"/>
                                          </p:val>
                                        </p:tav>
                                      </p:tavLst>
                                    </p:anim>
                                    <p:anim calcmode="lin" valueType="num">
                                      <p:cBhvr additive="base">
                                        <p:cTn id="38" dur="3000" fill="hold"/>
                                        <p:tgtEl>
                                          <p:spTgt spid="364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7" presetClass="entr" presetSubtype="4" fill="hold" grpId="0" nodeType="clickEffect">
                                  <p:stCondLst>
                                    <p:cond delay="0"/>
                                  </p:stCondLst>
                                  <p:childTnLst>
                                    <p:set>
                                      <p:cBhvr>
                                        <p:cTn id="42" dur="1" fill="hold">
                                          <p:stCondLst>
                                            <p:cond delay="0"/>
                                          </p:stCondLst>
                                        </p:cTn>
                                        <p:tgtEl>
                                          <p:spTgt spid="3646">
                                            <p:txEl>
                                              <p:pRg st="6" end="6"/>
                                            </p:txEl>
                                          </p:spTgt>
                                        </p:tgtEl>
                                        <p:attrNameLst>
                                          <p:attrName>style.visibility</p:attrName>
                                        </p:attrNameLst>
                                      </p:cBhvr>
                                      <p:to>
                                        <p:strVal val="visible"/>
                                      </p:to>
                                    </p:set>
                                    <p:anim calcmode="lin" valueType="num">
                                      <p:cBhvr additive="base">
                                        <p:cTn id="43" dur="3000" fill="hold"/>
                                        <p:tgtEl>
                                          <p:spTgt spid="3646">
                                            <p:txEl>
                                              <p:pRg st="6" end="6"/>
                                            </p:txEl>
                                          </p:spTgt>
                                        </p:tgtEl>
                                        <p:attrNameLst>
                                          <p:attrName>ppt_x</p:attrName>
                                        </p:attrNameLst>
                                      </p:cBhvr>
                                      <p:tavLst>
                                        <p:tav tm="0">
                                          <p:val>
                                            <p:strVal val="#ppt_x"/>
                                          </p:val>
                                        </p:tav>
                                        <p:tav tm="100000">
                                          <p:val>
                                            <p:strVal val="#ppt_x"/>
                                          </p:val>
                                        </p:tav>
                                      </p:tavLst>
                                    </p:anim>
                                    <p:anim calcmode="lin" valueType="num">
                                      <p:cBhvr additive="base">
                                        <p:cTn id="44" dur="3000" fill="hold"/>
                                        <p:tgtEl>
                                          <p:spTgt spid="364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7" presetClass="entr" presetSubtype="4" fill="hold" grpId="0" nodeType="clickEffect">
                                  <p:stCondLst>
                                    <p:cond delay="0"/>
                                  </p:stCondLst>
                                  <p:childTnLst>
                                    <p:set>
                                      <p:cBhvr>
                                        <p:cTn id="48" dur="1" fill="hold">
                                          <p:stCondLst>
                                            <p:cond delay="0"/>
                                          </p:stCondLst>
                                        </p:cTn>
                                        <p:tgtEl>
                                          <p:spTgt spid="3646">
                                            <p:txEl>
                                              <p:pRg st="7" end="7"/>
                                            </p:txEl>
                                          </p:spTgt>
                                        </p:tgtEl>
                                        <p:attrNameLst>
                                          <p:attrName>style.visibility</p:attrName>
                                        </p:attrNameLst>
                                      </p:cBhvr>
                                      <p:to>
                                        <p:strVal val="visible"/>
                                      </p:to>
                                    </p:set>
                                    <p:anim calcmode="lin" valueType="num">
                                      <p:cBhvr additive="base">
                                        <p:cTn id="49" dur="3000" fill="hold"/>
                                        <p:tgtEl>
                                          <p:spTgt spid="3646">
                                            <p:txEl>
                                              <p:pRg st="7" end="7"/>
                                            </p:txEl>
                                          </p:spTgt>
                                        </p:tgtEl>
                                        <p:attrNameLst>
                                          <p:attrName>ppt_x</p:attrName>
                                        </p:attrNameLst>
                                      </p:cBhvr>
                                      <p:tavLst>
                                        <p:tav tm="0">
                                          <p:val>
                                            <p:strVal val="#ppt_x"/>
                                          </p:val>
                                        </p:tav>
                                        <p:tav tm="100000">
                                          <p:val>
                                            <p:strVal val="#ppt_x"/>
                                          </p:val>
                                        </p:tav>
                                      </p:tavLst>
                                    </p:anim>
                                    <p:anim calcmode="lin" valueType="num">
                                      <p:cBhvr additive="base">
                                        <p:cTn id="50" dur="3000" fill="hold"/>
                                        <p:tgtEl>
                                          <p:spTgt spid="3646">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46"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74638"/>
            <a:ext cx="8458200" cy="1143000"/>
          </a:xfrm>
        </p:spPr>
        <p:txBody>
          <a:bodyPr>
            <a:normAutofit fontScale="90000"/>
          </a:bodyPr>
          <a:lstStyle/>
          <a:p>
            <a:pPr algn="ctr"/>
            <a:r>
              <a:rPr lang="en-GB" sz="4000" dirty="0">
                <a:ea typeface="+mj-ea"/>
                <a:cs typeface="+mj-cs"/>
              </a:rPr>
              <a:t>Developing the whole child using               ‘Differentiation’</a:t>
            </a:r>
            <a:endParaRPr lang="en-GB" sz="4000" dirty="0"/>
          </a:p>
        </p:txBody>
      </p:sp>
      <p:sp>
        <p:nvSpPr>
          <p:cNvPr id="3" name="Content Placeholder 2"/>
          <p:cNvSpPr>
            <a:spLocks noGrp="1"/>
          </p:cNvSpPr>
          <p:nvPr>
            <p:ph idx="1"/>
          </p:nvPr>
        </p:nvSpPr>
        <p:spPr>
          <a:xfrm>
            <a:off x="907171" y="1735054"/>
            <a:ext cx="7468431" cy="4003099"/>
          </a:xfrm>
        </p:spPr>
        <p:txBody>
          <a:bodyPr>
            <a:normAutofit lnSpcReduction="10000"/>
          </a:bodyPr>
          <a:lstStyle/>
          <a:p>
            <a:pPr eaLnBrk="1" hangingPunct="1"/>
            <a:r>
              <a:rPr lang="en-GB" sz="2400" dirty="0"/>
              <a:t>Giving each child and appropriate task tailored to their individual needs</a:t>
            </a:r>
          </a:p>
          <a:p>
            <a:pPr eaLnBrk="1" hangingPunct="1"/>
            <a:r>
              <a:rPr lang="en-GB" sz="2400" dirty="0">
                <a:solidFill>
                  <a:srgbClr val="0000FF"/>
                </a:solidFill>
              </a:rPr>
              <a:t>Careful planning and structured activities</a:t>
            </a:r>
          </a:p>
          <a:p>
            <a:pPr eaLnBrk="1" hangingPunct="1"/>
            <a:r>
              <a:rPr lang="en-GB" sz="2400" dirty="0"/>
              <a:t>Providing additional support</a:t>
            </a:r>
          </a:p>
          <a:p>
            <a:pPr eaLnBrk="1" hangingPunct="1"/>
            <a:r>
              <a:rPr lang="en-GB" sz="2400" dirty="0">
                <a:solidFill>
                  <a:srgbClr val="0000FF"/>
                </a:solidFill>
              </a:rPr>
              <a:t>Divide players into small groups of players with similar needs</a:t>
            </a:r>
          </a:p>
          <a:p>
            <a:pPr eaLnBrk="1" hangingPunct="1"/>
            <a:r>
              <a:rPr lang="en-GB" sz="2400" dirty="0"/>
              <a:t>Players can be challenged appropriately so they achieve a good level of success</a:t>
            </a:r>
          </a:p>
          <a:p>
            <a:endParaRPr lang="en-GB" dirty="0"/>
          </a:p>
        </p:txBody>
      </p:sp>
    </p:spTree>
  </p:cSld>
  <p:clrMapOvr>
    <a:masterClrMapping/>
  </p:clrMapOvr>
  <mc:AlternateContent xmlns:mc="http://schemas.openxmlformats.org/markup-compatibility/2006" xmlns:p14="http://schemas.microsoft.com/office/powerpoint/2010/main">
    <mc:Choice Requires="p14">
      <p:transition>
        <p14:flip dir="l"/>
      </p:transition>
    </mc:Choice>
    <mc:Fallback xmlns="">
      <p:transition xmlns:p14="http://schemas.microsoft.com/office/powerpoint/2010/main">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7"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3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3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7"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3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3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7"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3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3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7"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3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3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7"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3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3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680" y="271885"/>
            <a:ext cx="9144000" cy="958256"/>
          </a:xfrm>
        </p:spPr>
        <p:txBody>
          <a:bodyPr/>
          <a:lstStyle/>
          <a:p>
            <a:pPr algn="ctr" eaLnBrk="1" fontAlgn="auto" hangingPunct="1">
              <a:spcAft>
                <a:spcPts val="0"/>
              </a:spcAft>
              <a:defRPr/>
            </a:pPr>
            <a:r>
              <a:rPr lang="en-GB" sz="2000" dirty="0">
                <a:solidFill>
                  <a:srgbClr val="FF0000"/>
                </a:solidFill>
                <a:ea typeface="+mj-ea"/>
                <a:cs typeface="+mj-cs"/>
              </a:rPr>
              <a:t>    </a:t>
            </a:r>
            <a:r>
              <a:rPr lang="en-GB" sz="3600" dirty="0">
                <a:ea typeface="+mj-ea"/>
                <a:cs typeface="+mj-cs"/>
              </a:rPr>
              <a:t>Developing the ‘Whole Child’</a:t>
            </a:r>
          </a:p>
        </p:txBody>
      </p:sp>
      <p:sp>
        <p:nvSpPr>
          <p:cNvPr id="68611" name="Content Placeholder 2"/>
          <p:cNvSpPr>
            <a:spLocks noGrp="1"/>
          </p:cNvSpPr>
          <p:nvPr>
            <p:ph idx="1"/>
          </p:nvPr>
        </p:nvSpPr>
        <p:spPr>
          <a:xfrm>
            <a:off x="669039" y="1700419"/>
            <a:ext cx="7706563" cy="4561212"/>
          </a:xfrm>
        </p:spPr>
        <p:txBody>
          <a:bodyPr>
            <a:normAutofit fontScale="92500"/>
          </a:bodyPr>
          <a:lstStyle/>
          <a:p>
            <a:pPr eaLnBrk="1" hangingPunct="1">
              <a:lnSpc>
                <a:spcPct val="90000"/>
              </a:lnSpc>
              <a:buFont typeface="Arial" charset="0"/>
              <a:buNone/>
            </a:pPr>
            <a:r>
              <a:rPr lang="en-US" sz="3000" b="1" i="1" dirty="0"/>
              <a:t>    </a:t>
            </a:r>
            <a:r>
              <a:rPr lang="en-US" sz="3700" b="1" i="1" dirty="0"/>
              <a:t>“I believe coaching is all about trying to develop better people, not just players and it’s important they enjoy the whole experience”</a:t>
            </a:r>
            <a:endParaRPr lang="en-GB" sz="3700" dirty="0"/>
          </a:p>
          <a:p>
            <a:pPr eaLnBrk="1" hangingPunct="1">
              <a:lnSpc>
                <a:spcPct val="90000"/>
              </a:lnSpc>
              <a:buFont typeface="Arial" charset="0"/>
              <a:buNone/>
            </a:pPr>
            <a:r>
              <a:rPr lang="en-US" sz="3700" dirty="0"/>
              <a:t>                    </a:t>
            </a:r>
            <a:r>
              <a:rPr lang="en-US" sz="3000" dirty="0"/>
              <a:t>                     </a:t>
            </a:r>
          </a:p>
          <a:p>
            <a:pPr eaLnBrk="1" hangingPunct="1">
              <a:lnSpc>
                <a:spcPct val="90000"/>
              </a:lnSpc>
              <a:buFont typeface="Arial" charset="0"/>
              <a:buNone/>
            </a:pPr>
            <a:r>
              <a:rPr lang="en-US" sz="3000" dirty="0"/>
              <a:t>         Wayne Smith (N.Z. All Blacks Coach)</a:t>
            </a:r>
            <a:endParaRPr lang="en-GB" sz="3000" dirty="0"/>
          </a:p>
          <a:p>
            <a:pPr eaLnBrk="1" hangingPunct="1">
              <a:lnSpc>
                <a:spcPct val="90000"/>
              </a:lnSpc>
              <a:buFont typeface="Arial" charset="0"/>
              <a:buNone/>
            </a:pPr>
            <a:r>
              <a:rPr lang="en-US" sz="3000" dirty="0"/>
              <a:t> </a:t>
            </a:r>
            <a:endParaRPr lang="en-GB" sz="3000" dirty="0"/>
          </a:p>
          <a:p>
            <a:pPr eaLnBrk="1" hangingPunct="1">
              <a:lnSpc>
                <a:spcPct val="90000"/>
              </a:lnSpc>
            </a:pPr>
            <a:endParaRPr lang="en-GB" sz="30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0"/>
            <a:ext cx="7620000" cy="838200"/>
          </a:xfrm>
        </p:spPr>
        <p:txBody>
          <a:bodyPr/>
          <a:lstStyle/>
          <a:p>
            <a:pPr algn="ctr"/>
            <a:r>
              <a:rPr lang="en-GB" sz="4000" dirty="0">
                <a:ea typeface="+mj-ea"/>
                <a:cs typeface="+mj-cs"/>
              </a:rPr>
              <a:t>Developing the ‘Whole Child’</a:t>
            </a:r>
            <a:endParaRPr lang="en-GB" sz="4000" dirty="0"/>
          </a:p>
        </p:txBody>
      </p:sp>
      <p:pic>
        <p:nvPicPr>
          <p:cNvPr id="5" name="Picture 4" descr="Screen shot 2011-06-30 at 16.00.17.png"/>
          <p:cNvPicPr>
            <a:picLocks noChangeAspect="1" noChangeArrowheads="1"/>
          </p:cNvPicPr>
          <p:nvPr/>
        </p:nvPicPr>
        <p:blipFill>
          <a:blip r:embed="rId2"/>
          <a:srcRect/>
          <a:stretch>
            <a:fillRect/>
          </a:stretch>
        </p:blipFill>
        <p:spPr bwMode="auto">
          <a:xfrm>
            <a:off x="1066801" y="990600"/>
            <a:ext cx="6934200" cy="5029199"/>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p14:flip dir="l"/>
      </p:transition>
    </mc:Choice>
    <mc:Fallback xmlns="">
      <p:transition xmlns:p14="http://schemas.microsoft.com/office/powerpoint/2010/main">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1"/>
            <a:ext cx="8474437" cy="849390"/>
          </a:xfrm>
        </p:spPr>
        <p:txBody>
          <a:bodyPr>
            <a:normAutofit fontScale="90000"/>
          </a:bodyPr>
          <a:lstStyle/>
          <a:p>
            <a:pPr algn="ctr"/>
            <a:r>
              <a:rPr lang="en-GB" dirty="0"/>
              <a:t>Social and Personal development</a:t>
            </a:r>
          </a:p>
        </p:txBody>
      </p:sp>
      <p:sp>
        <p:nvSpPr>
          <p:cNvPr id="3" name="Content Placeholder 2"/>
          <p:cNvSpPr>
            <a:spLocks noGrp="1"/>
          </p:cNvSpPr>
          <p:nvPr>
            <p:ph idx="1"/>
          </p:nvPr>
        </p:nvSpPr>
        <p:spPr>
          <a:xfrm>
            <a:off x="181437" y="1072046"/>
            <a:ext cx="8750200" cy="4677447"/>
          </a:xfrm>
        </p:spPr>
        <p:txBody>
          <a:bodyPr>
            <a:normAutofit fontScale="62500" lnSpcReduction="20000"/>
          </a:bodyPr>
          <a:lstStyle/>
          <a:p>
            <a:pPr>
              <a:buNone/>
            </a:pPr>
            <a:r>
              <a:rPr lang="en-US" sz="4235" b="1" dirty="0"/>
              <a:t> </a:t>
            </a:r>
            <a:r>
              <a:rPr lang="en-US" sz="4000" b="1" dirty="0"/>
              <a:t>The core capabilities for developing social and personal skills have been identified as the 5Cs: </a:t>
            </a:r>
            <a:endParaRPr lang="en-US" sz="4235" b="1" dirty="0"/>
          </a:p>
          <a:p>
            <a:pPr>
              <a:buNone/>
            </a:pPr>
            <a:r>
              <a:rPr lang="en-US" sz="4235" b="1" dirty="0">
                <a:solidFill>
                  <a:srgbClr val="0000FF"/>
                </a:solidFill>
              </a:rPr>
              <a:t>Competence</a:t>
            </a:r>
            <a:r>
              <a:rPr lang="en-US" sz="2824" b="1" dirty="0"/>
              <a:t> – ability to perform a task to a certain level social, cognitive ,physical, technical and tactical competence.</a:t>
            </a:r>
          </a:p>
          <a:p>
            <a:pPr>
              <a:buNone/>
            </a:pPr>
            <a:r>
              <a:rPr lang="en-US" sz="3765" b="1" dirty="0"/>
              <a:t> </a:t>
            </a:r>
            <a:r>
              <a:rPr lang="en-US" sz="4235" b="1" dirty="0">
                <a:solidFill>
                  <a:srgbClr val="0000FF"/>
                </a:solidFill>
              </a:rPr>
              <a:t>Confidence</a:t>
            </a:r>
            <a:r>
              <a:rPr lang="en-US" sz="3765" b="1" dirty="0"/>
              <a:t> </a:t>
            </a:r>
            <a:r>
              <a:rPr lang="en-US" b="1" dirty="0"/>
              <a:t>…</a:t>
            </a:r>
            <a:r>
              <a:rPr lang="en-US" sz="2824" b="1" dirty="0"/>
              <a:t>An internal sense of overall positive self-worth and self-efficacy.</a:t>
            </a:r>
          </a:p>
          <a:p>
            <a:pPr>
              <a:buNone/>
            </a:pPr>
            <a:r>
              <a:rPr lang="en-US" sz="4235" b="1" dirty="0"/>
              <a:t> </a:t>
            </a:r>
            <a:r>
              <a:rPr lang="en-US" sz="4235" b="1" dirty="0">
                <a:solidFill>
                  <a:srgbClr val="0000FF"/>
                </a:solidFill>
              </a:rPr>
              <a:t>Connection</a:t>
            </a:r>
            <a:r>
              <a:rPr lang="en-US" sz="4235" b="1" dirty="0"/>
              <a:t> </a:t>
            </a:r>
            <a:r>
              <a:rPr lang="en-US" b="1" dirty="0"/>
              <a:t>…</a:t>
            </a:r>
            <a:r>
              <a:rPr lang="en-US" sz="2824" b="1" dirty="0"/>
              <a:t>Positive bonds with people and institutions resulting in successful relationships in family, school, and community.</a:t>
            </a:r>
          </a:p>
          <a:p>
            <a:pPr>
              <a:buNone/>
            </a:pPr>
            <a:r>
              <a:rPr lang="en-US" b="1" dirty="0"/>
              <a:t> </a:t>
            </a:r>
            <a:r>
              <a:rPr lang="en-US" sz="4235" b="1" dirty="0">
                <a:solidFill>
                  <a:srgbClr val="0000FF"/>
                </a:solidFill>
              </a:rPr>
              <a:t>Character and Caring   </a:t>
            </a:r>
            <a:r>
              <a:rPr lang="en-US" b="1" dirty="0"/>
              <a:t>…</a:t>
            </a:r>
            <a:r>
              <a:rPr lang="en-US" sz="2824" b="1" dirty="0"/>
              <a:t>Respect for societal and cultural rules, possession of standards for correct behaviors, a sense of right and wrong, and integrity.</a:t>
            </a:r>
          </a:p>
          <a:p>
            <a:pPr>
              <a:buNone/>
            </a:pPr>
            <a:r>
              <a:rPr lang="en-US" sz="4235" b="1" dirty="0">
                <a:solidFill>
                  <a:srgbClr val="0000FF"/>
                </a:solidFill>
              </a:rPr>
              <a:t> Creativity </a:t>
            </a:r>
            <a:r>
              <a:rPr lang="en-US" sz="2880" b="1" dirty="0"/>
              <a:t>…Finding one’s own solutions</a:t>
            </a:r>
            <a:endParaRPr lang="en-GB" sz="2880" b="1" dirty="0"/>
          </a:p>
        </p:txBody>
      </p:sp>
      <p:pic>
        <p:nvPicPr>
          <p:cNvPr id="2050" name="Picture 2" descr="Image result for physical literacy">
            <a:extLst>
              <a:ext uri="{FF2B5EF4-FFF2-40B4-BE49-F238E27FC236}">
                <a16:creationId xmlns:a16="http://schemas.microsoft.com/office/drawing/2014/main" id="{70ADA4E6-22B9-42DE-9843-126FFD4BBB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84800" y="4960479"/>
            <a:ext cx="3680178" cy="184008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382000" cy="914400"/>
          </a:xfrm>
        </p:spPr>
        <p:txBody>
          <a:bodyPr/>
          <a:lstStyle/>
          <a:p>
            <a:pPr algn="ctr"/>
            <a:r>
              <a:rPr lang="en-GB" sz="4000" cap="all" dirty="0">
                <a:ln w="9000" cmpd="sng">
                  <a:solidFill>
                    <a:schemeClr val="accent4">
                      <a:shade val="50000"/>
                      <a:satMod val="120000"/>
                    </a:schemeClr>
                  </a:solidFill>
                  <a:prstDash val="solid"/>
                </a:ln>
                <a:solidFill>
                  <a:srgbClr val="333399"/>
                </a:solidFill>
                <a:effectLst>
                  <a:reflection blurRad="12700" stA="28000" endPos="45000" dist="1000" dir="5400000" sy="-100000" algn="bl" rotWithShape="0"/>
                </a:effectLst>
              </a:rPr>
              <a:t>Positioning of the 5C’s </a:t>
            </a:r>
          </a:p>
        </p:txBody>
      </p:sp>
      <p:pic>
        <p:nvPicPr>
          <p:cNvPr id="4" name="Content Placeholder 5" descr="Screen shot 2011-06-30 at 15.57.04.png"/>
          <p:cNvPicPr>
            <a:picLocks/>
          </p:cNvPicPr>
          <p:nvPr/>
        </p:nvPicPr>
        <p:blipFill>
          <a:blip r:embed="rId2"/>
          <a:srcRect l="-35425" r="-35425"/>
          <a:stretch>
            <a:fillRect/>
          </a:stretch>
        </p:blipFill>
        <p:spPr>
          <a:xfrm>
            <a:off x="-2362200" y="914400"/>
            <a:ext cx="13867085" cy="5943600"/>
          </a:xfrm>
          <a:prstGeom prst="rect">
            <a:avLst/>
          </a:prstGeom>
        </p:spPr>
      </p:pic>
    </p:spTree>
  </p:cSld>
  <p:clrMapOvr>
    <a:masterClrMapping/>
  </p:clrMapOvr>
  <mc:AlternateContent xmlns:mc="http://schemas.openxmlformats.org/markup-compatibility/2006" xmlns:p14="http://schemas.microsoft.com/office/powerpoint/2010/main">
    <mc:Choice Requires="p14">
      <p:transition>
        <p14:flip dir="l"/>
      </p:transition>
    </mc:Choice>
    <mc:Fallback xmlns="">
      <p:transition xmlns:p14="http://schemas.microsoft.com/office/powerpoint/2010/main">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0"/>
            <a:ext cx="7620000" cy="1371600"/>
          </a:xfrm>
        </p:spPr>
        <p:txBody>
          <a:bodyPr/>
          <a:lstStyle/>
          <a:p>
            <a:pPr algn="ctr"/>
            <a:r>
              <a:rPr lang="en-GB" sz="3200" dirty="0"/>
              <a:t>GROUP WORK</a:t>
            </a:r>
            <a:br>
              <a:rPr lang="en-GB" sz="3200" dirty="0"/>
            </a:br>
            <a:r>
              <a:rPr lang="en-GB" sz="2400" dirty="0"/>
              <a:t> WHAT CAN WE DO AS COACHES TO DEVELOP THE 5CS DURING OUR COACHING SESSIONS?</a:t>
            </a:r>
          </a:p>
        </p:txBody>
      </p:sp>
      <p:sp>
        <p:nvSpPr>
          <p:cNvPr id="3" name="Content Placeholder 2"/>
          <p:cNvSpPr>
            <a:spLocks noGrp="1"/>
          </p:cNvSpPr>
          <p:nvPr>
            <p:ph idx="1"/>
          </p:nvPr>
        </p:nvSpPr>
        <p:spPr>
          <a:xfrm>
            <a:off x="228600" y="990600"/>
            <a:ext cx="8686800" cy="5135563"/>
          </a:xfrm>
        </p:spPr>
        <p:txBody>
          <a:bodyPr>
            <a:normAutofit fontScale="92500" lnSpcReduction="20000"/>
          </a:bodyPr>
          <a:lstStyle/>
          <a:p>
            <a:pPr eaLnBrk="1" hangingPunct="1">
              <a:buFont typeface="Arial" charset="0"/>
              <a:buNone/>
            </a:pPr>
            <a:endParaRPr lang="en-GB" sz="2400" dirty="0"/>
          </a:p>
          <a:p>
            <a:pPr eaLnBrk="1" hangingPunct="1"/>
            <a:r>
              <a:rPr lang="en-GB" sz="2800" dirty="0">
                <a:solidFill>
                  <a:srgbClr val="800000"/>
                </a:solidFill>
              </a:rPr>
              <a:t>Group 1  to work on ideas for developing </a:t>
            </a:r>
            <a:r>
              <a:rPr lang="en-GB" sz="2800" dirty="0">
                <a:solidFill>
                  <a:srgbClr val="FF0000"/>
                </a:solidFill>
              </a:rPr>
              <a:t>CONFIDENCE</a:t>
            </a:r>
            <a:r>
              <a:rPr lang="en-GB" sz="2800" dirty="0">
                <a:solidFill>
                  <a:srgbClr val="800000"/>
                </a:solidFill>
              </a:rPr>
              <a:t>.</a:t>
            </a:r>
          </a:p>
          <a:p>
            <a:pPr eaLnBrk="1" hangingPunct="1"/>
            <a:r>
              <a:rPr lang="en-GB" sz="2800" dirty="0">
                <a:solidFill>
                  <a:srgbClr val="800000"/>
                </a:solidFill>
              </a:rPr>
              <a:t>Group 2 to work on ideas for developing </a:t>
            </a:r>
            <a:r>
              <a:rPr lang="en-GB" sz="2800" dirty="0">
                <a:solidFill>
                  <a:srgbClr val="FF0000"/>
                </a:solidFill>
              </a:rPr>
              <a:t>CONNECTION</a:t>
            </a:r>
          </a:p>
          <a:p>
            <a:pPr eaLnBrk="1" hangingPunct="1"/>
            <a:r>
              <a:rPr lang="en-GB" sz="2800" dirty="0">
                <a:solidFill>
                  <a:srgbClr val="800000"/>
                </a:solidFill>
              </a:rPr>
              <a:t>Group 3 to work on ideas for developing </a:t>
            </a:r>
            <a:r>
              <a:rPr lang="en-GB" sz="2800" dirty="0">
                <a:solidFill>
                  <a:srgbClr val="FF0000"/>
                </a:solidFill>
              </a:rPr>
              <a:t>CHARACTER</a:t>
            </a:r>
            <a:r>
              <a:rPr lang="en-GB" sz="2800" dirty="0">
                <a:solidFill>
                  <a:srgbClr val="800000"/>
                </a:solidFill>
              </a:rPr>
              <a:t> and </a:t>
            </a:r>
            <a:r>
              <a:rPr lang="en-GB" sz="2800" dirty="0">
                <a:solidFill>
                  <a:srgbClr val="FF0000"/>
                </a:solidFill>
              </a:rPr>
              <a:t>CARING</a:t>
            </a:r>
          </a:p>
          <a:p>
            <a:pPr eaLnBrk="1" hangingPunct="1"/>
            <a:r>
              <a:rPr lang="en-GB" sz="2800" dirty="0">
                <a:solidFill>
                  <a:srgbClr val="800000"/>
                </a:solidFill>
              </a:rPr>
              <a:t>Group 4 to work on ideas for developing </a:t>
            </a:r>
            <a:r>
              <a:rPr lang="en-GB" sz="2800" dirty="0">
                <a:solidFill>
                  <a:srgbClr val="FF0000"/>
                </a:solidFill>
              </a:rPr>
              <a:t>CREATIVITY</a:t>
            </a:r>
          </a:p>
          <a:p>
            <a:pPr marL="0" indent="0" eaLnBrk="1" hangingPunct="1">
              <a:buNone/>
            </a:pPr>
            <a:r>
              <a:rPr lang="en-GB" sz="2400" dirty="0">
                <a:solidFill>
                  <a:srgbClr val="FF0000"/>
                </a:solidFill>
              </a:rPr>
              <a:t>COMPETENCE</a:t>
            </a:r>
            <a:r>
              <a:rPr lang="en-GB" sz="2400" dirty="0"/>
              <a:t> will be a natural outcome from technical and tactical development. However, this can be enhanced by the coaching environment.</a:t>
            </a:r>
          </a:p>
          <a:p>
            <a:endParaRPr lang="en-GB" dirty="0"/>
          </a:p>
        </p:txBody>
      </p:sp>
    </p:spTree>
  </p:cSld>
  <p:clrMapOvr>
    <a:masterClrMapping/>
  </p:clrMapOvr>
  <mc:AlternateContent xmlns:mc="http://schemas.openxmlformats.org/markup-compatibility/2006" xmlns:p14="http://schemas.microsoft.com/office/powerpoint/2010/main">
    <mc:Choice Requires="p14">
      <p:transition>
        <p14:flip dir="l"/>
      </p:transition>
    </mc:Choice>
    <mc:Fallback xmlns="">
      <p:transition xmlns:p14="http://schemas.microsoft.com/office/powerpoint/2010/main">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18558"/>
          </a:xfrm>
        </p:spPr>
        <p:txBody>
          <a:bodyPr/>
          <a:lstStyle/>
          <a:p>
            <a:pPr algn="ctr"/>
            <a:r>
              <a:rPr lang="en-GB" sz="3600" dirty="0"/>
              <a:t>Ideas for developing - </a:t>
            </a:r>
            <a:r>
              <a:rPr lang="en-GB" sz="3600" dirty="0">
                <a:solidFill>
                  <a:srgbClr val="FF0000"/>
                </a:solidFill>
              </a:rPr>
              <a:t>Confidence</a:t>
            </a:r>
          </a:p>
        </p:txBody>
      </p:sp>
      <p:sp>
        <p:nvSpPr>
          <p:cNvPr id="3" name="Content Placeholder 2"/>
          <p:cNvSpPr>
            <a:spLocks noGrp="1"/>
          </p:cNvSpPr>
          <p:nvPr>
            <p:ph idx="1"/>
          </p:nvPr>
        </p:nvSpPr>
        <p:spPr>
          <a:xfrm>
            <a:off x="0" y="1219200"/>
            <a:ext cx="9144000" cy="4632355"/>
          </a:xfrm>
        </p:spPr>
        <p:txBody>
          <a:bodyPr>
            <a:normAutofit fontScale="85000" lnSpcReduction="10000"/>
          </a:bodyPr>
          <a:lstStyle/>
          <a:p>
            <a:pPr eaLnBrk="1" hangingPunct="1"/>
            <a:r>
              <a:rPr lang="en-GB" sz="2400" dirty="0"/>
              <a:t>Positive and beneficial feedback from the coach.</a:t>
            </a:r>
          </a:p>
          <a:p>
            <a:pPr eaLnBrk="1" hangingPunct="1"/>
            <a:r>
              <a:rPr lang="en-GB" sz="2400" dirty="0">
                <a:solidFill>
                  <a:srgbClr val="7030A0"/>
                </a:solidFill>
              </a:rPr>
              <a:t>Develop each child’s competence in the ABC’s of athleticism.</a:t>
            </a:r>
          </a:p>
          <a:p>
            <a:pPr eaLnBrk="1" hangingPunct="1"/>
            <a:r>
              <a:rPr lang="en-GB" sz="2400" dirty="0"/>
              <a:t>Praise from peers and coaches.</a:t>
            </a:r>
          </a:p>
          <a:p>
            <a:pPr eaLnBrk="1" hangingPunct="1"/>
            <a:r>
              <a:rPr lang="en-GB" sz="2400" dirty="0">
                <a:solidFill>
                  <a:srgbClr val="7030A0"/>
                </a:solidFill>
              </a:rPr>
              <a:t>Praise for effort, persistence, teamwork and personal development.</a:t>
            </a:r>
          </a:p>
          <a:p>
            <a:pPr eaLnBrk="1" hangingPunct="1"/>
            <a:r>
              <a:rPr lang="en-GB" sz="2400" dirty="0"/>
              <a:t>Praise from parents.</a:t>
            </a:r>
          </a:p>
          <a:p>
            <a:pPr eaLnBrk="1" hangingPunct="1"/>
            <a:r>
              <a:rPr lang="en-GB" sz="2400" dirty="0">
                <a:solidFill>
                  <a:srgbClr val="7030A0"/>
                </a:solidFill>
              </a:rPr>
              <a:t>Development in technical, tactical and physical skills – self worth and self efficiency – I can do!</a:t>
            </a:r>
          </a:p>
          <a:p>
            <a:pPr eaLnBrk="1" hangingPunct="1"/>
            <a:r>
              <a:rPr lang="en-GB" sz="2400" dirty="0"/>
              <a:t>Design activities with approximately 80% chance of success.</a:t>
            </a:r>
          </a:p>
          <a:p>
            <a:pPr eaLnBrk="1" hangingPunct="1"/>
            <a:r>
              <a:rPr lang="en-GB" sz="2400" dirty="0">
                <a:solidFill>
                  <a:srgbClr val="7030A0"/>
                </a:solidFill>
              </a:rPr>
              <a:t>Through structured activities help the children to show optimistic perceptions of their own ability.</a:t>
            </a:r>
          </a:p>
          <a:p>
            <a:endParaRPr lang="en-GB" dirty="0"/>
          </a:p>
        </p:txBody>
      </p:sp>
    </p:spTree>
  </p:cSld>
  <p:clrMapOvr>
    <a:masterClrMapping/>
  </p:clrMapOvr>
  <mc:AlternateContent xmlns:mc="http://schemas.openxmlformats.org/markup-compatibility/2006" xmlns:p14="http://schemas.microsoft.com/office/powerpoint/2010/main">
    <mc:Choice Requires="p14">
      <p:transition>
        <p14:flip dir="l"/>
      </p:transition>
    </mc:Choice>
    <mc:Fallback xmlns="">
      <p:transition xmlns:p14="http://schemas.microsoft.com/office/powerpoint/2010/main">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7" presetClass="entr" presetSubtype="4"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2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2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9" fill="hold">
                            <p:stCondLst>
                              <p:cond delay="2000"/>
                            </p:stCondLst>
                            <p:childTnLst>
                              <p:par>
                                <p:cTn id="10" presetID="7" presetClass="entr" presetSubtype="4" fill="hold" grpId="0"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2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3" dur="2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par>
                          <p:cTn id="14" fill="hold">
                            <p:stCondLst>
                              <p:cond delay="4000"/>
                            </p:stCondLst>
                            <p:childTnLst>
                              <p:par>
                                <p:cTn id="15" presetID="7" presetClass="entr" presetSubtype="4" fill="hold" grpId="0"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2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2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19" fill="hold">
                            <p:stCondLst>
                              <p:cond delay="6000"/>
                            </p:stCondLst>
                            <p:childTnLst>
                              <p:par>
                                <p:cTn id="20" presetID="7" presetClass="entr" presetSubtype="4" fill="hold" grpId="0"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2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3" dur="2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24" fill="hold">
                            <p:stCondLst>
                              <p:cond delay="8000"/>
                            </p:stCondLst>
                            <p:childTnLst>
                              <p:par>
                                <p:cTn id="25" presetID="7" presetClass="entr" presetSubtype="4" fill="hold" grpId="0"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2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2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par>
                          <p:cTn id="29" fill="hold">
                            <p:stCondLst>
                              <p:cond delay="10000"/>
                            </p:stCondLst>
                            <p:childTnLst>
                              <p:par>
                                <p:cTn id="30" presetID="7" presetClass="entr" presetSubtype="4" fill="hold" grpId="0"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20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3" dur="20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par>
                          <p:cTn id="34" fill="hold">
                            <p:stCondLst>
                              <p:cond delay="12000"/>
                            </p:stCondLst>
                            <p:childTnLst>
                              <p:par>
                                <p:cTn id="35" presetID="7" presetClass="entr" presetSubtype="4" fill="hold" grpId="0"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2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2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par>
                          <p:cTn id="39" fill="hold">
                            <p:stCondLst>
                              <p:cond delay="14000"/>
                            </p:stCondLst>
                            <p:childTnLst>
                              <p:par>
                                <p:cTn id="40" presetID="7" presetClass="entr" presetSubtype="4" fill="hold" grpId="0"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 calcmode="lin" valueType="num">
                                      <p:cBhvr additive="base">
                                        <p:cTn id="42" dur="2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3" dur="2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18558"/>
          </a:xfrm>
        </p:spPr>
        <p:txBody>
          <a:bodyPr/>
          <a:lstStyle/>
          <a:p>
            <a:pPr algn="ctr"/>
            <a:r>
              <a:rPr lang="en-GB" sz="4000" dirty="0"/>
              <a:t>Ideas for developing - </a:t>
            </a:r>
            <a:r>
              <a:rPr lang="en-GB" sz="4000" dirty="0">
                <a:solidFill>
                  <a:srgbClr val="FF0000"/>
                </a:solidFill>
              </a:rPr>
              <a:t>Connection</a:t>
            </a:r>
          </a:p>
        </p:txBody>
      </p:sp>
      <p:sp>
        <p:nvSpPr>
          <p:cNvPr id="3" name="Content Placeholder 2"/>
          <p:cNvSpPr>
            <a:spLocks noGrp="1"/>
          </p:cNvSpPr>
          <p:nvPr>
            <p:ph idx="1"/>
          </p:nvPr>
        </p:nvSpPr>
        <p:spPr>
          <a:xfrm>
            <a:off x="0" y="1202064"/>
            <a:ext cx="9144000" cy="4558769"/>
          </a:xfrm>
        </p:spPr>
        <p:txBody>
          <a:bodyPr>
            <a:normAutofit fontScale="92500" lnSpcReduction="20000"/>
          </a:bodyPr>
          <a:lstStyle/>
          <a:p>
            <a:pPr eaLnBrk="1" hangingPunct="1"/>
            <a:r>
              <a:rPr lang="en-US" sz="3000" dirty="0"/>
              <a:t>Encourage your players to work sensibly with others, demonstrating, empathy, sensitivity friendship skills.</a:t>
            </a:r>
          </a:p>
          <a:p>
            <a:pPr eaLnBrk="1" hangingPunct="1"/>
            <a:r>
              <a:rPr lang="en-US" sz="3000" dirty="0">
                <a:solidFill>
                  <a:srgbClr val="7030A0"/>
                </a:solidFill>
              </a:rPr>
              <a:t>Encourage cooperation in different size groups.</a:t>
            </a:r>
          </a:p>
          <a:p>
            <a:pPr eaLnBrk="1" hangingPunct="1"/>
            <a:r>
              <a:rPr lang="en-US" sz="3000" dirty="0"/>
              <a:t>Design competitive activities (2v2, 3v3, 3v2, 4v3)</a:t>
            </a:r>
          </a:p>
          <a:p>
            <a:pPr eaLnBrk="1" hangingPunct="1"/>
            <a:r>
              <a:rPr lang="en-US" sz="3000" dirty="0">
                <a:solidFill>
                  <a:srgbClr val="7030A0"/>
                </a:solidFill>
              </a:rPr>
              <a:t>Give the children different roles in teams.</a:t>
            </a:r>
          </a:p>
          <a:p>
            <a:pPr eaLnBrk="1" hangingPunct="1"/>
            <a:r>
              <a:rPr lang="en-US" sz="3000" dirty="0"/>
              <a:t>Get children to lead (captain) and coach peers.</a:t>
            </a:r>
          </a:p>
          <a:p>
            <a:pPr eaLnBrk="1" hangingPunct="1"/>
            <a:r>
              <a:rPr lang="en-US" sz="3000" dirty="0">
                <a:solidFill>
                  <a:srgbClr val="7030A0"/>
                </a:solidFill>
              </a:rPr>
              <a:t>Getting the children to talk about exercising because they fully recognize its benefits.	</a:t>
            </a:r>
          </a:p>
          <a:p>
            <a:endParaRPr lang="en-GB" dirty="0"/>
          </a:p>
        </p:txBody>
      </p:sp>
    </p:spTree>
  </p:cSld>
  <p:clrMapOvr>
    <a:masterClrMapping/>
  </p:clrMapOvr>
  <mc:AlternateContent xmlns:mc="http://schemas.openxmlformats.org/markup-compatibility/2006" xmlns:p14="http://schemas.microsoft.com/office/powerpoint/2010/main">
    <mc:Choice Requires="p14">
      <p:transition>
        <p14:flip dir="l"/>
      </p:transition>
    </mc:Choice>
    <mc:Fallback xmlns="">
      <p:transition xmlns:p14="http://schemas.microsoft.com/office/powerpoint/2010/main">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7"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2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2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7"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2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2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7"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2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2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7"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2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2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7"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2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2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7"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20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20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621240"/>
          </a:xfrm>
        </p:spPr>
        <p:txBody>
          <a:bodyPr/>
          <a:lstStyle/>
          <a:p>
            <a:pPr algn="l"/>
            <a:r>
              <a:rPr lang="en-GB" sz="3200" dirty="0"/>
              <a:t>Ideas for developing – </a:t>
            </a:r>
            <a:r>
              <a:rPr lang="en-GB" sz="3200" dirty="0">
                <a:solidFill>
                  <a:srgbClr val="FF0000"/>
                </a:solidFill>
              </a:rPr>
              <a:t>Character and Caring</a:t>
            </a:r>
          </a:p>
        </p:txBody>
      </p:sp>
      <p:sp>
        <p:nvSpPr>
          <p:cNvPr id="3" name="Content Placeholder 2"/>
          <p:cNvSpPr>
            <a:spLocks noGrp="1"/>
          </p:cNvSpPr>
          <p:nvPr>
            <p:ph idx="1"/>
          </p:nvPr>
        </p:nvSpPr>
        <p:spPr>
          <a:xfrm>
            <a:off x="0" y="1054641"/>
            <a:ext cx="9296400" cy="4796914"/>
          </a:xfrm>
        </p:spPr>
        <p:txBody>
          <a:bodyPr>
            <a:normAutofit fontScale="70000" lnSpcReduction="20000"/>
          </a:bodyPr>
          <a:lstStyle/>
          <a:p>
            <a:pPr eaLnBrk="1" hangingPunct="1">
              <a:lnSpc>
                <a:spcPct val="80000"/>
              </a:lnSpc>
            </a:pPr>
            <a:r>
              <a:rPr lang="en-GB" sz="2200" dirty="0"/>
              <a:t>Setting of team values , what is acceptable and what is not.</a:t>
            </a:r>
          </a:p>
          <a:p>
            <a:pPr eaLnBrk="1" hangingPunct="1">
              <a:lnSpc>
                <a:spcPct val="80000"/>
              </a:lnSpc>
            </a:pPr>
            <a:r>
              <a:rPr lang="en-GB" sz="2200" dirty="0">
                <a:solidFill>
                  <a:srgbClr val="7030A0"/>
                </a:solidFill>
              </a:rPr>
              <a:t>Showing respect for coaches, fellow players, referees etc.</a:t>
            </a:r>
          </a:p>
          <a:p>
            <a:pPr eaLnBrk="1" hangingPunct="1">
              <a:lnSpc>
                <a:spcPct val="80000"/>
              </a:lnSpc>
            </a:pPr>
            <a:r>
              <a:rPr lang="en-GB" sz="2200" dirty="0"/>
              <a:t>Coach to act as a role model </a:t>
            </a:r>
          </a:p>
          <a:p>
            <a:pPr eaLnBrk="1" hangingPunct="1">
              <a:lnSpc>
                <a:spcPct val="80000"/>
              </a:lnSpc>
            </a:pPr>
            <a:r>
              <a:rPr lang="en-US" sz="2200" dirty="0">
                <a:solidFill>
                  <a:srgbClr val="7030A0"/>
                </a:solidFill>
              </a:rPr>
              <a:t>Work with players to develop a code of conduct for practice?</a:t>
            </a:r>
          </a:p>
          <a:p>
            <a:pPr eaLnBrk="1" hangingPunct="1">
              <a:lnSpc>
                <a:spcPct val="80000"/>
              </a:lnSpc>
            </a:pPr>
            <a:r>
              <a:rPr lang="en-US" sz="2200" dirty="0"/>
              <a:t>Encourage players to talk with each other and evaluate </a:t>
            </a:r>
          </a:p>
          <a:p>
            <a:pPr eaLnBrk="1" hangingPunct="1">
              <a:lnSpc>
                <a:spcPct val="80000"/>
              </a:lnSpc>
              <a:buNone/>
            </a:pPr>
            <a:r>
              <a:rPr lang="en-US" sz="2200" dirty="0"/>
              <a:t>     performance at the end of each session?</a:t>
            </a:r>
          </a:p>
          <a:p>
            <a:pPr eaLnBrk="1" hangingPunct="1">
              <a:lnSpc>
                <a:spcPct val="80000"/>
              </a:lnSpc>
            </a:pPr>
            <a:r>
              <a:rPr lang="en-US" sz="2200" dirty="0">
                <a:solidFill>
                  <a:srgbClr val="7030A0"/>
                </a:solidFill>
              </a:rPr>
              <a:t>Encourage players to thank the coaching staff after each session?</a:t>
            </a:r>
          </a:p>
          <a:p>
            <a:pPr eaLnBrk="1" hangingPunct="1">
              <a:lnSpc>
                <a:spcPct val="80000"/>
              </a:lnSpc>
            </a:pPr>
            <a:r>
              <a:rPr lang="en-US" sz="2200" dirty="0"/>
              <a:t>Expect players to put out and take back equipment?</a:t>
            </a:r>
          </a:p>
          <a:p>
            <a:pPr eaLnBrk="1" hangingPunct="1">
              <a:lnSpc>
                <a:spcPct val="80000"/>
              </a:lnSpc>
            </a:pPr>
            <a:r>
              <a:rPr lang="en-US" sz="2200" dirty="0">
                <a:solidFill>
                  <a:srgbClr val="7030A0"/>
                </a:solidFill>
              </a:rPr>
              <a:t>Talk with players about their behaviour before, during and after a game?</a:t>
            </a:r>
          </a:p>
          <a:p>
            <a:pPr eaLnBrk="1" hangingPunct="1">
              <a:lnSpc>
                <a:spcPct val="80000"/>
              </a:lnSpc>
            </a:pPr>
            <a:r>
              <a:rPr lang="en-US" sz="2200" dirty="0"/>
              <a:t>Encourage players to shake hands even after informal games in practice sessions?</a:t>
            </a:r>
          </a:p>
          <a:p>
            <a:pPr eaLnBrk="1" hangingPunct="1">
              <a:lnSpc>
                <a:spcPct val="80000"/>
              </a:lnSpc>
            </a:pPr>
            <a:r>
              <a:rPr lang="en-US" sz="2200" dirty="0">
                <a:solidFill>
                  <a:srgbClr val="7030A0"/>
                </a:solidFill>
              </a:rPr>
              <a:t>Have a discipline system for unfair play in practice?</a:t>
            </a:r>
          </a:p>
          <a:p>
            <a:pPr eaLnBrk="1" hangingPunct="1">
              <a:lnSpc>
                <a:spcPct val="80000"/>
              </a:lnSpc>
            </a:pPr>
            <a:r>
              <a:rPr lang="en-US" sz="2200" dirty="0"/>
              <a:t>Bring in a qualified official for some practice sessions and encourage players to discuss the reasons for decisions after the game?</a:t>
            </a:r>
          </a:p>
          <a:p>
            <a:endParaRPr lang="en-GB" dirty="0"/>
          </a:p>
        </p:txBody>
      </p:sp>
    </p:spTree>
  </p:cSld>
  <p:clrMapOvr>
    <a:masterClrMapping/>
  </p:clrMapOvr>
  <mc:AlternateContent xmlns:mc="http://schemas.openxmlformats.org/markup-compatibility/2006" xmlns:p14="http://schemas.microsoft.com/office/powerpoint/2010/main">
    <mc:Choice Requires="p14">
      <p:transition>
        <p14:flip dir="l"/>
      </p:transition>
    </mc:Choice>
    <mc:Fallback xmlns="">
      <p:transition xmlns:p14="http://schemas.microsoft.com/office/powerpoint/2010/main">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7" presetClass="entr" presetSubtype="4"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2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2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9" fill="hold">
                            <p:stCondLst>
                              <p:cond delay="2000"/>
                            </p:stCondLst>
                            <p:childTnLst>
                              <p:par>
                                <p:cTn id="10" presetID="7" presetClass="entr" presetSubtype="4" fill="hold" grpId="0"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2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3" dur="2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par>
                          <p:cTn id="14" fill="hold">
                            <p:stCondLst>
                              <p:cond delay="4000"/>
                            </p:stCondLst>
                            <p:childTnLst>
                              <p:par>
                                <p:cTn id="15" presetID="7" presetClass="entr" presetSubtype="4" fill="hold" grpId="0"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2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2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19" fill="hold">
                            <p:stCondLst>
                              <p:cond delay="6000"/>
                            </p:stCondLst>
                            <p:childTnLst>
                              <p:par>
                                <p:cTn id="20" presetID="7" presetClass="entr" presetSubtype="4" fill="hold" grpId="0"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2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3" dur="2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24" fill="hold">
                            <p:stCondLst>
                              <p:cond delay="8000"/>
                            </p:stCondLst>
                            <p:childTnLst>
                              <p:par>
                                <p:cTn id="25" presetID="7" presetClass="entr" presetSubtype="4" fill="hold" grpId="0"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2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2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par>
                          <p:cTn id="29" fill="hold">
                            <p:stCondLst>
                              <p:cond delay="10000"/>
                            </p:stCondLst>
                            <p:childTnLst>
                              <p:par>
                                <p:cTn id="30" presetID="7" presetClass="entr" presetSubtype="4" fill="hold" grpId="0"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20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3" dur="20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par>
                          <p:cTn id="34" fill="hold">
                            <p:stCondLst>
                              <p:cond delay="12000"/>
                            </p:stCondLst>
                            <p:childTnLst>
                              <p:par>
                                <p:cTn id="35" presetID="7" presetClass="entr" presetSubtype="4" fill="hold" grpId="0"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2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2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par>
                          <p:cTn id="39" fill="hold">
                            <p:stCondLst>
                              <p:cond delay="14000"/>
                            </p:stCondLst>
                            <p:childTnLst>
                              <p:par>
                                <p:cTn id="40" presetID="7" presetClass="entr" presetSubtype="4" fill="hold" grpId="0"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 calcmode="lin" valueType="num">
                                      <p:cBhvr additive="base">
                                        <p:cTn id="42" dur="2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3" dur="2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par>
                          <p:cTn id="44" fill="hold">
                            <p:stCondLst>
                              <p:cond delay="16000"/>
                            </p:stCondLst>
                            <p:childTnLst>
                              <p:par>
                                <p:cTn id="45" presetID="7" presetClass="entr" presetSubtype="4" fill="hold" grpId="0" nodeType="after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 calcmode="lin" valueType="num">
                                      <p:cBhvr additive="base">
                                        <p:cTn id="47" dur="20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8" dur="20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par>
                          <p:cTn id="49" fill="hold">
                            <p:stCondLst>
                              <p:cond delay="18000"/>
                            </p:stCondLst>
                            <p:childTnLst>
                              <p:par>
                                <p:cTn id="50" presetID="7" presetClass="entr" presetSubtype="4" fill="hold" grpId="0" nodeType="after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 calcmode="lin" valueType="num">
                                      <p:cBhvr additive="base">
                                        <p:cTn id="52" dur="20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3" dur="20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par>
                          <p:cTn id="54" fill="hold">
                            <p:stCondLst>
                              <p:cond delay="20000"/>
                            </p:stCondLst>
                            <p:childTnLst>
                              <p:par>
                                <p:cTn id="55" presetID="7" presetClass="entr" presetSubtype="4" fill="hold" grpId="0" nodeType="after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 calcmode="lin" valueType="num">
                                      <p:cBhvr additive="base">
                                        <p:cTn id="57" dur="20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58" dur="20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par>
                          <p:cTn id="59" fill="hold">
                            <p:stCondLst>
                              <p:cond delay="22000"/>
                            </p:stCondLst>
                            <p:childTnLst>
                              <p:par>
                                <p:cTn id="60" presetID="7" presetClass="entr" presetSubtype="4" fill="hold" grpId="0" nodeType="afterEffect">
                                  <p:stCondLst>
                                    <p:cond delay="0"/>
                                  </p:stCondLst>
                                  <p:childTnLst>
                                    <p:set>
                                      <p:cBhvr>
                                        <p:cTn id="61" dur="1" fill="hold">
                                          <p:stCondLst>
                                            <p:cond delay="0"/>
                                          </p:stCondLst>
                                        </p:cTn>
                                        <p:tgtEl>
                                          <p:spTgt spid="3">
                                            <p:txEl>
                                              <p:pRg st="11" end="11"/>
                                            </p:txEl>
                                          </p:spTgt>
                                        </p:tgtEl>
                                        <p:attrNameLst>
                                          <p:attrName>style.visibility</p:attrName>
                                        </p:attrNameLst>
                                      </p:cBhvr>
                                      <p:to>
                                        <p:strVal val="visible"/>
                                      </p:to>
                                    </p:set>
                                    <p:anim calcmode="lin" valueType="num">
                                      <p:cBhvr additive="base">
                                        <p:cTn id="62" dur="20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63" dur="20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686800" cy="737115"/>
          </a:xfrm>
        </p:spPr>
        <p:txBody>
          <a:bodyPr/>
          <a:lstStyle/>
          <a:p>
            <a:pPr algn="ctr"/>
            <a:r>
              <a:rPr lang="en-GB" sz="4000" dirty="0"/>
              <a:t>Ideas for developing - </a:t>
            </a:r>
            <a:r>
              <a:rPr lang="en-GB" sz="4000" dirty="0">
                <a:solidFill>
                  <a:srgbClr val="FF0000"/>
                </a:solidFill>
              </a:rPr>
              <a:t>Creativity</a:t>
            </a:r>
          </a:p>
        </p:txBody>
      </p:sp>
      <p:sp>
        <p:nvSpPr>
          <p:cNvPr id="3" name="Content Placeholder 2"/>
          <p:cNvSpPr>
            <a:spLocks noGrp="1"/>
          </p:cNvSpPr>
          <p:nvPr>
            <p:ph idx="1"/>
          </p:nvPr>
        </p:nvSpPr>
        <p:spPr>
          <a:xfrm>
            <a:off x="228600" y="1043302"/>
            <a:ext cx="8915400" cy="4706191"/>
          </a:xfrm>
        </p:spPr>
        <p:txBody>
          <a:bodyPr>
            <a:normAutofit fontScale="92500" lnSpcReduction="10000"/>
          </a:bodyPr>
          <a:lstStyle/>
          <a:p>
            <a:pPr eaLnBrk="1" hangingPunct="1">
              <a:lnSpc>
                <a:spcPct val="90000"/>
              </a:lnSpc>
            </a:pPr>
            <a:r>
              <a:rPr lang="en-US" sz="2800" dirty="0"/>
              <a:t>Encouraged your players to find their own solutions to problems, so they learn rather than simply copy and repeat.</a:t>
            </a:r>
          </a:p>
          <a:p>
            <a:pPr eaLnBrk="1" hangingPunct="1">
              <a:lnSpc>
                <a:spcPct val="90000"/>
              </a:lnSpc>
            </a:pPr>
            <a:r>
              <a:rPr lang="en-US" sz="2800" dirty="0">
                <a:solidFill>
                  <a:srgbClr val="7030A0"/>
                </a:solidFill>
              </a:rPr>
              <a:t>Design activities where the players discover a number of ways to solve a problem.</a:t>
            </a:r>
          </a:p>
          <a:p>
            <a:pPr eaLnBrk="1" hangingPunct="1">
              <a:lnSpc>
                <a:spcPct val="90000"/>
              </a:lnSpc>
            </a:pPr>
            <a:r>
              <a:rPr lang="en-US" sz="2800" dirty="0"/>
              <a:t>Create scenarios to which players can respond creatively.</a:t>
            </a:r>
          </a:p>
          <a:p>
            <a:pPr eaLnBrk="1" hangingPunct="1">
              <a:lnSpc>
                <a:spcPct val="90000"/>
              </a:lnSpc>
            </a:pPr>
            <a:r>
              <a:rPr lang="en-US" sz="2800" dirty="0">
                <a:solidFill>
                  <a:srgbClr val="7030A0"/>
                </a:solidFill>
              </a:rPr>
              <a:t>Set a supportive environment where players are encouraged to try different things and they know that they will not be chastised for trying them.</a:t>
            </a:r>
          </a:p>
          <a:p>
            <a:pPr eaLnBrk="1" hangingPunct="1">
              <a:lnSpc>
                <a:spcPct val="90000"/>
              </a:lnSpc>
            </a:pPr>
            <a:r>
              <a:rPr lang="en-US" sz="2800" dirty="0"/>
              <a:t>Allow the players to develop codes for different plays.</a:t>
            </a:r>
          </a:p>
          <a:p>
            <a:endParaRPr lang="en-GB" dirty="0"/>
          </a:p>
        </p:txBody>
      </p:sp>
    </p:spTree>
  </p:cSld>
  <p:clrMapOvr>
    <a:masterClrMapping/>
  </p:clrMapOvr>
  <mc:AlternateContent xmlns:mc="http://schemas.openxmlformats.org/markup-compatibility/2006" xmlns:p14="http://schemas.microsoft.com/office/powerpoint/2010/main">
    <mc:Choice Requires="p14">
      <p:transition>
        <p14:flip dir="l"/>
      </p:transition>
    </mc:Choice>
    <mc:Fallback xmlns="">
      <p:transition xmlns:p14="http://schemas.microsoft.com/office/powerpoint/2010/main">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7"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3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3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7"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3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3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7"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3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3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7"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3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3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7"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3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3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78</TotalTime>
  <Words>1485</Words>
  <Application>Microsoft Office PowerPoint</Application>
  <PresentationFormat>On-screen Show (4:3)</PresentationFormat>
  <Paragraphs>162</Paragraphs>
  <Slides>25</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News Gothic MT</vt:lpstr>
      <vt:lpstr>Wingdings 2</vt:lpstr>
      <vt:lpstr>Breeze</vt:lpstr>
      <vt:lpstr>PowerPoint Presentation</vt:lpstr>
      <vt:lpstr> </vt:lpstr>
      <vt:lpstr>Developing Children through Sport</vt:lpstr>
      <vt:lpstr>Consequences? Message from pictures?</vt:lpstr>
      <vt:lpstr>Developing Children through Sport </vt:lpstr>
      <vt:lpstr>Children and Sport</vt:lpstr>
      <vt:lpstr>Children learn what they live!</vt:lpstr>
      <vt:lpstr>Developing Children through Sport</vt:lpstr>
      <vt:lpstr>Child Vs Adult</vt:lpstr>
      <vt:lpstr>Grouping Children</vt:lpstr>
      <vt:lpstr>A Child centred Approach to Coaching</vt:lpstr>
      <vt:lpstr>The FUN Theory</vt:lpstr>
      <vt:lpstr>Children &amp; Sport</vt:lpstr>
      <vt:lpstr>Meeting the wants and  needs of the Children!</vt:lpstr>
      <vt:lpstr>Meeting the wants and  needs of the Children</vt:lpstr>
      <vt:lpstr>Developing the whole child using               ‘Differentiation’</vt:lpstr>
      <vt:lpstr>    Developing the ‘Whole Child’</vt:lpstr>
      <vt:lpstr>Developing the ‘Whole Child’</vt:lpstr>
      <vt:lpstr>Social and Personal development</vt:lpstr>
      <vt:lpstr>Positioning of the 5C’s </vt:lpstr>
      <vt:lpstr>GROUP WORK  WHAT CAN WE DO AS COACHES TO DEVELOP THE 5CS DURING OUR COACHING SESSIONS?</vt:lpstr>
      <vt:lpstr>Ideas for developing - Confidence</vt:lpstr>
      <vt:lpstr>Ideas for developing - Connection</vt:lpstr>
      <vt:lpstr>Ideas for developing – Character and Caring</vt:lpstr>
      <vt:lpstr>Ideas for developing - Creativity</vt:lpstr>
    </vt:vector>
  </TitlesOfParts>
  <Company>WRU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(Hons) Sports Management and</dc:title>
  <dc:creator>John Schropfer</dc:creator>
  <cp:lastModifiedBy>Andrew Thomas</cp:lastModifiedBy>
  <cp:revision>10</cp:revision>
  <dcterms:created xsi:type="dcterms:W3CDTF">2011-10-13T18:25:48Z</dcterms:created>
  <dcterms:modified xsi:type="dcterms:W3CDTF">2020-02-09T16:51:11Z</dcterms:modified>
</cp:coreProperties>
</file>