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20"/>
  </p:notesMasterIdLst>
  <p:sldIdLst>
    <p:sldId id="256" r:id="rId2"/>
    <p:sldId id="257" r:id="rId3"/>
    <p:sldId id="258" r:id="rId4"/>
    <p:sldId id="259" r:id="rId5"/>
    <p:sldId id="260" r:id="rId6"/>
    <p:sldId id="261" r:id="rId7"/>
    <p:sldId id="262" r:id="rId8"/>
    <p:sldId id="271" r:id="rId9"/>
    <p:sldId id="263" r:id="rId10"/>
    <p:sldId id="264" r:id="rId11"/>
    <p:sldId id="265" r:id="rId12"/>
    <p:sldId id="266" r:id="rId13"/>
    <p:sldId id="267" r:id="rId14"/>
    <p:sldId id="268" r:id="rId15"/>
    <p:sldId id="269" r:id="rId16"/>
    <p:sldId id="270"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8DB8D96-7711-43AF-ABC6-5C64403E8F75}">
          <p14:sldIdLst>
            <p14:sldId id="256"/>
            <p14:sldId id="257"/>
            <p14:sldId id="258"/>
            <p14:sldId id="259"/>
            <p14:sldId id="260"/>
            <p14:sldId id="261"/>
            <p14:sldId id="262"/>
            <p14:sldId id="271"/>
            <p14:sldId id="263"/>
            <p14:sldId id="264"/>
          </p14:sldIdLst>
        </p14:section>
        <p14:section name="Untitled Section" id="{80E3CC89-3BB0-49E1-9C44-CD41863897A2}">
          <p14:sldIdLst>
            <p14:sldId id="265"/>
            <p14:sldId id="266"/>
            <p14:sldId id="267"/>
            <p14:sldId id="268"/>
            <p14:sldId id="269"/>
            <p14:sldId id="270"/>
            <p14:sldId id="272"/>
            <p14:sldId id="27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AE18BC-33BB-41BD-975D-F7F079DDC73A}" v="17" dt="2025-11-17T21:22:51.8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ushra Jubeen" userId="588000fcaf923cf4" providerId="LiveId" clId="{4FAE18BC-33BB-41BD-975D-F7F079DDC73A}"/>
    <pc:docChg chg="undo redo custSel addSld delSld modSld sldOrd addSection modSection">
      <pc:chgData name="Bushra Jubeen" userId="588000fcaf923cf4" providerId="LiveId" clId="{4FAE18BC-33BB-41BD-975D-F7F079DDC73A}" dt="2025-11-17T21:25:33.200" v="9254"/>
      <pc:docMkLst>
        <pc:docMk/>
      </pc:docMkLst>
      <pc:sldChg chg="modSp mod">
        <pc:chgData name="Bushra Jubeen" userId="588000fcaf923cf4" providerId="LiveId" clId="{4FAE18BC-33BB-41BD-975D-F7F079DDC73A}" dt="2025-11-16T16:45:40.677" v="1196" actId="20577"/>
        <pc:sldMkLst>
          <pc:docMk/>
          <pc:sldMk cId="2260885964" sldId="258"/>
        </pc:sldMkLst>
        <pc:spChg chg="mod">
          <ac:chgData name="Bushra Jubeen" userId="588000fcaf923cf4" providerId="LiveId" clId="{4FAE18BC-33BB-41BD-975D-F7F079DDC73A}" dt="2025-11-16T16:45:40.677" v="1196" actId="20577"/>
          <ac:spMkLst>
            <pc:docMk/>
            <pc:sldMk cId="2260885964" sldId="258"/>
            <ac:spMk id="3" creationId="{B141FFA1-1444-43D5-9C22-301DF71CE3B6}"/>
          </ac:spMkLst>
        </pc:spChg>
      </pc:sldChg>
      <pc:sldChg chg="modSp new mod">
        <pc:chgData name="Bushra Jubeen" userId="588000fcaf923cf4" providerId="LiveId" clId="{4FAE18BC-33BB-41BD-975D-F7F079DDC73A}" dt="2025-11-17T21:19:50.910" v="9169" actId="1038"/>
        <pc:sldMkLst>
          <pc:docMk/>
          <pc:sldMk cId="1464416495" sldId="259"/>
        </pc:sldMkLst>
        <pc:spChg chg="mod">
          <ac:chgData name="Bushra Jubeen" userId="588000fcaf923cf4" providerId="LiveId" clId="{4FAE18BC-33BB-41BD-975D-F7F079DDC73A}" dt="2025-11-17T21:19:50.910" v="9169" actId="1038"/>
          <ac:spMkLst>
            <pc:docMk/>
            <pc:sldMk cId="1464416495" sldId="259"/>
            <ac:spMk id="2" creationId="{6D5157BC-F0EE-1006-EF4D-47B1F2C79014}"/>
          </ac:spMkLst>
        </pc:spChg>
        <pc:spChg chg="mod">
          <ac:chgData name="Bushra Jubeen" userId="588000fcaf923cf4" providerId="LiveId" clId="{4FAE18BC-33BB-41BD-975D-F7F079DDC73A}" dt="2025-11-17T21:19:36.679" v="9168" actId="20577"/>
          <ac:spMkLst>
            <pc:docMk/>
            <pc:sldMk cId="1464416495" sldId="259"/>
            <ac:spMk id="3" creationId="{636D3EB1-D784-6EF0-E1CD-9655E40BDE49}"/>
          </ac:spMkLst>
        </pc:spChg>
      </pc:sldChg>
      <pc:sldChg chg="modSp new mod">
        <pc:chgData name="Bushra Jubeen" userId="588000fcaf923cf4" providerId="LiveId" clId="{4FAE18BC-33BB-41BD-975D-F7F079DDC73A}" dt="2025-11-17T21:20:18.761" v="9180" actId="20577"/>
        <pc:sldMkLst>
          <pc:docMk/>
          <pc:sldMk cId="1060695924" sldId="260"/>
        </pc:sldMkLst>
        <pc:spChg chg="mod">
          <ac:chgData name="Bushra Jubeen" userId="588000fcaf923cf4" providerId="LiveId" clId="{4FAE18BC-33BB-41BD-975D-F7F079DDC73A}" dt="2025-11-16T20:44:07.661" v="4363" actId="14100"/>
          <ac:spMkLst>
            <pc:docMk/>
            <pc:sldMk cId="1060695924" sldId="260"/>
            <ac:spMk id="2" creationId="{3B29E440-20F9-38DF-8E08-7179D54B7512}"/>
          </ac:spMkLst>
        </pc:spChg>
        <pc:spChg chg="mod">
          <ac:chgData name="Bushra Jubeen" userId="588000fcaf923cf4" providerId="LiveId" clId="{4FAE18BC-33BB-41BD-975D-F7F079DDC73A}" dt="2025-11-17T21:20:18.761" v="9180" actId="20577"/>
          <ac:spMkLst>
            <pc:docMk/>
            <pc:sldMk cId="1060695924" sldId="260"/>
            <ac:spMk id="3" creationId="{CE11760E-B9FE-C2C4-5E2C-4CAD06F94828}"/>
          </ac:spMkLst>
        </pc:spChg>
      </pc:sldChg>
      <pc:sldChg chg="modSp new mod">
        <pc:chgData name="Bushra Jubeen" userId="588000fcaf923cf4" providerId="LiveId" clId="{4FAE18BC-33BB-41BD-975D-F7F079DDC73A}" dt="2025-11-17T20:50:53.342" v="7226" actId="20577"/>
        <pc:sldMkLst>
          <pc:docMk/>
          <pc:sldMk cId="3614150701" sldId="261"/>
        </pc:sldMkLst>
        <pc:spChg chg="mod">
          <ac:chgData name="Bushra Jubeen" userId="588000fcaf923cf4" providerId="LiveId" clId="{4FAE18BC-33BB-41BD-975D-F7F079DDC73A}" dt="2025-11-17T20:50:53.342" v="7226" actId="20577"/>
          <ac:spMkLst>
            <pc:docMk/>
            <pc:sldMk cId="3614150701" sldId="261"/>
            <ac:spMk id="2" creationId="{8632B763-A86C-5F06-7559-303234EE69A2}"/>
          </ac:spMkLst>
        </pc:spChg>
        <pc:spChg chg="mod">
          <ac:chgData name="Bushra Jubeen" userId="588000fcaf923cf4" providerId="LiveId" clId="{4FAE18BC-33BB-41BD-975D-F7F079DDC73A}" dt="2025-11-16T21:32:14.696" v="6055" actId="20577"/>
          <ac:spMkLst>
            <pc:docMk/>
            <pc:sldMk cId="3614150701" sldId="261"/>
            <ac:spMk id="3" creationId="{9FF822C2-322C-C929-1D1E-CD27D3715AED}"/>
          </ac:spMkLst>
        </pc:spChg>
      </pc:sldChg>
      <pc:sldChg chg="modSp new del mod">
        <pc:chgData name="Bushra Jubeen" userId="588000fcaf923cf4" providerId="LiveId" clId="{4FAE18BC-33BB-41BD-975D-F7F079DDC73A}" dt="2025-11-16T21:08:01.752" v="4788" actId="680"/>
        <pc:sldMkLst>
          <pc:docMk/>
          <pc:sldMk cId="906281355" sldId="262"/>
        </pc:sldMkLst>
        <pc:spChg chg="mod">
          <ac:chgData name="Bushra Jubeen" userId="588000fcaf923cf4" providerId="LiveId" clId="{4FAE18BC-33BB-41BD-975D-F7F079DDC73A}" dt="2025-11-16T21:07:59.377" v="4787" actId="20577"/>
          <ac:spMkLst>
            <pc:docMk/>
            <pc:sldMk cId="906281355" sldId="262"/>
            <ac:spMk id="2" creationId="{30E3E99D-375B-817E-9981-4B0340EC1F86}"/>
          </ac:spMkLst>
        </pc:spChg>
        <pc:spChg chg="mod">
          <ac:chgData name="Bushra Jubeen" userId="588000fcaf923cf4" providerId="LiveId" clId="{4FAE18BC-33BB-41BD-975D-F7F079DDC73A}" dt="2025-11-16T21:07:55.872" v="4784" actId="5793"/>
          <ac:spMkLst>
            <pc:docMk/>
            <pc:sldMk cId="906281355" sldId="262"/>
            <ac:spMk id="3" creationId="{7E725CC6-11DB-DC7F-2800-28BC1C758D7E}"/>
          </ac:spMkLst>
        </pc:spChg>
      </pc:sldChg>
      <pc:sldChg chg="modSp new mod">
        <pc:chgData name="Bushra Jubeen" userId="588000fcaf923cf4" providerId="LiveId" clId="{4FAE18BC-33BB-41BD-975D-F7F079DDC73A}" dt="2025-11-17T20:50:45.527" v="7216" actId="313"/>
        <pc:sldMkLst>
          <pc:docMk/>
          <pc:sldMk cId="1692174971" sldId="262"/>
        </pc:sldMkLst>
        <pc:spChg chg="mod">
          <ac:chgData name="Bushra Jubeen" userId="588000fcaf923cf4" providerId="LiveId" clId="{4FAE18BC-33BB-41BD-975D-F7F079DDC73A}" dt="2025-11-17T20:30:45.436" v="6065" actId="20577"/>
          <ac:spMkLst>
            <pc:docMk/>
            <pc:sldMk cId="1692174971" sldId="262"/>
            <ac:spMk id="2" creationId="{0408D1C9-757A-DBFD-FD6F-4FC712187925}"/>
          </ac:spMkLst>
        </pc:spChg>
        <pc:spChg chg="mod">
          <ac:chgData name="Bushra Jubeen" userId="588000fcaf923cf4" providerId="LiveId" clId="{4FAE18BC-33BB-41BD-975D-F7F079DDC73A}" dt="2025-11-17T20:50:45.527" v="7216" actId="313"/>
          <ac:spMkLst>
            <pc:docMk/>
            <pc:sldMk cId="1692174971" sldId="262"/>
            <ac:spMk id="3" creationId="{93765EDC-8CE2-D411-63D0-2AAAB40A7727}"/>
          </ac:spMkLst>
        </pc:spChg>
      </pc:sldChg>
      <pc:sldChg chg="modSp new mod">
        <pc:chgData name="Bushra Jubeen" userId="588000fcaf923cf4" providerId="LiveId" clId="{4FAE18BC-33BB-41BD-975D-F7F079DDC73A}" dt="2025-11-17T21:04:07.995" v="7759" actId="27636"/>
        <pc:sldMkLst>
          <pc:docMk/>
          <pc:sldMk cId="2069376253" sldId="263"/>
        </pc:sldMkLst>
        <pc:spChg chg="mod">
          <ac:chgData name="Bushra Jubeen" userId="588000fcaf923cf4" providerId="LiveId" clId="{4FAE18BC-33BB-41BD-975D-F7F079DDC73A}" dt="2025-11-17T21:03:31.270" v="7756" actId="20577"/>
          <ac:spMkLst>
            <pc:docMk/>
            <pc:sldMk cId="2069376253" sldId="263"/>
            <ac:spMk id="2" creationId="{F22F88F0-0FA6-D9BA-C749-4CDA765B1E5B}"/>
          </ac:spMkLst>
        </pc:spChg>
        <pc:spChg chg="mod">
          <ac:chgData name="Bushra Jubeen" userId="588000fcaf923cf4" providerId="LiveId" clId="{4FAE18BC-33BB-41BD-975D-F7F079DDC73A}" dt="2025-11-17T21:04:07.995" v="7759" actId="27636"/>
          <ac:spMkLst>
            <pc:docMk/>
            <pc:sldMk cId="2069376253" sldId="263"/>
            <ac:spMk id="3" creationId="{43CDB7C7-5E76-9177-032E-4B17ADA4260E}"/>
          </ac:spMkLst>
        </pc:spChg>
      </pc:sldChg>
      <pc:sldChg chg="modSp new mod">
        <pc:chgData name="Bushra Jubeen" userId="588000fcaf923cf4" providerId="LiveId" clId="{4FAE18BC-33BB-41BD-975D-F7F079DDC73A}" dt="2025-11-17T21:05:01.932" v="8161"/>
        <pc:sldMkLst>
          <pc:docMk/>
          <pc:sldMk cId="1473737583" sldId="264"/>
        </pc:sldMkLst>
        <pc:spChg chg="mod">
          <ac:chgData name="Bushra Jubeen" userId="588000fcaf923cf4" providerId="LiveId" clId="{4FAE18BC-33BB-41BD-975D-F7F079DDC73A}" dt="2025-11-17T21:04:24.169" v="7794" actId="20577"/>
          <ac:spMkLst>
            <pc:docMk/>
            <pc:sldMk cId="1473737583" sldId="264"/>
            <ac:spMk id="2" creationId="{D598D5B3-5250-E4B4-5DE0-87D0D2F97395}"/>
          </ac:spMkLst>
        </pc:spChg>
        <pc:spChg chg="mod">
          <ac:chgData name="Bushra Jubeen" userId="588000fcaf923cf4" providerId="LiveId" clId="{4FAE18BC-33BB-41BD-975D-F7F079DDC73A}" dt="2025-11-17T21:05:01.932" v="8161"/>
          <ac:spMkLst>
            <pc:docMk/>
            <pc:sldMk cId="1473737583" sldId="264"/>
            <ac:spMk id="3" creationId="{2EFEA1D5-F3B0-173F-9C99-99043E8D28A3}"/>
          </ac:spMkLst>
        </pc:spChg>
      </pc:sldChg>
      <pc:sldChg chg="modSp new mod ord">
        <pc:chgData name="Bushra Jubeen" userId="588000fcaf923cf4" providerId="LiveId" clId="{4FAE18BC-33BB-41BD-975D-F7F079DDC73A}" dt="2025-11-17T21:22:12.605" v="9183"/>
        <pc:sldMkLst>
          <pc:docMk/>
          <pc:sldMk cId="747399147" sldId="265"/>
        </pc:sldMkLst>
        <pc:spChg chg="mod">
          <ac:chgData name="Bushra Jubeen" userId="588000fcaf923cf4" providerId="LiveId" clId="{4FAE18BC-33BB-41BD-975D-F7F079DDC73A}" dt="2025-11-17T21:05:29.163" v="8488" actId="313"/>
          <ac:spMkLst>
            <pc:docMk/>
            <pc:sldMk cId="747399147" sldId="265"/>
            <ac:spMk id="2" creationId="{CC2FFEF2-0D03-FEAC-CE91-A33931A7F2C6}"/>
          </ac:spMkLst>
        </pc:spChg>
        <pc:spChg chg="mod">
          <ac:chgData name="Bushra Jubeen" userId="588000fcaf923cf4" providerId="LiveId" clId="{4FAE18BC-33BB-41BD-975D-F7F079DDC73A}" dt="2025-11-17T21:05:47.769" v="8491" actId="27636"/>
          <ac:spMkLst>
            <pc:docMk/>
            <pc:sldMk cId="747399147" sldId="265"/>
            <ac:spMk id="3" creationId="{10BDFAF0-B9D1-551E-CFBC-B32DA15358F2}"/>
          </ac:spMkLst>
        </pc:spChg>
      </pc:sldChg>
      <pc:sldChg chg="modSp new mod ord">
        <pc:chgData name="Bushra Jubeen" userId="588000fcaf923cf4" providerId="LiveId" clId="{4FAE18BC-33BB-41BD-975D-F7F079DDC73A}" dt="2025-11-17T21:22:12.605" v="9183"/>
        <pc:sldMkLst>
          <pc:docMk/>
          <pc:sldMk cId="946703220" sldId="266"/>
        </pc:sldMkLst>
        <pc:spChg chg="mod">
          <ac:chgData name="Bushra Jubeen" userId="588000fcaf923cf4" providerId="LiveId" clId="{4FAE18BC-33BB-41BD-975D-F7F079DDC73A}" dt="2025-11-17T21:07:52.558" v="8523" actId="20577"/>
          <ac:spMkLst>
            <pc:docMk/>
            <pc:sldMk cId="946703220" sldId="266"/>
            <ac:spMk id="2" creationId="{E2E951A3-CD82-6479-9945-5A5ED5C2CFFE}"/>
          </ac:spMkLst>
        </pc:spChg>
        <pc:spChg chg="mod">
          <ac:chgData name="Bushra Jubeen" userId="588000fcaf923cf4" providerId="LiveId" clId="{4FAE18BC-33BB-41BD-975D-F7F079DDC73A}" dt="2025-11-17T21:07:40.933" v="8519"/>
          <ac:spMkLst>
            <pc:docMk/>
            <pc:sldMk cId="946703220" sldId="266"/>
            <ac:spMk id="3" creationId="{61EC31C9-9C38-57E4-C111-EC4DB07763D3}"/>
          </ac:spMkLst>
        </pc:spChg>
      </pc:sldChg>
      <pc:sldChg chg="modSp new mod ord">
        <pc:chgData name="Bushra Jubeen" userId="588000fcaf923cf4" providerId="LiveId" clId="{4FAE18BC-33BB-41BD-975D-F7F079DDC73A}" dt="2025-11-17T21:22:12.605" v="9183"/>
        <pc:sldMkLst>
          <pc:docMk/>
          <pc:sldMk cId="3061163244" sldId="267"/>
        </pc:sldMkLst>
        <pc:spChg chg="mod">
          <ac:chgData name="Bushra Jubeen" userId="588000fcaf923cf4" providerId="LiveId" clId="{4FAE18BC-33BB-41BD-975D-F7F079DDC73A}" dt="2025-11-17T21:08:24.899" v="8610" actId="20577"/>
          <ac:spMkLst>
            <pc:docMk/>
            <pc:sldMk cId="3061163244" sldId="267"/>
            <ac:spMk id="2" creationId="{D55ECDFA-8AD0-CB95-A587-AE6F2313CB4E}"/>
          </ac:spMkLst>
        </pc:spChg>
        <pc:spChg chg="mod">
          <ac:chgData name="Bushra Jubeen" userId="588000fcaf923cf4" providerId="LiveId" clId="{4FAE18BC-33BB-41BD-975D-F7F079DDC73A}" dt="2025-11-17T21:09:12.650" v="8979"/>
          <ac:spMkLst>
            <pc:docMk/>
            <pc:sldMk cId="3061163244" sldId="267"/>
            <ac:spMk id="3" creationId="{10A604F1-4826-7CBE-BF11-1EE6559779A3}"/>
          </ac:spMkLst>
        </pc:spChg>
      </pc:sldChg>
      <pc:sldChg chg="modSp new mod ord">
        <pc:chgData name="Bushra Jubeen" userId="588000fcaf923cf4" providerId="LiveId" clId="{4FAE18BC-33BB-41BD-975D-F7F079DDC73A}" dt="2025-11-17T21:22:12.605" v="9183"/>
        <pc:sldMkLst>
          <pc:docMk/>
          <pc:sldMk cId="2581365365" sldId="268"/>
        </pc:sldMkLst>
        <pc:spChg chg="mod">
          <ac:chgData name="Bushra Jubeen" userId="588000fcaf923cf4" providerId="LiveId" clId="{4FAE18BC-33BB-41BD-975D-F7F079DDC73A}" dt="2025-11-17T21:09:20.766" v="8994" actId="20577"/>
          <ac:spMkLst>
            <pc:docMk/>
            <pc:sldMk cId="2581365365" sldId="268"/>
            <ac:spMk id="2" creationId="{C8755EAC-FFE0-C90E-55CF-ED3028B23FA4}"/>
          </ac:spMkLst>
        </pc:spChg>
        <pc:spChg chg="mod">
          <ac:chgData name="Bushra Jubeen" userId="588000fcaf923cf4" providerId="LiveId" clId="{4FAE18BC-33BB-41BD-975D-F7F079DDC73A}" dt="2025-11-17T21:09:48.393" v="8996"/>
          <ac:spMkLst>
            <pc:docMk/>
            <pc:sldMk cId="2581365365" sldId="268"/>
            <ac:spMk id="3" creationId="{55284F6F-0833-9346-E84C-274A3199E4B6}"/>
          </ac:spMkLst>
        </pc:spChg>
      </pc:sldChg>
      <pc:sldChg chg="modSp new mod ord">
        <pc:chgData name="Bushra Jubeen" userId="588000fcaf923cf4" providerId="LiveId" clId="{4FAE18BC-33BB-41BD-975D-F7F079DDC73A}" dt="2025-11-17T21:22:12.605" v="9183"/>
        <pc:sldMkLst>
          <pc:docMk/>
          <pc:sldMk cId="2835916164" sldId="269"/>
        </pc:sldMkLst>
        <pc:spChg chg="mod">
          <ac:chgData name="Bushra Jubeen" userId="588000fcaf923cf4" providerId="LiveId" clId="{4FAE18BC-33BB-41BD-975D-F7F079DDC73A}" dt="2025-11-17T21:10:33.565" v="9023" actId="20577"/>
          <ac:spMkLst>
            <pc:docMk/>
            <pc:sldMk cId="2835916164" sldId="269"/>
            <ac:spMk id="2" creationId="{E3A5BAC4-F44D-FFA0-682F-8B2B864BDB45}"/>
          </ac:spMkLst>
        </pc:spChg>
        <pc:spChg chg="mod">
          <ac:chgData name="Bushra Jubeen" userId="588000fcaf923cf4" providerId="LiveId" clId="{4FAE18BC-33BB-41BD-975D-F7F079DDC73A}" dt="2025-11-17T21:10:17.503" v="9021"/>
          <ac:spMkLst>
            <pc:docMk/>
            <pc:sldMk cId="2835916164" sldId="269"/>
            <ac:spMk id="3" creationId="{CB3494EA-D5F0-4666-97A7-5F6D5BA0F987}"/>
          </ac:spMkLst>
        </pc:spChg>
      </pc:sldChg>
      <pc:sldChg chg="modSp new mod ord">
        <pc:chgData name="Bushra Jubeen" userId="588000fcaf923cf4" providerId="LiveId" clId="{4FAE18BC-33BB-41BD-975D-F7F079DDC73A}" dt="2025-11-17T21:22:12.605" v="9183"/>
        <pc:sldMkLst>
          <pc:docMk/>
          <pc:sldMk cId="4115729720" sldId="270"/>
        </pc:sldMkLst>
        <pc:spChg chg="mod">
          <ac:chgData name="Bushra Jubeen" userId="588000fcaf923cf4" providerId="LiveId" clId="{4FAE18BC-33BB-41BD-975D-F7F079DDC73A}" dt="2025-11-17T21:10:48.700" v="9048" actId="20577"/>
          <ac:spMkLst>
            <pc:docMk/>
            <pc:sldMk cId="4115729720" sldId="270"/>
            <ac:spMk id="2" creationId="{FFF818EB-EE94-BE0E-7F47-92CC95235895}"/>
          </ac:spMkLst>
        </pc:spChg>
        <pc:spChg chg="mod">
          <ac:chgData name="Bushra Jubeen" userId="588000fcaf923cf4" providerId="LiveId" clId="{4FAE18BC-33BB-41BD-975D-F7F079DDC73A}" dt="2025-11-17T21:10:55.161" v="9050" actId="5793"/>
          <ac:spMkLst>
            <pc:docMk/>
            <pc:sldMk cId="4115729720" sldId="270"/>
            <ac:spMk id="3" creationId="{2CEC5317-03A7-5402-6A93-2A8E0F54E3A8}"/>
          </ac:spMkLst>
        </pc:spChg>
      </pc:sldChg>
      <pc:sldChg chg="modSp new mod ord">
        <pc:chgData name="Bushra Jubeen" userId="588000fcaf923cf4" providerId="LiveId" clId="{4FAE18BC-33BB-41BD-975D-F7F079DDC73A}" dt="2025-11-17T21:23:08.008" v="9218" actId="313"/>
        <pc:sldMkLst>
          <pc:docMk/>
          <pc:sldMk cId="1289274651" sldId="271"/>
        </pc:sldMkLst>
        <pc:spChg chg="mod">
          <ac:chgData name="Bushra Jubeen" userId="588000fcaf923cf4" providerId="LiveId" clId="{4FAE18BC-33BB-41BD-975D-F7F079DDC73A}" dt="2025-11-17T21:23:08.008" v="9218" actId="313"/>
          <ac:spMkLst>
            <pc:docMk/>
            <pc:sldMk cId="1289274651" sldId="271"/>
            <ac:spMk id="2" creationId="{C1899E84-97A1-1482-3F90-9A85D0D8F14A}"/>
          </ac:spMkLst>
        </pc:spChg>
        <pc:spChg chg="mod">
          <ac:chgData name="Bushra Jubeen" userId="588000fcaf923cf4" providerId="LiveId" clId="{4FAE18BC-33BB-41BD-975D-F7F079DDC73A}" dt="2025-11-17T21:22:51.908" v="9189" actId="27636"/>
          <ac:spMkLst>
            <pc:docMk/>
            <pc:sldMk cId="1289274651" sldId="271"/>
            <ac:spMk id="3" creationId="{2B29223A-5DEE-91CD-D107-5047E8777D23}"/>
          </ac:spMkLst>
        </pc:spChg>
      </pc:sldChg>
      <pc:sldChg chg="modSp new mod">
        <pc:chgData name="Bushra Jubeen" userId="588000fcaf923cf4" providerId="LiveId" clId="{4FAE18BC-33BB-41BD-975D-F7F079DDC73A}" dt="2025-11-17T21:24:56.409" v="9233"/>
        <pc:sldMkLst>
          <pc:docMk/>
          <pc:sldMk cId="4030916196" sldId="272"/>
        </pc:sldMkLst>
        <pc:spChg chg="mod">
          <ac:chgData name="Bushra Jubeen" userId="588000fcaf923cf4" providerId="LiveId" clId="{4FAE18BC-33BB-41BD-975D-F7F079DDC73A}" dt="2025-11-17T21:24:21.889" v="9232" actId="20577"/>
          <ac:spMkLst>
            <pc:docMk/>
            <pc:sldMk cId="4030916196" sldId="272"/>
            <ac:spMk id="2" creationId="{6C32F8F5-1097-B442-3151-28F0C44F187F}"/>
          </ac:spMkLst>
        </pc:spChg>
        <pc:spChg chg="mod">
          <ac:chgData name="Bushra Jubeen" userId="588000fcaf923cf4" providerId="LiveId" clId="{4FAE18BC-33BB-41BD-975D-F7F079DDC73A}" dt="2025-11-17T21:24:56.409" v="9233"/>
          <ac:spMkLst>
            <pc:docMk/>
            <pc:sldMk cId="4030916196" sldId="272"/>
            <ac:spMk id="3" creationId="{FBFE4717-F010-46D5-F776-E88AEF82EEB4}"/>
          </ac:spMkLst>
        </pc:spChg>
      </pc:sldChg>
      <pc:sldChg chg="modSp new mod">
        <pc:chgData name="Bushra Jubeen" userId="588000fcaf923cf4" providerId="LiveId" clId="{4FAE18BC-33BB-41BD-975D-F7F079DDC73A}" dt="2025-11-17T21:25:33.200" v="9254"/>
        <pc:sldMkLst>
          <pc:docMk/>
          <pc:sldMk cId="1310522763" sldId="273"/>
        </pc:sldMkLst>
        <pc:spChg chg="mod">
          <ac:chgData name="Bushra Jubeen" userId="588000fcaf923cf4" providerId="LiveId" clId="{4FAE18BC-33BB-41BD-975D-F7F079DDC73A}" dt="2025-11-17T21:25:17.004" v="9253" actId="5793"/>
          <ac:spMkLst>
            <pc:docMk/>
            <pc:sldMk cId="1310522763" sldId="273"/>
            <ac:spMk id="2" creationId="{9DF6B687-2E32-EAB4-83A5-89AB4AE334B6}"/>
          </ac:spMkLst>
        </pc:spChg>
        <pc:spChg chg="mod">
          <ac:chgData name="Bushra Jubeen" userId="588000fcaf923cf4" providerId="LiveId" clId="{4FAE18BC-33BB-41BD-975D-F7F079DDC73A}" dt="2025-11-17T21:25:33.200" v="9254"/>
          <ac:spMkLst>
            <pc:docMk/>
            <pc:sldMk cId="1310522763" sldId="273"/>
            <ac:spMk id="3" creationId="{B66E0F10-2BCF-E028-ECF4-59C968892BF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7B14BA-DA8D-4C20-9348-5750877CA0C0}"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F7BCCE-91E1-425E-9A1D-9F06234D7840}" type="slidenum">
              <a:rPr lang="en-GB" smtClean="0"/>
              <a:t>‹#›</a:t>
            </a:fld>
            <a:endParaRPr lang="en-GB"/>
          </a:p>
        </p:txBody>
      </p:sp>
    </p:spTree>
    <p:extLst>
      <p:ext uri="{BB962C8B-B14F-4D97-AF65-F5344CB8AC3E}">
        <p14:creationId xmlns:p14="http://schemas.microsoft.com/office/powerpoint/2010/main" val="38072067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7BCCE-91E1-425E-9A1D-9F06234D7840}" type="slidenum">
              <a:rPr lang="en-GB" smtClean="0"/>
              <a:t>13</a:t>
            </a:fld>
            <a:endParaRPr lang="en-GB"/>
          </a:p>
        </p:txBody>
      </p:sp>
    </p:spTree>
    <p:extLst>
      <p:ext uri="{BB962C8B-B14F-4D97-AF65-F5344CB8AC3E}">
        <p14:creationId xmlns:p14="http://schemas.microsoft.com/office/powerpoint/2010/main" val="3769865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11/17/2025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34074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11/17/2025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23345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11/17/2025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407825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11/17/2025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86553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11/17/2025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65903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11/17/2025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69867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11/17/2025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00377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11/17/2025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13472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11/17/2025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05979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11/17/2025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761116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11/17/2025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45554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11/17/2025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15768993"/>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descr="Two people holding each other's hands">
            <a:extLst>
              <a:ext uri="{FF2B5EF4-FFF2-40B4-BE49-F238E27FC236}">
                <a16:creationId xmlns:a16="http://schemas.microsoft.com/office/drawing/2014/main" id="{D163142E-AFB5-5253-7858-16BDD29A2788}"/>
              </a:ext>
            </a:extLst>
          </p:cNvPr>
          <p:cNvPicPr>
            <a:picLocks noChangeAspect="1"/>
          </p:cNvPicPr>
          <p:nvPr/>
        </p:nvPicPr>
        <p:blipFill>
          <a:blip r:embed="rId2"/>
          <a:srcRect t="7664" b="8067"/>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DF15DF8A-891A-1965-E372-1BA1F3B94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79"/>
            <a:ext cx="6858002" cy="6511640"/>
          </a:xfrm>
          <a:prstGeom prst="rect">
            <a:avLst/>
          </a:prstGeom>
          <a:gradFill>
            <a:gsLst>
              <a:gs pos="0">
                <a:schemeClr val="bg1">
                  <a:alpha val="0"/>
                </a:schemeClr>
              </a:gs>
              <a:gs pos="46000">
                <a:schemeClr val="bg1">
                  <a:alpha val="33000"/>
                </a:schemeClr>
              </a:gs>
              <a:gs pos="26000">
                <a:schemeClr val="bg1">
                  <a:alpha val="20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5449394-3407-386E-6CDA-D9344B2C2E89}"/>
              </a:ext>
            </a:extLst>
          </p:cNvPr>
          <p:cNvSpPr>
            <a:spLocks noGrp="1"/>
          </p:cNvSpPr>
          <p:nvPr>
            <p:ph type="ctrTitle"/>
          </p:nvPr>
        </p:nvSpPr>
        <p:spPr>
          <a:xfrm>
            <a:off x="7473219" y="898373"/>
            <a:ext cx="4470544" cy="3474720"/>
          </a:xfrm>
        </p:spPr>
        <p:txBody>
          <a:bodyPr anchor="b">
            <a:normAutofit/>
          </a:bodyPr>
          <a:lstStyle/>
          <a:p>
            <a:pPr algn="l"/>
            <a:r>
              <a:rPr lang="en-GB" sz="4900"/>
              <a:t>The effects of COVID-19 on care residents and mental health.</a:t>
            </a:r>
          </a:p>
        </p:txBody>
      </p:sp>
      <p:sp>
        <p:nvSpPr>
          <p:cNvPr id="3" name="Subtitle 2">
            <a:extLst>
              <a:ext uri="{FF2B5EF4-FFF2-40B4-BE49-F238E27FC236}">
                <a16:creationId xmlns:a16="http://schemas.microsoft.com/office/drawing/2014/main" id="{92854381-B9E6-7638-1FF1-A536452DC25E}"/>
              </a:ext>
            </a:extLst>
          </p:cNvPr>
          <p:cNvSpPr>
            <a:spLocks noGrp="1"/>
          </p:cNvSpPr>
          <p:nvPr>
            <p:ph type="subTitle" idx="1"/>
          </p:nvPr>
        </p:nvSpPr>
        <p:spPr>
          <a:xfrm>
            <a:off x="7482646" y="4495013"/>
            <a:ext cx="4116410" cy="1386840"/>
          </a:xfrm>
        </p:spPr>
        <p:txBody>
          <a:bodyPr anchor="t">
            <a:normAutofit/>
          </a:bodyPr>
          <a:lstStyle/>
          <a:p>
            <a:pPr algn="l"/>
            <a:r>
              <a:rPr lang="en-GB" sz="2200" dirty="0"/>
              <a:t>By Bushara Jubeen</a:t>
            </a:r>
          </a:p>
        </p:txBody>
      </p:sp>
    </p:spTree>
    <p:extLst>
      <p:ext uri="{BB962C8B-B14F-4D97-AF65-F5344CB8AC3E}">
        <p14:creationId xmlns:p14="http://schemas.microsoft.com/office/powerpoint/2010/main" val="31862289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B79CA-1CB8-A133-67D7-E2B7AC1F9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36868270-F643-1890-5A25-248243C11047}"/>
              </a:ext>
            </a:extLst>
          </p:cNvPr>
          <p:cNvSpPr>
            <a:spLocks noGrp="1"/>
          </p:cNvSpPr>
          <p:nvPr>
            <p:ph type="title"/>
          </p:nvPr>
        </p:nvSpPr>
        <p:spPr>
          <a:xfrm>
            <a:off x="614678" y="1543849"/>
            <a:ext cx="4145582" cy="4638825"/>
          </a:xfrm>
        </p:spPr>
        <p:txBody>
          <a:bodyPr anchor="t">
            <a:normAutofit/>
          </a:bodyPr>
          <a:lstStyle/>
          <a:p>
            <a:r>
              <a:rPr lang="en-GB" dirty="0"/>
              <a:t>Introduction</a:t>
            </a:r>
          </a:p>
        </p:txBody>
      </p:sp>
      <p:sp>
        <p:nvSpPr>
          <p:cNvPr id="3" name="Content Placeholder 2">
            <a:extLst>
              <a:ext uri="{FF2B5EF4-FFF2-40B4-BE49-F238E27FC236}">
                <a16:creationId xmlns:a16="http://schemas.microsoft.com/office/drawing/2014/main" id="{BFAB2E55-254A-647F-5CB3-F7C1BE4ACD73}"/>
              </a:ext>
            </a:extLst>
          </p:cNvPr>
          <p:cNvSpPr>
            <a:spLocks noGrp="1"/>
          </p:cNvSpPr>
          <p:nvPr>
            <p:ph idx="1"/>
          </p:nvPr>
        </p:nvSpPr>
        <p:spPr>
          <a:xfrm>
            <a:off x="5532120" y="1543849"/>
            <a:ext cx="5681358" cy="4818068"/>
          </a:xfrm>
        </p:spPr>
        <p:txBody>
          <a:bodyPr anchor="t">
            <a:normAutofit/>
          </a:bodyPr>
          <a:lstStyle/>
          <a:p>
            <a:pPr marL="0" indent="0">
              <a:lnSpc>
                <a:spcPct val="110000"/>
              </a:lnSpc>
              <a:buNone/>
            </a:pPr>
            <a:r>
              <a:rPr lang="en-GB" sz="1700" dirty="0"/>
              <a:t>Coronavirus (Covid 19) disease was discovered in Wuhan, China in November and December 2019 caused by SARS-CoV-2 virus. The world Health organisation declared this a global pandemic when it was obvious the disease had high transmission rates[</a:t>
            </a:r>
            <a:r>
              <a:rPr lang="en-GB" sz="1700" dirty="0" err="1"/>
              <a:t>HaoYJ</a:t>
            </a:r>
            <a:r>
              <a:rPr lang="en-GB" sz="1700" dirty="0"/>
              <a:t>, Wang YL, Wang MY, Zhou L, Shi JY, Cao JM, Wand DP, world health organisation 2025]. This led  people being restricted to their living spaces. This report discusses the impact on residential care homes mental health since the pandemic and its effect. Also, this reports focuses on why this research is important, the sources of the research, research methodology and data collection. The choices of the different methods and data collection are important for this research as COVID-19 still has long lasting effects.</a:t>
            </a:r>
          </a:p>
        </p:txBody>
      </p:sp>
    </p:spTree>
    <p:extLst>
      <p:ext uri="{BB962C8B-B14F-4D97-AF65-F5344CB8AC3E}">
        <p14:creationId xmlns:p14="http://schemas.microsoft.com/office/powerpoint/2010/main" val="11890743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C892A-6B28-1BF7-8B00-BD3C496DF4C8}"/>
              </a:ext>
            </a:extLst>
          </p:cNvPr>
          <p:cNvSpPr>
            <a:spLocks noGrp="1"/>
          </p:cNvSpPr>
          <p:nvPr>
            <p:ph type="title"/>
          </p:nvPr>
        </p:nvSpPr>
        <p:spPr/>
        <p:txBody>
          <a:bodyPr/>
          <a:lstStyle/>
          <a:p>
            <a:r>
              <a:rPr lang="en-GB" dirty="0"/>
              <a:t>Identifying the problem/issue </a:t>
            </a:r>
          </a:p>
        </p:txBody>
      </p:sp>
      <p:sp>
        <p:nvSpPr>
          <p:cNvPr id="3" name="Content Placeholder 2">
            <a:extLst>
              <a:ext uri="{FF2B5EF4-FFF2-40B4-BE49-F238E27FC236}">
                <a16:creationId xmlns:a16="http://schemas.microsoft.com/office/drawing/2014/main" id="{B141FFA1-1444-43D5-9C22-301DF71CE3B6}"/>
              </a:ext>
            </a:extLst>
          </p:cNvPr>
          <p:cNvSpPr>
            <a:spLocks noGrp="1"/>
          </p:cNvSpPr>
          <p:nvPr>
            <p:ph idx="1"/>
          </p:nvPr>
        </p:nvSpPr>
        <p:spPr/>
        <p:txBody>
          <a:bodyPr/>
          <a:lstStyle/>
          <a:p>
            <a:pPr marL="0" indent="0">
              <a:buNone/>
            </a:pPr>
            <a:r>
              <a:rPr lang="en-GB" dirty="0"/>
              <a:t>In the health and social care sector many residents in car homes experienced negative effects to their mental health during this pandemic. The issues of mental isolation and loneliness were bought forward which are serious human rights issue which concern equality dignity and rights to living a healthy life [Green C, 2022]. 43% older people in the UK felt less motivated to do things the enjoy since the start of the pandemic [Age UK no date]. Stress, anxiety and depression, schizophrenia and other mental health conditions were at risk of developing or increasing for care home residents. Academic studies in Ireland showed social restrictions on high levers showed a higher risk of death from any disease for residents over the age of 50. Another Dutch study showed that residents being cut form family contact  increased social isolation and loneliness [Age UK no date].</a:t>
            </a:r>
          </a:p>
        </p:txBody>
      </p:sp>
    </p:spTree>
    <p:extLst>
      <p:ext uri="{BB962C8B-B14F-4D97-AF65-F5344CB8AC3E}">
        <p14:creationId xmlns:p14="http://schemas.microsoft.com/office/powerpoint/2010/main" val="22608859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157BC-F0EE-1006-EF4D-47B1F2C79014}"/>
              </a:ext>
            </a:extLst>
          </p:cNvPr>
          <p:cNvSpPr>
            <a:spLocks noGrp="1"/>
          </p:cNvSpPr>
          <p:nvPr>
            <p:ph type="title"/>
          </p:nvPr>
        </p:nvSpPr>
        <p:spPr>
          <a:xfrm>
            <a:off x="622480" y="548640"/>
            <a:ext cx="10653578" cy="1132258"/>
          </a:xfrm>
        </p:spPr>
        <p:txBody>
          <a:bodyPr/>
          <a:lstStyle/>
          <a:p>
            <a:r>
              <a:rPr lang="en-GB" dirty="0"/>
              <a:t>Identify the problem/issue (continuing) </a:t>
            </a:r>
          </a:p>
        </p:txBody>
      </p:sp>
      <p:sp>
        <p:nvSpPr>
          <p:cNvPr id="3" name="Content Placeholder 2">
            <a:extLst>
              <a:ext uri="{FF2B5EF4-FFF2-40B4-BE49-F238E27FC236}">
                <a16:creationId xmlns:a16="http://schemas.microsoft.com/office/drawing/2014/main" id="{636D3EB1-D784-6EF0-E1CD-9655E40BDE49}"/>
              </a:ext>
            </a:extLst>
          </p:cNvPr>
          <p:cNvSpPr>
            <a:spLocks noGrp="1"/>
          </p:cNvSpPr>
          <p:nvPr>
            <p:ph idx="1"/>
          </p:nvPr>
        </p:nvSpPr>
        <p:spPr/>
        <p:txBody>
          <a:bodyPr/>
          <a:lstStyle/>
          <a:p>
            <a:pPr marL="0" indent="0">
              <a:buNone/>
            </a:pPr>
            <a:r>
              <a:rPr lang="en-GB" dirty="0"/>
              <a:t>Other indivuals’ mental health was impacted by COVID-19 such as caring staff, health professionals and families of residents. Health and social care staff were at a higher risk of catching the virus and spreading it to their loved ones as well as intensive work pressure and demands. High rates of depression, anxiety and  post traumatic disorder were obvious amongst  staff in the UK (27% 23% and 30|% respectively). These symptoms were forecasted to last longer for staff and lead burnout [Jordan JA Shannon C, Browne D, </a:t>
            </a:r>
            <a:r>
              <a:rPr lang="en-GB" dirty="0" err="1"/>
              <a:t>Caroll</a:t>
            </a:r>
            <a:r>
              <a:rPr lang="en-GB" dirty="0"/>
              <a:t> E, </a:t>
            </a:r>
            <a:r>
              <a:rPr lang="en-GB" dirty="0" err="1"/>
              <a:t>Magurie</a:t>
            </a:r>
            <a:r>
              <a:rPr lang="en-GB" dirty="0"/>
              <a:t> J. Kerrigan K, Hanan S, McCarthy T, Tully MA, Mulholland C, Dyer KFW, 2023]. </a:t>
            </a:r>
          </a:p>
        </p:txBody>
      </p:sp>
    </p:spTree>
    <p:extLst>
      <p:ext uri="{BB962C8B-B14F-4D97-AF65-F5344CB8AC3E}">
        <p14:creationId xmlns:p14="http://schemas.microsoft.com/office/powerpoint/2010/main" val="14644164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9E440-20F9-38DF-8E08-7179D54B7512}"/>
              </a:ext>
            </a:extLst>
          </p:cNvPr>
          <p:cNvSpPr>
            <a:spLocks noGrp="1"/>
          </p:cNvSpPr>
          <p:nvPr>
            <p:ph type="title"/>
          </p:nvPr>
        </p:nvSpPr>
        <p:spPr>
          <a:xfrm>
            <a:off x="612647" y="167148"/>
            <a:ext cx="11087739" cy="1513750"/>
          </a:xfrm>
        </p:spPr>
        <p:txBody>
          <a:bodyPr/>
          <a:lstStyle/>
          <a:p>
            <a:r>
              <a:rPr lang="en-GB" dirty="0"/>
              <a:t>Justification for research </a:t>
            </a:r>
          </a:p>
        </p:txBody>
      </p:sp>
      <p:sp>
        <p:nvSpPr>
          <p:cNvPr id="3" name="Content Placeholder 2">
            <a:extLst>
              <a:ext uri="{FF2B5EF4-FFF2-40B4-BE49-F238E27FC236}">
                <a16:creationId xmlns:a16="http://schemas.microsoft.com/office/drawing/2014/main" id="{CE11760E-B9FE-C2C4-5E2C-4CAD06F94828}"/>
              </a:ext>
            </a:extLst>
          </p:cNvPr>
          <p:cNvSpPr>
            <a:spLocks noGrp="1"/>
          </p:cNvSpPr>
          <p:nvPr>
            <p:ph idx="1"/>
          </p:nvPr>
        </p:nvSpPr>
        <p:spPr>
          <a:xfrm>
            <a:off x="612647" y="589935"/>
            <a:ext cx="10653579" cy="6508955"/>
          </a:xfrm>
        </p:spPr>
        <p:txBody>
          <a:bodyPr>
            <a:normAutofit fontScale="92500" lnSpcReduction="10000"/>
          </a:bodyPr>
          <a:lstStyle/>
          <a:p>
            <a:pPr marL="0" indent="0">
              <a:buNone/>
            </a:pPr>
            <a:r>
              <a:rPr lang="en-GB" dirty="0"/>
              <a:t>The research of effects of COVID-19 in residents care home is important because it highlights how important social contact, regular visits from family and friends are as well as showing areas for improvement within care homes themselves. The pandemic showed importance of mental health of staff, residents and the drives to help improve or maintain certain standards. Social importance of the research include people being provided with the correct care; patients with existing mental conditions may have had harsher symptoms or patients could have started developing symptoms from the change around them [Green,2022 UK no date].The need for better polices is evident as many people whose families were in care homes were being told different rules and felt there was a bias with particular people. It is clear that measures need to be taken seriously and implementing updates training regularly could help remind workers on the rules and to be fair to all the families they care for. The practical importance between digital readiness and communication between care home staff and residents’ families is evident in this research [Cambridge University 2024] An area that could require further investigation is </a:t>
            </a:r>
            <a:r>
              <a:rPr lang="en-GB" dirty="0" err="1"/>
              <a:t>is</a:t>
            </a:r>
            <a:r>
              <a:rPr lang="en-GB" dirty="0"/>
              <a:t> how the long impact on mental health lasted or if it still lasting today in care home residents and health care staff to cater their needs. Understanding the impact on mental health of care home resident could help to improve existing conditions today and help more residents increase confidence amongst residents. In addition, healthcare staff can learn from COVID-19 pandemic and implement better communication and care to avoid upsetting residents and making them happy.</a:t>
            </a:r>
          </a:p>
        </p:txBody>
      </p:sp>
    </p:spTree>
    <p:extLst>
      <p:ext uri="{BB962C8B-B14F-4D97-AF65-F5344CB8AC3E}">
        <p14:creationId xmlns:p14="http://schemas.microsoft.com/office/powerpoint/2010/main" val="10606959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2B763-A86C-5F06-7559-303234EE69A2}"/>
              </a:ext>
            </a:extLst>
          </p:cNvPr>
          <p:cNvSpPr>
            <a:spLocks noGrp="1"/>
          </p:cNvSpPr>
          <p:nvPr>
            <p:ph type="title"/>
          </p:nvPr>
        </p:nvSpPr>
        <p:spPr/>
        <p:txBody>
          <a:bodyPr/>
          <a:lstStyle/>
          <a:p>
            <a:r>
              <a:rPr lang="en-GB" dirty="0"/>
              <a:t>Below are the two sources </a:t>
            </a:r>
          </a:p>
        </p:txBody>
      </p:sp>
      <p:sp>
        <p:nvSpPr>
          <p:cNvPr id="3" name="Content Placeholder 2">
            <a:extLst>
              <a:ext uri="{FF2B5EF4-FFF2-40B4-BE49-F238E27FC236}">
                <a16:creationId xmlns:a16="http://schemas.microsoft.com/office/drawing/2014/main" id="{9FF822C2-322C-C929-1D1E-CD27D3715AED}"/>
              </a:ext>
            </a:extLst>
          </p:cNvPr>
          <p:cNvSpPr>
            <a:spLocks noGrp="1"/>
          </p:cNvSpPr>
          <p:nvPr>
            <p:ph idx="1"/>
          </p:nvPr>
        </p:nvSpPr>
        <p:spPr/>
        <p:txBody>
          <a:bodyPr/>
          <a:lstStyle/>
          <a:p>
            <a:pPr marL="457200" indent="-457200">
              <a:buAutoNum type="arabicPeriod"/>
            </a:pPr>
            <a:r>
              <a:rPr lang="en-GB" dirty="0"/>
              <a:t>Blog written by research doctor “ Social isolation, loneliness and the mental health of a care home residents- lessons from covid-19 pandemic,” by Dr C Green </a:t>
            </a:r>
          </a:p>
          <a:p>
            <a:pPr marL="0" indent="0">
              <a:buNone/>
            </a:pPr>
            <a:r>
              <a:rPr lang="en-GB" dirty="0"/>
              <a:t> This blog discusses the impacts on overall health from social connection and the negative effects from being isolated socially and lonely in people living in care homes. It is relevant to the research as it specifics the type of mental health conditions care home residents were likely to delvop during the pandemic. The blog  also shows how important the meaningfulness of social connection, belonging and having a purpose for people in care homes. Academic study results from a Dutch study showed feelings of being lonely and social isolation increased during the first lockdown. This shows the negative impact on mental health.      </a:t>
            </a:r>
          </a:p>
        </p:txBody>
      </p:sp>
    </p:spTree>
    <p:extLst>
      <p:ext uri="{BB962C8B-B14F-4D97-AF65-F5344CB8AC3E}">
        <p14:creationId xmlns:p14="http://schemas.microsoft.com/office/powerpoint/2010/main" val="3614150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8D1C9-757A-DBFD-FD6F-4FC712187925}"/>
              </a:ext>
            </a:extLst>
          </p:cNvPr>
          <p:cNvSpPr>
            <a:spLocks noGrp="1"/>
          </p:cNvSpPr>
          <p:nvPr>
            <p:ph type="title"/>
          </p:nvPr>
        </p:nvSpPr>
        <p:spPr/>
        <p:txBody>
          <a:bodyPr/>
          <a:lstStyle/>
          <a:p>
            <a:r>
              <a:rPr lang="en-GB" dirty="0"/>
              <a:t>Source 2.</a:t>
            </a:r>
          </a:p>
        </p:txBody>
      </p:sp>
      <p:sp>
        <p:nvSpPr>
          <p:cNvPr id="3" name="Content Placeholder 2">
            <a:extLst>
              <a:ext uri="{FF2B5EF4-FFF2-40B4-BE49-F238E27FC236}">
                <a16:creationId xmlns:a16="http://schemas.microsoft.com/office/drawing/2014/main" id="{93765EDC-8CE2-D411-63D0-2AAAB40A7727}"/>
              </a:ext>
            </a:extLst>
          </p:cNvPr>
          <p:cNvSpPr>
            <a:spLocks noGrp="1"/>
          </p:cNvSpPr>
          <p:nvPr>
            <p:ph idx="1"/>
          </p:nvPr>
        </p:nvSpPr>
        <p:spPr/>
        <p:txBody>
          <a:bodyPr/>
          <a:lstStyle/>
          <a:p>
            <a:pPr marL="0" indent="0">
              <a:buNone/>
            </a:pPr>
            <a:r>
              <a:rPr lang="en-GB" dirty="0"/>
              <a:t>Age UK report- “impact of Covid-19 on older people’s mental and physical health: one year on,” by Age UK organisation</a:t>
            </a:r>
          </a:p>
          <a:p>
            <a:pPr marL="0" indent="0">
              <a:buNone/>
            </a:pPr>
            <a:r>
              <a:rPr lang="en-GB" dirty="0"/>
              <a:t>This source look at the effect during the pandemic had on older peoples mental and physical health during the pandemic (11 months after the virus arrived in the UK.) This report is relevant to research because many old people live in care homes and this report looks at the impact on mental health on older people. The study is supported  by statistics given in report such as 64% of older people are in agreement that they have low confidence in using public transport since the pandemic started. This shows a direct impact on care home residents confidence can lead to mental health conditions.</a:t>
            </a:r>
          </a:p>
        </p:txBody>
      </p:sp>
    </p:spTree>
    <p:extLst>
      <p:ext uri="{BB962C8B-B14F-4D97-AF65-F5344CB8AC3E}">
        <p14:creationId xmlns:p14="http://schemas.microsoft.com/office/powerpoint/2010/main" val="1692174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99E84-97A1-1482-3F90-9A85D0D8F14A}"/>
              </a:ext>
            </a:extLst>
          </p:cNvPr>
          <p:cNvSpPr>
            <a:spLocks noGrp="1"/>
          </p:cNvSpPr>
          <p:nvPr>
            <p:ph type="title"/>
          </p:nvPr>
        </p:nvSpPr>
        <p:spPr/>
        <p:txBody>
          <a:bodyPr/>
          <a:lstStyle/>
          <a:p>
            <a:r>
              <a:rPr lang="en-GB" dirty="0"/>
              <a:t>Research methodology </a:t>
            </a:r>
            <a:endParaRPr lang="en-GB"/>
          </a:p>
        </p:txBody>
      </p:sp>
      <p:sp>
        <p:nvSpPr>
          <p:cNvPr id="3" name="Content Placeholder 2">
            <a:extLst>
              <a:ext uri="{FF2B5EF4-FFF2-40B4-BE49-F238E27FC236}">
                <a16:creationId xmlns:a16="http://schemas.microsoft.com/office/drawing/2014/main" id="{2B29223A-5DEE-91CD-D107-5047E8777D23}"/>
              </a:ext>
            </a:extLst>
          </p:cNvPr>
          <p:cNvSpPr>
            <a:spLocks noGrp="1"/>
          </p:cNvSpPr>
          <p:nvPr>
            <p:ph idx="1"/>
          </p:nvPr>
        </p:nvSpPr>
        <p:spPr/>
        <p:txBody>
          <a:bodyPr>
            <a:normAutofit fontScale="92500"/>
          </a:bodyPr>
          <a:lstStyle/>
          <a:p>
            <a:r>
              <a:rPr lang="en-GB" dirty="0"/>
              <a:t>Research methodology are organised approaches to carrying out research that have specific procedures, methods and techniques for data collection and data analysis. There are three types of research methodologies which are quantitative, qualitative and mixed-method used for running effective research in design and business fields [Berlin International University of Applied Sciences, no date]. Quantitative research is used for testing cause and effect relationships mainly in design. It uses survey research for collecting data from large amounts of people through questionnaires which is good for market research. Numerical data is used to look for patterns and to find statistics. Qualitative research is suitable for design and business as it looks at people in their natural environment which is good for understanding opinions, behaviour and experiences. Interviews, case studies and focus groups are generally used to collect data. Mixed method uses a combination of </a:t>
            </a:r>
            <a:r>
              <a:rPr lang="en-GB" dirty="0" err="1"/>
              <a:t>quantitive</a:t>
            </a:r>
            <a:r>
              <a:rPr lang="en-GB" dirty="0"/>
              <a:t> and qualitative approaches to collect data and analysis [Berlin International University of Applied Sciences, no date]</a:t>
            </a:r>
          </a:p>
        </p:txBody>
      </p:sp>
    </p:spTree>
    <p:extLst>
      <p:ext uri="{BB962C8B-B14F-4D97-AF65-F5344CB8AC3E}">
        <p14:creationId xmlns:p14="http://schemas.microsoft.com/office/powerpoint/2010/main" val="12892746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F88F0-0FA6-D9BA-C749-4CDA765B1E5B}"/>
              </a:ext>
            </a:extLst>
          </p:cNvPr>
          <p:cNvSpPr>
            <a:spLocks noGrp="1"/>
          </p:cNvSpPr>
          <p:nvPr>
            <p:ph type="title"/>
          </p:nvPr>
        </p:nvSpPr>
        <p:spPr/>
        <p:txBody>
          <a:bodyPr/>
          <a:lstStyle/>
          <a:p>
            <a:r>
              <a:rPr lang="en-GB" dirty="0"/>
              <a:t>Data collection </a:t>
            </a:r>
          </a:p>
        </p:txBody>
      </p:sp>
      <p:sp>
        <p:nvSpPr>
          <p:cNvPr id="3" name="Content Placeholder 2">
            <a:extLst>
              <a:ext uri="{FF2B5EF4-FFF2-40B4-BE49-F238E27FC236}">
                <a16:creationId xmlns:a16="http://schemas.microsoft.com/office/drawing/2014/main" id="{43CDB7C7-5E76-9177-032E-4B17ADA4260E}"/>
              </a:ext>
            </a:extLst>
          </p:cNvPr>
          <p:cNvSpPr>
            <a:spLocks noGrp="1"/>
          </p:cNvSpPr>
          <p:nvPr>
            <p:ph idx="1"/>
          </p:nvPr>
        </p:nvSpPr>
        <p:spPr>
          <a:xfrm>
            <a:off x="612647" y="3274142"/>
            <a:ext cx="10653579" cy="3035218"/>
          </a:xfrm>
        </p:spPr>
        <p:txBody>
          <a:bodyPr>
            <a:normAutofit fontScale="85000" lnSpcReduction="10000"/>
          </a:bodyPr>
          <a:lstStyle/>
          <a:p>
            <a:pPr marL="0" indent="0">
              <a:buNone/>
            </a:pPr>
            <a:r>
              <a:rPr lang="en-GB" dirty="0"/>
              <a:t>Primary data is unique information that is original and gathered by researchers to address certain problems. Different methods like surveys, observations and interviews are used. For example, for this study on mental health impact from Covid-19, people would have to be directly interviewed and asked specific questions by the researcher. Secondary data are sources already available from someone other than the person researching or from a purpose the research was not intended for. This data type could be raw or summaries published by databases of social and economic data and surveys. Other researchers’ work could be available based on interviews and surveys which can prove to be time efficient and an easy way to collect information [</a:t>
            </a:r>
            <a:r>
              <a:rPr lang="en-GB" dirty="0" err="1"/>
              <a:t>OpenLearn</a:t>
            </a:r>
            <a:r>
              <a:rPr lang="en-GB" dirty="0"/>
              <a:t>, 2025]. The difference between both types is that primary data is collected by the researcher directly and secondary data can be gathered from multiple researchers that have made their information directly available. </a:t>
            </a:r>
          </a:p>
        </p:txBody>
      </p:sp>
    </p:spTree>
    <p:extLst>
      <p:ext uri="{BB962C8B-B14F-4D97-AF65-F5344CB8AC3E}">
        <p14:creationId xmlns:p14="http://schemas.microsoft.com/office/powerpoint/2010/main" val="2069376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8D5B3-5250-E4B4-5DE0-87D0D2F97395}"/>
              </a:ext>
            </a:extLst>
          </p:cNvPr>
          <p:cNvSpPr>
            <a:spLocks noGrp="1"/>
          </p:cNvSpPr>
          <p:nvPr>
            <p:ph type="title"/>
          </p:nvPr>
        </p:nvSpPr>
        <p:spPr/>
        <p:txBody>
          <a:bodyPr/>
          <a:lstStyle/>
          <a:p>
            <a:r>
              <a:rPr lang="en-GB" dirty="0"/>
              <a:t>Data collection (2)</a:t>
            </a:r>
          </a:p>
        </p:txBody>
      </p:sp>
      <p:sp>
        <p:nvSpPr>
          <p:cNvPr id="3" name="Content Placeholder 2">
            <a:extLst>
              <a:ext uri="{FF2B5EF4-FFF2-40B4-BE49-F238E27FC236}">
                <a16:creationId xmlns:a16="http://schemas.microsoft.com/office/drawing/2014/main" id="{2EFEA1D5-F3B0-173F-9C99-99043E8D28A3}"/>
              </a:ext>
            </a:extLst>
          </p:cNvPr>
          <p:cNvSpPr>
            <a:spLocks noGrp="1"/>
          </p:cNvSpPr>
          <p:nvPr>
            <p:ph idx="1"/>
          </p:nvPr>
        </p:nvSpPr>
        <p:spPr/>
        <p:txBody>
          <a:bodyPr/>
          <a:lstStyle/>
          <a:p>
            <a:pPr marL="0" indent="0">
              <a:buNone/>
            </a:pPr>
            <a:r>
              <a:rPr lang="en-GB" dirty="0"/>
              <a:t>Data collection choice for this study is secondary data because it is more available and time efficient compared to primary data. As the Covid-19 pandemic was declared in 2020, many reports have been released with available statistics, surveys and literature. Statistics on the percentages of healthcare staff experience mental health symptoms and older people from different sources is useful because it shows more than one researcher can agree on the impacts generally on people as well as those in the healthcare sector either working or being cared for. For example, the Dutch study mentioned in </a:t>
            </a:r>
            <a:r>
              <a:rPr lang="en-GB" dirty="0" err="1"/>
              <a:t>AgeUK</a:t>
            </a:r>
            <a:r>
              <a:rPr lang="en-GB" dirty="0"/>
              <a:t> report that loneliness and social isolation were factors affecting mental health in old people and the academic article shows 30-36% of healthcare staff were showing signs of depression. Both secondary sources show similar effects around the health and social care sector for different ages.</a:t>
            </a:r>
          </a:p>
        </p:txBody>
      </p:sp>
    </p:spTree>
    <p:extLst>
      <p:ext uri="{BB962C8B-B14F-4D97-AF65-F5344CB8AC3E}">
        <p14:creationId xmlns:p14="http://schemas.microsoft.com/office/powerpoint/2010/main" val="14737375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FFEF2-0D03-FEAC-CE91-A33931A7F2C6}"/>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10BDFAF0-B9D1-551E-CFBC-B32DA15358F2}"/>
              </a:ext>
            </a:extLst>
          </p:cNvPr>
          <p:cNvSpPr>
            <a:spLocks noGrp="1"/>
          </p:cNvSpPr>
          <p:nvPr>
            <p:ph idx="1"/>
          </p:nvPr>
        </p:nvSpPr>
        <p:spPr/>
        <p:txBody>
          <a:bodyPr>
            <a:normAutofit lnSpcReduction="10000"/>
          </a:bodyPr>
          <a:lstStyle/>
          <a:p>
            <a:pPr marL="0" indent="0">
              <a:buNone/>
            </a:pPr>
            <a:r>
              <a:rPr lang="en-GB" dirty="0"/>
              <a:t> Overall, the study shows social isolation, loneliness and other mental health conditions were potentially developed by many older people and in care homes during the COVID-19 pandemic. Mainly negative impacts on mental health were reported across the sources of research. However, the study showed the importance of social interaction and that healthcare staff suffered from similar conditions when having to work throughout the pandemic and look after everyone. The data type chosen for this research was secondary as it was time efficient and several sources were available showing similar effects. Qualitive research method was chosen to be able to research opinions and case studies to show that mental health was widely impacted across the UK and other places in the world. For future research, it would be useful to give insight to how long mental health effects last and if opinions have changed before and after the pandemic. It would be useful to look at specific policies and training healthcare staff had during and after the pandemic to see if there is any link to mental health effects.</a:t>
            </a:r>
          </a:p>
        </p:txBody>
      </p:sp>
    </p:spTree>
    <p:extLst>
      <p:ext uri="{BB962C8B-B14F-4D97-AF65-F5344CB8AC3E}">
        <p14:creationId xmlns:p14="http://schemas.microsoft.com/office/powerpoint/2010/main" val="7473991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951A3-CD82-6479-9945-5A5ED5C2CFFE}"/>
              </a:ext>
            </a:extLst>
          </p:cNvPr>
          <p:cNvSpPr>
            <a:spLocks noGrp="1"/>
          </p:cNvSpPr>
          <p:nvPr>
            <p:ph type="title"/>
          </p:nvPr>
        </p:nvSpPr>
        <p:spPr/>
        <p:txBody>
          <a:bodyPr/>
          <a:lstStyle/>
          <a:p>
            <a:r>
              <a:rPr lang="en-GB" dirty="0"/>
              <a:t>References (1) </a:t>
            </a:r>
          </a:p>
        </p:txBody>
      </p:sp>
      <p:sp>
        <p:nvSpPr>
          <p:cNvPr id="3" name="Content Placeholder 2">
            <a:extLst>
              <a:ext uri="{FF2B5EF4-FFF2-40B4-BE49-F238E27FC236}">
                <a16:creationId xmlns:a16="http://schemas.microsoft.com/office/drawing/2014/main" id="{61EC31C9-9C38-57E4-C111-EC4DB07763D3}"/>
              </a:ext>
            </a:extLst>
          </p:cNvPr>
          <p:cNvSpPr>
            <a:spLocks noGrp="1"/>
          </p:cNvSpPr>
          <p:nvPr>
            <p:ph idx="1"/>
          </p:nvPr>
        </p:nvSpPr>
        <p:spPr/>
        <p:txBody>
          <a:bodyPr/>
          <a:lstStyle/>
          <a:p>
            <a:pPr marL="0" indent="0">
              <a:buNone/>
            </a:pPr>
            <a:r>
              <a:rPr lang="en-GB" dirty="0"/>
              <a:t>Hao YJ, Wang YL, Wang MY, Zhou L, Shi JY, Cao JM, Wang DP, 2022, The origins of COVID-19 pandemic: A brief overview. </a:t>
            </a:r>
            <a:r>
              <a:rPr lang="en-GB" dirty="0" err="1"/>
              <a:t>Transbound</a:t>
            </a:r>
            <a:r>
              <a:rPr lang="en-GB" dirty="0"/>
              <a:t> </a:t>
            </a:r>
            <a:r>
              <a:rPr lang="en-GB" dirty="0" err="1"/>
              <a:t>Emerg</a:t>
            </a:r>
            <a:r>
              <a:rPr lang="en-GB" dirty="0"/>
              <a:t> Dis. 2022 Nov;69(6):3181-3197. </a:t>
            </a:r>
            <a:r>
              <a:rPr lang="en-GB" dirty="0" err="1"/>
              <a:t>doi</a:t>
            </a:r>
            <a:r>
              <a:rPr lang="en-GB" dirty="0"/>
              <a:t>: 10.1111/tbed.14732. </a:t>
            </a:r>
            <a:r>
              <a:rPr lang="en-GB" dirty="0" err="1"/>
              <a:t>Epub</a:t>
            </a:r>
            <a:r>
              <a:rPr lang="en-GB" dirty="0"/>
              <a:t> 2022 Oct 20. PMID: 36218169; PMCID: PMC9874793. </a:t>
            </a:r>
          </a:p>
          <a:p>
            <a:pPr marL="0" indent="0">
              <a:buNone/>
            </a:pPr>
            <a:r>
              <a:rPr lang="en-GB" dirty="0"/>
              <a:t>World Health Organisation, 2025, Coronavirus disease (COVID-19), https://www.who.int/health-topics/coronavirus#tab=tab_1</a:t>
            </a:r>
          </a:p>
        </p:txBody>
      </p:sp>
    </p:spTree>
    <p:extLst>
      <p:ext uri="{BB962C8B-B14F-4D97-AF65-F5344CB8AC3E}">
        <p14:creationId xmlns:p14="http://schemas.microsoft.com/office/powerpoint/2010/main" val="9467032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ECDFA-8AD0-CB95-A587-AE6F2313CB4E}"/>
              </a:ext>
            </a:extLst>
          </p:cNvPr>
          <p:cNvSpPr>
            <a:spLocks noGrp="1"/>
          </p:cNvSpPr>
          <p:nvPr>
            <p:ph type="title"/>
          </p:nvPr>
        </p:nvSpPr>
        <p:spPr/>
        <p:txBody>
          <a:bodyPr/>
          <a:lstStyle/>
          <a:p>
            <a:r>
              <a:rPr lang="en-GB" dirty="0"/>
              <a:t>References (2)</a:t>
            </a:r>
          </a:p>
        </p:txBody>
      </p:sp>
      <p:sp>
        <p:nvSpPr>
          <p:cNvPr id="3" name="Content Placeholder 2">
            <a:extLst>
              <a:ext uri="{FF2B5EF4-FFF2-40B4-BE49-F238E27FC236}">
                <a16:creationId xmlns:a16="http://schemas.microsoft.com/office/drawing/2014/main" id="{10A604F1-4826-7CBE-BF11-1EE6559779A3}"/>
              </a:ext>
            </a:extLst>
          </p:cNvPr>
          <p:cNvSpPr>
            <a:spLocks noGrp="1"/>
          </p:cNvSpPr>
          <p:nvPr>
            <p:ph idx="1"/>
          </p:nvPr>
        </p:nvSpPr>
        <p:spPr/>
        <p:txBody>
          <a:bodyPr/>
          <a:lstStyle/>
          <a:p>
            <a:pPr marL="0" indent="0">
              <a:buNone/>
            </a:pPr>
            <a:r>
              <a:rPr lang="en-GB" dirty="0"/>
              <a:t>Age UK, no date, Impact of Covid-19 on older people’s mental and physical </a:t>
            </a:r>
            <a:r>
              <a:rPr lang="en-GB" dirty="0" err="1"/>
              <a:t>health:one</a:t>
            </a:r>
            <a:r>
              <a:rPr lang="en-GB" dirty="0"/>
              <a:t> year on, https://www.ageuk.org.uk/siteassets/documents/reports-and-publications/reports-and-briefings/id204712_hi_covid-report-final.pdf</a:t>
            </a:r>
          </a:p>
        </p:txBody>
      </p:sp>
    </p:spTree>
    <p:extLst>
      <p:ext uri="{BB962C8B-B14F-4D97-AF65-F5344CB8AC3E}">
        <p14:creationId xmlns:p14="http://schemas.microsoft.com/office/powerpoint/2010/main" val="30611632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55EAC-FFE0-C90E-55CF-ED3028B23FA4}"/>
              </a:ext>
            </a:extLst>
          </p:cNvPr>
          <p:cNvSpPr>
            <a:spLocks noGrp="1"/>
          </p:cNvSpPr>
          <p:nvPr>
            <p:ph type="title"/>
          </p:nvPr>
        </p:nvSpPr>
        <p:spPr/>
        <p:txBody>
          <a:bodyPr/>
          <a:lstStyle/>
          <a:p>
            <a:r>
              <a:rPr lang="en-GB" dirty="0"/>
              <a:t>References (3)</a:t>
            </a:r>
          </a:p>
        </p:txBody>
      </p:sp>
      <p:sp>
        <p:nvSpPr>
          <p:cNvPr id="3" name="Content Placeholder 2">
            <a:extLst>
              <a:ext uri="{FF2B5EF4-FFF2-40B4-BE49-F238E27FC236}">
                <a16:creationId xmlns:a16="http://schemas.microsoft.com/office/drawing/2014/main" id="{55284F6F-0833-9346-E84C-274A3199E4B6}"/>
              </a:ext>
            </a:extLst>
          </p:cNvPr>
          <p:cNvSpPr>
            <a:spLocks noGrp="1"/>
          </p:cNvSpPr>
          <p:nvPr>
            <p:ph idx="1"/>
          </p:nvPr>
        </p:nvSpPr>
        <p:spPr/>
        <p:txBody>
          <a:bodyPr/>
          <a:lstStyle/>
          <a:p>
            <a:pPr marL="0" indent="0">
              <a:buNone/>
            </a:pPr>
            <a:r>
              <a:rPr lang="en-GB" dirty="0"/>
              <a:t>Green C, 2022, Social isolation, loneliness and the mental health of care home residents- lessons from the Covid-19 pandemic, https://arc-sl.nihr.ac.uk/news-insights/blog-and-commentary/social-isolation-loneliness-and-mental-health-care-home-residents, NIHR, Applied Research Collaboration South London</a:t>
            </a:r>
          </a:p>
        </p:txBody>
      </p:sp>
    </p:spTree>
    <p:extLst>
      <p:ext uri="{BB962C8B-B14F-4D97-AF65-F5344CB8AC3E}">
        <p14:creationId xmlns:p14="http://schemas.microsoft.com/office/powerpoint/2010/main" val="25813653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5BAC4-F44D-FFA0-682F-8B2B864BDB45}"/>
              </a:ext>
            </a:extLst>
          </p:cNvPr>
          <p:cNvSpPr>
            <a:spLocks noGrp="1"/>
          </p:cNvSpPr>
          <p:nvPr>
            <p:ph type="title"/>
          </p:nvPr>
        </p:nvSpPr>
        <p:spPr/>
        <p:txBody>
          <a:bodyPr/>
          <a:lstStyle/>
          <a:p>
            <a:r>
              <a:rPr lang="en-GB" dirty="0"/>
              <a:t>Reference (4)</a:t>
            </a:r>
          </a:p>
        </p:txBody>
      </p:sp>
      <p:sp>
        <p:nvSpPr>
          <p:cNvPr id="3" name="Content Placeholder 2">
            <a:extLst>
              <a:ext uri="{FF2B5EF4-FFF2-40B4-BE49-F238E27FC236}">
                <a16:creationId xmlns:a16="http://schemas.microsoft.com/office/drawing/2014/main" id="{CB3494EA-D5F0-4666-97A7-5F6D5BA0F987}"/>
              </a:ext>
            </a:extLst>
          </p:cNvPr>
          <p:cNvSpPr>
            <a:spLocks noGrp="1"/>
          </p:cNvSpPr>
          <p:nvPr>
            <p:ph idx="1"/>
          </p:nvPr>
        </p:nvSpPr>
        <p:spPr/>
        <p:txBody>
          <a:bodyPr/>
          <a:lstStyle/>
          <a:p>
            <a:pPr marL="0" indent="0">
              <a:buNone/>
            </a:pPr>
            <a:r>
              <a:rPr lang="en-GB" dirty="0"/>
              <a:t>Jordan JA, Shannon C, Browne D, Carroll E, Maguire J, Kerrigan K, Hannan S, McCarthy T, Tully MA, Mulholland C, Dyer KFW, 2023, Healthcare staff mental health trajectories during the COVID-19 pandemic: findings from the COVID-19 Staff Wellbeing Survey. </a:t>
            </a:r>
            <a:r>
              <a:rPr lang="en-GB" dirty="0" err="1"/>
              <a:t>BJPsych</a:t>
            </a:r>
            <a:r>
              <a:rPr lang="en-GB" dirty="0"/>
              <a:t> Open. 2023 Jun 22;9(4):e112. </a:t>
            </a:r>
            <a:r>
              <a:rPr lang="en-GB" dirty="0" err="1"/>
              <a:t>doi</a:t>
            </a:r>
            <a:r>
              <a:rPr lang="en-GB" dirty="0"/>
              <a:t>: 10.1192/bjo.2023.497. PMID: 37345555; PMCID: PMC10305016</a:t>
            </a:r>
          </a:p>
        </p:txBody>
      </p:sp>
    </p:spTree>
    <p:extLst>
      <p:ext uri="{BB962C8B-B14F-4D97-AF65-F5344CB8AC3E}">
        <p14:creationId xmlns:p14="http://schemas.microsoft.com/office/powerpoint/2010/main" val="28359161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818EB-EE94-BE0E-7F47-92CC95235895}"/>
              </a:ext>
            </a:extLst>
          </p:cNvPr>
          <p:cNvSpPr>
            <a:spLocks noGrp="1"/>
          </p:cNvSpPr>
          <p:nvPr>
            <p:ph type="title"/>
          </p:nvPr>
        </p:nvSpPr>
        <p:spPr/>
        <p:txBody>
          <a:bodyPr/>
          <a:lstStyle/>
          <a:p>
            <a:r>
              <a:rPr lang="en-GB" dirty="0"/>
              <a:t>References (5)</a:t>
            </a:r>
          </a:p>
        </p:txBody>
      </p:sp>
      <p:sp>
        <p:nvSpPr>
          <p:cNvPr id="3" name="Content Placeholder 2">
            <a:extLst>
              <a:ext uri="{FF2B5EF4-FFF2-40B4-BE49-F238E27FC236}">
                <a16:creationId xmlns:a16="http://schemas.microsoft.com/office/drawing/2014/main" id="{2CEC5317-03A7-5402-6A93-2A8E0F54E3A8}"/>
              </a:ext>
            </a:extLst>
          </p:cNvPr>
          <p:cNvSpPr>
            <a:spLocks noGrp="1"/>
          </p:cNvSpPr>
          <p:nvPr>
            <p:ph idx="1"/>
          </p:nvPr>
        </p:nvSpPr>
        <p:spPr/>
        <p:txBody>
          <a:bodyPr/>
          <a:lstStyle/>
          <a:p>
            <a:pPr marL="0" indent="0">
              <a:buNone/>
            </a:pPr>
            <a:r>
              <a:rPr lang="en-GB" dirty="0"/>
              <a:t>Cambridge University Press, 2024, Family carers’ experiences of care home visiting restrictions during the COVID-19 pandemic: a relational autonomy perspective, https://www.cambridge.org/core/journals/ageing-and-society/article/family-carers-experiences-of-care-home-visiting-restrictions-during-the-covid19-pandemic-a-relational-autonomy-perspective/C4D017FDDDF851621439ABE24AAF3A0D</a:t>
            </a:r>
          </a:p>
        </p:txBody>
      </p:sp>
    </p:spTree>
    <p:extLst>
      <p:ext uri="{BB962C8B-B14F-4D97-AF65-F5344CB8AC3E}">
        <p14:creationId xmlns:p14="http://schemas.microsoft.com/office/powerpoint/2010/main" val="41157297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2F8F5-1097-B442-3151-28F0C44F187F}"/>
              </a:ext>
            </a:extLst>
          </p:cNvPr>
          <p:cNvSpPr>
            <a:spLocks noGrp="1"/>
          </p:cNvSpPr>
          <p:nvPr>
            <p:ph type="title"/>
          </p:nvPr>
        </p:nvSpPr>
        <p:spPr/>
        <p:txBody>
          <a:bodyPr/>
          <a:lstStyle/>
          <a:p>
            <a:r>
              <a:rPr lang="en-GB" dirty="0"/>
              <a:t>Reference (6)</a:t>
            </a:r>
          </a:p>
        </p:txBody>
      </p:sp>
      <p:sp>
        <p:nvSpPr>
          <p:cNvPr id="3" name="Content Placeholder 2">
            <a:extLst>
              <a:ext uri="{FF2B5EF4-FFF2-40B4-BE49-F238E27FC236}">
                <a16:creationId xmlns:a16="http://schemas.microsoft.com/office/drawing/2014/main" id="{FBFE4717-F010-46D5-F776-E88AEF82EEB4}"/>
              </a:ext>
            </a:extLst>
          </p:cNvPr>
          <p:cNvSpPr>
            <a:spLocks noGrp="1"/>
          </p:cNvSpPr>
          <p:nvPr>
            <p:ph idx="1"/>
          </p:nvPr>
        </p:nvSpPr>
        <p:spPr/>
        <p:txBody>
          <a:bodyPr/>
          <a:lstStyle/>
          <a:p>
            <a:r>
              <a:rPr lang="en-GB" dirty="0"/>
              <a:t>Berlin International University of Applied Sciences, no date, What is Research </a:t>
            </a:r>
            <a:r>
              <a:rPr lang="en-GB" dirty="0" err="1"/>
              <a:t>Methodology?,https</a:t>
            </a:r>
            <a:r>
              <a:rPr lang="en-GB" dirty="0"/>
              <a:t>://libguides.berlin-international.de/books/</a:t>
            </a:r>
            <a:r>
              <a:rPr lang="en-GB" dirty="0" err="1"/>
              <a:t>faqs-Vpr</a:t>
            </a:r>
            <a:r>
              <a:rPr lang="en-GB" dirty="0"/>
              <a:t>/page/what-is-research-methodology</a:t>
            </a:r>
          </a:p>
        </p:txBody>
      </p:sp>
    </p:spTree>
    <p:extLst>
      <p:ext uri="{BB962C8B-B14F-4D97-AF65-F5344CB8AC3E}">
        <p14:creationId xmlns:p14="http://schemas.microsoft.com/office/powerpoint/2010/main" val="40309161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6B687-2E32-EAB4-83A5-89AB4AE334B6}"/>
              </a:ext>
            </a:extLst>
          </p:cNvPr>
          <p:cNvSpPr>
            <a:spLocks noGrp="1"/>
          </p:cNvSpPr>
          <p:nvPr>
            <p:ph type="title"/>
          </p:nvPr>
        </p:nvSpPr>
        <p:spPr/>
        <p:txBody>
          <a:bodyPr/>
          <a:lstStyle/>
          <a:p>
            <a:r>
              <a:rPr lang="en-GB" dirty="0"/>
              <a:t>Reference  (7) </a:t>
            </a:r>
          </a:p>
        </p:txBody>
      </p:sp>
      <p:sp>
        <p:nvSpPr>
          <p:cNvPr id="3" name="Content Placeholder 2">
            <a:extLst>
              <a:ext uri="{FF2B5EF4-FFF2-40B4-BE49-F238E27FC236}">
                <a16:creationId xmlns:a16="http://schemas.microsoft.com/office/drawing/2014/main" id="{B66E0F10-2BCF-E028-ECF4-59C968892BFA}"/>
              </a:ext>
            </a:extLst>
          </p:cNvPr>
          <p:cNvSpPr>
            <a:spLocks noGrp="1"/>
          </p:cNvSpPr>
          <p:nvPr>
            <p:ph idx="1"/>
          </p:nvPr>
        </p:nvSpPr>
        <p:spPr/>
        <p:txBody>
          <a:bodyPr/>
          <a:lstStyle/>
          <a:p>
            <a:r>
              <a:rPr lang="en-GB" dirty="0" err="1"/>
              <a:t>OpenLearn</a:t>
            </a:r>
            <a:r>
              <a:rPr lang="en-GB" dirty="0"/>
              <a:t>, 2025, 4.1 Primary vs. secondary data, https://www.open.edu/openlearn/money-business/using-data-aid-organisational-change/content-section-4.1</a:t>
            </a:r>
          </a:p>
        </p:txBody>
      </p:sp>
    </p:spTree>
    <p:extLst>
      <p:ext uri="{BB962C8B-B14F-4D97-AF65-F5344CB8AC3E}">
        <p14:creationId xmlns:p14="http://schemas.microsoft.com/office/powerpoint/2010/main" val="1310522763"/>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2089</Words>
  <Application>Microsoft Office PowerPoint</Application>
  <PresentationFormat>Widescreen</PresentationFormat>
  <Paragraphs>40</Paragraphs>
  <Slides>18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Aptos</vt:lpstr>
      <vt:lpstr>Arial</vt:lpstr>
      <vt:lpstr>Neue Haas Grotesk Text Pro</vt:lpstr>
      <vt:lpstr>VanillaVTI</vt:lpstr>
      <vt:lpstr>The effects of COVID-19 on care residents and mental health.</vt:lpstr>
      <vt:lpstr>Introduction</vt:lpstr>
      <vt:lpstr>Identifying the problem/issue </vt:lpstr>
      <vt:lpstr>Identify the problem/issue (continuing) </vt:lpstr>
      <vt:lpstr>Justification for research </vt:lpstr>
      <vt:lpstr>Below are the two sources </vt:lpstr>
      <vt:lpstr>Source 2.</vt:lpstr>
      <vt:lpstr>Research methodology </vt:lpstr>
      <vt:lpstr>Data collection </vt:lpstr>
      <vt:lpstr>Data collection (2)</vt:lpstr>
      <vt:lpstr>Conclusion</vt:lpstr>
      <vt:lpstr>References (1) </vt:lpstr>
      <vt:lpstr>References (2)</vt:lpstr>
      <vt:lpstr>References (3)</vt:lpstr>
      <vt:lpstr>Reference (4)</vt:lpstr>
      <vt:lpstr>References (5)</vt:lpstr>
      <vt:lpstr>Reference (6)</vt:lpstr>
      <vt:lpstr>Reference  (7)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effects of COVID-19 on care residents and mental health.</dc:title>
  <dc:creator>Bushra Jubeen</dc:creator>
  <cp:lastModifiedBy>Bushra Jubeen</cp:lastModifiedBy>
  <cp:revision>1</cp:revision>
  <dcterms:created xsi:type="dcterms:W3CDTF">2025-11-16T16:02:40Z</dcterms:created>
  <dcterms:modified xsi:type="dcterms:W3CDTF">2025-11-17T21:25:47Z</dcterms:modified>
</cp:coreProperties>
</file>