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8"/>
  </p:notesMasterIdLst>
  <p:sldIdLst>
    <p:sldId id="256" r:id="rId2"/>
    <p:sldId id="275" r:id="rId3"/>
    <p:sldId id="276" r:id="rId4"/>
    <p:sldId id="260" r:id="rId5"/>
    <p:sldId id="281" r:id="rId6"/>
    <p:sldId id="266" r:id="rId7"/>
    <p:sldId id="273" r:id="rId8"/>
    <p:sldId id="257" r:id="rId9"/>
    <p:sldId id="264" r:id="rId10"/>
    <p:sldId id="269" r:id="rId11"/>
    <p:sldId id="265" r:id="rId12"/>
    <p:sldId id="261" r:id="rId13"/>
    <p:sldId id="268" r:id="rId14"/>
    <p:sldId id="274" r:id="rId15"/>
    <p:sldId id="282" r:id="rId16"/>
    <p:sldId id="280" r:id="rId17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5350"/>
    <a:srgbClr val="323C50"/>
    <a:srgbClr val="CAD0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786" autoAdjust="0"/>
    <p:restoredTop sz="94660"/>
  </p:normalViewPr>
  <p:slideViewPr>
    <p:cSldViewPr snapToGrid="0" showGuides="1">
      <p:cViewPr varScale="1">
        <p:scale>
          <a:sx n="67" d="100"/>
          <a:sy n="67" d="100"/>
        </p:scale>
        <p:origin x="652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62.13592" units="1/cm"/>
          <inkml:channelProperty channel="Y" name="resolution" value="61.71429" units="1/cm"/>
          <inkml:channelProperty channel="T" name="resolution" value="1" units="1/dev"/>
        </inkml:channelProperties>
      </inkml:inkSource>
      <inkml:timestamp xml:id="ts0" timeString="2023-02-26T03:12:00.548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3951 5592 0,'18'0'46,"-1"0"-46,36 0 16,-35 0-16,0 0 16,35 0-1,-1 0 17,-16 0-17,-19 0 1,19 35 46,-19-35-46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62.13592" units="1/cm"/>
          <inkml:channelProperty channel="Y" name="resolution" value="61.71429" units="1/cm"/>
          <inkml:channelProperty channel="T" name="resolution" value="1" units="1/dev"/>
        </inkml:channelProperties>
      </inkml:inkSource>
      <inkml:timestamp xml:id="ts0" timeString="2023-02-26T03:12:02.667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6368 5592 0,'17'-18'93,"1"0"-61,0 1-32,-18-1 15,35 0 17,-18 1-1,1 17 0,0 0 0,-1-18-15,1 0 15,-18 1 16,18 17-31,-1 0-16,1 0 15,35 0 1,-35 0 0,-1 17-1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62.13592" units="1/cm"/>
          <inkml:channelProperty channel="Y" name="resolution" value="61.71429" units="1/cm"/>
          <inkml:channelProperty channel="T" name="resolution" value="1" units="1/dev"/>
        </inkml:channelProperties>
      </inkml:inkSource>
      <inkml:timestamp xml:id="ts0" timeString="2023-02-26T03:12:03.979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7514 5627 0,'0'0'0,"18"0"31,17-18 16,0 18-16,1 0-31,52 0 31,-53 0-31,18 0 16,-35 0 15,-1-17 110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62.13592" units="1/cm"/>
          <inkml:channelProperty channel="Y" name="resolution" value="61.71429" units="1/cm"/>
          <inkml:channelProperty channel="T" name="resolution" value="1" units="1/dev"/>
        </inkml:channelProperties>
      </inkml:inkSource>
      <inkml:timestamp xml:id="ts0" timeString="2023-02-26T03:12:06.956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9296 5592 0,'0'-18'109,"106"18"-109,17 0 16,124 0-1,35 0 1,-53 0 0,-70 0-1,-71 0 1,-52 0-1,-1 0 17,-17 0-17,52 0 1,54 0 0,-36 0-1,0 0 1,-17 0-1,-19 0 1,72 0 0,-53 0-1,17 0 1,-53 0 0,36 0-16,-54 0 15,54 0 1,-1 0-1,-34 0 17,-1 0-17,-17 0 1,-1 0 0,36 0-1,0 0 1,0 0-1,17 0 1,36 0 0,53 0-1,-106 0 1,0 0 0,17 0-1,36 0 1,53 0 15,-71 53-15,0-53-1,-70 0 1,0 0 15,176 0-15,-36 0-16,89 0 15,-158 0 1,-72 0 15,1 0-15,52 0 0,36 0-1,-53 0 1,-53 17-1,18-17 17,35 0-17,0 0 1,35 0 0,-35 0-16,35 0 15,0 0 1,-70 0-1,-1 0 1,1 0 78,0-17-63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62.13592" units="1/cm"/>
          <inkml:channelProperty channel="Y" name="resolution" value="61.71429" units="1/cm"/>
          <inkml:channelProperty channel="T" name="resolution" value="1" units="1/dev"/>
        </inkml:channelProperties>
      </inkml:inkSource>
      <inkml:timestamp xml:id="ts0" timeString="2023-02-26T03:12:09.548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7567 6720 0,'18'0'0,"17"18"62,-17-18-62,-1 0 16,54 0 0,-54 0-1,19 0 1,-1 0-1,18 0 1,53 0 0,35 0-1,18 0 1,17 0 0,-70 0-1,70 0 1,-17 0-1,-88 0 1,-19 0 47,1 0-63,89 0 15,175 0 1,18 88-1,-158-88-15,-19 36 16,195-36 0,-212 0-16,-17 0 15,-54 0 17,-52 0 30,35 0-62,-36 0 16,89 0-1,0 35 1,-71-35 0,36 0-1,-53 17 1,-1-17-16,36 0 15,-18 0-15,1 0 63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62.13592" units="1/cm"/>
          <inkml:channelProperty channel="Y" name="resolution" value="61.71429" units="1/cm"/>
          <inkml:channelProperty channel="T" name="resolution" value="1" units="1/dev"/>
        </inkml:channelProperties>
      </inkml:inkSource>
      <inkml:timestamp xml:id="ts0" timeString="2023-02-26T09:33:31.661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10178 7532 0,'17'0'78,"1"0"-62,17 0-1,18 0 1,-18 0-16,107 17 16,-1 1-1,-71-18 1,-52 0 0,35 18-1,0 17 1,-36-35-1,19 0 1,-1 0 0,-18 0-1,1 0 1,0 0 109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62.13592" units="1/cm"/>
          <inkml:channelProperty channel="Y" name="resolution" value="61.71429" units="1/cm"/>
          <inkml:channelProperty channel="T" name="resolution" value="1" units="1/dev"/>
        </inkml:channelProperties>
      </inkml:inkSource>
      <inkml:timestamp xml:id="ts0" timeString="2023-02-26T09:33:33.461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5962 7585 0,'35'0'79,"18"0"-64,-18 0-15,1 0 16,52 0-1,0 0 1,18 0 0,0 0-1,-89 0 1,36 0 0,18 0-1,-36 0 1,53 0-1,71 0 1,-53 0 0,-18 0-1,36 0 1,-19 0 0,54 0-1,-18 0 1,-53 0-1,1 0 1,-36 0 0,-18 0-1,-17 0-15,17 0 16,35 0 0,-52 0-1,17 0 16,-17 0-15,0 0 0,-1 0-1,18 0 1,-17 0 0,0 0 77,17 0-93,-17 0 16,-1 0-16,1 0 62,0 0-46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62.13592" units="1/cm"/>
          <inkml:channelProperty channel="Y" name="resolution" value="61.71429" units="1/cm"/>
          <inkml:channelProperty channel="T" name="resolution" value="1" units="1/dev"/>
        </inkml:channelProperties>
      </inkml:inkSource>
      <inkml:timestamp xml:id="ts0" timeString="2023-02-26T09:33:36.141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12682 7620 0,'0'-35'31,"0"17"-31,53 18 15,35 0 1,1 0 0,-36 0-1,-18 0 1,18 0-16,17-18 16,-17 18-1,18 0 1,-54 0-1,19 0 1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62.13592" units="1/cm"/>
          <inkml:channelProperty channel="Y" name="resolution" value="61.71429" units="1/cm"/>
          <inkml:channelProperty channel="T" name="resolution" value="1" units="1/dev"/>
        </inkml:channelProperties>
      </inkml:inkSource>
      <inkml:timestamp xml:id="ts0" timeString="2023-02-26T09:33:39.908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14958 12682 0,'35'18'78,"0"-18"-78,1 0 16,17 18-1,17 17 1,36-17-1,-88-18 1,34 0 0,-34 0-16,53 17 15,-36-17 1,36 0 0,-1 0-1,-52 0 1,-1 0-1,19 0 1,34 0 0,18 0-1,-52 0 17,17-17-17,-36 17 16,36 0-31,-18 0 16,-17 0 0,0 0-1,-1 0 1,1 0 0,70 0-1,-17 0 1,-1 0-1,-34 0 1,34 0 0,54 0-1,-89 0 17,-18 0-32,1 0 15,35 0 1,-35 0-1,17 0 1,-17 0 0,17 0-1,53 0 1,53 17 0,-88 1-1,0-18 1,0 0 15,-18 0-31,53 0 16,-17 0-1,-53 0 17,-1 0-1,54 0-16,70 53 1,-18-53 0,-105 0-1,17 0 1,-17 0 0,70 0-1,-53 0-15,36 0 16,0 0 124,34 0-140,36 0 16,1 0 0,-19 0-16,-70 0 15,-18 0 1,-17 0 46,17 0-46,18 0-16,0 0 16,0 0-1,-35 0 1,52 0 0,1 0-1,-1 0 16,-17 0-15,18 0 0,-18 0-16,-18 0 15,18 0 1,17 0 0,19 0-1,-54 0 1,35-18-1,19 18 1,-19 0 0,-35 0-1,36 0 1,-1 0 15,36-18-15,-35 18-16,-53 0 15,34 0 1,1 0 0,0 0-1,0-17 1,0 17 0,0 0-1,0-35 1,-35 35-1,52 0 1,-35 0 0,18 0-1,-35 0 1,0 0 0,35 0 15,-36 0-16,18 0 1,-17 0 0,0 0-1,-1 0 1,36 0 0,-35 0-1,17 0 48,-17 0-48,-1 0-15,1 0 16,17 0 0,-17 0 15,0 0 0,17 0 0,-17 0-15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7D56A-C7F4-4C76-A882-5BDCEC74F80B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6BD595-1FE1-406D-92DE-A0ABBB21A35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30687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88C9A-7811-4AA2-844E-962283B8D2E4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06A0-0D5A-443A-95E5-B85E563392F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88C9A-7811-4AA2-844E-962283B8D2E4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06A0-0D5A-443A-95E5-B85E563392F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88C9A-7811-4AA2-844E-962283B8D2E4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06A0-0D5A-443A-95E5-B85E563392F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88C9A-7811-4AA2-844E-962283B8D2E4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06A0-0D5A-443A-95E5-B85E563392F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88C9A-7811-4AA2-844E-962283B8D2E4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06A0-0D5A-443A-95E5-B85E563392F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88C9A-7811-4AA2-844E-962283B8D2E4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06A0-0D5A-443A-95E5-B85E563392F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88C9A-7811-4AA2-844E-962283B8D2E4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06A0-0D5A-443A-95E5-B85E563392F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88C9A-7811-4AA2-844E-962283B8D2E4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06A0-0D5A-443A-95E5-B85E563392F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88C9A-7811-4AA2-844E-962283B8D2E4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06A0-0D5A-443A-95E5-B85E563392F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88C9A-7811-4AA2-844E-962283B8D2E4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06A0-0D5A-443A-95E5-B85E563392F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88C9A-7811-4AA2-844E-962283B8D2E4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406A0-0D5A-443A-95E5-B85E563392F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A88C9A-7811-4AA2-844E-962283B8D2E4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F406A0-0D5A-443A-95E5-B85E563392F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8.jp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7.jp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11" Type="http://schemas.openxmlformats.org/officeDocument/2006/relationships/image" Target="../media/image6.jpg"/><Relationship Id="rId5" Type="http://schemas.openxmlformats.org/officeDocument/2006/relationships/tags" Target="../tags/tag5.xml"/><Relationship Id="rId10" Type="http://schemas.openxmlformats.org/officeDocument/2006/relationships/image" Target="../media/image5.jpg"/><Relationship Id="rId4" Type="http://schemas.openxmlformats.org/officeDocument/2006/relationships/tags" Target="../tags/tag4.xml"/><Relationship Id="rId9" Type="http://schemas.openxmlformats.org/officeDocument/2006/relationships/slideLayout" Target="../slideLayouts/slideLayout1.xml"/><Relationship Id="rId1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13" Type="http://schemas.openxmlformats.org/officeDocument/2006/relationships/image" Target="../media/image20.png"/><Relationship Id="rId3" Type="http://schemas.openxmlformats.org/officeDocument/2006/relationships/image" Target="../media/image17.png"/><Relationship Id="rId7" Type="http://schemas.openxmlformats.org/officeDocument/2006/relationships/image" Target="../media/image170.png"/><Relationship Id="rId12" Type="http://schemas.openxmlformats.org/officeDocument/2006/relationships/customXml" Target="../ink/ink5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2.xml"/><Relationship Id="rId11" Type="http://schemas.openxmlformats.org/officeDocument/2006/relationships/image" Target="../media/image19.png"/><Relationship Id="rId5" Type="http://schemas.openxmlformats.org/officeDocument/2006/relationships/image" Target="../media/image160.png"/><Relationship Id="rId10" Type="http://schemas.openxmlformats.org/officeDocument/2006/relationships/customXml" Target="../ink/ink4.xml"/><Relationship Id="rId4" Type="http://schemas.openxmlformats.org/officeDocument/2006/relationships/customXml" Target="../ink/ink1.xml"/><Relationship Id="rId9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customXml" Target="../ink/ink7.xml"/><Relationship Id="rId13" Type="http://schemas.openxmlformats.org/officeDocument/2006/relationships/image" Target="../media/image30.png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12" Type="http://schemas.openxmlformats.org/officeDocument/2006/relationships/customXml" Target="../ink/ink9.xm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6.xml"/><Relationship Id="rId11" Type="http://schemas.openxmlformats.org/officeDocument/2006/relationships/image" Target="../media/image29.png"/><Relationship Id="rId5" Type="http://schemas.openxmlformats.org/officeDocument/2006/relationships/image" Target="../media/image26.png"/><Relationship Id="rId10" Type="http://schemas.openxmlformats.org/officeDocument/2006/relationships/customXml" Target="../ink/ink8.xml"/><Relationship Id="rId4" Type="http://schemas.openxmlformats.org/officeDocument/2006/relationships/image" Target="../media/image25.svg"/><Relationship Id="rId9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C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直角三角形 6"/>
          <p:cNvSpPr/>
          <p:nvPr/>
        </p:nvSpPr>
        <p:spPr>
          <a:xfrm rot="5400000" flipV="1">
            <a:off x="6815580" y="0"/>
            <a:ext cx="5376420" cy="5376420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直角三角形 3"/>
          <p:cNvSpPr/>
          <p:nvPr/>
        </p:nvSpPr>
        <p:spPr>
          <a:xfrm>
            <a:off x="0" y="3337088"/>
            <a:ext cx="4213781" cy="3520911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90500" dist="127000" dir="18900000" algn="b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直角三角形 5"/>
          <p:cNvSpPr/>
          <p:nvPr/>
        </p:nvSpPr>
        <p:spPr>
          <a:xfrm rot="5400000" flipV="1">
            <a:off x="9248502" y="0"/>
            <a:ext cx="2943498" cy="2943498"/>
          </a:xfrm>
          <a:prstGeom prst="rtTriangle">
            <a:avLst/>
          </a:prstGeom>
          <a:solidFill>
            <a:srgbClr val="CAD0D8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342877" y="526554"/>
            <a:ext cx="6905625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6000" dirty="0">
                <a:solidFill>
                  <a:schemeClr val="bg1"/>
                </a:solidFill>
                <a:cs typeface="+mn-ea"/>
                <a:sym typeface="+mn-lt"/>
              </a:rPr>
              <a:t>BMMB 7000</a:t>
            </a:r>
            <a:br>
              <a:rPr lang="en-US" altLang="zh-CN" sz="6000" dirty="0">
                <a:solidFill>
                  <a:schemeClr val="bg1"/>
                </a:solidFill>
                <a:cs typeface="+mn-ea"/>
                <a:sym typeface="+mn-lt"/>
              </a:rPr>
            </a:br>
            <a:r>
              <a:rPr lang="en-US" altLang="zh-CN" sz="6000" dirty="0">
                <a:solidFill>
                  <a:schemeClr val="bg1"/>
                </a:solidFill>
                <a:cs typeface="+mn-ea"/>
                <a:sym typeface="+mn-lt"/>
              </a:rPr>
              <a:t>Change and Stability Management</a:t>
            </a:r>
          </a:p>
          <a:p>
            <a:pPr algn="ctr"/>
            <a:endParaRPr lang="en-US" altLang="zh-CN" sz="7200" dirty="0">
              <a:solidFill>
                <a:schemeClr val="bg1"/>
              </a:solidFill>
              <a:cs typeface="+mn-ea"/>
              <a:sym typeface="+mn-lt"/>
            </a:endParaRPr>
          </a:p>
          <a:p>
            <a:pPr algn="ctr"/>
            <a:r>
              <a:rPr lang="en-US" altLang="zh-CN" sz="4000" dirty="0">
                <a:solidFill>
                  <a:schemeClr val="bg1"/>
                </a:solidFill>
                <a:cs typeface="+mn-ea"/>
                <a:sym typeface="+mn-lt"/>
              </a:rPr>
              <a:t>2200513 Yuyin Zhu</a:t>
            </a:r>
          </a:p>
          <a:p>
            <a:pPr algn="ctr"/>
            <a:r>
              <a:rPr lang="en-US" altLang="zh-CN" sz="4000" dirty="0">
                <a:solidFill>
                  <a:schemeClr val="bg1"/>
                </a:solidFill>
                <a:cs typeface="+mn-ea"/>
                <a:sym typeface="+mn-lt"/>
              </a:rPr>
              <a:t>3</a:t>
            </a:r>
            <a:r>
              <a:rPr lang="en-US" altLang="zh-CN" sz="4000" baseline="30000" dirty="0">
                <a:solidFill>
                  <a:schemeClr val="bg1"/>
                </a:solidFill>
                <a:cs typeface="+mn-ea"/>
                <a:sym typeface="+mn-lt"/>
              </a:rPr>
              <a:t>rd</a:t>
            </a:r>
            <a:r>
              <a:rPr lang="en-US" altLang="zh-CN" sz="4000" dirty="0">
                <a:solidFill>
                  <a:schemeClr val="bg1"/>
                </a:solidFill>
                <a:cs typeface="+mn-ea"/>
                <a:sym typeface="+mn-lt"/>
              </a:rPr>
              <a:t> March 2023</a:t>
            </a:r>
            <a:endParaRPr lang="zh-CN" altLang="en-US" sz="40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cxnSp>
        <p:nvCxnSpPr>
          <p:cNvPr id="11" name="直接连接符 10"/>
          <p:cNvCxnSpPr/>
          <p:nvPr/>
        </p:nvCxnSpPr>
        <p:spPr>
          <a:xfrm>
            <a:off x="5734690" y="4676654"/>
            <a:ext cx="316287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C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直角三角形 6"/>
          <p:cNvSpPr/>
          <p:nvPr/>
        </p:nvSpPr>
        <p:spPr>
          <a:xfrm rot="5400000" flipV="1">
            <a:off x="10297212" y="0"/>
            <a:ext cx="1894788" cy="1894788"/>
          </a:xfrm>
          <a:prstGeom prst="rtTriangle">
            <a:avLst/>
          </a:prstGeom>
          <a:solidFill>
            <a:srgbClr val="CAD0D8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直角三角形 3"/>
          <p:cNvSpPr/>
          <p:nvPr/>
        </p:nvSpPr>
        <p:spPr>
          <a:xfrm flipV="1">
            <a:off x="0" y="0"/>
            <a:ext cx="4194928" cy="4194928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90500" dist="1270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直角三角形 5"/>
          <p:cNvSpPr/>
          <p:nvPr/>
        </p:nvSpPr>
        <p:spPr>
          <a:xfrm rot="16200000">
            <a:off x="10916238" y="5582238"/>
            <a:ext cx="1275761" cy="1275761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27000" dist="635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Text Box 3"/>
          <p:cNvSpPr>
            <a:spLocks noChangeArrowheads="1"/>
          </p:cNvSpPr>
          <p:nvPr/>
        </p:nvSpPr>
        <p:spPr bwMode="auto">
          <a:xfrm>
            <a:off x="622030" y="2518390"/>
            <a:ext cx="4416594" cy="138499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altLang="zh-CN" sz="6000" dirty="0">
                <a:solidFill>
                  <a:schemeClr val="bg1"/>
                </a:solidFill>
                <a:cs typeface="+mn-ea"/>
                <a:sym typeface="+mn-lt"/>
              </a:rPr>
              <a:t>CONTENTS</a:t>
            </a:r>
          </a:p>
          <a:p>
            <a:pPr algn="ctr">
              <a:spcBef>
                <a:spcPct val="0"/>
              </a:spcBef>
            </a:pPr>
            <a:r>
              <a:rPr lang="en-US" altLang="zh-CN" sz="2400" dirty="0">
                <a:solidFill>
                  <a:schemeClr val="bg1"/>
                </a:solidFill>
                <a:cs typeface="+mn-ea"/>
                <a:sym typeface="+mn-lt"/>
              </a:rPr>
              <a:t>Starbucks</a:t>
            </a:r>
            <a:endParaRPr lang="zh-CN" altLang="en-US" sz="28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13" name="椭圆 1"/>
          <p:cNvSpPr>
            <a:spLocks noChangeArrowheads="1"/>
          </p:cNvSpPr>
          <p:nvPr/>
        </p:nvSpPr>
        <p:spPr bwMode="auto">
          <a:xfrm>
            <a:off x="6989224" y="1373248"/>
            <a:ext cx="678005" cy="678005"/>
          </a:xfrm>
          <a:prstGeom prst="rect">
            <a:avLst/>
          </a:prstGeom>
          <a:solidFill>
            <a:srgbClr val="EF5350"/>
          </a:solidFill>
          <a:ln w="28575">
            <a:noFill/>
          </a:ln>
          <a:effectLst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chemeClr val="bg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4" name="TextBox 32"/>
          <p:cNvSpPr txBox="1">
            <a:spLocks noChangeArrowheads="1"/>
          </p:cNvSpPr>
          <p:nvPr/>
        </p:nvSpPr>
        <p:spPr bwMode="auto">
          <a:xfrm>
            <a:off x="7053151" y="1446071"/>
            <a:ext cx="58541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2800" dirty="0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01</a:t>
            </a:r>
            <a:endParaRPr lang="zh-CN" altLang="en-US" sz="2800" dirty="0">
              <a:solidFill>
                <a:schemeClr val="bg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6" name="TextBox 76"/>
          <p:cNvSpPr txBox="1"/>
          <p:nvPr/>
        </p:nvSpPr>
        <p:spPr>
          <a:xfrm>
            <a:off x="7820159" y="1480878"/>
            <a:ext cx="30067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EF5350"/>
                </a:solidFill>
                <a:cs typeface="+mn-ea"/>
                <a:sym typeface="+mn-lt"/>
              </a:rPr>
              <a:t>Business Profile</a:t>
            </a:r>
            <a:endParaRPr lang="zh-CN" altLang="en-US" sz="2800" dirty="0">
              <a:solidFill>
                <a:srgbClr val="EF5350"/>
              </a:solidFill>
              <a:cs typeface="+mn-ea"/>
              <a:sym typeface="+mn-lt"/>
            </a:endParaRPr>
          </a:p>
        </p:txBody>
      </p:sp>
      <p:sp>
        <p:nvSpPr>
          <p:cNvPr id="17" name="椭圆 1"/>
          <p:cNvSpPr>
            <a:spLocks noChangeArrowheads="1"/>
          </p:cNvSpPr>
          <p:nvPr/>
        </p:nvSpPr>
        <p:spPr bwMode="auto">
          <a:xfrm>
            <a:off x="6960563" y="4942931"/>
            <a:ext cx="678005" cy="678005"/>
          </a:xfrm>
          <a:prstGeom prst="rect">
            <a:avLst/>
          </a:prstGeom>
          <a:solidFill>
            <a:srgbClr val="EF5350"/>
          </a:solidFill>
          <a:ln w="28575">
            <a:noFill/>
          </a:ln>
          <a:effectLst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chemeClr val="bg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8" name="TextBox 32"/>
          <p:cNvSpPr txBox="1">
            <a:spLocks noChangeArrowheads="1"/>
          </p:cNvSpPr>
          <p:nvPr/>
        </p:nvSpPr>
        <p:spPr bwMode="auto">
          <a:xfrm>
            <a:off x="7035517" y="5059017"/>
            <a:ext cx="58541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2800" dirty="0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02</a:t>
            </a:r>
            <a:endParaRPr lang="zh-CN" altLang="en-US" sz="2800" dirty="0">
              <a:solidFill>
                <a:schemeClr val="bg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0" name="TextBox 76"/>
          <p:cNvSpPr txBox="1"/>
          <p:nvPr/>
        </p:nvSpPr>
        <p:spPr>
          <a:xfrm>
            <a:off x="7939236" y="4804879"/>
            <a:ext cx="297700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EF5350"/>
                </a:solidFill>
                <a:cs typeface="+mn-ea"/>
                <a:sym typeface="+mn-lt"/>
              </a:rPr>
              <a:t>Force Field Analysis</a:t>
            </a:r>
          </a:p>
        </p:txBody>
      </p:sp>
      <p:sp>
        <p:nvSpPr>
          <p:cNvPr id="29" name="直角三角形 28"/>
          <p:cNvSpPr/>
          <p:nvPr/>
        </p:nvSpPr>
        <p:spPr>
          <a:xfrm rot="5400000" flipH="1">
            <a:off x="719843" y="2402528"/>
            <a:ext cx="3729437" cy="5181506"/>
          </a:xfrm>
          <a:prstGeom prst="rtTriangle">
            <a:avLst/>
          </a:prstGeom>
          <a:solidFill>
            <a:srgbClr val="CAD0D8"/>
          </a:solidFill>
          <a:ln>
            <a:noFill/>
          </a:ln>
          <a:effectLst>
            <a:outerShdw blurRad="127000" dist="635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C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直角三角形 11"/>
          <p:cNvSpPr/>
          <p:nvPr/>
        </p:nvSpPr>
        <p:spPr>
          <a:xfrm>
            <a:off x="0" y="1325670"/>
            <a:ext cx="6109779" cy="5532330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90500" dist="127000" dir="18900000" algn="b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直角三角形 6"/>
          <p:cNvSpPr/>
          <p:nvPr/>
        </p:nvSpPr>
        <p:spPr>
          <a:xfrm rot="5400000" flipV="1">
            <a:off x="8155756" y="83270"/>
            <a:ext cx="4119513" cy="3952973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直角三角形 3"/>
          <p:cNvSpPr/>
          <p:nvPr/>
        </p:nvSpPr>
        <p:spPr>
          <a:xfrm>
            <a:off x="0" y="2658359"/>
            <a:ext cx="4637988" cy="4199641"/>
          </a:xfrm>
          <a:prstGeom prst="rtTriangle">
            <a:avLst/>
          </a:prstGeom>
          <a:solidFill>
            <a:srgbClr val="323C50"/>
          </a:solidFill>
          <a:ln>
            <a:noFill/>
          </a:ln>
          <a:effectLst>
            <a:outerShdw blurRad="190500" dist="127000" dir="18900000" algn="b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直角三角形 5"/>
          <p:cNvSpPr/>
          <p:nvPr/>
        </p:nvSpPr>
        <p:spPr>
          <a:xfrm rot="5400000" flipV="1">
            <a:off x="9852581" y="-1571"/>
            <a:ext cx="2337847" cy="2340990"/>
          </a:xfrm>
          <a:prstGeom prst="rtTriangle">
            <a:avLst/>
          </a:prstGeom>
          <a:solidFill>
            <a:srgbClr val="CAD0D8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TextBox 76"/>
          <p:cNvSpPr txBox="1"/>
          <p:nvPr/>
        </p:nvSpPr>
        <p:spPr>
          <a:xfrm>
            <a:off x="4186412" y="3261178"/>
            <a:ext cx="35459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>
                <a:solidFill>
                  <a:srgbClr val="EF5350"/>
                </a:solidFill>
                <a:cs typeface="+mn-ea"/>
                <a:sym typeface="+mn-lt"/>
              </a:rPr>
              <a:t> Business Profile</a:t>
            </a:r>
            <a:endParaRPr lang="zh-CN" altLang="en-US" sz="3200" dirty="0">
              <a:solidFill>
                <a:srgbClr val="EF5350"/>
              </a:solidFill>
              <a:cs typeface="+mn-ea"/>
              <a:sym typeface="+mn-lt"/>
            </a:endParaRPr>
          </a:p>
        </p:txBody>
      </p:sp>
      <p:sp>
        <p:nvSpPr>
          <p:cNvPr id="16" name="TextBox 76"/>
          <p:cNvSpPr txBox="1"/>
          <p:nvPr/>
        </p:nvSpPr>
        <p:spPr>
          <a:xfrm>
            <a:off x="4323048" y="2337848"/>
            <a:ext cx="35459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dirty="0">
                <a:solidFill>
                  <a:srgbClr val="EF5350"/>
                </a:solidFill>
                <a:cs typeface="+mn-ea"/>
                <a:sym typeface="+mn-lt"/>
              </a:rPr>
              <a:t>Part 1</a:t>
            </a:r>
            <a:endParaRPr lang="zh-CN" altLang="en-US" sz="5400" dirty="0">
              <a:solidFill>
                <a:srgbClr val="EF5350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C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219E27AE-D2C0-C77E-1883-03E7DCACC8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6798" y="885858"/>
            <a:ext cx="4286179" cy="4342155"/>
          </a:xfrm>
          <a:prstGeom prst="rect">
            <a:avLst/>
          </a:prstGeom>
        </p:spPr>
      </p:pic>
      <p:sp>
        <p:nvSpPr>
          <p:cNvPr id="7" name="直角三角形 6"/>
          <p:cNvSpPr/>
          <p:nvPr/>
        </p:nvSpPr>
        <p:spPr>
          <a:xfrm rot="5400000" flipV="1">
            <a:off x="10972799" y="0"/>
            <a:ext cx="1219199" cy="1219199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直角三角形 3"/>
          <p:cNvSpPr/>
          <p:nvPr/>
        </p:nvSpPr>
        <p:spPr>
          <a:xfrm>
            <a:off x="0" y="5769204"/>
            <a:ext cx="1088796" cy="1088796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90500" dist="127000" dir="18900000" algn="b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直角三角形 5"/>
          <p:cNvSpPr/>
          <p:nvPr/>
        </p:nvSpPr>
        <p:spPr>
          <a:xfrm rot="5400000" flipV="1">
            <a:off x="11560403" y="1"/>
            <a:ext cx="631596" cy="631596"/>
          </a:xfrm>
          <a:prstGeom prst="rtTriangle">
            <a:avLst/>
          </a:prstGeom>
          <a:solidFill>
            <a:srgbClr val="323C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cxnSp>
        <p:nvCxnSpPr>
          <p:cNvPr id="40" name="直接连接符 39"/>
          <p:cNvCxnSpPr/>
          <p:nvPr/>
        </p:nvCxnSpPr>
        <p:spPr>
          <a:xfrm>
            <a:off x="308072" y="258626"/>
            <a:ext cx="710534" cy="0"/>
          </a:xfrm>
          <a:prstGeom prst="line">
            <a:avLst/>
          </a:prstGeom>
          <a:ln w="57150" cap="rnd">
            <a:solidFill>
              <a:srgbClr val="EF53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76"/>
          <p:cNvSpPr txBox="1"/>
          <p:nvPr/>
        </p:nvSpPr>
        <p:spPr>
          <a:xfrm>
            <a:off x="198879" y="362638"/>
            <a:ext cx="24497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cs typeface="+mn-ea"/>
                <a:sym typeface="+mn-lt"/>
              </a:rPr>
              <a:t>Starbucks </a:t>
            </a:r>
            <a:r>
              <a:rPr lang="en-US" altLang="zh-CN" sz="2800" b="1" baseline="30000" dirty="0">
                <a:solidFill>
                  <a:schemeClr val="bg1"/>
                </a:solidFill>
                <a:cs typeface="+mn-ea"/>
                <a:sym typeface="+mn-lt"/>
              </a:rPr>
              <a:t>(10)</a:t>
            </a:r>
            <a:endParaRPr lang="zh-CN" altLang="en-US" sz="2800" b="1" baseline="300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72" name="Line 6"/>
          <p:cNvSpPr>
            <a:spLocks noChangeShapeType="1"/>
          </p:cNvSpPr>
          <p:nvPr/>
        </p:nvSpPr>
        <p:spPr bwMode="auto">
          <a:xfrm flipH="1" flipV="1">
            <a:off x="4172540" y="2336832"/>
            <a:ext cx="1385888" cy="974725"/>
          </a:xfrm>
          <a:prstGeom prst="line">
            <a:avLst/>
          </a:prstGeom>
          <a:noFill/>
          <a:ln w="19050">
            <a:solidFill>
              <a:srgbClr val="EF5350"/>
            </a:solidFill>
            <a:round/>
            <a:headEnd type="oval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zh-CN" altLang="en-US" sz="16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73" name="Line 7"/>
          <p:cNvSpPr>
            <a:spLocks noChangeShapeType="1"/>
          </p:cNvSpPr>
          <p:nvPr/>
        </p:nvSpPr>
        <p:spPr bwMode="auto">
          <a:xfrm flipV="1">
            <a:off x="6914153" y="2489232"/>
            <a:ext cx="1677987" cy="787400"/>
          </a:xfrm>
          <a:prstGeom prst="line">
            <a:avLst/>
          </a:prstGeom>
          <a:noFill/>
          <a:ln w="19050">
            <a:solidFill>
              <a:srgbClr val="EF5350"/>
            </a:solidFill>
            <a:round/>
            <a:headEnd type="oval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zh-CN" altLang="en-US" sz="16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74" name="Line 8"/>
          <p:cNvSpPr>
            <a:spLocks noChangeShapeType="1"/>
          </p:cNvSpPr>
          <p:nvPr/>
        </p:nvSpPr>
        <p:spPr bwMode="auto">
          <a:xfrm>
            <a:off x="6096000" y="4450614"/>
            <a:ext cx="19640" cy="1053281"/>
          </a:xfrm>
          <a:prstGeom prst="line">
            <a:avLst/>
          </a:prstGeom>
          <a:noFill/>
          <a:ln w="19050">
            <a:solidFill>
              <a:srgbClr val="EF5350"/>
            </a:solidFill>
            <a:round/>
            <a:headEnd type="oval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zh-CN" altLang="en-US" sz="16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75" name="TextBox 76"/>
          <p:cNvSpPr txBox="1"/>
          <p:nvPr/>
        </p:nvSpPr>
        <p:spPr>
          <a:xfrm>
            <a:off x="4796722" y="5584538"/>
            <a:ext cx="26378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b="1" dirty="0">
                <a:solidFill>
                  <a:srgbClr val="EF5350"/>
                </a:solidFill>
                <a:cs typeface="+mn-ea"/>
                <a:sym typeface="+mn-lt"/>
              </a:rPr>
              <a:t>Howard Schultz (founder and stakeholder)</a:t>
            </a:r>
            <a:endParaRPr lang="zh-CN" altLang="en-US" b="1" dirty="0">
              <a:solidFill>
                <a:srgbClr val="EF5350"/>
              </a:solidFill>
              <a:cs typeface="+mn-ea"/>
              <a:sym typeface="+mn-lt"/>
            </a:endParaRPr>
          </a:p>
        </p:txBody>
      </p:sp>
      <p:sp>
        <p:nvSpPr>
          <p:cNvPr id="76" name="文本框 75"/>
          <p:cNvSpPr txBox="1"/>
          <p:nvPr/>
        </p:nvSpPr>
        <p:spPr>
          <a:xfrm>
            <a:off x="9276240" y="1374107"/>
            <a:ext cx="2134710" cy="414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US" altLang="zh-CN" dirty="0">
                <a:solidFill>
                  <a:schemeClr val="bg1"/>
                </a:solidFill>
                <a:cs typeface="+mn-ea"/>
                <a:sym typeface="+mn-lt"/>
              </a:rPr>
              <a:t>Main Products</a:t>
            </a:r>
            <a:endParaRPr lang="zh-CN" altLang="en-US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77" name="TextBox 76"/>
          <p:cNvSpPr txBox="1"/>
          <p:nvPr/>
        </p:nvSpPr>
        <p:spPr>
          <a:xfrm>
            <a:off x="9433693" y="2012532"/>
            <a:ext cx="197725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b="1" dirty="0">
                <a:solidFill>
                  <a:srgbClr val="EF5350"/>
                </a:solidFill>
                <a:cs typeface="+mn-ea"/>
                <a:sym typeface="+mn-lt"/>
              </a:rPr>
              <a:t>Coffee</a:t>
            </a:r>
          </a:p>
          <a:p>
            <a:pPr algn="ctr"/>
            <a:endParaRPr lang="en-US" altLang="zh-CN" b="1" dirty="0">
              <a:solidFill>
                <a:srgbClr val="EF5350"/>
              </a:solidFill>
              <a:cs typeface="+mn-ea"/>
              <a:sym typeface="+mn-lt"/>
            </a:endParaRPr>
          </a:p>
          <a:p>
            <a:pPr algn="ctr"/>
            <a:r>
              <a:rPr lang="en-US" altLang="zh-CN" b="1" dirty="0">
                <a:solidFill>
                  <a:srgbClr val="EF5350"/>
                </a:solidFill>
                <a:cs typeface="+mn-ea"/>
                <a:sym typeface="+mn-lt"/>
              </a:rPr>
              <a:t>Handcrafted Beverages</a:t>
            </a:r>
          </a:p>
          <a:p>
            <a:pPr algn="ctr"/>
            <a:endParaRPr lang="en-US" altLang="zh-CN" b="1" dirty="0">
              <a:solidFill>
                <a:srgbClr val="EF5350"/>
              </a:solidFill>
              <a:cs typeface="+mn-ea"/>
              <a:sym typeface="+mn-lt"/>
            </a:endParaRPr>
          </a:p>
          <a:p>
            <a:pPr algn="ctr"/>
            <a:r>
              <a:rPr lang="en-US" altLang="zh-CN" b="1" dirty="0">
                <a:solidFill>
                  <a:srgbClr val="EF5350"/>
                </a:solidFill>
                <a:cs typeface="+mn-ea"/>
                <a:sym typeface="+mn-lt"/>
              </a:rPr>
              <a:t>Fresh Food</a:t>
            </a:r>
            <a:endParaRPr lang="zh-CN" altLang="en-US" sz="1400" b="1" dirty="0">
              <a:solidFill>
                <a:srgbClr val="EF5350"/>
              </a:solidFill>
              <a:cs typeface="+mn-ea"/>
              <a:sym typeface="+mn-lt"/>
            </a:endParaRPr>
          </a:p>
        </p:txBody>
      </p:sp>
      <p:sp>
        <p:nvSpPr>
          <p:cNvPr id="79" name="TextBox 76"/>
          <p:cNvSpPr txBox="1"/>
          <p:nvPr/>
        </p:nvSpPr>
        <p:spPr>
          <a:xfrm>
            <a:off x="1822248" y="1789092"/>
            <a:ext cx="2215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b="1" dirty="0">
                <a:solidFill>
                  <a:srgbClr val="EF5350"/>
                </a:solidFill>
                <a:cs typeface="+mn-ea"/>
                <a:sym typeface="+mn-lt"/>
              </a:rPr>
              <a:t>Founded in 1971</a:t>
            </a:r>
            <a:endParaRPr lang="zh-CN" altLang="en-US" b="1" dirty="0">
              <a:solidFill>
                <a:srgbClr val="EF5350"/>
              </a:solidFill>
              <a:cs typeface="+mn-ea"/>
              <a:sym typeface="+mn-lt"/>
            </a:endParaRPr>
          </a:p>
        </p:txBody>
      </p:sp>
      <p:sp>
        <p:nvSpPr>
          <p:cNvPr id="80" name="文本框 79"/>
          <p:cNvSpPr txBox="1"/>
          <p:nvPr/>
        </p:nvSpPr>
        <p:spPr>
          <a:xfrm>
            <a:off x="2144964" y="2249640"/>
            <a:ext cx="2134710" cy="414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US" altLang="zh-CN" b="1" dirty="0">
                <a:solidFill>
                  <a:srgbClr val="EF5350"/>
                </a:solidFill>
                <a:cs typeface="+mn-ea"/>
                <a:sym typeface="+mn-lt"/>
              </a:rPr>
              <a:t>Seattle</a:t>
            </a:r>
            <a:endParaRPr lang="zh-CN" altLang="en-US" b="1" dirty="0">
              <a:solidFill>
                <a:srgbClr val="EF5350"/>
              </a:solidFill>
              <a:cs typeface="+mn-ea"/>
              <a:sym typeface="+mn-lt"/>
            </a:endParaRPr>
          </a:p>
        </p:txBody>
      </p:sp>
      <p:pic>
        <p:nvPicPr>
          <p:cNvPr id="5" name="图形 4" descr="城市">
            <a:extLst>
              <a:ext uri="{FF2B5EF4-FFF2-40B4-BE49-F238E27FC236}">
                <a16:creationId xmlns:a16="http://schemas.microsoft.com/office/drawing/2014/main" id="{0CB0C52C-D828-A6C5-028C-A97F2CE28F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409147" y="2238700"/>
            <a:ext cx="407668" cy="40766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C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直角三角形 11"/>
          <p:cNvSpPr/>
          <p:nvPr/>
        </p:nvSpPr>
        <p:spPr>
          <a:xfrm>
            <a:off x="0" y="1325670"/>
            <a:ext cx="6109779" cy="5532330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90500" dist="127000" dir="18900000" algn="b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ea"/>
              <a:sym typeface="+mn-lt"/>
            </a:endParaRPr>
          </a:p>
        </p:txBody>
      </p:sp>
      <p:sp>
        <p:nvSpPr>
          <p:cNvPr id="7" name="直角三角形 6"/>
          <p:cNvSpPr/>
          <p:nvPr/>
        </p:nvSpPr>
        <p:spPr>
          <a:xfrm rot="5400000" flipV="1">
            <a:off x="8155756" y="83270"/>
            <a:ext cx="4119513" cy="3952973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ea"/>
              <a:sym typeface="+mn-lt"/>
            </a:endParaRPr>
          </a:p>
        </p:txBody>
      </p:sp>
      <p:sp>
        <p:nvSpPr>
          <p:cNvPr id="4" name="直角三角形 3"/>
          <p:cNvSpPr/>
          <p:nvPr/>
        </p:nvSpPr>
        <p:spPr>
          <a:xfrm>
            <a:off x="0" y="2658359"/>
            <a:ext cx="4637988" cy="4199641"/>
          </a:xfrm>
          <a:prstGeom prst="rtTriangle">
            <a:avLst/>
          </a:prstGeom>
          <a:solidFill>
            <a:srgbClr val="323C50"/>
          </a:solidFill>
          <a:ln>
            <a:noFill/>
          </a:ln>
          <a:effectLst>
            <a:outerShdw blurRad="190500" dist="127000" dir="18900000" algn="b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ea"/>
              <a:sym typeface="+mn-lt"/>
            </a:endParaRPr>
          </a:p>
        </p:txBody>
      </p:sp>
      <p:sp>
        <p:nvSpPr>
          <p:cNvPr id="6" name="直角三角形 5"/>
          <p:cNvSpPr/>
          <p:nvPr/>
        </p:nvSpPr>
        <p:spPr>
          <a:xfrm rot="5400000" flipV="1">
            <a:off x="9852581" y="-1571"/>
            <a:ext cx="2337847" cy="2340990"/>
          </a:xfrm>
          <a:prstGeom prst="rtTriangle">
            <a:avLst/>
          </a:prstGeom>
          <a:solidFill>
            <a:srgbClr val="CAD0D8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ea"/>
              <a:sym typeface="+mn-lt"/>
            </a:endParaRPr>
          </a:p>
        </p:txBody>
      </p:sp>
      <p:sp>
        <p:nvSpPr>
          <p:cNvPr id="15" name="TextBox 76"/>
          <p:cNvSpPr txBox="1"/>
          <p:nvPr/>
        </p:nvSpPr>
        <p:spPr>
          <a:xfrm>
            <a:off x="4245406" y="3307005"/>
            <a:ext cx="354590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srgbClr val="EF5350"/>
                </a:solidFill>
                <a:effectLst/>
                <a:uLnTx/>
                <a:uFillTx/>
                <a:latin typeface="Arial"/>
                <a:ea typeface="微软雅黑"/>
                <a:cs typeface="+mn-ea"/>
                <a:sym typeface="+mn-lt"/>
              </a:rPr>
              <a:t> Force Field Analysis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3200" b="0" i="0" u="none" strike="noStrike" kern="1200" cap="none" spc="0" normalizeH="0" baseline="0" noProof="0" dirty="0">
              <a:ln>
                <a:noFill/>
              </a:ln>
              <a:solidFill>
                <a:srgbClr val="EF5350"/>
              </a:solidFill>
              <a:effectLst/>
              <a:uLnTx/>
              <a:uFillTx/>
              <a:latin typeface="Arial"/>
              <a:ea typeface="微软雅黑"/>
              <a:cs typeface="+mn-ea"/>
              <a:sym typeface="+mn-lt"/>
            </a:endParaRPr>
          </a:p>
        </p:txBody>
      </p:sp>
      <p:sp>
        <p:nvSpPr>
          <p:cNvPr id="16" name="TextBox 76"/>
          <p:cNvSpPr txBox="1"/>
          <p:nvPr/>
        </p:nvSpPr>
        <p:spPr>
          <a:xfrm>
            <a:off x="4323048" y="2337848"/>
            <a:ext cx="35459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5400" b="0" i="0" u="none" strike="noStrike" kern="1200" cap="none" spc="0" normalizeH="0" baseline="0" noProof="0" dirty="0">
                <a:ln>
                  <a:noFill/>
                </a:ln>
                <a:solidFill>
                  <a:srgbClr val="EF5350"/>
                </a:solidFill>
                <a:effectLst/>
                <a:uLnTx/>
                <a:uFillTx/>
                <a:latin typeface="Arial"/>
                <a:ea typeface="微软雅黑"/>
                <a:cs typeface="+mn-ea"/>
                <a:sym typeface="+mn-lt"/>
              </a:rPr>
              <a:t>Part 2</a:t>
            </a:r>
            <a:endParaRPr kumimoji="0" lang="zh-CN" altLang="en-US" sz="5400" b="0" i="0" u="none" strike="noStrike" kern="1200" cap="none" spc="0" normalizeH="0" baseline="0" noProof="0" dirty="0">
              <a:ln>
                <a:noFill/>
              </a:ln>
              <a:solidFill>
                <a:srgbClr val="EF5350"/>
              </a:solidFill>
              <a:effectLst/>
              <a:uLnTx/>
              <a:uFillTx/>
              <a:latin typeface="Arial"/>
              <a:ea typeface="微软雅黑"/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03197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C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直角三角形 6"/>
          <p:cNvSpPr/>
          <p:nvPr/>
        </p:nvSpPr>
        <p:spPr>
          <a:xfrm rot="5400000" flipV="1">
            <a:off x="10972799" y="0"/>
            <a:ext cx="1219199" cy="1219199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直角三角形 3"/>
          <p:cNvSpPr/>
          <p:nvPr/>
        </p:nvSpPr>
        <p:spPr>
          <a:xfrm>
            <a:off x="0" y="5769204"/>
            <a:ext cx="1088796" cy="1088796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90500" dist="127000" dir="18900000" algn="b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直角三角形 5"/>
          <p:cNvSpPr/>
          <p:nvPr/>
        </p:nvSpPr>
        <p:spPr>
          <a:xfrm rot="5400000" flipV="1">
            <a:off x="11560403" y="1"/>
            <a:ext cx="631596" cy="631596"/>
          </a:xfrm>
          <a:prstGeom prst="rtTriangle">
            <a:avLst/>
          </a:prstGeom>
          <a:solidFill>
            <a:srgbClr val="323C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cxnSp>
        <p:nvCxnSpPr>
          <p:cNvPr id="40" name="直接连接符 39"/>
          <p:cNvCxnSpPr/>
          <p:nvPr/>
        </p:nvCxnSpPr>
        <p:spPr>
          <a:xfrm>
            <a:off x="308072" y="258626"/>
            <a:ext cx="710534" cy="0"/>
          </a:xfrm>
          <a:prstGeom prst="line">
            <a:avLst/>
          </a:prstGeom>
          <a:ln w="57150" cap="rnd">
            <a:solidFill>
              <a:srgbClr val="EF53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76"/>
          <p:cNvSpPr txBox="1"/>
          <p:nvPr/>
        </p:nvSpPr>
        <p:spPr>
          <a:xfrm>
            <a:off x="198879" y="362638"/>
            <a:ext cx="36674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cs typeface="+mn-ea"/>
                <a:sym typeface="+mn-lt"/>
              </a:rPr>
              <a:t>Force Field Analysis</a:t>
            </a:r>
            <a:endParaRPr lang="zh-CN" altLang="en-US" sz="2800" b="1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8" name="Rectangle 4"/>
          <p:cNvSpPr/>
          <p:nvPr/>
        </p:nvSpPr>
        <p:spPr>
          <a:xfrm>
            <a:off x="2023001" y="1893324"/>
            <a:ext cx="5122862" cy="2884488"/>
          </a:xfrm>
          <a:prstGeom prst="rect">
            <a:avLst/>
          </a:prstGeom>
          <a:solidFill>
            <a:srgbClr val="CAD0D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altLang="zh-CN">
              <a:solidFill>
                <a:srgbClr val="FFFFFF"/>
              </a:solidFill>
              <a:cs typeface="+mn-ea"/>
              <a:sym typeface="+mn-lt"/>
            </a:endParaRPr>
          </a:p>
        </p:txBody>
      </p:sp>
      <p:sp>
        <p:nvSpPr>
          <p:cNvPr id="10" name="TextBox 76"/>
          <p:cNvSpPr txBox="1"/>
          <p:nvPr/>
        </p:nvSpPr>
        <p:spPr>
          <a:xfrm>
            <a:off x="3251024" y="2504571"/>
            <a:ext cx="26860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323C50"/>
                </a:solidFill>
                <a:cs typeface="+mn-ea"/>
                <a:sym typeface="+mn-lt"/>
              </a:rPr>
              <a:t>Kurt</a:t>
            </a:r>
            <a:r>
              <a:rPr lang="zh-CN" altLang="en-US" sz="2400" dirty="0">
                <a:solidFill>
                  <a:srgbClr val="323C50"/>
                </a:solidFill>
                <a:cs typeface="+mn-ea"/>
                <a:sym typeface="+mn-lt"/>
              </a:rPr>
              <a:t> </a:t>
            </a:r>
            <a:r>
              <a:rPr lang="en-US" altLang="zh-CN" sz="2400" dirty="0">
                <a:solidFill>
                  <a:srgbClr val="323C50"/>
                </a:solidFill>
                <a:cs typeface="+mn-ea"/>
                <a:sym typeface="+mn-lt"/>
              </a:rPr>
              <a:t>Lewin(1890-1947)</a:t>
            </a:r>
            <a:endParaRPr lang="zh-CN" altLang="en-US" sz="2400" dirty="0">
              <a:solidFill>
                <a:srgbClr val="323C50"/>
              </a:solidFill>
              <a:cs typeface="+mn-ea"/>
              <a:sym typeface="+mn-lt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2255382" y="3522433"/>
            <a:ext cx="4677333" cy="8509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000" dirty="0">
                <a:solidFill>
                  <a:srgbClr val="323C50"/>
                </a:solidFill>
                <a:cs typeface="+mn-ea"/>
                <a:sym typeface="+mn-lt"/>
              </a:rPr>
              <a:t>His theory helps to understand how Starbucks’ urgency for change.</a:t>
            </a:r>
            <a:r>
              <a:rPr lang="en-US" altLang="zh-CN" sz="2000" baseline="30000" dirty="0">
                <a:solidFill>
                  <a:srgbClr val="323C50"/>
                </a:solidFill>
                <a:cs typeface="+mn-ea"/>
                <a:sym typeface="+mn-lt"/>
              </a:rPr>
              <a:t>(4)</a:t>
            </a:r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id="{4492DF83-3327-4363-D832-204CCB524842}"/>
              </a:ext>
            </a:extLst>
          </p:cNvPr>
          <p:cNvGrpSpPr/>
          <p:nvPr/>
        </p:nvGrpSpPr>
        <p:grpSpPr>
          <a:xfrm>
            <a:off x="2023000" y="631597"/>
            <a:ext cx="8514210" cy="5574663"/>
            <a:chOff x="973137" y="448363"/>
            <a:chExt cx="8514210" cy="5574663"/>
          </a:xfrm>
        </p:grpSpPr>
        <p:pic>
          <p:nvPicPr>
            <p:cNvPr id="2" name="图片 1">
              <a:extLst>
                <a:ext uri="{FF2B5EF4-FFF2-40B4-BE49-F238E27FC236}">
                  <a16:creationId xmlns:a16="http://schemas.microsoft.com/office/drawing/2014/main" id="{233DE4F8-C99D-28A2-C579-3817A8A8E85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096000" y="448363"/>
              <a:ext cx="3391347" cy="4731252"/>
            </a:xfrm>
            <a:prstGeom prst="rect">
              <a:avLst/>
            </a:prstGeom>
          </p:spPr>
        </p:pic>
        <p:sp>
          <p:nvSpPr>
            <p:cNvPr id="12" name="Rectangle 5"/>
            <p:cNvSpPr/>
            <p:nvPr/>
          </p:nvSpPr>
          <p:spPr>
            <a:xfrm>
              <a:off x="973137" y="4607807"/>
              <a:ext cx="8514209" cy="1415219"/>
            </a:xfrm>
            <a:prstGeom prst="rect">
              <a:avLst/>
            </a:prstGeom>
            <a:solidFill>
              <a:srgbClr val="EF53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 altLang="zh-CN">
                <a:solidFill>
                  <a:srgbClr val="FFFFFF"/>
                </a:solidFill>
                <a:cs typeface="+mn-ea"/>
                <a:sym typeface="+mn-lt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C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直角三角形 6"/>
          <p:cNvSpPr/>
          <p:nvPr/>
        </p:nvSpPr>
        <p:spPr>
          <a:xfrm rot="5400000" flipV="1">
            <a:off x="10972799" y="0"/>
            <a:ext cx="1219199" cy="1219199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直角三角形 3"/>
          <p:cNvSpPr/>
          <p:nvPr/>
        </p:nvSpPr>
        <p:spPr>
          <a:xfrm>
            <a:off x="0" y="5769204"/>
            <a:ext cx="1088796" cy="1088796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90500" dist="127000" dir="18900000" algn="b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直角三角形 5"/>
          <p:cNvSpPr/>
          <p:nvPr/>
        </p:nvSpPr>
        <p:spPr>
          <a:xfrm rot="5400000" flipV="1">
            <a:off x="11560403" y="1"/>
            <a:ext cx="631596" cy="631596"/>
          </a:xfrm>
          <a:prstGeom prst="rtTriangle">
            <a:avLst/>
          </a:prstGeom>
          <a:solidFill>
            <a:srgbClr val="323C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9" name="TextBox 76"/>
          <p:cNvSpPr txBox="1"/>
          <p:nvPr/>
        </p:nvSpPr>
        <p:spPr>
          <a:xfrm>
            <a:off x="198879" y="866758"/>
            <a:ext cx="13372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600" dirty="0">
                <a:solidFill>
                  <a:schemeClr val="bg1"/>
                </a:solidFill>
                <a:cs typeface="+mn-ea"/>
                <a:sym typeface="+mn-lt"/>
              </a:rPr>
              <a:t>Feb. 1, 2022</a:t>
            </a:r>
          </a:p>
        </p:txBody>
      </p:sp>
      <p:cxnSp>
        <p:nvCxnSpPr>
          <p:cNvPr id="40" name="直接连接符 39"/>
          <p:cNvCxnSpPr/>
          <p:nvPr/>
        </p:nvCxnSpPr>
        <p:spPr>
          <a:xfrm>
            <a:off x="308072" y="258626"/>
            <a:ext cx="710534" cy="0"/>
          </a:xfrm>
          <a:prstGeom prst="line">
            <a:avLst/>
          </a:prstGeom>
          <a:ln w="57150" cap="rnd">
            <a:solidFill>
              <a:srgbClr val="EF53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76"/>
          <p:cNvSpPr txBox="1"/>
          <p:nvPr/>
        </p:nvSpPr>
        <p:spPr>
          <a:xfrm>
            <a:off x="198879" y="362638"/>
            <a:ext cx="50704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cs typeface="+mn-ea"/>
                <a:sym typeface="+mn-lt"/>
              </a:rPr>
              <a:t>The New York Times’ News</a:t>
            </a:r>
            <a:r>
              <a:rPr lang="en-US" altLang="zh-CN" sz="2800" b="1" baseline="30000" dirty="0">
                <a:solidFill>
                  <a:schemeClr val="bg1"/>
                </a:solidFill>
                <a:cs typeface="+mn-ea"/>
                <a:sym typeface="+mn-lt"/>
              </a:rPr>
              <a:t>(7)</a:t>
            </a:r>
            <a:endParaRPr lang="zh-CN" altLang="en-US" sz="2800" b="1" baseline="300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8" name="MH_Other_1"/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889000" y="1461120"/>
            <a:ext cx="2517728" cy="2302046"/>
          </a:xfrm>
          <a:prstGeom prst="rect">
            <a:avLst/>
          </a:prstGeom>
          <a:solidFill>
            <a:srgbClr val="CAD0D8"/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9" name="MH_Other_2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151421" y="1461120"/>
            <a:ext cx="2517728" cy="2302046"/>
          </a:xfrm>
          <a:prstGeom prst="rect">
            <a:avLst/>
          </a:prstGeom>
          <a:solidFill>
            <a:srgbClr val="EF5350"/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0" name="MH_Other_3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3520211" y="3858073"/>
            <a:ext cx="2517728" cy="2302046"/>
          </a:xfrm>
          <a:prstGeom prst="rect">
            <a:avLst/>
          </a:prstGeom>
          <a:solidFill>
            <a:srgbClr val="EF5350"/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1" name="MH_Other_4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785272" y="3858073"/>
            <a:ext cx="2517728" cy="2302046"/>
          </a:xfrm>
          <a:prstGeom prst="rect">
            <a:avLst/>
          </a:prstGeom>
          <a:solidFill>
            <a:srgbClr val="CAD0D8"/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2" name="MH_Picture_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520211" y="1461120"/>
            <a:ext cx="2517728" cy="2302046"/>
          </a:xfrm>
          <a:prstGeom prst="rect">
            <a:avLst/>
          </a:prstGeom>
          <a:blipFill dpi="0"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3" name="MH_Picture_4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785272" y="1461120"/>
            <a:ext cx="2517728" cy="2302046"/>
          </a:xfrm>
          <a:prstGeom prst="rect">
            <a:avLst/>
          </a:prstGeom>
          <a:blipFill dpi="0"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4" name="MH_Picture_1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89000" y="3858073"/>
            <a:ext cx="2517728" cy="2302046"/>
          </a:xfrm>
          <a:prstGeom prst="rect">
            <a:avLst/>
          </a:prstGeom>
          <a:blipFill dpi="0"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5" name="MH_Picture_3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6151421" y="3858073"/>
            <a:ext cx="2517728" cy="2302046"/>
          </a:xfrm>
          <a:prstGeom prst="rect">
            <a:avLst/>
          </a:prstGeom>
          <a:blipFill dpi="0"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A9B5AA01-7B4B-8CDD-1174-96F5401066C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147864" y="2402593"/>
            <a:ext cx="8045173" cy="250278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C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直角三角形 6"/>
          <p:cNvSpPr/>
          <p:nvPr/>
        </p:nvSpPr>
        <p:spPr>
          <a:xfrm rot="5400000" flipV="1">
            <a:off x="10972799" y="0"/>
            <a:ext cx="1219199" cy="1219199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直角三角形 3"/>
          <p:cNvSpPr/>
          <p:nvPr/>
        </p:nvSpPr>
        <p:spPr>
          <a:xfrm>
            <a:off x="0" y="5769204"/>
            <a:ext cx="1088796" cy="1088796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90500" dist="127000" dir="18900000" algn="b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直角三角形 5"/>
          <p:cNvSpPr/>
          <p:nvPr/>
        </p:nvSpPr>
        <p:spPr>
          <a:xfrm rot="5400000" flipV="1">
            <a:off x="11560403" y="1"/>
            <a:ext cx="631596" cy="631596"/>
          </a:xfrm>
          <a:prstGeom prst="rtTriangle">
            <a:avLst/>
          </a:prstGeom>
          <a:solidFill>
            <a:srgbClr val="323C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TextBox 76"/>
          <p:cNvSpPr txBox="1"/>
          <p:nvPr/>
        </p:nvSpPr>
        <p:spPr>
          <a:xfrm>
            <a:off x="7891478" y="816501"/>
            <a:ext cx="30235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cs typeface="+mn-ea"/>
                <a:sym typeface="+mn-lt"/>
              </a:rPr>
              <a:t>Restraint Forces</a:t>
            </a:r>
          </a:p>
        </p:txBody>
      </p:sp>
      <p:sp>
        <p:nvSpPr>
          <p:cNvPr id="14" name="TextBox 76"/>
          <p:cNvSpPr txBox="1"/>
          <p:nvPr/>
        </p:nvSpPr>
        <p:spPr>
          <a:xfrm>
            <a:off x="2122718" y="819876"/>
            <a:ext cx="2701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cs typeface="+mn-ea"/>
                <a:sym typeface="+mn-lt"/>
              </a:rPr>
              <a:t>Driving Forces</a:t>
            </a:r>
            <a:endParaRPr lang="zh-CN" altLang="en-US" sz="2800" b="1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5809189" y="1719240"/>
            <a:ext cx="1245049" cy="4144489"/>
          </a:xfrm>
          <a:prstGeom prst="rect">
            <a:avLst/>
          </a:prstGeom>
          <a:solidFill>
            <a:srgbClr val="CAD0D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7174093" y="2266350"/>
            <a:ext cx="3418697" cy="9725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1100" dirty="0">
                <a:solidFill>
                  <a:srgbClr val="323C50"/>
                </a:solidFill>
                <a:cs typeface="+mn-ea"/>
                <a:sym typeface="+mn-lt"/>
              </a:rPr>
              <a:t>请在此添加文字说明，编辑文字。请在此添加文字说明，编辑文字。请在此添加文字说明，编辑文字。请在此添加文字说明，编辑文字。请在此添加文字说明，编辑文字。请在此添加文字说明，编辑文字。</a:t>
            </a:r>
          </a:p>
        </p:txBody>
      </p:sp>
      <p:sp>
        <p:nvSpPr>
          <p:cNvPr id="17" name="TextBox 76"/>
          <p:cNvSpPr txBox="1"/>
          <p:nvPr/>
        </p:nvSpPr>
        <p:spPr>
          <a:xfrm>
            <a:off x="6059895" y="3135454"/>
            <a:ext cx="769763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2000" dirty="0">
                <a:solidFill>
                  <a:srgbClr val="323C50"/>
                </a:solidFill>
                <a:cs typeface="+mn-ea"/>
                <a:sym typeface="+mn-lt"/>
              </a:rPr>
              <a:t>Rise </a:t>
            </a:r>
          </a:p>
          <a:p>
            <a:pPr algn="ctr"/>
            <a:r>
              <a:rPr lang="en-US" altLang="zh-CN" sz="2000" dirty="0">
                <a:solidFill>
                  <a:srgbClr val="323C50"/>
                </a:solidFill>
                <a:cs typeface="+mn-ea"/>
                <a:sym typeface="+mn-lt"/>
              </a:rPr>
              <a:t>in </a:t>
            </a:r>
          </a:p>
          <a:p>
            <a:pPr algn="ctr"/>
            <a:r>
              <a:rPr lang="en-US" altLang="zh-CN" sz="2000" dirty="0">
                <a:solidFill>
                  <a:srgbClr val="323C50"/>
                </a:solidFill>
                <a:cs typeface="+mn-ea"/>
                <a:sym typeface="+mn-lt"/>
              </a:rPr>
              <a:t>Price</a:t>
            </a:r>
          </a:p>
          <a:p>
            <a:pPr algn="ctr"/>
            <a:r>
              <a:rPr lang="en-US" altLang="zh-CN" sz="2000" dirty="0">
                <a:solidFill>
                  <a:srgbClr val="323C50"/>
                </a:solidFill>
                <a:cs typeface="+mn-ea"/>
                <a:sym typeface="+mn-lt"/>
              </a:rPr>
              <a:t>in </a:t>
            </a:r>
          </a:p>
          <a:p>
            <a:pPr algn="ctr"/>
            <a:r>
              <a:rPr lang="en-US" altLang="zh-CN" sz="2000" dirty="0">
                <a:solidFill>
                  <a:srgbClr val="323C50"/>
                </a:solidFill>
                <a:cs typeface="+mn-ea"/>
                <a:sym typeface="+mn-lt"/>
              </a:rPr>
              <a:t>2022</a:t>
            </a:r>
            <a:endParaRPr lang="zh-CN" altLang="en-US" sz="2000" dirty="0">
              <a:solidFill>
                <a:srgbClr val="323C50"/>
              </a:solidFill>
              <a:cs typeface="+mn-ea"/>
              <a:sym typeface="+mn-lt"/>
            </a:endParaRPr>
          </a:p>
        </p:txBody>
      </p:sp>
      <p:sp>
        <p:nvSpPr>
          <p:cNvPr id="18" name="矩形 17"/>
          <p:cNvSpPr/>
          <p:nvPr/>
        </p:nvSpPr>
        <p:spPr>
          <a:xfrm rot="16200000">
            <a:off x="7342034" y="2613126"/>
            <a:ext cx="4144489" cy="2453167"/>
          </a:xfrm>
          <a:prstGeom prst="rect">
            <a:avLst/>
          </a:prstGeom>
          <a:solidFill>
            <a:srgbClr val="EF53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cs typeface="+mn-ea"/>
              <a:sym typeface="+mn-lt"/>
            </a:endParaRPr>
          </a:p>
        </p:txBody>
      </p:sp>
      <p:sp>
        <p:nvSpPr>
          <p:cNvPr id="25" name="TextBox 76"/>
          <p:cNvSpPr txBox="1"/>
          <p:nvPr/>
        </p:nvSpPr>
        <p:spPr>
          <a:xfrm>
            <a:off x="8319962" y="1867619"/>
            <a:ext cx="2285601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sz="2400" dirty="0">
              <a:solidFill>
                <a:schemeClr val="bg1"/>
              </a:solidFill>
              <a:cs typeface="+mn-ea"/>
              <a:sym typeface="+mn-lt"/>
            </a:endParaRPr>
          </a:p>
          <a:p>
            <a:r>
              <a:rPr lang="en-US" altLang="zh-CN" sz="2000" dirty="0">
                <a:solidFill>
                  <a:schemeClr val="bg1"/>
                </a:solidFill>
                <a:cs typeface="+mn-ea"/>
                <a:sym typeface="+mn-lt"/>
              </a:rPr>
              <a:t>Existing cheaper options</a:t>
            </a:r>
          </a:p>
          <a:p>
            <a:endParaRPr lang="en-US" altLang="zh-CN" sz="2000" dirty="0">
              <a:solidFill>
                <a:schemeClr val="bg1"/>
              </a:solidFill>
              <a:cs typeface="+mn-ea"/>
              <a:sym typeface="+mn-lt"/>
            </a:endParaRPr>
          </a:p>
          <a:p>
            <a:endParaRPr lang="en-US" altLang="zh-CN" sz="2000" dirty="0">
              <a:solidFill>
                <a:schemeClr val="bg1"/>
              </a:solidFill>
              <a:cs typeface="+mn-ea"/>
              <a:sym typeface="+mn-lt"/>
            </a:endParaRPr>
          </a:p>
          <a:p>
            <a:endParaRPr lang="en-US" altLang="zh-CN" sz="2000" dirty="0">
              <a:solidFill>
                <a:schemeClr val="bg1"/>
              </a:solidFill>
              <a:cs typeface="+mn-ea"/>
              <a:sym typeface="+mn-lt"/>
            </a:endParaRPr>
          </a:p>
          <a:p>
            <a:endParaRPr lang="en-US" altLang="zh-CN" sz="2000" dirty="0">
              <a:solidFill>
                <a:schemeClr val="bg1"/>
              </a:solidFill>
              <a:cs typeface="+mn-ea"/>
              <a:sym typeface="+mn-lt"/>
            </a:endParaRPr>
          </a:p>
          <a:p>
            <a:endParaRPr lang="en-US" altLang="zh-CN" sz="28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E715C6B9-8449-05C9-FE57-57269B52EC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4957" y="1767465"/>
            <a:ext cx="2456901" cy="4145639"/>
          </a:xfrm>
          <a:prstGeom prst="rect">
            <a:avLst/>
          </a:prstGeom>
        </p:spPr>
      </p:pic>
      <p:sp>
        <p:nvSpPr>
          <p:cNvPr id="9" name="箭头: 右 8">
            <a:extLst>
              <a:ext uri="{FF2B5EF4-FFF2-40B4-BE49-F238E27FC236}">
                <a16:creationId xmlns:a16="http://schemas.microsoft.com/office/drawing/2014/main" id="{8C803D29-348F-FDEA-7F7C-A325DC458496}"/>
              </a:ext>
            </a:extLst>
          </p:cNvPr>
          <p:cNvSpPr/>
          <p:nvPr/>
        </p:nvSpPr>
        <p:spPr>
          <a:xfrm>
            <a:off x="4714017" y="2080553"/>
            <a:ext cx="1245049" cy="99060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2462AAE8-4CC2-B29B-1A59-BCA425FD4A87}"/>
              </a:ext>
            </a:extLst>
          </p:cNvPr>
          <p:cNvSpPr txBox="1"/>
          <p:nvPr/>
        </p:nvSpPr>
        <p:spPr>
          <a:xfrm>
            <a:off x="2543308" y="2039216"/>
            <a:ext cx="166687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chemeClr val="bg1"/>
                </a:solidFill>
                <a:cs typeface="+mn-ea"/>
              </a:rPr>
              <a:t>Need to stay ahead of the competition</a:t>
            </a:r>
          </a:p>
          <a:p>
            <a:endParaRPr lang="en-US" altLang="zh-CN" sz="2000" dirty="0">
              <a:solidFill>
                <a:schemeClr val="bg1"/>
              </a:solidFill>
              <a:cs typeface="+mn-ea"/>
            </a:endParaRPr>
          </a:p>
          <a:p>
            <a:r>
              <a:rPr lang="en-US" altLang="zh-CN" sz="2000" dirty="0">
                <a:solidFill>
                  <a:schemeClr val="bg1"/>
                </a:solidFill>
                <a:cs typeface="+mn-ea"/>
              </a:rPr>
              <a:t>Existing brand loyalty and awareness</a:t>
            </a:r>
          </a:p>
          <a:p>
            <a:endParaRPr lang="en-US" altLang="zh-CN" sz="2000" dirty="0">
              <a:solidFill>
                <a:schemeClr val="bg1"/>
              </a:solidFill>
              <a:cs typeface="+mn-ea"/>
            </a:endParaRPr>
          </a:p>
          <a:p>
            <a:r>
              <a:rPr lang="en-US" altLang="zh-CN" sz="2000" dirty="0">
                <a:solidFill>
                  <a:schemeClr val="bg1"/>
                </a:solidFill>
                <a:cs typeface="+mn-ea"/>
              </a:rPr>
              <a:t>Rising costs</a:t>
            </a:r>
          </a:p>
        </p:txBody>
      </p:sp>
      <p:sp>
        <p:nvSpPr>
          <p:cNvPr id="10" name="箭头: 右 9">
            <a:extLst>
              <a:ext uri="{FF2B5EF4-FFF2-40B4-BE49-F238E27FC236}">
                <a16:creationId xmlns:a16="http://schemas.microsoft.com/office/drawing/2014/main" id="{95A17B25-2086-C707-F672-09604615C707}"/>
              </a:ext>
            </a:extLst>
          </p:cNvPr>
          <p:cNvSpPr/>
          <p:nvPr/>
        </p:nvSpPr>
        <p:spPr>
          <a:xfrm>
            <a:off x="4675732" y="3344409"/>
            <a:ext cx="1372004" cy="990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箭头: 右 10">
            <a:extLst>
              <a:ext uri="{FF2B5EF4-FFF2-40B4-BE49-F238E27FC236}">
                <a16:creationId xmlns:a16="http://schemas.microsoft.com/office/drawing/2014/main" id="{AFB81DDF-C1F8-2591-DB0D-C03338664F1F}"/>
              </a:ext>
            </a:extLst>
          </p:cNvPr>
          <p:cNvSpPr/>
          <p:nvPr/>
        </p:nvSpPr>
        <p:spPr>
          <a:xfrm>
            <a:off x="4694989" y="4778603"/>
            <a:ext cx="1245049" cy="99060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1" name="箭头: 右 20">
            <a:extLst>
              <a:ext uri="{FF2B5EF4-FFF2-40B4-BE49-F238E27FC236}">
                <a16:creationId xmlns:a16="http://schemas.microsoft.com/office/drawing/2014/main" id="{7B1495B7-88B4-495B-B0C7-56E019654C83}"/>
              </a:ext>
            </a:extLst>
          </p:cNvPr>
          <p:cNvSpPr/>
          <p:nvPr/>
        </p:nvSpPr>
        <p:spPr>
          <a:xfrm rot="10800000">
            <a:off x="6972668" y="2080551"/>
            <a:ext cx="1335446" cy="99060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6E98F567-0929-C716-0CC1-E5AC45397893}"/>
              </a:ext>
            </a:extLst>
          </p:cNvPr>
          <p:cNvSpPr txBox="1"/>
          <p:nvPr/>
        </p:nvSpPr>
        <p:spPr>
          <a:xfrm>
            <a:off x="2019300" y="6191250"/>
            <a:ext cx="1276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</a:rPr>
              <a:t>Total = 14</a:t>
            </a:r>
            <a:endParaRPr lang="zh-CN" altLang="en-US" dirty="0">
              <a:solidFill>
                <a:schemeClr val="bg1"/>
              </a:solidFill>
            </a:endParaRPr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DE8A2795-3BF3-27CD-20A8-0A8C41124461}"/>
              </a:ext>
            </a:extLst>
          </p:cNvPr>
          <p:cNvSpPr txBox="1"/>
          <p:nvPr/>
        </p:nvSpPr>
        <p:spPr>
          <a:xfrm>
            <a:off x="9884003" y="6137448"/>
            <a:ext cx="1088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</a:rPr>
              <a:t>Total = 7</a:t>
            </a:r>
            <a:endParaRPr lang="zh-CN" altLang="en-US" dirty="0">
              <a:solidFill>
                <a:schemeClr val="bg1"/>
              </a:solidFill>
            </a:endParaRPr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4322EFD0-6EA0-A276-4FB4-4F9B5781D844}"/>
              </a:ext>
            </a:extLst>
          </p:cNvPr>
          <p:cNvSpPr txBox="1"/>
          <p:nvPr/>
        </p:nvSpPr>
        <p:spPr>
          <a:xfrm>
            <a:off x="1088796" y="2080551"/>
            <a:ext cx="440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</a:rPr>
              <a:t>5</a:t>
            </a:r>
            <a:endParaRPr lang="zh-CN" altLang="en-US" dirty="0">
              <a:solidFill>
                <a:schemeClr val="bg1"/>
              </a:solidFill>
            </a:endParaRPr>
          </a:p>
        </p:txBody>
      </p:sp>
      <p:sp>
        <p:nvSpPr>
          <p:cNvPr id="29" name="文本框 28">
            <a:extLst>
              <a:ext uri="{FF2B5EF4-FFF2-40B4-BE49-F238E27FC236}">
                <a16:creationId xmlns:a16="http://schemas.microsoft.com/office/drawing/2014/main" id="{54A80A07-C77C-4345-15E3-AC0AD68429CB}"/>
              </a:ext>
            </a:extLst>
          </p:cNvPr>
          <p:cNvSpPr txBox="1"/>
          <p:nvPr/>
        </p:nvSpPr>
        <p:spPr>
          <a:xfrm>
            <a:off x="1110228" y="3555545"/>
            <a:ext cx="440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</a:rPr>
              <a:t>4</a:t>
            </a:r>
            <a:endParaRPr lang="zh-CN" altLang="en-US" dirty="0">
              <a:solidFill>
                <a:schemeClr val="bg1"/>
              </a:solidFill>
            </a:endParaRPr>
          </a:p>
        </p:txBody>
      </p:sp>
      <p:sp>
        <p:nvSpPr>
          <p:cNvPr id="30" name="文本框 29">
            <a:extLst>
              <a:ext uri="{FF2B5EF4-FFF2-40B4-BE49-F238E27FC236}">
                <a16:creationId xmlns:a16="http://schemas.microsoft.com/office/drawing/2014/main" id="{04CADA9D-501B-13CB-045C-086A6F530059}"/>
              </a:ext>
            </a:extLst>
          </p:cNvPr>
          <p:cNvSpPr txBox="1"/>
          <p:nvPr/>
        </p:nvSpPr>
        <p:spPr>
          <a:xfrm>
            <a:off x="1088796" y="4861047"/>
            <a:ext cx="440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</a:rPr>
              <a:t>5</a:t>
            </a:r>
            <a:endParaRPr lang="zh-CN" altLang="en-US" dirty="0">
              <a:solidFill>
                <a:schemeClr val="bg1"/>
              </a:solidFill>
            </a:endParaRPr>
          </a:p>
        </p:txBody>
      </p:sp>
      <p:sp>
        <p:nvSpPr>
          <p:cNvPr id="31" name="文本框 30">
            <a:extLst>
              <a:ext uri="{FF2B5EF4-FFF2-40B4-BE49-F238E27FC236}">
                <a16:creationId xmlns:a16="http://schemas.microsoft.com/office/drawing/2014/main" id="{4E9916FF-C0F5-80D9-C9DD-6E96B77AEE16}"/>
              </a:ext>
            </a:extLst>
          </p:cNvPr>
          <p:cNvSpPr txBox="1"/>
          <p:nvPr/>
        </p:nvSpPr>
        <p:spPr>
          <a:xfrm>
            <a:off x="11285337" y="2080551"/>
            <a:ext cx="440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</a:rPr>
              <a:t>5</a:t>
            </a:r>
            <a:endParaRPr lang="zh-CN" altLang="en-US" dirty="0">
              <a:solidFill>
                <a:schemeClr val="bg1"/>
              </a:solidFill>
            </a:endParaRP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7808A364-0AB6-99BE-7363-030095A57A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6831" y="5960178"/>
            <a:ext cx="769763" cy="916924"/>
          </a:xfrm>
          <a:prstGeom prst="rect">
            <a:avLst/>
          </a:prstGeom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B8D4D210-36A3-DD45-F94D-0D655ED51325}"/>
              </a:ext>
            </a:extLst>
          </p:cNvPr>
          <p:cNvSpPr txBox="1"/>
          <p:nvPr/>
        </p:nvSpPr>
        <p:spPr>
          <a:xfrm>
            <a:off x="8384117" y="4147486"/>
            <a:ext cx="2015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chemeClr val="bg1"/>
                </a:solidFill>
                <a:cs typeface="+mn-ea"/>
              </a:rPr>
              <a:t>Fear of losing reputation</a:t>
            </a:r>
            <a:endParaRPr lang="zh-CN" altLang="en-US" sz="2000" dirty="0">
              <a:solidFill>
                <a:schemeClr val="bg1"/>
              </a:solidFill>
              <a:cs typeface="+mn-ea"/>
            </a:endParaRPr>
          </a:p>
        </p:txBody>
      </p:sp>
      <p:pic>
        <p:nvPicPr>
          <p:cNvPr id="13" name="图片 12">
            <a:extLst>
              <a:ext uri="{FF2B5EF4-FFF2-40B4-BE49-F238E27FC236}">
                <a16:creationId xmlns:a16="http://schemas.microsoft.com/office/drawing/2014/main" id="{85A69EB3-F779-0486-58B7-793EED27AD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686" y="3971380"/>
            <a:ext cx="1353429" cy="1030313"/>
          </a:xfrm>
          <a:prstGeom prst="rect">
            <a:avLst/>
          </a:prstGeom>
        </p:spPr>
      </p:pic>
      <p:sp>
        <p:nvSpPr>
          <p:cNvPr id="19" name="文本框 18">
            <a:extLst>
              <a:ext uri="{FF2B5EF4-FFF2-40B4-BE49-F238E27FC236}">
                <a16:creationId xmlns:a16="http://schemas.microsoft.com/office/drawing/2014/main" id="{E87B8929-2F21-F0A7-3F56-1A72FC66A0FE}"/>
              </a:ext>
            </a:extLst>
          </p:cNvPr>
          <p:cNvSpPr txBox="1"/>
          <p:nvPr/>
        </p:nvSpPr>
        <p:spPr>
          <a:xfrm>
            <a:off x="11285337" y="4354443"/>
            <a:ext cx="440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</a:rPr>
              <a:t>2</a:t>
            </a:r>
            <a:endParaRPr lang="zh-CN" alt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C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直角三角形 6"/>
          <p:cNvSpPr/>
          <p:nvPr/>
        </p:nvSpPr>
        <p:spPr>
          <a:xfrm rot="5400000" flipV="1">
            <a:off x="10972799" y="0"/>
            <a:ext cx="1219199" cy="1219199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直角三角形 3"/>
          <p:cNvSpPr/>
          <p:nvPr/>
        </p:nvSpPr>
        <p:spPr>
          <a:xfrm>
            <a:off x="0" y="5769204"/>
            <a:ext cx="1088796" cy="1088796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90500" dist="127000" dir="18900000" algn="b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直角三角形 5"/>
          <p:cNvSpPr/>
          <p:nvPr/>
        </p:nvSpPr>
        <p:spPr>
          <a:xfrm rot="5400000" flipV="1">
            <a:off x="11560403" y="1"/>
            <a:ext cx="631596" cy="631596"/>
          </a:xfrm>
          <a:prstGeom prst="rtTriangle">
            <a:avLst/>
          </a:prstGeom>
          <a:solidFill>
            <a:srgbClr val="323C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cxnSp>
        <p:nvCxnSpPr>
          <p:cNvPr id="40" name="直接连接符 39"/>
          <p:cNvCxnSpPr/>
          <p:nvPr/>
        </p:nvCxnSpPr>
        <p:spPr>
          <a:xfrm>
            <a:off x="308072" y="258626"/>
            <a:ext cx="710534" cy="0"/>
          </a:xfrm>
          <a:prstGeom prst="line">
            <a:avLst/>
          </a:prstGeom>
          <a:ln w="57150" cap="rnd">
            <a:solidFill>
              <a:srgbClr val="EF53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76"/>
          <p:cNvSpPr txBox="1"/>
          <p:nvPr/>
        </p:nvSpPr>
        <p:spPr>
          <a:xfrm>
            <a:off x="198879" y="362638"/>
            <a:ext cx="52998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cs typeface="+mn-ea"/>
                <a:sym typeface="+mn-lt"/>
              </a:rPr>
              <a:t>Stay ahead of the competition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7448111" y="2241681"/>
            <a:ext cx="3986711" cy="41498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dirty="0">
                <a:solidFill>
                  <a:schemeClr val="bg1"/>
                </a:solidFill>
                <a:cs typeface="+mn-ea"/>
                <a:sym typeface="+mn-lt"/>
              </a:rPr>
              <a:t>General rise in product price</a:t>
            </a:r>
            <a:r>
              <a:rPr lang="en-US" altLang="zh-CN" baseline="30000" dirty="0">
                <a:solidFill>
                  <a:schemeClr val="bg1"/>
                </a:solidFill>
                <a:cs typeface="+mn-ea"/>
                <a:sym typeface="+mn-lt"/>
              </a:rPr>
              <a:t>(2)</a:t>
            </a:r>
          </a:p>
        </p:txBody>
      </p:sp>
      <p:sp>
        <p:nvSpPr>
          <p:cNvPr id="13" name="TextBox 76"/>
          <p:cNvSpPr txBox="1"/>
          <p:nvPr/>
        </p:nvSpPr>
        <p:spPr>
          <a:xfrm>
            <a:off x="7974721" y="1772471"/>
            <a:ext cx="1009371" cy="307777"/>
          </a:xfrm>
          <a:prstGeom prst="rect">
            <a:avLst/>
          </a:prstGeom>
          <a:solidFill>
            <a:srgbClr val="EF5350"/>
          </a:solidFill>
          <a:ln>
            <a:noFill/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400" dirty="0">
                <a:solidFill>
                  <a:schemeClr val="bg1"/>
                </a:solidFill>
                <a:cs typeface="+mn-ea"/>
                <a:sym typeface="+mn-lt"/>
              </a:rPr>
              <a:t>1</a:t>
            </a:r>
            <a:endParaRPr lang="zh-CN" altLang="en-US" sz="14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7507278" y="3802099"/>
            <a:ext cx="3986711" cy="41498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dirty="0">
                <a:solidFill>
                  <a:schemeClr val="bg1"/>
                </a:solidFill>
                <a:cs typeface="+mn-ea"/>
                <a:sym typeface="+mn-lt"/>
              </a:rPr>
              <a:t>To earn  profits</a:t>
            </a:r>
          </a:p>
        </p:txBody>
      </p:sp>
      <p:sp>
        <p:nvSpPr>
          <p:cNvPr id="15" name="TextBox 76"/>
          <p:cNvSpPr txBox="1"/>
          <p:nvPr/>
        </p:nvSpPr>
        <p:spPr>
          <a:xfrm>
            <a:off x="7969821" y="3231092"/>
            <a:ext cx="1009371" cy="307777"/>
          </a:xfrm>
          <a:prstGeom prst="rect">
            <a:avLst/>
          </a:prstGeom>
          <a:solidFill>
            <a:srgbClr val="EF5350"/>
          </a:solidFill>
          <a:ln>
            <a:noFill/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400" dirty="0">
                <a:solidFill>
                  <a:schemeClr val="bg1"/>
                </a:solidFill>
                <a:cs typeface="+mn-ea"/>
                <a:sym typeface="+mn-lt"/>
              </a:rPr>
              <a:t>2</a:t>
            </a:r>
            <a:endParaRPr lang="zh-CN" altLang="en-US" sz="14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7520106" y="5129671"/>
            <a:ext cx="3986711" cy="775084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dirty="0">
                <a:solidFill>
                  <a:schemeClr val="bg1"/>
                </a:solidFill>
                <a:cs typeface="+mn-ea"/>
                <a:sym typeface="+mn-lt"/>
              </a:rPr>
              <a:t>To increase profit margin to sustain share price</a:t>
            </a:r>
          </a:p>
        </p:txBody>
      </p:sp>
      <p:sp>
        <p:nvSpPr>
          <p:cNvPr id="17" name="TextBox 76"/>
          <p:cNvSpPr txBox="1"/>
          <p:nvPr/>
        </p:nvSpPr>
        <p:spPr>
          <a:xfrm>
            <a:off x="7974721" y="4634202"/>
            <a:ext cx="1009371" cy="307777"/>
          </a:xfrm>
          <a:prstGeom prst="rect">
            <a:avLst/>
          </a:prstGeom>
          <a:solidFill>
            <a:srgbClr val="EF5350"/>
          </a:solidFill>
          <a:ln>
            <a:noFill/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400" dirty="0">
                <a:solidFill>
                  <a:schemeClr val="bg1"/>
                </a:solidFill>
                <a:cs typeface="+mn-ea"/>
                <a:sym typeface="+mn-lt"/>
              </a:rPr>
              <a:t>3</a:t>
            </a:r>
            <a:endParaRPr lang="zh-CN" altLang="en-US" sz="14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09263418-CF97-95B3-6B3A-524FD658C4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15" y="1463574"/>
            <a:ext cx="7503918" cy="3930852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C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直角三角形 6"/>
          <p:cNvSpPr/>
          <p:nvPr/>
        </p:nvSpPr>
        <p:spPr>
          <a:xfrm rot="5400000" flipV="1">
            <a:off x="10972799" y="0"/>
            <a:ext cx="1219199" cy="1219199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直角三角形 3"/>
          <p:cNvSpPr/>
          <p:nvPr/>
        </p:nvSpPr>
        <p:spPr>
          <a:xfrm>
            <a:off x="0" y="5769204"/>
            <a:ext cx="1088796" cy="1088796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90500" dist="127000" dir="18900000" algn="b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直角三角形 5"/>
          <p:cNvSpPr/>
          <p:nvPr/>
        </p:nvSpPr>
        <p:spPr>
          <a:xfrm rot="5400000" flipV="1">
            <a:off x="11560403" y="1"/>
            <a:ext cx="631596" cy="631596"/>
          </a:xfrm>
          <a:prstGeom prst="rtTriangle">
            <a:avLst/>
          </a:prstGeom>
          <a:solidFill>
            <a:srgbClr val="323C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cxnSp>
        <p:nvCxnSpPr>
          <p:cNvPr id="40" name="直接连接符 39"/>
          <p:cNvCxnSpPr/>
          <p:nvPr/>
        </p:nvCxnSpPr>
        <p:spPr>
          <a:xfrm>
            <a:off x="308072" y="258626"/>
            <a:ext cx="710534" cy="0"/>
          </a:xfrm>
          <a:prstGeom prst="line">
            <a:avLst/>
          </a:prstGeom>
          <a:ln w="57150" cap="rnd">
            <a:solidFill>
              <a:srgbClr val="EF53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76"/>
          <p:cNvSpPr txBox="1"/>
          <p:nvPr/>
        </p:nvSpPr>
        <p:spPr>
          <a:xfrm>
            <a:off x="198879" y="362638"/>
            <a:ext cx="65982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cs typeface="+mn-ea"/>
                <a:sym typeface="+mn-lt"/>
              </a:rPr>
              <a:t>Existing brand loyalty and awareness</a:t>
            </a:r>
          </a:p>
        </p:txBody>
      </p:sp>
      <p:sp>
        <p:nvSpPr>
          <p:cNvPr id="15" name="TextBox 76"/>
          <p:cNvSpPr txBox="1"/>
          <p:nvPr/>
        </p:nvSpPr>
        <p:spPr>
          <a:xfrm>
            <a:off x="6753903" y="997683"/>
            <a:ext cx="440055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solidFill>
                  <a:schemeClr val="bg1"/>
                </a:solidFill>
                <a:cs typeface="+mn-ea"/>
                <a:sym typeface="+mn-lt"/>
              </a:rPr>
              <a:t>According to its interim CEO Howard </a:t>
            </a:r>
            <a:r>
              <a:rPr lang="en-US" altLang="zh-CN" sz="2000" b="1" dirty="0" err="1">
                <a:solidFill>
                  <a:schemeClr val="bg1"/>
                </a:solidFill>
                <a:cs typeface="+mn-ea"/>
                <a:sym typeface="+mn-lt"/>
              </a:rPr>
              <a:t>Schult</a:t>
            </a:r>
            <a:r>
              <a:rPr lang="en-US" altLang="zh-CN" sz="2000" b="1" dirty="0">
                <a:solidFill>
                  <a:schemeClr val="bg1"/>
                </a:solidFill>
                <a:cs typeface="+mn-ea"/>
                <a:sym typeface="+mn-lt"/>
              </a:rPr>
              <a:t>, “Our loyal Starbucks Rewards members drove a record </a:t>
            </a:r>
            <a:r>
              <a:rPr lang="en-US" altLang="zh-CN" sz="2000" b="1" dirty="0">
                <a:solidFill>
                  <a:srgbClr val="FF0000"/>
                </a:solidFill>
                <a:cs typeface="+mn-ea"/>
                <a:sym typeface="+mn-lt"/>
              </a:rPr>
              <a:t>53%</a:t>
            </a:r>
            <a:r>
              <a:rPr lang="en-US" altLang="zh-CN" sz="2000" b="1" dirty="0">
                <a:solidFill>
                  <a:schemeClr val="bg1"/>
                </a:solidFill>
                <a:cs typeface="+mn-ea"/>
                <a:sym typeface="+mn-lt"/>
              </a:rPr>
              <a:t> of U.S. company-operated revenue.”</a:t>
            </a:r>
            <a:r>
              <a:rPr lang="en-US" altLang="zh-CN" sz="2000" b="1" baseline="30000" dirty="0">
                <a:solidFill>
                  <a:schemeClr val="bg1"/>
                </a:solidFill>
                <a:cs typeface="+mn-ea"/>
                <a:sym typeface="+mn-lt"/>
              </a:rPr>
              <a:t>(8)</a:t>
            </a:r>
            <a:endParaRPr lang="zh-CN" altLang="en-US" sz="2000" b="1" baseline="300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037547" y="1395252"/>
            <a:ext cx="4467489" cy="2451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000" b="1" dirty="0">
                <a:solidFill>
                  <a:schemeClr val="bg1"/>
                </a:solidFill>
                <a:cs typeface="+mn-ea"/>
                <a:sym typeface="+mn-lt"/>
              </a:rPr>
              <a:t>Along with the announcement of its financial results for the third quarter of 2022, Starbucks’ loyalty program 90-day active membership in the United States rose </a:t>
            </a:r>
            <a:r>
              <a:rPr lang="en-US" altLang="zh-CN" sz="2000" b="1" dirty="0">
                <a:solidFill>
                  <a:srgbClr val="FF0000"/>
                </a:solidFill>
                <a:cs typeface="+mn-ea"/>
                <a:sym typeface="+mn-lt"/>
              </a:rPr>
              <a:t>13%</a:t>
            </a:r>
            <a:r>
              <a:rPr lang="en-US" altLang="zh-CN" sz="2000" b="1" dirty="0">
                <a:solidFill>
                  <a:schemeClr val="bg1"/>
                </a:solidFill>
                <a:cs typeface="+mn-ea"/>
                <a:sym typeface="+mn-lt"/>
              </a:rPr>
              <a:t> in the quarter to </a:t>
            </a:r>
            <a:r>
              <a:rPr lang="en-US" altLang="zh-CN" sz="2000" b="1" dirty="0">
                <a:solidFill>
                  <a:srgbClr val="FF0000"/>
                </a:solidFill>
                <a:cs typeface="+mn-ea"/>
                <a:sym typeface="+mn-lt"/>
              </a:rPr>
              <a:t>27.4 million </a:t>
            </a:r>
            <a:r>
              <a:rPr lang="en-US" altLang="zh-CN" sz="2000" b="1" dirty="0">
                <a:solidFill>
                  <a:schemeClr val="bg1"/>
                </a:solidFill>
                <a:cs typeface="+mn-ea"/>
                <a:sym typeface="+mn-lt"/>
              </a:rPr>
              <a:t>members.</a:t>
            </a: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0AD57853-4B79-FA91-FC71-EB7EC770D985}"/>
              </a:ext>
            </a:extLst>
          </p:cNvPr>
          <p:cNvGrpSpPr/>
          <p:nvPr/>
        </p:nvGrpSpPr>
        <p:grpSpPr>
          <a:xfrm>
            <a:off x="0" y="3022262"/>
            <a:ext cx="12390879" cy="3608216"/>
            <a:chOff x="-29036" y="2377012"/>
            <a:chExt cx="12192000" cy="3608216"/>
          </a:xfrm>
        </p:grpSpPr>
        <p:sp>
          <p:nvSpPr>
            <p:cNvPr id="8" name="矩形 7"/>
            <p:cNvSpPr/>
            <p:nvPr/>
          </p:nvSpPr>
          <p:spPr>
            <a:xfrm>
              <a:off x="-29036" y="3406524"/>
              <a:ext cx="12192000" cy="2004066"/>
            </a:xfrm>
            <a:prstGeom prst="rect">
              <a:avLst/>
            </a:prstGeom>
            <a:solidFill>
              <a:srgbClr val="CAD0D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0" name="Freeform 26"/>
            <p:cNvSpPr>
              <a:spLocks noChangeAspect="1" noEditPoints="1"/>
            </p:cNvSpPr>
            <p:nvPr/>
          </p:nvSpPr>
          <p:spPr bwMode="auto">
            <a:xfrm>
              <a:off x="1473385" y="3792265"/>
              <a:ext cx="596900" cy="746125"/>
            </a:xfrm>
            <a:custGeom>
              <a:avLst/>
              <a:gdLst>
                <a:gd name="T0" fmla="*/ 311 w 321"/>
                <a:gd name="T1" fmla="*/ 99 h 402"/>
                <a:gd name="T2" fmla="*/ 189 w 321"/>
                <a:gd name="T3" fmla="*/ 11 h 402"/>
                <a:gd name="T4" fmla="*/ 94 w 321"/>
                <a:gd name="T5" fmla="*/ 126 h 402"/>
                <a:gd name="T6" fmla="*/ 109 w 321"/>
                <a:gd name="T7" fmla="*/ 174 h 402"/>
                <a:gd name="T8" fmla="*/ 6 w 321"/>
                <a:gd name="T9" fmla="*/ 328 h 402"/>
                <a:gd name="T10" fmla="*/ 1 w 321"/>
                <a:gd name="T11" fmla="*/ 351 h 402"/>
                <a:gd name="T12" fmla="*/ 8 w 321"/>
                <a:gd name="T13" fmla="*/ 390 h 402"/>
                <a:gd name="T14" fmla="*/ 22 w 321"/>
                <a:gd name="T15" fmla="*/ 401 h 402"/>
                <a:gd name="T16" fmla="*/ 52 w 321"/>
                <a:gd name="T17" fmla="*/ 395 h 402"/>
                <a:gd name="T18" fmla="*/ 71 w 321"/>
                <a:gd name="T19" fmla="*/ 382 h 402"/>
                <a:gd name="T20" fmla="*/ 111 w 321"/>
                <a:gd name="T21" fmla="*/ 316 h 402"/>
                <a:gd name="T22" fmla="*/ 112 w 321"/>
                <a:gd name="T23" fmla="*/ 316 h 402"/>
                <a:gd name="T24" fmla="*/ 140 w 321"/>
                <a:gd name="T25" fmla="*/ 311 h 402"/>
                <a:gd name="T26" fmla="*/ 187 w 321"/>
                <a:gd name="T27" fmla="*/ 233 h 402"/>
                <a:gd name="T28" fmla="*/ 239 w 321"/>
                <a:gd name="T29" fmla="*/ 232 h 402"/>
                <a:gd name="T30" fmla="*/ 311 w 321"/>
                <a:gd name="T31" fmla="*/ 99 h 402"/>
                <a:gd name="T32" fmla="*/ 260 w 321"/>
                <a:gd name="T33" fmla="*/ 130 h 402"/>
                <a:gd name="T34" fmla="*/ 206 w 321"/>
                <a:gd name="T35" fmla="*/ 120 h 402"/>
                <a:gd name="T36" fmla="*/ 179 w 321"/>
                <a:gd name="T37" fmla="*/ 71 h 402"/>
                <a:gd name="T38" fmla="*/ 248 w 321"/>
                <a:gd name="T39" fmla="*/ 58 h 402"/>
                <a:gd name="T40" fmla="*/ 260 w 321"/>
                <a:gd name="T41" fmla="*/ 130 h 4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21" h="402">
                  <a:moveTo>
                    <a:pt x="311" y="99"/>
                  </a:moveTo>
                  <a:cubicBezTo>
                    <a:pt x="301" y="40"/>
                    <a:pt x="246" y="0"/>
                    <a:pt x="189" y="11"/>
                  </a:cubicBezTo>
                  <a:cubicBezTo>
                    <a:pt x="132" y="21"/>
                    <a:pt x="84" y="67"/>
                    <a:pt x="94" y="126"/>
                  </a:cubicBezTo>
                  <a:cubicBezTo>
                    <a:pt x="96" y="139"/>
                    <a:pt x="102" y="159"/>
                    <a:pt x="109" y="174"/>
                  </a:cubicBezTo>
                  <a:cubicBezTo>
                    <a:pt x="6" y="328"/>
                    <a:pt x="6" y="328"/>
                    <a:pt x="6" y="328"/>
                  </a:cubicBezTo>
                  <a:cubicBezTo>
                    <a:pt x="2" y="334"/>
                    <a:pt x="0" y="344"/>
                    <a:pt x="1" y="351"/>
                  </a:cubicBezTo>
                  <a:cubicBezTo>
                    <a:pt x="8" y="390"/>
                    <a:pt x="8" y="390"/>
                    <a:pt x="8" y="390"/>
                  </a:cubicBezTo>
                  <a:cubicBezTo>
                    <a:pt x="9" y="397"/>
                    <a:pt x="15" y="402"/>
                    <a:pt x="22" y="401"/>
                  </a:cubicBezTo>
                  <a:cubicBezTo>
                    <a:pt x="52" y="395"/>
                    <a:pt x="52" y="395"/>
                    <a:pt x="52" y="395"/>
                  </a:cubicBezTo>
                  <a:cubicBezTo>
                    <a:pt x="59" y="394"/>
                    <a:pt x="67" y="388"/>
                    <a:pt x="71" y="382"/>
                  </a:cubicBezTo>
                  <a:cubicBezTo>
                    <a:pt x="111" y="316"/>
                    <a:pt x="111" y="316"/>
                    <a:pt x="111" y="316"/>
                  </a:cubicBezTo>
                  <a:cubicBezTo>
                    <a:pt x="112" y="316"/>
                    <a:pt x="112" y="316"/>
                    <a:pt x="112" y="316"/>
                  </a:cubicBezTo>
                  <a:cubicBezTo>
                    <a:pt x="140" y="311"/>
                    <a:pt x="140" y="311"/>
                    <a:pt x="140" y="311"/>
                  </a:cubicBezTo>
                  <a:cubicBezTo>
                    <a:pt x="187" y="233"/>
                    <a:pt x="187" y="233"/>
                    <a:pt x="187" y="233"/>
                  </a:cubicBezTo>
                  <a:cubicBezTo>
                    <a:pt x="203" y="236"/>
                    <a:pt x="226" y="235"/>
                    <a:pt x="239" y="232"/>
                  </a:cubicBezTo>
                  <a:cubicBezTo>
                    <a:pt x="296" y="222"/>
                    <a:pt x="321" y="159"/>
                    <a:pt x="311" y="99"/>
                  </a:cubicBezTo>
                  <a:close/>
                  <a:moveTo>
                    <a:pt x="260" y="130"/>
                  </a:moveTo>
                  <a:cubicBezTo>
                    <a:pt x="244" y="153"/>
                    <a:pt x="228" y="137"/>
                    <a:pt x="206" y="120"/>
                  </a:cubicBezTo>
                  <a:cubicBezTo>
                    <a:pt x="184" y="104"/>
                    <a:pt x="163" y="94"/>
                    <a:pt x="179" y="71"/>
                  </a:cubicBezTo>
                  <a:cubicBezTo>
                    <a:pt x="195" y="47"/>
                    <a:pt x="226" y="42"/>
                    <a:pt x="248" y="58"/>
                  </a:cubicBezTo>
                  <a:cubicBezTo>
                    <a:pt x="270" y="74"/>
                    <a:pt x="276" y="107"/>
                    <a:pt x="260" y="130"/>
                  </a:cubicBezTo>
                  <a:close/>
                </a:path>
              </a:pathLst>
            </a:custGeom>
            <a:solidFill>
              <a:srgbClr val="323C50"/>
            </a:solidFill>
            <a:ln>
              <a:noFill/>
            </a:ln>
          </p:spPr>
          <p:txBody>
            <a:bodyPr/>
            <a:lstStyle/>
            <a:p>
              <a:pPr eaLnBrk="1" hangingPunct="1">
                <a:defRPr/>
              </a:pPr>
              <a:endParaRPr lang="en-US" altLang="zh-CN" sz="2400">
                <a:cs typeface="+mn-ea"/>
                <a:sym typeface="+mn-lt"/>
              </a:endParaRPr>
            </a:p>
          </p:txBody>
        </p:sp>
        <p:sp>
          <p:nvSpPr>
            <p:cNvPr id="11" name="椭圆 10"/>
            <p:cNvSpPr/>
            <p:nvPr/>
          </p:nvSpPr>
          <p:spPr>
            <a:xfrm>
              <a:off x="1243934" y="3624726"/>
              <a:ext cx="1055802" cy="1055802"/>
            </a:xfrm>
            <a:prstGeom prst="ellipse">
              <a:avLst/>
            </a:prstGeom>
            <a:noFill/>
            <a:ln w="28575">
              <a:solidFill>
                <a:srgbClr val="323C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Freeform 6"/>
            <p:cNvSpPr>
              <a:spLocks noChangeAspect="1" noEditPoints="1"/>
            </p:cNvSpPr>
            <p:nvPr/>
          </p:nvSpPr>
          <p:spPr bwMode="auto">
            <a:xfrm>
              <a:off x="3997141" y="3792265"/>
              <a:ext cx="654050" cy="720725"/>
            </a:xfrm>
            <a:custGeom>
              <a:avLst/>
              <a:gdLst>
                <a:gd name="T0" fmla="*/ 347 w 376"/>
                <a:gd name="T1" fmla="*/ 284 h 376"/>
                <a:gd name="T2" fmla="*/ 347 w 376"/>
                <a:gd name="T3" fmla="*/ 238 h 376"/>
                <a:gd name="T4" fmla="*/ 278 w 376"/>
                <a:gd name="T5" fmla="*/ 169 h 376"/>
                <a:gd name="T6" fmla="*/ 238 w 376"/>
                <a:gd name="T7" fmla="*/ 169 h 376"/>
                <a:gd name="T8" fmla="*/ 207 w 376"/>
                <a:gd name="T9" fmla="*/ 148 h 376"/>
                <a:gd name="T10" fmla="*/ 207 w 376"/>
                <a:gd name="T11" fmla="*/ 92 h 376"/>
                <a:gd name="T12" fmla="*/ 236 w 376"/>
                <a:gd name="T13" fmla="*/ 48 h 376"/>
                <a:gd name="T14" fmla="*/ 188 w 376"/>
                <a:gd name="T15" fmla="*/ 0 h 376"/>
                <a:gd name="T16" fmla="*/ 140 w 376"/>
                <a:gd name="T17" fmla="*/ 48 h 376"/>
                <a:gd name="T18" fmla="*/ 169 w 376"/>
                <a:gd name="T19" fmla="*/ 92 h 376"/>
                <a:gd name="T20" fmla="*/ 169 w 376"/>
                <a:gd name="T21" fmla="*/ 148 h 376"/>
                <a:gd name="T22" fmla="*/ 138 w 376"/>
                <a:gd name="T23" fmla="*/ 169 h 376"/>
                <a:gd name="T24" fmla="*/ 98 w 376"/>
                <a:gd name="T25" fmla="*/ 169 h 376"/>
                <a:gd name="T26" fmla="*/ 29 w 376"/>
                <a:gd name="T27" fmla="*/ 238 h 376"/>
                <a:gd name="T28" fmla="*/ 29 w 376"/>
                <a:gd name="T29" fmla="*/ 284 h 376"/>
                <a:gd name="T30" fmla="*/ 0 w 376"/>
                <a:gd name="T31" fmla="*/ 328 h 376"/>
                <a:gd name="T32" fmla="*/ 48 w 376"/>
                <a:gd name="T33" fmla="*/ 376 h 376"/>
                <a:gd name="T34" fmla="*/ 96 w 376"/>
                <a:gd name="T35" fmla="*/ 328 h 376"/>
                <a:gd name="T36" fmla="*/ 67 w 376"/>
                <a:gd name="T37" fmla="*/ 284 h 376"/>
                <a:gd name="T38" fmla="*/ 67 w 376"/>
                <a:gd name="T39" fmla="*/ 238 h 376"/>
                <a:gd name="T40" fmla="*/ 98 w 376"/>
                <a:gd name="T41" fmla="*/ 207 h 376"/>
                <a:gd name="T42" fmla="*/ 138 w 376"/>
                <a:gd name="T43" fmla="*/ 207 h 376"/>
                <a:gd name="T44" fmla="*/ 169 w 376"/>
                <a:gd name="T45" fmla="*/ 202 h 376"/>
                <a:gd name="T46" fmla="*/ 169 w 376"/>
                <a:gd name="T47" fmla="*/ 284 h 376"/>
                <a:gd name="T48" fmla="*/ 140 w 376"/>
                <a:gd name="T49" fmla="*/ 328 h 376"/>
                <a:gd name="T50" fmla="*/ 188 w 376"/>
                <a:gd name="T51" fmla="*/ 376 h 376"/>
                <a:gd name="T52" fmla="*/ 236 w 376"/>
                <a:gd name="T53" fmla="*/ 328 h 376"/>
                <a:gd name="T54" fmla="*/ 207 w 376"/>
                <a:gd name="T55" fmla="*/ 284 h 376"/>
                <a:gd name="T56" fmla="*/ 207 w 376"/>
                <a:gd name="T57" fmla="*/ 202 h 376"/>
                <a:gd name="T58" fmla="*/ 238 w 376"/>
                <a:gd name="T59" fmla="*/ 207 h 376"/>
                <a:gd name="T60" fmla="*/ 278 w 376"/>
                <a:gd name="T61" fmla="*/ 207 h 376"/>
                <a:gd name="T62" fmla="*/ 309 w 376"/>
                <a:gd name="T63" fmla="*/ 238 h 376"/>
                <a:gd name="T64" fmla="*/ 309 w 376"/>
                <a:gd name="T65" fmla="*/ 284 h 376"/>
                <a:gd name="T66" fmla="*/ 280 w 376"/>
                <a:gd name="T67" fmla="*/ 328 h 376"/>
                <a:gd name="T68" fmla="*/ 328 w 376"/>
                <a:gd name="T69" fmla="*/ 376 h 376"/>
                <a:gd name="T70" fmla="*/ 376 w 376"/>
                <a:gd name="T71" fmla="*/ 328 h 376"/>
                <a:gd name="T72" fmla="*/ 347 w 376"/>
                <a:gd name="T73" fmla="*/ 284 h 376"/>
                <a:gd name="T74" fmla="*/ 75 w 376"/>
                <a:gd name="T75" fmla="*/ 328 h 376"/>
                <a:gd name="T76" fmla="*/ 48 w 376"/>
                <a:gd name="T77" fmla="*/ 356 h 376"/>
                <a:gd name="T78" fmla="*/ 20 w 376"/>
                <a:gd name="T79" fmla="*/ 328 h 376"/>
                <a:gd name="T80" fmla="*/ 48 w 376"/>
                <a:gd name="T81" fmla="*/ 300 h 376"/>
                <a:gd name="T82" fmla="*/ 75 w 376"/>
                <a:gd name="T83" fmla="*/ 328 h 376"/>
                <a:gd name="T84" fmla="*/ 160 w 376"/>
                <a:gd name="T85" fmla="*/ 48 h 376"/>
                <a:gd name="T86" fmla="*/ 188 w 376"/>
                <a:gd name="T87" fmla="*/ 20 h 376"/>
                <a:gd name="T88" fmla="*/ 215 w 376"/>
                <a:gd name="T89" fmla="*/ 48 h 376"/>
                <a:gd name="T90" fmla="*/ 188 w 376"/>
                <a:gd name="T91" fmla="*/ 76 h 376"/>
                <a:gd name="T92" fmla="*/ 160 w 376"/>
                <a:gd name="T93" fmla="*/ 48 h 376"/>
                <a:gd name="T94" fmla="*/ 215 w 376"/>
                <a:gd name="T95" fmla="*/ 328 h 376"/>
                <a:gd name="T96" fmla="*/ 188 w 376"/>
                <a:gd name="T97" fmla="*/ 356 h 376"/>
                <a:gd name="T98" fmla="*/ 160 w 376"/>
                <a:gd name="T99" fmla="*/ 328 h 376"/>
                <a:gd name="T100" fmla="*/ 188 w 376"/>
                <a:gd name="T101" fmla="*/ 300 h 376"/>
                <a:gd name="T102" fmla="*/ 215 w 376"/>
                <a:gd name="T103" fmla="*/ 328 h 376"/>
                <a:gd name="T104" fmla="*/ 328 w 376"/>
                <a:gd name="T105" fmla="*/ 356 h 376"/>
                <a:gd name="T106" fmla="*/ 300 w 376"/>
                <a:gd name="T107" fmla="*/ 328 h 376"/>
                <a:gd name="T108" fmla="*/ 328 w 376"/>
                <a:gd name="T109" fmla="*/ 300 h 376"/>
                <a:gd name="T110" fmla="*/ 355 w 376"/>
                <a:gd name="T111" fmla="*/ 328 h 376"/>
                <a:gd name="T112" fmla="*/ 328 w 376"/>
                <a:gd name="T113" fmla="*/ 356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76" h="376">
                  <a:moveTo>
                    <a:pt x="347" y="284"/>
                  </a:moveTo>
                  <a:cubicBezTo>
                    <a:pt x="347" y="238"/>
                    <a:pt x="347" y="238"/>
                    <a:pt x="347" y="238"/>
                  </a:cubicBezTo>
                  <a:cubicBezTo>
                    <a:pt x="347" y="210"/>
                    <a:pt x="328" y="169"/>
                    <a:pt x="278" y="169"/>
                  </a:cubicBezTo>
                  <a:cubicBezTo>
                    <a:pt x="238" y="169"/>
                    <a:pt x="238" y="169"/>
                    <a:pt x="238" y="169"/>
                  </a:cubicBezTo>
                  <a:cubicBezTo>
                    <a:pt x="210" y="169"/>
                    <a:pt x="207" y="155"/>
                    <a:pt x="207" y="148"/>
                  </a:cubicBezTo>
                  <a:cubicBezTo>
                    <a:pt x="207" y="92"/>
                    <a:pt x="207" y="92"/>
                    <a:pt x="207" y="92"/>
                  </a:cubicBezTo>
                  <a:cubicBezTo>
                    <a:pt x="224" y="85"/>
                    <a:pt x="236" y="68"/>
                    <a:pt x="236" y="48"/>
                  </a:cubicBezTo>
                  <a:cubicBezTo>
                    <a:pt x="236" y="21"/>
                    <a:pt x="214" y="0"/>
                    <a:pt x="188" y="0"/>
                  </a:cubicBezTo>
                  <a:cubicBezTo>
                    <a:pt x="161" y="0"/>
                    <a:pt x="140" y="21"/>
                    <a:pt x="140" y="48"/>
                  </a:cubicBezTo>
                  <a:cubicBezTo>
                    <a:pt x="140" y="68"/>
                    <a:pt x="152" y="85"/>
                    <a:pt x="169" y="92"/>
                  </a:cubicBezTo>
                  <a:cubicBezTo>
                    <a:pt x="169" y="148"/>
                    <a:pt x="169" y="148"/>
                    <a:pt x="169" y="148"/>
                  </a:cubicBezTo>
                  <a:cubicBezTo>
                    <a:pt x="169" y="153"/>
                    <a:pt x="167" y="169"/>
                    <a:pt x="138" y="169"/>
                  </a:cubicBezTo>
                  <a:cubicBezTo>
                    <a:pt x="98" y="169"/>
                    <a:pt x="98" y="169"/>
                    <a:pt x="98" y="169"/>
                  </a:cubicBezTo>
                  <a:cubicBezTo>
                    <a:pt x="47" y="169"/>
                    <a:pt x="29" y="210"/>
                    <a:pt x="29" y="238"/>
                  </a:cubicBezTo>
                  <a:cubicBezTo>
                    <a:pt x="29" y="284"/>
                    <a:pt x="29" y="284"/>
                    <a:pt x="29" y="284"/>
                  </a:cubicBezTo>
                  <a:cubicBezTo>
                    <a:pt x="12" y="291"/>
                    <a:pt x="0" y="308"/>
                    <a:pt x="0" y="328"/>
                  </a:cubicBezTo>
                  <a:cubicBezTo>
                    <a:pt x="0" y="354"/>
                    <a:pt x="21" y="376"/>
                    <a:pt x="48" y="376"/>
                  </a:cubicBezTo>
                  <a:cubicBezTo>
                    <a:pt x="74" y="376"/>
                    <a:pt x="96" y="354"/>
                    <a:pt x="96" y="328"/>
                  </a:cubicBezTo>
                  <a:cubicBezTo>
                    <a:pt x="96" y="308"/>
                    <a:pt x="84" y="291"/>
                    <a:pt x="67" y="284"/>
                  </a:cubicBezTo>
                  <a:cubicBezTo>
                    <a:pt x="67" y="238"/>
                    <a:pt x="67" y="238"/>
                    <a:pt x="67" y="238"/>
                  </a:cubicBezTo>
                  <a:cubicBezTo>
                    <a:pt x="67" y="233"/>
                    <a:pt x="68" y="207"/>
                    <a:pt x="98" y="207"/>
                  </a:cubicBezTo>
                  <a:cubicBezTo>
                    <a:pt x="138" y="207"/>
                    <a:pt x="138" y="207"/>
                    <a:pt x="138" y="207"/>
                  </a:cubicBezTo>
                  <a:cubicBezTo>
                    <a:pt x="150" y="207"/>
                    <a:pt x="160" y="205"/>
                    <a:pt x="169" y="202"/>
                  </a:cubicBezTo>
                  <a:cubicBezTo>
                    <a:pt x="169" y="284"/>
                    <a:pt x="169" y="284"/>
                    <a:pt x="169" y="284"/>
                  </a:cubicBezTo>
                  <a:cubicBezTo>
                    <a:pt x="152" y="291"/>
                    <a:pt x="140" y="308"/>
                    <a:pt x="140" y="328"/>
                  </a:cubicBezTo>
                  <a:cubicBezTo>
                    <a:pt x="140" y="354"/>
                    <a:pt x="161" y="376"/>
                    <a:pt x="188" y="376"/>
                  </a:cubicBezTo>
                  <a:cubicBezTo>
                    <a:pt x="214" y="376"/>
                    <a:pt x="236" y="354"/>
                    <a:pt x="236" y="328"/>
                  </a:cubicBezTo>
                  <a:cubicBezTo>
                    <a:pt x="236" y="308"/>
                    <a:pt x="224" y="291"/>
                    <a:pt x="207" y="284"/>
                  </a:cubicBezTo>
                  <a:cubicBezTo>
                    <a:pt x="207" y="202"/>
                    <a:pt x="207" y="202"/>
                    <a:pt x="207" y="202"/>
                  </a:cubicBezTo>
                  <a:cubicBezTo>
                    <a:pt x="215" y="205"/>
                    <a:pt x="226" y="207"/>
                    <a:pt x="238" y="207"/>
                  </a:cubicBezTo>
                  <a:cubicBezTo>
                    <a:pt x="278" y="207"/>
                    <a:pt x="278" y="207"/>
                    <a:pt x="278" y="207"/>
                  </a:cubicBezTo>
                  <a:cubicBezTo>
                    <a:pt x="306" y="207"/>
                    <a:pt x="309" y="231"/>
                    <a:pt x="309" y="238"/>
                  </a:cubicBezTo>
                  <a:cubicBezTo>
                    <a:pt x="309" y="284"/>
                    <a:pt x="309" y="284"/>
                    <a:pt x="309" y="284"/>
                  </a:cubicBezTo>
                  <a:cubicBezTo>
                    <a:pt x="292" y="291"/>
                    <a:pt x="280" y="308"/>
                    <a:pt x="280" y="328"/>
                  </a:cubicBezTo>
                  <a:cubicBezTo>
                    <a:pt x="280" y="354"/>
                    <a:pt x="301" y="376"/>
                    <a:pt x="328" y="376"/>
                  </a:cubicBezTo>
                  <a:cubicBezTo>
                    <a:pt x="354" y="376"/>
                    <a:pt x="376" y="354"/>
                    <a:pt x="376" y="328"/>
                  </a:cubicBezTo>
                  <a:cubicBezTo>
                    <a:pt x="376" y="308"/>
                    <a:pt x="364" y="291"/>
                    <a:pt x="347" y="284"/>
                  </a:cubicBezTo>
                  <a:close/>
                  <a:moveTo>
                    <a:pt x="75" y="328"/>
                  </a:moveTo>
                  <a:cubicBezTo>
                    <a:pt x="75" y="343"/>
                    <a:pt x="63" y="356"/>
                    <a:pt x="48" y="356"/>
                  </a:cubicBezTo>
                  <a:cubicBezTo>
                    <a:pt x="32" y="356"/>
                    <a:pt x="20" y="343"/>
                    <a:pt x="20" y="328"/>
                  </a:cubicBezTo>
                  <a:cubicBezTo>
                    <a:pt x="20" y="313"/>
                    <a:pt x="32" y="300"/>
                    <a:pt x="48" y="300"/>
                  </a:cubicBezTo>
                  <a:cubicBezTo>
                    <a:pt x="63" y="300"/>
                    <a:pt x="75" y="313"/>
                    <a:pt x="75" y="328"/>
                  </a:cubicBezTo>
                  <a:close/>
                  <a:moveTo>
                    <a:pt x="160" y="48"/>
                  </a:moveTo>
                  <a:cubicBezTo>
                    <a:pt x="160" y="33"/>
                    <a:pt x="172" y="20"/>
                    <a:pt x="188" y="20"/>
                  </a:cubicBezTo>
                  <a:cubicBezTo>
                    <a:pt x="203" y="20"/>
                    <a:pt x="215" y="33"/>
                    <a:pt x="215" y="48"/>
                  </a:cubicBezTo>
                  <a:cubicBezTo>
                    <a:pt x="215" y="63"/>
                    <a:pt x="203" y="76"/>
                    <a:pt x="188" y="76"/>
                  </a:cubicBezTo>
                  <a:cubicBezTo>
                    <a:pt x="172" y="76"/>
                    <a:pt x="160" y="63"/>
                    <a:pt x="160" y="48"/>
                  </a:cubicBezTo>
                  <a:close/>
                  <a:moveTo>
                    <a:pt x="215" y="328"/>
                  </a:moveTo>
                  <a:cubicBezTo>
                    <a:pt x="215" y="343"/>
                    <a:pt x="203" y="356"/>
                    <a:pt x="188" y="356"/>
                  </a:cubicBezTo>
                  <a:cubicBezTo>
                    <a:pt x="172" y="356"/>
                    <a:pt x="160" y="343"/>
                    <a:pt x="160" y="328"/>
                  </a:cubicBezTo>
                  <a:cubicBezTo>
                    <a:pt x="160" y="313"/>
                    <a:pt x="172" y="300"/>
                    <a:pt x="188" y="300"/>
                  </a:cubicBezTo>
                  <a:cubicBezTo>
                    <a:pt x="203" y="300"/>
                    <a:pt x="215" y="313"/>
                    <a:pt x="215" y="328"/>
                  </a:cubicBezTo>
                  <a:close/>
                  <a:moveTo>
                    <a:pt x="328" y="356"/>
                  </a:moveTo>
                  <a:cubicBezTo>
                    <a:pt x="312" y="356"/>
                    <a:pt x="300" y="343"/>
                    <a:pt x="300" y="328"/>
                  </a:cubicBezTo>
                  <a:cubicBezTo>
                    <a:pt x="300" y="313"/>
                    <a:pt x="312" y="300"/>
                    <a:pt x="328" y="300"/>
                  </a:cubicBezTo>
                  <a:cubicBezTo>
                    <a:pt x="343" y="300"/>
                    <a:pt x="355" y="313"/>
                    <a:pt x="355" y="328"/>
                  </a:cubicBezTo>
                  <a:cubicBezTo>
                    <a:pt x="355" y="343"/>
                    <a:pt x="343" y="356"/>
                    <a:pt x="328" y="356"/>
                  </a:cubicBezTo>
                  <a:close/>
                </a:path>
              </a:pathLst>
            </a:custGeom>
            <a:solidFill>
              <a:srgbClr val="323C50"/>
            </a:solidFill>
            <a:ln>
              <a:noFill/>
            </a:ln>
          </p:spPr>
          <p:txBody>
            <a:bodyPr/>
            <a:lstStyle/>
            <a:p>
              <a:pPr eaLnBrk="1" hangingPunct="1">
                <a:defRPr/>
              </a:pPr>
              <a:endParaRPr lang="en-US" altLang="zh-CN">
                <a:cs typeface="+mn-ea"/>
                <a:sym typeface="+mn-lt"/>
              </a:endParaRPr>
            </a:p>
          </p:txBody>
        </p:sp>
        <p:sp>
          <p:nvSpPr>
            <p:cNvPr id="14" name="椭圆 13"/>
            <p:cNvSpPr/>
            <p:nvPr/>
          </p:nvSpPr>
          <p:spPr>
            <a:xfrm>
              <a:off x="3796265" y="3624726"/>
              <a:ext cx="1055802" cy="1055802"/>
            </a:xfrm>
            <a:prstGeom prst="ellipse">
              <a:avLst/>
            </a:prstGeom>
            <a:noFill/>
            <a:ln w="28575">
              <a:solidFill>
                <a:srgbClr val="323C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pic>
          <p:nvPicPr>
            <p:cNvPr id="28" name="Picture 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5386096" y="2377012"/>
              <a:ext cx="6271875" cy="3608216"/>
            </a:xfrm>
            <a:prstGeom prst="rect">
              <a:avLst/>
            </a:prstGeom>
          </p:spPr>
        </p:pic>
      </p:grpSp>
      <p:pic>
        <p:nvPicPr>
          <p:cNvPr id="9" name="图片 8">
            <a:extLst>
              <a:ext uri="{FF2B5EF4-FFF2-40B4-BE49-F238E27FC236}">
                <a16:creationId xmlns:a16="http://schemas.microsoft.com/office/drawing/2014/main" id="{A53C8AB3-4755-7A78-F965-BEEBB05834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5439" y="3249614"/>
            <a:ext cx="4882135" cy="2989261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C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直角三角形 6"/>
          <p:cNvSpPr/>
          <p:nvPr/>
        </p:nvSpPr>
        <p:spPr>
          <a:xfrm rot="5400000" flipV="1">
            <a:off x="10972799" y="0"/>
            <a:ext cx="1219199" cy="1219199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直角三角形 3"/>
          <p:cNvSpPr/>
          <p:nvPr/>
        </p:nvSpPr>
        <p:spPr>
          <a:xfrm>
            <a:off x="0" y="5769204"/>
            <a:ext cx="1088796" cy="1088796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90500" dist="127000" dir="18900000" algn="b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直角三角形 5"/>
          <p:cNvSpPr/>
          <p:nvPr/>
        </p:nvSpPr>
        <p:spPr>
          <a:xfrm rot="5400000" flipV="1">
            <a:off x="11560403" y="1"/>
            <a:ext cx="631596" cy="631596"/>
          </a:xfrm>
          <a:prstGeom prst="rtTriangle">
            <a:avLst/>
          </a:prstGeom>
          <a:solidFill>
            <a:srgbClr val="323C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cxnSp>
        <p:nvCxnSpPr>
          <p:cNvPr id="40" name="直接连接符 39"/>
          <p:cNvCxnSpPr/>
          <p:nvPr/>
        </p:nvCxnSpPr>
        <p:spPr>
          <a:xfrm>
            <a:off x="308072" y="258626"/>
            <a:ext cx="710534" cy="0"/>
          </a:xfrm>
          <a:prstGeom prst="line">
            <a:avLst/>
          </a:prstGeom>
          <a:ln w="57150" cap="rnd">
            <a:solidFill>
              <a:srgbClr val="EF53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76"/>
          <p:cNvSpPr txBox="1"/>
          <p:nvPr/>
        </p:nvSpPr>
        <p:spPr>
          <a:xfrm>
            <a:off x="198879" y="362638"/>
            <a:ext cx="24224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cs typeface="+mn-ea"/>
                <a:sym typeface="+mn-lt"/>
              </a:rPr>
              <a:t>Rising costs </a:t>
            </a:r>
            <a:endParaRPr lang="zh-CN" altLang="en-US" sz="2800" b="1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9" name="矩形 58"/>
          <p:cNvSpPr>
            <a:spLocks noChangeArrowheads="1"/>
          </p:cNvSpPr>
          <p:nvPr/>
        </p:nvSpPr>
        <p:spPr bwMode="auto">
          <a:xfrm>
            <a:off x="1185896" y="3361153"/>
            <a:ext cx="2526148" cy="1133900"/>
          </a:xfrm>
          <a:prstGeom prst="rect">
            <a:avLst/>
          </a:prstGeom>
          <a:solidFill>
            <a:srgbClr val="EF5350"/>
          </a:solidFill>
          <a:ln w="28575">
            <a:solidFill>
              <a:srgbClr val="EF5350"/>
            </a:solidFill>
          </a:ln>
          <a:effectLst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0" name="矩形 68"/>
          <p:cNvSpPr>
            <a:spLocks noChangeArrowheads="1"/>
          </p:cNvSpPr>
          <p:nvPr/>
        </p:nvSpPr>
        <p:spPr bwMode="auto">
          <a:xfrm>
            <a:off x="8746704" y="2295100"/>
            <a:ext cx="2527994" cy="1133900"/>
          </a:xfrm>
          <a:prstGeom prst="rect">
            <a:avLst/>
          </a:prstGeom>
          <a:solidFill>
            <a:srgbClr val="EF5350"/>
          </a:solidFill>
          <a:ln w="28575">
            <a:solidFill>
              <a:srgbClr val="EF5350"/>
            </a:solidFill>
          </a:ln>
          <a:effectLst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1" name="矩形 80"/>
          <p:cNvSpPr>
            <a:spLocks noChangeArrowheads="1"/>
          </p:cNvSpPr>
          <p:nvPr/>
        </p:nvSpPr>
        <p:spPr bwMode="auto">
          <a:xfrm>
            <a:off x="5830528" y="2317460"/>
            <a:ext cx="2527607" cy="1133900"/>
          </a:xfrm>
          <a:prstGeom prst="rect">
            <a:avLst/>
          </a:prstGeom>
          <a:noFill/>
          <a:ln w="28575">
            <a:solidFill>
              <a:srgbClr val="CAD0D8"/>
            </a:solidFill>
          </a:ln>
          <a:effectLst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3" name="Freeform 9"/>
          <p:cNvSpPr>
            <a:spLocks noEditPoints="1"/>
          </p:cNvSpPr>
          <p:nvPr/>
        </p:nvSpPr>
        <p:spPr bwMode="auto">
          <a:xfrm>
            <a:off x="2010872" y="3653109"/>
            <a:ext cx="876195" cy="545125"/>
          </a:xfrm>
          <a:custGeom>
            <a:avLst/>
            <a:gdLst>
              <a:gd name="T0" fmla="*/ 253 w 257"/>
              <a:gd name="T1" fmla="*/ 41 h 159"/>
              <a:gd name="T2" fmla="*/ 224 w 257"/>
              <a:gd name="T3" fmla="*/ 24 h 159"/>
              <a:gd name="T4" fmla="*/ 220 w 257"/>
              <a:gd name="T5" fmla="*/ 25 h 159"/>
              <a:gd name="T6" fmla="*/ 220 w 257"/>
              <a:gd name="T7" fmla="*/ 12 h 159"/>
              <a:gd name="T8" fmla="*/ 220 w 257"/>
              <a:gd name="T9" fmla="*/ 8 h 159"/>
              <a:gd name="T10" fmla="*/ 212 w 257"/>
              <a:gd name="T11" fmla="*/ 0 h 159"/>
              <a:gd name="T12" fmla="*/ 8 w 257"/>
              <a:gd name="T13" fmla="*/ 0 h 159"/>
              <a:gd name="T14" fmla="*/ 0 w 257"/>
              <a:gd name="T15" fmla="*/ 8 h 159"/>
              <a:gd name="T16" fmla="*/ 0 w 257"/>
              <a:gd name="T17" fmla="*/ 12 h 159"/>
              <a:gd name="T18" fmla="*/ 51 w 257"/>
              <a:gd name="T19" fmla="*/ 134 h 159"/>
              <a:gd name="T20" fmla="*/ 51 w 257"/>
              <a:gd name="T21" fmla="*/ 151 h 159"/>
              <a:gd name="T22" fmla="*/ 59 w 257"/>
              <a:gd name="T23" fmla="*/ 159 h 159"/>
              <a:gd name="T24" fmla="*/ 161 w 257"/>
              <a:gd name="T25" fmla="*/ 159 h 159"/>
              <a:gd name="T26" fmla="*/ 169 w 257"/>
              <a:gd name="T27" fmla="*/ 151 h 159"/>
              <a:gd name="T28" fmla="*/ 169 w 257"/>
              <a:gd name="T29" fmla="*/ 134 h 159"/>
              <a:gd name="T30" fmla="*/ 195 w 257"/>
              <a:gd name="T31" fmla="*/ 114 h 159"/>
              <a:gd name="T32" fmla="*/ 252 w 257"/>
              <a:gd name="T33" fmla="*/ 73 h 159"/>
              <a:gd name="T34" fmla="*/ 253 w 257"/>
              <a:gd name="T35" fmla="*/ 41 h 159"/>
              <a:gd name="T36" fmla="*/ 158 w 257"/>
              <a:gd name="T37" fmla="*/ 121 h 159"/>
              <a:gd name="T38" fmla="*/ 157 w 257"/>
              <a:gd name="T39" fmla="*/ 122 h 159"/>
              <a:gd name="T40" fmla="*/ 146 w 257"/>
              <a:gd name="T41" fmla="*/ 122 h 159"/>
              <a:gd name="T42" fmla="*/ 141 w 257"/>
              <a:gd name="T43" fmla="*/ 127 h 159"/>
              <a:gd name="T44" fmla="*/ 146 w 257"/>
              <a:gd name="T45" fmla="*/ 132 h 159"/>
              <a:gd name="T46" fmla="*/ 153 w 257"/>
              <a:gd name="T47" fmla="*/ 132 h 159"/>
              <a:gd name="T48" fmla="*/ 153 w 257"/>
              <a:gd name="T49" fmla="*/ 143 h 159"/>
              <a:gd name="T50" fmla="*/ 67 w 257"/>
              <a:gd name="T51" fmla="*/ 143 h 159"/>
              <a:gd name="T52" fmla="*/ 67 w 257"/>
              <a:gd name="T53" fmla="*/ 132 h 159"/>
              <a:gd name="T54" fmla="*/ 119 w 257"/>
              <a:gd name="T55" fmla="*/ 132 h 159"/>
              <a:gd name="T56" fmla="*/ 125 w 257"/>
              <a:gd name="T57" fmla="*/ 127 h 159"/>
              <a:gd name="T58" fmla="*/ 119 w 257"/>
              <a:gd name="T59" fmla="*/ 122 h 159"/>
              <a:gd name="T60" fmla="*/ 63 w 257"/>
              <a:gd name="T61" fmla="*/ 122 h 159"/>
              <a:gd name="T62" fmla="*/ 62 w 257"/>
              <a:gd name="T63" fmla="*/ 121 h 159"/>
              <a:gd name="T64" fmla="*/ 16 w 257"/>
              <a:gd name="T65" fmla="*/ 39 h 159"/>
              <a:gd name="T66" fmla="*/ 145 w 257"/>
              <a:gd name="T67" fmla="*/ 39 h 159"/>
              <a:gd name="T68" fmla="*/ 150 w 257"/>
              <a:gd name="T69" fmla="*/ 34 h 159"/>
              <a:gd name="T70" fmla="*/ 145 w 257"/>
              <a:gd name="T71" fmla="*/ 28 h 159"/>
              <a:gd name="T72" fmla="*/ 16 w 257"/>
              <a:gd name="T73" fmla="*/ 28 h 159"/>
              <a:gd name="T74" fmla="*/ 16 w 257"/>
              <a:gd name="T75" fmla="*/ 16 h 159"/>
              <a:gd name="T76" fmla="*/ 204 w 257"/>
              <a:gd name="T77" fmla="*/ 16 h 159"/>
              <a:gd name="T78" fmla="*/ 204 w 257"/>
              <a:gd name="T79" fmla="*/ 28 h 159"/>
              <a:gd name="T80" fmla="*/ 174 w 257"/>
              <a:gd name="T81" fmla="*/ 28 h 159"/>
              <a:gd name="T82" fmla="*/ 169 w 257"/>
              <a:gd name="T83" fmla="*/ 34 h 159"/>
              <a:gd name="T84" fmla="*/ 174 w 257"/>
              <a:gd name="T85" fmla="*/ 39 h 159"/>
              <a:gd name="T86" fmla="*/ 203 w 257"/>
              <a:gd name="T87" fmla="*/ 39 h 159"/>
              <a:gd name="T88" fmla="*/ 158 w 257"/>
              <a:gd name="T89" fmla="*/ 121 h 159"/>
              <a:gd name="T90" fmla="*/ 238 w 257"/>
              <a:gd name="T91" fmla="*/ 66 h 159"/>
              <a:gd name="T92" fmla="*/ 211 w 257"/>
              <a:gd name="T93" fmla="*/ 90 h 159"/>
              <a:gd name="T94" fmla="*/ 220 w 257"/>
              <a:gd name="T95" fmla="*/ 41 h 159"/>
              <a:gd name="T96" fmla="*/ 224 w 257"/>
              <a:gd name="T97" fmla="*/ 40 h 159"/>
              <a:gd name="T98" fmla="*/ 238 w 257"/>
              <a:gd name="T99" fmla="*/ 48 h 159"/>
              <a:gd name="T100" fmla="*/ 238 w 257"/>
              <a:gd name="T101" fmla="*/ 66 h 1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257" h="159">
                <a:moveTo>
                  <a:pt x="253" y="41"/>
                </a:moveTo>
                <a:cubicBezTo>
                  <a:pt x="248" y="31"/>
                  <a:pt x="237" y="24"/>
                  <a:pt x="224" y="24"/>
                </a:cubicBezTo>
                <a:cubicBezTo>
                  <a:pt x="223" y="24"/>
                  <a:pt x="221" y="24"/>
                  <a:pt x="220" y="25"/>
                </a:cubicBezTo>
                <a:cubicBezTo>
                  <a:pt x="220" y="20"/>
                  <a:pt x="220" y="16"/>
                  <a:pt x="220" y="12"/>
                </a:cubicBezTo>
                <a:cubicBezTo>
                  <a:pt x="220" y="8"/>
                  <a:pt x="220" y="8"/>
                  <a:pt x="220" y="8"/>
                </a:cubicBezTo>
                <a:cubicBezTo>
                  <a:pt x="220" y="3"/>
                  <a:pt x="216" y="0"/>
                  <a:pt x="212" y="0"/>
                </a:cubicBezTo>
                <a:cubicBezTo>
                  <a:pt x="8" y="0"/>
                  <a:pt x="8" y="0"/>
                  <a:pt x="8" y="0"/>
                </a:cubicBezTo>
                <a:cubicBezTo>
                  <a:pt x="4" y="0"/>
                  <a:pt x="0" y="3"/>
                  <a:pt x="0" y="8"/>
                </a:cubicBezTo>
                <a:cubicBezTo>
                  <a:pt x="0" y="12"/>
                  <a:pt x="0" y="12"/>
                  <a:pt x="0" y="12"/>
                </a:cubicBezTo>
                <a:cubicBezTo>
                  <a:pt x="0" y="57"/>
                  <a:pt x="0" y="108"/>
                  <a:pt x="51" y="134"/>
                </a:cubicBezTo>
                <a:cubicBezTo>
                  <a:pt x="51" y="151"/>
                  <a:pt x="51" y="151"/>
                  <a:pt x="51" y="151"/>
                </a:cubicBezTo>
                <a:cubicBezTo>
                  <a:pt x="51" y="155"/>
                  <a:pt x="54" y="159"/>
                  <a:pt x="59" y="159"/>
                </a:cubicBezTo>
                <a:cubicBezTo>
                  <a:pt x="161" y="159"/>
                  <a:pt x="161" y="159"/>
                  <a:pt x="161" y="159"/>
                </a:cubicBezTo>
                <a:cubicBezTo>
                  <a:pt x="165" y="159"/>
                  <a:pt x="169" y="155"/>
                  <a:pt x="169" y="151"/>
                </a:cubicBezTo>
                <a:cubicBezTo>
                  <a:pt x="169" y="134"/>
                  <a:pt x="169" y="134"/>
                  <a:pt x="169" y="134"/>
                </a:cubicBezTo>
                <a:cubicBezTo>
                  <a:pt x="180" y="128"/>
                  <a:pt x="189" y="121"/>
                  <a:pt x="195" y="114"/>
                </a:cubicBezTo>
                <a:cubicBezTo>
                  <a:pt x="225" y="104"/>
                  <a:pt x="245" y="91"/>
                  <a:pt x="252" y="73"/>
                </a:cubicBezTo>
                <a:cubicBezTo>
                  <a:pt x="257" y="62"/>
                  <a:pt x="257" y="50"/>
                  <a:pt x="253" y="41"/>
                </a:cubicBezTo>
                <a:close/>
                <a:moveTo>
                  <a:pt x="158" y="121"/>
                </a:moveTo>
                <a:cubicBezTo>
                  <a:pt x="157" y="121"/>
                  <a:pt x="157" y="122"/>
                  <a:pt x="157" y="122"/>
                </a:cubicBezTo>
                <a:cubicBezTo>
                  <a:pt x="146" y="122"/>
                  <a:pt x="146" y="122"/>
                  <a:pt x="146" y="122"/>
                </a:cubicBezTo>
                <a:cubicBezTo>
                  <a:pt x="143" y="122"/>
                  <a:pt x="141" y="124"/>
                  <a:pt x="141" y="127"/>
                </a:cubicBezTo>
                <a:cubicBezTo>
                  <a:pt x="141" y="130"/>
                  <a:pt x="143" y="132"/>
                  <a:pt x="146" y="132"/>
                </a:cubicBezTo>
                <a:cubicBezTo>
                  <a:pt x="153" y="132"/>
                  <a:pt x="153" y="132"/>
                  <a:pt x="153" y="132"/>
                </a:cubicBezTo>
                <a:cubicBezTo>
                  <a:pt x="153" y="143"/>
                  <a:pt x="153" y="143"/>
                  <a:pt x="153" y="143"/>
                </a:cubicBezTo>
                <a:cubicBezTo>
                  <a:pt x="67" y="143"/>
                  <a:pt x="67" y="143"/>
                  <a:pt x="67" y="143"/>
                </a:cubicBezTo>
                <a:cubicBezTo>
                  <a:pt x="67" y="132"/>
                  <a:pt x="67" y="132"/>
                  <a:pt x="67" y="132"/>
                </a:cubicBezTo>
                <a:cubicBezTo>
                  <a:pt x="119" y="132"/>
                  <a:pt x="119" y="132"/>
                  <a:pt x="119" y="132"/>
                </a:cubicBezTo>
                <a:cubicBezTo>
                  <a:pt x="122" y="132"/>
                  <a:pt x="125" y="130"/>
                  <a:pt x="125" y="127"/>
                </a:cubicBezTo>
                <a:cubicBezTo>
                  <a:pt x="125" y="124"/>
                  <a:pt x="122" y="122"/>
                  <a:pt x="119" y="122"/>
                </a:cubicBezTo>
                <a:cubicBezTo>
                  <a:pt x="63" y="122"/>
                  <a:pt x="63" y="122"/>
                  <a:pt x="63" y="122"/>
                </a:cubicBezTo>
                <a:cubicBezTo>
                  <a:pt x="63" y="122"/>
                  <a:pt x="62" y="121"/>
                  <a:pt x="62" y="121"/>
                </a:cubicBezTo>
                <a:cubicBezTo>
                  <a:pt x="25" y="105"/>
                  <a:pt x="18" y="74"/>
                  <a:pt x="16" y="39"/>
                </a:cubicBezTo>
                <a:cubicBezTo>
                  <a:pt x="145" y="39"/>
                  <a:pt x="145" y="39"/>
                  <a:pt x="145" y="39"/>
                </a:cubicBezTo>
                <a:cubicBezTo>
                  <a:pt x="148" y="39"/>
                  <a:pt x="150" y="37"/>
                  <a:pt x="150" y="34"/>
                </a:cubicBezTo>
                <a:cubicBezTo>
                  <a:pt x="150" y="31"/>
                  <a:pt x="148" y="28"/>
                  <a:pt x="145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16" y="24"/>
                  <a:pt x="16" y="20"/>
                  <a:pt x="16" y="16"/>
                </a:cubicBezTo>
                <a:cubicBezTo>
                  <a:pt x="204" y="16"/>
                  <a:pt x="204" y="16"/>
                  <a:pt x="204" y="16"/>
                </a:cubicBezTo>
                <a:cubicBezTo>
                  <a:pt x="204" y="20"/>
                  <a:pt x="204" y="24"/>
                  <a:pt x="204" y="28"/>
                </a:cubicBezTo>
                <a:cubicBezTo>
                  <a:pt x="174" y="28"/>
                  <a:pt x="174" y="28"/>
                  <a:pt x="174" y="28"/>
                </a:cubicBezTo>
                <a:cubicBezTo>
                  <a:pt x="171" y="28"/>
                  <a:pt x="169" y="31"/>
                  <a:pt x="169" y="34"/>
                </a:cubicBezTo>
                <a:cubicBezTo>
                  <a:pt x="169" y="37"/>
                  <a:pt x="171" y="39"/>
                  <a:pt x="174" y="39"/>
                </a:cubicBezTo>
                <a:cubicBezTo>
                  <a:pt x="203" y="39"/>
                  <a:pt x="203" y="39"/>
                  <a:pt x="203" y="39"/>
                </a:cubicBezTo>
                <a:cubicBezTo>
                  <a:pt x="202" y="74"/>
                  <a:pt x="195" y="105"/>
                  <a:pt x="158" y="121"/>
                </a:cubicBezTo>
                <a:close/>
                <a:moveTo>
                  <a:pt x="238" y="66"/>
                </a:moveTo>
                <a:cubicBezTo>
                  <a:pt x="235" y="73"/>
                  <a:pt x="228" y="82"/>
                  <a:pt x="211" y="90"/>
                </a:cubicBezTo>
                <a:cubicBezTo>
                  <a:pt x="218" y="74"/>
                  <a:pt x="219" y="57"/>
                  <a:pt x="220" y="41"/>
                </a:cubicBezTo>
                <a:cubicBezTo>
                  <a:pt x="221" y="40"/>
                  <a:pt x="223" y="40"/>
                  <a:pt x="224" y="40"/>
                </a:cubicBezTo>
                <a:cubicBezTo>
                  <a:pt x="234" y="40"/>
                  <a:pt x="237" y="46"/>
                  <a:pt x="238" y="48"/>
                </a:cubicBezTo>
                <a:cubicBezTo>
                  <a:pt x="240" y="52"/>
                  <a:pt x="241" y="59"/>
                  <a:pt x="238" y="6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4" name="Freeform 13"/>
          <p:cNvSpPr>
            <a:spLocks noEditPoints="1"/>
          </p:cNvSpPr>
          <p:nvPr/>
        </p:nvSpPr>
        <p:spPr bwMode="auto">
          <a:xfrm>
            <a:off x="6579323" y="2446359"/>
            <a:ext cx="919304" cy="706001"/>
          </a:xfrm>
          <a:custGeom>
            <a:avLst/>
            <a:gdLst>
              <a:gd name="T0" fmla="*/ 181 w 256"/>
              <a:gd name="T1" fmla="*/ 27 h 196"/>
              <a:gd name="T2" fmla="*/ 156 w 256"/>
              <a:gd name="T3" fmla="*/ 0 h 196"/>
              <a:gd name="T4" fmla="*/ 75 w 256"/>
              <a:gd name="T5" fmla="*/ 25 h 196"/>
              <a:gd name="T6" fmla="*/ 25 w 256"/>
              <a:gd name="T7" fmla="*/ 27 h 196"/>
              <a:gd name="T8" fmla="*/ 0 w 256"/>
              <a:gd name="T9" fmla="*/ 171 h 196"/>
              <a:gd name="T10" fmla="*/ 231 w 256"/>
              <a:gd name="T11" fmla="*/ 196 h 196"/>
              <a:gd name="T12" fmla="*/ 256 w 256"/>
              <a:gd name="T13" fmla="*/ 52 h 196"/>
              <a:gd name="T14" fmla="*/ 91 w 256"/>
              <a:gd name="T15" fmla="*/ 25 h 196"/>
              <a:gd name="T16" fmla="*/ 156 w 256"/>
              <a:gd name="T17" fmla="*/ 16 h 196"/>
              <a:gd name="T18" fmla="*/ 165 w 256"/>
              <a:gd name="T19" fmla="*/ 27 h 196"/>
              <a:gd name="T20" fmla="*/ 91 w 256"/>
              <a:gd name="T21" fmla="*/ 25 h 196"/>
              <a:gd name="T22" fmla="*/ 231 w 256"/>
              <a:gd name="T23" fmla="*/ 43 h 196"/>
              <a:gd name="T24" fmla="*/ 240 w 256"/>
              <a:gd name="T25" fmla="*/ 69 h 196"/>
              <a:gd name="T26" fmla="*/ 227 w 256"/>
              <a:gd name="T27" fmla="*/ 84 h 196"/>
              <a:gd name="T28" fmla="*/ 148 w 256"/>
              <a:gd name="T29" fmla="*/ 85 h 196"/>
              <a:gd name="T30" fmla="*/ 90 w 256"/>
              <a:gd name="T31" fmla="*/ 100 h 196"/>
              <a:gd name="T32" fmla="*/ 16 w 256"/>
              <a:gd name="T33" fmla="*/ 72 h 196"/>
              <a:gd name="T34" fmla="*/ 25 w 256"/>
              <a:gd name="T35" fmla="*/ 43 h 196"/>
              <a:gd name="T36" fmla="*/ 155 w 256"/>
              <a:gd name="T37" fmla="*/ 112 h 196"/>
              <a:gd name="T38" fmla="*/ 108 w 256"/>
              <a:gd name="T39" fmla="*/ 117 h 196"/>
              <a:gd name="T40" fmla="*/ 101 w 256"/>
              <a:gd name="T41" fmla="*/ 101 h 196"/>
              <a:gd name="T42" fmla="*/ 148 w 256"/>
              <a:gd name="T43" fmla="*/ 96 h 196"/>
              <a:gd name="T44" fmla="*/ 231 w 256"/>
              <a:gd name="T45" fmla="*/ 180 h 196"/>
              <a:gd name="T46" fmla="*/ 16 w 256"/>
              <a:gd name="T47" fmla="*/ 171 h 196"/>
              <a:gd name="T48" fmla="*/ 27 w 256"/>
              <a:gd name="T49" fmla="*/ 172 h 196"/>
              <a:gd name="T50" fmla="*/ 183 w 256"/>
              <a:gd name="T51" fmla="*/ 167 h 196"/>
              <a:gd name="T52" fmla="*/ 27 w 256"/>
              <a:gd name="T53" fmla="*/ 161 h 196"/>
              <a:gd name="T54" fmla="*/ 16 w 256"/>
              <a:gd name="T55" fmla="*/ 90 h 196"/>
              <a:gd name="T56" fmla="*/ 25 w 256"/>
              <a:gd name="T57" fmla="*/ 94 h 196"/>
              <a:gd name="T58" fmla="*/ 90 w 256"/>
              <a:gd name="T59" fmla="*/ 112 h 196"/>
              <a:gd name="T60" fmla="*/ 148 w 256"/>
              <a:gd name="T61" fmla="*/ 128 h 196"/>
              <a:gd name="T62" fmla="*/ 166 w 256"/>
              <a:gd name="T63" fmla="*/ 111 h 196"/>
              <a:gd name="T64" fmla="*/ 231 w 256"/>
              <a:gd name="T65" fmla="*/ 94 h 196"/>
              <a:gd name="T66" fmla="*/ 240 w 256"/>
              <a:gd name="T67" fmla="*/ 152 h 196"/>
              <a:gd name="T68" fmla="*/ 203 w 256"/>
              <a:gd name="T69" fmla="*/ 161 h 196"/>
              <a:gd name="T70" fmla="*/ 203 w 256"/>
              <a:gd name="T71" fmla="*/ 172 h 196"/>
              <a:gd name="T72" fmla="*/ 240 w 256"/>
              <a:gd name="T73" fmla="*/ 169 h 196"/>
              <a:gd name="T74" fmla="*/ 231 w 256"/>
              <a:gd name="T75" fmla="*/ 180 h 1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256" h="196">
                <a:moveTo>
                  <a:pt x="231" y="27"/>
                </a:moveTo>
                <a:cubicBezTo>
                  <a:pt x="181" y="27"/>
                  <a:pt x="181" y="27"/>
                  <a:pt x="181" y="27"/>
                </a:cubicBezTo>
                <a:cubicBezTo>
                  <a:pt x="181" y="25"/>
                  <a:pt x="181" y="25"/>
                  <a:pt x="181" y="25"/>
                </a:cubicBezTo>
                <a:cubicBezTo>
                  <a:pt x="181" y="12"/>
                  <a:pt x="170" y="0"/>
                  <a:pt x="156" y="0"/>
                </a:cubicBezTo>
                <a:cubicBezTo>
                  <a:pt x="100" y="0"/>
                  <a:pt x="100" y="0"/>
                  <a:pt x="100" y="0"/>
                </a:cubicBezTo>
                <a:cubicBezTo>
                  <a:pt x="86" y="0"/>
                  <a:pt x="75" y="12"/>
                  <a:pt x="75" y="25"/>
                </a:cubicBezTo>
                <a:cubicBezTo>
                  <a:pt x="75" y="27"/>
                  <a:pt x="75" y="27"/>
                  <a:pt x="75" y="27"/>
                </a:cubicBezTo>
                <a:cubicBezTo>
                  <a:pt x="25" y="27"/>
                  <a:pt x="25" y="27"/>
                  <a:pt x="25" y="27"/>
                </a:cubicBezTo>
                <a:cubicBezTo>
                  <a:pt x="11" y="27"/>
                  <a:pt x="0" y="38"/>
                  <a:pt x="0" y="52"/>
                </a:cubicBezTo>
                <a:cubicBezTo>
                  <a:pt x="0" y="171"/>
                  <a:pt x="0" y="171"/>
                  <a:pt x="0" y="171"/>
                </a:cubicBezTo>
                <a:cubicBezTo>
                  <a:pt x="0" y="185"/>
                  <a:pt x="11" y="196"/>
                  <a:pt x="25" y="196"/>
                </a:cubicBezTo>
                <a:cubicBezTo>
                  <a:pt x="231" y="196"/>
                  <a:pt x="231" y="196"/>
                  <a:pt x="231" y="196"/>
                </a:cubicBezTo>
                <a:cubicBezTo>
                  <a:pt x="245" y="196"/>
                  <a:pt x="256" y="185"/>
                  <a:pt x="256" y="171"/>
                </a:cubicBezTo>
                <a:cubicBezTo>
                  <a:pt x="256" y="52"/>
                  <a:pt x="256" y="52"/>
                  <a:pt x="256" y="52"/>
                </a:cubicBezTo>
                <a:cubicBezTo>
                  <a:pt x="256" y="38"/>
                  <a:pt x="245" y="27"/>
                  <a:pt x="231" y="27"/>
                </a:cubicBezTo>
                <a:close/>
                <a:moveTo>
                  <a:pt x="91" y="25"/>
                </a:moveTo>
                <a:cubicBezTo>
                  <a:pt x="91" y="20"/>
                  <a:pt x="95" y="16"/>
                  <a:pt x="100" y="16"/>
                </a:cubicBezTo>
                <a:cubicBezTo>
                  <a:pt x="156" y="16"/>
                  <a:pt x="156" y="16"/>
                  <a:pt x="156" y="16"/>
                </a:cubicBezTo>
                <a:cubicBezTo>
                  <a:pt x="161" y="16"/>
                  <a:pt x="165" y="20"/>
                  <a:pt x="165" y="25"/>
                </a:cubicBezTo>
                <a:cubicBezTo>
                  <a:pt x="165" y="27"/>
                  <a:pt x="165" y="27"/>
                  <a:pt x="165" y="27"/>
                </a:cubicBezTo>
                <a:cubicBezTo>
                  <a:pt x="91" y="27"/>
                  <a:pt x="91" y="27"/>
                  <a:pt x="91" y="27"/>
                </a:cubicBezTo>
                <a:lnTo>
                  <a:pt x="91" y="25"/>
                </a:lnTo>
                <a:close/>
                <a:moveTo>
                  <a:pt x="25" y="43"/>
                </a:moveTo>
                <a:cubicBezTo>
                  <a:pt x="231" y="43"/>
                  <a:pt x="231" y="43"/>
                  <a:pt x="231" y="43"/>
                </a:cubicBezTo>
                <a:cubicBezTo>
                  <a:pt x="236" y="43"/>
                  <a:pt x="240" y="47"/>
                  <a:pt x="240" y="52"/>
                </a:cubicBezTo>
                <a:cubicBezTo>
                  <a:pt x="240" y="69"/>
                  <a:pt x="240" y="69"/>
                  <a:pt x="240" y="69"/>
                </a:cubicBezTo>
                <a:cubicBezTo>
                  <a:pt x="240" y="69"/>
                  <a:pt x="240" y="70"/>
                  <a:pt x="240" y="70"/>
                </a:cubicBezTo>
                <a:cubicBezTo>
                  <a:pt x="240" y="75"/>
                  <a:pt x="238" y="80"/>
                  <a:pt x="227" y="84"/>
                </a:cubicBezTo>
                <a:cubicBezTo>
                  <a:pt x="166" y="100"/>
                  <a:pt x="166" y="100"/>
                  <a:pt x="166" y="100"/>
                </a:cubicBezTo>
                <a:cubicBezTo>
                  <a:pt x="165" y="91"/>
                  <a:pt x="157" y="85"/>
                  <a:pt x="148" y="85"/>
                </a:cubicBezTo>
                <a:cubicBezTo>
                  <a:pt x="108" y="85"/>
                  <a:pt x="108" y="85"/>
                  <a:pt x="108" y="85"/>
                </a:cubicBezTo>
                <a:cubicBezTo>
                  <a:pt x="99" y="85"/>
                  <a:pt x="91" y="91"/>
                  <a:pt x="90" y="100"/>
                </a:cubicBezTo>
                <a:cubicBezTo>
                  <a:pt x="28" y="84"/>
                  <a:pt x="28" y="84"/>
                  <a:pt x="28" y="84"/>
                </a:cubicBezTo>
                <a:cubicBezTo>
                  <a:pt x="19" y="81"/>
                  <a:pt x="16" y="76"/>
                  <a:pt x="16" y="72"/>
                </a:cubicBezTo>
                <a:cubicBezTo>
                  <a:pt x="16" y="52"/>
                  <a:pt x="16" y="52"/>
                  <a:pt x="16" y="52"/>
                </a:cubicBezTo>
                <a:cubicBezTo>
                  <a:pt x="16" y="47"/>
                  <a:pt x="20" y="43"/>
                  <a:pt x="25" y="43"/>
                </a:cubicBezTo>
                <a:close/>
                <a:moveTo>
                  <a:pt x="155" y="101"/>
                </a:moveTo>
                <a:cubicBezTo>
                  <a:pt x="155" y="112"/>
                  <a:pt x="155" y="112"/>
                  <a:pt x="155" y="112"/>
                </a:cubicBezTo>
                <a:cubicBezTo>
                  <a:pt x="155" y="115"/>
                  <a:pt x="152" y="117"/>
                  <a:pt x="148" y="117"/>
                </a:cubicBezTo>
                <a:cubicBezTo>
                  <a:pt x="108" y="117"/>
                  <a:pt x="108" y="117"/>
                  <a:pt x="108" y="117"/>
                </a:cubicBezTo>
                <a:cubicBezTo>
                  <a:pt x="104" y="117"/>
                  <a:pt x="101" y="115"/>
                  <a:pt x="101" y="112"/>
                </a:cubicBezTo>
                <a:cubicBezTo>
                  <a:pt x="101" y="101"/>
                  <a:pt x="101" y="101"/>
                  <a:pt x="101" y="101"/>
                </a:cubicBezTo>
                <a:cubicBezTo>
                  <a:pt x="101" y="98"/>
                  <a:pt x="104" y="96"/>
                  <a:pt x="108" y="96"/>
                </a:cubicBezTo>
                <a:cubicBezTo>
                  <a:pt x="148" y="96"/>
                  <a:pt x="148" y="96"/>
                  <a:pt x="148" y="96"/>
                </a:cubicBezTo>
                <a:cubicBezTo>
                  <a:pt x="152" y="96"/>
                  <a:pt x="155" y="98"/>
                  <a:pt x="155" y="101"/>
                </a:cubicBezTo>
                <a:close/>
                <a:moveTo>
                  <a:pt x="231" y="180"/>
                </a:moveTo>
                <a:cubicBezTo>
                  <a:pt x="25" y="180"/>
                  <a:pt x="25" y="180"/>
                  <a:pt x="25" y="180"/>
                </a:cubicBezTo>
                <a:cubicBezTo>
                  <a:pt x="20" y="180"/>
                  <a:pt x="16" y="176"/>
                  <a:pt x="16" y="171"/>
                </a:cubicBezTo>
                <a:cubicBezTo>
                  <a:pt x="16" y="169"/>
                  <a:pt x="16" y="169"/>
                  <a:pt x="16" y="169"/>
                </a:cubicBezTo>
                <a:cubicBezTo>
                  <a:pt x="19" y="171"/>
                  <a:pt x="23" y="172"/>
                  <a:pt x="27" y="172"/>
                </a:cubicBezTo>
                <a:cubicBezTo>
                  <a:pt x="177" y="172"/>
                  <a:pt x="177" y="172"/>
                  <a:pt x="177" y="172"/>
                </a:cubicBezTo>
                <a:cubicBezTo>
                  <a:pt x="180" y="172"/>
                  <a:pt x="183" y="169"/>
                  <a:pt x="183" y="167"/>
                </a:cubicBezTo>
                <a:cubicBezTo>
                  <a:pt x="183" y="164"/>
                  <a:pt x="180" y="161"/>
                  <a:pt x="177" y="161"/>
                </a:cubicBezTo>
                <a:cubicBezTo>
                  <a:pt x="27" y="161"/>
                  <a:pt x="27" y="161"/>
                  <a:pt x="27" y="161"/>
                </a:cubicBezTo>
                <a:cubicBezTo>
                  <a:pt x="22" y="161"/>
                  <a:pt x="17" y="157"/>
                  <a:pt x="16" y="152"/>
                </a:cubicBezTo>
                <a:cubicBezTo>
                  <a:pt x="16" y="90"/>
                  <a:pt x="16" y="90"/>
                  <a:pt x="16" y="90"/>
                </a:cubicBezTo>
                <a:cubicBezTo>
                  <a:pt x="18" y="91"/>
                  <a:pt x="21" y="93"/>
                  <a:pt x="25" y="94"/>
                </a:cubicBezTo>
                <a:cubicBezTo>
                  <a:pt x="25" y="94"/>
                  <a:pt x="25" y="94"/>
                  <a:pt x="25" y="94"/>
                </a:cubicBezTo>
                <a:cubicBezTo>
                  <a:pt x="90" y="111"/>
                  <a:pt x="90" y="111"/>
                  <a:pt x="90" y="111"/>
                </a:cubicBezTo>
                <a:cubicBezTo>
                  <a:pt x="90" y="112"/>
                  <a:pt x="90" y="112"/>
                  <a:pt x="90" y="112"/>
                </a:cubicBezTo>
                <a:cubicBezTo>
                  <a:pt x="90" y="121"/>
                  <a:pt x="98" y="128"/>
                  <a:pt x="108" y="128"/>
                </a:cubicBezTo>
                <a:cubicBezTo>
                  <a:pt x="148" y="128"/>
                  <a:pt x="148" y="128"/>
                  <a:pt x="148" y="128"/>
                </a:cubicBezTo>
                <a:cubicBezTo>
                  <a:pt x="158" y="128"/>
                  <a:pt x="166" y="121"/>
                  <a:pt x="166" y="112"/>
                </a:cubicBezTo>
                <a:cubicBezTo>
                  <a:pt x="166" y="111"/>
                  <a:pt x="166" y="111"/>
                  <a:pt x="166" y="111"/>
                </a:cubicBezTo>
                <a:cubicBezTo>
                  <a:pt x="230" y="94"/>
                  <a:pt x="230" y="94"/>
                  <a:pt x="230" y="94"/>
                </a:cubicBezTo>
                <a:cubicBezTo>
                  <a:pt x="230" y="94"/>
                  <a:pt x="231" y="94"/>
                  <a:pt x="231" y="94"/>
                </a:cubicBezTo>
                <a:cubicBezTo>
                  <a:pt x="234" y="93"/>
                  <a:pt x="237" y="91"/>
                  <a:pt x="240" y="90"/>
                </a:cubicBezTo>
                <a:cubicBezTo>
                  <a:pt x="240" y="152"/>
                  <a:pt x="240" y="152"/>
                  <a:pt x="240" y="152"/>
                </a:cubicBezTo>
                <a:cubicBezTo>
                  <a:pt x="239" y="157"/>
                  <a:pt x="234" y="161"/>
                  <a:pt x="229" y="161"/>
                </a:cubicBezTo>
                <a:cubicBezTo>
                  <a:pt x="203" y="161"/>
                  <a:pt x="203" y="161"/>
                  <a:pt x="203" y="161"/>
                </a:cubicBezTo>
                <a:cubicBezTo>
                  <a:pt x="200" y="161"/>
                  <a:pt x="198" y="164"/>
                  <a:pt x="198" y="167"/>
                </a:cubicBezTo>
                <a:cubicBezTo>
                  <a:pt x="198" y="169"/>
                  <a:pt x="200" y="172"/>
                  <a:pt x="203" y="172"/>
                </a:cubicBezTo>
                <a:cubicBezTo>
                  <a:pt x="229" y="172"/>
                  <a:pt x="229" y="172"/>
                  <a:pt x="229" y="172"/>
                </a:cubicBezTo>
                <a:cubicBezTo>
                  <a:pt x="233" y="172"/>
                  <a:pt x="237" y="171"/>
                  <a:pt x="240" y="169"/>
                </a:cubicBezTo>
                <a:cubicBezTo>
                  <a:pt x="240" y="171"/>
                  <a:pt x="240" y="171"/>
                  <a:pt x="240" y="171"/>
                </a:cubicBezTo>
                <a:cubicBezTo>
                  <a:pt x="240" y="176"/>
                  <a:pt x="236" y="180"/>
                  <a:pt x="231" y="180"/>
                </a:cubicBezTo>
                <a:close/>
              </a:path>
            </a:pathLst>
          </a:custGeom>
          <a:solidFill>
            <a:srgbClr val="CAD0D8"/>
          </a:solidFill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grpSp>
        <p:nvGrpSpPr>
          <p:cNvPr id="15" name="Group 16"/>
          <p:cNvGrpSpPr>
            <a:grpSpLocks noChangeAspect="1"/>
          </p:cNvGrpSpPr>
          <p:nvPr/>
        </p:nvGrpSpPr>
        <p:grpSpPr bwMode="auto">
          <a:xfrm>
            <a:off x="9658241" y="2456764"/>
            <a:ext cx="704920" cy="811845"/>
            <a:chOff x="4720" y="688"/>
            <a:chExt cx="534" cy="615"/>
          </a:xfrm>
          <a:solidFill>
            <a:schemeClr val="bg1"/>
          </a:solidFill>
          <a:effectLst/>
        </p:grpSpPr>
        <p:sp>
          <p:nvSpPr>
            <p:cNvPr id="16" name="Freeform 17"/>
            <p:cNvSpPr>
              <a:spLocks noEditPoints="1"/>
            </p:cNvSpPr>
            <p:nvPr/>
          </p:nvSpPr>
          <p:spPr bwMode="auto">
            <a:xfrm>
              <a:off x="4737" y="970"/>
              <a:ext cx="517" cy="218"/>
            </a:xfrm>
            <a:custGeom>
              <a:avLst/>
              <a:gdLst>
                <a:gd name="T0" fmla="*/ 208 w 216"/>
                <a:gd name="T1" fmla="*/ 14 h 91"/>
                <a:gd name="T2" fmla="*/ 185 w 216"/>
                <a:gd name="T3" fmla="*/ 14 h 91"/>
                <a:gd name="T4" fmla="*/ 181 w 216"/>
                <a:gd name="T5" fmla="*/ 14 h 91"/>
                <a:gd name="T6" fmla="*/ 163 w 216"/>
                <a:gd name="T7" fmla="*/ 23 h 91"/>
                <a:gd name="T8" fmla="*/ 163 w 216"/>
                <a:gd name="T9" fmla="*/ 8 h 91"/>
                <a:gd name="T10" fmla="*/ 155 w 216"/>
                <a:gd name="T11" fmla="*/ 0 h 91"/>
                <a:gd name="T12" fmla="*/ 8 w 216"/>
                <a:gd name="T13" fmla="*/ 0 h 91"/>
                <a:gd name="T14" fmla="*/ 0 w 216"/>
                <a:gd name="T15" fmla="*/ 8 h 91"/>
                <a:gd name="T16" fmla="*/ 0 w 216"/>
                <a:gd name="T17" fmla="*/ 35 h 91"/>
                <a:gd name="T18" fmla="*/ 8 w 216"/>
                <a:gd name="T19" fmla="*/ 43 h 91"/>
                <a:gd name="T20" fmla="*/ 24 w 216"/>
                <a:gd name="T21" fmla="*/ 43 h 91"/>
                <a:gd name="T22" fmla="*/ 24 w 216"/>
                <a:gd name="T23" fmla="*/ 83 h 91"/>
                <a:gd name="T24" fmla="*/ 32 w 216"/>
                <a:gd name="T25" fmla="*/ 91 h 91"/>
                <a:gd name="T26" fmla="*/ 155 w 216"/>
                <a:gd name="T27" fmla="*/ 91 h 91"/>
                <a:gd name="T28" fmla="*/ 163 w 216"/>
                <a:gd name="T29" fmla="*/ 83 h 91"/>
                <a:gd name="T30" fmla="*/ 163 w 216"/>
                <a:gd name="T31" fmla="*/ 72 h 91"/>
                <a:gd name="T32" fmla="*/ 181 w 216"/>
                <a:gd name="T33" fmla="*/ 80 h 91"/>
                <a:gd name="T34" fmla="*/ 185 w 216"/>
                <a:gd name="T35" fmla="*/ 81 h 91"/>
                <a:gd name="T36" fmla="*/ 208 w 216"/>
                <a:gd name="T37" fmla="*/ 81 h 91"/>
                <a:gd name="T38" fmla="*/ 216 w 216"/>
                <a:gd name="T39" fmla="*/ 73 h 91"/>
                <a:gd name="T40" fmla="*/ 216 w 216"/>
                <a:gd name="T41" fmla="*/ 22 h 91"/>
                <a:gd name="T42" fmla="*/ 208 w 216"/>
                <a:gd name="T43" fmla="*/ 14 h 91"/>
                <a:gd name="T44" fmla="*/ 40 w 216"/>
                <a:gd name="T45" fmla="*/ 75 h 91"/>
                <a:gd name="T46" fmla="*/ 40 w 216"/>
                <a:gd name="T47" fmla="*/ 37 h 91"/>
                <a:gd name="T48" fmla="*/ 106 w 216"/>
                <a:gd name="T49" fmla="*/ 37 h 91"/>
                <a:gd name="T50" fmla="*/ 112 w 216"/>
                <a:gd name="T51" fmla="*/ 32 h 91"/>
                <a:gd name="T52" fmla="*/ 106 w 216"/>
                <a:gd name="T53" fmla="*/ 27 h 91"/>
                <a:gd name="T54" fmla="*/ 16 w 216"/>
                <a:gd name="T55" fmla="*/ 27 h 91"/>
                <a:gd name="T56" fmla="*/ 16 w 216"/>
                <a:gd name="T57" fmla="*/ 16 h 91"/>
                <a:gd name="T58" fmla="*/ 147 w 216"/>
                <a:gd name="T59" fmla="*/ 16 h 91"/>
                <a:gd name="T60" fmla="*/ 147 w 216"/>
                <a:gd name="T61" fmla="*/ 27 h 91"/>
                <a:gd name="T62" fmla="*/ 131 w 216"/>
                <a:gd name="T63" fmla="*/ 27 h 91"/>
                <a:gd name="T64" fmla="*/ 125 w 216"/>
                <a:gd name="T65" fmla="*/ 32 h 91"/>
                <a:gd name="T66" fmla="*/ 131 w 216"/>
                <a:gd name="T67" fmla="*/ 37 h 91"/>
                <a:gd name="T68" fmla="*/ 147 w 216"/>
                <a:gd name="T69" fmla="*/ 37 h 91"/>
                <a:gd name="T70" fmla="*/ 147 w 216"/>
                <a:gd name="T71" fmla="*/ 75 h 91"/>
                <a:gd name="T72" fmla="*/ 40 w 216"/>
                <a:gd name="T73" fmla="*/ 75 h 91"/>
                <a:gd name="T74" fmla="*/ 200 w 216"/>
                <a:gd name="T75" fmla="*/ 65 h 91"/>
                <a:gd name="T76" fmla="*/ 189 w 216"/>
                <a:gd name="T77" fmla="*/ 65 h 91"/>
                <a:gd name="T78" fmla="*/ 189 w 216"/>
                <a:gd name="T79" fmla="*/ 45 h 91"/>
                <a:gd name="T80" fmla="*/ 184 w 216"/>
                <a:gd name="T81" fmla="*/ 40 h 91"/>
                <a:gd name="T82" fmla="*/ 178 w 216"/>
                <a:gd name="T83" fmla="*/ 45 h 91"/>
                <a:gd name="T84" fmla="*/ 178 w 216"/>
                <a:gd name="T85" fmla="*/ 61 h 91"/>
                <a:gd name="T86" fmla="*/ 166 w 216"/>
                <a:gd name="T87" fmla="*/ 56 h 91"/>
                <a:gd name="T88" fmla="*/ 166 w 216"/>
                <a:gd name="T89" fmla="*/ 39 h 91"/>
                <a:gd name="T90" fmla="*/ 187 w 216"/>
                <a:gd name="T91" fmla="*/ 30 h 91"/>
                <a:gd name="T92" fmla="*/ 200 w 216"/>
                <a:gd name="T93" fmla="*/ 30 h 91"/>
                <a:gd name="T94" fmla="*/ 200 w 216"/>
                <a:gd name="T95" fmla="*/ 65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16" h="91">
                  <a:moveTo>
                    <a:pt x="208" y="14"/>
                  </a:moveTo>
                  <a:cubicBezTo>
                    <a:pt x="185" y="14"/>
                    <a:pt x="185" y="14"/>
                    <a:pt x="185" y="14"/>
                  </a:cubicBezTo>
                  <a:cubicBezTo>
                    <a:pt x="184" y="14"/>
                    <a:pt x="183" y="14"/>
                    <a:pt x="181" y="14"/>
                  </a:cubicBezTo>
                  <a:cubicBezTo>
                    <a:pt x="163" y="23"/>
                    <a:pt x="163" y="23"/>
                    <a:pt x="163" y="23"/>
                  </a:cubicBezTo>
                  <a:cubicBezTo>
                    <a:pt x="163" y="8"/>
                    <a:pt x="163" y="8"/>
                    <a:pt x="163" y="8"/>
                  </a:cubicBezTo>
                  <a:cubicBezTo>
                    <a:pt x="163" y="4"/>
                    <a:pt x="159" y="0"/>
                    <a:pt x="155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0" y="40"/>
                    <a:pt x="3" y="43"/>
                    <a:pt x="8" y="43"/>
                  </a:cubicBezTo>
                  <a:cubicBezTo>
                    <a:pt x="24" y="43"/>
                    <a:pt x="24" y="43"/>
                    <a:pt x="24" y="43"/>
                  </a:cubicBezTo>
                  <a:cubicBezTo>
                    <a:pt x="24" y="83"/>
                    <a:pt x="24" y="83"/>
                    <a:pt x="24" y="83"/>
                  </a:cubicBezTo>
                  <a:cubicBezTo>
                    <a:pt x="24" y="87"/>
                    <a:pt x="28" y="91"/>
                    <a:pt x="32" y="91"/>
                  </a:cubicBezTo>
                  <a:cubicBezTo>
                    <a:pt x="155" y="91"/>
                    <a:pt x="155" y="91"/>
                    <a:pt x="155" y="91"/>
                  </a:cubicBezTo>
                  <a:cubicBezTo>
                    <a:pt x="159" y="91"/>
                    <a:pt x="163" y="87"/>
                    <a:pt x="163" y="83"/>
                  </a:cubicBezTo>
                  <a:cubicBezTo>
                    <a:pt x="163" y="72"/>
                    <a:pt x="163" y="72"/>
                    <a:pt x="163" y="72"/>
                  </a:cubicBezTo>
                  <a:cubicBezTo>
                    <a:pt x="181" y="80"/>
                    <a:pt x="181" y="80"/>
                    <a:pt x="181" y="80"/>
                  </a:cubicBezTo>
                  <a:cubicBezTo>
                    <a:pt x="183" y="81"/>
                    <a:pt x="184" y="81"/>
                    <a:pt x="185" y="81"/>
                  </a:cubicBezTo>
                  <a:cubicBezTo>
                    <a:pt x="208" y="81"/>
                    <a:pt x="208" y="81"/>
                    <a:pt x="208" y="81"/>
                  </a:cubicBezTo>
                  <a:cubicBezTo>
                    <a:pt x="213" y="81"/>
                    <a:pt x="216" y="78"/>
                    <a:pt x="216" y="73"/>
                  </a:cubicBezTo>
                  <a:cubicBezTo>
                    <a:pt x="216" y="22"/>
                    <a:pt x="216" y="22"/>
                    <a:pt x="216" y="22"/>
                  </a:cubicBezTo>
                  <a:cubicBezTo>
                    <a:pt x="216" y="17"/>
                    <a:pt x="213" y="14"/>
                    <a:pt x="208" y="14"/>
                  </a:cubicBezTo>
                  <a:close/>
                  <a:moveTo>
                    <a:pt x="40" y="75"/>
                  </a:moveTo>
                  <a:cubicBezTo>
                    <a:pt x="40" y="37"/>
                    <a:pt x="40" y="37"/>
                    <a:pt x="40" y="37"/>
                  </a:cubicBezTo>
                  <a:cubicBezTo>
                    <a:pt x="106" y="37"/>
                    <a:pt x="106" y="37"/>
                    <a:pt x="106" y="37"/>
                  </a:cubicBezTo>
                  <a:cubicBezTo>
                    <a:pt x="109" y="37"/>
                    <a:pt x="112" y="35"/>
                    <a:pt x="112" y="32"/>
                  </a:cubicBezTo>
                  <a:cubicBezTo>
                    <a:pt x="112" y="29"/>
                    <a:pt x="109" y="27"/>
                    <a:pt x="106" y="27"/>
                  </a:cubicBezTo>
                  <a:cubicBezTo>
                    <a:pt x="16" y="27"/>
                    <a:pt x="16" y="27"/>
                    <a:pt x="16" y="27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47" y="16"/>
                    <a:pt x="147" y="16"/>
                    <a:pt x="147" y="16"/>
                  </a:cubicBezTo>
                  <a:cubicBezTo>
                    <a:pt x="147" y="27"/>
                    <a:pt x="147" y="27"/>
                    <a:pt x="147" y="27"/>
                  </a:cubicBezTo>
                  <a:cubicBezTo>
                    <a:pt x="131" y="27"/>
                    <a:pt x="131" y="27"/>
                    <a:pt x="131" y="27"/>
                  </a:cubicBezTo>
                  <a:cubicBezTo>
                    <a:pt x="128" y="27"/>
                    <a:pt x="125" y="29"/>
                    <a:pt x="125" y="32"/>
                  </a:cubicBezTo>
                  <a:cubicBezTo>
                    <a:pt x="125" y="35"/>
                    <a:pt x="128" y="37"/>
                    <a:pt x="131" y="37"/>
                  </a:cubicBezTo>
                  <a:cubicBezTo>
                    <a:pt x="147" y="37"/>
                    <a:pt x="147" y="37"/>
                    <a:pt x="147" y="37"/>
                  </a:cubicBezTo>
                  <a:cubicBezTo>
                    <a:pt x="147" y="75"/>
                    <a:pt x="147" y="75"/>
                    <a:pt x="147" y="75"/>
                  </a:cubicBezTo>
                  <a:lnTo>
                    <a:pt x="40" y="75"/>
                  </a:lnTo>
                  <a:close/>
                  <a:moveTo>
                    <a:pt x="200" y="65"/>
                  </a:moveTo>
                  <a:cubicBezTo>
                    <a:pt x="189" y="65"/>
                    <a:pt x="189" y="65"/>
                    <a:pt x="189" y="65"/>
                  </a:cubicBezTo>
                  <a:cubicBezTo>
                    <a:pt x="189" y="45"/>
                    <a:pt x="189" y="45"/>
                    <a:pt x="189" y="45"/>
                  </a:cubicBezTo>
                  <a:cubicBezTo>
                    <a:pt x="189" y="43"/>
                    <a:pt x="187" y="40"/>
                    <a:pt x="184" y="40"/>
                  </a:cubicBezTo>
                  <a:cubicBezTo>
                    <a:pt x="181" y="40"/>
                    <a:pt x="178" y="43"/>
                    <a:pt x="178" y="45"/>
                  </a:cubicBezTo>
                  <a:cubicBezTo>
                    <a:pt x="178" y="61"/>
                    <a:pt x="178" y="61"/>
                    <a:pt x="178" y="61"/>
                  </a:cubicBezTo>
                  <a:cubicBezTo>
                    <a:pt x="166" y="56"/>
                    <a:pt x="166" y="56"/>
                    <a:pt x="166" y="56"/>
                  </a:cubicBezTo>
                  <a:cubicBezTo>
                    <a:pt x="166" y="39"/>
                    <a:pt x="166" y="39"/>
                    <a:pt x="166" y="39"/>
                  </a:cubicBezTo>
                  <a:cubicBezTo>
                    <a:pt x="187" y="30"/>
                    <a:pt x="187" y="30"/>
                    <a:pt x="187" y="30"/>
                  </a:cubicBezTo>
                  <a:cubicBezTo>
                    <a:pt x="200" y="30"/>
                    <a:pt x="200" y="30"/>
                    <a:pt x="200" y="30"/>
                  </a:cubicBezTo>
                  <a:lnTo>
                    <a:pt x="200" y="6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17" name="Freeform 18"/>
            <p:cNvSpPr/>
            <p:nvPr/>
          </p:nvSpPr>
          <p:spPr bwMode="auto">
            <a:xfrm>
              <a:off x="4881" y="1210"/>
              <a:ext cx="160" cy="93"/>
            </a:xfrm>
            <a:custGeom>
              <a:avLst/>
              <a:gdLst>
                <a:gd name="T0" fmla="*/ 39 w 67"/>
                <a:gd name="T1" fmla="*/ 3 h 39"/>
                <a:gd name="T2" fmla="*/ 28 w 67"/>
                <a:gd name="T3" fmla="*/ 3 h 39"/>
                <a:gd name="T4" fmla="*/ 4 w 67"/>
                <a:gd name="T5" fmla="*/ 24 h 39"/>
                <a:gd name="T6" fmla="*/ 3 w 67"/>
                <a:gd name="T7" fmla="*/ 35 h 39"/>
                <a:gd name="T8" fmla="*/ 14 w 67"/>
                <a:gd name="T9" fmla="*/ 36 h 39"/>
                <a:gd name="T10" fmla="*/ 33 w 67"/>
                <a:gd name="T11" fmla="*/ 19 h 39"/>
                <a:gd name="T12" fmla="*/ 53 w 67"/>
                <a:gd name="T13" fmla="*/ 36 h 39"/>
                <a:gd name="T14" fmla="*/ 58 w 67"/>
                <a:gd name="T15" fmla="*/ 38 h 39"/>
                <a:gd name="T16" fmla="*/ 64 w 67"/>
                <a:gd name="T17" fmla="*/ 35 h 39"/>
                <a:gd name="T18" fmla="*/ 63 w 67"/>
                <a:gd name="T19" fmla="*/ 24 h 39"/>
                <a:gd name="T20" fmla="*/ 39 w 67"/>
                <a:gd name="T21" fmla="*/ 3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7" h="39">
                  <a:moveTo>
                    <a:pt x="39" y="3"/>
                  </a:moveTo>
                  <a:cubicBezTo>
                    <a:pt x="36" y="0"/>
                    <a:pt x="31" y="0"/>
                    <a:pt x="28" y="3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0" y="27"/>
                    <a:pt x="0" y="32"/>
                    <a:pt x="3" y="35"/>
                  </a:cubicBezTo>
                  <a:cubicBezTo>
                    <a:pt x="6" y="39"/>
                    <a:pt x="11" y="39"/>
                    <a:pt x="14" y="36"/>
                  </a:cubicBezTo>
                  <a:cubicBezTo>
                    <a:pt x="33" y="19"/>
                    <a:pt x="33" y="19"/>
                    <a:pt x="33" y="19"/>
                  </a:cubicBezTo>
                  <a:cubicBezTo>
                    <a:pt x="53" y="36"/>
                    <a:pt x="53" y="36"/>
                    <a:pt x="53" y="36"/>
                  </a:cubicBezTo>
                  <a:cubicBezTo>
                    <a:pt x="55" y="37"/>
                    <a:pt x="56" y="38"/>
                    <a:pt x="58" y="38"/>
                  </a:cubicBezTo>
                  <a:cubicBezTo>
                    <a:pt x="60" y="38"/>
                    <a:pt x="63" y="37"/>
                    <a:pt x="64" y="35"/>
                  </a:cubicBezTo>
                  <a:cubicBezTo>
                    <a:pt x="67" y="32"/>
                    <a:pt x="67" y="27"/>
                    <a:pt x="63" y="24"/>
                  </a:cubicBezTo>
                  <a:lnTo>
                    <a:pt x="39" y="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18" name="Freeform 19"/>
            <p:cNvSpPr>
              <a:spLocks noEditPoints="1"/>
            </p:cNvSpPr>
            <p:nvPr/>
          </p:nvSpPr>
          <p:spPr bwMode="auto">
            <a:xfrm>
              <a:off x="4720" y="688"/>
              <a:ext cx="482" cy="258"/>
            </a:xfrm>
            <a:custGeom>
              <a:avLst/>
              <a:gdLst>
                <a:gd name="T0" fmla="*/ 54 w 201"/>
                <a:gd name="T1" fmla="*/ 108 h 108"/>
                <a:gd name="T2" fmla="*/ 100 w 201"/>
                <a:gd name="T3" fmla="*/ 82 h 108"/>
                <a:gd name="T4" fmla="*/ 147 w 201"/>
                <a:gd name="T5" fmla="*/ 108 h 108"/>
                <a:gd name="T6" fmla="*/ 201 w 201"/>
                <a:gd name="T7" fmla="*/ 54 h 108"/>
                <a:gd name="T8" fmla="*/ 147 w 201"/>
                <a:gd name="T9" fmla="*/ 0 h 108"/>
                <a:gd name="T10" fmla="*/ 100 w 201"/>
                <a:gd name="T11" fmla="*/ 26 h 108"/>
                <a:gd name="T12" fmla="*/ 54 w 201"/>
                <a:gd name="T13" fmla="*/ 0 h 108"/>
                <a:gd name="T14" fmla="*/ 0 w 201"/>
                <a:gd name="T15" fmla="*/ 54 h 108"/>
                <a:gd name="T16" fmla="*/ 54 w 201"/>
                <a:gd name="T17" fmla="*/ 108 h 108"/>
                <a:gd name="T18" fmla="*/ 147 w 201"/>
                <a:gd name="T19" fmla="*/ 16 h 108"/>
                <a:gd name="T20" fmla="*/ 185 w 201"/>
                <a:gd name="T21" fmla="*/ 54 h 108"/>
                <a:gd name="T22" fmla="*/ 147 w 201"/>
                <a:gd name="T23" fmla="*/ 92 h 108"/>
                <a:gd name="T24" fmla="*/ 108 w 201"/>
                <a:gd name="T25" fmla="*/ 54 h 108"/>
                <a:gd name="T26" fmla="*/ 147 w 201"/>
                <a:gd name="T27" fmla="*/ 16 h 108"/>
                <a:gd name="T28" fmla="*/ 54 w 201"/>
                <a:gd name="T29" fmla="*/ 16 h 108"/>
                <a:gd name="T30" fmla="*/ 92 w 201"/>
                <a:gd name="T31" fmla="*/ 54 h 108"/>
                <a:gd name="T32" fmla="*/ 54 w 201"/>
                <a:gd name="T33" fmla="*/ 92 h 108"/>
                <a:gd name="T34" fmla="*/ 16 w 201"/>
                <a:gd name="T35" fmla="*/ 54 h 108"/>
                <a:gd name="T36" fmla="*/ 54 w 201"/>
                <a:gd name="T37" fmla="*/ 1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01" h="108">
                  <a:moveTo>
                    <a:pt x="54" y="108"/>
                  </a:moveTo>
                  <a:cubicBezTo>
                    <a:pt x="74" y="108"/>
                    <a:pt x="91" y="98"/>
                    <a:pt x="100" y="82"/>
                  </a:cubicBezTo>
                  <a:cubicBezTo>
                    <a:pt x="110" y="98"/>
                    <a:pt x="127" y="108"/>
                    <a:pt x="147" y="108"/>
                  </a:cubicBezTo>
                  <a:cubicBezTo>
                    <a:pt x="176" y="108"/>
                    <a:pt x="201" y="84"/>
                    <a:pt x="201" y="54"/>
                  </a:cubicBezTo>
                  <a:cubicBezTo>
                    <a:pt x="201" y="24"/>
                    <a:pt x="176" y="0"/>
                    <a:pt x="147" y="0"/>
                  </a:cubicBezTo>
                  <a:cubicBezTo>
                    <a:pt x="127" y="0"/>
                    <a:pt x="110" y="10"/>
                    <a:pt x="100" y="26"/>
                  </a:cubicBezTo>
                  <a:cubicBezTo>
                    <a:pt x="91" y="10"/>
                    <a:pt x="74" y="0"/>
                    <a:pt x="54" y="0"/>
                  </a:cubicBezTo>
                  <a:cubicBezTo>
                    <a:pt x="24" y="0"/>
                    <a:pt x="0" y="24"/>
                    <a:pt x="0" y="54"/>
                  </a:cubicBezTo>
                  <a:cubicBezTo>
                    <a:pt x="0" y="84"/>
                    <a:pt x="24" y="108"/>
                    <a:pt x="54" y="108"/>
                  </a:cubicBezTo>
                  <a:close/>
                  <a:moveTo>
                    <a:pt x="147" y="16"/>
                  </a:moveTo>
                  <a:cubicBezTo>
                    <a:pt x="168" y="16"/>
                    <a:pt x="185" y="33"/>
                    <a:pt x="185" y="54"/>
                  </a:cubicBezTo>
                  <a:cubicBezTo>
                    <a:pt x="185" y="75"/>
                    <a:pt x="168" y="92"/>
                    <a:pt x="147" y="92"/>
                  </a:cubicBezTo>
                  <a:cubicBezTo>
                    <a:pt x="126" y="92"/>
                    <a:pt x="108" y="75"/>
                    <a:pt x="108" y="54"/>
                  </a:cubicBezTo>
                  <a:cubicBezTo>
                    <a:pt x="108" y="33"/>
                    <a:pt x="126" y="16"/>
                    <a:pt x="147" y="16"/>
                  </a:cubicBezTo>
                  <a:close/>
                  <a:moveTo>
                    <a:pt x="54" y="16"/>
                  </a:moveTo>
                  <a:cubicBezTo>
                    <a:pt x="75" y="16"/>
                    <a:pt x="92" y="33"/>
                    <a:pt x="92" y="54"/>
                  </a:cubicBezTo>
                  <a:cubicBezTo>
                    <a:pt x="92" y="75"/>
                    <a:pt x="75" y="92"/>
                    <a:pt x="54" y="92"/>
                  </a:cubicBezTo>
                  <a:cubicBezTo>
                    <a:pt x="33" y="92"/>
                    <a:pt x="16" y="75"/>
                    <a:pt x="16" y="54"/>
                  </a:cubicBezTo>
                  <a:cubicBezTo>
                    <a:pt x="16" y="33"/>
                    <a:pt x="33" y="16"/>
                    <a:pt x="54" y="1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19" name="Freeform 20"/>
            <p:cNvSpPr>
              <a:spLocks noEditPoints="1"/>
            </p:cNvSpPr>
            <p:nvPr/>
          </p:nvSpPr>
          <p:spPr bwMode="auto">
            <a:xfrm>
              <a:off x="4809" y="777"/>
              <a:ext cx="81" cy="81"/>
            </a:xfrm>
            <a:custGeom>
              <a:avLst/>
              <a:gdLst>
                <a:gd name="T0" fmla="*/ 17 w 34"/>
                <a:gd name="T1" fmla="*/ 34 h 34"/>
                <a:gd name="T2" fmla="*/ 34 w 34"/>
                <a:gd name="T3" fmla="*/ 17 h 34"/>
                <a:gd name="T4" fmla="*/ 17 w 34"/>
                <a:gd name="T5" fmla="*/ 0 h 34"/>
                <a:gd name="T6" fmla="*/ 0 w 34"/>
                <a:gd name="T7" fmla="*/ 17 h 34"/>
                <a:gd name="T8" fmla="*/ 17 w 34"/>
                <a:gd name="T9" fmla="*/ 34 h 34"/>
                <a:gd name="T10" fmla="*/ 17 w 34"/>
                <a:gd name="T11" fmla="*/ 11 h 34"/>
                <a:gd name="T12" fmla="*/ 24 w 34"/>
                <a:gd name="T13" fmla="*/ 17 h 34"/>
                <a:gd name="T14" fmla="*/ 17 w 34"/>
                <a:gd name="T15" fmla="*/ 24 h 34"/>
                <a:gd name="T16" fmla="*/ 11 w 34"/>
                <a:gd name="T17" fmla="*/ 17 h 34"/>
                <a:gd name="T18" fmla="*/ 17 w 34"/>
                <a:gd name="T19" fmla="*/ 1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4" h="34">
                  <a:moveTo>
                    <a:pt x="17" y="34"/>
                  </a:moveTo>
                  <a:cubicBezTo>
                    <a:pt x="27" y="34"/>
                    <a:pt x="34" y="27"/>
                    <a:pt x="34" y="17"/>
                  </a:cubicBezTo>
                  <a:cubicBezTo>
                    <a:pt x="34" y="8"/>
                    <a:pt x="27" y="0"/>
                    <a:pt x="17" y="0"/>
                  </a:cubicBezTo>
                  <a:cubicBezTo>
                    <a:pt x="8" y="0"/>
                    <a:pt x="0" y="8"/>
                    <a:pt x="0" y="17"/>
                  </a:cubicBezTo>
                  <a:cubicBezTo>
                    <a:pt x="0" y="27"/>
                    <a:pt x="8" y="34"/>
                    <a:pt x="17" y="34"/>
                  </a:cubicBezTo>
                  <a:close/>
                  <a:moveTo>
                    <a:pt x="17" y="11"/>
                  </a:moveTo>
                  <a:cubicBezTo>
                    <a:pt x="21" y="11"/>
                    <a:pt x="24" y="14"/>
                    <a:pt x="24" y="17"/>
                  </a:cubicBezTo>
                  <a:cubicBezTo>
                    <a:pt x="24" y="21"/>
                    <a:pt x="21" y="24"/>
                    <a:pt x="17" y="24"/>
                  </a:cubicBezTo>
                  <a:cubicBezTo>
                    <a:pt x="14" y="24"/>
                    <a:pt x="11" y="21"/>
                    <a:pt x="11" y="17"/>
                  </a:cubicBezTo>
                  <a:cubicBezTo>
                    <a:pt x="11" y="14"/>
                    <a:pt x="14" y="11"/>
                    <a:pt x="17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20" name="Freeform 21"/>
            <p:cNvSpPr>
              <a:spLocks noEditPoints="1"/>
            </p:cNvSpPr>
            <p:nvPr/>
          </p:nvSpPr>
          <p:spPr bwMode="auto">
            <a:xfrm>
              <a:off x="5029" y="777"/>
              <a:ext cx="84" cy="81"/>
            </a:xfrm>
            <a:custGeom>
              <a:avLst/>
              <a:gdLst>
                <a:gd name="T0" fmla="*/ 18 w 35"/>
                <a:gd name="T1" fmla="*/ 34 h 34"/>
                <a:gd name="T2" fmla="*/ 35 w 35"/>
                <a:gd name="T3" fmla="*/ 17 h 34"/>
                <a:gd name="T4" fmla="*/ 18 w 35"/>
                <a:gd name="T5" fmla="*/ 0 h 34"/>
                <a:gd name="T6" fmla="*/ 0 w 35"/>
                <a:gd name="T7" fmla="*/ 17 h 34"/>
                <a:gd name="T8" fmla="*/ 18 w 35"/>
                <a:gd name="T9" fmla="*/ 34 h 34"/>
                <a:gd name="T10" fmla="*/ 18 w 35"/>
                <a:gd name="T11" fmla="*/ 11 h 34"/>
                <a:gd name="T12" fmla="*/ 24 w 35"/>
                <a:gd name="T13" fmla="*/ 17 h 34"/>
                <a:gd name="T14" fmla="*/ 18 w 35"/>
                <a:gd name="T15" fmla="*/ 24 h 34"/>
                <a:gd name="T16" fmla="*/ 11 w 35"/>
                <a:gd name="T17" fmla="*/ 17 h 34"/>
                <a:gd name="T18" fmla="*/ 18 w 35"/>
                <a:gd name="T19" fmla="*/ 1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5" h="34">
                  <a:moveTo>
                    <a:pt x="18" y="34"/>
                  </a:moveTo>
                  <a:cubicBezTo>
                    <a:pt x="27" y="34"/>
                    <a:pt x="35" y="27"/>
                    <a:pt x="35" y="17"/>
                  </a:cubicBezTo>
                  <a:cubicBezTo>
                    <a:pt x="35" y="8"/>
                    <a:pt x="27" y="0"/>
                    <a:pt x="18" y="0"/>
                  </a:cubicBezTo>
                  <a:cubicBezTo>
                    <a:pt x="8" y="0"/>
                    <a:pt x="0" y="8"/>
                    <a:pt x="0" y="17"/>
                  </a:cubicBezTo>
                  <a:cubicBezTo>
                    <a:pt x="0" y="27"/>
                    <a:pt x="8" y="34"/>
                    <a:pt x="18" y="34"/>
                  </a:cubicBezTo>
                  <a:close/>
                  <a:moveTo>
                    <a:pt x="18" y="11"/>
                  </a:moveTo>
                  <a:cubicBezTo>
                    <a:pt x="21" y="11"/>
                    <a:pt x="24" y="14"/>
                    <a:pt x="24" y="17"/>
                  </a:cubicBezTo>
                  <a:cubicBezTo>
                    <a:pt x="24" y="21"/>
                    <a:pt x="21" y="24"/>
                    <a:pt x="18" y="24"/>
                  </a:cubicBezTo>
                  <a:cubicBezTo>
                    <a:pt x="14" y="24"/>
                    <a:pt x="11" y="21"/>
                    <a:pt x="11" y="17"/>
                  </a:cubicBezTo>
                  <a:cubicBezTo>
                    <a:pt x="11" y="14"/>
                    <a:pt x="14" y="11"/>
                    <a:pt x="18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21" name="文本框 50"/>
          <p:cNvSpPr txBox="1">
            <a:spLocks noChangeArrowheads="1"/>
          </p:cNvSpPr>
          <p:nvPr/>
        </p:nvSpPr>
        <p:spPr bwMode="auto">
          <a:xfrm>
            <a:off x="3792558" y="3766096"/>
            <a:ext cx="208407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2400" dirty="0">
                <a:solidFill>
                  <a:srgbClr val="EF5350"/>
                </a:solidFill>
                <a:latin typeface="+mn-lt"/>
                <a:ea typeface="+mn-ea"/>
                <a:cs typeface="+mn-ea"/>
                <a:sym typeface="+mn-lt"/>
              </a:rPr>
              <a:t>Raw Material</a:t>
            </a:r>
            <a:endParaRPr lang="zh-CN" altLang="en-US" sz="2400" dirty="0">
              <a:solidFill>
                <a:srgbClr val="EF535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6579323" y="4808225"/>
            <a:ext cx="4000499" cy="11351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US" altLang="zh-CN" dirty="0">
                <a:solidFill>
                  <a:schemeClr val="bg1"/>
                </a:solidFill>
                <a:cs typeface="+mn-ea"/>
                <a:sym typeface="+mn-lt"/>
              </a:rPr>
              <a:t>Growing labor, transportation and rent costs are to blame for the increase in China </a:t>
            </a:r>
            <a:r>
              <a:rPr lang="en-US" altLang="zh-CN" baseline="30000" dirty="0">
                <a:solidFill>
                  <a:schemeClr val="bg1"/>
                </a:solidFill>
                <a:cs typeface="+mn-ea"/>
                <a:sym typeface="+mn-lt"/>
              </a:rPr>
              <a:t>(11)</a:t>
            </a:r>
            <a:endParaRPr lang="zh-CN" altLang="en-US" baseline="300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2448969" y="4512970"/>
            <a:ext cx="2320544" cy="2468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 algn="ctr">
              <a:lnSpc>
                <a:spcPct val="130000"/>
              </a:lnSpc>
              <a:buAutoNum type="arabicPeriod"/>
            </a:pPr>
            <a:r>
              <a:rPr lang="en-US" altLang="zh-CN" dirty="0">
                <a:solidFill>
                  <a:schemeClr val="bg1"/>
                </a:solidFill>
                <a:cs typeface="+mn-ea"/>
                <a:sym typeface="+mn-lt"/>
              </a:rPr>
              <a:t>Inflation</a:t>
            </a:r>
            <a:r>
              <a:rPr lang="en-US" altLang="zh-CN" baseline="30000" dirty="0">
                <a:solidFill>
                  <a:schemeClr val="bg1"/>
                </a:solidFill>
                <a:cs typeface="+mn-ea"/>
                <a:sym typeface="+mn-lt"/>
              </a:rPr>
              <a:t>(1)</a:t>
            </a:r>
          </a:p>
          <a:p>
            <a:pPr marL="228600" indent="-228600" algn="ctr">
              <a:lnSpc>
                <a:spcPct val="130000"/>
              </a:lnSpc>
              <a:buAutoNum type="arabicPeriod"/>
            </a:pPr>
            <a:r>
              <a:rPr lang="en-US" altLang="zh-CN" dirty="0">
                <a:solidFill>
                  <a:schemeClr val="bg1"/>
                </a:solidFill>
                <a:cs typeface="+mn-ea"/>
                <a:sym typeface="+mn-lt"/>
              </a:rPr>
              <a:t>Reduction of coffee beans (Dry weather in Brazil, the country of origin)</a:t>
            </a:r>
            <a:r>
              <a:rPr lang="en-US" altLang="zh-CN" baseline="30000" dirty="0">
                <a:solidFill>
                  <a:schemeClr val="bg1"/>
                </a:solidFill>
                <a:cs typeface="+mn-ea"/>
                <a:sym typeface="+mn-lt"/>
              </a:rPr>
              <a:t>(3)</a:t>
            </a:r>
          </a:p>
          <a:p>
            <a:pPr marL="228600" indent="-228600" algn="ctr">
              <a:lnSpc>
                <a:spcPct val="130000"/>
              </a:lnSpc>
              <a:buAutoNum type="arabicPeriod"/>
            </a:pPr>
            <a:endParaRPr lang="zh-CN" altLang="en-US" sz="12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27" name="文本框 50"/>
          <p:cNvSpPr txBox="1">
            <a:spLocks noChangeArrowheads="1"/>
          </p:cNvSpPr>
          <p:nvPr/>
        </p:nvSpPr>
        <p:spPr bwMode="auto">
          <a:xfrm>
            <a:off x="9291585" y="3996929"/>
            <a:ext cx="143823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2400" dirty="0">
                <a:solidFill>
                  <a:srgbClr val="EF5350"/>
                </a:solidFill>
                <a:latin typeface="+mn-lt"/>
                <a:ea typeface="+mn-ea"/>
                <a:cs typeface="+mn-ea"/>
                <a:sym typeface="+mn-lt"/>
              </a:rPr>
              <a:t>Human</a:t>
            </a:r>
            <a:endParaRPr lang="zh-CN" altLang="en-US" sz="2400" dirty="0">
              <a:solidFill>
                <a:srgbClr val="EF535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" name="文本框 50">
            <a:extLst>
              <a:ext uri="{FF2B5EF4-FFF2-40B4-BE49-F238E27FC236}">
                <a16:creationId xmlns:a16="http://schemas.microsoft.com/office/drawing/2014/main" id="{3643092F-F0DE-4B80-E832-B275797650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93138" y="4033651"/>
            <a:ext cx="143823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2400" dirty="0">
                <a:solidFill>
                  <a:srgbClr val="EF5350"/>
                </a:solidFill>
                <a:latin typeface="+mn-lt"/>
                <a:ea typeface="+mn-ea"/>
                <a:cs typeface="+mn-ea"/>
                <a:sym typeface="+mn-lt"/>
              </a:rPr>
              <a:t>Freight</a:t>
            </a:r>
            <a:endParaRPr lang="zh-CN" altLang="en-US" sz="2400" dirty="0">
              <a:solidFill>
                <a:srgbClr val="EF535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CA1C063D-A2C1-7481-1074-3465FE8FDE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91" y="1219698"/>
            <a:ext cx="5357768" cy="1558205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34" name="图片 33">
            <a:extLst>
              <a:ext uri="{FF2B5EF4-FFF2-40B4-BE49-F238E27FC236}">
                <a16:creationId xmlns:a16="http://schemas.microsoft.com/office/drawing/2014/main" id="{1AC04891-F1D6-F968-95D3-54B2922C44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91" y="2812340"/>
            <a:ext cx="1600282" cy="51437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5" name="墨迹 34">
                <a:extLst>
                  <a:ext uri="{FF2B5EF4-FFF2-40B4-BE49-F238E27FC236}">
                    <a16:creationId xmlns:a16="http://schemas.microsoft.com/office/drawing/2014/main" id="{4B6CF746-30F9-2E20-4324-2046F072D96F}"/>
                  </a:ext>
                </a:extLst>
              </p14:cNvPr>
              <p14:cNvContentPartPr/>
              <p14:nvPr/>
            </p14:nvContentPartPr>
            <p14:xfrm>
              <a:off x="1422360" y="2013120"/>
              <a:ext cx="120960" cy="12960"/>
            </p14:xfrm>
          </p:contentPart>
        </mc:Choice>
        <mc:Fallback xmlns="">
          <p:pic>
            <p:nvPicPr>
              <p:cNvPr id="35" name="墨迹 34">
                <a:extLst>
                  <a:ext uri="{FF2B5EF4-FFF2-40B4-BE49-F238E27FC236}">
                    <a16:creationId xmlns:a16="http://schemas.microsoft.com/office/drawing/2014/main" id="{4B6CF746-30F9-2E20-4324-2046F072D96F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406520" y="1949760"/>
                <a:ext cx="152280" cy="13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36" name="墨迹 35">
                <a:extLst>
                  <a:ext uri="{FF2B5EF4-FFF2-40B4-BE49-F238E27FC236}">
                    <a16:creationId xmlns:a16="http://schemas.microsoft.com/office/drawing/2014/main" id="{FAA7D267-DB1E-92A6-FA29-BA74E6D0D4B6}"/>
                  </a:ext>
                </a:extLst>
              </p14:cNvPr>
              <p14:cNvContentPartPr/>
              <p14:nvPr/>
            </p14:nvContentPartPr>
            <p14:xfrm>
              <a:off x="2292480" y="1955880"/>
              <a:ext cx="114480" cy="57600"/>
            </p14:xfrm>
          </p:contentPart>
        </mc:Choice>
        <mc:Fallback xmlns="">
          <p:pic>
            <p:nvPicPr>
              <p:cNvPr id="36" name="墨迹 35">
                <a:extLst>
                  <a:ext uri="{FF2B5EF4-FFF2-40B4-BE49-F238E27FC236}">
                    <a16:creationId xmlns:a16="http://schemas.microsoft.com/office/drawing/2014/main" id="{FAA7D267-DB1E-92A6-FA29-BA74E6D0D4B6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276640" y="1892520"/>
                <a:ext cx="145800" cy="184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37" name="墨迹 36">
                <a:extLst>
                  <a:ext uri="{FF2B5EF4-FFF2-40B4-BE49-F238E27FC236}">
                    <a16:creationId xmlns:a16="http://schemas.microsoft.com/office/drawing/2014/main" id="{3F9096DC-D3F0-49E4-7ABB-D9ECED3833E0}"/>
                  </a:ext>
                </a:extLst>
              </p14:cNvPr>
              <p14:cNvContentPartPr/>
              <p14:nvPr/>
            </p14:nvContentPartPr>
            <p14:xfrm>
              <a:off x="2705040" y="2013120"/>
              <a:ext cx="120960" cy="12960"/>
            </p14:xfrm>
          </p:contentPart>
        </mc:Choice>
        <mc:Fallback xmlns="">
          <p:pic>
            <p:nvPicPr>
              <p:cNvPr id="37" name="墨迹 36">
                <a:extLst>
                  <a:ext uri="{FF2B5EF4-FFF2-40B4-BE49-F238E27FC236}">
                    <a16:creationId xmlns:a16="http://schemas.microsoft.com/office/drawing/2014/main" id="{3F9096DC-D3F0-49E4-7ABB-D9ECED3833E0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689200" y="1949760"/>
                <a:ext cx="152280" cy="13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38" name="墨迹 37">
                <a:extLst>
                  <a:ext uri="{FF2B5EF4-FFF2-40B4-BE49-F238E27FC236}">
                    <a16:creationId xmlns:a16="http://schemas.microsoft.com/office/drawing/2014/main" id="{C0EBCFC9-AA90-4F3E-3FA3-F80048AF8FC7}"/>
                  </a:ext>
                </a:extLst>
              </p14:cNvPr>
              <p14:cNvContentPartPr/>
              <p14:nvPr/>
            </p14:nvContentPartPr>
            <p14:xfrm>
              <a:off x="3346560" y="2006640"/>
              <a:ext cx="1829160" cy="25560"/>
            </p14:xfrm>
          </p:contentPart>
        </mc:Choice>
        <mc:Fallback xmlns="">
          <p:pic>
            <p:nvPicPr>
              <p:cNvPr id="38" name="墨迹 37">
                <a:extLst>
                  <a:ext uri="{FF2B5EF4-FFF2-40B4-BE49-F238E27FC236}">
                    <a16:creationId xmlns:a16="http://schemas.microsoft.com/office/drawing/2014/main" id="{C0EBCFC9-AA90-4F3E-3FA3-F80048AF8FC7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3330720" y="1943280"/>
                <a:ext cx="1860480" cy="152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39" name="墨迹 38">
                <a:extLst>
                  <a:ext uri="{FF2B5EF4-FFF2-40B4-BE49-F238E27FC236}">
                    <a16:creationId xmlns:a16="http://schemas.microsoft.com/office/drawing/2014/main" id="{C40788EB-3CE8-E8AD-7B0D-C891E73ED9FC}"/>
                  </a:ext>
                </a:extLst>
              </p14:cNvPr>
              <p14:cNvContentPartPr/>
              <p14:nvPr/>
            </p14:nvContentPartPr>
            <p14:xfrm>
              <a:off x="2724120" y="2419200"/>
              <a:ext cx="1397520" cy="70200"/>
            </p14:xfrm>
          </p:contentPart>
        </mc:Choice>
        <mc:Fallback xmlns="">
          <p:pic>
            <p:nvPicPr>
              <p:cNvPr id="39" name="墨迹 38">
                <a:extLst>
                  <a:ext uri="{FF2B5EF4-FFF2-40B4-BE49-F238E27FC236}">
                    <a16:creationId xmlns:a16="http://schemas.microsoft.com/office/drawing/2014/main" id="{C40788EB-3CE8-E8AD-7B0D-C891E73ED9FC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2708280" y="2355840"/>
                <a:ext cx="1428840" cy="19692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C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直角三角形 6"/>
          <p:cNvSpPr/>
          <p:nvPr/>
        </p:nvSpPr>
        <p:spPr>
          <a:xfrm rot="5400000" flipV="1">
            <a:off x="10972799" y="0"/>
            <a:ext cx="1219199" cy="1219199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直角三角形 3"/>
          <p:cNvSpPr/>
          <p:nvPr/>
        </p:nvSpPr>
        <p:spPr>
          <a:xfrm>
            <a:off x="0" y="5769204"/>
            <a:ext cx="1088796" cy="1088796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90500" dist="127000" dir="18900000" algn="b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直角三角形 5"/>
          <p:cNvSpPr/>
          <p:nvPr/>
        </p:nvSpPr>
        <p:spPr>
          <a:xfrm rot="5400000" flipV="1">
            <a:off x="11560403" y="1"/>
            <a:ext cx="631596" cy="631596"/>
          </a:xfrm>
          <a:prstGeom prst="rtTriangle">
            <a:avLst/>
          </a:prstGeom>
          <a:solidFill>
            <a:srgbClr val="323C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cxnSp>
        <p:nvCxnSpPr>
          <p:cNvPr id="40" name="直接连接符 39"/>
          <p:cNvCxnSpPr/>
          <p:nvPr/>
        </p:nvCxnSpPr>
        <p:spPr>
          <a:xfrm>
            <a:off x="308072" y="258626"/>
            <a:ext cx="710534" cy="0"/>
          </a:xfrm>
          <a:prstGeom prst="line">
            <a:avLst/>
          </a:prstGeom>
          <a:ln w="57150" cap="rnd">
            <a:solidFill>
              <a:srgbClr val="EF53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76"/>
          <p:cNvSpPr txBox="1"/>
          <p:nvPr/>
        </p:nvSpPr>
        <p:spPr>
          <a:xfrm>
            <a:off x="198879" y="362638"/>
            <a:ext cx="44598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cs typeface="+mn-ea"/>
                <a:sym typeface="+mn-lt"/>
              </a:rPr>
              <a:t>Existing cheaper options</a:t>
            </a:r>
          </a:p>
        </p:txBody>
      </p:sp>
      <p:pic>
        <p:nvPicPr>
          <p:cNvPr id="9" name="Picture 3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54" t="8440" r="6203" b="10136"/>
          <a:stretch>
            <a:fillRect/>
          </a:stretch>
        </p:blipFill>
        <p:spPr bwMode="auto">
          <a:xfrm>
            <a:off x="6198502" y="631597"/>
            <a:ext cx="5102629" cy="6214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76"/>
          <p:cNvSpPr txBox="1"/>
          <p:nvPr/>
        </p:nvSpPr>
        <p:spPr>
          <a:xfrm>
            <a:off x="1132643" y="2493889"/>
            <a:ext cx="2191582" cy="40011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p"/>
            </a:pPr>
            <a:r>
              <a:rPr lang="en-US" altLang="zh-CN" sz="2000" dirty="0">
                <a:solidFill>
                  <a:schemeClr val="bg1"/>
                </a:solidFill>
                <a:cs typeface="+mn-ea"/>
                <a:sym typeface="+mn-lt"/>
              </a:rPr>
              <a:t>Introduction</a:t>
            </a:r>
            <a:r>
              <a:rPr lang="en-US" altLang="zh-CN" sz="2000" baseline="30000" dirty="0">
                <a:solidFill>
                  <a:schemeClr val="bg1"/>
                </a:solidFill>
                <a:cs typeface="+mn-ea"/>
                <a:sym typeface="+mn-lt"/>
              </a:rPr>
              <a:t>(5)</a:t>
            </a:r>
            <a:endParaRPr lang="zh-CN" altLang="en-US" sz="2000" baseline="300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1132643" y="2841610"/>
            <a:ext cx="4541119" cy="699166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1600" dirty="0">
                <a:solidFill>
                  <a:schemeClr val="bg1"/>
                </a:solidFill>
                <a:cs typeface="+mn-ea"/>
                <a:sym typeface="+mn-lt"/>
              </a:rPr>
              <a:t>Founded in Beijing in 2017 with its headquarter in Xiamen</a:t>
            </a:r>
          </a:p>
        </p:txBody>
      </p:sp>
      <p:sp>
        <p:nvSpPr>
          <p:cNvPr id="13" name="TextBox 76"/>
          <p:cNvSpPr txBox="1"/>
          <p:nvPr/>
        </p:nvSpPr>
        <p:spPr>
          <a:xfrm>
            <a:off x="1132642" y="3614860"/>
            <a:ext cx="2620207" cy="40011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p"/>
            </a:pPr>
            <a:r>
              <a:rPr lang="en-US" altLang="zh-CN" sz="2000" dirty="0">
                <a:solidFill>
                  <a:schemeClr val="bg1"/>
                </a:solidFill>
                <a:cs typeface="+mn-ea"/>
                <a:sym typeface="+mn-lt"/>
              </a:rPr>
              <a:t>Price Comparison</a:t>
            </a:r>
            <a:endParaRPr lang="zh-CN" altLang="en-US" sz="20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132643" y="3962581"/>
            <a:ext cx="4541119" cy="699166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1600" dirty="0">
                <a:solidFill>
                  <a:schemeClr val="bg1"/>
                </a:solidFill>
                <a:cs typeface="+mn-ea"/>
                <a:sym typeface="+mn-lt"/>
              </a:rPr>
              <a:t>The per cup average price of Luckin is less than half of Starbucks</a:t>
            </a:r>
          </a:p>
        </p:txBody>
      </p:sp>
      <p:sp>
        <p:nvSpPr>
          <p:cNvPr id="15" name="TextBox 76"/>
          <p:cNvSpPr txBox="1"/>
          <p:nvPr/>
        </p:nvSpPr>
        <p:spPr>
          <a:xfrm>
            <a:off x="1132642" y="4727533"/>
            <a:ext cx="2732205" cy="40011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p"/>
            </a:pPr>
            <a:r>
              <a:rPr lang="en-US" altLang="zh-CN" sz="2000" dirty="0">
                <a:solidFill>
                  <a:schemeClr val="bg1"/>
                </a:solidFill>
                <a:cs typeface="+mn-ea"/>
                <a:sym typeface="+mn-lt"/>
              </a:rPr>
              <a:t>Robust Growth</a:t>
            </a:r>
            <a:endParaRPr lang="zh-CN" altLang="en-US" sz="20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132643" y="5075254"/>
            <a:ext cx="4541119" cy="1019253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1600" dirty="0">
                <a:solidFill>
                  <a:schemeClr val="bg1"/>
                </a:solidFill>
                <a:cs typeface="+mn-ea"/>
                <a:sym typeface="+mn-lt"/>
              </a:rPr>
              <a:t>Starbucks' </a:t>
            </a:r>
            <a:r>
              <a:rPr lang="en-US" altLang="zh-CN" sz="1600" dirty="0">
                <a:solidFill>
                  <a:srgbClr val="FF0000"/>
                </a:solidFill>
                <a:cs typeface="+mn-ea"/>
                <a:sym typeface="+mn-lt"/>
              </a:rPr>
              <a:t>market share in China </a:t>
            </a:r>
            <a:r>
              <a:rPr lang="en-US" altLang="zh-CN" sz="1600" dirty="0">
                <a:solidFill>
                  <a:schemeClr val="bg1"/>
                </a:solidFill>
                <a:cs typeface="+mn-ea"/>
                <a:sym typeface="+mn-lt"/>
              </a:rPr>
              <a:t>fell from 45% in 2018 to 18% in the first half of 2022, while </a:t>
            </a:r>
            <a:r>
              <a:rPr lang="en-US" altLang="zh-CN" sz="1600" dirty="0" err="1">
                <a:solidFill>
                  <a:schemeClr val="bg1"/>
                </a:solidFill>
                <a:cs typeface="+mn-ea"/>
                <a:sym typeface="+mn-lt"/>
              </a:rPr>
              <a:t>Luckin</a:t>
            </a:r>
            <a:r>
              <a:rPr lang="en-US" altLang="zh-CN" sz="1600" dirty="0">
                <a:solidFill>
                  <a:schemeClr val="bg1"/>
                </a:solidFill>
                <a:cs typeface="+mn-ea"/>
                <a:sym typeface="+mn-lt"/>
              </a:rPr>
              <a:t> increased from 2% to 14%</a:t>
            </a:r>
            <a:r>
              <a:rPr lang="en-US" altLang="zh-CN" sz="1600" baseline="30000" dirty="0">
                <a:solidFill>
                  <a:schemeClr val="bg1"/>
                </a:solidFill>
                <a:cs typeface="+mn-ea"/>
                <a:sym typeface="+mn-lt"/>
              </a:rPr>
              <a:t>(9)</a:t>
            </a:r>
          </a:p>
        </p:txBody>
      </p:sp>
      <p:sp>
        <p:nvSpPr>
          <p:cNvPr id="17" name="TextBox 76"/>
          <p:cNvSpPr txBox="1"/>
          <p:nvPr/>
        </p:nvSpPr>
        <p:spPr>
          <a:xfrm>
            <a:off x="1132643" y="1373196"/>
            <a:ext cx="2732205" cy="1077218"/>
          </a:xfrm>
          <a:prstGeom prst="rect">
            <a:avLst/>
          </a:prstGeom>
          <a:solidFill>
            <a:srgbClr val="CAD0D8"/>
          </a:solidFill>
          <a:effectLst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>
                <a:solidFill>
                  <a:srgbClr val="323C50"/>
                </a:solidFill>
                <a:cs typeface="+mn-ea"/>
                <a:sym typeface="+mn-lt"/>
              </a:rPr>
              <a:t>Starbucks’ competitor</a:t>
            </a:r>
            <a:endParaRPr lang="zh-CN" altLang="en-US" sz="3200" dirty="0">
              <a:solidFill>
                <a:srgbClr val="323C50"/>
              </a:solidFill>
              <a:cs typeface="+mn-ea"/>
              <a:sym typeface="+mn-lt"/>
            </a:endParaRP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1FCD09B1-22C8-F0A2-88C8-14FD87D811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0855" y="1337704"/>
            <a:ext cx="3497921" cy="4554311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C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直角三角形 6"/>
          <p:cNvSpPr/>
          <p:nvPr/>
        </p:nvSpPr>
        <p:spPr>
          <a:xfrm rot="5400000" flipV="1">
            <a:off x="10972799" y="0"/>
            <a:ext cx="1219199" cy="1219199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直角三角形 3"/>
          <p:cNvSpPr/>
          <p:nvPr/>
        </p:nvSpPr>
        <p:spPr>
          <a:xfrm>
            <a:off x="0" y="5769204"/>
            <a:ext cx="1088796" cy="1088796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90500" dist="127000" dir="18900000" algn="b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直角三角形 5"/>
          <p:cNvSpPr/>
          <p:nvPr/>
        </p:nvSpPr>
        <p:spPr>
          <a:xfrm rot="5400000" flipV="1">
            <a:off x="11560403" y="1"/>
            <a:ext cx="631596" cy="631596"/>
          </a:xfrm>
          <a:prstGeom prst="rtTriangle">
            <a:avLst/>
          </a:prstGeom>
          <a:solidFill>
            <a:srgbClr val="323C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cxnSp>
        <p:nvCxnSpPr>
          <p:cNvPr id="40" name="直接连接符 39"/>
          <p:cNvCxnSpPr/>
          <p:nvPr/>
        </p:nvCxnSpPr>
        <p:spPr>
          <a:xfrm>
            <a:off x="308072" y="258626"/>
            <a:ext cx="710534" cy="0"/>
          </a:xfrm>
          <a:prstGeom prst="line">
            <a:avLst/>
          </a:prstGeom>
          <a:ln w="57150" cap="rnd">
            <a:solidFill>
              <a:srgbClr val="EF53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76"/>
          <p:cNvSpPr txBox="1"/>
          <p:nvPr/>
        </p:nvSpPr>
        <p:spPr>
          <a:xfrm>
            <a:off x="198879" y="362638"/>
            <a:ext cx="13436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cs typeface="+mn-ea"/>
                <a:sym typeface="+mn-lt"/>
              </a:rPr>
              <a:t>Others</a:t>
            </a:r>
            <a:endParaRPr lang="zh-CN" altLang="en-US" sz="2800" b="1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198029" y="2127568"/>
            <a:ext cx="3459122" cy="1216882"/>
          </a:xfrm>
          <a:prstGeom prst="rect">
            <a:avLst/>
          </a:prstGeom>
          <a:noFill/>
          <a:ln w="19050">
            <a:solidFill>
              <a:srgbClr val="EF5350"/>
            </a:solidFill>
            <a:round/>
            <a:headEnd type="none" w="med" len="med"/>
            <a:tailEnd type="oval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tlCol="0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2387078" y="4237583"/>
            <a:ext cx="3459122" cy="1216882"/>
          </a:xfrm>
          <a:prstGeom prst="rect">
            <a:avLst/>
          </a:prstGeom>
          <a:noFill/>
          <a:ln w="19050">
            <a:solidFill>
              <a:srgbClr val="EF5350"/>
            </a:solidFill>
            <a:round/>
            <a:headEnd type="none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tlCol="0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0" name="菱形 9"/>
          <p:cNvSpPr/>
          <p:nvPr/>
        </p:nvSpPr>
        <p:spPr>
          <a:xfrm>
            <a:off x="760028" y="2294472"/>
            <a:ext cx="876002" cy="876002"/>
          </a:xfrm>
          <a:prstGeom prst="diamond">
            <a:avLst/>
          </a:prstGeom>
          <a:solidFill>
            <a:srgbClr val="EF535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A</a:t>
            </a:r>
            <a:endParaRPr kumimoji="0" lang="zh-CN" altLang="en-US" sz="360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1" name="菱形 10"/>
          <p:cNvSpPr/>
          <p:nvPr/>
        </p:nvSpPr>
        <p:spPr>
          <a:xfrm>
            <a:off x="1949077" y="4411560"/>
            <a:ext cx="876002" cy="876002"/>
          </a:xfrm>
          <a:prstGeom prst="diamond">
            <a:avLst/>
          </a:prstGeom>
          <a:solidFill>
            <a:srgbClr val="EF535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C</a:t>
            </a:r>
            <a:endParaRPr kumimoji="0" lang="zh-CN" altLang="en-US" sz="360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2" name="TextBox 76"/>
          <p:cNvSpPr txBox="1"/>
          <p:nvPr/>
        </p:nvSpPr>
        <p:spPr>
          <a:xfrm>
            <a:off x="2939956" y="4324258"/>
            <a:ext cx="1413058" cy="40011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chemeClr val="bg1"/>
                </a:solidFill>
                <a:cs typeface="+mn-ea"/>
                <a:sym typeface="+mn-lt"/>
              </a:rPr>
              <a:t>添加标题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2939956" y="4641935"/>
            <a:ext cx="2798108" cy="572464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1200" dirty="0">
                <a:solidFill>
                  <a:schemeClr val="bg1"/>
                </a:solidFill>
                <a:cs typeface="+mn-ea"/>
                <a:sym typeface="+mn-lt"/>
              </a:rPr>
              <a:t>请在此添加文字说明，编辑文字。请在此添加文字说明，编辑文字。</a:t>
            </a:r>
            <a:endParaRPr lang="en-US" altLang="zh-CN" sz="12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14" name="TextBox 76"/>
          <p:cNvSpPr txBox="1"/>
          <p:nvPr/>
        </p:nvSpPr>
        <p:spPr>
          <a:xfrm>
            <a:off x="1752321" y="2214243"/>
            <a:ext cx="1413058" cy="40011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chemeClr val="bg1"/>
                </a:solidFill>
                <a:cs typeface="+mn-ea"/>
                <a:sym typeface="+mn-lt"/>
              </a:rPr>
              <a:t>添加标题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1752321" y="2531920"/>
            <a:ext cx="2798108" cy="572464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1200" dirty="0">
                <a:solidFill>
                  <a:schemeClr val="bg1"/>
                </a:solidFill>
                <a:cs typeface="+mn-ea"/>
                <a:sym typeface="+mn-lt"/>
              </a:rPr>
              <a:t>请在此添加文字说明，编辑文字。请在此添加文字说明，编辑文字。</a:t>
            </a:r>
            <a:endParaRPr lang="en-US" altLang="zh-CN" sz="12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6577552" y="2127568"/>
            <a:ext cx="3459122" cy="1216882"/>
          </a:xfrm>
          <a:prstGeom prst="rect">
            <a:avLst/>
          </a:prstGeom>
          <a:noFill/>
          <a:ln w="19050">
            <a:solidFill>
              <a:srgbClr val="EF5350"/>
            </a:solidFill>
            <a:round/>
            <a:headEnd type="none" w="med" len="med"/>
            <a:tailEnd type="oval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tlCol="0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8313830" y="4237583"/>
            <a:ext cx="3459122" cy="1216882"/>
          </a:xfrm>
          <a:prstGeom prst="rect">
            <a:avLst/>
          </a:prstGeom>
          <a:noFill/>
          <a:ln w="19050">
            <a:solidFill>
              <a:srgbClr val="EF5350"/>
            </a:solidFill>
            <a:round/>
            <a:headEnd type="none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tlCol="0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9" name="菱形 18"/>
          <p:cNvSpPr/>
          <p:nvPr/>
        </p:nvSpPr>
        <p:spPr>
          <a:xfrm>
            <a:off x="10615009" y="4318475"/>
            <a:ext cx="876002" cy="876002"/>
          </a:xfrm>
          <a:prstGeom prst="diamond">
            <a:avLst/>
          </a:prstGeom>
          <a:solidFill>
            <a:srgbClr val="EF535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360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0" name="TextBox 76"/>
          <p:cNvSpPr txBox="1"/>
          <p:nvPr/>
        </p:nvSpPr>
        <p:spPr>
          <a:xfrm>
            <a:off x="8333011" y="4402003"/>
            <a:ext cx="2281997" cy="40011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chemeClr val="bg1"/>
                </a:solidFill>
                <a:cs typeface="+mn-ea"/>
                <a:sym typeface="+mn-lt"/>
              </a:rPr>
              <a:t>Manner Coffee</a:t>
            </a:r>
            <a:r>
              <a:rPr lang="en-US" altLang="zh-CN" sz="2000" baseline="30000" dirty="0">
                <a:solidFill>
                  <a:schemeClr val="bg1"/>
                </a:solidFill>
                <a:cs typeface="+mn-ea"/>
                <a:sym typeface="+mn-lt"/>
              </a:rPr>
              <a:t>(6)</a:t>
            </a:r>
            <a:endParaRPr lang="zh-CN" altLang="en-US" sz="2000" baseline="300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8313830" y="4896969"/>
            <a:ext cx="2798108" cy="307456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1200" dirty="0">
                <a:solidFill>
                  <a:schemeClr val="bg1"/>
                </a:solidFill>
                <a:cs typeface="+mn-ea"/>
                <a:sym typeface="+mn-lt"/>
              </a:rPr>
              <a:t>Founded in Shanghai in 2015</a:t>
            </a:r>
          </a:p>
        </p:txBody>
      </p:sp>
      <p:sp>
        <p:nvSpPr>
          <p:cNvPr id="22" name="TextBox 76"/>
          <p:cNvSpPr txBox="1"/>
          <p:nvPr/>
        </p:nvSpPr>
        <p:spPr>
          <a:xfrm>
            <a:off x="7013565" y="2374448"/>
            <a:ext cx="2678906" cy="707886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chemeClr val="bg1"/>
                </a:solidFill>
                <a:cs typeface="+mn-ea"/>
                <a:sym typeface="+mn-lt"/>
              </a:rPr>
              <a:t>10 CNY = 1.2 GBP =</a:t>
            </a:r>
          </a:p>
          <a:p>
            <a:r>
              <a:rPr lang="en-US" altLang="zh-CN" sz="2000" dirty="0">
                <a:solidFill>
                  <a:schemeClr val="bg1"/>
                </a:solidFill>
                <a:cs typeface="+mn-ea"/>
                <a:sym typeface="+mn-lt"/>
              </a:rPr>
              <a:t>1.44 USD&lt; 4.25 USD</a:t>
            </a:r>
            <a:endParaRPr lang="zh-CN" altLang="en-US" sz="2000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9F60D176-64E9-CA02-04B9-8D1F4039C8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115" y="1144450"/>
            <a:ext cx="5357007" cy="5357007"/>
          </a:xfrm>
          <a:prstGeom prst="rect">
            <a:avLst/>
          </a:prstGeom>
        </p:spPr>
      </p:pic>
      <p:pic>
        <p:nvPicPr>
          <p:cNvPr id="5" name="图形 4" descr="茶">
            <a:extLst>
              <a:ext uri="{FF2B5EF4-FFF2-40B4-BE49-F238E27FC236}">
                <a16:creationId xmlns:a16="http://schemas.microsoft.com/office/drawing/2014/main" id="{DA043B06-E9B5-E2C2-BE74-4AABA7F6BD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07035" y="4297180"/>
            <a:ext cx="764189" cy="764189"/>
          </a:xfrm>
          <a:prstGeom prst="rect">
            <a:avLst/>
          </a:prstGeom>
        </p:spPr>
      </p:pic>
      <p:pic>
        <p:nvPicPr>
          <p:cNvPr id="24" name="图片 23">
            <a:extLst>
              <a:ext uri="{FF2B5EF4-FFF2-40B4-BE49-F238E27FC236}">
                <a16:creationId xmlns:a16="http://schemas.microsoft.com/office/drawing/2014/main" id="{F67E594C-F02B-5576-C1C5-9C894692603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513" t="27238" r="17415" b="21459"/>
          <a:stretch/>
        </p:blipFill>
        <p:spPr>
          <a:xfrm>
            <a:off x="4689759" y="3446802"/>
            <a:ext cx="3093992" cy="3355471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5" name="墨迹 24">
                <a:extLst>
                  <a:ext uri="{FF2B5EF4-FFF2-40B4-BE49-F238E27FC236}">
                    <a16:creationId xmlns:a16="http://schemas.microsoft.com/office/drawing/2014/main" id="{EC7B799D-2BA3-8CD4-2847-AEEE6FD34B29}"/>
                  </a:ext>
                </a:extLst>
              </p14:cNvPr>
              <p14:cNvContentPartPr/>
              <p14:nvPr/>
            </p14:nvContentPartPr>
            <p14:xfrm>
              <a:off x="3664080" y="2711520"/>
              <a:ext cx="279720" cy="32040"/>
            </p14:xfrm>
          </p:contentPart>
        </mc:Choice>
        <mc:Fallback xmlns="">
          <p:pic>
            <p:nvPicPr>
              <p:cNvPr id="25" name="墨迹 24">
                <a:extLst>
                  <a:ext uri="{FF2B5EF4-FFF2-40B4-BE49-F238E27FC236}">
                    <a16:creationId xmlns:a16="http://schemas.microsoft.com/office/drawing/2014/main" id="{EC7B799D-2BA3-8CD4-2847-AEEE6FD34B29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648240" y="2648160"/>
                <a:ext cx="311040" cy="158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6" name="墨迹 25">
                <a:extLst>
                  <a:ext uri="{FF2B5EF4-FFF2-40B4-BE49-F238E27FC236}">
                    <a16:creationId xmlns:a16="http://schemas.microsoft.com/office/drawing/2014/main" id="{3A03047E-8692-C130-7BE1-F7865ADD51AA}"/>
                  </a:ext>
                </a:extLst>
              </p14:cNvPr>
              <p14:cNvContentPartPr/>
              <p14:nvPr/>
            </p14:nvContentPartPr>
            <p14:xfrm>
              <a:off x="2146320" y="2730600"/>
              <a:ext cx="851400" cy="360"/>
            </p14:xfrm>
          </p:contentPart>
        </mc:Choice>
        <mc:Fallback xmlns="">
          <p:pic>
            <p:nvPicPr>
              <p:cNvPr id="26" name="墨迹 25">
                <a:extLst>
                  <a:ext uri="{FF2B5EF4-FFF2-40B4-BE49-F238E27FC236}">
                    <a16:creationId xmlns:a16="http://schemas.microsoft.com/office/drawing/2014/main" id="{3A03047E-8692-C130-7BE1-F7865ADD51AA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130480" y="2667240"/>
                <a:ext cx="882720" cy="12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7" name="墨迹 26">
                <a:extLst>
                  <a:ext uri="{FF2B5EF4-FFF2-40B4-BE49-F238E27FC236}">
                    <a16:creationId xmlns:a16="http://schemas.microsoft.com/office/drawing/2014/main" id="{6493C45C-25A4-CC10-176D-E70897BD27DB}"/>
                  </a:ext>
                </a:extLst>
              </p14:cNvPr>
              <p14:cNvContentPartPr/>
              <p14:nvPr/>
            </p14:nvContentPartPr>
            <p14:xfrm>
              <a:off x="4565520" y="2717640"/>
              <a:ext cx="222840" cy="25920"/>
            </p14:xfrm>
          </p:contentPart>
        </mc:Choice>
        <mc:Fallback xmlns="">
          <p:pic>
            <p:nvPicPr>
              <p:cNvPr id="27" name="墨迹 26">
                <a:extLst>
                  <a:ext uri="{FF2B5EF4-FFF2-40B4-BE49-F238E27FC236}">
                    <a16:creationId xmlns:a16="http://schemas.microsoft.com/office/drawing/2014/main" id="{6493C45C-25A4-CC10-176D-E70897BD27DB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4549680" y="2654280"/>
                <a:ext cx="254160" cy="152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8" name="墨迹 27">
                <a:extLst>
                  <a:ext uri="{FF2B5EF4-FFF2-40B4-BE49-F238E27FC236}">
                    <a16:creationId xmlns:a16="http://schemas.microsoft.com/office/drawing/2014/main" id="{6C06B252-2E5E-8A4C-6620-2A3E323E6E98}"/>
                  </a:ext>
                </a:extLst>
              </p14:cNvPr>
              <p14:cNvContentPartPr/>
              <p14:nvPr/>
            </p14:nvContentPartPr>
            <p14:xfrm>
              <a:off x="5384880" y="4565520"/>
              <a:ext cx="2254680" cy="64080"/>
            </p14:xfrm>
          </p:contentPart>
        </mc:Choice>
        <mc:Fallback xmlns="">
          <p:pic>
            <p:nvPicPr>
              <p:cNvPr id="28" name="墨迹 27">
                <a:extLst>
                  <a:ext uri="{FF2B5EF4-FFF2-40B4-BE49-F238E27FC236}">
                    <a16:creationId xmlns:a16="http://schemas.microsoft.com/office/drawing/2014/main" id="{6C06B252-2E5E-8A4C-6620-2A3E323E6E98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5369040" y="4502160"/>
                <a:ext cx="2286000" cy="19080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C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直角三角形 6"/>
          <p:cNvSpPr/>
          <p:nvPr/>
        </p:nvSpPr>
        <p:spPr>
          <a:xfrm rot="5400000" flipV="1">
            <a:off x="10972799" y="0"/>
            <a:ext cx="1219199" cy="1219199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直角三角形 3"/>
          <p:cNvSpPr/>
          <p:nvPr/>
        </p:nvSpPr>
        <p:spPr>
          <a:xfrm>
            <a:off x="0" y="5769204"/>
            <a:ext cx="1088796" cy="1088796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90500" dist="127000" dir="18900000" algn="b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直角三角形 5"/>
          <p:cNvSpPr/>
          <p:nvPr/>
        </p:nvSpPr>
        <p:spPr>
          <a:xfrm rot="5400000" flipV="1">
            <a:off x="11560403" y="1"/>
            <a:ext cx="631596" cy="631596"/>
          </a:xfrm>
          <a:prstGeom prst="rtTriangle">
            <a:avLst/>
          </a:prstGeom>
          <a:solidFill>
            <a:srgbClr val="323C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cxnSp>
        <p:nvCxnSpPr>
          <p:cNvPr id="40" name="直接连接符 39"/>
          <p:cNvCxnSpPr/>
          <p:nvPr/>
        </p:nvCxnSpPr>
        <p:spPr>
          <a:xfrm>
            <a:off x="308072" y="258626"/>
            <a:ext cx="710534" cy="0"/>
          </a:xfrm>
          <a:prstGeom prst="line">
            <a:avLst/>
          </a:prstGeom>
          <a:ln w="57150" cap="rnd">
            <a:solidFill>
              <a:srgbClr val="EF53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76"/>
          <p:cNvSpPr txBox="1"/>
          <p:nvPr/>
        </p:nvSpPr>
        <p:spPr>
          <a:xfrm>
            <a:off x="198879" y="362638"/>
            <a:ext cx="26645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b="1">
                <a:solidFill>
                  <a:schemeClr val="bg1"/>
                </a:solidFill>
                <a:cs typeface="+mn-ea"/>
                <a:sym typeface="+mn-lt"/>
              </a:rPr>
              <a:t>Reference List</a:t>
            </a:r>
            <a:endParaRPr lang="zh-CN" altLang="en-US" sz="2800" b="1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8" name="Oval 4"/>
          <p:cNvSpPr>
            <a:spLocks noChangeArrowheads="1"/>
          </p:cNvSpPr>
          <p:nvPr/>
        </p:nvSpPr>
        <p:spPr bwMode="auto">
          <a:xfrm>
            <a:off x="410368" y="2218981"/>
            <a:ext cx="631353" cy="635647"/>
          </a:xfrm>
          <a:prstGeom prst="rect">
            <a:avLst/>
          </a:prstGeom>
          <a:solidFill>
            <a:srgbClr val="EF5350"/>
          </a:solidFill>
          <a:ln>
            <a:noFill/>
          </a:ln>
        </p:spPr>
        <p:txBody>
          <a:bodyPr/>
          <a:lstStyle/>
          <a:p>
            <a:endParaRPr lang="zh-CN" altLang="en-US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9" name="Oval 5"/>
          <p:cNvSpPr>
            <a:spLocks noChangeArrowheads="1"/>
          </p:cNvSpPr>
          <p:nvPr/>
        </p:nvSpPr>
        <p:spPr bwMode="auto">
          <a:xfrm>
            <a:off x="410368" y="3268569"/>
            <a:ext cx="631353" cy="633499"/>
          </a:xfrm>
          <a:prstGeom prst="rect">
            <a:avLst/>
          </a:prstGeom>
          <a:solidFill>
            <a:srgbClr val="CAD0D8"/>
          </a:solidFill>
          <a:ln w="6350">
            <a:noFill/>
          </a:ln>
        </p:spPr>
        <p:txBody>
          <a:bodyPr/>
          <a:lstStyle/>
          <a:p>
            <a:endParaRPr lang="zh-CN" altLang="en-US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10" name="Oval 6"/>
          <p:cNvSpPr>
            <a:spLocks noChangeArrowheads="1"/>
          </p:cNvSpPr>
          <p:nvPr/>
        </p:nvSpPr>
        <p:spPr bwMode="auto">
          <a:xfrm>
            <a:off x="430074" y="4509309"/>
            <a:ext cx="631353" cy="633499"/>
          </a:xfrm>
          <a:prstGeom prst="rect">
            <a:avLst/>
          </a:prstGeom>
          <a:solidFill>
            <a:srgbClr val="EF5350"/>
          </a:solidFill>
          <a:ln>
            <a:noFill/>
          </a:ln>
        </p:spPr>
        <p:txBody>
          <a:bodyPr/>
          <a:lstStyle/>
          <a:p>
            <a:endParaRPr lang="zh-CN" altLang="en-US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11" name="Oval 8"/>
          <p:cNvSpPr>
            <a:spLocks noChangeArrowheads="1"/>
          </p:cNvSpPr>
          <p:nvPr/>
        </p:nvSpPr>
        <p:spPr bwMode="auto">
          <a:xfrm>
            <a:off x="6202806" y="2172156"/>
            <a:ext cx="631353" cy="635647"/>
          </a:xfrm>
          <a:prstGeom prst="rect">
            <a:avLst/>
          </a:prstGeom>
          <a:solidFill>
            <a:srgbClr val="CAD0D8"/>
          </a:solidFill>
          <a:ln>
            <a:noFill/>
          </a:ln>
        </p:spPr>
        <p:txBody>
          <a:bodyPr/>
          <a:lstStyle/>
          <a:p>
            <a:endParaRPr lang="zh-CN" altLang="en-US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12" name="Oval 9"/>
          <p:cNvSpPr>
            <a:spLocks noChangeArrowheads="1"/>
          </p:cNvSpPr>
          <p:nvPr/>
        </p:nvSpPr>
        <p:spPr bwMode="auto">
          <a:xfrm>
            <a:off x="6202804" y="3268568"/>
            <a:ext cx="631353" cy="633499"/>
          </a:xfrm>
          <a:prstGeom prst="rect">
            <a:avLst/>
          </a:prstGeom>
          <a:solidFill>
            <a:srgbClr val="EF5350"/>
          </a:solidFill>
          <a:ln w="6350">
            <a:noFill/>
          </a:ln>
        </p:spPr>
        <p:txBody>
          <a:bodyPr/>
          <a:lstStyle/>
          <a:p>
            <a:endParaRPr lang="zh-CN" altLang="en-US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13" name="Oval 10"/>
          <p:cNvSpPr>
            <a:spLocks noChangeArrowheads="1"/>
          </p:cNvSpPr>
          <p:nvPr/>
        </p:nvSpPr>
        <p:spPr bwMode="auto">
          <a:xfrm>
            <a:off x="6215892" y="4382546"/>
            <a:ext cx="631353" cy="633499"/>
          </a:xfrm>
          <a:prstGeom prst="rect">
            <a:avLst/>
          </a:prstGeom>
          <a:solidFill>
            <a:srgbClr val="CAD0D8"/>
          </a:solidFill>
          <a:ln>
            <a:noFill/>
          </a:ln>
        </p:spPr>
        <p:txBody>
          <a:bodyPr/>
          <a:lstStyle/>
          <a:p>
            <a:endParaRPr lang="zh-CN" altLang="en-US">
              <a:solidFill>
                <a:schemeClr val="bg1"/>
              </a:solidFill>
              <a:cs typeface="+mn-ea"/>
              <a:sym typeface="+mn-lt"/>
            </a:endParaRPr>
          </a:p>
        </p:txBody>
      </p:sp>
      <p:grpSp>
        <p:nvGrpSpPr>
          <p:cNvPr id="14" name="Group 12"/>
          <p:cNvGrpSpPr/>
          <p:nvPr/>
        </p:nvGrpSpPr>
        <p:grpSpPr bwMode="auto">
          <a:xfrm>
            <a:off x="597196" y="2365427"/>
            <a:ext cx="257695" cy="328562"/>
            <a:chOff x="0" y="0"/>
            <a:chExt cx="120" cy="153"/>
          </a:xfrm>
          <a:solidFill>
            <a:srgbClr val="F4F5F7"/>
          </a:solidFill>
        </p:grpSpPr>
        <p:sp>
          <p:nvSpPr>
            <p:cNvPr id="15" name="Freeform 13"/>
            <p:cNvSpPr>
              <a:spLocks noEditPoints="1"/>
            </p:cNvSpPr>
            <p:nvPr/>
          </p:nvSpPr>
          <p:spPr bwMode="auto">
            <a:xfrm>
              <a:off x="0" y="0"/>
              <a:ext cx="116" cy="116"/>
            </a:xfrm>
            <a:custGeom>
              <a:avLst/>
              <a:gdLst>
                <a:gd name="T0" fmla="*/ 10 w 66"/>
                <a:gd name="T1" fmla="*/ 57 h 66"/>
                <a:gd name="T2" fmla="*/ 9 w 66"/>
                <a:gd name="T3" fmla="*/ 64 h 66"/>
                <a:gd name="T4" fmla="*/ 7 w 66"/>
                <a:gd name="T5" fmla="*/ 57 h 66"/>
                <a:gd name="T6" fmla="*/ 12 w 66"/>
                <a:gd name="T7" fmla="*/ 52 h 66"/>
                <a:gd name="T8" fmla="*/ 53 w 66"/>
                <a:gd name="T9" fmla="*/ 12 h 66"/>
                <a:gd name="T10" fmla="*/ 57 w 66"/>
                <a:gd name="T11" fmla="*/ 2 h 66"/>
                <a:gd name="T12" fmla="*/ 59 w 66"/>
                <a:gd name="T13" fmla="*/ 10 h 66"/>
                <a:gd name="T14" fmla="*/ 57 w 66"/>
                <a:gd name="T15" fmla="*/ 12 h 66"/>
                <a:gd name="T16" fmla="*/ 56 w 66"/>
                <a:gd name="T17" fmla="*/ 13 h 66"/>
                <a:gd name="T18" fmla="*/ 54 w 66"/>
                <a:gd name="T19" fmla="*/ 14 h 66"/>
                <a:gd name="T20" fmla="*/ 56 w 66"/>
                <a:gd name="T21" fmla="*/ 21 h 66"/>
                <a:gd name="T22" fmla="*/ 53 w 66"/>
                <a:gd name="T23" fmla="*/ 16 h 66"/>
                <a:gd name="T24" fmla="*/ 43 w 66"/>
                <a:gd name="T25" fmla="*/ 25 h 66"/>
                <a:gd name="T26" fmla="*/ 46 w 66"/>
                <a:gd name="T27" fmla="*/ 31 h 66"/>
                <a:gd name="T28" fmla="*/ 35 w 66"/>
                <a:gd name="T29" fmla="*/ 33 h 66"/>
                <a:gd name="T30" fmla="*/ 38 w 66"/>
                <a:gd name="T31" fmla="*/ 39 h 66"/>
                <a:gd name="T32" fmla="*/ 27 w 66"/>
                <a:gd name="T33" fmla="*/ 41 h 66"/>
                <a:gd name="T34" fmla="*/ 29 w 66"/>
                <a:gd name="T35" fmla="*/ 48 h 66"/>
                <a:gd name="T36" fmla="*/ 16 w 66"/>
                <a:gd name="T37" fmla="*/ 52 h 66"/>
                <a:gd name="T38" fmla="*/ 21 w 66"/>
                <a:gd name="T39" fmla="*/ 56 h 66"/>
                <a:gd name="T40" fmla="*/ 14 w 66"/>
                <a:gd name="T41" fmla="*/ 54 h 66"/>
                <a:gd name="T42" fmla="*/ 13 w 66"/>
                <a:gd name="T43" fmla="*/ 55 h 66"/>
                <a:gd name="T44" fmla="*/ 16 w 66"/>
                <a:gd name="T45" fmla="*/ 61 h 66"/>
                <a:gd name="T46" fmla="*/ 32 w 66"/>
                <a:gd name="T47" fmla="*/ 17 h 66"/>
                <a:gd name="T48" fmla="*/ 25 w 66"/>
                <a:gd name="T49" fmla="*/ 24 h 66"/>
                <a:gd name="T50" fmla="*/ 39 w 66"/>
                <a:gd name="T51" fmla="*/ 26 h 66"/>
                <a:gd name="T52" fmla="*/ 29 w 66"/>
                <a:gd name="T53" fmla="*/ 8 h 66"/>
                <a:gd name="T54" fmla="*/ 16 w 66"/>
                <a:gd name="T55" fmla="*/ 15 h 66"/>
                <a:gd name="T56" fmla="*/ 31 w 66"/>
                <a:gd name="T57" fmla="*/ 16 h 66"/>
                <a:gd name="T58" fmla="*/ 33 w 66"/>
                <a:gd name="T59" fmla="*/ 13 h 66"/>
                <a:gd name="T60" fmla="*/ 45 w 66"/>
                <a:gd name="T61" fmla="*/ 10 h 66"/>
                <a:gd name="T62" fmla="*/ 35 w 66"/>
                <a:gd name="T63" fmla="*/ 17 h 66"/>
                <a:gd name="T64" fmla="*/ 50 w 66"/>
                <a:gd name="T65" fmla="*/ 15 h 66"/>
                <a:gd name="T66" fmla="*/ 36 w 66"/>
                <a:gd name="T67" fmla="*/ 15 h 66"/>
                <a:gd name="T68" fmla="*/ 14 w 66"/>
                <a:gd name="T69" fmla="*/ 32 h 66"/>
                <a:gd name="T70" fmla="*/ 21 w 66"/>
                <a:gd name="T71" fmla="*/ 23 h 66"/>
                <a:gd name="T72" fmla="*/ 7 w 66"/>
                <a:gd name="T73" fmla="*/ 28 h 66"/>
                <a:gd name="T74" fmla="*/ 10 w 66"/>
                <a:gd name="T75" fmla="*/ 46 h 66"/>
                <a:gd name="T76" fmla="*/ 13 w 66"/>
                <a:gd name="T77" fmla="*/ 34 h 66"/>
                <a:gd name="T78" fmla="*/ 17 w 66"/>
                <a:gd name="T79" fmla="*/ 34 h 66"/>
                <a:gd name="T80" fmla="*/ 31 w 66"/>
                <a:gd name="T81" fmla="*/ 34 h 66"/>
                <a:gd name="T82" fmla="*/ 22 w 66"/>
                <a:gd name="T83" fmla="*/ 25 h 66"/>
                <a:gd name="T84" fmla="*/ 23 w 66"/>
                <a:gd name="T85" fmla="*/ 41 h 66"/>
                <a:gd name="T86" fmla="*/ 13 w 66"/>
                <a:gd name="T87" fmla="*/ 50 h 66"/>
                <a:gd name="T88" fmla="*/ 23 w 66"/>
                <a:gd name="T89" fmla="*/ 41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66" h="66">
                  <a:moveTo>
                    <a:pt x="16" y="61"/>
                  </a:moveTo>
                  <a:cubicBezTo>
                    <a:pt x="14" y="60"/>
                    <a:pt x="13" y="59"/>
                    <a:pt x="11" y="57"/>
                  </a:cubicBezTo>
                  <a:cubicBezTo>
                    <a:pt x="11" y="57"/>
                    <a:pt x="11" y="57"/>
                    <a:pt x="10" y="57"/>
                  </a:cubicBezTo>
                  <a:cubicBezTo>
                    <a:pt x="10" y="58"/>
                    <a:pt x="10" y="58"/>
                    <a:pt x="10" y="58"/>
                  </a:cubicBezTo>
                  <a:cubicBezTo>
                    <a:pt x="9" y="58"/>
                    <a:pt x="9" y="59"/>
                    <a:pt x="9" y="59"/>
                  </a:cubicBezTo>
                  <a:cubicBezTo>
                    <a:pt x="10" y="61"/>
                    <a:pt x="10" y="63"/>
                    <a:pt x="9" y="64"/>
                  </a:cubicBezTo>
                  <a:cubicBezTo>
                    <a:pt x="7" y="66"/>
                    <a:pt x="4" y="66"/>
                    <a:pt x="2" y="64"/>
                  </a:cubicBezTo>
                  <a:cubicBezTo>
                    <a:pt x="0" y="63"/>
                    <a:pt x="0" y="60"/>
                    <a:pt x="2" y="58"/>
                  </a:cubicBezTo>
                  <a:cubicBezTo>
                    <a:pt x="3" y="56"/>
                    <a:pt x="6" y="56"/>
                    <a:pt x="7" y="57"/>
                  </a:cubicBezTo>
                  <a:cubicBezTo>
                    <a:pt x="8" y="57"/>
                    <a:pt x="8" y="57"/>
                    <a:pt x="8" y="57"/>
                  </a:cubicBezTo>
                  <a:cubicBezTo>
                    <a:pt x="9" y="55"/>
                    <a:pt x="11" y="54"/>
                    <a:pt x="12" y="53"/>
                  </a:cubicBezTo>
                  <a:cubicBezTo>
                    <a:pt x="12" y="53"/>
                    <a:pt x="12" y="52"/>
                    <a:pt x="12" y="52"/>
                  </a:cubicBezTo>
                  <a:cubicBezTo>
                    <a:pt x="2" y="41"/>
                    <a:pt x="2" y="24"/>
                    <a:pt x="13" y="13"/>
                  </a:cubicBezTo>
                  <a:cubicBezTo>
                    <a:pt x="24" y="2"/>
                    <a:pt x="41" y="3"/>
                    <a:pt x="52" y="12"/>
                  </a:cubicBezTo>
                  <a:cubicBezTo>
                    <a:pt x="52" y="12"/>
                    <a:pt x="53" y="12"/>
                    <a:pt x="53" y="12"/>
                  </a:cubicBezTo>
                  <a:cubicBezTo>
                    <a:pt x="56" y="9"/>
                    <a:pt x="56" y="9"/>
                    <a:pt x="56" y="9"/>
                  </a:cubicBezTo>
                  <a:cubicBezTo>
                    <a:pt x="57" y="8"/>
                    <a:pt x="57" y="8"/>
                    <a:pt x="57" y="8"/>
                  </a:cubicBezTo>
                  <a:cubicBezTo>
                    <a:pt x="56" y="6"/>
                    <a:pt x="56" y="4"/>
                    <a:pt x="57" y="2"/>
                  </a:cubicBezTo>
                  <a:cubicBezTo>
                    <a:pt x="59" y="0"/>
                    <a:pt x="62" y="0"/>
                    <a:pt x="64" y="2"/>
                  </a:cubicBezTo>
                  <a:cubicBezTo>
                    <a:pt x="66" y="4"/>
                    <a:pt x="66" y="7"/>
                    <a:pt x="64" y="9"/>
                  </a:cubicBezTo>
                  <a:cubicBezTo>
                    <a:pt x="63" y="10"/>
                    <a:pt x="60" y="11"/>
                    <a:pt x="59" y="10"/>
                  </a:cubicBezTo>
                  <a:cubicBezTo>
                    <a:pt x="58" y="10"/>
                    <a:pt x="58" y="10"/>
                    <a:pt x="58" y="10"/>
                  </a:cubicBezTo>
                  <a:cubicBezTo>
                    <a:pt x="57" y="11"/>
                    <a:pt x="57" y="11"/>
                    <a:pt x="57" y="11"/>
                  </a:cubicBezTo>
                  <a:cubicBezTo>
                    <a:pt x="57" y="11"/>
                    <a:pt x="57" y="11"/>
                    <a:pt x="57" y="12"/>
                  </a:cubicBezTo>
                  <a:cubicBezTo>
                    <a:pt x="58" y="13"/>
                    <a:pt x="60" y="15"/>
                    <a:pt x="61" y="16"/>
                  </a:cubicBezTo>
                  <a:cubicBezTo>
                    <a:pt x="59" y="18"/>
                    <a:pt x="59" y="18"/>
                    <a:pt x="59" y="18"/>
                  </a:cubicBezTo>
                  <a:cubicBezTo>
                    <a:pt x="58" y="16"/>
                    <a:pt x="57" y="15"/>
                    <a:pt x="56" y="13"/>
                  </a:cubicBezTo>
                  <a:cubicBezTo>
                    <a:pt x="56" y="13"/>
                    <a:pt x="55" y="13"/>
                    <a:pt x="55" y="13"/>
                  </a:cubicBezTo>
                  <a:cubicBezTo>
                    <a:pt x="55" y="13"/>
                    <a:pt x="55" y="13"/>
                    <a:pt x="55" y="13"/>
                  </a:cubicBezTo>
                  <a:cubicBezTo>
                    <a:pt x="54" y="14"/>
                    <a:pt x="54" y="14"/>
                    <a:pt x="54" y="14"/>
                  </a:cubicBezTo>
                  <a:cubicBezTo>
                    <a:pt x="54" y="14"/>
                    <a:pt x="54" y="14"/>
                    <a:pt x="54" y="15"/>
                  </a:cubicBezTo>
                  <a:cubicBezTo>
                    <a:pt x="55" y="16"/>
                    <a:pt x="57" y="18"/>
                    <a:pt x="57" y="19"/>
                  </a:cubicBezTo>
                  <a:cubicBezTo>
                    <a:pt x="56" y="21"/>
                    <a:pt x="56" y="21"/>
                    <a:pt x="56" y="21"/>
                  </a:cubicBezTo>
                  <a:cubicBezTo>
                    <a:pt x="56" y="21"/>
                    <a:pt x="56" y="21"/>
                    <a:pt x="56" y="21"/>
                  </a:cubicBezTo>
                  <a:cubicBezTo>
                    <a:pt x="53" y="23"/>
                    <a:pt x="53" y="23"/>
                    <a:pt x="53" y="23"/>
                  </a:cubicBezTo>
                  <a:cubicBezTo>
                    <a:pt x="54" y="21"/>
                    <a:pt x="54" y="18"/>
                    <a:pt x="53" y="16"/>
                  </a:cubicBezTo>
                  <a:cubicBezTo>
                    <a:pt x="53" y="16"/>
                    <a:pt x="52" y="16"/>
                    <a:pt x="52" y="16"/>
                  </a:cubicBezTo>
                  <a:cubicBezTo>
                    <a:pt x="52" y="16"/>
                    <a:pt x="52" y="16"/>
                    <a:pt x="51" y="16"/>
                  </a:cubicBezTo>
                  <a:cubicBezTo>
                    <a:pt x="43" y="25"/>
                    <a:pt x="43" y="25"/>
                    <a:pt x="43" y="25"/>
                  </a:cubicBezTo>
                  <a:cubicBezTo>
                    <a:pt x="43" y="25"/>
                    <a:pt x="43" y="25"/>
                    <a:pt x="43" y="25"/>
                  </a:cubicBezTo>
                  <a:cubicBezTo>
                    <a:pt x="43" y="26"/>
                    <a:pt x="45" y="28"/>
                    <a:pt x="47" y="29"/>
                  </a:cubicBezTo>
                  <a:cubicBezTo>
                    <a:pt x="46" y="31"/>
                    <a:pt x="46" y="31"/>
                    <a:pt x="46" y="31"/>
                  </a:cubicBezTo>
                  <a:cubicBezTo>
                    <a:pt x="44" y="30"/>
                    <a:pt x="43" y="29"/>
                    <a:pt x="42" y="27"/>
                  </a:cubicBezTo>
                  <a:cubicBezTo>
                    <a:pt x="41" y="27"/>
                    <a:pt x="41" y="27"/>
                    <a:pt x="40" y="27"/>
                  </a:cubicBezTo>
                  <a:cubicBezTo>
                    <a:pt x="35" y="33"/>
                    <a:pt x="35" y="33"/>
                    <a:pt x="35" y="33"/>
                  </a:cubicBezTo>
                  <a:cubicBezTo>
                    <a:pt x="35" y="33"/>
                    <a:pt x="35" y="34"/>
                    <a:pt x="35" y="34"/>
                  </a:cubicBezTo>
                  <a:cubicBezTo>
                    <a:pt x="39" y="38"/>
                    <a:pt x="39" y="38"/>
                    <a:pt x="39" y="38"/>
                  </a:cubicBezTo>
                  <a:cubicBezTo>
                    <a:pt x="38" y="39"/>
                    <a:pt x="38" y="39"/>
                    <a:pt x="38" y="39"/>
                  </a:cubicBezTo>
                  <a:cubicBezTo>
                    <a:pt x="34" y="35"/>
                    <a:pt x="34" y="35"/>
                    <a:pt x="34" y="35"/>
                  </a:cubicBezTo>
                  <a:cubicBezTo>
                    <a:pt x="33" y="35"/>
                    <a:pt x="33" y="35"/>
                    <a:pt x="32" y="35"/>
                  </a:cubicBezTo>
                  <a:cubicBezTo>
                    <a:pt x="27" y="41"/>
                    <a:pt x="27" y="41"/>
                    <a:pt x="27" y="41"/>
                  </a:cubicBezTo>
                  <a:cubicBezTo>
                    <a:pt x="27" y="41"/>
                    <a:pt x="27" y="42"/>
                    <a:pt x="27" y="42"/>
                  </a:cubicBezTo>
                  <a:cubicBezTo>
                    <a:pt x="28" y="43"/>
                    <a:pt x="30" y="45"/>
                    <a:pt x="31" y="46"/>
                  </a:cubicBezTo>
                  <a:cubicBezTo>
                    <a:pt x="29" y="48"/>
                    <a:pt x="29" y="48"/>
                    <a:pt x="29" y="48"/>
                  </a:cubicBezTo>
                  <a:cubicBezTo>
                    <a:pt x="28" y="46"/>
                    <a:pt x="27" y="45"/>
                    <a:pt x="26" y="43"/>
                  </a:cubicBezTo>
                  <a:cubicBezTo>
                    <a:pt x="25" y="43"/>
                    <a:pt x="25" y="43"/>
                    <a:pt x="24" y="43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3"/>
                    <a:pt x="16" y="53"/>
                  </a:cubicBezTo>
                  <a:cubicBezTo>
                    <a:pt x="18" y="54"/>
                    <a:pt x="21" y="54"/>
                    <a:pt x="23" y="54"/>
                  </a:cubicBezTo>
                  <a:cubicBezTo>
                    <a:pt x="21" y="56"/>
                    <a:pt x="21" y="56"/>
                    <a:pt x="21" y="56"/>
                  </a:cubicBezTo>
                  <a:cubicBezTo>
                    <a:pt x="21" y="56"/>
                    <a:pt x="21" y="56"/>
                    <a:pt x="21" y="56"/>
                  </a:cubicBezTo>
                  <a:cubicBezTo>
                    <a:pt x="19" y="58"/>
                    <a:pt x="19" y="58"/>
                    <a:pt x="19" y="58"/>
                  </a:cubicBezTo>
                  <a:cubicBezTo>
                    <a:pt x="17" y="57"/>
                    <a:pt x="16" y="56"/>
                    <a:pt x="14" y="54"/>
                  </a:cubicBezTo>
                  <a:cubicBezTo>
                    <a:pt x="14" y="54"/>
                    <a:pt x="14" y="54"/>
                    <a:pt x="13" y="55"/>
                  </a:cubicBezTo>
                  <a:cubicBezTo>
                    <a:pt x="13" y="55"/>
                    <a:pt x="13" y="55"/>
                    <a:pt x="13" y="55"/>
                  </a:cubicBezTo>
                  <a:cubicBezTo>
                    <a:pt x="13" y="55"/>
                    <a:pt x="13" y="55"/>
                    <a:pt x="13" y="55"/>
                  </a:cubicBezTo>
                  <a:cubicBezTo>
                    <a:pt x="13" y="56"/>
                    <a:pt x="13" y="56"/>
                    <a:pt x="13" y="56"/>
                  </a:cubicBezTo>
                  <a:cubicBezTo>
                    <a:pt x="14" y="57"/>
                    <a:pt x="16" y="58"/>
                    <a:pt x="17" y="59"/>
                  </a:cubicBezTo>
                  <a:lnTo>
                    <a:pt x="16" y="61"/>
                  </a:lnTo>
                  <a:close/>
                  <a:moveTo>
                    <a:pt x="39" y="25"/>
                  </a:moveTo>
                  <a:cubicBezTo>
                    <a:pt x="37" y="22"/>
                    <a:pt x="35" y="20"/>
                    <a:pt x="33" y="18"/>
                  </a:cubicBezTo>
                  <a:cubicBezTo>
                    <a:pt x="33" y="17"/>
                    <a:pt x="33" y="17"/>
                    <a:pt x="32" y="17"/>
                  </a:cubicBezTo>
                  <a:cubicBezTo>
                    <a:pt x="30" y="19"/>
                    <a:pt x="27" y="21"/>
                    <a:pt x="25" y="23"/>
                  </a:cubicBezTo>
                  <a:cubicBezTo>
                    <a:pt x="25" y="23"/>
                    <a:pt x="25" y="23"/>
                    <a:pt x="25" y="23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3" y="32"/>
                    <a:pt x="33" y="32"/>
                    <a:pt x="34" y="31"/>
                  </a:cubicBezTo>
                  <a:cubicBezTo>
                    <a:pt x="39" y="26"/>
                    <a:pt x="39" y="26"/>
                    <a:pt x="39" y="26"/>
                  </a:cubicBezTo>
                  <a:cubicBezTo>
                    <a:pt x="39" y="26"/>
                    <a:pt x="39" y="25"/>
                    <a:pt x="39" y="25"/>
                  </a:cubicBezTo>
                  <a:close/>
                  <a:moveTo>
                    <a:pt x="32" y="14"/>
                  </a:moveTo>
                  <a:cubicBezTo>
                    <a:pt x="31" y="12"/>
                    <a:pt x="30" y="10"/>
                    <a:pt x="29" y="8"/>
                  </a:cubicBezTo>
                  <a:cubicBezTo>
                    <a:pt x="29" y="8"/>
                    <a:pt x="29" y="7"/>
                    <a:pt x="28" y="8"/>
                  </a:cubicBezTo>
                  <a:cubicBezTo>
                    <a:pt x="24" y="8"/>
                    <a:pt x="19" y="10"/>
                    <a:pt x="16" y="13"/>
                  </a:cubicBezTo>
                  <a:cubicBezTo>
                    <a:pt x="15" y="14"/>
                    <a:pt x="15" y="14"/>
                    <a:pt x="16" y="15"/>
                  </a:cubicBezTo>
                  <a:cubicBezTo>
                    <a:pt x="23" y="21"/>
                    <a:pt x="23" y="21"/>
                    <a:pt x="23" y="21"/>
                  </a:cubicBezTo>
                  <a:cubicBezTo>
                    <a:pt x="23" y="22"/>
                    <a:pt x="23" y="22"/>
                    <a:pt x="24" y="21"/>
                  </a:cubicBezTo>
                  <a:cubicBezTo>
                    <a:pt x="26" y="19"/>
                    <a:pt x="29" y="17"/>
                    <a:pt x="31" y="16"/>
                  </a:cubicBezTo>
                  <a:cubicBezTo>
                    <a:pt x="32" y="15"/>
                    <a:pt x="32" y="15"/>
                    <a:pt x="32" y="14"/>
                  </a:cubicBezTo>
                  <a:close/>
                  <a:moveTo>
                    <a:pt x="31" y="8"/>
                  </a:moveTo>
                  <a:cubicBezTo>
                    <a:pt x="32" y="10"/>
                    <a:pt x="32" y="12"/>
                    <a:pt x="33" y="13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8" y="12"/>
                    <a:pt x="42" y="11"/>
                    <a:pt x="45" y="11"/>
                  </a:cubicBezTo>
                  <a:cubicBezTo>
                    <a:pt x="45" y="11"/>
                    <a:pt x="46" y="10"/>
                    <a:pt x="45" y="10"/>
                  </a:cubicBezTo>
                  <a:cubicBezTo>
                    <a:pt x="41" y="8"/>
                    <a:pt x="37" y="7"/>
                    <a:pt x="32" y="7"/>
                  </a:cubicBezTo>
                  <a:cubicBezTo>
                    <a:pt x="31" y="7"/>
                    <a:pt x="31" y="8"/>
                    <a:pt x="31" y="8"/>
                  </a:cubicBezTo>
                  <a:close/>
                  <a:moveTo>
                    <a:pt x="35" y="17"/>
                  </a:moveTo>
                  <a:cubicBezTo>
                    <a:pt x="37" y="19"/>
                    <a:pt x="38" y="21"/>
                    <a:pt x="40" y="23"/>
                  </a:cubicBezTo>
                  <a:cubicBezTo>
                    <a:pt x="41" y="24"/>
                    <a:pt x="41" y="24"/>
                    <a:pt x="42" y="23"/>
                  </a:cubicBezTo>
                  <a:cubicBezTo>
                    <a:pt x="50" y="15"/>
                    <a:pt x="50" y="15"/>
                    <a:pt x="50" y="15"/>
                  </a:cubicBezTo>
                  <a:cubicBezTo>
                    <a:pt x="50" y="15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46" y="11"/>
                    <a:pt x="40" y="13"/>
                    <a:pt x="36" y="15"/>
                  </a:cubicBezTo>
                  <a:cubicBezTo>
                    <a:pt x="35" y="16"/>
                    <a:pt x="35" y="16"/>
                    <a:pt x="35" y="17"/>
                  </a:cubicBezTo>
                  <a:close/>
                  <a:moveTo>
                    <a:pt x="8" y="29"/>
                  </a:moveTo>
                  <a:cubicBezTo>
                    <a:pt x="10" y="30"/>
                    <a:pt x="12" y="31"/>
                    <a:pt x="14" y="32"/>
                  </a:cubicBezTo>
                  <a:cubicBezTo>
                    <a:pt x="15" y="32"/>
                    <a:pt x="15" y="32"/>
                    <a:pt x="15" y="32"/>
                  </a:cubicBezTo>
                  <a:cubicBezTo>
                    <a:pt x="17" y="29"/>
                    <a:pt x="19" y="26"/>
                    <a:pt x="21" y="24"/>
                  </a:cubicBezTo>
                  <a:cubicBezTo>
                    <a:pt x="21" y="24"/>
                    <a:pt x="21" y="23"/>
                    <a:pt x="21" y="23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14" y="16"/>
                    <a:pt x="14" y="16"/>
                    <a:pt x="13" y="16"/>
                  </a:cubicBezTo>
                  <a:cubicBezTo>
                    <a:pt x="10" y="20"/>
                    <a:pt x="8" y="24"/>
                    <a:pt x="7" y="28"/>
                  </a:cubicBezTo>
                  <a:cubicBezTo>
                    <a:pt x="7" y="29"/>
                    <a:pt x="7" y="29"/>
                    <a:pt x="8" y="29"/>
                  </a:cubicBezTo>
                  <a:close/>
                  <a:moveTo>
                    <a:pt x="7" y="32"/>
                  </a:moveTo>
                  <a:cubicBezTo>
                    <a:pt x="7" y="37"/>
                    <a:pt x="8" y="41"/>
                    <a:pt x="10" y="46"/>
                  </a:cubicBezTo>
                  <a:cubicBezTo>
                    <a:pt x="10" y="46"/>
                    <a:pt x="10" y="46"/>
                    <a:pt x="10" y="45"/>
                  </a:cubicBezTo>
                  <a:cubicBezTo>
                    <a:pt x="10" y="42"/>
                    <a:pt x="12" y="38"/>
                    <a:pt x="13" y="35"/>
                  </a:cubicBezTo>
                  <a:cubicBezTo>
                    <a:pt x="14" y="34"/>
                    <a:pt x="14" y="34"/>
                    <a:pt x="13" y="34"/>
                  </a:cubicBezTo>
                  <a:cubicBezTo>
                    <a:pt x="11" y="33"/>
                    <a:pt x="10" y="32"/>
                    <a:pt x="8" y="31"/>
                  </a:cubicBezTo>
                  <a:cubicBezTo>
                    <a:pt x="7" y="31"/>
                    <a:pt x="7" y="32"/>
                    <a:pt x="7" y="32"/>
                  </a:cubicBezTo>
                  <a:close/>
                  <a:moveTo>
                    <a:pt x="17" y="34"/>
                  </a:moveTo>
                  <a:cubicBezTo>
                    <a:pt x="20" y="35"/>
                    <a:pt x="22" y="37"/>
                    <a:pt x="24" y="39"/>
                  </a:cubicBezTo>
                  <a:cubicBezTo>
                    <a:pt x="25" y="40"/>
                    <a:pt x="25" y="40"/>
                    <a:pt x="26" y="39"/>
                  </a:cubicBezTo>
                  <a:cubicBezTo>
                    <a:pt x="31" y="34"/>
                    <a:pt x="31" y="34"/>
                    <a:pt x="31" y="34"/>
                  </a:cubicBezTo>
                  <a:cubicBezTo>
                    <a:pt x="31" y="34"/>
                    <a:pt x="31" y="33"/>
                    <a:pt x="31" y="33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3" y="25"/>
                    <a:pt x="23" y="25"/>
                    <a:pt x="22" y="25"/>
                  </a:cubicBezTo>
                  <a:cubicBezTo>
                    <a:pt x="20" y="28"/>
                    <a:pt x="18" y="30"/>
                    <a:pt x="17" y="33"/>
                  </a:cubicBezTo>
                  <a:cubicBezTo>
                    <a:pt x="17" y="33"/>
                    <a:pt x="17" y="33"/>
                    <a:pt x="17" y="34"/>
                  </a:cubicBezTo>
                  <a:close/>
                  <a:moveTo>
                    <a:pt x="23" y="41"/>
                  </a:moveTo>
                  <a:cubicBezTo>
                    <a:pt x="21" y="39"/>
                    <a:pt x="19" y="37"/>
                    <a:pt x="16" y="36"/>
                  </a:cubicBezTo>
                  <a:cubicBezTo>
                    <a:pt x="16" y="35"/>
                    <a:pt x="15" y="35"/>
                    <a:pt x="15" y="36"/>
                  </a:cubicBezTo>
                  <a:cubicBezTo>
                    <a:pt x="13" y="40"/>
                    <a:pt x="11" y="46"/>
                    <a:pt x="13" y="50"/>
                  </a:cubicBezTo>
                  <a:cubicBezTo>
                    <a:pt x="13" y="51"/>
                    <a:pt x="14" y="51"/>
                    <a:pt x="15" y="50"/>
                  </a:cubicBezTo>
                  <a:cubicBezTo>
                    <a:pt x="23" y="42"/>
                    <a:pt x="23" y="42"/>
                    <a:pt x="23" y="42"/>
                  </a:cubicBezTo>
                  <a:cubicBezTo>
                    <a:pt x="23" y="42"/>
                    <a:pt x="23" y="41"/>
                    <a:pt x="23" y="4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endParaRPr lang="zh-CN" altLang="en-US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16" name="Freeform 14"/>
            <p:cNvSpPr>
              <a:spLocks noEditPoints="1"/>
            </p:cNvSpPr>
            <p:nvPr/>
          </p:nvSpPr>
          <p:spPr bwMode="auto">
            <a:xfrm>
              <a:off x="18" y="28"/>
              <a:ext cx="102" cy="125"/>
            </a:xfrm>
            <a:custGeom>
              <a:avLst/>
              <a:gdLst>
                <a:gd name="T0" fmla="*/ 34 w 58"/>
                <a:gd name="T1" fmla="*/ 29 h 71"/>
                <a:gd name="T2" fmla="*/ 25 w 58"/>
                <a:gd name="T3" fmla="*/ 35 h 71"/>
                <a:gd name="T4" fmla="*/ 27 w 58"/>
                <a:gd name="T5" fmla="*/ 42 h 71"/>
                <a:gd name="T6" fmla="*/ 40 w 58"/>
                <a:gd name="T7" fmla="*/ 37 h 71"/>
                <a:gd name="T8" fmla="*/ 6 w 58"/>
                <a:gd name="T9" fmla="*/ 45 h 71"/>
                <a:gd name="T10" fmla="*/ 44 w 58"/>
                <a:gd name="T11" fmla="*/ 39 h 71"/>
                <a:gd name="T12" fmla="*/ 51 w 58"/>
                <a:gd name="T13" fmla="*/ 0 h 71"/>
                <a:gd name="T14" fmla="*/ 26 w 58"/>
                <a:gd name="T15" fmla="*/ 50 h 71"/>
                <a:gd name="T16" fmla="*/ 25 w 58"/>
                <a:gd name="T17" fmla="*/ 52 h 71"/>
                <a:gd name="T18" fmla="*/ 25 w 58"/>
                <a:gd name="T19" fmla="*/ 61 h 71"/>
                <a:gd name="T20" fmla="*/ 25 w 58"/>
                <a:gd name="T21" fmla="*/ 63 h 71"/>
                <a:gd name="T22" fmla="*/ 45 w 58"/>
                <a:gd name="T23" fmla="*/ 69 h 71"/>
                <a:gd name="T24" fmla="*/ 1 w 58"/>
                <a:gd name="T25" fmla="*/ 71 h 71"/>
                <a:gd name="T26" fmla="*/ 20 w 58"/>
                <a:gd name="T27" fmla="*/ 63 h 71"/>
                <a:gd name="T28" fmla="*/ 21 w 58"/>
                <a:gd name="T29" fmla="*/ 61 h 71"/>
                <a:gd name="T30" fmla="*/ 21 w 58"/>
                <a:gd name="T31" fmla="*/ 52 h 71"/>
                <a:gd name="T32" fmla="*/ 21 w 58"/>
                <a:gd name="T33" fmla="*/ 50 h 71"/>
                <a:gd name="T34" fmla="*/ 6 w 58"/>
                <a:gd name="T35" fmla="*/ 45 h 71"/>
                <a:gd name="T36" fmla="*/ 11 w 58"/>
                <a:gd name="T37" fmla="*/ 40 h 71"/>
                <a:gd name="T38" fmla="*/ 24 w 58"/>
                <a:gd name="T39" fmla="*/ 43 h 71"/>
                <a:gd name="T40" fmla="*/ 23 w 58"/>
                <a:gd name="T41" fmla="*/ 37 h 71"/>
                <a:gd name="T42" fmla="*/ 11 w 58"/>
                <a:gd name="T43" fmla="*/ 40 h 71"/>
                <a:gd name="T44" fmla="*/ 13 w 58"/>
                <a:gd name="T45" fmla="*/ 38 h 71"/>
                <a:gd name="T46" fmla="*/ 21 w 58"/>
                <a:gd name="T47" fmla="*/ 34 h 71"/>
                <a:gd name="T48" fmla="*/ 21 w 58"/>
                <a:gd name="T49" fmla="*/ 30 h 71"/>
                <a:gd name="T50" fmla="*/ 24 w 58"/>
                <a:gd name="T51" fmla="*/ 33 h 71"/>
                <a:gd name="T52" fmla="*/ 31 w 58"/>
                <a:gd name="T53" fmla="*/ 27 h 71"/>
                <a:gd name="T54" fmla="*/ 29 w 58"/>
                <a:gd name="T55" fmla="*/ 22 h 71"/>
                <a:gd name="T56" fmla="*/ 33 w 58"/>
                <a:gd name="T57" fmla="*/ 25 h 71"/>
                <a:gd name="T58" fmla="*/ 39 w 58"/>
                <a:gd name="T59" fmla="*/ 18 h 71"/>
                <a:gd name="T60" fmla="*/ 36 w 58"/>
                <a:gd name="T61" fmla="*/ 15 h 71"/>
                <a:gd name="T62" fmla="*/ 40 w 58"/>
                <a:gd name="T63" fmla="*/ 15 h 71"/>
                <a:gd name="T64" fmla="*/ 43 w 58"/>
                <a:gd name="T65" fmla="*/ 7 h 71"/>
                <a:gd name="T66" fmla="*/ 46 w 58"/>
                <a:gd name="T67" fmla="*/ 5 h 71"/>
                <a:gd name="T68" fmla="*/ 43 w 58"/>
                <a:gd name="T69" fmla="*/ 17 h 71"/>
                <a:gd name="T70" fmla="*/ 49 w 58"/>
                <a:gd name="T71" fmla="*/ 18 h 71"/>
                <a:gd name="T72" fmla="*/ 46 w 58"/>
                <a:gd name="T73" fmla="*/ 5 h 71"/>
                <a:gd name="T74" fmla="*/ 43 w 58"/>
                <a:gd name="T75" fmla="*/ 37 h 71"/>
                <a:gd name="T76" fmla="*/ 48 w 58"/>
                <a:gd name="T77" fmla="*/ 21 h 71"/>
                <a:gd name="T78" fmla="*/ 41 w 58"/>
                <a:gd name="T79" fmla="*/ 19 h 71"/>
                <a:gd name="T80" fmla="*/ 35 w 58"/>
                <a:gd name="T81" fmla="*/ 28 h 71"/>
                <a:gd name="T82" fmla="*/ 42 w 58"/>
                <a:gd name="T83" fmla="*/ 35 h 71"/>
                <a:gd name="T84" fmla="*/ 49 w 58"/>
                <a:gd name="T85" fmla="*/ 22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8" h="71">
                  <a:moveTo>
                    <a:pt x="40" y="36"/>
                  </a:moveTo>
                  <a:cubicBezTo>
                    <a:pt x="34" y="29"/>
                    <a:pt x="34" y="29"/>
                    <a:pt x="34" y="29"/>
                  </a:cubicBezTo>
                  <a:cubicBezTo>
                    <a:pt x="33" y="29"/>
                    <a:pt x="33" y="29"/>
                    <a:pt x="32" y="29"/>
                  </a:cubicBezTo>
                  <a:cubicBezTo>
                    <a:pt x="30" y="32"/>
                    <a:pt x="27" y="33"/>
                    <a:pt x="25" y="35"/>
                  </a:cubicBezTo>
                  <a:cubicBezTo>
                    <a:pt x="24" y="35"/>
                    <a:pt x="24" y="36"/>
                    <a:pt x="24" y="36"/>
                  </a:cubicBezTo>
                  <a:cubicBezTo>
                    <a:pt x="26" y="38"/>
                    <a:pt x="26" y="40"/>
                    <a:pt x="27" y="42"/>
                  </a:cubicBezTo>
                  <a:cubicBezTo>
                    <a:pt x="27" y="43"/>
                    <a:pt x="27" y="43"/>
                    <a:pt x="28" y="43"/>
                  </a:cubicBezTo>
                  <a:cubicBezTo>
                    <a:pt x="32" y="42"/>
                    <a:pt x="37" y="40"/>
                    <a:pt x="40" y="37"/>
                  </a:cubicBezTo>
                  <a:cubicBezTo>
                    <a:pt x="41" y="37"/>
                    <a:pt x="41" y="36"/>
                    <a:pt x="40" y="36"/>
                  </a:cubicBezTo>
                  <a:close/>
                  <a:moveTo>
                    <a:pt x="6" y="45"/>
                  </a:moveTo>
                  <a:cubicBezTo>
                    <a:pt x="7" y="43"/>
                    <a:pt x="7" y="43"/>
                    <a:pt x="7" y="43"/>
                  </a:cubicBezTo>
                  <a:cubicBezTo>
                    <a:pt x="19" y="50"/>
                    <a:pt x="34" y="49"/>
                    <a:pt x="44" y="39"/>
                  </a:cubicBezTo>
                  <a:cubicBezTo>
                    <a:pt x="54" y="29"/>
                    <a:pt x="56" y="13"/>
                    <a:pt x="49" y="2"/>
                  </a:cubicBezTo>
                  <a:cubicBezTo>
                    <a:pt x="51" y="0"/>
                    <a:pt x="51" y="0"/>
                    <a:pt x="51" y="0"/>
                  </a:cubicBezTo>
                  <a:cubicBezTo>
                    <a:pt x="58" y="13"/>
                    <a:pt x="57" y="29"/>
                    <a:pt x="46" y="40"/>
                  </a:cubicBezTo>
                  <a:cubicBezTo>
                    <a:pt x="40" y="46"/>
                    <a:pt x="33" y="49"/>
                    <a:pt x="26" y="50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25" y="52"/>
                    <a:pt x="25" y="52"/>
                    <a:pt x="25" y="52"/>
                  </a:cubicBezTo>
                  <a:cubicBezTo>
                    <a:pt x="25" y="52"/>
                    <a:pt x="25" y="52"/>
                    <a:pt x="25" y="52"/>
                  </a:cubicBezTo>
                  <a:cubicBezTo>
                    <a:pt x="29" y="54"/>
                    <a:pt x="29" y="59"/>
                    <a:pt x="25" y="61"/>
                  </a:cubicBezTo>
                  <a:cubicBezTo>
                    <a:pt x="25" y="61"/>
                    <a:pt x="25" y="61"/>
                    <a:pt x="25" y="61"/>
                  </a:cubicBezTo>
                  <a:cubicBezTo>
                    <a:pt x="25" y="63"/>
                    <a:pt x="25" y="63"/>
                    <a:pt x="25" y="63"/>
                  </a:cubicBezTo>
                  <a:cubicBezTo>
                    <a:pt x="25" y="63"/>
                    <a:pt x="25" y="63"/>
                    <a:pt x="26" y="63"/>
                  </a:cubicBezTo>
                  <a:cubicBezTo>
                    <a:pt x="32" y="64"/>
                    <a:pt x="40" y="66"/>
                    <a:pt x="45" y="69"/>
                  </a:cubicBezTo>
                  <a:cubicBezTo>
                    <a:pt x="46" y="70"/>
                    <a:pt x="46" y="71"/>
                    <a:pt x="45" y="71"/>
                  </a:cubicBezTo>
                  <a:cubicBezTo>
                    <a:pt x="1" y="71"/>
                    <a:pt x="1" y="71"/>
                    <a:pt x="1" y="71"/>
                  </a:cubicBezTo>
                  <a:cubicBezTo>
                    <a:pt x="0" y="71"/>
                    <a:pt x="0" y="70"/>
                    <a:pt x="1" y="69"/>
                  </a:cubicBezTo>
                  <a:cubicBezTo>
                    <a:pt x="6" y="66"/>
                    <a:pt x="14" y="64"/>
                    <a:pt x="20" y="63"/>
                  </a:cubicBezTo>
                  <a:cubicBezTo>
                    <a:pt x="21" y="63"/>
                    <a:pt x="21" y="63"/>
                    <a:pt x="21" y="63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17" y="59"/>
                    <a:pt x="17" y="54"/>
                    <a:pt x="21" y="52"/>
                  </a:cubicBezTo>
                  <a:cubicBezTo>
                    <a:pt x="21" y="52"/>
                    <a:pt x="21" y="52"/>
                    <a:pt x="21" y="52"/>
                  </a:cubicBezTo>
                  <a:cubicBezTo>
                    <a:pt x="21" y="50"/>
                    <a:pt x="21" y="50"/>
                    <a:pt x="21" y="50"/>
                  </a:cubicBezTo>
                  <a:cubicBezTo>
                    <a:pt x="21" y="50"/>
                    <a:pt x="21" y="50"/>
                    <a:pt x="20" y="50"/>
                  </a:cubicBezTo>
                  <a:cubicBezTo>
                    <a:pt x="15" y="49"/>
                    <a:pt x="10" y="48"/>
                    <a:pt x="6" y="45"/>
                  </a:cubicBezTo>
                  <a:close/>
                  <a:moveTo>
                    <a:pt x="9" y="42"/>
                  </a:move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5" y="43"/>
                    <a:pt x="19" y="44"/>
                    <a:pt x="24" y="43"/>
                  </a:cubicBezTo>
                  <a:cubicBezTo>
                    <a:pt x="25" y="43"/>
                    <a:pt x="25" y="43"/>
                    <a:pt x="25" y="42"/>
                  </a:cubicBezTo>
                  <a:cubicBezTo>
                    <a:pt x="24" y="41"/>
                    <a:pt x="24" y="39"/>
                    <a:pt x="23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18" y="39"/>
                    <a:pt x="15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3" y="38"/>
                    <a:pt x="13" y="38"/>
                    <a:pt x="13" y="38"/>
                  </a:cubicBezTo>
                  <a:cubicBezTo>
                    <a:pt x="16" y="37"/>
                    <a:pt x="18" y="36"/>
                    <a:pt x="20" y="35"/>
                  </a:cubicBezTo>
                  <a:cubicBezTo>
                    <a:pt x="21" y="35"/>
                    <a:pt x="21" y="34"/>
                    <a:pt x="21" y="34"/>
                  </a:cubicBezTo>
                  <a:cubicBezTo>
                    <a:pt x="20" y="33"/>
                    <a:pt x="20" y="32"/>
                    <a:pt x="19" y="32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1"/>
                    <a:pt x="22" y="32"/>
                    <a:pt x="23" y="33"/>
                  </a:cubicBezTo>
                  <a:cubicBezTo>
                    <a:pt x="23" y="33"/>
                    <a:pt x="23" y="34"/>
                    <a:pt x="24" y="33"/>
                  </a:cubicBezTo>
                  <a:cubicBezTo>
                    <a:pt x="26" y="32"/>
                    <a:pt x="29" y="30"/>
                    <a:pt x="31" y="28"/>
                  </a:cubicBezTo>
                  <a:cubicBezTo>
                    <a:pt x="31" y="28"/>
                    <a:pt x="31" y="27"/>
                    <a:pt x="31" y="27"/>
                  </a:cubicBezTo>
                  <a:cubicBezTo>
                    <a:pt x="28" y="23"/>
                    <a:pt x="28" y="23"/>
                    <a:pt x="28" y="23"/>
                  </a:cubicBezTo>
                  <a:cubicBezTo>
                    <a:pt x="29" y="22"/>
                    <a:pt x="29" y="22"/>
                    <a:pt x="29" y="22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3" y="25"/>
                    <a:pt x="34" y="25"/>
                  </a:cubicBezTo>
                  <a:cubicBezTo>
                    <a:pt x="36" y="23"/>
                    <a:pt x="38" y="20"/>
                    <a:pt x="39" y="18"/>
                  </a:cubicBezTo>
                  <a:cubicBezTo>
                    <a:pt x="39" y="18"/>
                    <a:pt x="39" y="17"/>
                    <a:pt x="39" y="17"/>
                  </a:cubicBezTo>
                  <a:cubicBezTo>
                    <a:pt x="38" y="16"/>
                    <a:pt x="37" y="16"/>
                    <a:pt x="36" y="15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8" y="14"/>
                    <a:pt x="39" y="15"/>
                    <a:pt x="40" y="15"/>
                  </a:cubicBezTo>
                  <a:cubicBezTo>
                    <a:pt x="40" y="15"/>
                    <a:pt x="41" y="15"/>
                    <a:pt x="41" y="15"/>
                  </a:cubicBezTo>
                  <a:cubicBezTo>
                    <a:pt x="42" y="13"/>
                    <a:pt x="43" y="10"/>
                    <a:pt x="43" y="7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6" y="9"/>
                    <a:pt x="44" y="13"/>
                    <a:pt x="43" y="16"/>
                  </a:cubicBezTo>
                  <a:cubicBezTo>
                    <a:pt x="42" y="16"/>
                    <a:pt x="43" y="17"/>
                    <a:pt x="43" y="17"/>
                  </a:cubicBezTo>
                  <a:cubicBezTo>
                    <a:pt x="45" y="18"/>
                    <a:pt x="46" y="19"/>
                    <a:pt x="48" y="19"/>
                  </a:cubicBezTo>
                  <a:cubicBezTo>
                    <a:pt x="49" y="19"/>
                    <a:pt x="49" y="19"/>
                    <a:pt x="49" y="18"/>
                  </a:cubicBezTo>
                  <a:cubicBezTo>
                    <a:pt x="49" y="14"/>
                    <a:pt x="48" y="9"/>
                    <a:pt x="46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53" y="14"/>
                    <a:pt x="52" y="28"/>
                    <a:pt x="43" y="37"/>
                  </a:cubicBezTo>
                  <a:cubicBezTo>
                    <a:pt x="34" y="46"/>
                    <a:pt x="20" y="48"/>
                    <a:pt x="9" y="42"/>
                  </a:cubicBezTo>
                  <a:close/>
                  <a:moveTo>
                    <a:pt x="48" y="21"/>
                  </a:moveTo>
                  <a:cubicBezTo>
                    <a:pt x="46" y="21"/>
                    <a:pt x="44" y="20"/>
                    <a:pt x="42" y="19"/>
                  </a:cubicBezTo>
                  <a:cubicBezTo>
                    <a:pt x="42" y="18"/>
                    <a:pt x="41" y="19"/>
                    <a:pt x="41" y="19"/>
                  </a:cubicBezTo>
                  <a:cubicBezTo>
                    <a:pt x="39" y="22"/>
                    <a:pt x="37" y="24"/>
                    <a:pt x="35" y="27"/>
                  </a:cubicBezTo>
                  <a:cubicBezTo>
                    <a:pt x="35" y="27"/>
                    <a:pt x="35" y="27"/>
                    <a:pt x="35" y="28"/>
                  </a:cubicBezTo>
                  <a:cubicBezTo>
                    <a:pt x="42" y="34"/>
                    <a:pt x="42" y="34"/>
                    <a:pt x="42" y="34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42" y="35"/>
                    <a:pt x="43" y="35"/>
                    <a:pt x="43" y="34"/>
                  </a:cubicBezTo>
                  <a:cubicBezTo>
                    <a:pt x="46" y="31"/>
                    <a:pt x="48" y="27"/>
                    <a:pt x="49" y="22"/>
                  </a:cubicBezTo>
                  <a:cubicBezTo>
                    <a:pt x="49" y="22"/>
                    <a:pt x="49" y="21"/>
                    <a:pt x="48" y="2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endParaRPr lang="zh-CN" altLang="en-US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17" name="Group 15"/>
          <p:cNvGrpSpPr/>
          <p:nvPr/>
        </p:nvGrpSpPr>
        <p:grpSpPr bwMode="auto">
          <a:xfrm>
            <a:off x="6357420" y="3466653"/>
            <a:ext cx="322119" cy="313529"/>
            <a:chOff x="0" y="0"/>
            <a:chExt cx="150" cy="146"/>
          </a:xfrm>
          <a:solidFill>
            <a:srgbClr val="F4F5F7"/>
          </a:solidFill>
        </p:grpSpPr>
        <p:sp>
          <p:nvSpPr>
            <p:cNvPr id="18" name="Freeform 16"/>
            <p:cNvSpPr>
              <a:spLocks noEditPoints="1"/>
            </p:cNvSpPr>
            <p:nvPr/>
          </p:nvSpPr>
          <p:spPr bwMode="auto">
            <a:xfrm>
              <a:off x="0" y="0"/>
              <a:ext cx="96" cy="88"/>
            </a:xfrm>
            <a:custGeom>
              <a:avLst/>
              <a:gdLst>
                <a:gd name="T0" fmla="*/ 54 w 54"/>
                <a:gd name="T1" fmla="*/ 34 h 50"/>
                <a:gd name="T2" fmla="*/ 2 w 54"/>
                <a:gd name="T3" fmla="*/ 34 h 50"/>
                <a:gd name="T4" fmla="*/ 1 w 54"/>
                <a:gd name="T5" fmla="*/ 36 h 50"/>
                <a:gd name="T6" fmla="*/ 19 w 54"/>
                <a:gd name="T7" fmla="*/ 50 h 50"/>
                <a:gd name="T8" fmla="*/ 38 w 54"/>
                <a:gd name="T9" fmla="*/ 50 h 50"/>
                <a:gd name="T10" fmla="*/ 42 w 54"/>
                <a:gd name="T11" fmla="*/ 47 h 50"/>
                <a:gd name="T12" fmla="*/ 40 w 54"/>
                <a:gd name="T13" fmla="*/ 42 h 50"/>
                <a:gd name="T14" fmla="*/ 40 w 54"/>
                <a:gd name="T15" fmla="*/ 40 h 50"/>
                <a:gd name="T16" fmla="*/ 41 w 54"/>
                <a:gd name="T17" fmla="*/ 40 h 50"/>
                <a:gd name="T18" fmla="*/ 45 w 54"/>
                <a:gd name="T19" fmla="*/ 43 h 50"/>
                <a:gd name="T20" fmla="*/ 47 w 54"/>
                <a:gd name="T21" fmla="*/ 42 h 50"/>
                <a:gd name="T22" fmla="*/ 42 w 54"/>
                <a:gd name="T23" fmla="*/ 38 h 50"/>
                <a:gd name="T24" fmla="*/ 43 w 54"/>
                <a:gd name="T25" fmla="*/ 37 h 50"/>
                <a:gd name="T26" fmla="*/ 45 w 54"/>
                <a:gd name="T27" fmla="*/ 36 h 50"/>
                <a:gd name="T28" fmla="*/ 50 w 54"/>
                <a:gd name="T29" fmla="*/ 39 h 50"/>
                <a:gd name="T30" fmla="*/ 54 w 54"/>
                <a:gd name="T31" fmla="*/ 34 h 50"/>
                <a:gd name="T32" fmla="*/ 35 w 54"/>
                <a:gd name="T33" fmla="*/ 31 h 50"/>
                <a:gd name="T34" fmla="*/ 27 w 54"/>
                <a:gd name="T35" fmla="*/ 3 h 50"/>
                <a:gd name="T36" fmla="*/ 29 w 54"/>
                <a:gd name="T37" fmla="*/ 1 h 50"/>
                <a:gd name="T38" fmla="*/ 47 w 54"/>
                <a:gd name="T39" fmla="*/ 15 h 50"/>
                <a:gd name="T40" fmla="*/ 51 w 54"/>
                <a:gd name="T41" fmla="*/ 30 h 50"/>
                <a:gd name="T42" fmla="*/ 49 w 54"/>
                <a:gd name="T43" fmla="*/ 32 h 50"/>
                <a:gd name="T44" fmla="*/ 36 w 54"/>
                <a:gd name="T45" fmla="*/ 32 h 50"/>
                <a:gd name="T46" fmla="*/ 35 w 54"/>
                <a:gd name="T47" fmla="*/ 31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54" h="50">
                  <a:moveTo>
                    <a:pt x="54" y="34"/>
                  </a:moveTo>
                  <a:cubicBezTo>
                    <a:pt x="2" y="34"/>
                    <a:pt x="2" y="34"/>
                    <a:pt x="2" y="34"/>
                  </a:cubicBezTo>
                  <a:cubicBezTo>
                    <a:pt x="1" y="34"/>
                    <a:pt x="0" y="35"/>
                    <a:pt x="1" y="36"/>
                  </a:cubicBezTo>
                  <a:cubicBezTo>
                    <a:pt x="2" y="45"/>
                    <a:pt x="11" y="50"/>
                    <a:pt x="19" y="50"/>
                  </a:cubicBezTo>
                  <a:cubicBezTo>
                    <a:pt x="38" y="50"/>
                    <a:pt x="38" y="50"/>
                    <a:pt x="38" y="50"/>
                  </a:cubicBezTo>
                  <a:cubicBezTo>
                    <a:pt x="42" y="47"/>
                    <a:pt x="42" y="47"/>
                    <a:pt x="42" y="47"/>
                  </a:cubicBezTo>
                  <a:cubicBezTo>
                    <a:pt x="41" y="45"/>
                    <a:pt x="40" y="44"/>
                    <a:pt x="40" y="42"/>
                  </a:cubicBezTo>
                  <a:cubicBezTo>
                    <a:pt x="40" y="41"/>
                    <a:pt x="40" y="41"/>
                    <a:pt x="40" y="40"/>
                  </a:cubicBezTo>
                  <a:cubicBezTo>
                    <a:pt x="40" y="40"/>
                    <a:pt x="41" y="39"/>
                    <a:pt x="41" y="40"/>
                  </a:cubicBezTo>
                  <a:cubicBezTo>
                    <a:pt x="45" y="43"/>
                    <a:pt x="45" y="43"/>
                    <a:pt x="45" y="43"/>
                  </a:cubicBezTo>
                  <a:cubicBezTo>
                    <a:pt x="47" y="42"/>
                    <a:pt x="47" y="42"/>
                    <a:pt x="47" y="42"/>
                  </a:cubicBezTo>
                  <a:cubicBezTo>
                    <a:pt x="42" y="38"/>
                    <a:pt x="42" y="38"/>
                    <a:pt x="42" y="38"/>
                  </a:cubicBezTo>
                  <a:cubicBezTo>
                    <a:pt x="42" y="38"/>
                    <a:pt x="42" y="37"/>
                    <a:pt x="43" y="37"/>
                  </a:cubicBezTo>
                  <a:cubicBezTo>
                    <a:pt x="43" y="36"/>
                    <a:pt x="44" y="36"/>
                    <a:pt x="45" y="36"/>
                  </a:cubicBezTo>
                  <a:cubicBezTo>
                    <a:pt x="47" y="36"/>
                    <a:pt x="49" y="37"/>
                    <a:pt x="50" y="39"/>
                  </a:cubicBezTo>
                  <a:lnTo>
                    <a:pt x="54" y="34"/>
                  </a:lnTo>
                  <a:close/>
                  <a:moveTo>
                    <a:pt x="35" y="31"/>
                  </a:moveTo>
                  <a:cubicBezTo>
                    <a:pt x="27" y="3"/>
                    <a:pt x="27" y="3"/>
                    <a:pt x="27" y="3"/>
                  </a:cubicBezTo>
                  <a:cubicBezTo>
                    <a:pt x="27" y="2"/>
                    <a:pt x="28" y="1"/>
                    <a:pt x="29" y="1"/>
                  </a:cubicBezTo>
                  <a:cubicBezTo>
                    <a:pt x="37" y="0"/>
                    <a:pt x="45" y="7"/>
                    <a:pt x="47" y="15"/>
                  </a:cubicBezTo>
                  <a:cubicBezTo>
                    <a:pt x="51" y="30"/>
                    <a:pt x="51" y="30"/>
                    <a:pt x="51" y="30"/>
                  </a:cubicBezTo>
                  <a:cubicBezTo>
                    <a:pt x="51" y="31"/>
                    <a:pt x="51" y="32"/>
                    <a:pt x="49" y="32"/>
                  </a:cubicBezTo>
                  <a:cubicBezTo>
                    <a:pt x="36" y="32"/>
                    <a:pt x="36" y="32"/>
                    <a:pt x="36" y="32"/>
                  </a:cubicBezTo>
                  <a:cubicBezTo>
                    <a:pt x="36" y="32"/>
                    <a:pt x="35" y="32"/>
                    <a:pt x="35" y="3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endParaRPr lang="zh-CN" altLang="en-US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19" name="Freeform 17"/>
            <p:cNvSpPr>
              <a:spLocks noEditPoints="1"/>
            </p:cNvSpPr>
            <p:nvPr/>
          </p:nvSpPr>
          <p:spPr bwMode="auto">
            <a:xfrm>
              <a:off x="67" y="60"/>
              <a:ext cx="83" cy="86"/>
            </a:xfrm>
            <a:custGeom>
              <a:avLst/>
              <a:gdLst>
                <a:gd name="T0" fmla="*/ 46 w 47"/>
                <a:gd name="T1" fmla="*/ 0 h 49"/>
                <a:gd name="T2" fmla="*/ 16 w 47"/>
                <a:gd name="T3" fmla="*/ 0 h 49"/>
                <a:gd name="T4" fmla="*/ 12 w 47"/>
                <a:gd name="T5" fmla="*/ 5 h 49"/>
                <a:gd name="T6" fmla="*/ 13 w 47"/>
                <a:gd name="T7" fmla="*/ 8 h 49"/>
                <a:gd name="T8" fmla="*/ 13 w 47"/>
                <a:gd name="T9" fmla="*/ 9 h 49"/>
                <a:gd name="T10" fmla="*/ 12 w 47"/>
                <a:gd name="T11" fmla="*/ 10 h 49"/>
                <a:gd name="T12" fmla="*/ 9 w 47"/>
                <a:gd name="T13" fmla="*/ 8 h 49"/>
                <a:gd name="T14" fmla="*/ 7 w 47"/>
                <a:gd name="T15" fmla="*/ 9 h 49"/>
                <a:gd name="T16" fmla="*/ 11 w 47"/>
                <a:gd name="T17" fmla="*/ 11 h 49"/>
                <a:gd name="T18" fmla="*/ 10 w 47"/>
                <a:gd name="T19" fmla="*/ 13 h 49"/>
                <a:gd name="T20" fmla="*/ 7 w 47"/>
                <a:gd name="T21" fmla="*/ 14 h 49"/>
                <a:gd name="T22" fmla="*/ 4 w 47"/>
                <a:gd name="T23" fmla="*/ 13 h 49"/>
                <a:gd name="T24" fmla="*/ 0 w 47"/>
                <a:gd name="T25" fmla="*/ 16 h 49"/>
                <a:gd name="T26" fmla="*/ 46 w 47"/>
                <a:gd name="T27" fmla="*/ 16 h 49"/>
                <a:gd name="T28" fmla="*/ 47 w 47"/>
                <a:gd name="T29" fmla="*/ 14 h 49"/>
                <a:gd name="T30" fmla="*/ 47 w 47"/>
                <a:gd name="T31" fmla="*/ 2 h 49"/>
                <a:gd name="T32" fmla="*/ 46 w 47"/>
                <a:gd name="T33" fmla="*/ 0 h 49"/>
                <a:gd name="T34" fmla="*/ 10 w 47"/>
                <a:gd name="T35" fmla="*/ 48 h 49"/>
                <a:gd name="T36" fmla="*/ 3 w 47"/>
                <a:gd name="T37" fmla="*/ 20 h 49"/>
                <a:gd name="T38" fmla="*/ 4 w 47"/>
                <a:gd name="T39" fmla="*/ 18 h 49"/>
                <a:gd name="T40" fmla="*/ 17 w 47"/>
                <a:gd name="T41" fmla="*/ 18 h 49"/>
                <a:gd name="T42" fmla="*/ 19 w 47"/>
                <a:gd name="T43" fmla="*/ 19 h 49"/>
                <a:gd name="T44" fmla="*/ 26 w 47"/>
                <a:gd name="T45" fmla="*/ 43 h 49"/>
                <a:gd name="T46" fmla="*/ 24 w 47"/>
                <a:gd name="T47" fmla="*/ 46 h 49"/>
                <a:gd name="T48" fmla="*/ 12 w 47"/>
                <a:gd name="T49" fmla="*/ 49 h 49"/>
                <a:gd name="T50" fmla="*/ 10 w 47"/>
                <a:gd name="T51" fmla="*/ 48 h 49"/>
                <a:gd name="T52" fmla="*/ 15 w 47"/>
                <a:gd name="T53" fmla="*/ 45 h 49"/>
                <a:gd name="T54" fmla="*/ 20 w 47"/>
                <a:gd name="T55" fmla="*/ 43 h 49"/>
                <a:gd name="T56" fmla="*/ 21 w 47"/>
                <a:gd name="T57" fmla="*/ 41 h 49"/>
                <a:gd name="T58" fmla="*/ 17 w 47"/>
                <a:gd name="T59" fmla="*/ 25 h 49"/>
                <a:gd name="T60" fmla="*/ 15 w 47"/>
                <a:gd name="T61" fmla="*/ 24 h 49"/>
                <a:gd name="T62" fmla="*/ 10 w 47"/>
                <a:gd name="T63" fmla="*/ 25 h 49"/>
                <a:gd name="T64" fmla="*/ 8 w 47"/>
                <a:gd name="T65" fmla="*/ 27 h 49"/>
                <a:gd name="T66" fmla="*/ 13 w 47"/>
                <a:gd name="T67" fmla="*/ 43 h 49"/>
                <a:gd name="T68" fmla="*/ 15 w 47"/>
                <a:gd name="T69" fmla="*/ 45 h 49"/>
                <a:gd name="T70" fmla="*/ 44 w 47"/>
                <a:gd name="T71" fmla="*/ 5 h 49"/>
                <a:gd name="T72" fmla="*/ 44 w 47"/>
                <a:gd name="T73" fmla="*/ 11 h 49"/>
                <a:gd name="T74" fmla="*/ 42 w 47"/>
                <a:gd name="T75" fmla="*/ 13 h 49"/>
                <a:gd name="T76" fmla="*/ 26 w 47"/>
                <a:gd name="T77" fmla="*/ 13 h 49"/>
                <a:gd name="T78" fmla="*/ 24 w 47"/>
                <a:gd name="T79" fmla="*/ 11 h 49"/>
                <a:gd name="T80" fmla="*/ 24 w 47"/>
                <a:gd name="T81" fmla="*/ 5 h 49"/>
                <a:gd name="T82" fmla="*/ 26 w 47"/>
                <a:gd name="T83" fmla="*/ 4 h 49"/>
                <a:gd name="T84" fmla="*/ 42 w 47"/>
                <a:gd name="T85" fmla="*/ 4 h 49"/>
                <a:gd name="T86" fmla="*/ 44 w 47"/>
                <a:gd name="T87" fmla="*/ 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7" h="49">
                  <a:moveTo>
                    <a:pt x="46" y="0"/>
                  </a:moveTo>
                  <a:cubicBezTo>
                    <a:pt x="16" y="0"/>
                    <a:pt x="16" y="0"/>
                    <a:pt x="16" y="0"/>
                  </a:cubicBezTo>
                  <a:cubicBezTo>
                    <a:pt x="12" y="5"/>
                    <a:pt x="12" y="5"/>
                    <a:pt x="12" y="5"/>
                  </a:cubicBezTo>
                  <a:cubicBezTo>
                    <a:pt x="13" y="5"/>
                    <a:pt x="13" y="7"/>
                    <a:pt x="13" y="8"/>
                  </a:cubicBezTo>
                  <a:cubicBezTo>
                    <a:pt x="13" y="8"/>
                    <a:pt x="13" y="9"/>
                    <a:pt x="13" y="9"/>
                  </a:cubicBezTo>
                  <a:cubicBezTo>
                    <a:pt x="13" y="10"/>
                    <a:pt x="12" y="10"/>
                    <a:pt x="12" y="10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1" y="12"/>
                    <a:pt x="11" y="12"/>
                    <a:pt x="10" y="13"/>
                  </a:cubicBezTo>
                  <a:cubicBezTo>
                    <a:pt x="10" y="13"/>
                    <a:pt x="9" y="14"/>
                    <a:pt x="7" y="14"/>
                  </a:cubicBezTo>
                  <a:cubicBezTo>
                    <a:pt x="6" y="14"/>
                    <a:pt x="5" y="13"/>
                    <a:pt x="4" y="13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46" y="16"/>
                    <a:pt x="46" y="16"/>
                    <a:pt x="46" y="16"/>
                  </a:cubicBezTo>
                  <a:cubicBezTo>
                    <a:pt x="47" y="16"/>
                    <a:pt x="47" y="15"/>
                    <a:pt x="47" y="14"/>
                  </a:cubicBezTo>
                  <a:cubicBezTo>
                    <a:pt x="47" y="2"/>
                    <a:pt x="47" y="2"/>
                    <a:pt x="47" y="2"/>
                  </a:cubicBezTo>
                  <a:cubicBezTo>
                    <a:pt x="47" y="1"/>
                    <a:pt x="47" y="0"/>
                    <a:pt x="46" y="0"/>
                  </a:cubicBezTo>
                  <a:close/>
                  <a:moveTo>
                    <a:pt x="10" y="48"/>
                  </a:moveTo>
                  <a:cubicBezTo>
                    <a:pt x="3" y="20"/>
                    <a:pt x="3" y="20"/>
                    <a:pt x="3" y="20"/>
                  </a:cubicBezTo>
                  <a:cubicBezTo>
                    <a:pt x="2" y="19"/>
                    <a:pt x="3" y="18"/>
                    <a:pt x="4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8" y="18"/>
                    <a:pt x="19" y="18"/>
                    <a:pt x="19" y="19"/>
                  </a:cubicBezTo>
                  <a:cubicBezTo>
                    <a:pt x="26" y="43"/>
                    <a:pt x="26" y="43"/>
                    <a:pt x="26" y="43"/>
                  </a:cubicBezTo>
                  <a:cubicBezTo>
                    <a:pt x="26" y="44"/>
                    <a:pt x="25" y="45"/>
                    <a:pt x="24" y="46"/>
                  </a:cubicBezTo>
                  <a:cubicBezTo>
                    <a:pt x="12" y="49"/>
                    <a:pt x="12" y="49"/>
                    <a:pt x="12" y="49"/>
                  </a:cubicBezTo>
                  <a:cubicBezTo>
                    <a:pt x="11" y="49"/>
                    <a:pt x="10" y="48"/>
                    <a:pt x="10" y="48"/>
                  </a:cubicBezTo>
                  <a:close/>
                  <a:moveTo>
                    <a:pt x="15" y="45"/>
                  </a:moveTo>
                  <a:cubicBezTo>
                    <a:pt x="20" y="43"/>
                    <a:pt x="20" y="43"/>
                    <a:pt x="20" y="43"/>
                  </a:cubicBezTo>
                  <a:cubicBezTo>
                    <a:pt x="21" y="43"/>
                    <a:pt x="22" y="42"/>
                    <a:pt x="21" y="41"/>
                  </a:cubicBezTo>
                  <a:cubicBezTo>
                    <a:pt x="17" y="25"/>
                    <a:pt x="17" y="25"/>
                    <a:pt x="17" y="25"/>
                  </a:cubicBezTo>
                  <a:cubicBezTo>
                    <a:pt x="17" y="24"/>
                    <a:pt x="16" y="23"/>
                    <a:pt x="15" y="24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9" y="25"/>
                    <a:pt x="8" y="26"/>
                    <a:pt x="8" y="27"/>
                  </a:cubicBezTo>
                  <a:cubicBezTo>
                    <a:pt x="13" y="43"/>
                    <a:pt x="13" y="43"/>
                    <a:pt x="13" y="43"/>
                  </a:cubicBezTo>
                  <a:cubicBezTo>
                    <a:pt x="13" y="44"/>
                    <a:pt x="14" y="45"/>
                    <a:pt x="15" y="45"/>
                  </a:cubicBezTo>
                  <a:close/>
                  <a:moveTo>
                    <a:pt x="44" y="5"/>
                  </a:move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3" y="13"/>
                    <a:pt x="42" y="13"/>
                  </a:cubicBezTo>
                  <a:cubicBezTo>
                    <a:pt x="26" y="13"/>
                    <a:pt x="26" y="13"/>
                    <a:pt x="26" y="13"/>
                  </a:cubicBezTo>
                  <a:cubicBezTo>
                    <a:pt x="25" y="13"/>
                    <a:pt x="24" y="12"/>
                    <a:pt x="24" y="11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4" y="4"/>
                    <a:pt x="25" y="4"/>
                    <a:pt x="26" y="4"/>
                  </a:cubicBezTo>
                  <a:cubicBezTo>
                    <a:pt x="42" y="4"/>
                    <a:pt x="42" y="4"/>
                    <a:pt x="42" y="4"/>
                  </a:cubicBezTo>
                  <a:cubicBezTo>
                    <a:pt x="43" y="4"/>
                    <a:pt x="44" y="4"/>
                    <a:pt x="44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endParaRPr lang="zh-CN" altLang="en-US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20" name="Freeform 18"/>
          <p:cNvSpPr/>
          <p:nvPr/>
        </p:nvSpPr>
        <p:spPr bwMode="auto">
          <a:xfrm>
            <a:off x="6413256" y="2365427"/>
            <a:ext cx="210451" cy="255547"/>
          </a:xfrm>
          <a:custGeom>
            <a:avLst/>
            <a:gdLst>
              <a:gd name="T0" fmla="*/ 54 w 56"/>
              <a:gd name="T1" fmla="*/ 67 h 67"/>
              <a:gd name="T2" fmla="*/ 8 w 56"/>
              <a:gd name="T3" fmla="*/ 67 h 67"/>
              <a:gd name="T4" fmla="*/ 0 w 56"/>
              <a:gd name="T5" fmla="*/ 60 h 67"/>
              <a:gd name="T6" fmla="*/ 0 w 56"/>
              <a:gd name="T7" fmla="*/ 8 h 67"/>
              <a:gd name="T8" fmla="*/ 8 w 56"/>
              <a:gd name="T9" fmla="*/ 0 h 67"/>
              <a:gd name="T10" fmla="*/ 54 w 56"/>
              <a:gd name="T11" fmla="*/ 0 h 67"/>
              <a:gd name="T12" fmla="*/ 56 w 56"/>
              <a:gd name="T13" fmla="*/ 2 h 67"/>
              <a:gd name="T14" fmla="*/ 56 w 56"/>
              <a:gd name="T15" fmla="*/ 11 h 67"/>
              <a:gd name="T16" fmla="*/ 55 w 56"/>
              <a:gd name="T17" fmla="*/ 12 h 67"/>
              <a:gd name="T18" fmla="*/ 54 w 56"/>
              <a:gd name="T19" fmla="*/ 12 h 67"/>
              <a:gd name="T20" fmla="*/ 53 w 56"/>
              <a:gd name="T21" fmla="*/ 11 h 67"/>
              <a:gd name="T22" fmla="*/ 53 w 56"/>
              <a:gd name="T23" fmla="*/ 5 h 67"/>
              <a:gd name="T24" fmla="*/ 51 w 56"/>
              <a:gd name="T25" fmla="*/ 3 h 67"/>
              <a:gd name="T26" fmla="*/ 8 w 56"/>
              <a:gd name="T27" fmla="*/ 3 h 67"/>
              <a:gd name="T28" fmla="*/ 8 w 56"/>
              <a:gd name="T29" fmla="*/ 14 h 67"/>
              <a:gd name="T30" fmla="*/ 54 w 56"/>
              <a:gd name="T31" fmla="*/ 14 h 67"/>
              <a:gd name="T32" fmla="*/ 56 w 56"/>
              <a:gd name="T33" fmla="*/ 16 h 67"/>
              <a:gd name="T34" fmla="*/ 56 w 56"/>
              <a:gd name="T35" fmla="*/ 66 h 67"/>
              <a:gd name="T36" fmla="*/ 54 w 56"/>
              <a:gd name="T37" fmla="*/ 67 h 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56" h="67">
                <a:moveTo>
                  <a:pt x="54" y="67"/>
                </a:moveTo>
                <a:cubicBezTo>
                  <a:pt x="8" y="67"/>
                  <a:pt x="8" y="67"/>
                  <a:pt x="8" y="67"/>
                </a:cubicBezTo>
                <a:cubicBezTo>
                  <a:pt x="4" y="67"/>
                  <a:pt x="0" y="64"/>
                  <a:pt x="0" y="60"/>
                </a:cubicBezTo>
                <a:cubicBezTo>
                  <a:pt x="0" y="42"/>
                  <a:pt x="0" y="25"/>
                  <a:pt x="0" y="8"/>
                </a:cubicBezTo>
                <a:cubicBezTo>
                  <a:pt x="0" y="4"/>
                  <a:pt x="4" y="0"/>
                  <a:pt x="8" y="0"/>
                </a:cubicBezTo>
                <a:cubicBezTo>
                  <a:pt x="24" y="0"/>
                  <a:pt x="38" y="0"/>
                  <a:pt x="54" y="0"/>
                </a:cubicBezTo>
                <a:cubicBezTo>
                  <a:pt x="55" y="0"/>
                  <a:pt x="56" y="1"/>
                  <a:pt x="56" y="2"/>
                </a:cubicBezTo>
                <a:cubicBezTo>
                  <a:pt x="56" y="11"/>
                  <a:pt x="56" y="11"/>
                  <a:pt x="56" y="11"/>
                </a:cubicBezTo>
                <a:cubicBezTo>
                  <a:pt x="56" y="12"/>
                  <a:pt x="55" y="12"/>
                  <a:pt x="55" y="12"/>
                </a:cubicBezTo>
                <a:cubicBezTo>
                  <a:pt x="54" y="12"/>
                  <a:pt x="54" y="12"/>
                  <a:pt x="54" y="12"/>
                </a:cubicBezTo>
                <a:cubicBezTo>
                  <a:pt x="54" y="12"/>
                  <a:pt x="53" y="12"/>
                  <a:pt x="53" y="11"/>
                </a:cubicBezTo>
                <a:cubicBezTo>
                  <a:pt x="53" y="5"/>
                  <a:pt x="53" y="5"/>
                  <a:pt x="53" y="5"/>
                </a:cubicBezTo>
                <a:cubicBezTo>
                  <a:pt x="53" y="4"/>
                  <a:pt x="52" y="3"/>
                  <a:pt x="51" y="3"/>
                </a:cubicBezTo>
                <a:cubicBezTo>
                  <a:pt x="8" y="3"/>
                  <a:pt x="8" y="3"/>
                  <a:pt x="8" y="3"/>
                </a:cubicBezTo>
                <a:cubicBezTo>
                  <a:pt x="2" y="3"/>
                  <a:pt x="1" y="14"/>
                  <a:pt x="8" y="14"/>
                </a:cubicBezTo>
                <a:cubicBezTo>
                  <a:pt x="54" y="14"/>
                  <a:pt x="54" y="14"/>
                  <a:pt x="54" y="14"/>
                </a:cubicBezTo>
                <a:cubicBezTo>
                  <a:pt x="55" y="14"/>
                  <a:pt x="56" y="15"/>
                  <a:pt x="56" y="16"/>
                </a:cubicBezTo>
                <a:cubicBezTo>
                  <a:pt x="56" y="32"/>
                  <a:pt x="56" y="49"/>
                  <a:pt x="56" y="66"/>
                </a:cubicBezTo>
                <a:cubicBezTo>
                  <a:pt x="56" y="67"/>
                  <a:pt x="55" y="67"/>
                  <a:pt x="54" y="67"/>
                </a:cubicBezTo>
                <a:close/>
              </a:path>
            </a:pathLst>
          </a:custGeom>
          <a:solidFill>
            <a:srgbClr val="323C50"/>
          </a:solidFill>
          <a:ln>
            <a:noFill/>
          </a:ln>
        </p:spPr>
        <p:txBody>
          <a:bodyPr/>
          <a:lstStyle/>
          <a:p>
            <a:endParaRPr lang="zh-CN" altLang="en-US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21" name="Freeform 19"/>
          <p:cNvSpPr>
            <a:spLocks noEditPoints="1"/>
          </p:cNvSpPr>
          <p:nvPr/>
        </p:nvSpPr>
        <p:spPr bwMode="auto">
          <a:xfrm>
            <a:off x="575721" y="3464506"/>
            <a:ext cx="270580" cy="317824"/>
          </a:xfrm>
          <a:custGeom>
            <a:avLst/>
            <a:gdLst>
              <a:gd name="T0" fmla="*/ 24 w 72"/>
              <a:gd name="T1" fmla="*/ 71 h 85"/>
              <a:gd name="T2" fmla="*/ 30 w 72"/>
              <a:gd name="T3" fmla="*/ 73 h 85"/>
              <a:gd name="T4" fmla="*/ 18 w 72"/>
              <a:gd name="T5" fmla="*/ 30 h 85"/>
              <a:gd name="T6" fmla="*/ 18 w 72"/>
              <a:gd name="T7" fmla="*/ 32 h 85"/>
              <a:gd name="T8" fmla="*/ 4 w 72"/>
              <a:gd name="T9" fmla="*/ 55 h 85"/>
              <a:gd name="T10" fmla="*/ 3 w 72"/>
              <a:gd name="T11" fmla="*/ 55 h 85"/>
              <a:gd name="T12" fmla="*/ 17 w 72"/>
              <a:gd name="T13" fmla="*/ 29 h 85"/>
              <a:gd name="T14" fmla="*/ 18 w 72"/>
              <a:gd name="T15" fmla="*/ 30 h 85"/>
              <a:gd name="T16" fmla="*/ 68 w 72"/>
              <a:gd name="T17" fmla="*/ 59 h 85"/>
              <a:gd name="T18" fmla="*/ 54 w 72"/>
              <a:gd name="T19" fmla="*/ 82 h 85"/>
              <a:gd name="T20" fmla="*/ 54 w 72"/>
              <a:gd name="T21" fmla="*/ 84 h 85"/>
              <a:gd name="T22" fmla="*/ 55 w 72"/>
              <a:gd name="T23" fmla="*/ 84 h 85"/>
              <a:gd name="T24" fmla="*/ 69 w 72"/>
              <a:gd name="T25" fmla="*/ 59 h 85"/>
              <a:gd name="T26" fmla="*/ 60 w 72"/>
              <a:gd name="T27" fmla="*/ 59 h 85"/>
              <a:gd name="T28" fmla="*/ 59 w 72"/>
              <a:gd name="T29" fmla="*/ 59 h 85"/>
              <a:gd name="T30" fmla="*/ 50 w 72"/>
              <a:gd name="T31" fmla="*/ 75 h 85"/>
              <a:gd name="T32" fmla="*/ 50 w 72"/>
              <a:gd name="T33" fmla="*/ 76 h 85"/>
              <a:gd name="T34" fmla="*/ 51 w 72"/>
              <a:gd name="T35" fmla="*/ 78 h 85"/>
              <a:gd name="T36" fmla="*/ 60 w 72"/>
              <a:gd name="T37" fmla="*/ 59 h 85"/>
              <a:gd name="T38" fmla="*/ 22 w 72"/>
              <a:gd name="T39" fmla="*/ 37 h 85"/>
              <a:gd name="T40" fmla="*/ 22 w 72"/>
              <a:gd name="T41" fmla="*/ 39 h 85"/>
              <a:gd name="T42" fmla="*/ 13 w 72"/>
              <a:gd name="T43" fmla="*/ 54 h 85"/>
              <a:gd name="T44" fmla="*/ 12 w 72"/>
              <a:gd name="T45" fmla="*/ 55 h 85"/>
              <a:gd name="T46" fmla="*/ 21 w 72"/>
              <a:gd name="T47" fmla="*/ 36 h 85"/>
              <a:gd name="T48" fmla="*/ 51 w 72"/>
              <a:gd name="T49" fmla="*/ 57 h 85"/>
              <a:gd name="T50" fmla="*/ 46 w 72"/>
              <a:gd name="T51" fmla="*/ 76 h 85"/>
              <a:gd name="T52" fmla="*/ 14 w 72"/>
              <a:gd name="T53" fmla="*/ 62 h 85"/>
              <a:gd name="T54" fmla="*/ 22 w 72"/>
              <a:gd name="T55" fmla="*/ 53 h 85"/>
              <a:gd name="T56" fmla="*/ 41 w 72"/>
              <a:gd name="T57" fmla="*/ 38 h 85"/>
              <a:gd name="T58" fmla="*/ 45 w 72"/>
              <a:gd name="T59" fmla="*/ 33 h 85"/>
              <a:gd name="T60" fmla="*/ 52 w 72"/>
              <a:gd name="T61" fmla="*/ 35 h 85"/>
              <a:gd name="T62" fmla="*/ 51 w 72"/>
              <a:gd name="T63" fmla="*/ 37 h 85"/>
              <a:gd name="T64" fmla="*/ 51 w 72"/>
              <a:gd name="T65" fmla="*/ 57 h 85"/>
              <a:gd name="T66" fmla="*/ 59 w 72"/>
              <a:gd name="T67" fmla="*/ 7 h 85"/>
              <a:gd name="T68" fmla="*/ 67 w 72"/>
              <a:gd name="T69" fmla="*/ 11 h 85"/>
              <a:gd name="T70" fmla="*/ 54 w 72"/>
              <a:gd name="T71" fmla="*/ 34 h 85"/>
              <a:gd name="T72" fmla="*/ 47 w 72"/>
              <a:gd name="T73" fmla="*/ 31 h 85"/>
              <a:gd name="T74" fmla="*/ 61 w 72"/>
              <a:gd name="T75" fmla="*/ 5 h 85"/>
              <a:gd name="T76" fmla="*/ 68 w 72"/>
              <a:gd name="T77" fmla="*/ 9 h 85"/>
              <a:gd name="T78" fmla="*/ 61 w 72"/>
              <a:gd name="T79" fmla="*/ 6 h 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72" h="85">
                <a:moveTo>
                  <a:pt x="30" y="74"/>
                </a:moveTo>
                <a:cubicBezTo>
                  <a:pt x="27" y="78"/>
                  <a:pt x="22" y="74"/>
                  <a:pt x="24" y="71"/>
                </a:cubicBezTo>
                <a:cubicBezTo>
                  <a:pt x="24" y="70"/>
                  <a:pt x="24" y="70"/>
                  <a:pt x="25" y="70"/>
                </a:cubicBezTo>
                <a:cubicBezTo>
                  <a:pt x="30" y="73"/>
                  <a:pt x="30" y="73"/>
                  <a:pt x="30" y="73"/>
                </a:cubicBezTo>
                <a:cubicBezTo>
                  <a:pt x="31" y="73"/>
                  <a:pt x="31" y="74"/>
                  <a:pt x="30" y="74"/>
                </a:cubicBezTo>
                <a:close/>
                <a:moveTo>
                  <a:pt x="18" y="30"/>
                </a:moveTo>
                <a:cubicBezTo>
                  <a:pt x="19" y="30"/>
                  <a:pt x="19" y="30"/>
                  <a:pt x="19" y="30"/>
                </a:cubicBezTo>
                <a:cubicBezTo>
                  <a:pt x="19" y="31"/>
                  <a:pt x="18" y="32"/>
                  <a:pt x="18" y="32"/>
                </a:cubicBezTo>
                <a:cubicBezTo>
                  <a:pt x="9" y="35"/>
                  <a:pt x="3" y="44"/>
                  <a:pt x="5" y="54"/>
                </a:cubicBezTo>
                <a:cubicBezTo>
                  <a:pt x="5" y="54"/>
                  <a:pt x="5" y="55"/>
                  <a:pt x="4" y="55"/>
                </a:cubicBezTo>
                <a:cubicBezTo>
                  <a:pt x="4" y="55"/>
                  <a:pt x="4" y="55"/>
                  <a:pt x="4" y="55"/>
                </a:cubicBezTo>
                <a:cubicBezTo>
                  <a:pt x="4" y="55"/>
                  <a:pt x="3" y="55"/>
                  <a:pt x="3" y="55"/>
                </a:cubicBezTo>
                <a:cubicBezTo>
                  <a:pt x="3" y="55"/>
                  <a:pt x="3" y="55"/>
                  <a:pt x="3" y="54"/>
                </a:cubicBezTo>
                <a:cubicBezTo>
                  <a:pt x="0" y="43"/>
                  <a:pt x="7" y="33"/>
                  <a:pt x="17" y="29"/>
                </a:cubicBezTo>
                <a:cubicBezTo>
                  <a:pt x="17" y="29"/>
                  <a:pt x="18" y="29"/>
                  <a:pt x="18" y="29"/>
                </a:cubicBezTo>
                <a:cubicBezTo>
                  <a:pt x="18" y="29"/>
                  <a:pt x="18" y="30"/>
                  <a:pt x="18" y="30"/>
                </a:cubicBezTo>
                <a:close/>
                <a:moveTo>
                  <a:pt x="68" y="59"/>
                </a:moveTo>
                <a:cubicBezTo>
                  <a:pt x="68" y="59"/>
                  <a:pt x="68" y="59"/>
                  <a:pt x="68" y="59"/>
                </a:cubicBezTo>
                <a:cubicBezTo>
                  <a:pt x="67" y="59"/>
                  <a:pt x="67" y="59"/>
                  <a:pt x="67" y="60"/>
                </a:cubicBezTo>
                <a:cubicBezTo>
                  <a:pt x="69" y="69"/>
                  <a:pt x="63" y="79"/>
                  <a:pt x="54" y="82"/>
                </a:cubicBezTo>
                <a:cubicBezTo>
                  <a:pt x="54" y="82"/>
                  <a:pt x="53" y="83"/>
                  <a:pt x="53" y="83"/>
                </a:cubicBezTo>
                <a:cubicBezTo>
                  <a:pt x="54" y="84"/>
                  <a:pt x="54" y="84"/>
                  <a:pt x="54" y="84"/>
                </a:cubicBezTo>
                <a:cubicBezTo>
                  <a:pt x="54" y="84"/>
                  <a:pt x="54" y="84"/>
                  <a:pt x="54" y="84"/>
                </a:cubicBezTo>
                <a:cubicBezTo>
                  <a:pt x="54" y="85"/>
                  <a:pt x="55" y="85"/>
                  <a:pt x="55" y="84"/>
                </a:cubicBezTo>
                <a:cubicBezTo>
                  <a:pt x="65" y="81"/>
                  <a:pt x="72" y="70"/>
                  <a:pt x="69" y="59"/>
                </a:cubicBezTo>
                <a:cubicBezTo>
                  <a:pt x="69" y="59"/>
                  <a:pt x="69" y="59"/>
                  <a:pt x="69" y="59"/>
                </a:cubicBezTo>
                <a:cubicBezTo>
                  <a:pt x="69" y="59"/>
                  <a:pt x="68" y="59"/>
                  <a:pt x="68" y="59"/>
                </a:cubicBezTo>
                <a:close/>
                <a:moveTo>
                  <a:pt x="60" y="59"/>
                </a:moveTo>
                <a:cubicBezTo>
                  <a:pt x="60" y="59"/>
                  <a:pt x="60" y="59"/>
                  <a:pt x="60" y="59"/>
                </a:cubicBezTo>
                <a:cubicBezTo>
                  <a:pt x="59" y="59"/>
                  <a:pt x="59" y="59"/>
                  <a:pt x="59" y="59"/>
                </a:cubicBezTo>
                <a:cubicBezTo>
                  <a:pt x="59" y="60"/>
                  <a:pt x="59" y="60"/>
                  <a:pt x="59" y="60"/>
                </a:cubicBezTo>
                <a:cubicBezTo>
                  <a:pt x="61" y="67"/>
                  <a:pt x="57" y="74"/>
                  <a:pt x="50" y="75"/>
                </a:cubicBezTo>
                <a:cubicBezTo>
                  <a:pt x="50" y="75"/>
                  <a:pt x="50" y="75"/>
                  <a:pt x="50" y="75"/>
                </a:cubicBezTo>
                <a:cubicBezTo>
                  <a:pt x="50" y="76"/>
                  <a:pt x="50" y="76"/>
                  <a:pt x="50" y="76"/>
                </a:cubicBezTo>
                <a:cubicBezTo>
                  <a:pt x="50" y="77"/>
                  <a:pt x="50" y="77"/>
                  <a:pt x="50" y="77"/>
                </a:cubicBezTo>
                <a:cubicBezTo>
                  <a:pt x="50" y="77"/>
                  <a:pt x="50" y="78"/>
                  <a:pt x="51" y="78"/>
                </a:cubicBezTo>
                <a:cubicBezTo>
                  <a:pt x="59" y="76"/>
                  <a:pt x="64" y="67"/>
                  <a:pt x="61" y="59"/>
                </a:cubicBezTo>
                <a:cubicBezTo>
                  <a:pt x="61" y="59"/>
                  <a:pt x="61" y="59"/>
                  <a:pt x="60" y="59"/>
                </a:cubicBezTo>
                <a:close/>
                <a:moveTo>
                  <a:pt x="22" y="37"/>
                </a:moveTo>
                <a:cubicBezTo>
                  <a:pt x="22" y="37"/>
                  <a:pt x="22" y="37"/>
                  <a:pt x="22" y="37"/>
                </a:cubicBezTo>
                <a:cubicBezTo>
                  <a:pt x="22" y="38"/>
                  <a:pt x="22" y="38"/>
                  <a:pt x="22" y="38"/>
                </a:cubicBezTo>
                <a:cubicBezTo>
                  <a:pt x="22" y="38"/>
                  <a:pt x="22" y="39"/>
                  <a:pt x="22" y="39"/>
                </a:cubicBezTo>
                <a:cubicBezTo>
                  <a:pt x="15" y="40"/>
                  <a:pt x="11" y="47"/>
                  <a:pt x="13" y="53"/>
                </a:cubicBezTo>
                <a:cubicBezTo>
                  <a:pt x="13" y="54"/>
                  <a:pt x="13" y="54"/>
                  <a:pt x="13" y="54"/>
                </a:cubicBezTo>
                <a:cubicBezTo>
                  <a:pt x="13" y="55"/>
                  <a:pt x="13" y="55"/>
                  <a:pt x="12" y="55"/>
                </a:cubicBezTo>
                <a:cubicBezTo>
                  <a:pt x="12" y="55"/>
                  <a:pt x="12" y="55"/>
                  <a:pt x="12" y="55"/>
                </a:cubicBezTo>
                <a:cubicBezTo>
                  <a:pt x="11" y="55"/>
                  <a:pt x="11" y="55"/>
                  <a:pt x="11" y="54"/>
                </a:cubicBezTo>
                <a:cubicBezTo>
                  <a:pt x="8" y="46"/>
                  <a:pt x="13" y="38"/>
                  <a:pt x="21" y="36"/>
                </a:cubicBezTo>
                <a:cubicBezTo>
                  <a:pt x="22" y="36"/>
                  <a:pt x="22" y="36"/>
                  <a:pt x="22" y="37"/>
                </a:cubicBezTo>
                <a:close/>
                <a:moveTo>
                  <a:pt x="51" y="57"/>
                </a:moveTo>
                <a:cubicBezTo>
                  <a:pt x="48" y="62"/>
                  <a:pt x="47" y="65"/>
                  <a:pt x="46" y="68"/>
                </a:cubicBezTo>
                <a:cubicBezTo>
                  <a:pt x="46" y="70"/>
                  <a:pt x="46" y="72"/>
                  <a:pt x="46" y="76"/>
                </a:cubicBezTo>
                <a:cubicBezTo>
                  <a:pt x="46" y="79"/>
                  <a:pt x="45" y="80"/>
                  <a:pt x="42" y="79"/>
                </a:cubicBezTo>
                <a:cubicBezTo>
                  <a:pt x="33" y="73"/>
                  <a:pt x="23" y="68"/>
                  <a:pt x="14" y="62"/>
                </a:cubicBezTo>
                <a:cubicBezTo>
                  <a:pt x="12" y="61"/>
                  <a:pt x="12" y="59"/>
                  <a:pt x="14" y="58"/>
                </a:cubicBezTo>
                <a:cubicBezTo>
                  <a:pt x="18" y="56"/>
                  <a:pt x="20" y="55"/>
                  <a:pt x="22" y="53"/>
                </a:cubicBezTo>
                <a:cubicBezTo>
                  <a:pt x="24" y="51"/>
                  <a:pt x="25" y="49"/>
                  <a:pt x="28" y="44"/>
                </a:cubicBezTo>
                <a:cubicBezTo>
                  <a:pt x="31" y="38"/>
                  <a:pt x="37" y="37"/>
                  <a:pt x="41" y="38"/>
                </a:cubicBezTo>
                <a:cubicBezTo>
                  <a:pt x="44" y="38"/>
                  <a:pt x="44" y="37"/>
                  <a:pt x="45" y="34"/>
                </a:cubicBezTo>
                <a:cubicBezTo>
                  <a:pt x="45" y="34"/>
                  <a:pt x="45" y="33"/>
                  <a:pt x="45" y="33"/>
                </a:cubicBezTo>
                <a:cubicBezTo>
                  <a:pt x="46" y="32"/>
                  <a:pt x="46" y="32"/>
                  <a:pt x="47" y="32"/>
                </a:cubicBezTo>
                <a:cubicBezTo>
                  <a:pt x="52" y="35"/>
                  <a:pt x="52" y="35"/>
                  <a:pt x="52" y="35"/>
                </a:cubicBezTo>
                <a:cubicBezTo>
                  <a:pt x="53" y="36"/>
                  <a:pt x="53" y="36"/>
                  <a:pt x="52" y="37"/>
                </a:cubicBezTo>
                <a:cubicBezTo>
                  <a:pt x="52" y="37"/>
                  <a:pt x="52" y="37"/>
                  <a:pt x="51" y="37"/>
                </a:cubicBezTo>
                <a:cubicBezTo>
                  <a:pt x="49" y="40"/>
                  <a:pt x="49" y="41"/>
                  <a:pt x="50" y="43"/>
                </a:cubicBezTo>
                <a:cubicBezTo>
                  <a:pt x="53" y="46"/>
                  <a:pt x="54" y="52"/>
                  <a:pt x="51" y="57"/>
                </a:cubicBezTo>
                <a:close/>
                <a:moveTo>
                  <a:pt x="46" y="30"/>
                </a:moveTo>
                <a:cubicBezTo>
                  <a:pt x="49" y="23"/>
                  <a:pt x="54" y="13"/>
                  <a:pt x="59" y="7"/>
                </a:cubicBezTo>
                <a:cubicBezTo>
                  <a:pt x="59" y="7"/>
                  <a:pt x="60" y="7"/>
                  <a:pt x="60" y="7"/>
                </a:cubicBezTo>
                <a:cubicBezTo>
                  <a:pt x="67" y="11"/>
                  <a:pt x="67" y="11"/>
                  <a:pt x="67" y="11"/>
                </a:cubicBezTo>
                <a:cubicBezTo>
                  <a:pt x="68" y="11"/>
                  <a:pt x="68" y="11"/>
                  <a:pt x="68" y="12"/>
                </a:cubicBezTo>
                <a:cubicBezTo>
                  <a:pt x="65" y="19"/>
                  <a:pt x="59" y="29"/>
                  <a:pt x="54" y="34"/>
                </a:cubicBezTo>
                <a:cubicBezTo>
                  <a:pt x="54" y="35"/>
                  <a:pt x="54" y="35"/>
                  <a:pt x="53" y="35"/>
                </a:cubicBezTo>
                <a:cubicBezTo>
                  <a:pt x="47" y="31"/>
                  <a:pt x="47" y="31"/>
                  <a:pt x="47" y="31"/>
                </a:cubicBezTo>
                <a:cubicBezTo>
                  <a:pt x="46" y="31"/>
                  <a:pt x="46" y="30"/>
                  <a:pt x="46" y="30"/>
                </a:cubicBezTo>
                <a:close/>
                <a:moveTo>
                  <a:pt x="61" y="5"/>
                </a:moveTo>
                <a:cubicBezTo>
                  <a:pt x="64" y="2"/>
                  <a:pt x="66" y="0"/>
                  <a:pt x="68" y="1"/>
                </a:cubicBezTo>
                <a:cubicBezTo>
                  <a:pt x="70" y="2"/>
                  <a:pt x="70" y="5"/>
                  <a:pt x="68" y="9"/>
                </a:cubicBezTo>
                <a:cubicBezTo>
                  <a:pt x="68" y="10"/>
                  <a:pt x="68" y="10"/>
                  <a:pt x="67" y="10"/>
                </a:cubicBezTo>
                <a:cubicBezTo>
                  <a:pt x="61" y="6"/>
                  <a:pt x="61" y="6"/>
                  <a:pt x="61" y="6"/>
                </a:cubicBezTo>
                <a:cubicBezTo>
                  <a:pt x="61" y="6"/>
                  <a:pt x="61" y="5"/>
                  <a:pt x="61" y="5"/>
                </a:cubicBezTo>
                <a:close/>
              </a:path>
            </a:pathLst>
          </a:custGeom>
          <a:solidFill>
            <a:srgbClr val="323C50"/>
          </a:solidFill>
          <a:ln>
            <a:noFill/>
          </a:ln>
        </p:spPr>
        <p:txBody>
          <a:bodyPr/>
          <a:lstStyle/>
          <a:p>
            <a:endParaRPr lang="zh-CN" altLang="en-US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22" name="Freeform 20"/>
          <p:cNvSpPr>
            <a:spLocks noEditPoints="1"/>
          </p:cNvSpPr>
          <p:nvPr/>
        </p:nvSpPr>
        <p:spPr bwMode="auto">
          <a:xfrm>
            <a:off x="607932" y="4721764"/>
            <a:ext cx="227631" cy="253400"/>
          </a:xfrm>
          <a:custGeom>
            <a:avLst/>
            <a:gdLst>
              <a:gd name="T0" fmla="*/ 6 w 60"/>
              <a:gd name="T1" fmla="*/ 52 h 67"/>
              <a:gd name="T2" fmla="*/ 0 w 60"/>
              <a:gd name="T3" fmla="*/ 6 h 67"/>
              <a:gd name="T4" fmla="*/ 42 w 60"/>
              <a:gd name="T5" fmla="*/ 0 h 67"/>
              <a:gd name="T6" fmla="*/ 43 w 60"/>
              <a:gd name="T7" fmla="*/ 8 h 67"/>
              <a:gd name="T8" fmla="*/ 42 w 60"/>
              <a:gd name="T9" fmla="*/ 9 h 67"/>
              <a:gd name="T10" fmla="*/ 41 w 60"/>
              <a:gd name="T11" fmla="*/ 3 h 67"/>
              <a:gd name="T12" fmla="*/ 6 w 60"/>
              <a:gd name="T13" fmla="*/ 1 h 67"/>
              <a:gd name="T14" fmla="*/ 42 w 60"/>
              <a:gd name="T15" fmla="*/ 10 h 67"/>
              <a:gd name="T16" fmla="*/ 43 w 60"/>
              <a:gd name="T17" fmla="*/ 12 h 67"/>
              <a:gd name="T18" fmla="*/ 22 w 60"/>
              <a:gd name="T19" fmla="*/ 13 h 67"/>
              <a:gd name="T20" fmla="*/ 15 w 60"/>
              <a:gd name="T21" fmla="*/ 51 h 67"/>
              <a:gd name="T22" fmla="*/ 58 w 60"/>
              <a:gd name="T23" fmla="*/ 67 h 67"/>
              <a:gd name="T24" fmla="*/ 16 w 60"/>
              <a:gd name="T25" fmla="*/ 61 h 67"/>
              <a:gd name="T26" fmla="*/ 22 w 60"/>
              <a:gd name="T27" fmla="*/ 14 h 67"/>
              <a:gd name="T28" fmla="*/ 60 w 60"/>
              <a:gd name="T29" fmla="*/ 16 h 67"/>
              <a:gd name="T30" fmla="*/ 59 w 60"/>
              <a:gd name="T31" fmla="*/ 24 h 67"/>
              <a:gd name="T32" fmla="*/ 57 w 60"/>
              <a:gd name="T33" fmla="*/ 23 h 67"/>
              <a:gd name="T34" fmla="*/ 56 w 60"/>
              <a:gd name="T35" fmla="*/ 16 h 67"/>
              <a:gd name="T36" fmla="*/ 22 w 60"/>
              <a:gd name="T37" fmla="*/ 25 h 67"/>
              <a:gd name="T38" fmla="*/ 60 w 60"/>
              <a:gd name="T39" fmla="*/ 27 h 67"/>
              <a:gd name="T40" fmla="*/ 58 w 60"/>
              <a:gd name="T41" fmla="*/ 67 h 67"/>
              <a:gd name="T42" fmla="*/ 23 w 60"/>
              <a:gd name="T43" fmla="*/ 18 h 67"/>
              <a:gd name="T44" fmla="*/ 22 w 60"/>
              <a:gd name="T45" fmla="*/ 17 h 67"/>
              <a:gd name="T46" fmla="*/ 55 w 60"/>
              <a:gd name="T47" fmla="*/ 16 h 67"/>
              <a:gd name="T48" fmla="*/ 56 w 60"/>
              <a:gd name="T49" fmla="*/ 17 h 67"/>
              <a:gd name="T50" fmla="*/ 55 w 60"/>
              <a:gd name="T51" fmla="*/ 20 h 67"/>
              <a:gd name="T52" fmla="*/ 22 w 60"/>
              <a:gd name="T53" fmla="*/ 19 h 67"/>
              <a:gd name="T54" fmla="*/ 23 w 60"/>
              <a:gd name="T55" fmla="*/ 18 h 67"/>
              <a:gd name="T56" fmla="*/ 56 w 60"/>
              <a:gd name="T57" fmla="*/ 19 h 67"/>
              <a:gd name="T58" fmla="*/ 55 w 60"/>
              <a:gd name="T59" fmla="*/ 20 h 67"/>
              <a:gd name="T60" fmla="*/ 23 w 60"/>
              <a:gd name="T61" fmla="*/ 22 h 67"/>
              <a:gd name="T62" fmla="*/ 22 w 60"/>
              <a:gd name="T63" fmla="*/ 21 h 67"/>
              <a:gd name="T64" fmla="*/ 55 w 60"/>
              <a:gd name="T65" fmla="*/ 21 h 67"/>
              <a:gd name="T66" fmla="*/ 56 w 60"/>
              <a:gd name="T67" fmla="*/ 22 h 67"/>
              <a:gd name="T68" fmla="*/ 55 w 60"/>
              <a:gd name="T69" fmla="*/ 25 h 67"/>
              <a:gd name="T70" fmla="*/ 22 w 60"/>
              <a:gd name="T71" fmla="*/ 24 h 67"/>
              <a:gd name="T72" fmla="*/ 23 w 60"/>
              <a:gd name="T73" fmla="*/ 23 h 67"/>
              <a:gd name="T74" fmla="*/ 56 w 60"/>
              <a:gd name="T75" fmla="*/ 24 h 67"/>
              <a:gd name="T76" fmla="*/ 55 w 60"/>
              <a:gd name="T77" fmla="*/ 25 h 67"/>
              <a:gd name="T78" fmla="*/ 7 w 60"/>
              <a:gd name="T79" fmla="*/ 3 h 67"/>
              <a:gd name="T80" fmla="*/ 6 w 60"/>
              <a:gd name="T81" fmla="*/ 2 h 67"/>
              <a:gd name="T82" fmla="*/ 39 w 60"/>
              <a:gd name="T83" fmla="*/ 2 h 67"/>
              <a:gd name="T84" fmla="*/ 40 w 60"/>
              <a:gd name="T85" fmla="*/ 2 h 67"/>
              <a:gd name="T86" fmla="*/ 39 w 60"/>
              <a:gd name="T87" fmla="*/ 5 h 67"/>
              <a:gd name="T88" fmla="*/ 6 w 60"/>
              <a:gd name="T89" fmla="*/ 5 h 67"/>
              <a:gd name="T90" fmla="*/ 7 w 60"/>
              <a:gd name="T91" fmla="*/ 4 h 67"/>
              <a:gd name="T92" fmla="*/ 40 w 60"/>
              <a:gd name="T93" fmla="*/ 5 h 67"/>
              <a:gd name="T94" fmla="*/ 39 w 60"/>
              <a:gd name="T95" fmla="*/ 5 h 67"/>
              <a:gd name="T96" fmla="*/ 7 w 60"/>
              <a:gd name="T97" fmla="*/ 8 h 67"/>
              <a:gd name="T98" fmla="*/ 6 w 60"/>
              <a:gd name="T99" fmla="*/ 7 h 67"/>
              <a:gd name="T100" fmla="*/ 39 w 60"/>
              <a:gd name="T101" fmla="*/ 6 h 67"/>
              <a:gd name="T102" fmla="*/ 40 w 60"/>
              <a:gd name="T103" fmla="*/ 7 h 67"/>
              <a:gd name="T104" fmla="*/ 39 w 60"/>
              <a:gd name="T105" fmla="*/ 10 h 67"/>
              <a:gd name="T106" fmla="*/ 6 w 60"/>
              <a:gd name="T107" fmla="*/ 9 h 67"/>
              <a:gd name="T108" fmla="*/ 7 w 60"/>
              <a:gd name="T109" fmla="*/ 8 h 67"/>
              <a:gd name="T110" fmla="*/ 40 w 60"/>
              <a:gd name="T111" fmla="*/ 9 h 67"/>
              <a:gd name="T112" fmla="*/ 39 w 60"/>
              <a:gd name="T113" fmla="*/ 10 h 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60" h="67">
                <a:moveTo>
                  <a:pt x="14" y="52"/>
                </a:moveTo>
                <a:cubicBezTo>
                  <a:pt x="6" y="52"/>
                  <a:pt x="6" y="52"/>
                  <a:pt x="6" y="52"/>
                </a:cubicBezTo>
                <a:cubicBezTo>
                  <a:pt x="3" y="52"/>
                  <a:pt x="0" y="49"/>
                  <a:pt x="0" y="46"/>
                </a:cubicBezTo>
                <a:cubicBezTo>
                  <a:pt x="0" y="32"/>
                  <a:pt x="0" y="19"/>
                  <a:pt x="0" y="6"/>
                </a:cubicBezTo>
                <a:cubicBezTo>
                  <a:pt x="0" y="2"/>
                  <a:pt x="3" y="0"/>
                  <a:pt x="6" y="0"/>
                </a:cubicBezTo>
                <a:cubicBezTo>
                  <a:pt x="18" y="0"/>
                  <a:pt x="30" y="0"/>
                  <a:pt x="42" y="0"/>
                </a:cubicBezTo>
                <a:cubicBezTo>
                  <a:pt x="43" y="0"/>
                  <a:pt x="43" y="0"/>
                  <a:pt x="43" y="1"/>
                </a:cubicBezTo>
                <a:cubicBezTo>
                  <a:pt x="43" y="8"/>
                  <a:pt x="43" y="8"/>
                  <a:pt x="43" y="8"/>
                </a:cubicBezTo>
                <a:cubicBezTo>
                  <a:pt x="43" y="8"/>
                  <a:pt x="43" y="9"/>
                  <a:pt x="42" y="9"/>
                </a:cubicBezTo>
                <a:cubicBezTo>
                  <a:pt x="42" y="9"/>
                  <a:pt x="42" y="9"/>
                  <a:pt x="42" y="9"/>
                </a:cubicBezTo>
                <a:cubicBezTo>
                  <a:pt x="42" y="9"/>
                  <a:pt x="41" y="8"/>
                  <a:pt x="41" y="8"/>
                </a:cubicBezTo>
                <a:cubicBezTo>
                  <a:pt x="41" y="3"/>
                  <a:pt x="41" y="3"/>
                  <a:pt x="41" y="3"/>
                </a:cubicBezTo>
                <a:cubicBezTo>
                  <a:pt x="41" y="2"/>
                  <a:pt x="41" y="1"/>
                  <a:pt x="40" y="1"/>
                </a:cubicBezTo>
                <a:cubicBezTo>
                  <a:pt x="6" y="1"/>
                  <a:pt x="6" y="1"/>
                  <a:pt x="6" y="1"/>
                </a:cubicBezTo>
                <a:cubicBezTo>
                  <a:pt x="0" y="1"/>
                  <a:pt x="0" y="10"/>
                  <a:pt x="6" y="10"/>
                </a:cubicBezTo>
                <a:cubicBezTo>
                  <a:pt x="42" y="10"/>
                  <a:pt x="42" y="10"/>
                  <a:pt x="42" y="10"/>
                </a:cubicBezTo>
                <a:cubicBezTo>
                  <a:pt x="43" y="10"/>
                  <a:pt x="43" y="11"/>
                  <a:pt x="43" y="11"/>
                </a:cubicBezTo>
                <a:cubicBezTo>
                  <a:pt x="43" y="12"/>
                  <a:pt x="43" y="12"/>
                  <a:pt x="43" y="12"/>
                </a:cubicBezTo>
                <a:cubicBezTo>
                  <a:pt x="43" y="13"/>
                  <a:pt x="43" y="13"/>
                  <a:pt x="42" y="13"/>
                </a:cubicBezTo>
                <a:cubicBezTo>
                  <a:pt x="22" y="13"/>
                  <a:pt x="22" y="13"/>
                  <a:pt x="22" y="13"/>
                </a:cubicBezTo>
                <a:cubicBezTo>
                  <a:pt x="18" y="13"/>
                  <a:pt x="15" y="16"/>
                  <a:pt x="15" y="20"/>
                </a:cubicBezTo>
                <a:cubicBezTo>
                  <a:pt x="15" y="51"/>
                  <a:pt x="15" y="51"/>
                  <a:pt x="15" y="51"/>
                </a:cubicBezTo>
                <a:cubicBezTo>
                  <a:pt x="15" y="51"/>
                  <a:pt x="15" y="52"/>
                  <a:pt x="14" y="52"/>
                </a:cubicBezTo>
                <a:close/>
                <a:moveTo>
                  <a:pt x="58" y="67"/>
                </a:moveTo>
                <a:cubicBezTo>
                  <a:pt x="22" y="67"/>
                  <a:pt x="22" y="67"/>
                  <a:pt x="22" y="67"/>
                </a:cubicBezTo>
                <a:cubicBezTo>
                  <a:pt x="19" y="67"/>
                  <a:pt x="16" y="64"/>
                  <a:pt x="16" y="61"/>
                </a:cubicBezTo>
                <a:cubicBezTo>
                  <a:pt x="16" y="47"/>
                  <a:pt x="16" y="34"/>
                  <a:pt x="16" y="20"/>
                </a:cubicBezTo>
                <a:cubicBezTo>
                  <a:pt x="16" y="17"/>
                  <a:pt x="19" y="14"/>
                  <a:pt x="22" y="14"/>
                </a:cubicBezTo>
                <a:cubicBezTo>
                  <a:pt x="35" y="14"/>
                  <a:pt x="46" y="14"/>
                  <a:pt x="58" y="14"/>
                </a:cubicBezTo>
                <a:cubicBezTo>
                  <a:pt x="59" y="14"/>
                  <a:pt x="60" y="15"/>
                  <a:pt x="60" y="16"/>
                </a:cubicBezTo>
                <a:cubicBezTo>
                  <a:pt x="60" y="23"/>
                  <a:pt x="60" y="23"/>
                  <a:pt x="60" y="23"/>
                </a:cubicBezTo>
                <a:cubicBezTo>
                  <a:pt x="60" y="23"/>
                  <a:pt x="59" y="24"/>
                  <a:pt x="59" y="24"/>
                </a:cubicBezTo>
                <a:cubicBezTo>
                  <a:pt x="59" y="24"/>
                  <a:pt x="59" y="24"/>
                  <a:pt x="59" y="24"/>
                </a:cubicBezTo>
                <a:cubicBezTo>
                  <a:pt x="58" y="24"/>
                  <a:pt x="57" y="23"/>
                  <a:pt x="57" y="23"/>
                </a:cubicBezTo>
                <a:cubicBezTo>
                  <a:pt x="57" y="17"/>
                  <a:pt x="57" y="17"/>
                  <a:pt x="57" y="17"/>
                </a:cubicBezTo>
                <a:cubicBezTo>
                  <a:pt x="57" y="16"/>
                  <a:pt x="57" y="16"/>
                  <a:pt x="56" y="16"/>
                </a:cubicBezTo>
                <a:cubicBezTo>
                  <a:pt x="22" y="16"/>
                  <a:pt x="22" y="16"/>
                  <a:pt x="22" y="16"/>
                </a:cubicBezTo>
                <a:cubicBezTo>
                  <a:pt x="16" y="16"/>
                  <a:pt x="16" y="25"/>
                  <a:pt x="22" y="25"/>
                </a:cubicBezTo>
                <a:cubicBezTo>
                  <a:pt x="58" y="25"/>
                  <a:pt x="58" y="25"/>
                  <a:pt x="58" y="25"/>
                </a:cubicBezTo>
                <a:cubicBezTo>
                  <a:pt x="59" y="25"/>
                  <a:pt x="60" y="26"/>
                  <a:pt x="60" y="27"/>
                </a:cubicBezTo>
                <a:cubicBezTo>
                  <a:pt x="60" y="39"/>
                  <a:pt x="60" y="52"/>
                  <a:pt x="60" y="65"/>
                </a:cubicBezTo>
                <a:cubicBezTo>
                  <a:pt x="60" y="66"/>
                  <a:pt x="59" y="67"/>
                  <a:pt x="58" y="67"/>
                </a:cubicBezTo>
                <a:close/>
                <a:moveTo>
                  <a:pt x="55" y="18"/>
                </a:moveTo>
                <a:cubicBezTo>
                  <a:pt x="23" y="18"/>
                  <a:pt x="23" y="18"/>
                  <a:pt x="23" y="18"/>
                </a:cubicBezTo>
                <a:cubicBezTo>
                  <a:pt x="22" y="18"/>
                  <a:pt x="22" y="17"/>
                  <a:pt x="22" y="17"/>
                </a:cubicBezTo>
                <a:cubicBezTo>
                  <a:pt x="22" y="17"/>
                  <a:pt x="22" y="17"/>
                  <a:pt x="22" y="17"/>
                </a:cubicBezTo>
                <a:cubicBezTo>
                  <a:pt x="22" y="17"/>
                  <a:pt x="22" y="16"/>
                  <a:pt x="23" y="16"/>
                </a:cubicBezTo>
                <a:cubicBezTo>
                  <a:pt x="55" y="16"/>
                  <a:pt x="55" y="16"/>
                  <a:pt x="55" y="16"/>
                </a:cubicBezTo>
                <a:cubicBezTo>
                  <a:pt x="56" y="16"/>
                  <a:pt x="56" y="17"/>
                  <a:pt x="56" y="17"/>
                </a:cubicBezTo>
                <a:cubicBezTo>
                  <a:pt x="56" y="17"/>
                  <a:pt x="56" y="17"/>
                  <a:pt x="56" y="17"/>
                </a:cubicBezTo>
                <a:cubicBezTo>
                  <a:pt x="56" y="17"/>
                  <a:pt x="56" y="18"/>
                  <a:pt x="55" y="18"/>
                </a:cubicBezTo>
                <a:close/>
                <a:moveTo>
                  <a:pt x="55" y="20"/>
                </a:moveTo>
                <a:cubicBezTo>
                  <a:pt x="23" y="20"/>
                  <a:pt x="23" y="20"/>
                  <a:pt x="23" y="20"/>
                </a:cubicBezTo>
                <a:cubicBezTo>
                  <a:pt x="22" y="20"/>
                  <a:pt x="22" y="20"/>
                  <a:pt x="22" y="19"/>
                </a:cubicBezTo>
                <a:cubicBezTo>
                  <a:pt x="22" y="19"/>
                  <a:pt x="22" y="19"/>
                  <a:pt x="22" y="19"/>
                </a:cubicBezTo>
                <a:cubicBezTo>
                  <a:pt x="22" y="19"/>
                  <a:pt x="22" y="18"/>
                  <a:pt x="23" y="18"/>
                </a:cubicBezTo>
                <a:cubicBezTo>
                  <a:pt x="55" y="18"/>
                  <a:pt x="55" y="18"/>
                  <a:pt x="55" y="18"/>
                </a:cubicBezTo>
                <a:cubicBezTo>
                  <a:pt x="56" y="18"/>
                  <a:pt x="56" y="19"/>
                  <a:pt x="56" y="19"/>
                </a:cubicBezTo>
                <a:cubicBezTo>
                  <a:pt x="56" y="19"/>
                  <a:pt x="56" y="19"/>
                  <a:pt x="56" y="19"/>
                </a:cubicBezTo>
                <a:cubicBezTo>
                  <a:pt x="56" y="20"/>
                  <a:pt x="56" y="20"/>
                  <a:pt x="55" y="20"/>
                </a:cubicBezTo>
                <a:close/>
                <a:moveTo>
                  <a:pt x="55" y="22"/>
                </a:moveTo>
                <a:cubicBezTo>
                  <a:pt x="23" y="22"/>
                  <a:pt x="23" y="22"/>
                  <a:pt x="23" y="22"/>
                </a:cubicBezTo>
                <a:cubicBezTo>
                  <a:pt x="22" y="22"/>
                  <a:pt x="22" y="22"/>
                  <a:pt x="22" y="22"/>
                </a:cubicBezTo>
                <a:cubicBezTo>
                  <a:pt x="22" y="21"/>
                  <a:pt x="22" y="21"/>
                  <a:pt x="22" y="21"/>
                </a:cubicBezTo>
                <a:cubicBezTo>
                  <a:pt x="22" y="21"/>
                  <a:pt x="22" y="21"/>
                  <a:pt x="23" y="21"/>
                </a:cubicBezTo>
                <a:cubicBezTo>
                  <a:pt x="55" y="21"/>
                  <a:pt x="55" y="21"/>
                  <a:pt x="55" y="21"/>
                </a:cubicBezTo>
                <a:cubicBezTo>
                  <a:pt x="56" y="21"/>
                  <a:pt x="56" y="21"/>
                  <a:pt x="56" y="21"/>
                </a:cubicBezTo>
                <a:cubicBezTo>
                  <a:pt x="56" y="22"/>
                  <a:pt x="56" y="22"/>
                  <a:pt x="56" y="22"/>
                </a:cubicBezTo>
                <a:cubicBezTo>
                  <a:pt x="56" y="22"/>
                  <a:pt x="56" y="22"/>
                  <a:pt x="55" y="22"/>
                </a:cubicBezTo>
                <a:close/>
                <a:moveTo>
                  <a:pt x="55" y="25"/>
                </a:moveTo>
                <a:cubicBezTo>
                  <a:pt x="23" y="25"/>
                  <a:pt x="23" y="25"/>
                  <a:pt x="23" y="25"/>
                </a:cubicBezTo>
                <a:cubicBezTo>
                  <a:pt x="22" y="25"/>
                  <a:pt x="22" y="24"/>
                  <a:pt x="22" y="24"/>
                </a:cubicBezTo>
                <a:cubicBezTo>
                  <a:pt x="22" y="24"/>
                  <a:pt x="22" y="24"/>
                  <a:pt x="22" y="24"/>
                </a:cubicBezTo>
                <a:cubicBezTo>
                  <a:pt x="22" y="23"/>
                  <a:pt x="22" y="23"/>
                  <a:pt x="23" y="23"/>
                </a:cubicBezTo>
                <a:cubicBezTo>
                  <a:pt x="55" y="23"/>
                  <a:pt x="55" y="23"/>
                  <a:pt x="55" y="23"/>
                </a:cubicBezTo>
                <a:cubicBezTo>
                  <a:pt x="56" y="23"/>
                  <a:pt x="56" y="23"/>
                  <a:pt x="56" y="24"/>
                </a:cubicBezTo>
                <a:cubicBezTo>
                  <a:pt x="56" y="24"/>
                  <a:pt x="56" y="24"/>
                  <a:pt x="56" y="24"/>
                </a:cubicBezTo>
                <a:cubicBezTo>
                  <a:pt x="56" y="24"/>
                  <a:pt x="56" y="25"/>
                  <a:pt x="55" y="25"/>
                </a:cubicBezTo>
                <a:close/>
                <a:moveTo>
                  <a:pt x="39" y="3"/>
                </a:moveTo>
                <a:cubicBezTo>
                  <a:pt x="7" y="3"/>
                  <a:pt x="7" y="3"/>
                  <a:pt x="7" y="3"/>
                </a:cubicBezTo>
                <a:cubicBezTo>
                  <a:pt x="6" y="3"/>
                  <a:pt x="6" y="3"/>
                  <a:pt x="6" y="2"/>
                </a:cubicBezTo>
                <a:cubicBezTo>
                  <a:pt x="6" y="2"/>
                  <a:pt x="6" y="2"/>
                  <a:pt x="6" y="2"/>
                </a:cubicBezTo>
                <a:cubicBezTo>
                  <a:pt x="6" y="2"/>
                  <a:pt x="6" y="2"/>
                  <a:pt x="7" y="2"/>
                </a:cubicBezTo>
                <a:cubicBezTo>
                  <a:pt x="39" y="2"/>
                  <a:pt x="39" y="2"/>
                  <a:pt x="39" y="2"/>
                </a:cubicBezTo>
                <a:cubicBezTo>
                  <a:pt x="40" y="2"/>
                  <a:pt x="40" y="2"/>
                  <a:pt x="40" y="2"/>
                </a:cubicBezTo>
                <a:cubicBezTo>
                  <a:pt x="40" y="2"/>
                  <a:pt x="40" y="2"/>
                  <a:pt x="40" y="2"/>
                </a:cubicBezTo>
                <a:cubicBezTo>
                  <a:pt x="40" y="3"/>
                  <a:pt x="40" y="3"/>
                  <a:pt x="39" y="3"/>
                </a:cubicBezTo>
                <a:close/>
                <a:moveTo>
                  <a:pt x="39" y="5"/>
                </a:moveTo>
                <a:cubicBezTo>
                  <a:pt x="7" y="5"/>
                  <a:pt x="7" y="5"/>
                  <a:pt x="7" y="5"/>
                </a:cubicBezTo>
                <a:cubicBezTo>
                  <a:pt x="6" y="5"/>
                  <a:pt x="6" y="5"/>
                  <a:pt x="6" y="5"/>
                </a:cubicBezTo>
                <a:cubicBezTo>
                  <a:pt x="6" y="5"/>
                  <a:pt x="6" y="5"/>
                  <a:pt x="6" y="5"/>
                </a:cubicBezTo>
                <a:cubicBezTo>
                  <a:pt x="6" y="4"/>
                  <a:pt x="6" y="4"/>
                  <a:pt x="7" y="4"/>
                </a:cubicBezTo>
                <a:cubicBezTo>
                  <a:pt x="39" y="4"/>
                  <a:pt x="39" y="4"/>
                  <a:pt x="39" y="4"/>
                </a:cubicBezTo>
                <a:cubicBezTo>
                  <a:pt x="40" y="4"/>
                  <a:pt x="40" y="4"/>
                  <a:pt x="40" y="5"/>
                </a:cubicBezTo>
                <a:cubicBezTo>
                  <a:pt x="40" y="5"/>
                  <a:pt x="40" y="5"/>
                  <a:pt x="40" y="5"/>
                </a:cubicBezTo>
                <a:cubicBezTo>
                  <a:pt x="40" y="5"/>
                  <a:pt x="40" y="5"/>
                  <a:pt x="39" y="5"/>
                </a:cubicBezTo>
                <a:close/>
                <a:moveTo>
                  <a:pt x="39" y="8"/>
                </a:moveTo>
                <a:cubicBezTo>
                  <a:pt x="7" y="8"/>
                  <a:pt x="7" y="8"/>
                  <a:pt x="7" y="8"/>
                </a:cubicBezTo>
                <a:cubicBezTo>
                  <a:pt x="6" y="8"/>
                  <a:pt x="6" y="7"/>
                  <a:pt x="6" y="7"/>
                </a:cubicBezTo>
                <a:cubicBezTo>
                  <a:pt x="6" y="7"/>
                  <a:pt x="6" y="7"/>
                  <a:pt x="6" y="7"/>
                </a:cubicBezTo>
                <a:cubicBezTo>
                  <a:pt x="6" y="6"/>
                  <a:pt x="6" y="6"/>
                  <a:pt x="7" y="6"/>
                </a:cubicBezTo>
                <a:cubicBezTo>
                  <a:pt x="39" y="6"/>
                  <a:pt x="39" y="6"/>
                  <a:pt x="39" y="6"/>
                </a:cubicBezTo>
                <a:cubicBezTo>
                  <a:pt x="40" y="6"/>
                  <a:pt x="40" y="6"/>
                  <a:pt x="40" y="7"/>
                </a:cubicBezTo>
                <a:cubicBezTo>
                  <a:pt x="40" y="7"/>
                  <a:pt x="40" y="7"/>
                  <a:pt x="40" y="7"/>
                </a:cubicBezTo>
                <a:cubicBezTo>
                  <a:pt x="40" y="7"/>
                  <a:pt x="40" y="8"/>
                  <a:pt x="39" y="8"/>
                </a:cubicBezTo>
                <a:close/>
                <a:moveTo>
                  <a:pt x="39" y="10"/>
                </a:moveTo>
                <a:cubicBezTo>
                  <a:pt x="7" y="10"/>
                  <a:pt x="7" y="10"/>
                  <a:pt x="7" y="10"/>
                </a:cubicBezTo>
                <a:cubicBezTo>
                  <a:pt x="6" y="10"/>
                  <a:pt x="6" y="10"/>
                  <a:pt x="6" y="9"/>
                </a:cubicBezTo>
                <a:cubicBezTo>
                  <a:pt x="6" y="9"/>
                  <a:pt x="6" y="9"/>
                  <a:pt x="6" y="9"/>
                </a:cubicBezTo>
                <a:cubicBezTo>
                  <a:pt x="6" y="9"/>
                  <a:pt x="6" y="8"/>
                  <a:pt x="7" y="8"/>
                </a:cubicBezTo>
                <a:cubicBezTo>
                  <a:pt x="39" y="8"/>
                  <a:pt x="39" y="8"/>
                  <a:pt x="39" y="8"/>
                </a:cubicBezTo>
                <a:cubicBezTo>
                  <a:pt x="40" y="8"/>
                  <a:pt x="40" y="9"/>
                  <a:pt x="40" y="9"/>
                </a:cubicBezTo>
                <a:cubicBezTo>
                  <a:pt x="40" y="9"/>
                  <a:pt x="40" y="9"/>
                  <a:pt x="40" y="9"/>
                </a:cubicBezTo>
                <a:cubicBezTo>
                  <a:pt x="40" y="10"/>
                  <a:pt x="40" y="10"/>
                  <a:pt x="39" y="10"/>
                </a:cubicBezTo>
                <a:close/>
              </a:path>
            </a:pathLst>
          </a:custGeom>
          <a:solidFill>
            <a:srgbClr val="F4F5F7"/>
          </a:solidFill>
          <a:ln>
            <a:noFill/>
          </a:ln>
        </p:spPr>
        <p:txBody>
          <a:bodyPr/>
          <a:lstStyle/>
          <a:p>
            <a:endParaRPr lang="zh-CN" altLang="en-US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23" name="Freeform 22"/>
          <p:cNvSpPr>
            <a:spLocks noEditPoints="1"/>
          </p:cNvSpPr>
          <p:nvPr/>
        </p:nvSpPr>
        <p:spPr bwMode="auto">
          <a:xfrm>
            <a:off x="6368157" y="4539309"/>
            <a:ext cx="311382" cy="319971"/>
          </a:xfrm>
          <a:custGeom>
            <a:avLst/>
            <a:gdLst>
              <a:gd name="T0" fmla="*/ 58 w 83"/>
              <a:gd name="T1" fmla="*/ 28 h 85"/>
              <a:gd name="T2" fmla="*/ 35 w 83"/>
              <a:gd name="T3" fmla="*/ 14 h 85"/>
              <a:gd name="T4" fmla="*/ 20 w 83"/>
              <a:gd name="T5" fmla="*/ 34 h 85"/>
              <a:gd name="T6" fmla="*/ 33 w 83"/>
              <a:gd name="T7" fmla="*/ 15 h 85"/>
              <a:gd name="T8" fmla="*/ 34 w 83"/>
              <a:gd name="T9" fmla="*/ 16 h 85"/>
              <a:gd name="T10" fmla="*/ 23 w 83"/>
              <a:gd name="T11" fmla="*/ 41 h 85"/>
              <a:gd name="T12" fmla="*/ 35 w 83"/>
              <a:gd name="T13" fmla="*/ 56 h 85"/>
              <a:gd name="T14" fmla="*/ 23 w 83"/>
              <a:gd name="T15" fmla="*/ 55 h 85"/>
              <a:gd name="T16" fmla="*/ 20 w 83"/>
              <a:gd name="T17" fmla="*/ 52 h 85"/>
              <a:gd name="T18" fmla="*/ 44 w 83"/>
              <a:gd name="T19" fmla="*/ 64 h 85"/>
              <a:gd name="T20" fmla="*/ 22 w 83"/>
              <a:gd name="T21" fmla="*/ 63 h 85"/>
              <a:gd name="T22" fmla="*/ 22 w 83"/>
              <a:gd name="T23" fmla="*/ 57 h 85"/>
              <a:gd name="T24" fmla="*/ 67 w 83"/>
              <a:gd name="T25" fmla="*/ 41 h 85"/>
              <a:gd name="T26" fmla="*/ 65 w 83"/>
              <a:gd name="T27" fmla="*/ 46 h 85"/>
              <a:gd name="T28" fmla="*/ 54 w 83"/>
              <a:gd name="T29" fmla="*/ 50 h 85"/>
              <a:gd name="T30" fmla="*/ 40 w 83"/>
              <a:gd name="T31" fmla="*/ 11 h 85"/>
              <a:gd name="T32" fmla="*/ 57 w 83"/>
              <a:gd name="T33" fmla="*/ 24 h 85"/>
              <a:gd name="T34" fmla="*/ 52 w 83"/>
              <a:gd name="T35" fmla="*/ 40 h 85"/>
              <a:gd name="T36" fmla="*/ 52 w 83"/>
              <a:gd name="T37" fmla="*/ 40 h 85"/>
              <a:gd name="T38" fmla="*/ 34 w 83"/>
              <a:gd name="T39" fmla="*/ 43 h 85"/>
              <a:gd name="T40" fmla="*/ 58 w 83"/>
              <a:gd name="T41" fmla="*/ 61 h 85"/>
              <a:gd name="T42" fmla="*/ 9 w 83"/>
              <a:gd name="T43" fmla="*/ 34 h 85"/>
              <a:gd name="T44" fmla="*/ 33 w 83"/>
              <a:gd name="T45" fmla="*/ 10 h 85"/>
              <a:gd name="T46" fmla="*/ 66 w 83"/>
              <a:gd name="T47" fmla="*/ 18 h 85"/>
              <a:gd name="T48" fmla="*/ 76 w 83"/>
              <a:gd name="T49" fmla="*/ 47 h 85"/>
              <a:gd name="T50" fmla="*/ 75 w 83"/>
              <a:gd name="T51" fmla="*/ 47 h 85"/>
              <a:gd name="T52" fmla="*/ 73 w 83"/>
              <a:gd name="T53" fmla="*/ 39 h 85"/>
              <a:gd name="T54" fmla="*/ 68 w 83"/>
              <a:gd name="T55" fmla="*/ 25 h 85"/>
              <a:gd name="T56" fmla="*/ 68 w 83"/>
              <a:gd name="T57" fmla="*/ 37 h 85"/>
              <a:gd name="T58" fmla="*/ 52 w 83"/>
              <a:gd name="T59" fmla="*/ 71 h 85"/>
              <a:gd name="T60" fmla="*/ 58 w 83"/>
              <a:gd name="T61" fmla="*/ 66 h 85"/>
              <a:gd name="T62" fmla="*/ 70 w 83"/>
              <a:gd name="T63" fmla="*/ 53 h 85"/>
              <a:gd name="T64" fmla="*/ 58 w 83"/>
              <a:gd name="T65" fmla="*/ 61 h 85"/>
              <a:gd name="T66" fmla="*/ 17 w 83"/>
              <a:gd name="T67" fmla="*/ 49 h 85"/>
              <a:gd name="T68" fmla="*/ 12 w 83"/>
              <a:gd name="T69" fmla="*/ 38 h 85"/>
              <a:gd name="T70" fmla="*/ 15 w 83"/>
              <a:gd name="T71" fmla="*/ 54 h 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83" h="85">
                <a:moveTo>
                  <a:pt x="58" y="27"/>
                </a:moveTo>
                <a:cubicBezTo>
                  <a:pt x="58" y="27"/>
                  <a:pt x="58" y="28"/>
                  <a:pt x="58" y="28"/>
                </a:cubicBezTo>
                <a:cubicBezTo>
                  <a:pt x="58" y="29"/>
                  <a:pt x="58" y="29"/>
                  <a:pt x="57" y="29"/>
                </a:cubicBezTo>
                <a:cubicBezTo>
                  <a:pt x="51" y="22"/>
                  <a:pt x="44" y="17"/>
                  <a:pt x="35" y="14"/>
                </a:cubicBezTo>
                <a:cubicBezTo>
                  <a:pt x="21" y="10"/>
                  <a:pt x="12" y="19"/>
                  <a:pt x="19" y="34"/>
                </a:cubicBezTo>
                <a:cubicBezTo>
                  <a:pt x="19" y="35"/>
                  <a:pt x="20" y="35"/>
                  <a:pt x="20" y="34"/>
                </a:cubicBezTo>
                <a:cubicBezTo>
                  <a:pt x="22" y="28"/>
                  <a:pt x="25" y="22"/>
                  <a:pt x="30" y="16"/>
                </a:cubicBezTo>
                <a:cubicBezTo>
                  <a:pt x="30" y="15"/>
                  <a:pt x="32" y="15"/>
                  <a:pt x="33" y="15"/>
                </a:cubicBezTo>
                <a:cubicBezTo>
                  <a:pt x="33" y="15"/>
                  <a:pt x="33" y="15"/>
                  <a:pt x="33" y="15"/>
                </a:cubicBezTo>
                <a:cubicBezTo>
                  <a:pt x="34" y="15"/>
                  <a:pt x="34" y="16"/>
                  <a:pt x="34" y="16"/>
                </a:cubicBezTo>
                <a:cubicBezTo>
                  <a:pt x="28" y="22"/>
                  <a:pt x="25" y="31"/>
                  <a:pt x="22" y="38"/>
                </a:cubicBezTo>
                <a:cubicBezTo>
                  <a:pt x="22" y="39"/>
                  <a:pt x="22" y="40"/>
                  <a:pt x="23" y="41"/>
                </a:cubicBezTo>
                <a:cubicBezTo>
                  <a:pt x="26" y="46"/>
                  <a:pt x="30" y="51"/>
                  <a:pt x="35" y="55"/>
                </a:cubicBezTo>
                <a:cubicBezTo>
                  <a:pt x="35" y="55"/>
                  <a:pt x="35" y="56"/>
                  <a:pt x="35" y="56"/>
                </a:cubicBezTo>
                <a:cubicBezTo>
                  <a:pt x="31" y="56"/>
                  <a:pt x="28" y="56"/>
                  <a:pt x="25" y="56"/>
                </a:cubicBezTo>
                <a:cubicBezTo>
                  <a:pt x="24" y="56"/>
                  <a:pt x="24" y="55"/>
                  <a:pt x="23" y="55"/>
                </a:cubicBezTo>
                <a:cubicBezTo>
                  <a:pt x="22" y="54"/>
                  <a:pt x="22" y="53"/>
                  <a:pt x="21" y="52"/>
                </a:cubicBezTo>
                <a:cubicBezTo>
                  <a:pt x="20" y="52"/>
                  <a:pt x="20" y="52"/>
                  <a:pt x="20" y="52"/>
                </a:cubicBezTo>
                <a:cubicBezTo>
                  <a:pt x="19" y="72"/>
                  <a:pt x="32" y="78"/>
                  <a:pt x="45" y="65"/>
                </a:cubicBezTo>
                <a:cubicBezTo>
                  <a:pt x="45" y="65"/>
                  <a:pt x="45" y="64"/>
                  <a:pt x="44" y="64"/>
                </a:cubicBezTo>
                <a:cubicBezTo>
                  <a:pt x="37" y="66"/>
                  <a:pt x="30" y="66"/>
                  <a:pt x="25" y="65"/>
                </a:cubicBezTo>
                <a:cubicBezTo>
                  <a:pt x="24" y="65"/>
                  <a:pt x="23" y="64"/>
                  <a:pt x="22" y="63"/>
                </a:cubicBezTo>
                <a:cubicBezTo>
                  <a:pt x="22" y="61"/>
                  <a:pt x="21" y="59"/>
                  <a:pt x="21" y="57"/>
                </a:cubicBezTo>
                <a:cubicBezTo>
                  <a:pt x="21" y="57"/>
                  <a:pt x="21" y="56"/>
                  <a:pt x="22" y="57"/>
                </a:cubicBezTo>
                <a:cubicBezTo>
                  <a:pt x="36" y="60"/>
                  <a:pt x="59" y="54"/>
                  <a:pt x="69" y="44"/>
                </a:cubicBezTo>
                <a:cubicBezTo>
                  <a:pt x="68" y="43"/>
                  <a:pt x="68" y="42"/>
                  <a:pt x="67" y="41"/>
                </a:cubicBezTo>
                <a:cubicBezTo>
                  <a:pt x="67" y="41"/>
                  <a:pt x="66" y="41"/>
                  <a:pt x="66" y="41"/>
                </a:cubicBezTo>
                <a:cubicBezTo>
                  <a:pt x="66" y="43"/>
                  <a:pt x="65" y="44"/>
                  <a:pt x="65" y="46"/>
                </a:cubicBezTo>
                <a:cubicBezTo>
                  <a:pt x="62" y="48"/>
                  <a:pt x="59" y="49"/>
                  <a:pt x="55" y="51"/>
                </a:cubicBezTo>
                <a:cubicBezTo>
                  <a:pt x="55" y="51"/>
                  <a:pt x="54" y="50"/>
                  <a:pt x="54" y="50"/>
                </a:cubicBezTo>
                <a:cubicBezTo>
                  <a:pt x="55" y="49"/>
                  <a:pt x="55" y="48"/>
                  <a:pt x="56" y="46"/>
                </a:cubicBezTo>
                <a:cubicBezTo>
                  <a:pt x="67" y="17"/>
                  <a:pt x="54" y="2"/>
                  <a:pt x="40" y="11"/>
                </a:cubicBezTo>
                <a:cubicBezTo>
                  <a:pt x="39" y="11"/>
                  <a:pt x="39" y="12"/>
                  <a:pt x="40" y="12"/>
                </a:cubicBezTo>
                <a:cubicBezTo>
                  <a:pt x="46" y="15"/>
                  <a:pt x="52" y="19"/>
                  <a:pt x="57" y="24"/>
                </a:cubicBezTo>
                <a:cubicBezTo>
                  <a:pt x="58" y="25"/>
                  <a:pt x="58" y="26"/>
                  <a:pt x="58" y="27"/>
                </a:cubicBezTo>
                <a:close/>
                <a:moveTo>
                  <a:pt x="52" y="40"/>
                </a:moveTo>
                <a:cubicBezTo>
                  <a:pt x="53" y="55"/>
                  <a:pt x="31" y="55"/>
                  <a:pt x="31" y="41"/>
                </a:cubicBezTo>
                <a:cubicBezTo>
                  <a:pt x="31" y="28"/>
                  <a:pt x="51" y="27"/>
                  <a:pt x="52" y="40"/>
                </a:cubicBezTo>
                <a:close/>
                <a:moveTo>
                  <a:pt x="44" y="43"/>
                </a:moveTo>
                <a:cubicBezTo>
                  <a:pt x="44" y="49"/>
                  <a:pt x="34" y="50"/>
                  <a:pt x="34" y="43"/>
                </a:cubicBezTo>
                <a:cubicBezTo>
                  <a:pt x="34" y="37"/>
                  <a:pt x="43" y="37"/>
                  <a:pt x="44" y="43"/>
                </a:cubicBezTo>
                <a:close/>
                <a:moveTo>
                  <a:pt x="58" y="61"/>
                </a:moveTo>
                <a:cubicBezTo>
                  <a:pt x="44" y="85"/>
                  <a:pt x="22" y="83"/>
                  <a:pt x="17" y="63"/>
                </a:cubicBezTo>
                <a:cubicBezTo>
                  <a:pt x="4" y="58"/>
                  <a:pt x="0" y="45"/>
                  <a:pt x="9" y="34"/>
                </a:cubicBezTo>
                <a:cubicBezTo>
                  <a:pt x="10" y="33"/>
                  <a:pt x="10" y="32"/>
                  <a:pt x="10" y="31"/>
                </a:cubicBezTo>
                <a:cubicBezTo>
                  <a:pt x="7" y="16"/>
                  <a:pt x="18" y="7"/>
                  <a:pt x="33" y="10"/>
                </a:cubicBezTo>
                <a:cubicBezTo>
                  <a:pt x="34" y="10"/>
                  <a:pt x="35" y="10"/>
                  <a:pt x="36" y="9"/>
                </a:cubicBezTo>
                <a:cubicBezTo>
                  <a:pt x="48" y="0"/>
                  <a:pt x="62" y="4"/>
                  <a:pt x="66" y="18"/>
                </a:cubicBezTo>
                <a:cubicBezTo>
                  <a:pt x="67" y="19"/>
                  <a:pt x="67" y="19"/>
                  <a:pt x="68" y="20"/>
                </a:cubicBezTo>
                <a:cubicBezTo>
                  <a:pt x="80" y="25"/>
                  <a:pt x="83" y="37"/>
                  <a:pt x="76" y="47"/>
                </a:cubicBezTo>
                <a:cubicBezTo>
                  <a:pt x="76" y="47"/>
                  <a:pt x="75" y="47"/>
                  <a:pt x="75" y="47"/>
                </a:cubicBezTo>
                <a:cubicBezTo>
                  <a:pt x="75" y="47"/>
                  <a:pt x="75" y="47"/>
                  <a:pt x="75" y="47"/>
                </a:cubicBezTo>
                <a:cubicBezTo>
                  <a:pt x="74" y="45"/>
                  <a:pt x="73" y="43"/>
                  <a:pt x="73" y="42"/>
                </a:cubicBezTo>
                <a:cubicBezTo>
                  <a:pt x="72" y="41"/>
                  <a:pt x="72" y="40"/>
                  <a:pt x="73" y="39"/>
                </a:cubicBezTo>
                <a:cubicBezTo>
                  <a:pt x="75" y="33"/>
                  <a:pt x="74" y="28"/>
                  <a:pt x="69" y="24"/>
                </a:cubicBezTo>
                <a:cubicBezTo>
                  <a:pt x="68" y="24"/>
                  <a:pt x="68" y="24"/>
                  <a:pt x="68" y="25"/>
                </a:cubicBezTo>
                <a:cubicBezTo>
                  <a:pt x="68" y="27"/>
                  <a:pt x="68" y="30"/>
                  <a:pt x="67" y="34"/>
                </a:cubicBezTo>
                <a:cubicBezTo>
                  <a:pt x="67" y="35"/>
                  <a:pt x="67" y="36"/>
                  <a:pt x="68" y="37"/>
                </a:cubicBezTo>
                <a:cubicBezTo>
                  <a:pt x="82" y="58"/>
                  <a:pt x="71" y="76"/>
                  <a:pt x="52" y="72"/>
                </a:cubicBezTo>
                <a:cubicBezTo>
                  <a:pt x="52" y="72"/>
                  <a:pt x="51" y="72"/>
                  <a:pt x="52" y="71"/>
                </a:cubicBezTo>
                <a:cubicBezTo>
                  <a:pt x="53" y="70"/>
                  <a:pt x="54" y="68"/>
                  <a:pt x="55" y="67"/>
                </a:cubicBezTo>
                <a:cubicBezTo>
                  <a:pt x="56" y="66"/>
                  <a:pt x="57" y="66"/>
                  <a:pt x="58" y="66"/>
                </a:cubicBezTo>
                <a:cubicBezTo>
                  <a:pt x="66" y="66"/>
                  <a:pt x="71" y="61"/>
                  <a:pt x="71" y="54"/>
                </a:cubicBezTo>
                <a:cubicBezTo>
                  <a:pt x="71" y="53"/>
                  <a:pt x="70" y="53"/>
                  <a:pt x="70" y="53"/>
                </a:cubicBezTo>
                <a:cubicBezTo>
                  <a:pt x="67" y="55"/>
                  <a:pt x="64" y="57"/>
                  <a:pt x="60" y="59"/>
                </a:cubicBezTo>
                <a:cubicBezTo>
                  <a:pt x="59" y="60"/>
                  <a:pt x="58" y="60"/>
                  <a:pt x="58" y="61"/>
                </a:cubicBezTo>
                <a:close/>
                <a:moveTo>
                  <a:pt x="16" y="53"/>
                </a:moveTo>
                <a:cubicBezTo>
                  <a:pt x="16" y="52"/>
                  <a:pt x="16" y="50"/>
                  <a:pt x="17" y="49"/>
                </a:cubicBezTo>
                <a:cubicBezTo>
                  <a:pt x="17" y="48"/>
                  <a:pt x="17" y="47"/>
                  <a:pt x="16" y="46"/>
                </a:cubicBezTo>
                <a:cubicBezTo>
                  <a:pt x="14" y="43"/>
                  <a:pt x="13" y="40"/>
                  <a:pt x="12" y="38"/>
                </a:cubicBezTo>
                <a:cubicBezTo>
                  <a:pt x="12" y="37"/>
                  <a:pt x="11" y="37"/>
                  <a:pt x="11" y="38"/>
                </a:cubicBezTo>
                <a:cubicBezTo>
                  <a:pt x="7" y="44"/>
                  <a:pt x="9" y="50"/>
                  <a:pt x="15" y="54"/>
                </a:cubicBezTo>
                <a:cubicBezTo>
                  <a:pt x="16" y="54"/>
                  <a:pt x="16" y="54"/>
                  <a:pt x="16" y="53"/>
                </a:cubicBezTo>
                <a:close/>
              </a:path>
            </a:pathLst>
          </a:custGeom>
          <a:solidFill>
            <a:srgbClr val="323C50"/>
          </a:solidFill>
          <a:ln>
            <a:noFill/>
          </a:ln>
        </p:spPr>
        <p:txBody>
          <a:bodyPr/>
          <a:lstStyle/>
          <a:p>
            <a:endParaRPr lang="zh-CN" altLang="en-US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078DC86D-1812-68BE-F52C-76DF98C8D7C4}"/>
              </a:ext>
            </a:extLst>
          </p:cNvPr>
          <p:cNvSpPr txBox="1"/>
          <p:nvPr/>
        </p:nvSpPr>
        <p:spPr>
          <a:xfrm>
            <a:off x="1143322" y="885857"/>
            <a:ext cx="4782389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solidFill>
                  <a:schemeClr val="bg1"/>
                </a:solidFill>
              </a:rPr>
              <a:t>(1) CBS. (2022) </a:t>
            </a:r>
            <a:r>
              <a:rPr lang="en-US" altLang="zh-CN" sz="1600" i="1" dirty="0">
                <a:solidFill>
                  <a:schemeClr val="bg1"/>
                </a:solidFill>
              </a:rPr>
              <a:t>Starbucks to raise prices, blaming inflation. It's the third price hike since October</a:t>
            </a:r>
          </a:p>
          <a:p>
            <a:r>
              <a:rPr lang="en-US" altLang="zh-CN" sz="1600" dirty="0">
                <a:solidFill>
                  <a:schemeClr val="bg1"/>
                </a:solidFill>
              </a:rPr>
              <a:t>Available at: https://www.cbsnews.com/news/</a:t>
            </a:r>
          </a:p>
          <a:p>
            <a:r>
              <a:rPr lang="en-US" altLang="zh-CN" sz="1600" dirty="0" err="1">
                <a:solidFill>
                  <a:schemeClr val="bg1"/>
                </a:solidFill>
              </a:rPr>
              <a:t>starbucks</a:t>
            </a:r>
            <a:r>
              <a:rPr lang="en-US" altLang="zh-CN" sz="1600" dirty="0">
                <a:solidFill>
                  <a:schemeClr val="bg1"/>
                </a:solidFill>
              </a:rPr>
              <a:t>-prices-inflation/ (Accessed at: 23 February 2023)</a:t>
            </a:r>
          </a:p>
          <a:p>
            <a:pPr marL="342900" indent="-342900">
              <a:buFont typeface="+mj-lt"/>
              <a:buAutoNum type="arabicPeriod"/>
            </a:pPr>
            <a:endParaRPr lang="en-US" altLang="zh-CN" sz="1600" dirty="0">
              <a:solidFill>
                <a:schemeClr val="bg1"/>
              </a:solidFill>
            </a:endParaRPr>
          </a:p>
          <a:p>
            <a:r>
              <a:rPr lang="en-US" altLang="zh-CN" sz="1600" dirty="0">
                <a:solidFill>
                  <a:schemeClr val="bg1"/>
                </a:solidFill>
              </a:rPr>
              <a:t>(2) Freitas, T. and Quinn, A. (2022) </a:t>
            </a:r>
            <a:r>
              <a:rPr lang="en-US" altLang="zh-CN" sz="1600" i="1" dirty="0">
                <a:solidFill>
                  <a:schemeClr val="bg1"/>
                </a:solidFill>
              </a:rPr>
              <a:t>Coffee Prices Soar to Highest in a Decade as Stockpiles Slide</a:t>
            </a:r>
          </a:p>
          <a:p>
            <a:r>
              <a:rPr lang="en-US" altLang="zh-CN" sz="1600" dirty="0">
                <a:solidFill>
                  <a:schemeClr val="bg1"/>
                </a:solidFill>
              </a:rPr>
              <a:t>Available at: https://www.bloomberg.com</a:t>
            </a:r>
          </a:p>
          <a:p>
            <a:r>
              <a:rPr lang="en-US" altLang="zh-CN" sz="1600" dirty="0">
                <a:solidFill>
                  <a:schemeClr val="bg1"/>
                </a:solidFill>
              </a:rPr>
              <a:t>/news/articles/2022-02-09/coffee-surges-to-10-year-high-with-supply-concerns-mounting?leadSource=uverify%20wall (Accessed at: 23 February 2023)</a:t>
            </a:r>
          </a:p>
          <a:p>
            <a:pPr marL="342900" indent="-342900">
              <a:buFont typeface="+mj-lt"/>
              <a:buAutoNum type="arabicPeriod"/>
            </a:pPr>
            <a:endParaRPr lang="en-US" altLang="zh-CN" sz="1600" dirty="0">
              <a:solidFill>
                <a:schemeClr val="bg1"/>
              </a:solidFill>
            </a:endParaRPr>
          </a:p>
          <a:p>
            <a:r>
              <a:rPr lang="en-US" altLang="zh-CN" sz="1600" dirty="0">
                <a:solidFill>
                  <a:schemeClr val="bg1"/>
                </a:solidFill>
              </a:rPr>
              <a:t>(3) George, K. (2022) </a:t>
            </a:r>
            <a:r>
              <a:rPr lang="en-US" altLang="zh-CN" sz="1600" i="1" dirty="0">
                <a:solidFill>
                  <a:schemeClr val="bg1"/>
                </a:solidFill>
              </a:rPr>
              <a:t>Starbucks Under Pressure As Coffee Prices Surge</a:t>
            </a:r>
          </a:p>
          <a:p>
            <a:r>
              <a:rPr lang="en-US" altLang="zh-CN" sz="1600" dirty="0">
                <a:solidFill>
                  <a:schemeClr val="bg1"/>
                </a:solidFill>
              </a:rPr>
              <a:t>Available at: https://seekingalpha.com/article/</a:t>
            </a:r>
          </a:p>
          <a:p>
            <a:r>
              <a:rPr lang="en-US" altLang="zh-CN" sz="1600" dirty="0">
                <a:solidFill>
                  <a:schemeClr val="bg1"/>
                </a:solidFill>
              </a:rPr>
              <a:t>4502990-starbucks-under-pressure-coffee-prices-surge (Accessed at: 23 February 2023)</a:t>
            </a:r>
          </a:p>
          <a:p>
            <a:pPr marL="342900" indent="-342900">
              <a:buFont typeface="+mj-lt"/>
              <a:buAutoNum type="arabicPeriod"/>
            </a:pPr>
            <a:endParaRPr lang="en-US" altLang="zh-CN" sz="1600" dirty="0">
              <a:solidFill>
                <a:schemeClr val="bg1"/>
              </a:solidFill>
            </a:endParaRPr>
          </a:p>
          <a:p>
            <a:r>
              <a:rPr lang="en-US" altLang="zh-CN" sz="1600" dirty="0">
                <a:solidFill>
                  <a:schemeClr val="bg1"/>
                </a:solidFill>
              </a:rPr>
              <a:t>(4) Lewin, K. (1951) Field Theory in Social Science, New York: Harper and Row</a:t>
            </a:r>
          </a:p>
          <a:p>
            <a:endParaRPr lang="en-US" altLang="zh-CN" sz="1600" dirty="0">
              <a:solidFill>
                <a:schemeClr val="bg1"/>
              </a:solidFill>
            </a:endParaRPr>
          </a:p>
          <a:p>
            <a:endParaRPr lang="zh-CN" altLang="en-US" dirty="0">
              <a:solidFill>
                <a:schemeClr val="bg1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53E8550E-BD64-B5EB-B649-62546C07ECAD}"/>
              </a:ext>
            </a:extLst>
          </p:cNvPr>
          <p:cNvSpPr txBox="1"/>
          <p:nvPr/>
        </p:nvSpPr>
        <p:spPr>
          <a:xfrm>
            <a:off x="6767587" y="609599"/>
            <a:ext cx="6194322" cy="67710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  <a:cs typeface="+mn-cs"/>
              </a:rPr>
              <a:t>(5) </a:t>
            </a:r>
            <a:r>
              <a:rPr kumimoji="0" lang="en-US" altLang="zh-CN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  <a:cs typeface="+mn-cs"/>
              </a:rPr>
              <a:t>Luckin</a:t>
            </a:r>
            <a:r>
              <a:rPr kumimoji="0" lang="en-US" altLang="zh-CN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  <a:cs typeface="+mn-cs"/>
              </a:rPr>
              <a:t> Coffee (2023) </a:t>
            </a:r>
            <a:r>
              <a:rPr kumimoji="0" lang="en-US" altLang="zh-CN" sz="16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  <a:cs typeface="+mn-cs"/>
              </a:rPr>
              <a:t>Company Overview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  <a:cs typeface="+mn-cs"/>
              </a:rPr>
              <a:t>Available at: https://investor.luckincoffee.com/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  <a:cs typeface="+mn-cs"/>
              </a:rPr>
              <a:t>(Accessed at: 23 February 2023)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sz="1600" dirty="0">
              <a:solidFill>
                <a:prstClr val="white"/>
              </a:solidFill>
              <a:latin typeface="Arial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  <a:cs typeface="+mn-cs"/>
              </a:rPr>
              <a:t>(6) Manner Coffee (2023) </a:t>
            </a:r>
            <a:r>
              <a:rPr kumimoji="0" lang="en-US" altLang="zh-CN" sz="16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  <a:cs typeface="+mn-cs"/>
              </a:rPr>
              <a:t>Company Overview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  <a:cs typeface="+mn-cs"/>
              </a:rPr>
              <a:t>Available at: https://www.wearemanner.com/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  <a:cs typeface="+mn-cs"/>
              </a:rPr>
              <a:t>(Accessed at: 23 February 2023)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CN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  <a:cs typeface="+mn-cs"/>
              </a:rPr>
              <a:t>(7) Marcos, C. M. (2022) </a:t>
            </a:r>
            <a:r>
              <a:rPr kumimoji="0" lang="en-US" altLang="zh-CN" sz="16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  <a:cs typeface="+mn-cs"/>
              </a:rPr>
              <a:t>Starbucks will raise prices again,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  <a:cs typeface="+mn-cs"/>
              </a:rPr>
              <a:t>citing higher costs for supplies and workers.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  <a:cs typeface="+mn-cs"/>
              </a:rPr>
              <a:t>Available at: https://www.nytimes.com/2022/02/01/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  <a:cs typeface="+mn-cs"/>
              </a:rPr>
              <a:t>business/starbucks-prices.html (Accessed at: 23 February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  <a:cs typeface="+mn-cs"/>
              </a:rPr>
              <a:t>2023)</a:t>
            </a:r>
          </a:p>
          <a:p>
            <a:endParaRPr lang="en-US" altLang="zh-CN" sz="1600" dirty="0">
              <a:solidFill>
                <a:schemeClr val="bg1"/>
              </a:solidFill>
            </a:endParaRPr>
          </a:p>
          <a:p>
            <a:r>
              <a:rPr lang="en-US" altLang="zh-CN" sz="1600" dirty="0">
                <a:solidFill>
                  <a:schemeClr val="bg1"/>
                </a:solidFill>
              </a:rPr>
              <a:t>(8) PYMNTS (2022)</a:t>
            </a:r>
            <a:r>
              <a:rPr lang="en-US" altLang="zh-CN" sz="1600" i="1" dirty="0">
                <a:solidFill>
                  <a:schemeClr val="bg1"/>
                </a:solidFill>
              </a:rPr>
              <a:t>Starbucks Invests in New Rewards as </a:t>
            </a:r>
          </a:p>
          <a:p>
            <a:r>
              <a:rPr lang="en-US" altLang="zh-CN" sz="1600" i="1" dirty="0">
                <a:solidFill>
                  <a:schemeClr val="bg1"/>
                </a:solidFill>
              </a:rPr>
              <a:t>Loyalty Members Help Inflation-Proof the Brand</a:t>
            </a:r>
          </a:p>
          <a:p>
            <a:r>
              <a:rPr lang="en-US" altLang="zh-CN" sz="1600" dirty="0">
                <a:solidFill>
                  <a:schemeClr val="bg1"/>
                </a:solidFill>
              </a:rPr>
              <a:t>Available at: https://www.pymnts.com/earnings/2022/</a:t>
            </a:r>
          </a:p>
          <a:p>
            <a:r>
              <a:rPr lang="en-US" altLang="zh-CN" sz="1600" dirty="0" err="1">
                <a:solidFill>
                  <a:schemeClr val="bg1"/>
                </a:solidFill>
              </a:rPr>
              <a:t>starbucks</a:t>
            </a:r>
            <a:r>
              <a:rPr lang="en-US" altLang="zh-CN" sz="1600" dirty="0">
                <a:solidFill>
                  <a:schemeClr val="bg1"/>
                </a:solidFill>
              </a:rPr>
              <a:t>-invests-new-rewards-loyalty-members-help</a:t>
            </a:r>
          </a:p>
          <a:p>
            <a:r>
              <a:rPr lang="en-US" altLang="zh-CN" sz="1600" dirty="0">
                <a:solidFill>
                  <a:schemeClr val="bg1"/>
                </a:solidFill>
              </a:rPr>
              <a:t>-inflation-proof-brand/  (Accessed at: 23 February 2023)</a:t>
            </a:r>
          </a:p>
          <a:p>
            <a:endParaRPr lang="en-US" altLang="zh-CN" sz="1600" dirty="0">
              <a:solidFill>
                <a:schemeClr val="bg1"/>
              </a:solidFill>
            </a:endParaRPr>
          </a:p>
          <a:p>
            <a:r>
              <a:rPr lang="en-US" altLang="zh-CN" sz="1600" dirty="0">
                <a:solidFill>
                  <a:schemeClr val="bg1"/>
                </a:solidFill>
              </a:rPr>
              <a:t>(9) Small official of science and finance (2022) </a:t>
            </a:r>
            <a:r>
              <a:rPr lang="en-US" altLang="zh-CN" sz="1600" i="1" dirty="0">
                <a:solidFill>
                  <a:schemeClr val="bg1"/>
                </a:solidFill>
              </a:rPr>
              <a:t>Local coffee curve overtaking: The latest results showed Starbucks revenue down 40%, </a:t>
            </a:r>
            <a:r>
              <a:rPr lang="en-US" altLang="zh-CN" sz="1600" i="1" dirty="0" err="1">
                <a:solidFill>
                  <a:schemeClr val="bg1"/>
                </a:solidFill>
              </a:rPr>
              <a:t>Luckin</a:t>
            </a:r>
            <a:r>
              <a:rPr lang="en-US" altLang="zh-CN" sz="1600" i="1" dirty="0">
                <a:solidFill>
                  <a:schemeClr val="bg1"/>
                </a:solidFill>
              </a:rPr>
              <a:t> up 72%</a:t>
            </a:r>
          </a:p>
          <a:p>
            <a:r>
              <a:rPr lang="en-US" altLang="zh-CN" sz="1600" dirty="0">
                <a:solidFill>
                  <a:schemeClr val="bg1"/>
                </a:solidFill>
              </a:rPr>
              <a:t>Available at: https://3g.163.com/dy/article/HN9P7C3</a:t>
            </a:r>
          </a:p>
          <a:p>
            <a:r>
              <a:rPr lang="en-US" altLang="zh-CN" sz="1600" dirty="0">
                <a:solidFill>
                  <a:schemeClr val="bg1"/>
                </a:solidFill>
              </a:rPr>
              <a:t>40531M1VX.html (Accessed at: 23 February 2023)</a:t>
            </a:r>
          </a:p>
          <a:p>
            <a:endParaRPr lang="en-US" altLang="zh-CN" sz="1600" dirty="0">
              <a:solidFill>
                <a:schemeClr val="bg1"/>
              </a:solidFill>
            </a:endParaRPr>
          </a:p>
          <a:p>
            <a:endParaRPr lang="en-US" altLang="zh-CN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C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直角三角形 6"/>
          <p:cNvSpPr/>
          <p:nvPr/>
        </p:nvSpPr>
        <p:spPr>
          <a:xfrm rot="5400000" flipV="1">
            <a:off x="10972799" y="0"/>
            <a:ext cx="1219199" cy="1219199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直角三角形 3"/>
          <p:cNvSpPr/>
          <p:nvPr/>
        </p:nvSpPr>
        <p:spPr>
          <a:xfrm>
            <a:off x="0" y="5769204"/>
            <a:ext cx="1088796" cy="1088796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90500" dist="127000" dir="18900000" algn="b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直角三角形 5"/>
          <p:cNvSpPr/>
          <p:nvPr/>
        </p:nvSpPr>
        <p:spPr>
          <a:xfrm rot="5400000" flipV="1">
            <a:off x="11560403" y="1"/>
            <a:ext cx="631596" cy="631596"/>
          </a:xfrm>
          <a:prstGeom prst="rtTriangle">
            <a:avLst/>
          </a:prstGeom>
          <a:solidFill>
            <a:srgbClr val="323C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cxnSp>
        <p:nvCxnSpPr>
          <p:cNvPr id="40" name="直接连接符 39"/>
          <p:cNvCxnSpPr/>
          <p:nvPr/>
        </p:nvCxnSpPr>
        <p:spPr>
          <a:xfrm>
            <a:off x="308072" y="258626"/>
            <a:ext cx="710534" cy="0"/>
          </a:xfrm>
          <a:prstGeom prst="line">
            <a:avLst/>
          </a:prstGeom>
          <a:ln w="57150" cap="rnd">
            <a:solidFill>
              <a:srgbClr val="EF53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76"/>
          <p:cNvSpPr txBox="1"/>
          <p:nvPr/>
        </p:nvSpPr>
        <p:spPr>
          <a:xfrm>
            <a:off x="198879" y="362638"/>
            <a:ext cx="40414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cs typeface="+mn-ea"/>
                <a:sym typeface="+mn-lt"/>
              </a:rPr>
              <a:t>Reference List, </a:t>
            </a:r>
            <a:r>
              <a:rPr lang="en-US" altLang="zh-CN" sz="2800" b="1" dirty="0" err="1">
                <a:solidFill>
                  <a:schemeClr val="bg1"/>
                </a:solidFill>
                <a:cs typeface="+mn-ea"/>
                <a:sym typeface="+mn-lt"/>
              </a:rPr>
              <a:t>contd</a:t>
            </a:r>
            <a:r>
              <a:rPr lang="en-US" altLang="zh-CN" sz="2800" b="1" dirty="0">
                <a:solidFill>
                  <a:schemeClr val="bg1"/>
                </a:solidFill>
                <a:cs typeface="+mn-ea"/>
                <a:sym typeface="+mn-lt"/>
              </a:rPr>
              <a:t>,,</a:t>
            </a:r>
            <a:endParaRPr lang="zh-CN" altLang="en-US" sz="2800" b="1" dirty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8" name="Oval 4"/>
          <p:cNvSpPr>
            <a:spLocks noChangeArrowheads="1"/>
          </p:cNvSpPr>
          <p:nvPr/>
        </p:nvSpPr>
        <p:spPr bwMode="auto">
          <a:xfrm>
            <a:off x="410368" y="2218981"/>
            <a:ext cx="631353" cy="635647"/>
          </a:xfrm>
          <a:prstGeom prst="rect">
            <a:avLst/>
          </a:prstGeom>
          <a:solidFill>
            <a:srgbClr val="EF5350"/>
          </a:solidFill>
          <a:ln>
            <a:noFill/>
          </a:ln>
        </p:spPr>
        <p:txBody>
          <a:bodyPr/>
          <a:lstStyle/>
          <a:p>
            <a:endParaRPr lang="zh-CN" altLang="en-US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9" name="Oval 5"/>
          <p:cNvSpPr>
            <a:spLocks noChangeArrowheads="1"/>
          </p:cNvSpPr>
          <p:nvPr/>
        </p:nvSpPr>
        <p:spPr bwMode="auto">
          <a:xfrm>
            <a:off x="410368" y="3268569"/>
            <a:ext cx="631353" cy="633499"/>
          </a:xfrm>
          <a:prstGeom prst="rect">
            <a:avLst/>
          </a:prstGeom>
          <a:solidFill>
            <a:srgbClr val="CAD0D8"/>
          </a:solidFill>
          <a:ln w="6350">
            <a:noFill/>
          </a:ln>
        </p:spPr>
        <p:txBody>
          <a:bodyPr/>
          <a:lstStyle/>
          <a:p>
            <a:endParaRPr lang="zh-CN" altLang="en-US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10" name="Oval 6"/>
          <p:cNvSpPr>
            <a:spLocks noChangeArrowheads="1"/>
          </p:cNvSpPr>
          <p:nvPr/>
        </p:nvSpPr>
        <p:spPr bwMode="auto">
          <a:xfrm>
            <a:off x="430074" y="4509309"/>
            <a:ext cx="631353" cy="633499"/>
          </a:xfrm>
          <a:prstGeom prst="rect">
            <a:avLst/>
          </a:prstGeom>
          <a:solidFill>
            <a:srgbClr val="EF5350"/>
          </a:solidFill>
          <a:ln>
            <a:noFill/>
          </a:ln>
        </p:spPr>
        <p:txBody>
          <a:bodyPr/>
          <a:lstStyle/>
          <a:p>
            <a:endParaRPr lang="zh-CN" altLang="en-US">
              <a:solidFill>
                <a:schemeClr val="bg1"/>
              </a:solidFill>
              <a:cs typeface="+mn-ea"/>
              <a:sym typeface="+mn-lt"/>
            </a:endParaRPr>
          </a:p>
        </p:txBody>
      </p:sp>
      <p:grpSp>
        <p:nvGrpSpPr>
          <p:cNvPr id="14" name="Group 12"/>
          <p:cNvGrpSpPr/>
          <p:nvPr/>
        </p:nvGrpSpPr>
        <p:grpSpPr bwMode="auto">
          <a:xfrm>
            <a:off x="597196" y="2365427"/>
            <a:ext cx="257695" cy="328562"/>
            <a:chOff x="0" y="0"/>
            <a:chExt cx="120" cy="153"/>
          </a:xfrm>
          <a:solidFill>
            <a:srgbClr val="F4F5F7"/>
          </a:solidFill>
        </p:grpSpPr>
        <p:sp>
          <p:nvSpPr>
            <p:cNvPr id="15" name="Freeform 13"/>
            <p:cNvSpPr>
              <a:spLocks noEditPoints="1"/>
            </p:cNvSpPr>
            <p:nvPr/>
          </p:nvSpPr>
          <p:spPr bwMode="auto">
            <a:xfrm>
              <a:off x="0" y="0"/>
              <a:ext cx="116" cy="116"/>
            </a:xfrm>
            <a:custGeom>
              <a:avLst/>
              <a:gdLst>
                <a:gd name="T0" fmla="*/ 10 w 66"/>
                <a:gd name="T1" fmla="*/ 57 h 66"/>
                <a:gd name="T2" fmla="*/ 9 w 66"/>
                <a:gd name="T3" fmla="*/ 64 h 66"/>
                <a:gd name="T4" fmla="*/ 7 w 66"/>
                <a:gd name="T5" fmla="*/ 57 h 66"/>
                <a:gd name="T6" fmla="*/ 12 w 66"/>
                <a:gd name="T7" fmla="*/ 52 h 66"/>
                <a:gd name="T8" fmla="*/ 53 w 66"/>
                <a:gd name="T9" fmla="*/ 12 h 66"/>
                <a:gd name="T10" fmla="*/ 57 w 66"/>
                <a:gd name="T11" fmla="*/ 2 h 66"/>
                <a:gd name="T12" fmla="*/ 59 w 66"/>
                <a:gd name="T13" fmla="*/ 10 h 66"/>
                <a:gd name="T14" fmla="*/ 57 w 66"/>
                <a:gd name="T15" fmla="*/ 12 h 66"/>
                <a:gd name="T16" fmla="*/ 56 w 66"/>
                <a:gd name="T17" fmla="*/ 13 h 66"/>
                <a:gd name="T18" fmla="*/ 54 w 66"/>
                <a:gd name="T19" fmla="*/ 14 h 66"/>
                <a:gd name="T20" fmla="*/ 56 w 66"/>
                <a:gd name="T21" fmla="*/ 21 h 66"/>
                <a:gd name="T22" fmla="*/ 53 w 66"/>
                <a:gd name="T23" fmla="*/ 16 h 66"/>
                <a:gd name="T24" fmla="*/ 43 w 66"/>
                <a:gd name="T25" fmla="*/ 25 h 66"/>
                <a:gd name="T26" fmla="*/ 46 w 66"/>
                <a:gd name="T27" fmla="*/ 31 h 66"/>
                <a:gd name="T28" fmla="*/ 35 w 66"/>
                <a:gd name="T29" fmla="*/ 33 h 66"/>
                <a:gd name="T30" fmla="*/ 38 w 66"/>
                <a:gd name="T31" fmla="*/ 39 h 66"/>
                <a:gd name="T32" fmla="*/ 27 w 66"/>
                <a:gd name="T33" fmla="*/ 41 h 66"/>
                <a:gd name="T34" fmla="*/ 29 w 66"/>
                <a:gd name="T35" fmla="*/ 48 h 66"/>
                <a:gd name="T36" fmla="*/ 16 w 66"/>
                <a:gd name="T37" fmla="*/ 52 h 66"/>
                <a:gd name="T38" fmla="*/ 21 w 66"/>
                <a:gd name="T39" fmla="*/ 56 h 66"/>
                <a:gd name="T40" fmla="*/ 14 w 66"/>
                <a:gd name="T41" fmla="*/ 54 h 66"/>
                <a:gd name="T42" fmla="*/ 13 w 66"/>
                <a:gd name="T43" fmla="*/ 55 h 66"/>
                <a:gd name="T44" fmla="*/ 16 w 66"/>
                <a:gd name="T45" fmla="*/ 61 h 66"/>
                <a:gd name="T46" fmla="*/ 32 w 66"/>
                <a:gd name="T47" fmla="*/ 17 h 66"/>
                <a:gd name="T48" fmla="*/ 25 w 66"/>
                <a:gd name="T49" fmla="*/ 24 h 66"/>
                <a:gd name="T50" fmla="*/ 39 w 66"/>
                <a:gd name="T51" fmla="*/ 26 h 66"/>
                <a:gd name="T52" fmla="*/ 29 w 66"/>
                <a:gd name="T53" fmla="*/ 8 h 66"/>
                <a:gd name="T54" fmla="*/ 16 w 66"/>
                <a:gd name="T55" fmla="*/ 15 h 66"/>
                <a:gd name="T56" fmla="*/ 31 w 66"/>
                <a:gd name="T57" fmla="*/ 16 h 66"/>
                <a:gd name="T58" fmla="*/ 33 w 66"/>
                <a:gd name="T59" fmla="*/ 13 h 66"/>
                <a:gd name="T60" fmla="*/ 45 w 66"/>
                <a:gd name="T61" fmla="*/ 10 h 66"/>
                <a:gd name="T62" fmla="*/ 35 w 66"/>
                <a:gd name="T63" fmla="*/ 17 h 66"/>
                <a:gd name="T64" fmla="*/ 50 w 66"/>
                <a:gd name="T65" fmla="*/ 15 h 66"/>
                <a:gd name="T66" fmla="*/ 36 w 66"/>
                <a:gd name="T67" fmla="*/ 15 h 66"/>
                <a:gd name="T68" fmla="*/ 14 w 66"/>
                <a:gd name="T69" fmla="*/ 32 h 66"/>
                <a:gd name="T70" fmla="*/ 21 w 66"/>
                <a:gd name="T71" fmla="*/ 23 h 66"/>
                <a:gd name="T72" fmla="*/ 7 w 66"/>
                <a:gd name="T73" fmla="*/ 28 h 66"/>
                <a:gd name="T74" fmla="*/ 10 w 66"/>
                <a:gd name="T75" fmla="*/ 46 h 66"/>
                <a:gd name="T76" fmla="*/ 13 w 66"/>
                <a:gd name="T77" fmla="*/ 34 h 66"/>
                <a:gd name="T78" fmla="*/ 17 w 66"/>
                <a:gd name="T79" fmla="*/ 34 h 66"/>
                <a:gd name="T80" fmla="*/ 31 w 66"/>
                <a:gd name="T81" fmla="*/ 34 h 66"/>
                <a:gd name="T82" fmla="*/ 22 w 66"/>
                <a:gd name="T83" fmla="*/ 25 h 66"/>
                <a:gd name="T84" fmla="*/ 23 w 66"/>
                <a:gd name="T85" fmla="*/ 41 h 66"/>
                <a:gd name="T86" fmla="*/ 13 w 66"/>
                <a:gd name="T87" fmla="*/ 50 h 66"/>
                <a:gd name="T88" fmla="*/ 23 w 66"/>
                <a:gd name="T89" fmla="*/ 41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66" h="66">
                  <a:moveTo>
                    <a:pt x="16" y="61"/>
                  </a:moveTo>
                  <a:cubicBezTo>
                    <a:pt x="14" y="60"/>
                    <a:pt x="13" y="59"/>
                    <a:pt x="11" y="57"/>
                  </a:cubicBezTo>
                  <a:cubicBezTo>
                    <a:pt x="11" y="57"/>
                    <a:pt x="11" y="57"/>
                    <a:pt x="10" y="57"/>
                  </a:cubicBezTo>
                  <a:cubicBezTo>
                    <a:pt x="10" y="58"/>
                    <a:pt x="10" y="58"/>
                    <a:pt x="10" y="58"/>
                  </a:cubicBezTo>
                  <a:cubicBezTo>
                    <a:pt x="9" y="58"/>
                    <a:pt x="9" y="59"/>
                    <a:pt x="9" y="59"/>
                  </a:cubicBezTo>
                  <a:cubicBezTo>
                    <a:pt x="10" y="61"/>
                    <a:pt x="10" y="63"/>
                    <a:pt x="9" y="64"/>
                  </a:cubicBezTo>
                  <a:cubicBezTo>
                    <a:pt x="7" y="66"/>
                    <a:pt x="4" y="66"/>
                    <a:pt x="2" y="64"/>
                  </a:cubicBezTo>
                  <a:cubicBezTo>
                    <a:pt x="0" y="63"/>
                    <a:pt x="0" y="60"/>
                    <a:pt x="2" y="58"/>
                  </a:cubicBezTo>
                  <a:cubicBezTo>
                    <a:pt x="3" y="56"/>
                    <a:pt x="6" y="56"/>
                    <a:pt x="7" y="57"/>
                  </a:cubicBezTo>
                  <a:cubicBezTo>
                    <a:pt x="8" y="57"/>
                    <a:pt x="8" y="57"/>
                    <a:pt x="8" y="57"/>
                  </a:cubicBezTo>
                  <a:cubicBezTo>
                    <a:pt x="9" y="55"/>
                    <a:pt x="11" y="54"/>
                    <a:pt x="12" y="53"/>
                  </a:cubicBezTo>
                  <a:cubicBezTo>
                    <a:pt x="12" y="53"/>
                    <a:pt x="12" y="52"/>
                    <a:pt x="12" y="52"/>
                  </a:cubicBezTo>
                  <a:cubicBezTo>
                    <a:pt x="2" y="41"/>
                    <a:pt x="2" y="24"/>
                    <a:pt x="13" y="13"/>
                  </a:cubicBezTo>
                  <a:cubicBezTo>
                    <a:pt x="24" y="2"/>
                    <a:pt x="41" y="3"/>
                    <a:pt x="52" y="12"/>
                  </a:cubicBezTo>
                  <a:cubicBezTo>
                    <a:pt x="52" y="12"/>
                    <a:pt x="53" y="12"/>
                    <a:pt x="53" y="12"/>
                  </a:cubicBezTo>
                  <a:cubicBezTo>
                    <a:pt x="56" y="9"/>
                    <a:pt x="56" y="9"/>
                    <a:pt x="56" y="9"/>
                  </a:cubicBezTo>
                  <a:cubicBezTo>
                    <a:pt x="57" y="8"/>
                    <a:pt x="57" y="8"/>
                    <a:pt x="57" y="8"/>
                  </a:cubicBezTo>
                  <a:cubicBezTo>
                    <a:pt x="56" y="6"/>
                    <a:pt x="56" y="4"/>
                    <a:pt x="57" y="2"/>
                  </a:cubicBezTo>
                  <a:cubicBezTo>
                    <a:pt x="59" y="0"/>
                    <a:pt x="62" y="0"/>
                    <a:pt x="64" y="2"/>
                  </a:cubicBezTo>
                  <a:cubicBezTo>
                    <a:pt x="66" y="4"/>
                    <a:pt x="66" y="7"/>
                    <a:pt x="64" y="9"/>
                  </a:cubicBezTo>
                  <a:cubicBezTo>
                    <a:pt x="63" y="10"/>
                    <a:pt x="60" y="11"/>
                    <a:pt x="59" y="10"/>
                  </a:cubicBezTo>
                  <a:cubicBezTo>
                    <a:pt x="58" y="10"/>
                    <a:pt x="58" y="10"/>
                    <a:pt x="58" y="10"/>
                  </a:cubicBezTo>
                  <a:cubicBezTo>
                    <a:pt x="57" y="11"/>
                    <a:pt x="57" y="11"/>
                    <a:pt x="57" y="11"/>
                  </a:cubicBezTo>
                  <a:cubicBezTo>
                    <a:pt x="57" y="11"/>
                    <a:pt x="57" y="11"/>
                    <a:pt x="57" y="12"/>
                  </a:cubicBezTo>
                  <a:cubicBezTo>
                    <a:pt x="58" y="13"/>
                    <a:pt x="60" y="15"/>
                    <a:pt x="61" y="16"/>
                  </a:cubicBezTo>
                  <a:cubicBezTo>
                    <a:pt x="59" y="18"/>
                    <a:pt x="59" y="18"/>
                    <a:pt x="59" y="18"/>
                  </a:cubicBezTo>
                  <a:cubicBezTo>
                    <a:pt x="58" y="16"/>
                    <a:pt x="57" y="15"/>
                    <a:pt x="56" y="13"/>
                  </a:cubicBezTo>
                  <a:cubicBezTo>
                    <a:pt x="56" y="13"/>
                    <a:pt x="55" y="13"/>
                    <a:pt x="55" y="13"/>
                  </a:cubicBezTo>
                  <a:cubicBezTo>
                    <a:pt x="55" y="13"/>
                    <a:pt x="55" y="13"/>
                    <a:pt x="55" y="13"/>
                  </a:cubicBezTo>
                  <a:cubicBezTo>
                    <a:pt x="54" y="14"/>
                    <a:pt x="54" y="14"/>
                    <a:pt x="54" y="14"/>
                  </a:cubicBezTo>
                  <a:cubicBezTo>
                    <a:pt x="54" y="14"/>
                    <a:pt x="54" y="14"/>
                    <a:pt x="54" y="15"/>
                  </a:cubicBezTo>
                  <a:cubicBezTo>
                    <a:pt x="55" y="16"/>
                    <a:pt x="57" y="18"/>
                    <a:pt x="57" y="19"/>
                  </a:cubicBezTo>
                  <a:cubicBezTo>
                    <a:pt x="56" y="21"/>
                    <a:pt x="56" y="21"/>
                    <a:pt x="56" y="21"/>
                  </a:cubicBezTo>
                  <a:cubicBezTo>
                    <a:pt x="56" y="21"/>
                    <a:pt x="56" y="21"/>
                    <a:pt x="56" y="21"/>
                  </a:cubicBezTo>
                  <a:cubicBezTo>
                    <a:pt x="53" y="23"/>
                    <a:pt x="53" y="23"/>
                    <a:pt x="53" y="23"/>
                  </a:cubicBezTo>
                  <a:cubicBezTo>
                    <a:pt x="54" y="21"/>
                    <a:pt x="54" y="18"/>
                    <a:pt x="53" y="16"/>
                  </a:cubicBezTo>
                  <a:cubicBezTo>
                    <a:pt x="53" y="16"/>
                    <a:pt x="52" y="16"/>
                    <a:pt x="52" y="16"/>
                  </a:cubicBezTo>
                  <a:cubicBezTo>
                    <a:pt x="52" y="16"/>
                    <a:pt x="52" y="16"/>
                    <a:pt x="51" y="16"/>
                  </a:cubicBezTo>
                  <a:cubicBezTo>
                    <a:pt x="43" y="25"/>
                    <a:pt x="43" y="25"/>
                    <a:pt x="43" y="25"/>
                  </a:cubicBezTo>
                  <a:cubicBezTo>
                    <a:pt x="43" y="25"/>
                    <a:pt x="43" y="25"/>
                    <a:pt x="43" y="25"/>
                  </a:cubicBezTo>
                  <a:cubicBezTo>
                    <a:pt x="43" y="26"/>
                    <a:pt x="45" y="28"/>
                    <a:pt x="47" y="29"/>
                  </a:cubicBezTo>
                  <a:cubicBezTo>
                    <a:pt x="46" y="31"/>
                    <a:pt x="46" y="31"/>
                    <a:pt x="46" y="31"/>
                  </a:cubicBezTo>
                  <a:cubicBezTo>
                    <a:pt x="44" y="30"/>
                    <a:pt x="43" y="29"/>
                    <a:pt x="42" y="27"/>
                  </a:cubicBezTo>
                  <a:cubicBezTo>
                    <a:pt x="41" y="27"/>
                    <a:pt x="41" y="27"/>
                    <a:pt x="40" y="27"/>
                  </a:cubicBezTo>
                  <a:cubicBezTo>
                    <a:pt x="35" y="33"/>
                    <a:pt x="35" y="33"/>
                    <a:pt x="35" y="33"/>
                  </a:cubicBezTo>
                  <a:cubicBezTo>
                    <a:pt x="35" y="33"/>
                    <a:pt x="35" y="34"/>
                    <a:pt x="35" y="34"/>
                  </a:cubicBezTo>
                  <a:cubicBezTo>
                    <a:pt x="39" y="38"/>
                    <a:pt x="39" y="38"/>
                    <a:pt x="39" y="38"/>
                  </a:cubicBezTo>
                  <a:cubicBezTo>
                    <a:pt x="38" y="39"/>
                    <a:pt x="38" y="39"/>
                    <a:pt x="38" y="39"/>
                  </a:cubicBezTo>
                  <a:cubicBezTo>
                    <a:pt x="34" y="35"/>
                    <a:pt x="34" y="35"/>
                    <a:pt x="34" y="35"/>
                  </a:cubicBezTo>
                  <a:cubicBezTo>
                    <a:pt x="33" y="35"/>
                    <a:pt x="33" y="35"/>
                    <a:pt x="32" y="35"/>
                  </a:cubicBezTo>
                  <a:cubicBezTo>
                    <a:pt x="27" y="41"/>
                    <a:pt x="27" y="41"/>
                    <a:pt x="27" y="41"/>
                  </a:cubicBezTo>
                  <a:cubicBezTo>
                    <a:pt x="27" y="41"/>
                    <a:pt x="27" y="42"/>
                    <a:pt x="27" y="42"/>
                  </a:cubicBezTo>
                  <a:cubicBezTo>
                    <a:pt x="28" y="43"/>
                    <a:pt x="30" y="45"/>
                    <a:pt x="31" y="46"/>
                  </a:cubicBezTo>
                  <a:cubicBezTo>
                    <a:pt x="29" y="48"/>
                    <a:pt x="29" y="48"/>
                    <a:pt x="29" y="48"/>
                  </a:cubicBezTo>
                  <a:cubicBezTo>
                    <a:pt x="28" y="46"/>
                    <a:pt x="27" y="45"/>
                    <a:pt x="26" y="43"/>
                  </a:cubicBezTo>
                  <a:cubicBezTo>
                    <a:pt x="25" y="43"/>
                    <a:pt x="25" y="43"/>
                    <a:pt x="24" y="43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3"/>
                    <a:pt x="16" y="53"/>
                  </a:cubicBezTo>
                  <a:cubicBezTo>
                    <a:pt x="18" y="54"/>
                    <a:pt x="21" y="54"/>
                    <a:pt x="23" y="54"/>
                  </a:cubicBezTo>
                  <a:cubicBezTo>
                    <a:pt x="21" y="56"/>
                    <a:pt x="21" y="56"/>
                    <a:pt x="21" y="56"/>
                  </a:cubicBezTo>
                  <a:cubicBezTo>
                    <a:pt x="21" y="56"/>
                    <a:pt x="21" y="56"/>
                    <a:pt x="21" y="56"/>
                  </a:cubicBezTo>
                  <a:cubicBezTo>
                    <a:pt x="19" y="58"/>
                    <a:pt x="19" y="58"/>
                    <a:pt x="19" y="58"/>
                  </a:cubicBezTo>
                  <a:cubicBezTo>
                    <a:pt x="17" y="57"/>
                    <a:pt x="16" y="56"/>
                    <a:pt x="14" y="54"/>
                  </a:cubicBezTo>
                  <a:cubicBezTo>
                    <a:pt x="14" y="54"/>
                    <a:pt x="14" y="54"/>
                    <a:pt x="13" y="55"/>
                  </a:cubicBezTo>
                  <a:cubicBezTo>
                    <a:pt x="13" y="55"/>
                    <a:pt x="13" y="55"/>
                    <a:pt x="13" y="55"/>
                  </a:cubicBezTo>
                  <a:cubicBezTo>
                    <a:pt x="13" y="55"/>
                    <a:pt x="13" y="55"/>
                    <a:pt x="13" y="55"/>
                  </a:cubicBezTo>
                  <a:cubicBezTo>
                    <a:pt x="13" y="56"/>
                    <a:pt x="13" y="56"/>
                    <a:pt x="13" y="56"/>
                  </a:cubicBezTo>
                  <a:cubicBezTo>
                    <a:pt x="14" y="57"/>
                    <a:pt x="16" y="58"/>
                    <a:pt x="17" y="59"/>
                  </a:cubicBezTo>
                  <a:lnTo>
                    <a:pt x="16" y="61"/>
                  </a:lnTo>
                  <a:close/>
                  <a:moveTo>
                    <a:pt x="39" y="25"/>
                  </a:moveTo>
                  <a:cubicBezTo>
                    <a:pt x="37" y="22"/>
                    <a:pt x="35" y="20"/>
                    <a:pt x="33" y="18"/>
                  </a:cubicBezTo>
                  <a:cubicBezTo>
                    <a:pt x="33" y="17"/>
                    <a:pt x="33" y="17"/>
                    <a:pt x="32" y="17"/>
                  </a:cubicBezTo>
                  <a:cubicBezTo>
                    <a:pt x="30" y="19"/>
                    <a:pt x="27" y="21"/>
                    <a:pt x="25" y="23"/>
                  </a:cubicBezTo>
                  <a:cubicBezTo>
                    <a:pt x="25" y="23"/>
                    <a:pt x="25" y="23"/>
                    <a:pt x="25" y="23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32" y="31"/>
                    <a:pt x="32" y="31"/>
                    <a:pt x="32" y="31"/>
                  </a:cubicBezTo>
                  <a:cubicBezTo>
                    <a:pt x="33" y="32"/>
                    <a:pt x="33" y="32"/>
                    <a:pt x="34" y="31"/>
                  </a:cubicBezTo>
                  <a:cubicBezTo>
                    <a:pt x="39" y="26"/>
                    <a:pt x="39" y="26"/>
                    <a:pt x="39" y="26"/>
                  </a:cubicBezTo>
                  <a:cubicBezTo>
                    <a:pt x="39" y="26"/>
                    <a:pt x="39" y="25"/>
                    <a:pt x="39" y="25"/>
                  </a:cubicBezTo>
                  <a:close/>
                  <a:moveTo>
                    <a:pt x="32" y="14"/>
                  </a:moveTo>
                  <a:cubicBezTo>
                    <a:pt x="31" y="12"/>
                    <a:pt x="30" y="10"/>
                    <a:pt x="29" y="8"/>
                  </a:cubicBezTo>
                  <a:cubicBezTo>
                    <a:pt x="29" y="8"/>
                    <a:pt x="29" y="7"/>
                    <a:pt x="28" y="8"/>
                  </a:cubicBezTo>
                  <a:cubicBezTo>
                    <a:pt x="24" y="8"/>
                    <a:pt x="19" y="10"/>
                    <a:pt x="16" y="13"/>
                  </a:cubicBezTo>
                  <a:cubicBezTo>
                    <a:pt x="15" y="14"/>
                    <a:pt x="15" y="14"/>
                    <a:pt x="16" y="15"/>
                  </a:cubicBezTo>
                  <a:cubicBezTo>
                    <a:pt x="23" y="21"/>
                    <a:pt x="23" y="21"/>
                    <a:pt x="23" y="21"/>
                  </a:cubicBezTo>
                  <a:cubicBezTo>
                    <a:pt x="23" y="22"/>
                    <a:pt x="23" y="22"/>
                    <a:pt x="24" y="21"/>
                  </a:cubicBezTo>
                  <a:cubicBezTo>
                    <a:pt x="26" y="19"/>
                    <a:pt x="29" y="17"/>
                    <a:pt x="31" y="16"/>
                  </a:cubicBezTo>
                  <a:cubicBezTo>
                    <a:pt x="32" y="15"/>
                    <a:pt x="32" y="15"/>
                    <a:pt x="32" y="14"/>
                  </a:cubicBezTo>
                  <a:close/>
                  <a:moveTo>
                    <a:pt x="31" y="8"/>
                  </a:moveTo>
                  <a:cubicBezTo>
                    <a:pt x="32" y="10"/>
                    <a:pt x="32" y="12"/>
                    <a:pt x="33" y="13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8" y="12"/>
                    <a:pt x="42" y="11"/>
                    <a:pt x="45" y="11"/>
                  </a:cubicBezTo>
                  <a:cubicBezTo>
                    <a:pt x="45" y="11"/>
                    <a:pt x="46" y="10"/>
                    <a:pt x="45" y="10"/>
                  </a:cubicBezTo>
                  <a:cubicBezTo>
                    <a:pt x="41" y="8"/>
                    <a:pt x="37" y="7"/>
                    <a:pt x="32" y="7"/>
                  </a:cubicBezTo>
                  <a:cubicBezTo>
                    <a:pt x="31" y="7"/>
                    <a:pt x="31" y="8"/>
                    <a:pt x="31" y="8"/>
                  </a:cubicBezTo>
                  <a:close/>
                  <a:moveTo>
                    <a:pt x="35" y="17"/>
                  </a:moveTo>
                  <a:cubicBezTo>
                    <a:pt x="37" y="19"/>
                    <a:pt x="38" y="21"/>
                    <a:pt x="40" y="23"/>
                  </a:cubicBezTo>
                  <a:cubicBezTo>
                    <a:pt x="41" y="24"/>
                    <a:pt x="41" y="24"/>
                    <a:pt x="42" y="23"/>
                  </a:cubicBezTo>
                  <a:cubicBezTo>
                    <a:pt x="50" y="15"/>
                    <a:pt x="50" y="15"/>
                    <a:pt x="50" y="15"/>
                  </a:cubicBezTo>
                  <a:cubicBezTo>
                    <a:pt x="50" y="15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46" y="11"/>
                    <a:pt x="40" y="13"/>
                    <a:pt x="36" y="15"/>
                  </a:cubicBezTo>
                  <a:cubicBezTo>
                    <a:pt x="35" y="16"/>
                    <a:pt x="35" y="16"/>
                    <a:pt x="35" y="17"/>
                  </a:cubicBezTo>
                  <a:close/>
                  <a:moveTo>
                    <a:pt x="8" y="29"/>
                  </a:moveTo>
                  <a:cubicBezTo>
                    <a:pt x="10" y="30"/>
                    <a:pt x="12" y="31"/>
                    <a:pt x="14" y="32"/>
                  </a:cubicBezTo>
                  <a:cubicBezTo>
                    <a:pt x="15" y="32"/>
                    <a:pt x="15" y="32"/>
                    <a:pt x="15" y="32"/>
                  </a:cubicBezTo>
                  <a:cubicBezTo>
                    <a:pt x="17" y="29"/>
                    <a:pt x="19" y="26"/>
                    <a:pt x="21" y="24"/>
                  </a:cubicBezTo>
                  <a:cubicBezTo>
                    <a:pt x="21" y="24"/>
                    <a:pt x="21" y="23"/>
                    <a:pt x="21" y="23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14" y="16"/>
                    <a:pt x="14" y="16"/>
                    <a:pt x="13" y="16"/>
                  </a:cubicBezTo>
                  <a:cubicBezTo>
                    <a:pt x="10" y="20"/>
                    <a:pt x="8" y="24"/>
                    <a:pt x="7" y="28"/>
                  </a:cubicBezTo>
                  <a:cubicBezTo>
                    <a:pt x="7" y="29"/>
                    <a:pt x="7" y="29"/>
                    <a:pt x="8" y="29"/>
                  </a:cubicBezTo>
                  <a:close/>
                  <a:moveTo>
                    <a:pt x="7" y="32"/>
                  </a:moveTo>
                  <a:cubicBezTo>
                    <a:pt x="7" y="37"/>
                    <a:pt x="8" y="41"/>
                    <a:pt x="10" y="46"/>
                  </a:cubicBezTo>
                  <a:cubicBezTo>
                    <a:pt x="10" y="46"/>
                    <a:pt x="10" y="46"/>
                    <a:pt x="10" y="45"/>
                  </a:cubicBezTo>
                  <a:cubicBezTo>
                    <a:pt x="10" y="42"/>
                    <a:pt x="12" y="38"/>
                    <a:pt x="13" y="35"/>
                  </a:cubicBezTo>
                  <a:cubicBezTo>
                    <a:pt x="14" y="34"/>
                    <a:pt x="14" y="34"/>
                    <a:pt x="13" y="34"/>
                  </a:cubicBezTo>
                  <a:cubicBezTo>
                    <a:pt x="11" y="33"/>
                    <a:pt x="10" y="32"/>
                    <a:pt x="8" y="31"/>
                  </a:cubicBezTo>
                  <a:cubicBezTo>
                    <a:pt x="7" y="31"/>
                    <a:pt x="7" y="32"/>
                    <a:pt x="7" y="32"/>
                  </a:cubicBezTo>
                  <a:close/>
                  <a:moveTo>
                    <a:pt x="17" y="34"/>
                  </a:moveTo>
                  <a:cubicBezTo>
                    <a:pt x="20" y="35"/>
                    <a:pt x="22" y="37"/>
                    <a:pt x="24" y="39"/>
                  </a:cubicBezTo>
                  <a:cubicBezTo>
                    <a:pt x="25" y="40"/>
                    <a:pt x="25" y="40"/>
                    <a:pt x="26" y="39"/>
                  </a:cubicBezTo>
                  <a:cubicBezTo>
                    <a:pt x="31" y="34"/>
                    <a:pt x="31" y="34"/>
                    <a:pt x="31" y="34"/>
                  </a:cubicBezTo>
                  <a:cubicBezTo>
                    <a:pt x="31" y="34"/>
                    <a:pt x="31" y="33"/>
                    <a:pt x="31" y="33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3" y="25"/>
                    <a:pt x="23" y="25"/>
                    <a:pt x="22" y="25"/>
                  </a:cubicBezTo>
                  <a:cubicBezTo>
                    <a:pt x="20" y="28"/>
                    <a:pt x="18" y="30"/>
                    <a:pt x="17" y="33"/>
                  </a:cubicBezTo>
                  <a:cubicBezTo>
                    <a:pt x="17" y="33"/>
                    <a:pt x="17" y="33"/>
                    <a:pt x="17" y="34"/>
                  </a:cubicBezTo>
                  <a:close/>
                  <a:moveTo>
                    <a:pt x="23" y="41"/>
                  </a:moveTo>
                  <a:cubicBezTo>
                    <a:pt x="21" y="39"/>
                    <a:pt x="19" y="37"/>
                    <a:pt x="16" y="36"/>
                  </a:cubicBezTo>
                  <a:cubicBezTo>
                    <a:pt x="16" y="35"/>
                    <a:pt x="15" y="35"/>
                    <a:pt x="15" y="36"/>
                  </a:cubicBezTo>
                  <a:cubicBezTo>
                    <a:pt x="13" y="40"/>
                    <a:pt x="11" y="46"/>
                    <a:pt x="13" y="50"/>
                  </a:cubicBezTo>
                  <a:cubicBezTo>
                    <a:pt x="13" y="51"/>
                    <a:pt x="14" y="51"/>
                    <a:pt x="15" y="50"/>
                  </a:cubicBezTo>
                  <a:cubicBezTo>
                    <a:pt x="23" y="42"/>
                    <a:pt x="23" y="42"/>
                    <a:pt x="23" y="42"/>
                  </a:cubicBezTo>
                  <a:cubicBezTo>
                    <a:pt x="23" y="42"/>
                    <a:pt x="23" y="41"/>
                    <a:pt x="23" y="4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endParaRPr lang="zh-CN" altLang="en-US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16" name="Freeform 14"/>
            <p:cNvSpPr>
              <a:spLocks noEditPoints="1"/>
            </p:cNvSpPr>
            <p:nvPr/>
          </p:nvSpPr>
          <p:spPr bwMode="auto">
            <a:xfrm>
              <a:off x="18" y="28"/>
              <a:ext cx="102" cy="125"/>
            </a:xfrm>
            <a:custGeom>
              <a:avLst/>
              <a:gdLst>
                <a:gd name="T0" fmla="*/ 34 w 58"/>
                <a:gd name="T1" fmla="*/ 29 h 71"/>
                <a:gd name="T2" fmla="*/ 25 w 58"/>
                <a:gd name="T3" fmla="*/ 35 h 71"/>
                <a:gd name="T4" fmla="*/ 27 w 58"/>
                <a:gd name="T5" fmla="*/ 42 h 71"/>
                <a:gd name="T6" fmla="*/ 40 w 58"/>
                <a:gd name="T7" fmla="*/ 37 h 71"/>
                <a:gd name="T8" fmla="*/ 6 w 58"/>
                <a:gd name="T9" fmla="*/ 45 h 71"/>
                <a:gd name="T10" fmla="*/ 44 w 58"/>
                <a:gd name="T11" fmla="*/ 39 h 71"/>
                <a:gd name="T12" fmla="*/ 51 w 58"/>
                <a:gd name="T13" fmla="*/ 0 h 71"/>
                <a:gd name="T14" fmla="*/ 26 w 58"/>
                <a:gd name="T15" fmla="*/ 50 h 71"/>
                <a:gd name="T16" fmla="*/ 25 w 58"/>
                <a:gd name="T17" fmla="*/ 52 h 71"/>
                <a:gd name="T18" fmla="*/ 25 w 58"/>
                <a:gd name="T19" fmla="*/ 61 h 71"/>
                <a:gd name="T20" fmla="*/ 25 w 58"/>
                <a:gd name="T21" fmla="*/ 63 h 71"/>
                <a:gd name="T22" fmla="*/ 45 w 58"/>
                <a:gd name="T23" fmla="*/ 69 h 71"/>
                <a:gd name="T24" fmla="*/ 1 w 58"/>
                <a:gd name="T25" fmla="*/ 71 h 71"/>
                <a:gd name="T26" fmla="*/ 20 w 58"/>
                <a:gd name="T27" fmla="*/ 63 h 71"/>
                <a:gd name="T28" fmla="*/ 21 w 58"/>
                <a:gd name="T29" fmla="*/ 61 h 71"/>
                <a:gd name="T30" fmla="*/ 21 w 58"/>
                <a:gd name="T31" fmla="*/ 52 h 71"/>
                <a:gd name="T32" fmla="*/ 21 w 58"/>
                <a:gd name="T33" fmla="*/ 50 h 71"/>
                <a:gd name="T34" fmla="*/ 6 w 58"/>
                <a:gd name="T35" fmla="*/ 45 h 71"/>
                <a:gd name="T36" fmla="*/ 11 w 58"/>
                <a:gd name="T37" fmla="*/ 40 h 71"/>
                <a:gd name="T38" fmla="*/ 24 w 58"/>
                <a:gd name="T39" fmla="*/ 43 h 71"/>
                <a:gd name="T40" fmla="*/ 23 w 58"/>
                <a:gd name="T41" fmla="*/ 37 h 71"/>
                <a:gd name="T42" fmla="*/ 11 w 58"/>
                <a:gd name="T43" fmla="*/ 40 h 71"/>
                <a:gd name="T44" fmla="*/ 13 w 58"/>
                <a:gd name="T45" fmla="*/ 38 h 71"/>
                <a:gd name="T46" fmla="*/ 21 w 58"/>
                <a:gd name="T47" fmla="*/ 34 h 71"/>
                <a:gd name="T48" fmla="*/ 21 w 58"/>
                <a:gd name="T49" fmla="*/ 30 h 71"/>
                <a:gd name="T50" fmla="*/ 24 w 58"/>
                <a:gd name="T51" fmla="*/ 33 h 71"/>
                <a:gd name="T52" fmla="*/ 31 w 58"/>
                <a:gd name="T53" fmla="*/ 27 h 71"/>
                <a:gd name="T54" fmla="*/ 29 w 58"/>
                <a:gd name="T55" fmla="*/ 22 h 71"/>
                <a:gd name="T56" fmla="*/ 33 w 58"/>
                <a:gd name="T57" fmla="*/ 25 h 71"/>
                <a:gd name="T58" fmla="*/ 39 w 58"/>
                <a:gd name="T59" fmla="*/ 18 h 71"/>
                <a:gd name="T60" fmla="*/ 36 w 58"/>
                <a:gd name="T61" fmla="*/ 15 h 71"/>
                <a:gd name="T62" fmla="*/ 40 w 58"/>
                <a:gd name="T63" fmla="*/ 15 h 71"/>
                <a:gd name="T64" fmla="*/ 43 w 58"/>
                <a:gd name="T65" fmla="*/ 7 h 71"/>
                <a:gd name="T66" fmla="*/ 46 w 58"/>
                <a:gd name="T67" fmla="*/ 5 h 71"/>
                <a:gd name="T68" fmla="*/ 43 w 58"/>
                <a:gd name="T69" fmla="*/ 17 h 71"/>
                <a:gd name="T70" fmla="*/ 49 w 58"/>
                <a:gd name="T71" fmla="*/ 18 h 71"/>
                <a:gd name="T72" fmla="*/ 46 w 58"/>
                <a:gd name="T73" fmla="*/ 5 h 71"/>
                <a:gd name="T74" fmla="*/ 43 w 58"/>
                <a:gd name="T75" fmla="*/ 37 h 71"/>
                <a:gd name="T76" fmla="*/ 48 w 58"/>
                <a:gd name="T77" fmla="*/ 21 h 71"/>
                <a:gd name="T78" fmla="*/ 41 w 58"/>
                <a:gd name="T79" fmla="*/ 19 h 71"/>
                <a:gd name="T80" fmla="*/ 35 w 58"/>
                <a:gd name="T81" fmla="*/ 28 h 71"/>
                <a:gd name="T82" fmla="*/ 42 w 58"/>
                <a:gd name="T83" fmla="*/ 35 h 71"/>
                <a:gd name="T84" fmla="*/ 49 w 58"/>
                <a:gd name="T85" fmla="*/ 22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8" h="71">
                  <a:moveTo>
                    <a:pt x="40" y="36"/>
                  </a:moveTo>
                  <a:cubicBezTo>
                    <a:pt x="34" y="29"/>
                    <a:pt x="34" y="29"/>
                    <a:pt x="34" y="29"/>
                  </a:cubicBezTo>
                  <a:cubicBezTo>
                    <a:pt x="33" y="29"/>
                    <a:pt x="33" y="29"/>
                    <a:pt x="32" y="29"/>
                  </a:cubicBezTo>
                  <a:cubicBezTo>
                    <a:pt x="30" y="32"/>
                    <a:pt x="27" y="33"/>
                    <a:pt x="25" y="35"/>
                  </a:cubicBezTo>
                  <a:cubicBezTo>
                    <a:pt x="24" y="35"/>
                    <a:pt x="24" y="36"/>
                    <a:pt x="24" y="36"/>
                  </a:cubicBezTo>
                  <a:cubicBezTo>
                    <a:pt x="26" y="38"/>
                    <a:pt x="26" y="40"/>
                    <a:pt x="27" y="42"/>
                  </a:cubicBezTo>
                  <a:cubicBezTo>
                    <a:pt x="27" y="43"/>
                    <a:pt x="27" y="43"/>
                    <a:pt x="28" y="43"/>
                  </a:cubicBezTo>
                  <a:cubicBezTo>
                    <a:pt x="32" y="42"/>
                    <a:pt x="37" y="40"/>
                    <a:pt x="40" y="37"/>
                  </a:cubicBezTo>
                  <a:cubicBezTo>
                    <a:pt x="41" y="37"/>
                    <a:pt x="41" y="36"/>
                    <a:pt x="40" y="36"/>
                  </a:cubicBezTo>
                  <a:close/>
                  <a:moveTo>
                    <a:pt x="6" y="45"/>
                  </a:moveTo>
                  <a:cubicBezTo>
                    <a:pt x="7" y="43"/>
                    <a:pt x="7" y="43"/>
                    <a:pt x="7" y="43"/>
                  </a:cubicBezTo>
                  <a:cubicBezTo>
                    <a:pt x="19" y="50"/>
                    <a:pt x="34" y="49"/>
                    <a:pt x="44" y="39"/>
                  </a:cubicBezTo>
                  <a:cubicBezTo>
                    <a:pt x="54" y="29"/>
                    <a:pt x="56" y="13"/>
                    <a:pt x="49" y="2"/>
                  </a:cubicBezTo>
                  <a:cubicBezTo>
                    <a:pt x="51" y="0"/>
                    <a:pt x="51" y="0"/>
                    <a:pt x="51" y="0"/>
                  </a:cubicBezTo>
                  <a:cubicBezTo>
                    <a:pt x="58" y="13"/>
                    <a:pt x="57" y="29"/>
                    <a:pt x="46" y="40"/>
                  </a:cubicBezTo>
                  <a:cubicBezTo>
                    <a:pt x="40" y="46"/>
                    <a:pt x="33" y="49"/>
                    <a:pt x="26" y="50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25" y="52"/>
                    <a:pt x="25" y="52"/>
                    <a:pt x="25" y="52"/>
                  </a:cubicBezTo>
                  <a:cubicBezTo>
                    <a:pt x="25" y="52"/>
                    <a:pt x="25" y="52"/>
                    <a:pt x="25" y="52"/>
                  </a:cubicBezTo>
                  <a:cubicBezTo>
                    <a:pt x="29" y="54"/>
                    <a:pt x="29" y="59"/>
                    <a:pt x="25" y="61"/>
                  </a:cubicBezTo>
                  <a:cubicBezTo>
                    <a:pt x="25" y="61"/>
                    <a:pt x="25" y="61"/>
                    <a:pt x="25" y="61"/>
                  </a:cubicBezTo>
                  <a:cubicBezTo>
                    <a:pt x="25" y="63"/>
                    <a:pt x="25" y="63"/>
                    <a:pt x="25" y="63"/>
                  </a:cubicBezTo>
                  <a:cubicBezTo>
                    <a:pt x="25" y="63"/>
                    <a:pt x="25" y="63"/>
                    <a:pt x="26" y="63"/>
                  </a:cubicBezTo>
                  <a:cubicBezTo>
                    <a:pt x="32" y="64"/>
                    <a:pt x="40" y="66"/>
                    <a:pt x="45" y="69"/>
                  </a:cubicBezTo>
                  <a:cubicBezTo>
                    <a:pt x="46" y="70"/>
                    <a:pt x="46" y="71"/>
                    <a:pt x="45" y="71"/>
                  </a:cubicBezTo>
                  <a:cubicBezTo>
                    <a:pt x="1" y="71"/>
                    <a:pt x="1" y="71"/>
                    <a:pt x="1" y="71"/>
                  </a:cubicBezTo>
                  <a:cubicBezTo>
                    <a:pt x="0" y="71"/>
                    <a:pt x="0" y="70"/>
                    <a:pt x="1" y="69"/>
                  </a:cubicBezTo>
                  <a:cubicBezTo>
                    <a:pt x="6" y="66"/>
                    <a:pt x="14" y="64"/>
                    <a:pt x="20" y="63"/>
                  </a:cubicBezTo>
                  <a:cubicBezTo>
                    <a:pt x="21" y="63"/>
                    <a:pt x="21" y="63"/>
                    <a:pt x="21" y="63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17" y="59"/>
                    <a:pt x="17" y="54"/>
                    <a:pt x="21" y="52"/>
                  </a:cubicBezTo>
                  <a:cubicBezTo>
                    <a:pt x="21" y="52"/>
                    <a:pt x="21" y="52"/>
                    <a:pt x="21" y="52"/>
                  </a:cubicBezTo>
                  <a:cubicBezTo>
                    <a:pt x="21" y="50"/>
                    <a:pt x="21" y="50"/>
                    <a:pt x="21" y="50"/>
                  </a:cubicBezTo>
                  <a:cubicBezTo>
                    <a:pt x="21" y="50"/>
                    <a:pt x="21" y="50"/>
                    <a:pt x="20" y="50"/>
                  </a:cubicBezTo>
                  <a:cubicBezTo>
                    <a:pt x="15" y="49"/>
                    <a:pt x="10" y="48"/>
                    <a:pt x="6" y="45"/>
                  </a:cubicBezTo>
                  <a:close/>
                  <a:moveTo>
                    <a:pt x="9" y="42"/>
                  </a:move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5" y="43"/>
                    <a:pt x="19" y="44"/>
                    <a:pt x="24" y="43"/>
                  </a:cubicBezTo>
                  <a:cubicBezTo>
                    <a:pt x="25" y="43"/>
                    <a:pt x="25" y="43"/>
                    <a:pt x="25" y="42"/>
                  </a:cubicBezTo>
                  <a:cubicBezTo>
                    <a:pt x="24" y="41"/>
                    <a:pt x="24" y="39"/>
                    <a:pt x="23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18" y="39"/>
                    <a:pt x="15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3" y="38"/>
                    <a:pt x="13" y="38"/>
                    <a:pt x="13" y="38"/>
                  </a:cubicBezTo>
                  <a:cubicBezTo>
                    <a:pt x="16" y="37"/>
                    <a:pt x="18" y="36"/>
                    <a:pt x="20" y="35"/>
                  </a:cubicBezTo>
                  <a:cubicBezTo>
                    <a:pt x="21" y="35"/>
                    <a:pt x="21" y="34"/>
                    <a:pt x="21" y="34"/>
                  </a:cubicBezTo>
                  <a:cubicBezTo>
                    <a:pt x="20" y="33"/>
                    <a:pt x="20" y="32"/>
                    <a:pt x="19" y="32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1"/>
                    <a:pt x="22" y="32"/>
                    <a:pt x="23" y="33"/>
                  </a:cubicBezTo>
                  <a:cubicBezTo>
                    <a:pt x="23" y="33"/>
                    <a:pt x="23" y="34"/>
                    <a:pt x="24" y="33"/>
                  </a:cubicBezTo>
                  <a:cubicBezTo>
                    <a:pt x="26" y="32"/>
                    <a:pt x="29" y="30"/>
                    <a:pt x="31" y="28"/>
                  </a:cubicBezTo>
                  <a:cubicBezTo>
                    <a:pt x="31" y="28"/>
                    <a:pt x="31" y="27"/>
                    <a:pt x="31" y="27"/>
                  </a:cubicBezTo>
                  <a:cubicBezTo>
                    <a:pt x="28" y="23"/>
                    <a:pt x="28" y="23"/>
                    <a:pt x="28" y="23"/>
                  </a:cubicBezTo>
                  <a:cubicBezTo>
                    <a:pt x="29" y="22"/>
                    <a:pt x="29" y="22"/>
                    <a:pt x="29" y="22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3" y="25"/>
                    <a:pt x="34" y="25"/>
                  </a:cubicBezTo>
                  <a:cubicBezTo>
                    <a:pt x="36" y="23"/>
                    <a:pt x="38" y="20"/>
                    <a:pt x="39" y="18"/>
                  </a:cubicBezTo>
                  <a:cubicBezTo>
                    <a:pt x="39" y="18"/>
                    <a:pt x="39" y="17"/>
                    <a:pt x="39" y="17"/>
                  </a:cubicBezTo>
                  <a:cubicBezTo>
                    <a:pt x="38" y="16"/>
                    <a:pt x="37" y="16"/>
                    <a:pt x="36" y="15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8" y="14"/>
                    <a:pt x="39" y="15"/>
                    <a:pt x="40" y="15"/>
                  </a:cubicBezTo>
                  <a:cubicBezTo>
                    <a:pt x="40" y="15"/>
                    <a:pt x="41" y="15"/>
                    <a:pt x="41" y="15"/>
                  </a:cubicBezTo>
                  <a:cubicBezTo>
                    <a:pt x="42" y="13"/>
                    <a:pt x="43" y="10"/>
                    <a:pt x="43" y="7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6" y="9"/>
                    <a:pt x="44" y="13"/>
                    <a:pt x="43" y="16"/>
                  </a:cubicBezTo>
                  <a:cubicBezTo>
                    <a:pt x="42" y="16"/>
                    <a:pt x="43" y="17"/>
                    <a:pt x="43" y="17"/>
                  </a:cubicBezTo>
                  <a:cubicBezTo>
                    <a:pt x="45" y="18"/>
                    <a:pt x="46" y="19"/>
                    <a:pt x="48" y="19"/>
                  </a:cubicBezTo>
                  <a:cubicBezTo>
                    <a:pt x="49" y="19"/>
                    <a:pt x="49" y="19"/>
                    <a:pt x="49" y="18"/>
                  </a:cubicBezTo>
                  <a:cubicBezTo>
                    <a:pt x="49" y="14"/>
                    <a:pt x="48" y="9"/>
                    <a:pt x="46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53" y="14"/>
                    <a:pt x="52" y="28"/>
                    <a:pt x="43" y="37"/>
                  </a:cubicBezTo>
                  <a:cubicBezTo>
                    <a:pt x="34" y="46"/>
                    <a:pt x="20" y="48"/>
                    <a:pt x="9" y="42"/>
                  </a:cubicBezTo>
                  <a:close/>
                  <a:moveTo>
                    <a:pt x="48" y="21"/>
                  </a:moveTo>
                  <a:cubicBezTo>
                    <a:pt x="46" y="21"/>
                    <a:pt x="44" y="20"/>
                    <a:pt x="42" y="19"/>
                  </a:cubicBezTo>
                  <a:cubicBezTo>
                    <a:pt x="42" y="18"/>
                    <a:pt x="41" y="19"/>
                    <a:pt x="41" y="19"/>
                  </a:cubicBezTo>
                  <a:cubicBezTo>
                    <a:pt x="39" y="22"/>
                    <a:pt x="37" y="24"/>
                    <a:pt x="35" y="27"/>
                  </a:cubicBezTo>
                  <a:cubicBezTo>
                    <a:pt x="35" y="27"/>
                    <a:pt x="35" y="27"/>
                    <a:pt x="35" y="28"/>
                  </a:cubicBezTo>
                  <a:cubicBezTo>
                    <a:pt x="42" y="34"/>
                    <a:pt x="42" y="34"/>
                    <a:pt x="42" y="34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42" y="35"/>
                    <a:pt x="43" y="35"/>
                    <a:pt x="43" y="34"/>
                  </a:cubicBezTo>
                  <a:cubicBezTo>
                    <a:pt x="46" y="31"/>
                    <a:pt x="48" y="27"/>
                    <a:pt x="49" y="22"/>
                  </a:cubicBezTo>
                  <a:cubicBezTo>
                    <a:pt x="49" y="22"/>
                    <a:pt x="49" y="21"/>
                    <a:pt x="48" y="2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/>
            <a:p>
              <a:endParaRPr lang="zh-CN" altLang="en-US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21" name="Freeform 19"/>
          <p:cNvSpPr>
            <a:spLocks noEditPoints="1"/>
          </p:cNvSpPr>
          <p:nvPr/>
        </p:nvSpPr>
        <p:spPr bwMode="auto">
          <a:xfrm>
            <a:off x="575721" y="3464506"/>
            <a:ext cx="270580" cy="317824"/>
          </a:xfrm>
          <a:custGeom>
            <a:avLst/>
            <a:gdLst>
              <a:gd name="T0" fmla="*/ 24 w 72"/>
              <a:gd name="T1" fmla="*/ 71 h 85"/>
              <a:gd name="T2" fmla="*/ 30 w 72"/>
              <a:gd name="T3" fmla="*/ 73 h 85"/>
              <a:gd name="T4" fmla="*/ 18 w 72"/>
              <a:gd name="T5" fmla="*/ 30 h 85"/>
              <a:gd name="T6" fmla="*/ 18 w 72"/>
              <a:gd name="T7" fmla="*/ 32 h 85"/>
              <a:gd name="T8" fmla="*/ 4 w 72"/>
              <a:gd name="T9" fmla="*/ 55 h 85"/>
              <a:gd name="T10" fmla="*/ 3 w 72"/>
              <a:gd name="T11" fmla="*/ 55 h 85"/>
              <a:gd name="T12" fmla="*/ 17 w 72"/>
              <a:gd name="T13" fmla="*/ 29 h 85"/>
              <a:gd name="T14" fmla="*/ 18 w 72"/>
              <a:gd name="T15" fmla="*/ 30 h 85"/>
              <a:gd name="T16" fmla="*/ 68 w 72"/>
              <a:gd name="T17" fmla="*/ 59 h 85"/>
              <a:gd name="T18" fmla="*/ 54 w 72"/>
              <a:gd name="T19" fmla="*/ 82 h 85"/>
              <a:gd name="T20" fmla="*/ 54 w 72"/>
              <a:gd name="T21" fmla="*/ 84 h 85"/>
              <a:gd name="T22" fmla="*/ 55 w 72"/>
              <a:gd name="T23" fmla="*/ 84 h 85"/>
              <a:gd name="T24" fmla="*/ 69 w 72"/>
              <a:gd name="T25" fmla="*/ 59 h 85"/>
              <a:gd name="T26" fmla="*/ 60 w 72"/>
              <a:gd name="T27" fmla="*/ 59 h 85"/>
              <a:gd name="T28" fmla="*/ 59 w 72"/>
              <a:gd name="T29" fmla="*/ 59 h 85"/>
              <a:gd name="T30" fmla="*/ 50 w 72"/>
              <a:gd name="T31" fmla="*/ 75 h 85"/>
              <a:gd name="T32" fmla="*/ 50 w 72"/>
              <a:gd name="T33" fmla="*/ 76 h 85"/>
              <a:gd name="T34" fmla="*/ 51 w 72"/>
              <a:gd name="T35" fmla="*/ 78 h 85"/>
              <a:gd name="T36" fmla="*/ 60 w 72"/>
              <a:gd name="T37" fmla="*/ 59 h 85"/>
              <a:gd name="T38" fmla="*/ 22 w 72"/>
              <a:gd name="T39" fmla="*/ 37 h 85"/>
              <a:gd name="T40" fmla="*/ 22 w 72"/>
              <a:gd name="T41" fmla="*/ 39 h 85"/>
              <a:gd name="T42" fmla="*/ 13 w 72"/>
              <a:gd name="T43" fmla="*/ 54 h 85"/>
              <a:gd name="T44" fmla="*/ 12 w 72"/>
              <a:gd name="T45" fmla="*/ 55 h 85"/>
              <a:gd name="T46" fmla="*/ 21 w 72"/>
              <a:gd name="T47" fmla="*/ 36 h 85"/>
              <a:gd name="T48" fmla="*/ 51 w 72"/>
              <a:gd name="T49" fmla="*/ 57 h 85"/>
              <a:gd name="T50" fmla="*/ 46 w 72"/>
              <a:gd name="T51" fmla="*/ 76 h 85"/>
              <a:gd name="T52" fmla="*/ 14 w 72"/>
              <a:gd name="T53" fmla="*/ 62 h 85"/>
              <a:gd name="T54" fmla="*/ 22 w 72"/>
              <a:gd name="T55" fmla="*/ 53 h 85"/>
              <a:gd name="T56" fmla="*/ 41 w 72"/>
              <a:gd name="T57" fmla="*/ 38 h 85"/>
              <a:gd name="T58" fmla="*/ 45 w 72"/>
              <a:gd name="T59" fmla="*/ 33 h 85"/>
              <a:gd name="T60" fmla="*/ 52 w 72"/>
              <a:gd name="T61" fmla="*/ 35 h 85"/>
              <a:gd name="T62" fmla="*/ 51 w 72"/>
              <a:gd name="T63" fmla="*/ 37 h 85"/>
              <a:gd name="T64" fmla="*/ 51 w 72"/>
              <a:gd name="T65" fmla="*/ 57 h 85"/>
              <a:gd name="T66" fmla="*/ 59 w 72"/>
              <a:gd name="T67" fmla="*/ 7 h 85"/>
              <a:gd name="T68" fmla="*/ 67 w 72"/>
              <a:gd name="T69" fmla="*/ 11 h 85"/>
              <a:gd name="T70" fmla="*/ 54 w 72"/>
              <a:gd name="T71" fmla="*/ 34 h 85"/>
              <a:gd name="T72" fmla="*/ 47 w 72"/>
              <a:gd name="T73" fmla="*/ 31 h 85"/>
              <a:gd name="T74" fmla="*/ 61 w 72"/>
              <a:gd name="T75" fmla="*/ 5 h 85"/>
              <a:gd name="T76" fmla="*/ 68 w 72"/>
              <a:gd name="T77" fmla="*/ 9 h 85"/>
              <a:gd name="T78" fmla="*/ 61 w 72"/>
              <a:gd name="T79" fmla="*/ 6 h 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72" h="85">
                <a:moveTo>
                  <a:pt x="30" y="74"/>
                </a:moveTo>
                <a:cubicBezTo>
                  <a:pt x="27" y="78"/>
                  <a:pt x="22" y="74"/>
                  <a:pt x="24" y="71"/>
                </a:cubicBezTo>
                <a:cubicBezTo>
                  <a:pt x="24" y="70"/>
                  <a:pt x="24" y="70"/>
                  <a:pt x="25" y="70"/>
                </a:cubicBezTo>
                <a:cubicBezTo>
                  <a:pt x="30" y="73"/>
                  <a:pt x="30" y="73"/>
                  <a:pt x="30" y="73"/>
                </a:cubicBezTo>
                <a:cubicBezTo>
                  <a:pt x="31" y="73"/>
                  <a:pt x="31" y="74"/>
                  <a:pt x="30" y="74"/>
                </a:cubicBezTo>
                <a:close/>
                <a:moveTo>
                  <a:pt x="18" y="30"/>
                </a:moveTo>
                <a:cubicBezTo>
                  <a:pt x="19" y="30"/>
                  <a:pt x="19" y="30"/>
                  <a:pt x="19" y="30"/>
                </a:cubicBezTo>
                <a:cubicBezTo>
                  <a:pt x="19" y="31"/>
                  <a:pt x="18" y="32"/>
                  <a:pt x="18" y="32"/>
                </a:cubicBezTo>
                <a:cubicBezTo>
                  <a:pt x="9" y="35"/>
                  <a:pt x="3" y="44"/>
                  <a:pt x="5" y="54"/>
                </a:cubicBezTo>
                <a:cubicBezTo>
                  <a:pt x="5" y="54"/>
                  <a:pt x="5" y="55"/>
                  <a:pt x="4" y="55"/>
                </a:cubicBezTo>
                <a:cubicBezTo>
                  <a:pt x="4" y="55"/>
                  <a:pt x="4" y="55"/>
                  <a:pt x="4" y="55"/>
                </a:cubicBezTo>
                <a:cubicBezTo>
                  <a:pt x="4" y="55"/>
                  <a:pt x="3" y="55"/>
                  <a:pt x="3" y="55"/>
                </a:cubicBezTo>
                <a:cubicBezTo>
                  <a:pt x="3" y="55"/>
                  <a:pt x="3" y="55"/>
                  <a:pt x="3" y="54"/>
                </a:cubicBezTo>
                <a:cubicBezTo>
                  <a:pt x="0" y="43"/>
                  <a:pt x="7" y="33"/>
                  <a:pt x="17" y="29"/>
                </a:cubicBezTo>
                <a:cubicBezTo>
                  <a:pt x="17" y="29"/>
                  <a:pt x="18" y="29"/>
                  <a:pt x="18" y="29"/>
                </a:cubicBezTo>
                <a:cubicBezTo>
                  <a:pt x="18" y="29"/>
                  <a:pt x="18" y="30"/>
                  <a:pt x="18" y="30"/>
                </a:cubicBezTo>
                <a:close/>
                <a:moveTo>
                  <a:pt x="68" y="59"/>
                </a:moveTo>
                <a:cubicBezTo>
                  <a:pt x="68" y="59"/>
                  <a:pt x="68" y="59"/>
                  <a:pt x="68" y="59"/>
                </a:cubicBezTo>
                <a:cubicBezTo>
                  <a:pt x="67" y="59"/>
                  <a:pt x="67" y="59"/>
                  <a:pt x="67" y="60"/>
                </a:cubicBezTo>
                <a:cubicBezTo>
                  <a:pt x="69" y="69"/>
                  <a:pt x="63" y="79"/>
                  <a:pt x="54" y="82"/>
                </a:cubicBezTo>
                <a:cubicBezTo>
                  <a:pt x="54" y="82"/>
                  <a:pt x="53" y="83"/>
                  <a:pt x="53" y="83"/>
                </a:cubicBezTo>
                <a:cubicBezTo>
                  <a:pt x="54" y="84"/>
                  <a:pt x="54" y="84"/>
                  <a:pt x="54" y="84"/>
                </a:cubicBezTo>
                <a:cubicBezTo>
                  <a:pt x="54" y="84"/>
                  <a:pt x="54" y="84"/>
                  <a:pt x="54" y="84"/>
                </a:cubicBezTo>
                <a:cubicBezTo>
                  <a:pt x="54" y="85"/>
                  <a:pt x="55" y="85"/>
                  <a:pt x="55" y="84"/>
                </a:cubicBezTo>
                <a:cubicBezTo>
                  <a:pt x="65" y="81"/>
                  <a:pt x="72" y="70"/>
                  <a:pt x="69" y="59"/>
                </a:cubicBezTo>
                <a:cubicBezTo>
                  <a:pt x="69" y="59"/>
                  <a:pt x="69" y="59"/>
                  <a:pt x="69" y="59"/>
                </a:cubicBezTo>
                <a:cubicBezTo>
                  <a:pt x="69" y="59"/>
                  <a:pt x="68" y="59"/>
                  <a:pt x="68" y="59"/>
                </a:cubicBezTo>
                <a:close/>
                <a:moveTo>
                  <a:pt x="60" y="59"/>
                </a:moveTo>
                <a:cubicBezTo>
                  <a:pt x="60" y="59"/>
                  <a:pt x="60" y="59"/>
                  <a:pt x="60" y="59"/>
                </a:cubicBezTo>
                <a:cubicBezTo>
                  <a:pt x="59" y="59"/>
                  <a:pt x="59" y="59"/>
                  <a:pt x="59" y="59"/>
                </a:cubicBezTo>
                <a:cubicBezTo>
                  <a:pt x="59" y="60"/>
                  <a:pt x="59" y="60"/>
                  <a:pt x="59" y="60"/>
                </a:cubicBezTo>
                <a:cubicBezTo>
                  <a:pt x="61" y="67"/>
                  <a:pt x="57" y="74"/>
                  <a:pt x="50" y="75"/>
                </a:cubicBezTo>
                <a:cubicBezTo>
                  <a:pt x="50" y="75"/>
                  <a:pt x="50" y="75"/>
                  <a:pt x="50" y="75"/>
                </a:cubicBezTo>
                <a:cubicBezTo>
                  <a:pt x="50" y="76"/>
                  <a:pt x="50" y="76"/>
                  <a:pt x="50" y="76"/>
                </a:cubicBezTo>
                <a:cubicBezTo>
                  <a:pt x="50" y="77"/>
                  <a:pt x="50" y="77"/>
                  <a:pt x="50" y="77"/>
                </a:cubicBezTo>
                <a:cubicBezTo>
                  <a:pt x="50" y="77"/>
                  <a:pt x="50" y="78"/>
                  <a:pt x="51" y="78"/>
                </a:cubicBezTo>
                <a:cubicBezTo>
                  <a:pt x="59" y="76"/>
                  <a:pt x="64" y="67"/>
                  <a:pt x="61" y="59"/>
                </a:cubicBezTo>
                <a:cubicBezTo>
                  <a:pt x="61" y="59"/>
                  <a:pt x="61" y="59"/>
                  <a:pt x="60" y="59"/>
                </a:cubicBezTo>
                <a:close/>
                <a:moveTo>
                  <a:pt x="22" y="37"/>
                </a:moveTo>
                <a:cubicBezTo>
                  <a:pt x="22" y="37"/>
                  <a:pt x="22" y="37"/>
                  <a:pt x="22" y="37"/>
                </a:cubicBezTo>
                <a:cubicBezTo>
                  <a:pt x="22" y="38"/>
                  <a:pt x="22" y="38"/>
                  <a:pt x="22" y="38"/>
                </a:cubicBezTo>
                <a:cubicBezTo>
                  <a:pt x="22" y="38"/>
                  <a:pt x="22" y="39"/>
                  <a:pt x="22" y="39"/>
                </a:cubicBezTo>
                <a:cubicBezTo>
                  <a:pt x="15" y="40"/>
                  <a:pt x="11" y="47"/>
                  <a:pt x="13" y="53"/>
                </a:cubicBezTo>
                <a:cubicBezTo>
                  <a:pt x="13" y="54"/>
                  <a:pt x="13" y="54"/>
                  <a:pt x="13" y="54"/>
                </a:cubicBezTo>
                <a:cubicBezTo>
                  <a:pt x="13" y="55"/>
                  <a:pt x="13" y="55"/>
                  <a:pt x="12" y="55"/>
                </a:cubicBezTo>
                <a:cubicBezTo>
                  <a:pt x="12" y="55"/>
                  <a:pt x="12" y="55"/>
                  <a:pt x="12" y="55"/>
                </a:cubicBezTo>
                <a:cubicBezTo>
                  <a:pt x="11" y="55"/>
                  <a:pt x="11" y="55"/>
                  <a:pt x="11" y="54"/>
                </a:cubicBezTo>
                <a:cubicBezTo>
                  <a:pt x="8" y="46"/>
                  <a:pt x="13" y="38"/>
                  <a:pt x="21" y="36"/>
                </a:cubicBezTo>
                <a:cubicBezTo>
                  <a:pt x="22" y="36"/>
                  <a:pt x="22" y="36"/>
                  <a:pt x="22" y="37"/>
                </a:cubicBezTo>
                <a:close/>
                <a:moveTo>
                  <a:pt x="51" y="57"/>
                </a:moveTo>
                <a:cubicBezTo>
                  <a:pt x="48" y="62"/>
                  <a:pt x="47" y="65"/>
                  <a:pt x="46" y="68"/>
                </a:cubicBezTo>
                <a:cubicBezTo>
                  <a:pt x="46" y="70"/>
                  <a:pt x="46" y="72"/>
                  <a:pt x="46" y="76"/>
                </a:cubicBezTo>
                <a:cubicBezTo>
                  <a:pt x="46" y="79"/>
                  <a:pt x="45" y="80"/>
                  <a:pt x="42" y="79"/>
                </a:cubicBezTo>
                <a:cubicBezTo>
                  <a:pt x="33" y="73"/>
                  <a:pt x="23" y="68"/>
                  <a:pt x="14" y="62"/>
                </a:cubicBezTo>
                <a:cubicBezTo>
                  <a:pt x="12" y="61"/>
                  <a:pt x="12" y="59"/>
                  <a:pt x="14" y="58"/>
                </a:cubicBezTo>
                <a:cubicBezTo>
                  <a:pt x="18" y="56"/>
                  <a:pt x="20" y="55"/>
                  <a:pt x="22" y="53"/>
                </a:cubicBezTo>
                <a:cubicBezTo>
                  <a:pt x="24" y="51"/>
                  <a:pt x="25" y="49"/>
                  <a:pt x="28" y="44"/>
                </a:cubicBezTo>
                <a:cubicBezTo>
                  <a:pt x="31" y="38"/>
                  <a:pt x="37" y="37"/>
                  <a:pt x="41" y="38"/>
                </a:cubicBezTo>
                <a:cubicBezTo>
                  <a:pt x="44" y="38"/>
                  <a:pt x="44" y="37"/>
                  <a:pt x="45" y="34"/>
                </a:cubicBezTo>
                <a:cubicBezTo>
                  <a:pt x="45" y="34"/>
                  <a:pt x="45" y="33"/>
                  <a:pt x="45" y="33"/>
                </a:cubicBezTo>
                <a:cubicBezTo>
                  <a:pt x="46" y="32"/>
                  <a:pt x="46" y="32"/>
                  <a:pt x="47" y="32"/>
                </a:cubicBezTo>
                <a:cubicBezTo>
                  <a:pt x="52" y="35"/>
                  <a:pt x="52" y="35"/>
                  <a:pt x="52" y="35"/>
                </a:cubicBezTo>
                <a:cubicBezTo>
                  <a:pt x="53" y="36"/>
                  <a:pt x="53" y="36"/>
                  <a:pt x="52" y="37"/>
                </a:cubicBezTo>
                <a:cubicBezTo>
                  <a:pt x="52" y="37"/>
                  <a:pt x="52" y="37"/>
                  <a:pt x="51" y="37"/>
                </a:cubicBezTo>
                <a:cubicBezTo>
                  <a:pt x="49" y="40"/>
                  <a:pt x="49" y="41"/>
                  <a:pt x="50" y="43"/>
                </a:cubicBezTo>
                <a:cubicBezTo>
                  <a:pt x="53" y="46"/>
                  <a:pt x="54" y="52"/>
                  <a:pt x="51" y="57"/>
                </a:cubicBezTo>
                <a:close/>
                <a:moveTo>
                  <a:pt x="46" y="30"/>
                </a:moveTo>
                <a:cubicBezTo>
                  <a:pt x="49" y="23"/>
                  <a:pt x="54" y="13"/>
                  <a:pt x="59" y="7"/>
                </a:cubicBezTo>
                <a:cubicBezTo>
                  <a:pt x="59" y="7"/>
                  <a:pt x="60" y="7"/>
                  <a:pt x="60" y="7"/>
                </a:cubicBezTo>
                <a:cubicBezTo>
                  <a:pt x="67" y="11"/>
                  <a:pt x="67" y="11"/>
                  <a:pt x="67" y="11"/>
                </a:cubicBezTo>
                <a:cubicBezTo>
                  <a:pt x="68" y="11"/>
                  <a:pt x="68" y="11"/>
                  <a:pt x="68" y="12"/>
                </a:cubicBezTo>
                <a:cubicBezTo>
                  <a:pt x="65" y="19"/>
                  <a:pt x="59" y="29"/>
                  <a:pt x="54" y="34"/>
                </a:cubicBezTo>
                <a:cubicBezTo>
                  <a:pt x="54" y="35"/>
                  <a:pt x="54" y="35"/>
                  <a:pt x="53" y="35"/>
                </a:cubicBezTo>
                <a:cubicBezTo>
                  <a:pt x="47" y="31"/>
                  <a:pt x="47" y="31"/>
                  <a:pt x="47" y="31"/>
                </a:cubicBezTo>
                <a:cubicBezTo>
                  <a:pt x="46" y="31"/>
                  <a:pt x="46" y="30"/>
                  <a:pt x="46" y="30"/>
                </a:cubicBezTo>
                <a:close/>
                <a:moveTo>
                  <a:pt x="61" y="5"/>
                </a:moveTo>
                <a:cubicBezTo>
                  <a:pt x="64" y="2"/>
                  <a:pt x="66" y="0"/>
                  <a:pt x="68" y="1"/>
                </a:cubicBezTo>
                <a:cubicBezTo>
                  <a:pt x="70" y="2"/>
                  <a:pt x="70" y="5"/>
                  <a:pt x="68" y="9"/>
                </a:cubicBezTo>
                <a:cubicBezTo>
                  <a:pt x="68" y="10"/>
                  <a:pt x="68" y="10"/>
                  <a:pt x="67" y="10"/>
                </a:cubicBezTo>
                <a:cubicBezTo>
                  <a:pt x="61" y="6"/>
                  <a:pt x="61" y="6"/>
                  <a:pt x="61" y="6"/>
                </a:cubicBezTo>
                <a:cubicBezTo>
                  <a:pt x="61" y="6"/>
                  <a:pt x="61" y="5"/>
                  <a:pt x="61" y="5"/>
                </a:cubicBezTo>
                <a:close/>
              </a:path>
            </a:pathLst>
          </a:custGeom>
          <a:solidFill>
            <a:srgbClr val="323C50"/>
          </a:solidFill>
          <a:ln>
            <a:noFill/>
          </a:ln>
        </p:spPr>
        <p:txBody>
          <a:bodyPr/>
          <a:lstStyle/>
          <a:p>
            <a:endParaRPr lang="zh-CN" altLang="en-US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22" name="Freeform 20"/>
          <p:cNvSpPr>
            <a:spLocks noEditPoints="1"/>
          </p:cNvSpPr>
          <p:nvPr/>
        </p:nvSpPr>
        <p:spPr bwMode="auto">
          <a:xfrm>
            <a:off x="607932" y="4721764"/>
            <a:ext cx="227631" cy="253400"/>
          </a:xfrm>
          <a:custGeom>
            <a:avLst/>
            <a:gdLst>
              <a:gd name="T0" fmla="*/ 6 w 60"/>
              <a:gd name="T1" fmla="*/ 52 h 67"/>
              <a:gd name="T2" fmla="*/ 0 w 60"/>
              <a:gd name="T3" fmla="*/ 6 h 67"/>
              <a:gd name="T4" fmla="*/ 42 w 60"/>
              <a:gd name="T5" fmla="*/ 0 h 67"/>
              <a:gd name="T6" fmla="*/ 43 w 60"/>
              <a:gd name="T7" fmla="*/ 8 h 67"/>
              <a:gd name="T8" fmla="*/ 42 w 60"/>
              <a:gd name="T9" fmla="*/ 9 h 67"/>
              <a:gd name="T10" fmla="*/ 41 w 60"/>
              <a:gd name="T11" fmla="*/ 3 h 67"/>
              <a:gd name="T12" fmla="*/ 6 w 60"/>
              <a:gd name="T13" fmla="*/ 1 h 67"/>
              <a:gd name="T14" fmla="*/ 42 w 60"/>
              <a:gd name="T15" fmla="*/ 10 h 67"/>
              <a:gd name="T16" fmla="*/ 43 w 60"/>
              <a:gd name="T17" fmla="*/ 12 h 67"/>
              <a:gd name="T18" fmla="*/ 22 w 60"/>
              <a:gd name="T19" fmla="*/ 13 h 67"/>
              <a:gd name="T20" fmla="*/ 15 w 60"/>
              <a:gd name="T21" fmla="*/ 51 h 67"/>
              <a:gd name="T22" fmla="*/ 58 w 60"/>
              <a:gd name="T23" fmla="*/ 67 h 67"/>
              <a:gd name="T24" fmla="*/ 16 w 60"/>
              <a:gd name="T25" fmla="*/ 61 h 67"/>
              <a:gd name="T26" fmla="*/ 22 w 60"/>
              <a:gd name="T27" fmla="*/ 14 h 67"/>
              <a:gd name="T28" fmla="*/ 60 w 60"/>
              <a:gd name="T29" fmla="*/ 16 h 67"/>
              <a:gd name="T30" fmla="*/ 59 w 60"/>
              <a:gd name="T31" fmla="*/ 24 h 67"/>
              <a:gd name="T32" fmla="*/ 57 w 60"/>
              <a:gd name="T33" fmla="*/ 23 h 67"/>
              <a:gd name="T34" fmla="*/ 56 w 60"/>
              <a:gd name="T35" fmla="*/ 16 h 67"/>
              <a:gd name="T36" fmla="*/ 22 w 60"/>
              <a:gd name="T37" fmla="*/ 25 h 67"/>
              <a:gd name="T38" fmla="*/ 60 w 60"/>
              <a:gd name="T39" fmla="*/ 27 h 67"/>
              <a:gd name="T40" fmla="*/ 58 w 60"/>
              <a:gd name="T41" fmla="*/ 67 h 67"/>
              <a:gd name="T42" fmla="*/ 23 w 60"/>
              <a:gd name="T43" fmla="*/ 18 h 67"/>
              <a:gd name="T44" fmla="*/ 22 w 60"/>
              <a:gd name="T45" fmla="*/ 17 h 67"/>
              <a:gd name="T46" fmla="*/ 55 w 60"/>
              <a:gd name="T47" fmla="*/ 16 h 67"/>
              <a:gd name="T48" fmla="*/ 56 w 60"/>
              <a:gd name="T49" fmla="*/ 17 h 67"/>
              <a:gd name="T50" fmla="*/ 55 w 60"/>
              <a:gd name="T51" fmla="*/ 20 h 67"/>
              <a:gd name="T52" fmla="*/ 22 w 60"/>
              <a:gd name="T53" fmla="*/ 19 h 67"/>
              <a:gd name="T54" fmla="*/ 23 w 60"/>
              <a:gd name="T55" fmla="*/ 18 h 67"/>
              <a:gd name="T56" fmla="*/ 56 w 60"/>
              <a:gd name="T57" fmla="*/ 19 h 67"/>
              <a:gd name="T58" fmla="*/ 55 w 60"/>
              <a:gd name="T59" fmla="*/ 20 h 67"/>
              <a:gd name="T60" fmla="*/ 23 w 60"/>
              <a:gd name="T61" fmla="*/ 22 h 67"/>
              <a:gd name="T62" fmla="*/ 22 w 60"/>
              <a:gd name="T63" fmla="*/ 21 h 67"/>
              <a:gd name="T64" fmla="*/ 55 w 60"/>
              <a:gd name="T65" fmla="*/ 21 h 67"/>
              <a:gd name="T66" fmla="*/ 56 w 60"/>
              <a:gd name="T67" fmla="*/ 22 h 67"/>
              <a:gd name="T68" fmla="*/ 55 w 60"/>
              <a:gd name="T69" fmla="*/ 25 h 67"/>
              <a:gd name="T70" fmla="*/ 22 w 60"/>
              <a:gd name="T71" fmla="*/ 24 h 67"/>
              <a:gd name="T72" fmla="*/ 23 w 60"/>
              <a:gd name="T73" fmla="*/ 23 h 67"/>
              <a:gd name="T74" fmla="*/ 56 w 60"/>
              <a:gd name="T75" fmla="*/ 24 h 67"/>
              <a:gd name="T76" fmla="*/ 55 w 60"/>
              <a:gd name="T77" fmla="*/ 25 h 67"/>
              <a:gd name="T78" fmla="*/ 7 w 60"/>
              <a:gd name="T79" fmla="*/ 3 h 67"/>
              <a:gd name="T80" fmla="*/ 6 w 60"/>
              <a:gd name="T81" fmla="*/ 2 h 67"/>
              <a:gd name="T82" fmla="*/ 39 w 60"/>
              <a:gd name="T83" fmla="*/ 2 h 67"/>
              <a:gd name="T84" fmla="*/ 40 w 60"/>
              <a:gd name="T85" fmla="*/ 2 h 67"/>
              <a:gd name="T86" fmla="*/ 39 w 60"/>
              <a:gd name="T87" fmla="*/ 5 h 67"/>
              <a:gd name="T88" fmla="*/ 6 w 60"/>
              <a:gd name="T89" fmla="*/ 5 h 67"/>
              <a:gd name="T90" fmla="*/ 7 w 60"/>
              <a:gd name="T91" fmla="*/ 4 h 67"/>
              <a:gd name="T92" fmla="*/ 40 w 60"/>
              <a:gd name="T93" fmla="*/ 5 h 67"/>
              <a:gd name="T94" fmla="*/ 39 w 60"/>
              <a:gd name="T95" fmla="*/ 5 h 67"/>
              <a:gd name="T96" fmla="*/ 7 w 60"/>
              <a:gd name="T97" fmla="*/ 8 h 67"/>
              <a:gd name="T98" fmla="*/ 6 w 60"/>
              <a:gd name="T99" fmla="*/ 7 h 67"/>
              <a:gd name="T100" fmla="*/ 39 w 60"/>
              <a:gd name="T101" fmla="*/ 6 h 67"/>
              <a:gd name="T102" fmla="*/ 40 w 60"/>
              <a:gd name="T103" fmla="*/ 7 h 67"/>
              <a:gd name="T104" fmla="*/ 39 w 60"/>
              <a:gd name="T105" fmla="*/ 10 h 67"/>
              <a:gd name="T106" fmla="*/ 6 w 60"/>
              <a:gd name="T107" fmla="*/ 9 h 67"/>
              <a:gd name="T108" fmla="*/ 7 w 60"/>
              <a:gd name="T109" fmla="*/ 8 h 67"/>
              <a:gd name="T110" fmla="*/ 40 w 60"/>
              <a:gd name="T111" fmla="*/ 9 h 67"/>
              <a:gd name="T112" fmla="*/ 39 w 60"/>
              <a:gd name="T113" fmla="*/ 10 h 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60" h="67">
                <a:moveTo>
                  <a:pt x="14" y="52"/>
                </a:moveTo>
                <a:cubicBezTo>
                  <a:pt x="6" y="52"/>
                  <a:pt x="6" y="52"/>
                  <a:pt x="6" y="52"/>
                </a:cubicBezTo>
                <a:cubicBezTo>
                  <a:pt x="3" y="52"/>
                  <a:pt x="0" y="49"/>
                  <a:pt x="0" y="46"/>
                </a:cubicBezTo>
                <a:cubicBezTo>
                  <a:pt x="0" y="32"/>
                  <a:pt x="0" y="19"/>
                  <a:pt x="0" y="6"/>
                </a:cubicBezTo>
                <a:cubicBezTo>
                  <a:pt x="0" y="2"/>
                  <a:pt x="3" y="0"/>
                  <a:pt x="6" y="0"/>
                </a:cubicBezTo>
                <a:cubicBezTo>
                  <a:pt x="18" y="0"/>
                  <a:pt x="30" y="0"/>
                  <a:pt x="42" y="0"/>
                </a:cubicBezTo>
                <a:cubicBezTo>
                  <a:pt x="43" y="0"/>
                  <a:pt x="43" y="0"/>
                  <a:pt x="43" y="1"/>
                </a:cubicBezTo>
                <a:cubicBezTo>
                  <a:pt x="43" y="8"/>
                  <a:pt x="43" y="8"/>
                  <a:pt x="43" y="8"/>
                </a:cubicBezTo>
                <a:cubicBezTo>
                  <a:pt x="43" y="8"/>
                  <a:pt x="43" y="9"/>
                  <a:pt x="42" y="9"/>
                </a:cubicBezTo>
                <a:cubicBezTo>
                  <a:pt x="42" y="9"/>
                  <a:pt x="42" y="9"/>
                  <a:pt x="42" y="9"/>
                </a:cubicBezTo>
                <a:cubicBezTo>
                  <a:pt x="42" y="9"/>
                  <a:pt x="41" y="8"/>
                  <a:pt x="41" y="8"/>
                </a:cubicBezTo>
                <a:cubicBezTo>
                  <a:pt x="41" y="3"/>
                  <a:pt x="41" y="3"/>
                  <a:pt x="41" y="3"/>
                </a:cubicBezTo>
                <a:cubicBezTo>
                  <a:pt x="41" y="2"/>
                  <a:pt x="41" y="1"/>
                  <a:pt x="40" y="1"/>
                </a:cubicBezTo>
                <a:cubicBezTo>
                  <a:pt x="6" y="1"/>
                  <a:pt x="6" y="1"/>
                  <a:pt x="6" y="1"/>
                </a:cubicBezTo>
                <a:cubicBezTo>
                  <a:pt x="0" y="1"/>
                  <a:pt x="0" y="10"/>
                  <a:pt x="6" y="10"/>
                </a:cubicBezTo>
                <a:cubicBezTo>
                  <a:pt x="42" y="10"/>
                  <a:pt x="42" y="10"/>
                  <a:pt x="42" y="10"/>
                </a:cubicBezTo>
                <a:cubicBezTo>
                  <a:pt x="43" y="10"/>
                  <a:pt x="43" y="11"/>
                  <a:pt x="43" y="11"/>
                </a:cubicBezTo>
                <a:cubicBezTo>
                  <a:pt x="43" y="12"/>
                  <a:pt x="43" y="12"/>
                  <a:pt x="43" y="12"/>
                </a:cubicBezTo>
                <a:cubicBezTo>
                  <a:pt x="43" y="13"/>
                  <a:pt x="43" y="13"/>
                  <a:pt x="42" y="13"/>
                </a:cubicBezTo>
                <a:cubicBezTo>
                  <a:pt x="22" y="13"/>
                  <a:pt x="22" y="13"/>
                  <a:pt x="22" y="13"/>
                </a:cubicBezTo>
                <a:cubicBezTo>
                  <a:pt x="18" y="13"/>
                  <a:pt x="15" y="16"/>
                  <a:pt x="15" y="20"/>
                </a:cubicBezTo>
                <a:cubicBezTo>
                  <a:pt x="15" y="51"/>
                  <a:pt x="15" y="51"/>
                  <a:pt x="15" y="51"/>
                </a:cubicBezTo>
                <a:cubicBezTo>
                  <a:pt x="15" y="51"/>
                  <a:pt x="15" y="52"/>
                  <a:pt x="14" y="52"/>
                </a:cubicBezTo>
                <a:close/>
                <a:moveTo>
                  <a:pt x="58" y="67"/>
                </a:moveTo>
                <a:cubicBezTo>
                  <a:pt x="22" y="67"/>
                  <a:pt x="22" y="67"/>
                  <a:pt x="22" y="67"/>
                </a:cubicBezTo>
                <a:cubicBezTo>
                  <a:pt x="19" y="67"/>
                  <a:pt x="16" y="64"/>
                  <a:pt x="16" y="61"/>
                </a:cubicBezTo>
                <a:cubicBezTo>
                  <a:pt x="16" y="47"/>
                  <a:pt x="16" y="34"/>
                  <a:pt x="16" y="20"/>
                </a:cubicBezTo>
                <a:cubicBezTo>
                  <a:pt x="16" y="17"/>
                  <a:pt x="19" y="14"/>
                  <a:pt x="22" y="14"/>
                </a:cubicBezTo>
                <a:cubicBezTo>
                  <a:pt x="35" y="14"/>
                  <a:pt x="46" y="14"/>
                  <a:pt x="58" y="14"/>
                </a:cubicBezTo>
                <a:cubicBezTo>
                  <a:pt x="59" y="14"/>
                  <a:pt x="60" y="15"/>
                  <a:pt x="60" y="16"/>
                </a:cubicBezTo>
                <a:cubicBezTo>
                  <a:pt x="60" y="23"/>
                  <a:pt x="60" y="23"/>
                  <a:pt x="60" y="23"/>
                </a:cubicBezTo>
                <a:cubicBezTo>
                  <a:pt x="60" y="23"/>
                  <a:pt x="59" y="24"/>
                  <a:pt x="59" y="24"/>
                </a:cubicBezTo>
                <a:cubicBezTo>
                  <a:pt x="59" y="24"/>
                  <a:pt x="59" y="24"/>
                  <a:pt x="59" y="24"/>
                </a:cubicBezTo>
                <a:cubicBezTo>
                  <a:pt x="58" y="24"/>
                  <a:pt x="57" y="23"/>
                  <a:pt x="57" y="23"/>
                </a:cubicBezTo>
                <a:cubicBezTo>
                  <a:pt x="57" y="17"/>
                  <a:pt x="57" y="17"/>
                  <a:pt x="57" y="17"/>
                </a:cubicBezTo>
                <a:cubicBezTo>
                  <a:pt x="57" y="16"/>
                  <a:pt x="57" y="16"/>
                  <a:pt x="56" y="16"/>
                </a:cubicBezTo>
                <a:cubicBezTo>
                  <a:pt x="22" y="16"/>
                  <a:pt x="22" y="16"/>
                  <a:pt x="22" y="16"/>
                </a:cubicBezTo>
                <a:cubicBezTo>
                  <a:pt x="16" y="16"/>
                  <a:pt x="16" y="25"/>
                  <a:pt x="22" y="25"/>
                </a:cubicBezTo>
                <a:cubicBezTo>
                  <a:pt x="58" y="25"/>
                  <a:pt x="58" y="25"/>
                  <a:pt x="58" y="25"/>
                </a:cubicBezTo>
                <a:cubicBezTo>
                  <a:pt x="59" y="25"/>
                  <a:pt x="60" y="26"/>
                  <a:pt x="60" y="27"/>
                </a:cubicBezTo>
                <a:cubicBezTo>
                  <a:pt x="60" y="39"/>
                  <a:pt x="60" y="52"/>
                  <a:pt x="60" y="65"/>
                </a:cubicBezTo>
                <a:cubicBezTo>
                  <a:pt x="60" y="66"/>
                  <a:pt x="59" y="67"/>
                  <a:pt x="58" y="67"/>
                </a:cubicBezTo>
                <a:close/>
                <a:moveTo>
                  <a:pt x="55" y="18"/>
                </a:moveTo>
                <a:cubicBezTo>
                  <a:pt x="23" y="18"/>
                  <a:pt x="23" y="18"/>
                  <a:pt x="23" y="18"/>
                </a:cubicBezTo>
                <a:cubicBezTo>
                  <a:pt x="22" y="18"/>
                  <a:pt x="22" y="17"/>
                  <a:pt x="22" y="17"/>
                </a:cubicBezTo>
                <a:cubicBezTo>
                  <a:pt x="22" y="17"/>
                  <a:pt x="22" y="17"/>
                  <a:pt x="22" y="17"/>
                </a:cubicBezTo>
                <a:cubicBezTo>
                  <a:pt x="22" y="17"/>
                  <a:pt x="22" y="16"/>
                  <a:pt x="23" y="16"/>
                </a:cubicBezTo>
                <a:cubicBezTo>
                  <a:pt x="55" y="16"/>
                  <a:pt x="55" y="16"/>
                  <a:pt x="55" y="16"/>
                </a:cubicBezTo>
                <a:cubicBezTo>
                  <a:pt x="56" y="16"/>
                  <a:pt x="56" y="17"/>
                  <a:pt x="56" y="17"/>
                </a:cubicBezTo>
                <a:cubicBezTo>
                  <a:pt x="56" y="17"/>
                  <a:pt x="56" y="17"/>
                  <a:pt x="56" y="17"/>
                </a:cubicBezTo>
                <a:cubicBezTo>
                  <a:pt x="56" y="17"/>
                  <a:pt x="56" y="18"/>
                  <a:pt x="55" y="18"/>
                </a:cubicBezTo>
                <a:close/>
                <a:moveTo>
                  <a:pt x="55" y="20"/>
                </a:moveTo>
                <a:cubicBezTo>
                  <a:pt x="23" y="20"/>
                  <a:pt x="23" y="20"/>
                  <a:pt x="23" y="20"/>
                </a:cubicBezTo>
                <a:cubicBezTo>
                  <a:pt x="22" y="20"/>
                  <a:pt x="22" y="20"/>
                  <a:pt x="22" y="19"/>
                </a:cubicBezTo>
                <a:cubicBezTo>
                  <a:pt x="22" y="19"/>
                  <a:pt x="22" y="19"/>
                  <a:pt x="22" y="19"/>
                </a:cubicBezTo>
                <a:cubicBezTo>
                  <a:pt x="22" y="19"/>
                  <a:pt x="22" y="18"/>
                  <a:pt x="23" y="18"/>
                </a:cubicBezTo>
                <a:cubicBezTo>
                  <a:pt x="55" y="18"/>
                  <a:pt x="55" y="18"/>
                  <a:pt x="55" y="18"/>
                </a:cubicBezTo>
                <a:cubicBezTo>
                  <a:pt x="56" y="18"/>
                  <a:pt x="56" y="19"/>
                  <a:pt x="56" y="19"/>
                </a:cubicBezTo>
                <a:cubicBezTo>
                  <a:pt x="56" y="19"/>
                  <a:pt x="56" y="19"/>
                  <a:pt x="56" y="19"/>
                </a:cubicBezTo>
                <a:cubicBezTo>
                  <a:pt x="56" y="20"/>
                  <a:pt x="56" y="20"/>
                  <a:pt x="55" y="20"/>
                </a:cubicBezTo>
                <a:close/>
                <a:moveTo>
                  <a:pt x="55" y="22"/>
                </a:moveTo>
                <a:cubicBezTo>
                  <a:pt x="23" y="22"/>
                  <a:pt x="23" y="22"/>
                  <a:pt x="23" y="22"/>
                </a:cubicBezTo>
                <a:cubicBezTo>
                  <a:pt x="22" y="22"/>
                  <a:pt x="22" y="22"/>
                  <a:pt x="22" y="22"/>
                </a:cubicBezTo>
                <a:cubicBezTo>
                  <a:pt x="22" y="21"/>
                  <a:pt x="22" y="21"/>
                  <a:pt x="22" y="21"/>
                </a:cubicBezTo>
                <a:cubicBezTo>
                  <a:pt x="22" y="21"/>
                  <a:pt x="22" y="21"/>
                  <a:pt x="23" y="21"/>
                </a:cubicBezTo>
                <a:cubicBezTo>
                  <a:pt x="55" y="21"/>
                  <a:pt x="55" y="21"/>
                  <a:pt x="55" y="21"/>
                </a:cubicBezTo>
                <a:cubicBezTo>
                  <a:pt x="56" y="21"/>
                  <a:pt x="56" y="21"/>
                  <a:pt x="56" y="21"/>
                </a:cubicBezTo>
                <a:cubicBezTo>
                  <a:pt x="56" y="22"/>
                  <a:pt x="56" y="22"/>
                  <a:pt x="56" y="22"/>
                </a:cubicBezTo>
                <a:cubicBezTo>
                  <a:pt x="56" y="22"/>
                  <a:pt x="56" y="22"/>
                  <a:pt x="55" y="22"/>
                </a:cubicBezTo>
                <a:close/>
                <a:moveTo>
                  <a:pt x="55" y="25"/>
                </a:moveTo>
                <a:cubicBezTo>
                  <a:pt x="23" y="25"/>
                  <a:pt x="23" y="25"/>
                  <a:pt x="23" y="25"/>
                </a:cubicBezTo>
                <a:cubicBezTo>
                  <a:pt x="22" y="25"/>
                  <a:pt x="22" y="24"/>
                  <a:pt x="22" y="24"/>
                </a:cubicBezTo>
                <a:cubicBezTo>
                  <a:pt x="22" y="24"/>
                  <a:pt x="22" y="24"/>
                  <a:pt x="22" y="24"/>
                </a:cubicBezTo>
                <a:cubicBezTo>
                  <a:pt x="22" y="23"/>
                  <a:pt x="22" y="23"/>
                  <a:pt x="23" y="23"/>
                </a:cubicBezTo>
                <a:cubicBezTo>
                  <a:pt x="55" y="23"/>
                  <a:pt x="55" y="23"/>
                  <a:pt x="55" y="23"/>
                </a:cubicBezTo>
                <a:cubicBezTo>
                  <a:pt x="56" y="23"/>
                  <a:pt x="56" y="23"/>
                  <a:pt x="56" y="24"/>
                </a:cubicBezTo>
                <a:cubicBezTo>
                  <a:pt x="56" y="24"/>
                  <a:pt x="56" y="24"/>
                  <a:pt x="56" y="24"/>
                </a:cubicBezTo>
                <a:cubicBezTo>
                  <a:pt x="56" y="24"/>
                  <a:pt x="56" y="25"/>
                  <a:pt x="55" y="25"/>
                </a:cubicBezTo>
                <a:close/>
                <a:moveTo>
                  <a:pt x="39" y="3"/>
                </a:moveTo>
                <a:cubicBezTo>
                  <a:pt x="7" y="3"/>
                  <a:pt x="7" y="3"/>
                  <a:pt x="7" y="3"/>
                </a:cubicBezTo>
                <a:cubicBezTo>
                  <a:pt x="6" y="3"/>
                  <a:pt x="6" y="3"/>
                  <a:pt x="6" y="2"/>
                </a:cubicBezTo>
                <a:cubicBezTo>
                  <a:pt x="6" y="2"/>
                  <a:pt x="6" y="2"/>
                  <a:pt x="6" y="2"/>
                </a:cubicBezTo>
                <a:cubicBezTo>
                  <a:pt x="6" y="2"/>
                  <a:pt x="6" y="2"/>
                  <a:pt x="7" y="2"/>
                </a:cubicBezTo>
                <a:cubicBezTo>
                  <a:pt x="39" y="2"/>
                  <a:pt x="39" y="2"/>
                  <a:pt x="39" y="2"/>
                </a:cubicBezTo>
                <a:cubicBezTo>
                  <a:pt x="40" y="2"/>
                  <a:pt x="40" y="2"/>
                  <a:pt x="40" y="2"/>
                </a:cubicBezTo>
                <a:cubicBezTo>
                  <a:pt x="40" y="2"/>
                  <a:pt x="40" y="2"/>
                  <a:pt x="40" y="2"/>
                </a:cubicBezTo>
                <a:cubicBezTo>
                  <a:pt x="40" y="3"/>
                  <a:pt x="40" y="3"/>
                  <a:pt x="39" y="3"/>
                </a:cubicBezTo>
                <a:close/>
                <a:moveTo>
                  <a:pt x="39" y="5"/>
                </a:moveTo>
                <a:cubicBezTo>
                  <a:pt x="7" y="5"/>
                  <a:pt x="7" y="5"/>
                  <a:pt x="7" y="5"/>
                </a:cubicBezTo>
                <a:cubicBezTo>
                  <a:pt x="6" y="5"/>
                  <a:pt x="6" y="5"/>
                  <a:pt x="6" y="5"/>
                </a:cubicBezTo>
                <a:cubicBezTo>
                  <a:pt x="6" y="5"/>
                  <a:pt x="6" y="5"/>
                  <a:pt x="6" y="5"/>
                </a:cubicBezTo>
                <a:cubicBezTo>
                  <a:pt x="6" y="4"/>
                  <a:pt x="6" y="4"/>
                  <a:pt x="7" y="4"/>
                </a:cubicBezTo>
                <a:cubicBezTo>
                  <a:pt x="39" y="4"/>
                  <a:pt x="39" y="4"/>
                  <a:pt x="39" y="4"/>
                </a:cubicBezTo>
                <a:cubicBezTo>
                  <a:pt x="40" y="4"/>
                  <a:pt x="40" y="4"/>
                  <a:pt x="40" y="5"/>
                </a:cubicBezTo>
                <a:cubicBezTo>
                  <a:pt x="40" y="5"/>
                  <a:pt x="40" y="5"/>
                  <a:pt x="40" y="5"/>
                </a:cubicBezTo>
                <a:cubicBezTo>
                  <a:pt x="40" y="5"/>
                  <a:pt x="40" y="5"/>
                  <a:pt x="39" y="5"/>
                </a:cubicBezTo>
                <a:close/>
                <a:moveTo>
                  <a:pt x="39" y="8"/>
                </a:moveTo>
                <a:cubicBezTo>
                  <a:pt x="7" y="8"/>
                  <a:pt x="7" y="8"/>
                  <a:pt x="7" y="8"/>
                </a:cubicBezTo>
                <a:cubicBezTo>
                  <a:pt x="6" y="8"/>
                  <a:pt x="6" y="7"/>
                  <a:pt x="6" y="7"/>
                </a:cubicBezTo>
                <a:cubicBezTo>
                  <a:pt x="6" y="7"/>
                  <a:pt x="6" y="7"/>
                  <a:pt x="6" y="7"/>
                </a:cubicBezTo>
                <a:cubicBezTo>
                  <a:pt x="6" y="6"/>
                  <a:pt x="6" y="6"/>
                  <a:pt x="7" y="6"/>
                </a:cubicBezTo>
                <a:cubicBezTo>
                  <a:pt x="39" y="6"/>
                  <a:pt x="39" y="6"/>
                  <a:pt x="39" y="6"/>
                </a:cubicBezTo>
                <a:cubicBezTo>
                  <a:pt x="40" y="6"/>
                  <a:pt x="40" y="6"/>
                  <a:pt x="40" y="7"/>
                </a:cubicBezTo>
                <a:cubicBezTo>
                  <a:pt x="40" y="7"/>
                  <a:pt x="40" y="7"/>
                  <a:pt x="40" y="7"/>
                </a:cubicBezTo>
                <a:cubicBezTo>
                  <a:pt x="40" y="7"/>
                  <a:pt x="40" y="8"/>
                  <a:pt x="39" y="8"/>
                </a:cubicBezTo>
                <a:close/>
                <a:moveTo>
                  <a:pt x="39" y="10"/>
                </a:moveTo>
                <a:cubicBezTo>
                  <a:pt x="7" y="10"/>
                  <a:pt x="7" y="10"/>
                  <a:pt x="7" y="10"/>
                </a:cubicBezTo>
                <a:cubicBezTo>
                  <a:pt x="6" y="10"/>
                  <a:pt x="6" y="10"/>
                  <a:pt x="6" y="9"/>
                </a:cubicBezTo>
                <a:cubicBezTo>
                  <a:pt x="6" y="9"/>
                  <a:pt x="6" y="9"/>
                  <a:pt x="6" y="9"/>
                </a:cubicBezTo>
                <a:cubicBezTo>
                  <a:pt x="6" y="9"/>
                  <a:pt x="6" y="8"/>
                  <a:pt x="7" y="8"/>
                </a:cubicBezTo>
                <a:cubicBezTo>
                  <a:pt x="39" y="8"/>
                  <a:pt x="39" y="8"/>
                  <a:pt x="39" y="8"/>
                </a:cubicBezTo>
                <a:cubicBezTo>
                  <a:pt x="40" y="8"/>
                  <a:pt x="40" y="9"/>
                  <a:pt x="40" y="9"/>
                </a:cubicBezTo>
                <a:cubicBezTo>
                  <a:pt x="40" y="9"/>
                  <a:pt x="40" y="9"/>
                  <a:pt x="40" y="9"/>
                </a:cubicBezTo>
                <a:cubicBezTo>
                  <a:pt x="40" y="10"/>
                  <a:pt x="40" y="10"/>
                  <a:pt x="39" y="10"/>
                </a:cubicBezTo>
                <a:close/>
              </a:path>
            </a:pathLst>
          </a:custGeom>
          <a:solidFill>
            <a:srgbClr val="F4F5F7"/>
          </a:solidFill>
          <a:ln>
            <a:noFill/>
          </a:ln>
        </p:spPr>
        <p:txBody>
          <a:bodyPr/>
          <a:lstStyle/>
          <a:p>
            <a:endParaRPr lang="zh-CN" altLang="en-US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078DC86D-1812-68BE-F52C-76DF98C8D7C4}"/>
              </a:ext>
            </a:extLst>
          </p:cNvPr>
          <p:cNvSpPr txBox="1"/>
          <p:nvPr/>
        </p:nvSpPr>
        <p:spPr>
          <a:xfrm>
            <a:off x="1185601" y="1995078"/>
            <a:ext cx="4782389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sz="1600" dirty="0">
              <a:solidFill>
                <a:schemeClr val="bg1"/>
              </a:solidFill>
            </a:endParaRPr>
          </a:p>
          <a:p>
            <a:r>
              <a:rPr lang="en-US" altLang="zh-CN" sz="1600" dirty="0">
                <a:solidFill>
                  <a:schemeClr val="bg1"/>
                </a:solidFill>
              </a:rPr>
              <a:t>(10) Starbucks (2023) </a:t>
            </a:r>
            <a:r>
              <a:rPr lang="en-US" altLang="zh-CN" sz="1600" i="1" dirty="0">
                <a:solidFill>
                  <a:schemeClr val="bg1"/>
                </a:solidFill>
              </a:rPr>
              <a:t>Company Profile</a:t>
            </a:r>
          </a:p>
          <a:p>
            <a:r>
              <a:rPr lang="en-US" altLang="zh-CN" sz="1600" dirty="0">
                <a:solidFill>
                  <a:schemeClr val="bg1"/>
                </a:solidFill>
              </a:rPr>
              <a:t>Available at: https://www.starbucks.com/</a:t>
            </a:r>
          </a:p>
          <a:p>
            <a:r>
              <a:rPr lang="en-US" altLang="zh-CN" sz="1600" dirty="0">
                <a:solidFill>
                  <a:schemeClr val="bg1"/>
                </a:solidFill>
              </a:rPr>
              <a:t>about-us/ (Accessed at: 23 February 2023)</a:t>
            </a:r>
          </a:p>
          <a:p>
            <a:endParaRPr lang="en-US" altLang="zh-CN" sz="1600" dirty="0">
              <a:solidFill>
                <a:schemeClr val="bg1"/>
              </a:solidFill>
            </a:endParaRPr>
          </a:p>
          <a:p>
            <a:endParaRPr lang="en-US" altLang="zh-CN" sz="1600" dirty="0">
              <a:solidFill>
                <a:schemeClr val="bg1"/>
              </a:solidFill>
            </a:endParaRPr>
          </a:p>
          <a:p>
            <a:r>
              <a:rPr lang="en-US" altLang="zh-CN" sz="1600" dirty="0">
                <a:solidFill>
                  <a:schemeClr val="bg1"/>
                </a:solidFill>
              </a:rPr>
              <a:t>(11) Thebeijinger (2022) </a:t>
            </a:r>
            <a:r>
              <a:rPr lang="en-US" altLang="zh-CN" sz="1600" i="1" dirty="0">
                <a:solidFill>
                  <a:schemeClr val="bg1"/>
                </a:solidFill>
              </a:rPr>
              <a:t>Capital </a:t>
            </a:r>
            <a:r>
              <a:rPr lang="en-US" altLang="zh-CN" sz="1600" i="1" dirty="0" err="1">
                <a:solidFill>
                  <a:schemeClr val="bg1"/>
                </a:solidFill>
              </a:rPr>
              <a:t>Caff</a:t>
            </a:r>
            <a:r>
              <a:rPr lang="en-US" altLang="zh-CN" sz="1600" i="1" dirty="0">
                <a:solidFill>
                  <a:schemeClr val="bg1"/>
                </a:solidFill>
              </a:rPr>
              <a:t>: Starbucks Raises Prices, Drawing Ire of China's Coffee Lovers</a:t>
            </a:r>
          </a:p>
          <a:p>
            <a:r>
              <a:rPr lang="en-US" altLang="zh-CN" sz="1600" dirty="0">
                <a:solidFill>
                  <a:schemeClr val="bg1"/>
                </a:solidFill>
              </a:rPr>
              <a:t>Available at: https://www.thebeijinger.com/blog</a:t>
            </a:r>
          </a:p>
          <a:p>
            <a:r>
              <a:rPr lang="en-US" altLang="zh-CN" sz="1600" dirty="0">
                <a:solidFill>
                  <a:schemeClr val="bg1"/>
                </a:solidFill>
              </a:rPr>
              <a:t>/2022/02/17/your-morning-</a:t>
            </a:r>
            <a:r>
              <a:rPr lang="en-US" altLang="zh-CN" sz="1600" dirty="0" err="1">
                <a:solidFill>
                  <a:schemeClr val="bg1"/>
                </a:solidFill>
              </a:rPr>
              <a:t>starbucks</a:t>
            </a:r>
            <a:r>
              <a:rPr lang="en-US" altLang="zh-CN" sz="1600" dirty="0">
                <a:solidFill>
                  <a:schemeClr val="bg1"/>
                </a:solidFill>
              </a:rPr>
              <a:t>-getting-more-expensive (Accessed at: 23 February 2023)</a:t>
            </a:r>
          </a:p>
          <a:p>
            <a:endParaRPr lang="en-US" altLang="zh-CN" sz="1600" dirty="0">
              <a:solidFill>
                <a:schemeClr val="bg1"/>
              </a:solidFill>
            </a:endParaRPr>
          </a:p>
          <a:p>
            <a:endParaRPr lang="zh-CN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92190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C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直角三角形 6"/>
          <p:cNvSpPr/>
          <p:nvPr/>
        </p:nvSpPr>
        <p:spPr>
          <a:xfrm rot="5400000" flipV="1">
            <a:off x="6815580" y="0"/>
            <a:ext cx="5376420" cy="5376420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4" name="直角三角形 3"/>
          <p:cNvSpPr/>
          <p:nvPr/>
        </p:nvSpPr>
        <p:spPr>
          <a:xfrm>
            <a:off x="-1" y="2743200"/>
            <a:ext cx="4374037" cy="4114800"/>
          </a:xfrm>
          <a:prstGeom prst="rtTriangle">
            <a:avLst/>
          </a:prstGeom>
          <a:solidFill>
            <a:srgbClr val="EF5350"/>
          </a:solidFill>
          <a:ln>
            <a:noFill/>
          </a:ln>
          <a:effectLst>
            <a:outerShdw blurRad="190500" dist="127000" dir="18900000" algn="b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6" name="直角三角形 5"/>
          <p:cNvSpPr/>
          <p:nvPr/>
        </p:nvSpPr>
        <p:spPr>
          <a:xfrm rot="5400000" flipV="1">
            <a:off x="9248502" y="0"/>
            <a:ext cx="2943498" cy="2943498"/>
          </a:xfrm>
          <a:prstGeom prst="rtTriangle">
            <a:avLst/>
          </a:prstGeom>
          <a:solidFill>
            <a:srgbClr val="CAD0D8"/>
          </a:solidFill>
          <a:ln>
            <a:noFill/>
          </a:ln>
          <a:effectLst>
            <a:outerShdw blurRad="1270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14" name="TextBox 76"/>
          <p:cNvSpPr txBox="1"/>
          <p:nvPr/>
        </p:nvSpPr>
        <p:spPr>
          <a:xfrm>
            <a:off x="2070847" y="2982431"/>
            <a:ext cx="76333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5400" dirty="0">
                <a:solidFill>
                  <a:schemeClr val="bg1"/>
                </a:solidFill>
                <a:cs typeface="+mn-ea"/>
                <a:sym typeface="+mn-lt"/>
              </a:rPr>
              <a:t>THANKS</a:t>
            </a:r>
            <a:endParaRPr lang="zh-CN" altLang="en-US" sz="5400" dirty="0">
              <a:solidFill>
                <a:schemeClr val="bg1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901103555"/>
  <p:tag name="MH_LIBRARY" val="GRAPHIC"/>
  <p:tag name="MH_TYPE" val="Other"/>
  <p:tag name="MH_ORDER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901103555"/>
  <p:tag name="MH_LIBRARY" val="GRAPHIC"/>
  <p:tag name="MH_TYPE" val="Other"/>
  <p:tag name="MH_ORDER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901103555"/>
  <p:tag name="MH_LIBRARY" val="GRAPHIC"/>
  <p:tag name="MH_TYPE" val="Other"/>
  <p:tag name="MH_ORDER" val="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901103555"/>
  <p:tag name="MH_LIBRARY" val="GRAPHIC"/>
  <p:tag name="MH_TYPE" val="Other"/>
  <p:tag name="MH_ORDER" val="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901103555"/>
  <p:tag name="MH_LIBRARY" val="GRAPHIC"/>
  <p:tag name="MH_TYPE" val="Picture"/>
  <p:tag name="MH_ORDER" val="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901103555"/>
  <p:tag name="MH_LIBRARY" val="GRAPHIC"/>
  <p:tag name="MH_TYPE" val="Picture"/>
  <p:tag name="MH_ORDER" val="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901103555"/>
  <p:tag name="MH_LIBRARY" val="GRAPHIC"/>
  <p:tag name="MH_TYPE" val="Picture"/>
  <p:tag name="MH_ORDER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901103555"/>
  <p:tag name="MH_LIBRARY" val="GRAPHIC"/>
  <p:tag name="MH_TYPE" val="Picture"/>
  <p:tag name="MH_ORDER" val="3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p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1516</TotalTime>
  <Words>921</Words>
  <Application>Microsoft Office PowerPoint</Application>
  <PresentationFormat>宽屏</PresentationFormat>
  <Paragraphs>139</Paragraphs>
  <Slides>16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16</vt:i4>
      </vt:variant>
    </vt:vector>
  </HeadingPairs>
  <TitlesOfParts>
    <vt:vector size="20" baseType="lpstr">
      <vt:lpstr>Arial</vt:lpstr>
      <vt:lpstr>Calibri</vt:lpstr>
      <vt:lpstr>Wingdings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优品PPT</dc:creator>
  <dc:description>http://www.ypppt.com/</dc:description>
  <cp:lastModifiedBy>Yuyin Zhu (2200513)</cp:lastModifiedBy>
  <cp:revision>68</cp:revision>
  <dcterms:created xsi:type="dcterms:W3CDTF">2017-01-13T03:37:00Z</dcterms:created>
  <dcterms:modified xsi:type="dcterms:W3CDTF">2023-02-26T11:21:22Z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2052-10.1.0.6260</vt:lpwstr>
  </property>
</Properties>
</file>