
<file path=[Content_Types].xml><?xml version="1.0" encoding="utf-8"?>
<Types xmlns="http://schemas.openxmlformats.org/package/2006/content-types">
  <Default Extension="jpeg" ContentType="image/jpeg"/>
  <Default Extension="jpg" ContentType="image/pn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media/image5.jpg" ContentType="image/jpeg"/>
  <Override PartName="/ppt/media/image8.jpg" ContentType="image/jpeg"/>
  <Override PartName="/ppt/media/image9.jpg" ContentType="image/jpeg"/>
  <Override PartName="/ppt/media/image10.jpg" ContentType="image/jpeg"/>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3"/>
  </p:notesMasterIdLst>
  <p:handoutMasterIdLst>
    <p:handoutMasterId r:id="rId14"/>
  </p:handoutMasterIdLst>
  <p:sldIdLst>
    <p:sldId id="298" r:id="rId5"/>
    <p:sldId id="297" r:id="rId6"/>
    <p:sldId id="292" r:id="rId7"/>
    <p:sldId id="284" r:id="rId8"/>
    <p:sldId id="293" r:id="rId9"/>
    <p:sldId id="283" r:id="rId10"/>
    <p:sldId id="299" r:id="rId11"/>
    <p:sldId id="25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37FD95-ADF0-4C14-B0FB-902BD4563BB6}" v="95" dt="2022-12-07T04:04:56.495"/>
  </p1510:revLst>
</p1510:revInfo>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712" autoAdjust="0"/>
  </p:normalViewPr>
  <p:slideViewPr>
    <p:cSldViewPr snapToGrid="0">
      <p:cViewPr varScale="1">
        <p:scale>
          <a:sx n="72" d="100"/>
          <a:sy n="72" d="100"/>
        </p:scale>
        <p:origin x="660" y="66"/>
      </p:cViewPr>
      <p:guideLst/>
    </p:cSldViewPr>
  </p:slideViewPr>
  <p:outlineViewPr>
    <p:cViewPr>
      <p:scale>
        <a:sx n="33" d="100"/>
        <a:sy n="33" d="100"/>
      </p:scale>
      <p:origin x="0" y="-942"/>
    </p:cViewPr>
  </p:outlineViewPr>
  <p:notesTextViewPr>
    <p:cViewPr>
      <p:scale>
        <a:sx n="3" d="2"/>
        <a:sy n="3" d="2"/>
      </p:scale>
      <p:origin x="0" y="0"/>
    </p:cViewPr>
  </p:notesTextViewPr>
  <p:sorterViewPr>
    <p:cViewPr>
      <p:scale>
        <a:sx n="75" d="100"/>
        <a:sy n="75" d="100"/>
      </p:scale>
      <p:origin x="0" y="0"/>
    </p:cViewPr>
  </p:sorterViewPr>
  <p:notesViewPr>
    <p:cSldViewPr snapToGrid="0">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12/7/2022</a:t>
            </a:fld>
            <a:endParaRPr lang="en-US"/>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EC30E-1A71-4188-9BE7-E2A64929A436}" type="datetimeFigureOut">
              <a:rPr lang="en-US" noProof="0" smtClean="0"/>
              <a:t>12/7/2022</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Slide 1">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437159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er Slide 2">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28285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a:lstStyle>
            <a:lvl1pPr algn="r">
              <a:defRPr sz="6000" b="1" spc="-300">
                <a:solidFill>
                  <a:schemeClr val="tx1">
                    <a:lumMod val="75000"/>
                    <a:lumOff val="25000"/>
                  </a:schemeClr>
                </a:solidFill>
              </a:defRPr>
            </a:lvl1pPr>
          </a:lstStyle>
          <a:p>
            <a:r>
              <a:rPr lang="en-US"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a:lstStyle>
            <a:lvl1pPr algn="l">
              <a:defRPr sz="6000" b="1" spc="-300">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38438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2307689"/>
            <a:ext cx="5472000" cy="360000"/>
          </a:xfrm>
        </p:spPr>
        <p:txBody>
          <a:bodyPr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815037"/>
            <a:ext cx="5472000" cy="3376963"/>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2308214"/>
            <a:ext cx="5472000" cy="358775"/>
          </a:xfrm>
        </p:spPr>
        <p:txBody>
          <a:bodyPr/>
          <a:lstStyle>
            <a:lvl1pPr marL="0" indent="0">
              <a:buNone/>
              <a:defRPr sz="2400" b="1"/>
            </a:lvl1pPr>
          </a:lstStyle>
          <a:p>
            <a:pPr lvl="0"/>
            <a:r>
              <a:rPr lang="en-US"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812214"/>
            <a:ext cx="5472113" cy="337903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0" name="Rectangle 9" descr="Accent block left">
            <a:extLst>
              <a:ext uri="{FF2B5EF4-FFF2-40B4-BE49-F238E27FC236}">
                <a16:creationId xmlns:a16="http://schemas.microsoft.com/office/drawing/2014/main" id="{BBC0CAF5-0DE6-4BEA-824E-124A54A76AC6}"/>
              </a:ext>
              <a:ext uri="{C183D7F6-B498-43B3-948B-1728B52AA6E4}">
                <adec:decorative xmlns:adec="http://schemas.microsoft.com/office/drawing/2017/decorative" val="1"/>
              </a:ext>
            </a:extLst>
          </p:cNvPr>
          <p:cNvSpPr/>
          <p:nvPr userDrawn="1"/>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1" name="Rectangle 10" descr="Accent bar right&#10;">
            <a:extLst>
              <a:ext uri="{FF2B5EF4-FFF2-40B4-BE49-F238E27FC236}">
                <a16:creationId xmlns:a16="http://schemas.microsoft.com/office/drawing/2014/main" id="{ED008080-B2F5-441A-8B15-30AE86BBF943}"/>
              </a:ext>
              <a:ext uri="{C183D7F6-B498-43B3-948B-1728B52AA6E4}">
                <adec:decorative xmlns:adec="http://schemas.microsoft.com/office/drawing/2017/decorative" val="1"/>
              </a:ext>
            </a:extLst>
          </p:cNvPr>
          <p:cNvSpPr/>
          <p:nvPr userDrawn="1"/>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12192000" cy="6371350"/>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096000" y="5359400"/>
            <a:ext cx="5664000" cy="565899"/>
          </a:xfrm>
          <a:solidFill>
            <a:schemeClr val="tx1"/>
          </a:solidFill>
        </p:spPr>
        <p:txBody>
          <a:bodyPr lIns="180000" tIns="180000" rIns="180000" bIns="18000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
        <p:nvSpPr>
          <p:cNvPr id="5" name="Title 4">
            <a:extLst>
              <a:ext uri="{FF2B5EF4-FFF2-40B4-BE49-F238E27FC236}">
                <a16:creationId xmlns:a16="http://schemas.microsoft.com/office/drawing/2014/main" id="{7F8E7C83-06D7-4C5B-85B7-0E5713B4FAB3}"/>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102" cy="6804025"/>
          </a:xfrm>
          <a:solidFill>
            <a:schemeClr val="bg1">
              <a:lumMod val="85000"/>
            </a:schemeClr>
          </a:solidFill>
        </p:spPr>
        <p:txBody>
          <a:bodyPr tIns="0"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Thank You</a:t>
            </a:r>
          </a:p>
        </p:txBody>
      </p:sp>
      <p:sp>
        <p:nvSpPr>
          <p:cNvPr id="9" name="Text Placeholder 5">
            <a:extLst>
              <a:ext uri="{FF2B5EF4-FFF2-40B4-BE49-F238E27FC236}">
                <a16:creationId xmlns:a16="http://schemas.microsoft.com/office/drawing/2014/main" id="{52FA7FC9-E40E-4144-84E4-34E3722E9A6D}"/>
              </a:ext>
            </a:extLst>
          </p:cNvPr>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Full Name</a:t>
            </a:r>
          </a:p>
        </p:txBody>
      </p:sp>
      <p:sp>
        <p:nvSpPr>
          <p:cNvPr id="10" name="Text Placeholder 6">
            <a:extLst>
              <a:ext uri="{FF2B5EF4-FFF2-40B4-BE49-F238E27FC236}">
                <a16:creationId xmlns:a16="http://schemas.microsoft.com/office/drawing/2014/main" id="{97289182-4FE6-4A18-9775-4588D5801CF6}"/>
              </a:ext>
            </a:extLst>
          </p:cNvPr>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 Number</a:t>
            </a:r>
          </a:p>
        </p:txBody>
      </p:sp>
      <p:sp>
        <p:nvSpPr>
          <p:cNvPr id="11" name="Text Placeholder 7">
            <a:extLst>
              <a:ext uri="{FF2B5EF4-FFF2-40B4-BE49-F238E27FC236}">
                <a16:creationId xmlns:a16="http://schemas.microsoft.com/office/drawing/2014/main" id="{BD4E94C7-6CAF-4FEE-9E02-D3D3A2AC5EAF}"/>
              </a:ext>
            </a:extLst>
          </p:cNvPr>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Email or Social Media Handle</a:t>
            </a:r>
          </a:p>
        </p:txBody>
      </p:sp>
      <p:sp>
        <p:nvSpPr>
          <p:cNvPr id="12" name="Text Placeholder 8">
            <a:extLst>
              <a:ext uri="{FF2B5EF4-FFF2-40B4-BE49-F238E27FC236}">
                <a16:creationId xmlns:a16="http://schemas.microsoft.com/office/drawing/2014/main" id="{0DE421A3-3C59-48FC-BC3B-007ADFBEB4FE}"/>
              </a:ext>
            </a:extLst>
          </p:cNvPr>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Company Website</a:t>
            </a:r>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222FB6A7-1E80-487C-93E6-DCAA8751EF21}"/>
              </a:ext>
            </a:extLst>
          </p:cNvPr>
          <p:cNvSpPr>
            <a:spLocks noGrp="1"/>
          </p:cNvSpPr>
          <p:nvPr>
            <p:ph type="sldNum" sz="quarter" idx="20"/>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049663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891552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654388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4837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857760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
        <p:nvSpPr>
          <p:cNvPr id="11" name="Text Placeholder 2">
            <a:extLst>
              <a:ext uri="{FF2B5EF4-FFF2-40B4-BE49-F238E27FC236}">
                <a16:creationId xmlns:a16="http://schemas.microsoft.com/office/drawing/2014/main" id="{14B95064-E6BF-43CD-ACBD-6363E8D9BF6A}"/>
              </a:ext>
            </a:extLst>
          </p:cNvPr>
          <p:cNvSpPr>
            <a:spLocks noGrp="1"/>
          </p:cNvSpPr>
          <p:nvPr>
            <p:ph type="body" idx="1"/>
          </p:nvPr>
        </p:nvSpPr>
        <p:spPr>
          <a:xfrm>
            <a:off x="0" y="4114627"/>
            <a:ext cx="5956300" cy="1095056"/>
          </a:xfrm>
          <a:solidFill>
            <a:schemeClr val="tx1">
              <a:alpha val="80000"/>
            </a:schemeClr>
          </a:solidFill>
        </p:spPr>
        <p:txBody>
          <a:bodyPr vert="horz" lIns="252000" tIns="180000" rIns="180000" bIns="180000" rtlCol="0">
            <a:noAutofit/>
          </a:bodyPr>
          <a:lstStyle>
            <a:lvl1pPr marL="0" indent="0" algn="l">
              <a:buNone/>
              <a:defRPr lang="en-US">
                <a:solidFill>
                  <a:schemeClr val="bg1"/>
                </a:solidFill>
              </a:defRPr>
            </a:lvl1pPr>
          </a:lstStyle>
          <a:p>
            <a:pPr marL="266700" lvl="0" indent="-266700"/>
            <a:r>
              <a:rPr lang="en-US" noProof="0"/>
              <a:t>Click to edit Master text styles</a:t>
            </a:r>
          </a:p>
        </p:txBody>
      </p:sp>
    </p:spTree>
    <p:extLst>
      <p:ext uri="{BB962C8B-B14F-4D97-AF65-F5344CB8AC3E}">
        <p14:creationId xmlns:p14="http://schemas.microsoft.com/office/powerpoint/2010/main" val="39825637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008000"/>
            <a:ext cx="11328000" cy="5183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62075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9" name="Content Placeholder 3">
            <a:extLst>
              <a:ext uri="{FF2B5EF4-FFF2-40B4-BE49-F238E27FC236}">
                <a16:creationId xmlns:a16="http://schemas.microsoft.com/office/drawing/2014/main" id="{EE1E0B79-3CC8-4DCF-8AEC-AC43BC9A3048}"/>
              </a:ext>
            </a:extLst>
          </p:cNvPr>
          <p:cNvSpPr>
            <a:spLocks noGrp="1"/>
          </p:cNvSpPr>
          <p:nvPr>
            <p:ph sz="half" idx="2"/>
          </p:nvPr>
        </p:nvSpPr>
        <p:spPr>
          <a:xfrm>
            <a:off x="6311886" y="1007250"/>
            <a:ext cx="5460114" cy="516971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2">
            <a:extLst>
              <a:ext uri="{FF2B5EF4-FFF2-40B4-BE49-F238E27FC236}">
                <a16:creationId xmlns:a16="http://schemas.microsoft.com/office/drawing/2014/main" id="{15546508-E26C-46CD-8939-D20E71BF4ED7}"/>
              </a:ext>
            </a:extLst>
          </p:cNvPr>
          <p:cNvSpPr>
            <a:spLocks noGrp="1"/>
          </p:cNvSpPr>
          <p:nvPr>
            <p:ph sz="half" idx="1"/>
          </p:nvPr>
        </p:nvSpPr>
        <p:spPr>
          <a:xfrm>
            <a:off x="431999" y="1007250"/>
            <a:ext cx="5448115" cy="516971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155533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016231"/>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2" name="Rectangle 11" descr="Accent bar right&#10;">
            <a:extLst>
              <a:ext uri="{FF2B5EF4-FFF2-40B4-BE49-F238E27FC236}">
                <a16:creationId xmlns:a16="http://schemas.microsoft.com/office/drawing/2014/main" id="{3E8A46E0-47C2-4441-B7DD-F621A80F1FC8}"/>
              </a:ext>
              <a:ext uri="{C183D7F6-B498-43B3-948B-1728B52AA6E4}">
                <adec:decorative xmlns:adec="http://schemas.microsoft.com/office/drawing/2017/decorative" val="1"/>
              </a:ext>
            </a:extLst>
          </p:cNvPr>
          <p:cNvSpPr/>
          <p:nvPr userDrawn="1"/>
        </p:nvSpPr>
        <p:spPr>
          <a:xfrm>
            <a:off x="6299887" y="1016231"/>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Text Placeholder 2">
            <a:extLst>
              <a:ext uri="{FF2B5EF4-FFF2-40B4-BE49-F238E27FC236}">
                <a16:creationId xmlns:a16="http://schemas.microsoft.com/office/drawing/2014/main" id="{D902C307-6561-4E11-9899-1F34830AE8AB}"/>
              </a:ext>
            </a:extLst>
          </p:cNvPr>
          <p:cNvSpPr>
            <a:spLocks noGrp="1"/>
          </p:cNvSpPr>
          <p:nvPr>
            <p:ph type="body" idx="1"/>
          </p:nvPr>
        </p:nvSpPr>
        <p:spPr>
          <a:xfrm>
            <a:off x="431800" y="1224128"/>
            <a:ext cx="5448115"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Text Placeholder 4">
            <a:extLst>
              <a:ext uri="{FF2B5EF4-FFF2-40B4-BE49-F238E27FC236}">
                <a16:creationId xmlns:a16="http://schemas.microsoft.com/office/drawing/2014/main" id="{CD73439B-6B1B-47C5-B2B0-409015FB3398}"/>
              </a:ext>
            </a:extLst>
          </p:cNvPr>
          <p:cNvSpPr>
            <a:spLocks noGrp="1"/>
          </p:cNvSpPr>
          <p:nvPr>
            <p:ph type="body" sz="quarter" idx="3"/>
          </p:nvPr>
        </p:nvSpPr>
        <p:spPr>
          <a:xfrm>
            <a:off x="6312086" y="1224128"/>
            <a:ext cx="5447914"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7" name="Content Placeholder 5">
            <a:extLst>
              <a:ext uri="{FF2B5EF4-FFF2-40B4-BE49-F238E27FC236}">
                <a16:creationId xmlns:a16="http://schemas.microsoft.com/office/drawing/2014/main" id="{12AC6878-44C6-4445-A225-70C0DC482EDF}"/>
              </a:ext>
            </a:extLst>
          </p:cNvPr>
          <p:cNvSpPr>
            <a:spLocks noGrp="1"/>
          </p:cNvSpPr>
          <p:nvPr>
            <p:ph sz="quarter" idx="4"/>
          </p:nvPr>
        </p:nvSpPr>
        <p:spPr>
          <a:xfrm>
            <a:off x="6299886" y="1955731"/>
            <a:ext cx="5447914" cy="423393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8" name="Content Placeholder 3">
            <a:extLst>
              <a:ext uri="{FF2B5EF4-FFF2-40B4-BE49-F238E27FC236}">
                <a16:creationId xmlns:a16="http://schemas.microsoft.com/office/drawing/2014/main" id="{6D675DA8-374F-4915-973A-53612A41FFC1}"/>
              </a:ext>
            </a:extLst>
          </p:cNvPr>
          <p:cNvSpPr>
            <a:spLocks noGrp="1"/>
          </p:cNvSpPr>
          <p:nvPr>
            <p:ph sz="half" idx="2"/>
          </p:nvPr>
        </p:nvSpPr>
        <p:spPr>
          <a:xfrm>
            <a:off x="431800" y="1943031"/>
            <a:ext cx="5447914" cy="424663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6253150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Content Placeholder 2">
            <a:extLst>
              <a:ext uri="{FF2B5EF4-FFF2-40B4-BE49-F238E27FC236}">
                <a16:creationId xmlns:a16="http://schemas.microsoft.com/office/drawing/2014/main" id="{85B68CA9-AC4C-4D15-9BA1-A9F1AC5606DA}"/>
              </a:ext>
            </a:extLst>
          </p:cNvPr>
          <p:cNvSpPr>
            <a:spLocks noGrp="1"/>
          </p:cNvSpPr>
          <p:nvPr>
            <p:ph idx="1"/>
          </p:nvPr>
        </p:nvSpPr>
        <p:spPr>
          <a:xfrm>
            <a:off x="4788816" y="432001"/>
            <a:ext cx="6971184" cy="5429050"/>
          </a:xfrm>
        </p:spPr>
        <p:txBody>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3">
            <a:extLst>
              <a:ext uri="{FF2B5EF4-FFF2-40B4-BE49-F238E27FC236}">
                <a16:creationId xmlns:a16="http://schemas.microsoft.com/office/drawing/2014/main" id="{29B24D8A-D8A5-4F57-A260-A4CF75FCB3BD}"/>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8014327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9" name="Text Placeholder 3">
            <a:extLst>
              <a:ext uri="{FF2B5EF4-FFF2-40B4-BE49-F238E27FC236}">
                <a16:creationId xmlns:a16="http://schemas.microsoft.com/office/drawing/2014/main" id="{3E50A411-2E68-4F4D-B4BC-62E87C633658}"/>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0" name="Picture Placeholder 2">
            <a:extLst>
              <a:ext uri="{FF2B5EF4-FFF2-40B4-BE49-F238E27FC236}">
                <a16:creationId xmlns:a16="http://schemas.microsoft.com/office/drawing/2014/main" id="{2FBF39A8-0BD5-48FD-9993-F595D4F727C1}"/>
              </a:ext>
            </a:extLst>
          </p:cNvPr>
          <p:cNvSpPr>
            <a:spLocks noGrp="1"/>
          </p:cNvSpPr>
          <p:nvPr>
            <p:ph type="pic" idx="1"/>
          </p:nvPr>
        </p:nvSpPr>
        <p:spPr>
          <a:xfrm>
            <a:off x="4788816" y="432001"/>
            <a:ext cx="6971184" cy="54290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0406333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5058552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1397670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
        <p:nvSpPr>
          <p:cNvPr id="6" name="Text Placeholder 5">
            <a:extLst>
              <a:ext uri="{FF2B5EF4-FFF2-40B4-BE49-F238E27FC236}">
                <a16:creationId xmlns:a16="http://schemas.microsoft.com/office/drawing/2014/main" id="{0DB3A426-6D4A-4D91-ACD6-A2C25BAE44E3}"/>
              </a:ext>
            </a:extLst>
          </p:cNvPr>
          <p:cNvSpPr>
            <a:spLocks noGrp="1"/>
          </p:cNvSpPr>
          <p:nvPr>
            <p:ph type="body" sz="quarter" idx="14"/>
          </p:nvPr>
        </p:nvSpPr>
        <p:spPr>
          <a:xfrm>
            <a:off x="1664370" y="2033588"/>
            <a:ext cx="8863262" cy="2790825"/>
          </a:xfrm>
        </p:spPr>
        <p:txBody>
          <a:bodyPr anchor="ctr"/>
          <a:lstStyle>
            <a:lvl1pPr marL="0" indent="0" algn="ctr">
              <a:buNone/>
              <a:defRPr sz="6000"/>
            </a:lvl1pPr>
            <a:lvl2pPr marL="266700" indent="0">
              <a:buNone/>
              <a:defRPr/>
            </a:lvl2pPr>
          </a:lstStyle>
          <a:p>
            <a:pPr lvl="0"/>
            <a:r>
              <a:rPr lang="en-US" noProof="0"/>
              <a:t>Click to edit Master text styles</a:t>
            </a:r>
          </a:p>
        </p:txBody>
      </p:sp>
    </p:spTree>
    <p:extLst>
      <p:ext uri="{BB962C8B-B14F-4D97-AF65-F5344CB8AC3E}">
        <p14:creationId xmlns:p14="http://schemas.microsoft.com/office/powerpoint/2010/main" val="28772436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3900433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EB0D177-9AA4-42F4-9CD7-CD206217CA6D}"/>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8" name="Rectangle 27">
            <a:extLst>
              <a:ext uri="{FF2B5EF4-FFF2-40B4-BE49-F238E27FC236}">
                <a16:creationId xmlns:a16="http://schemas.microsoft.com/office/drawing/2014/main" id="{C825DB53-D610-4A40-AFDC-EBC47DB613CE}"/>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Freeform: Shape 30">
            <a:extLst>
              <a:ext uri="{FF2B5EF4-FFF2-40B4-BE49-F238E27FC236}">
                <a16:creationId xmlns:a16="http://schemas.microsoft.com/office/drawing/2014/main" id="{C2B9A6A4-83D0-40B1-8B15-964C84BF0705}"/>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fld id="{19B51A1E-902D-48AF-9020-955120F399B6}" type="slidenum">
              <a:rPr lang="en-US" noProof="0" smtClean="0"/>
              <a:pPr/>
              <a:t>‹#›</a:t>
            </a:fld>
            <a:endParaRPr lang="en-US" noProof="0" dirty="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a:lnSpc>
                <a:spcPts val="1000"/>
              </a:lnSpc>
            </a:pPr>
            <a:r>
              <a:rPr lang="en-US" sz="2500" b="1" i="0" spc="-100" baseline="0" noProof="0" dirty="0">
                <a:solidFill>
                  <a:schemeClr val="accent1"/>
                </a:solidFill>
                <a:latin typeface="+mj-lt"/>
              </a:rPr>
              <a:t>TREY</a:t>
            </a:r>
            <a:r>
              <a:rPr lang="en-US" sz="1600" b="1" i="0" spc="-100" baseline="0" noProof="0" dirty="0">
                <a:solidFill>
                  <a:schemeClr val="accent1"/>
                </a:solidFill>
                <a:latin typeface="+mj-lt"/>
              </a:rPr>
              <a:t> </a:t>
            </a:r>
            <a:br>
              <a:rPr lang="en-US" sz="1600" b="1" i="0" spc="-100" baseline="0" noProof="0" dirty="0">
                <a:solidFill>
                  <a:schemeClr val="accent1"/>
                </a:solidFill>
                <a:latin typeface="+mj-lt"/>
              </a:rPr>
            </a:br>
            <a:r>
              <a:rPr lang="en-US" sz="1200" b="0" i="0" spc="140" baseline="0" noProof="0" dirty="0">
                <a:solidFill>
                  <a:schemeClr val="tx1">
                    <a:lumMod val="75000"/>
                    <a:lumOff val="25000"/>
                  </a:schemeClr>
                </a:solidFill>
                <a:latin typeface="+mj-lt"/>
              </a:rPr>
              <a:t>research</a:t>
            </a:r>
          </a:p>
        </p:txBody>
      </p:sp>
      <p:sp>
        <p:nvSpPr>
          <p:cNvPr id="9" name="Rectangle 8">
            <a:extLst>
              <a:ext uri="{FF2B5EF4-FFF2-40B4-BE49-F238E27FC236}">
                <a16:creationId xmlns:a16="http://schemas.microsoft.com/office/drawing/2014/main" id="{4BC39664-EB8B-4A32-915A-D4308F79277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9" name="Rectangle 28">
            <a:extLst>
              <a:ext uri="{FF2B5EF4-FFF2-40B4-BE49-F238E27FC236}">
                <a16:creationId xmlns:a16="http://schemas.microsoft.com/office/drawing/2014/main" id="{9B49670D-8F18-44A8-B217-67B412095C0D}"/>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030FA059-EC32-4FFF-9673-48849B2FA43A}"/>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6" r:id="rId5"/>
    <p:sldLayoutId id="2147483659" r:id="rId6"/>
    <p:sldLayoutId id="2147483660" r:id="rId7"/>
    <p:sldLayoutId id="2147483664" r:id="rId8"/>
    <p:sldLayoutId id="2147483650" r:id="rId9"/>
    <p:sldLayoutId id="2147483652" r:id="rId10"/>
    <p:sldLayoutId id="2147483656" r:id="rId11"/>
    <p:sldLayoutId id="2147483657" r:id="rId12"/>
    <p:sldLayoutId id="2147483667" r:id="rId13"/>
    <p:sldLayoutId id="2147483668" r:id="rId14"/>
    <p:sldLayoutId id="2147483669" r:id="rId15"/>
    <p:sldLayoutId id="2147483670" r:id="rId16"/>
    <p:sldLayoutId id="2147483671" r:id="rId17"/>
    <p:sldLayoutId id="2147483673" r:id="rId18"/>
    <p:sldLayoutId id="2147483674" r:id="rId19"/>
    <p:sldLayoutId id="2147483654" r:id="rId20"/>
    <p:sldLayoutId id="2147483655" r:id="rId21"/>
    <p:sldLayoutId id="2147483675" r:id="rId22"/>
    <p:sldLayoutId id="2147483672" r:id="rId23"/>
  </p:sldLayoutIdLst>
  <p:hf hd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5.xml"/><Relationship Id="rId5" Type="http://schemas.openxmlformats.org/officeDocument/2006/relationships/hyperlink" Target="https://creativecommons.org/licenses/by-nc/3.0/" TargetMode="External"/><Relationship Id="rId4" Type="http://schemas.openxmlformats.org/officeDocument/2006/relationships/hyperlink" Target="https://www.freepngimg.com/png/65057-emoticon-signal-smiley-thumb-emoji-free-frame"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peoplematters.in/article/employee-relations/5-tests-for-identifying-a-highly-aligned-top-team-14620" TargetMode="External"/><Relationship Id="rId2" Type="http://schemas.openxmlformats.org/officeDocument/2006/relationships/image" Target="../media/image4.jpg"/><Relationship Id="rId1" Type="http://schemas.openxmlformats.org/officeDocument/2006/relationships/slideLayout" Target="../slideLayouts/slideLayout17.xml"/><Relationship Id="rId5" Type="http://schemas.openxmlformats.org/officeDocument/2006/relationships/hyperlink" Target="https://www.peoplematters.in/article/training-development/framing-a-skill-growth-model-for-new-hire-17630?utm_source=top_nav&amp;utm_medium=article&amp;utm_content=17630" TargetMode="Externa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8" Type="http://schemas.openxmlformats.org/officeDocument/2006/relationships/hyperlink" Target="https://technofaq.org/posts/2020/11/the-biggest-benefits-of-employee-engagement/" TargetMode="External"/><Relationship Id="rId3" Type="http://schemas.openxmlformats.org/officeDocument/2006/relationships/hyperlink" Target="https://www.duperrin.com/english/2014/08/07/really-benefiting-employee-engagement/" TargetMode="External"/><Relationship Id="rId7" Type="http://schemas.openxmlformats.org/officeDocument/2006/relationships/image" Target="../media/image10.jpg"/><Relationship Id="rId2" Type="http://schemas.openxmlformats.org/officeDocument/2006/relationships/image" Target="../media/image8.jpg"/><Relationship Id="rId1" Type="http://schemas.openxmlformats.org/officeDocument/2006/relationships/slideLayout" Target="../slideLayouts/slideLayout4.xml"/><Relationship Id="rId6" Type="http://schemas.openxmlformats.org/officeDocument/2006/relationships/hyperlink" Target="https://www.peoplematters.in/article/employee-engagement/employee-engagement-in-a-hybrid-workforce-world-29538" TargetMode="External"/><Relationship Id="rId11" Type="http://schemas.openxmlformats.org/officeDocument/2006/relationships/hyperlink" Target="https://creativecommons.org/licenses/by/3.0/" TargetMode="External"/><Relationship Id="rId5" Type="http://schemas.openxmlformats.org/officeDocument/2006/relationships/image" Target="../media/image9.jpg"/><Relationship Id="rId10" Type="http://schemas.openxmlformats.org/officeDocument/2006/relationships/hyperlink" Target="https://courses.lumenlearning.com/wmopen-humanresourcesmgmt/chapter/measuring-employee-engagement/" TargetMode="External"/><Relationship Id="rId4" Type="http://schemas.openxmlformats.org/officeDocument/2006/relationships/hyperlink" Target="https://creativecommons.org/licenses/by-nc-sa/3.0/" TargetMode="External"/><Relationship Id="rId9" Type="http://schemas.openxmlformats.org/officeDocument/2006/relationships/image" Target="../media/image1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3" Type="http://schemas.openxmlformats.org/officeDocument/2006/relationships/hyperlink" Target="https://www.clevry.com/insights/employee-engagement-statistics-2022" TargetMode="External"/><Relationship Id="rId7" Type="http://schemas.openxmlformats.org/officeDocument/2006/relationships/hyperlink" Target="https://en.wikipedia.org/wiki/Maslow%27s_hierarchy_of_needs" TargetMode="External"/><Relationship Id="rId2" Type="http://schemas.openxmlformats.org/officeDocument/2006/relationships/hyperlink" Target="https://doi.org/10.1371/Journal-pone-0197599" TargetMode="External"/><Relationship Id="rId1" Type="http://schemas.openxmlformats.org/officeDocument/2006/relationships/slideLayout" Target="../slideLayouts/slideLayout22.xml"/><Relationship Id="rId6" Type="http://schemas.openxmlformats.org/officeDocument/2006/relationships/hyperlink" Target="https://wethrive.net/employee-engagement/employee-engagement-models-and-theories/" TargetMode="External"/><Relationship Id="rId5" Type="http://schemas.openxmlformats.org/officeDocument/2006/relationships/hyperlink" Target="https://worldofwork.io/2019/0z/maslows-hierarchy-of-needs" TargetMode="External"/><Relationship Id="rId4" Type="http://schemas.openxmlformats.org/officeDocument/2006/relationships/hyperlink" Target="https://employers.hosco.com/blog/maintain-employee-engagement-in-hospital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Hands coming together in circle">
            <a:extLst>
              <a:ext uri="{FF2B5EF4-FFF2-40B4-BE49-F238E27FC236}">
                <a16:creationId xmlns:a16="http://schemas.microsoft.com/office/drawing/2014/main" id="{AA8A1CBA-9BB5-2246-9F4B-98EAD7C90158}"/>
              </a:ext>
            </a:extLst>
          </p:cNvPr>
          <p:cNvPicPr>
            <a:picLocks noGrp="1" noChangeAspect="1"/>
          </p:cNvPicPr>
          <p:nvPr>
            <p:ph type="pic" sz="quarter" idx="10"/>
          </p:nvPr>
        </p:nvPicPr>
        <p:blipFill>
          <a:blip r:embed="rId2" cstate="screen">
            <a:extLst>
              <a:ext uri="{28A0092B-C50C-407E-A947-70E740481C1C}">
                <a14:useLocalDpi xmlns:a14="http://schemas.microsoft.com/office/drawing/2010/main"/>
              </a:ext>
            </a:extLst>
          </a:blip>
          <a:srcRect/>
          <a:stretch>
            <a:fillRect/>
          </a:stretch>
        </p:blipFill>
        <p:spPr>
          <a:xfrm>
            <a:off x="0" y="0"/>
            <a:ext cx="9448800" cy="6804025"/>
          </a:xfrm>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3200400" y="2811053"/>
            <a:ext cx="8991600" cy="1261295"/>
          </a:xfrm>
        </p:spPr>
        <p:txBody>
          <a:bodyPr/>
          <a:lstStyle/>
          <a:p>
            <a:r>
              <a:rPr lang="en-US" dirty="0"/>
              <a:t>Employee  Engagement </a:t>
            </a:r>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3200400" y="4061039"/>
            <a:ext cx="6248400" cy="580921"/>
          </a:xfrm>
        </p:spPr>
        <p:txBody>
          <a:bodyPr/>
          <a:lstStyle/>
          <a:p>
            <a:r>
              <a:rPr lang="en-US" dirty="0"/>
              <a:t>BA International Hotel Management </a:t>
            </a:r>
          </a:p>
        </p:txBody>
      </p:sp>
      <p:sp>
        <p:nvSpPr>
          <p:cNvPr id="2" name="TextBox 1">
            <a:extLst>
              <a:ext uri="{FF2B5EF4-FFF2-40B4-BE49-F238E27FC236}">
                <a16:creationId xmlns:a16="http://schemas.microsoft.com/office/drawing/2014/main" id="{6DA09CD7-70B5-F758-B124-B4C9B319958C}"/>
              </a:ext>
            </a:extLst>
          </p:cNvPr>
          <p:cNvSpPr txBox="1"/>
          <p:nvPr/>
        </p:nvSpPr>
        <p:spPr>
          <a:xfrm>
            <a:off x="9448800" y="1185334"/>
            <a:ext cx="2743200" cy="1754326"/>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Clare Susan Woolvett</a:t>
            </a:r>
          </a:p>
          <a:p>
            <a:r>
              <a:rPr lang="en-GB" dirty="0">
                <a:latin typeface="Arial" panose="020B0604020202020204" pitchFamily="34" charset="0"/>
                <a:cs typeface="Arial" panose="020B0604020202020204" pitchFamily="34" charset="0"/>
              </a:rPr>
              <a:t>2119604</a:t>
            </a:r>
          </a:p>
          <a:p>
            <a:r>
              <a:rPr lang="en-GB" dirty="0">
                <a:latin typeface="Arial" panose="020B0604020202020204" pitchFamily="34" charset="0"/>
                <a:cs typeface="Arial" panose="020B0604020202020204" pitchFamily="34" charset="0"/>
              </a:rPr>
              <a:t>Operating Hotel facilities</a:t>
            </a:r>
          </a:p>
          <a:p>
            <a:r>
              <a:rPr lang="en-GB" dirty="0">
                <a:latin typeface="Arial" panose="020B0604020202020204" pitchFamily="34" charset="0"/>
                <a:cs typeface="Arial" panose="020B0604020202020204" pitchFamily="34" charset="0"/>
              </a:rPr>
              <a:t>BMIH4006</a:t>
            </a:r>
          </a:p>
          <a:p>
            <a:r>
              <a:rPr lang="en-GB" dirty="0">
                <a:latin typeface="Arial" panose="020B0604020202020204" pitchFamily="34" charset="0"/>
                <a:cs typeface="Arial" panose="020B0604020202020204" pitchFamily="34" charset="0"/>
              </a:rPr>
              <a:t>Kathryn Roberts</a:t>
            </a:r>
          </a:p>
          <a:p>
            <a:r>
              <a:rPr lang="en-GB" dirty="0"/>
              <a:t> </a:t>
            </a:r>
          </a:p>
        </p:txBody>
      </p:sp>
    </p:spTree>
    <p:extLst>
      <p:ext uri="{BB962C8B-B14F-4D97-AF65-F5344CB8AC3E}">
        <p14:creationId xmlns:p14="http://schemas.microsoft.com/office/powerpoint/2010/main" val="3989923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621DCA32-80A6-66DD-B9AE-C3BCC8F00909}"/>
              </a:ext>
            </a:extLst>
          </p:cNvPr>
          <p:cNvSpPr/>
          <p:nvPr/>
        </p:nvSpPr>
        <p:spPr>
          <a:xfrm>
            <a:off x="742121" y="181547"/>
            <a:ext cx="8442313" cy="461665"/>
          </a:xfrm>
          <a:prstGeom prst="rect">
            <a:avLst/>
          </a:prstGeom>
          <a:noFill/>
        </p:spPr>
        <p:txBody>
          <a:bodyPr wrap="square" lIns="91440" tIns="45720" rIns="91440" bIns="45720">
            <a:spAutoFit/>
          </a:bodyPr>
          <a:lstStyle/>
          <a:p>
            <a:pPr algn="ctr"/>
            <a:r>
              <a:rPr lang="en-US" sz="2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The Importance of employment engagement</a:t>
            </a:r>
            <a:endParaRPr lang="en-US" sz="2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16" name="TextBox 15">
            <a:extLst>
              <a:ext uri="{FF2B5EF4-FFF2-40B4-BE49-F238E27FC236}">
                <a16:creationId xmlns:a16="http://schemas.microsoft.com/office/drawing/2014/main" id="{813911C9-3483-0C46-8B9A-53F0EB29A9AB}"/>
              </a:ext>
            </a:extLst>
          </p:cNvPr>
          <p:cNvSpPr txBox="1"/>
          <p:nvPr/>
        </p:nvSpPr>
        <p:spPr>
          <a:xfrm>
            <a:off x="571209" y="1121445"/>
            <a:ext cx="4473286" cy="4031873"/>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The engagement with employees is vital to the hotel industry, it would be impossible for an employee to remain motivated with lack of engagement. Employees need to feel driven towards their role to be able to exceed high standards, if an employee feels unvalued they are more likely to not value their role and work ethic.</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Things that can improve and sustain employment engagement:</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Team meetings/ positive communication</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Employees need to be heard/ listening is key</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Have a good understanding and empathise. </a:t>
            </a:r>
          </a:p>
        </p:txBody>
      </p:sp>
      <p:sp>
        <p:nvSpPr>
          <p:cNvPr id="3" name="TextBox 2">
            <a:extLst>
              <a:ext uri="{FF2B5EF4-FFF2-40B4-BE49-F238E27FC236}">
                <a16:creationId xmlns:a16="http://schemas.microsoft.com/office/drawing/2014/main" id="{EE50CD20-3793-E993-1C60-5FAE05F7040C}"/>
              </a:ext>
            </a:extLst>
          </p:cNvPr>
          <p:cNvSpPr txBox="1"/>
          <p:nvPr/>
        </p:nvSpPr>
        <p:spPr>
          <a:xfrm>
            <a:off x="742121" y="5053337"/>
            <a:ext cx="6102626" cy="369332"/>
          </a:xfrm>
          <a:prstGeom prst="rect">
            <a:avLst/>
          </a:prstGeom>
          <a:noFill/>
        </p:spPr>
        <p:txBody>
          <a:bodyPr wrap="square">
            <a:spAutoFit/>
          </a:bodyPr>
          <a:lstStyle/>
          <a:p>
            <a:r>
              <a:rPr lang="en-GB" dirty="0"/>
              <a:t>                               </a:t>
            </a:r>
            <a:r>
              <a:rPr lang="en-GB" sz="1400" dirty="0">
                <a:latin typeface="Arial" panose="020B0604020202020204" pitchFamily="34" charset="0"/>
                <a:cs typeface="Arial" panose="020B0604020202020204" pitchFamily="34" charset="0"/>
              </a:rPr>
              <a:t>(https://employers.hosco.com)</a:t>
            </a:r>
          </a:p>
        </p:txBody>
      </p:sp>
      <p:sp>
        <p:nvSpPr>
          <p:cNvPr id="4" name="TextBox 3">
            <a:extLst>
              <a:ext uri="{FF2B5EF4-FFF2-40B4-BE49-F238E27FC236}">
                <a16:creationId xmlns:a16="http://schemas.microsoft.com/office/drawing/2014/main" id="{4EA0DB06-7C1E-E01F-DBDF-EF8D27863E4A}"/>
              </a:ext>
            </a:extLst>
          </p:cNvPr>
          <p:cNvSpPr txBox="1"/>
          <p:nvPr/>
        </p:nvSpPr>
        <p:spPr>
          <a:xfrm>
            <a:off x="6250705" y="2601136"/>
            <a:ext cx="4757530" cy="2092881"/>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Research has proven that employment engagement has displayed employees immerse into their work with more enthusiasm and effort, along with a positive attitude. In return of this, employees gain a better understanding of their role skills and have a tenancy to give a higher standard of performance.</a:t>
            </a:r>
          </a:p>
          <a:p>
            <a:r>
              <a:rPr lang="en-GB" dirty="0">
                <a:latin typeface="Arial" panose="020B0604020202020204" pitchFamily="34" charset="0"/>
                <a:cs typeface="Arial" panose="020B0604020202020204" pitchFamily="34" charset="0"/>
              </a:rPr>
              <a:t>                                   </a:t>
            </a:r>
            <a:r>
              <a:rPr lang="en-GB" sz="1100" b="0" i="0" dirty="0">
                <a:effectLst/>
                <a:latin typeface="Arial" panose="020B0604020202020204" pitchFamily="34" charset="0"/>
                <a:cs typeface="Arial" panose="020B0604020202020204" pitchFamily="34" charset="0"/>
              </a:rPr>
              <a:t>Huertas-</a:t>
            </a:r>
            <a:r>
              <a:rPr lang="en-GB" sz="1100" b="0" i="0" dirty="0" err="1">
                <a:effectLst/>
                <a:latin typeface="Arial" panose="020B0604020202020204" pitchFamily="34" charset="0"/>
                <a:cs typeface="Arial" panose="020B0604020202020204" pitchFamily="34" charset="0"/>
              </a:rPr>
              <a:t>valdivia</a:t>
            </a:r>
            <a:r>
              <a:rPr lang="en-GB" sz="1100" b="0" i="0" dirty="0">
                <a:effectLst/>
                <a:latin typeface="Arial" panose="020B0604020202020204" pitchFamily="34" charset="0"/>
                <a:cs typeface="Arial" panose="020B0604020202020204" pitchFamily="34" charset="0"/>
              </a:rPr>
              <a:t> (2018)</a:t>
            </a:r>
            <a:endParaRPr lang="en-GB" sz="11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7CB4A9F5-0E5B-6CE7-4F58-71C0B14AD1DB}"/>
              </a:ext>
            </a:extLst>
          </p:cNvPr>
          <p:cNvSpPr/>
          <p:nvPr/>
        </p:nvSpPr>
        <p:spPr>
          <a:xfrm>
            <a:off x="4774161" y="5126540"/>
            <a:ext cx="7963836" cy="52322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800" b="1" dirty="0">
                <a:ln/>
                <a:solidFill>
                  <a:schemeClr val="accent4"/>
                </a:solidFill>
              </a:rPr>
              <a:t>Happy employee= Happy Customer!!!</a:t>
            </a:r>
            <a:endParaRPr lang="en-US" sz="2800" b="1" cap="none" spc="0" dirty="0">
              <a:ln/>
              <a:solidFill>
                <a:schemeClr val="accent4"/>
              </a:solidFill>
              <a:effectLst/>
            </a:endParaRPr>
          </a:p>
        </p:txBody>
      </p:sp>
      <p:pic>
        <p:nvPicPr>
          <p:cNvPr id="1026" name="Picture 2" descr="See the source image">
            <a:extLst>
              <a:ext uri="{FF2B5EF4-FFF2-40B4-BE49-F238E27FC236}">
                <a16:creationId xmlns:a16="http://schemas.microsoft.com/office/drawing/2014/main" id="{CF6CC656-0506-032C-933F-CAAFA1DBAC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64505" y="134978"/>
            <a:ext cx="2259473" cy="181902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picture containing logo&#10;&#10;Description automatically generated">
            <a:extLst>
              <a:ext uri="{FF2B5EF4-FFF2-40B4-BE49-F238E27FC236}">
                <a16:creationId xmlns:a16="http://schemas.microsoft.com/office/drawing/2014/main" id="{43957AC2-ACC4-FFB1-108D-A1F3231BF49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396437" y="5898668"/>
            <a:ext cx="1101296" cy="959332"/>
          </a:xfrm>
          <a:prstGeom prst="rect">
            <a:avLst/>
          </a:prstGeom>
        </p:spPr>
      </p:pic>
      <p:sp>
        <p:nvSpPr>
          <p:cNvPr id="8" name="TextBox 7">
            <a:extLst>
              <a:ext uri="{FF2B5EF4-FFF2-40B4-BE49-F238E27FC236}">
                <a16:creationId xmlns:a16="http://schemas.microsoft.com/office/drawing/2014/main" id="{B370CEA4-5E35-1539-D94D-EB9EB5784F98}"/>
              </a:ext>
            </a:extLst>
          </p:cNvPr>
          <p:cNvSpPr txBox="1"/>
          <p:nvPr/>
        </p:nvSpPr>
        <p:spPr>
          <a:xfrm>
            <a:off x="10321778" y="7174421"/>
            <a:ext cx="1101296" cy="646331"/>
          </a:xfrm>
          <a:prstGeom prst="rect">
            <a:avLst/>
          </a:prstGeom>
          <a:noFill/>
        </p:spPr>
        <p:txBody>
          <a:bodyPr wrap="square" rtlCol="0">
            <a:spAutoFit/>
          </a:bodyPr>
          <a:lstStyle/>
          <a:p>
            <a:r>
              <a:rPr lang="en-GB" sz="900">
                <a:hlinkClick r:id="rId4" tooltip="https://www.freepngimg.com/png/65057-emoticon-signal-smiley-thumb-emoji-free-frame"/>
              </a:rPr>
              <a:t>This Photo</a:t>
            </a:r>
            <a:r>
              <a:rPr lang="en-GB" sz="900"/>
              <a:t> by Unknown Author is licensed under </a:t>
            </a:r>
            <a:r>
              <a:rPr lang="en-GB" sz="900">
                <a:hlinkClick r:id="rId5" tooltip="https://creativecommons.org/licenses/by-nc/3.0/"/>
              </a:rPr>
              <a:t>CC BY-NC</a:t>
            </a:r>
            <a:endParaRPr lang="en-GB" sz="900"/>
          </a:p>
        </p:txBody>
      </p:sp>
      <p:sp>
        <p:nvSpPr>
          <p:cNvPr id="9" name="TextBox 8">
            <a:extLst>
              <a:ext uri="{FF2B5EF4-FFF2-40B4-BE49-F238E27FC236}">
                <a16:creationId xmlns:a16="http://schemas.microsoft.com/office/drawing/2014/main" id="{E732957F-0B9F-1FDC-5F38-7358FE87FDA5}"/>
              </a:ext>
            </a:extLst>
          </p:cNvPr>
          <p:cNvSpPr txBox="1"/>
          <p:nvPr/>
        </p:nvSpPr>
        <p:spPr>
          <a:xfrm>
            <a:off x="10073204" y="1885155"/>
            <a:ext cx="2118796"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(www.bing.com/images)</a:t>
            </a:r>
          </a:p>
        </p:txBody>
      </p:sp>
    </p:spTree>
    <p:extLst>
      <p:ext uri="{BB962C8B-B14F-4D97-AF65-F5344CB8AC3E}">
        <p14:creationId xmlns:p14="http://schemas.microsoft.com/office/powerpoint/2010/main" val="7220987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Icon&#10;&#10;Description automatically generated with medium confidence">
            <a:extLst>
              <a:ext uri="{FF2B5EF4-FFF2-40B4-BE49-F238E27FC236}">
                <a16:creationId xmlns:a16="http://schemas.microsoft.com/office/drawing/2014/main" id="{1B4DF576-7E9E-B3D9-541C-08A85C7ADAC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3811" r="13807" b="-4"/>
          <a:stretch/>
        </p:blipFill>
        <p:spPr>
          <a:xfrm>
            <a:off x="6216374" y="220248"/>
            <a:ext cx="5447914" cy="3490913"/>
          </a:xfrm>
          <a:prstGeom prst="rect">
            <a:avLst/>
          </a:prstGeom>
          <a:noFill/>
        </p:spPr>
      </p:pic>
      <p:pic>
        <p:nvPicPr>
          <p:cNvPr id="13" name="Picture 12" descr="Logo&#10;&#10;Description automatically generated">
            <a:extLst>
              <a:ext uri="{FF2B5EF4-FFF2-40B4-BE49-F238E27FC236}">
                <a16:creationId xmlns:a16="http://schemas.microsoft.com/office/drawing/2014/main" id="{0550EE5D-C455-C6A3-C719-2F2B38A56F16}"/>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12933" r="14583" b="-2"/>
          <a:stretch/>
        </p:blipFill>
        <p:spPr>
          <a:xfrm>
            <a:off x="233018" y="220248"/>
            <a:ext cx="5287906" cy="3503614"/>
          </a:xfrm>
          <a:prstGeom prst="rect">
            <a:avLst/>
          </a:prstGeom>
          <a:noFill/>
        </p:spPr>
      </p:pic>
      <p:sp>
        <p:nvSpPr>
          <p:cNvPr id="19" name="TextBox 18">
            <a:extLst>
              <a:ext uri="{FF2B5EF4-FFF2-40B4-BE49-F238E27FC236}">
                <a16:creationId xmlns:a16="http://schemas.microsoft.com/office/drawing/2014/main" id="{19E3BA6A-CEE1-A4E0-1604-97D04DF8821B}"/>
              </a:ext>
            </a:extLst>
          </p:cNvPr>
          <p:cNvSpPr txBox="1"/>
          <p:nvPr/>
        </p:nvSpPr>
        <p:spPr>
          <a:xfrm>
            <a:off x="113748" y="3842866"/>
            <a:ext cx="5407176" cy="2462213"/>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It is important to distinguish between the possession and the actual use of strengths. Every person has their own individual strengths, traits, and capabilities, particularly, when one is engaged. It will energize and allow a person to perform at their personal best. Every person has specific strengths, but regardless of whether a person has more of these strengths as well. The distribution of these strengths help people to perform at their best. For this reason, it is vital to have an understanding of the factors in the work environment that drive employees to use and make the most out of their personal strengths at work.</a:t>
            </a:r>
          </a:p>
          <a:p>
            <a:r>
              <a:rPr lang="en-GB" sz="1400" dirty="0">
                <a:latin typeface="Arial" panose="020B0604020202020204" pitchFamily="34" charset="0"/>
                <a:cs typeface="Arial" panose="020B0604020202020204" pitchFamily="34" charset="0"/>
              </a:rPr>
              <a:t>                                                                      WINGERDON(2018)</a:t>
            </a:r>
          </a:p>
        </p:txBody>
      </p:sp>
      <p:sp>
        <p:nvSpPr>
          <p:cNvPr id="23" name="TextBox 22">
            <a:extLst>
              <a:ext uri="{FF2B5EF4-FFF2-40B4-BE49-F238E27FC236}">
                <a16:creationId xmlns:a16="http://schemas.microsoft.com/office/drawing/2014/main" id="{5E424483-F8B1-D7DC-584F-69DA584DB990}"/>
              </a:ext>
            </a:extLst>
          </p:cNvPr>
          <p:cNvSpPr txBox="1"/>
          <p:nvPr/>
        </p:nvSpPr>
        <p:spPr>
          <a:xfrm>
            <a:off x="6216374" y="3723862"/>
            <a:ext cx="5447914" cy="2554545"/>
          </a:xfrm>
          <a:prstGeom prst="rect">
            <a:avLst/>
          </a:prstGeom>
          <a:noFill/>
        </p:spPr>
        <p:txBody>
          <a:bodyPr wrap="square">
            <a:spAutoFit/>
          </a:bodyPr>
          <a:lstStyle/>
          <a:p>
            <a:r>
              <a:rPr lang="en-GB" sz="1600" b="0" i="0" dirty="0">
                <a:solidFill>
                  <a:srgbClr val="202124"/>
                </a:solidFill>
                <a:effectLst/>
                <a:latin typeface="TTFirs Bold"/>
              </a:rPr>
              <a:t>“Globally, in the first half of last year 85% of employees said they were either not fully engaged or actively disengaged at work”</a:t>
            </a:r>
          </a:p>
          <a:p>
            <a:endParaRPr lang="en-GB" sz="1600" dirty="0">
              <a:solidFill>
                <a:srgbClr val="202124"/>
              </a:solidFill>
              <a:latin typeface="TTFirs Bold"/>
            </a:endParaRPr>
          </a:p>
          <a:p>
            <a:r>
              <a:rPr lang="en-GB" sz="1600" b="0" i="0" dirty="0">
                <a:solidFill>
                  <a:srgbClr val="202124"/>
                </a:solidFill>
                <a:effectLst/>
                <a:latin typeface="TTFirs Bold"/>
              </a:rPr>
              <a:t>“Poor employee engagement around the world has been estimated to cost around $7 trillion in lost productivity!”</a:t>
            </a:r>
          </a:p>
          <a:p>
            <a:endParaRPr lang="en-GB" sz="1600" dirty="0">
              <a:solidFill>
                <a:srgbClr val="202124"/>
              </a:solidFill>
              <a:latin typeface="TTFirs Bold"/>
            </a:endParaRPr>
          </a:p>
          <a:p>
            <a:r>
              <a:rPr lang="en-GB" sz="1600" b="0" i="0" dirty="0">
                <a:solidFill>
                  <a:srgbClr val="202124"/>
                </a:solidFill>
                <a:effectLst/>
                <a:latin typeface="TTFirs Bold"/>
              </a:rPr>
              <a:t>“Business units with engaged workers have 23% higher profit when compared to business units with unengaged workers”</a:t>
            </a:r>
          </a:p>
          <a:p>
            <a:r>
              <a:rPr lang="en-GB" sz="1600" dirty="0">
                <a:solidFill>
                  <a:srgbClr val="202124"/>
                </a:solidFill>
                <a:latin typeface="TTFirs Bold"/>
              </a:rPr>
              <a:t>                                                            ( www.clevry.com)</a:t>
            </a:r>
          </a:p>
        </p:txBody>
      </p:sp>
    </p:spTree>
    <p:extLst>
      <p:ext uri="{BB962C8B-B14F-4D97-AF65-F5344CB8AC3E}">
        <p14:creationId xmlns:p14="http://schemas.microsoft.com/office/powerpoint/2010/main" val="4091674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Title 1">
            <a:extLst>
              <a:ext uri="{FF2B5EF4-FFF2-40B4-BE49-F238E27FC236}">
                <a16:creationId xmlns:a16="http://schemas.microsoft.com/office/drawing/2014/main" id="{1A9206EE-D9A4-D332-4D75-46B547D88FDF}"/>
              </a:ext>
            </a:extLst>
          </p:cNvPr>
          <p:cNvSpPr>
            <a:spLocks noGrp="1"/>
          </p:cNvSpPr>
          <p:nvPr>
            <p:ph type="title"/>
          </p:nvPr>
        </p:nvSpPr>
        <p:spPr>
          <a:xfrm>
            <a:off x="432000" y="432000"/>
            <a:ext cx="3932037" cy="1411276"/>
          </a:xfrm>
        </p:spPr>
        <p:txBody>
          <a:bodyPr anchor="b">
            <a:normAutofit/>
          </a:bodyPr>
          <a:lstStyle/>
          <a:p>
            <a:r>
              <a:rPr lang="en-US" dirty="0"/>
              <a:t>MASLOWS HIERACHY OF NEEDS</a:t>
            </a:r>
          </a:p>
        </p:txBody>
      </p:sp>
      <p:sp>
        <p:nvSpPr>
          <p:cNvPr id="1036" name="Footer Placeholder 2">
            <a:extLst>
              <a:ext uri="{FF2B5EF4-FFF2-40B4-BE49-F238E27FC236}">
                <a16:creationId xmlns:a16="http://schemas.microsoft.com/office/drawing/2014/main" id="{211DBB2E-BF97-AA74-EA77-A4AFCB68B695}"/>
              </a:ext>
            </a:extLst>
          </p:cNvPr>
          <p:cNvSpPr>
            <a:spLocks noGrp="1"/>
          </p:cNvSpPr>
          <p:nvPr>
            <p:ph type="ftr" sz="quarter" idx="13"/>
          </p:nvPr>
        </p:nvSpPr>
        <p:spPr>
          <a:xfrm>
            <a:off x="4726756" y="6458394"/>
            <a:ext cx="5664000" cy="295062"/>
          </a:xfrm>
        </p:spPr>
        <p:txBody>
          <a:bodyPr/>
          <a:lstStyle/>
          <a:p>
            <a:pPr>
              <a:spcAft>
                <a:spcPts val="600"/>
              </a:spcAft>
            </a:pPr>
            <a:r>
              <a:rPr lang="en-US" dirty="0">
                <a:latin typeface="Arial" panose="020B0604020202020204" pitchFamily="34" charset="0"/>
                <a:cs typeface="Arial" panose="020B0604020202020204" pitchFamily="34" charset="0"/>
              </a:rPr>
              <a:t>         (Wikipedia.com)                                                                (</a:t>
            </a:r>
            <a:r>
              <a:rPr lang="en-US" dirty="0" err="1">
                <a:latin typeface="Arial" panose="020B0604020202020204" pitchFamily="34" charset="0"/>
                <a:cs typeface="Arial" panose="020B0604020202020204" pitchFamily="34" charset="0"/>
              </a:rPr>
              <a:t>worldofwork.oi</a:t>
            </a:r>
            <a:r>
              <a:rPr lang="en-US" dirty="0">
                <a:latin typeface="Arial" panose="020B0604020202020204" pitchFamily="34" charset="0"/>
                <a:cs typeface="Arial" panose="020B0604020202020204" pitchFamily="34" charset="0"/>
              </a:rPr>
              <a:t>)                                           </a:t>
            </a:r>
            <a:endParaRPr lang="en-US" noProof="0" dirty="0">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13DB2909-21A3-C15C-73A8-A30A3764186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66061" y="3173456"/>
            <a:ext cx="3351640" cy="2907548"/>
          </a:xfrm>
          <a:prstGeom prst="rect">
            <a:avLst/>
          </a:prstGeom>
          <a:noFill/>
          <a:extLst>
            <a:ext uri="{909E8E84-426E-40DD-AFC4-6F175D3DCCD1}">
              <a14:hiddenFill xmlns:a14="http://schemas.microsoft.com/office/drawing/2010/main">
                <a:solidFill>
                  <a:srgbClr val="FFFFFF"/>
                </a:solidFill>
              </a14:hiddenFill>
            </a:ext>
          </a:extLst>
        </p:spPr>
      </p:pic>
      <p:sp>
        <p:nvSpPr>
          <p:cNvPr id="1040" name="Text Placeholder 5">
            <a:extLst>
              <a:ext uri="{FF2B5EF4-FFF2-40B4-BE49-F238E27FC236}">
                <a16:creationId xmlns:a16="http://schemas.microsoft.com/office/drawing/2014/main" id="{B8E43506-5078-7F37-A663-EA31E9BA4EC2}"/>
              </a:ext>
            </a:extLst>
          </p:cNvPr>
          <p:cNvSpPr>
            <a:spLocks noGrp="1"/>
          </p:cNvSpPr>
          <p:nvPr>
            <p:ph type="body" sz="half" idx="2"/>
          </p:nvPr>
        </p:nvSpPr>
        <p:spPr>
          <a:xfrm>
            <a:off x="432000" y="1992694"/>
            <a:ext cx="3932237" cy="4126015"/>
          </a:xfrm>
        </p:spPr>
        <p:txBody>
          <a:bodyPr/>
          <a:lstStyle/>
          <a:p>
            <a:endParaRPr lang="en-US" dirty="0"/>
          </a:p>
          <a:p>
            <a:pPr marL="285750" indent="-285750">
              <a:buFont typeface="Arial" panose="020B0604020202020204" pitchFamily="34" charset="0"/>
              <a:buChar char="•"/>
            </a:pPr>
            <a:r>
              <a:rPr lang="en-US" dirty="0">
                <a:solidFill>
                  <a:schemeClr val="tx1"/>
                </a:solidFill>
              </a:rPr>
              <a:t>In 1943, an American psychologist Abraham Maslow.</a:t>
            </a:r>
          </a:p>
          <a:p>
            <a:pPr marL="285750" indent="-285750">
              <a:buFont typeface="Arial" panose="020B0604020202020204" pitchFamily="34" charset="0"/>
              <a:buChar char="•"/>
            </a:pPr>
            <a:r>
              <a:rPr lang="en-US" dirty="0">
                <a:solidFill>
                  <a:schemeClr val="tx1"/>
                </a:solidFill>
              </a:rPr>
              <a:t>He created a theory to help with motivation and made it into an assessment tool.</a:t>
            </a:r>
          </a:p>
          <a:p>
            <a:pPr marL="285750" indent="-285750">
              <a:buFont typeface="Arial" panose="020B0604020202020204" pitchFamily="34" charset="0"/>
              <a:buChar char="•"/>
            </a:pPr>
            <a:r>
              <a:rPr lang="en-US" dirty="0">
                <a:solidFill>
                  <a:schemeClr val="tx1"/>
                </a:solidFill>
              </a:rPr>
              <a:t>Although he did not create the pyramid form himself, majority of the time it is represented like this.</a:t>
            </a:r>
          </a:p>
          <a:p>
            <a:pPr marL="285750" indent="-285750">
              <a:buFont typeface="Arial" panose="020B0604020202020204" pitchFamily="34" charset="0"/>
              <a:buChar char="•"/>
            </a:pPr>
            <a:r>
              <a:rPr lang="en-US" dirty="0">
                <a:solidFill>
                  <a:schemeClr val="tx1"/>
                </a:solidFill>
              </a:rPr>
              <a:t>The hierarchy theory acts as a ladder, starting with the basics at the bottom and working the way up to the top to reach full potential.</a:t>
            </a:r>
          </a:p>
          <a:p>
            <a:pPr marL="285750" indent="-285750">
              <a:buFont typeface="Arial" panose="020B0604020202020204" pitchFamily="34" charset="0"/>
              <a:buChar char="•"/>
            </a:pPr>
            <a:r>
              <a:rPr lang="en-US" dirty="0">
                <a:solidFill>
                  <a:schemeClr val="tx1"/>
                </a:solidFill>
              </a:rPr>
              <a:t>A great way to see where you are and what you need to work on </a:t>
            </a:r>
          </a:p>
          <a:p>
            <a:pPr marL="285750" indent="-285750">
              <a:buFont typeface="Arial" panose="020B0604020202020204" pitchFamily="34" charset="0"/>
              <a:buChar char="•"/>
            </a:pPr>
            <a:endParaRPr lang="en-US" dirty="0">
              <a:solidFill>
                <a:schemeClr val="tx1"/>
              </a:solidFill>
            </a:endParaRPr>
          </a:p>
        </p:txBody>
      </p:sp>
      <p:pic>
        <p:nvPicPr>
          <p:cNvPr id="1028" name="Picture 4" descr="Maslow's Hierarchy of needs shown as a pyramid">
            <a:extLst>
              <a:ext uri="{FF2B5EF4-FFF2-40B4-BE49-F238E27FC236}">
                <a16:creationId xmlns:a16="http://schemas.microsoft.com/office/drawing/2014/main" id="{6C9DDE23-2898-EEF7-EC24-B981F1A16B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9525" y="2965123"/>
            <a:ext cx="3640276" cy="320401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A050825-5C3B-7CB4-088E-ECF665A2F946}"/>
              </a:ext>
            </a:extLst>
          </p:cNvPr>
          <p:cNvSpPr txBox="1"/>
          <p:nvPr/>
        </p:nvSpPr>
        <p:spPr>
          <a:xfrm>
            <a:off x="4726756" y="1469474"/>
            <a:ext cx="6202017" cy="523220"/>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Has become very popular in the business world</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Keep Motivation towards personal development</a:t>
            </a:r>
          </a:p>
        </p:txBody>
      </p:sp>
    </p:spTree>
    <p:extLst>
      <p:ext uri="{BB962C8B-B14F-4D97-AF65-F5344CB8AC3E}">
        <p14:creationId xmlns:p14="http://schemas.microsoft.com/office/powerpoint/2010/main" val="3188837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DC733AF-0B57-4861-4C10-2E153D62110A}"/>
              </a:ext>
            </a:extLst>
          </p:cNvPr>
          <p:cNvSpPr/>
          <p:nvPr/>
        </p:nvSpPr>
        <p:spPr>
          <a:xfrm>
            <a:off x="838079" y="224135"/>
            <a:ext cx="9021538" cy="400110"/>
          </a:xfrm>
          <a:prstGeom prst="rect">
            <a:avLst/>
          </a:prstGeom>
          <a:noFill/>
        </p:spPr>
        <p:txBody>
          <a:bodyPr wrap="square" lIns="91440" tIns="45720" rIns="91440" bIns="45720">
            <a:spAutoFit/>
          </a:bodyPr>
          <a:lstStyle/>
          <a:p>
            <a:pPr algn="ctr"/>
            <a:r>
              <a:rPr lang="en-US" sz="20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Why do we need theory models for employment engagement ?</a:t>
            </a:r>
            <a:endParaRPr lang="en-US" sz="2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4" name="Arrow: Right 13">
            <a:extLst>
              <a:ext uri="{FF2B5EF4-FFF2-40B4-BE49-F238E27FC236}">
                <a16:creationId xmlns:a16="http://schemas.microsoft.com/office/drawing/2014/main" id="{06E4C929-913C-87C4-74CF-26A46149B110}"/>
              </a:ext>
            </a:extLst>
          </p:cNvPr>
          <p:cNvSpPr/>
          <p:nvPr/>
        </p:nvSpPr>
        <p:spPr>
          <a:xfrm>
            <a:off x="284003" y="1435460"/>
            <a:ext cx="2130408" cy="1205948"/>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F06E001A-0F02-F2EA-A9A3-55574263F196}"/>
              </a:ext>
            </a:extLst>
          </p:cNvPr>
          <p:cNvSpPr txBox="1"/>
          <p:nvPr/>
        </p:nvSpPr>
        <p:spPr>
          <a:xfrm>
            <a:off x="569843" y="1853768"/>
            <a:ext cx="1510748" cy="369332"/>
          </a:xfrm>
          <a:prstGeom prst="rect">
            <a:avLst/>
          </a:prstGeom>
          <a:noFill/>
        </p:spPr>
        <p:txBody>
          <a:bodyPr wrap="square" rtlCol="0">
            <a:spAutoFit/>
          </a:bodyPr>
          <a:lstStyle/>
          <a:p>
            <a:r>
              <a:rPr lang="en-GB" dirty="0"/>
              <a:t>Motivation</a:t>
            </a:r>
          </a:p>
        </p:txBody>
      </p:sp>
      <p:sp>
        <p:nvSpPr>
          <p:cNvPr id="16" name="Arrow: Right 15">
            <a:extLst>
              <a:ext uri="{FF2B5EF4-FFF2-40B4-BE49-F238E27FC236}">
                <a16:creationId xmlns:a16="http://schemas.microsoft.com/office/drawing/2014/main" id="{0CC92E05-5949-E3F2-B6A7-D02A13C17476}"/>
              </a:ext>
            </a:extLst>
          </p:cNvPr>
          <p:cNvSpPr/>
          <p:nvPr/>
        </p:nvSpPr>
        <p:spPr>
          <a:xfrm>
            <a:off x="3127513" y="1603513"/>
            <a:ext cx="2130408" cy="940904"/>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EDEA164F-474D-A03D-ABF0-067F6A2150BC}"/>
              </a:ext>
            </a:extLst>
          </p:cNvPr>
          <p:cNvSpPr txBox="1"/>
          <p:nvPr/>
        </p:nvSpPr>
        <p:spPr>
          <a:xfrm>
            <a:off x="3721346" y="1853551"/>
            <a:ext cx="1378226" cy="369332"/>
          </a:xfrm>
          <a:prstGeom prst="rect">
            <a:avLst/>
          </a:prstGeom>
          <a:noFill/>
        </p:spPr>
        <p:txBody>
          <a:bodyPr wrap="square" rtlCol="0">
            <a:spAutoFit/>
          </a:bodyPr>
          <a:lstStyle/>
          <a:p>
            <a:r>
              <a:rPr lang="en-GB" dirty="0"/>
              <a:t>Visualise</a:t>
            </a:r>
          </a:p>
        </p:txBody>
      </p:sp>
      <p:sp>
        <p:nvSpPr>
          <p:cNvPr id="18" name="Rectangle: Rounded Corners 17">
            <a:extLst>
              <a:ext uri="{FF2B5EF4-FFF2-40B4-BE49-F238E27FC236}">
                <a16:creationId xmlns:a16="http://schemas.microsoft.com/office/drawing/2014/main" id="{1BD4FB2D-1247-938E-7B13-CC8EF9FE41B9}"/>
              </a:ext>
            </a:extLst>
          </p:cNvPr>
          <p:cNvSpPr/>
          <p:nvPr/>
        </p:nvSpPr>
        <p:spPr>
          <a:xfrm>
            <a:off x="5690888" y="1681896"/>
            <a:ext cx="2332382" cy="1205948"/>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C6D6EE95-C8C9-14A7-CA38-F92534A4C175}"/>
              </a:ext>
            </a:extLst>
          </p:cNvPr>
          <p:cNvSpPr txBox="1"/>
          <p:nvPr/>
        </p:nvSpPr>
        <p:spPr>
          <a:xfrm>
            <a:off x="6387547" y="1789357"/>
            <a:ext cx="1749287" cy="923330"/>
          </a:xfrm>
          <a:prstGeom prst="rect">
            <a:avLst/>
          </a:prstGeom>
          <a:noFill/>
        </p:spPr>
        <p:txBody>
          <a:bodyPr wrap="square" rtlCol="0">
            <a:spAutoFit/>
          </a:bodyPr>
          <a:lstStyle/>
          <a:p>
            <a:r>
              <a:rPr lang="en-GB" dirty="0"/>
              <a:t>Identifying </a:t>
            </a:r>
          </a:p>
          <a:p>
            <a:r>
              <a:rPr lang="en-GB" dirty="0"/>
              <a:t>Goals and improvement</a:t>
            </a:r>
          </a:p>
        </p:txBody>
      </p:sp>
      <p:sp>
        <p:nvSpPr>
          <p:cNvPr id="20" name="Arrow: Down 19">
            <a:extLst>
              <a:ext uri="{FF2B5EF4-FFF2-40B4-BE49-F238E27FC236}">
                <a16:creationId xmlns:a16="http://schemas.microsoft.com/office/drawing/2014/main" id="{FC2D6A26-4EBB-1C42-16A3-D14C575D73B0}"/>
              </a:ext>
            </a:extLst>
          </p:cNvPr>
          <p:cNvSpPr/>
          <p:nvPr/>
        </p:nvSpPr>
        <p:spPr>
          <a:xfrm rot="2113076">
            <a:off x="5029596" y="3251217"/>
            <a:ext cx="2597426" cy="2299251"/>
          </a:xfrm>
          <a:prstGeom prst="down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E0FF5E54-153D-B1B3-87F1-56CB8F113D09}"/>
              </a:ext>
            </a:extLst>
          </p:cNvPr>
          <p:cNvSpPr txBox="1"/>
          <p:nvPr/>
        </p:nvSpPr>
        <p:spPr>
          <a:xfrm rot="2030608">
            <a:off x="5945539" y="3501888"/>
            <a:ext cx="1232453" cy="1477328"/>
          </a:xfrm>
          <a:prstGeom prst="rect">
            <a:avLst/>
          </a:prstGeom>
          <a:noFill/>
        </p:spPr>
        <p:txBody>
          <a:bodyPr wrap="square" rtlCol="0">
            <a:spAutoFit/>
          </a:bodyPr>
          <a:lstStyle/>
          <a:p>
            <a:r>
              <a:rPr lang="en-GB" dirty="0"/>
              <a:t>Working</a:t>
            </a:r>
          </a:p>
          <a:p>
            <a:r>
              <a:rPr lang="en-GB" dirty="0"/>
              <a:t>Through tasks in a flexible manner</a:t>
            </a:r>
          </a:p>
        </p:txBody>
      </p:sp>
      <p:sp>
        <p:nvSpPr>
          <p:cNvPr id="22" name="Star: 5 Points 21">
            <a:extLst>
              <a:ext uri="{FF2B5EF4-FFF2-40B4-BE49-F238E27FC236}">
                <a16:creationId xmlns:a16="http://schemas.microsoft.com/office/drawing/2014/main" id="{5918F4FA-B066-4CDC-D3BB-633C652AF1B2}"/>
              </a:ext>
            </a:extLst>
          </p:cNvPr>
          <p:cNvSpPr/>
          <p:nvPr/>
        </p:nvSpPr>
        <p:spPr>
          <a:xfrm>
            <a:off x="567328" y="2887844"/>
            <a:ext cx="3578886" cy="3307282"/>
          </a:xfrm>
          <a:prstGeom prst="star5">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C1CEAD68-C9C1-5941-B1B2-610C4A581BE9}"/>
              </a:ext>
            </a:extLst>
          </p:cNvPr>
          <p:cNvSpPr txBox="1"/>
          <p:nvPr/>
        </p:nvSpPr>
        <p:spPr>
          <a:xfrm>
            <a:off x="1675941" y="4240552"/>
            <a:ext cx="1910828" cy="1200329"/>
          </a:xfrm>
          <a:prstGeom prst="rect">
            <a:avLst/>
          </a:prstGeom>
          <a:noFill/>
        </p:spPr>
        <p:txBody>
          <a:bodyPr wrap="square" rtlCol="0">
            <a:spAutoFit/>
          </a:bodyPr>
          <a:lstStyle/>
          <a:p>
            <a:r>
              <a:rPr lang="en-GB" dirty="0"/>
              <a:t>Achieving goals</a:t>
            </a:r>
          </a:p>
          <a:p>
            <a:r>
              <a:rPr lang="en-GB" dirty="0"/>
              <a:t>With a constructive mindset </a:t>
            </a:r>
          </a:p>
        </p:txBody>
      </p:sp>
      <p:sp>
        <p:nvSpPr>
          <p:cNvPr id="26" name="TextBox 25">
            <a:extLst>
              <a:ext uri="{FF2B5EF4-FFF2-40B4-BE49-F238E27FC236}">
                <a16:creationId xmlns:a16="http://schemas.microsoft.com/office/drawing/2014/main" id="{FA53BB81-8A53-5D91-5041-7BF6534D8100}"/>
              </a:ext>
            </a:extLst>
          </p:cNvPr>
          <p:cNvSpPr txBox="1"/>
          <p:nvPr/>
        </p:nvSpPr>
        <p:spPr>
          <a:xfrm>
            <a:off x="8256104" y="1874149"/>
            <a:ext cx="4526422" cy="1200329"/>
          </a:xfrm>
          <a:prstGeom prst="rect">
            <a:avLst/>
          </a:prstGeom>
          <a:noFill/>
        </p:spPr>
        <p:txBody>
          <a:bodyPr wrap="square">
            <a:spAutoFit/>
          </a:bodyPr>
          <a:lstStyle/>
          <a:p>
            <a:pPr algn="l"/>
            <a:r>
              <a:rPr lang="en-GB" b="0" i="0" dirty="0">
                <a:solidFill>
                  <a:schemeClr val="bg1"/>
                </a:solidFill>
                <a:effectLst/>
                <a:latin typeface="Varela Round" panose="020B0604020202020204" pitchFamily="2" charset="-79"/>
                <a:cs typeface="Varela Round" panose="020B0604020202020204" pitchFamily="2" charset="-79"/>
              </a:rPr>
              <a:t>“The capacity to engage – training, learning, growth, development, collaboration with colleagues and support from management”</a:t>
            </a:r>
          </a:p>
        </p:txBody>
      </p:sp>
      <p:sp>
        <p:nvSpPr>
          <p:cNvPr id="28" name="TextBox 27">
            <a:extLst>
              <a:ext uri="{FF2B5EF4-FFF2-40B4-BE49-F238E27FC236}">
                <a16:creationId xmlns:a16="http://schemas.microsoft.com/office/drawing/2014/main" id="{CF23CAEE-CB64-F80D-1748-47F2DEAFCE7D}"/>
              </a:ext>
            </a:extLst>
          </p:cNvPr>
          <p:cNvSpPr txBox="1"/>
          <p:nvPr/>
        </p:nvSpPr>
        <p:spPr>
          <a:xfrm>
            <a:off x="7926649" y="3646991"/>
            <a:ext cx="4263539" cy="646331"/>
          </a:xfrm>
          <a:prstGeom prst="rect">
            <a:avLst/>
          </a:prstGeom>
          <a:noFill/>
        </p:spPr>
        <p:txBody>
          <a:bodyPr wrap="square">
            <a:spAutoFit/>
          </a:bodyPr>
          <a:lstStyle/>
          <a:p>
            <a:pPr algn="l"/>
            <a:r>
              <a:rPr lang="en-GB" b="0" i="0" dirty="0">
                <a:solidFill>
                  <a:schemeClr val="bg1"/>
                </a:solidFill>
                <a:effectLst/>
                <a:latin typeface="Varela Round" panose="00000500000000000000" pitchFamily="2" charset="-79"/>
                <a:cs typeface="Varela Round" panose="00000500000000000000" pitchFamily="2" charset="-79"/>
              </a:rPr>
              <a:t>“A reason to engage – autonomy, respect, recognition, appreciation”</a:t>
            </a:r>
          </a:p>
        </p:txBody>
      </p:sp>
      <p:sp>
        <p:nvSpPr>
          <p:cNvPr id="30" name="TextBox 29">
            <a:extLst>
              <a:ext uri="{FF2B5EF4-FFF2-40B4-BE49-F238E27FC236}">
                <a16:creationId xmlns:a16="http://schemas.microsoft.com/office/drawing/2014/main" id="{2032CEF6-0F5F-2179-785F-D7954007100A}"/>
              </a:ext>
            </a:extLst>
          </p:cNvPr>
          <p:cNvSpPr txBox="1"/>
          <p:nvPr/>
        </p:nvSpPr>
        <p:spPr>
          <a:xfrm>
            <a:off x="7322958" y="5293455"/>
            <a:ext cx="4741592" cy="646331"/>
          </a:xfrm>
          <a:prstGeom prst="rect">
            <a:avLst/>
          </a:prstGeom>
          <a:noFill/>
        </p:spPr>
        <p:txBody>
          <a:bodyPr wrap="square">
            <a:spAutoFit/>
          </a:bodyPr>
          <a:lstStyle/>
          <a:p>
            <a:r>
              <a:rPr lang="en-GB" dirty="0">
                <a:solidFill>
                  <a:schemeClr val="bg1"/>
                </a:solidFill>
                <a:latin typeface="Varela Round" panose="00000500000000000000" pitchFamily="2" charset="-79"/>
                <a:cs typeface="Varela Round" panose="00000500000000000000" pitchFamily="2" charset="-79"/>
              </a:rPr>
              <a:t>“</a:t>
            </a:r>
            <a:r>
              <a:rPr lang="en-GB" b="0" i="0" dirty="0">
                <a:solidFill>
                  <a:schemeClr val="bg1"/>
                </a:solidFill>
                <a:effectLst/>
                <a:latin typeface="Varela Round" panose="00000500000000000000" pitchFamily="2" charset="-79"/>
                <a:cs typeface="Varela Round" panose="00000500000000000000" pitchFamily="2" charset="-79"/>
              </a:rPr>
              <a:t>employees understand and align with the vision and mission of the company”</a:t>
            </a:r>
            <a:endParaRPr lang="en-GB" dirty="0">
              <a:solidFill>
                <a:schemeClr val="bg1"/>
              </a:solidFill>
            </a:endParaRPr>
          </a:p>
        </p:txBody>
      </p:sp>
      <p:sp>
        <p:nvSpPr>
          <p:cNvPr id="31" name="TextBox 30">
            <a:extLst>
              <a:ext uri="{FF2B5EF4-FFF2-40B4-BE49-F238E27FC236}">
                <a16:creationId xmlns:a16="http://schemas.microsoft.com/office/drawing/2014/main" id="{4C4348F9-F2A8-1FBB-E849-B0ADD0589F60}"/>
              </a:ext>
            </a:extLst>
          </p:cNvPr>
          <p:cNvSpPr txBox="1"/>
          <p:nvPr/>
        </p:nvSpPr>
        <p:spPr>
          <a:xfrm>
            <a:off x="7620000" y="5920279"/>
            <a:ext cx="4444550" cy="369332"/>
          </a:xfrm>
          <a:prstGeom prst="rect">
            <a:avLst/>
          </a:prstGeom>
          <a:noFill/>
        </p:spPr>
        <p:txBody>
          <a:bodyPr wrap="square" rtlCol="0">
            <a:spAutoFit/>
          </a:bodyPr>
          <a:lstStyle/>
          <a:p>
            <a:r>
              <a:rPr lang="en-GB" dirty="0"/>
              <a:t>                                      </a:t>
            </a:r>
            <a:r>
              <a:rPr lang="en-GB" dirty="0">
                <a:solidFill>
                  <a:schemeClr val="bg1"/>
                </a:solidFill>
              </a:rPr>
              <a:t>(https://wethrive.net)</a:t>
            </a:r>
            <a:endParaRPr lang="en-GB" dirty="0"/>
          </a:p>
        </p:txBody>
      </p:sp>
    </p:spTree>
    <p:extLst>
      <p:ext uri="{BB962C8B-B14F-4D97-AF65-F5344CB8AC3E}">
        <p14:creationId xmlns:p14="http://schemas.microsoft.com/office/powerpoint/2010/main" val="2117695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BF72077F-F117-D797-1615-18580698E48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822384" y="-19555956"/>
            <a:ext cx="11452227" cy="16761956"/>
          </a:xfrm>
          <a:prstGeom prst="rect">
            <a:avLst/>
          </a:prstGeom>
        </p:spPr>
      </p:pic>
      <p:sp>
        <p:nvSpPr>
          <p:cNvPr id="27" name="TextBox 26">
            <a:extLst>
              <a:ext uri="{FF2B5EF4-FFF2-40B4-BE49-F238E27FC236}">
                <a16:creationId xmlns:a16="http://schemas.microsoft.com/office/drawing/2014/main" id="{14F1FC2D-5A21-7C47-0E33-1CCC29F4C856}"/>
              </a:ext>
            </a:extLst>
          </p:cNvPr>
          <p:cNvSpPr txBox="1"/>
          <p:nvPr/>
        </p:nvSpPr>
        <p:spPr>
          <a:xfrm>
            <a:off x="2856774" y="7425266"/>
            <a:ext cx="2714291" cy="369332"/>
          </a:xfrm>
          <a:prstGeom prst="rect">
            <a:avLst/>
          </a:prstGeom>
          <a:noFill/>
        </p:spPr>
        <p:txBody>
          <a:bodyPr wrap="square" rtlCol="0">
            <a:spAutoFit/>
          </a:bodyPr>
          <a:lstStyle/>
          <a:p>
            <a:r>
              <a:rPr lang="en-GB" sz="900">
                <a:hlinkClick r:id="rId3" tooltip="https://www.duperrin.com/english/2014/08/07/really-benefiting-employee-engagement/"/>
              </a:rPr>
              <a:t>This Photo</a:t>
            </a:r>
            <a:r>
              <a:rPr lang="en-GB" sz="900"/>
              <a:t> by Unknown Author is licensed under </a:t>
            </a:r>
            <a:r>
              <a:rPr lang="en-GB" sz="900">
                <a:hlinkClick r:id="rId4" tooltip="https://creativecommons.org/licenses/by-nc-sa/3.0/"/>
              </a:rPr>
              <a:t>CC BY-SA-NC</a:t>
            </a:r>
            <a:endParaRPr lang="en-GB" sz="900"/>
          </a:p>
        </p:txBody>
      </p:sp>
      <p:pic>
        <p:nvPicPr>
          <p:cNvPr id="29" name="Picture 28">
            <a:extLst>
              <a:ext uri="{FF2B5EF4-FFF2-40B4-BE49-F238E27FC236}">
                <a16:creationId xmlns:a16="http://schemas.microsoft.com/office/drawing/2014/main" id="{0CC94571-5287-05D8-8151-1498FC182D0C}"/>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487747" y="3185294"/>
            <a:ext cx="3267849" cy="2108242"/>
          </a:xfrm>
          <a:prstGeom prst="rect">
            <a:avLst/>
          </a:prstGeom>
        </p:spPr>
      </p:pic>
      <p:sp>
        <p:nvSpPr>
          <p:cNvPr id="30" name="TextBox 29">
            <a:extLst>
              <a:ext uri="{FF2B5EF4-FFF2-40B4-BE49-F238E27FC236}">
                <a16:creationId xmlns:a16="http://schemas.microsoft.com/office/drawing/2014/main" id="{5E0EA3F9-76EB-3047-C1FB-7C5539BCB80A}"/>
              </a:ext>
            </a:extLst>
          </p:cNvPr>
          <p:cNvSpPr txBox="1"/>
          <p:nvPr/>
        </p:nvSpPr>
        <p:spPr>
          <a:xfrm>
            <a:off x="8302228" y="6275856"/>
            <a:ext cx="3729700" cy="230832"/>
          </a:xfrm>
          <a:prstGeom prst="rect">
            <a:avLst/>
          </a:prstGeom>
          <a:noFill/>
        </p:spPr>
        <p:txBody>
          <a:bodyPr wrap="square" rtlCol="0">
            <a:spAutoFit/>
          </a:bodyPr>
          <a:lstStyle/>
          <a:p>
            <a:r>
              <a:rPr lang="en-GB" sz="900">
                <a:hlinkClick r:id="rId6" tooltip="https://www.peoplematters.in/article/employee-engagement/employee-engagement-in-a-hybrid-workforce-world-29538"/>
              </a:rPr>
              <a:t>This Photo</a:t>
            </a:r>
            <a:r>
              <a:rPr lang="en-GB" sz="900"/>
              <a:t> by Unknown Author is licensed under </a:t>
            </a:r>
            <a:r>
              <a:rPr lang="en-GB" sz="900">
                <a:hlinkClick r:id="rId4" tooltip="https://creativecommons.org/licenses/by-nc-sa/3.0/"/>
              </a:rPr>
              <a:t>CC BY-SA-NC</a:t>
            </a:r>
            <a:endParaRPr lang="en-GB" sz="900"/>
          </a:p>
        </p:txBody>
      </p:sp>
      <p:pic>
        <p:nvPicPr>
          <p:cNvPr id="32" name="Picture 31">
            <a:extLst>
              <a:ext uri="{FF2B5EF4-FFF2-40B4-BE49-F238E27FC236}">
                <a16:creationId xmlns:a16="http://schemas.microsoft.com/office/drawing/2014/main" id="{39DAE099-C806-4B6D-55F5-B3BECEB0743E}"/>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4123266" y="1055447"/>
            <a:ext cx="3945468" cy="2631627"/>
          </a:xfrm>
          <a:prstGeom prst="rect">
            <a:avLst/>
          </a:prstGeom>
        </p:spPr>
      </p:pic>
      <p:sp>
        <p:nvSpPr>
          <p:cNvPr id="33" name="TextBox 32">
            <a:extLst>
              <a:ext uri="{FF2B5EF4-FFF2-40B4-BE49-F238E27FC236}">
                <a16:creationId xmlns:a16="http://schemas.microsoft.com/office/drawing/2014/main" id="{BF4DD373-E48A-97F1-32F5-85C3804B136D}"/>
              </a:ext>
            </a:extLst>
          </p:cNvPr>
          <p:cNvSpPr txBox="1"/>
          <p:nvPr/>
        </p:nvSpPr>
        <p:spPr>
          <a:xfrm>
            <a:off x="4222819" y="3550592"/>
            <a:ext cx="3572299" cy="230832"/>
          </a:xfrm>
          <a:prstGeom prst="rect">
            <a:avLst/>
          </a:prstGeom>
          <a:noFill/>
        </p:spPr>
        <p:txBody>
          <a:bodyPr wrap="square" rtlCol="0">
            <a:spAutoFit/>
          </a:bodyPr>
          <a:lstStyle/>
          <a:p>
            <a:r>
              <a:rPr lang="en-GB" sz="900">
                <a:hlinkClick r:id="rId8" tooltip="https://technofaq.org/posts/2020/11/the-biggest-benefits-of-employee-engagement/"/>
              </a:rPr>
              <a:t>This Photo</a:t>
            </a:r>
            <a:r>
              <a:rPr lang="en-GB" sz="900"/>
              <a:t> by Unknown Author is licensed under </a:t>
            </a:r>
            <a:r>
              <a:rPr lang="en-GB" sz="900">
                <a:hlinkClick r:id="rId4" tooltip="https://creativecommons.org/licenses/by-nc-sa/3.0/"/>
              </a:rPr>
              <a:t>CC BY-SA-NC</a:t>
            </a:r>
            <a:endParaRPr lang="en-GB" sz="900"/>
          </a:p>
        </p:txBody>
      </p:sp>
      <p:pic>
        <p:nvPicPr>
          <p:cNvPr id="35" name="Picture 34">
            <a:extLst>
              <a:ext uri="{FF2B5EF4-FFF2-40B4-BE49-F238E27FC236}">
                <a16:creationId xmlns:a16="http://schemas.microsoft.com/office/drawing/2014/main" id="{1990A8BE-120E-3E12-E5FC-AAE8EFAC0E08}"/>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1270370" y="2736593"/>
            <a:ext cx="3572299" cy="2688527"/>
          </a:xfrm>
          <a:prstGeom prst="rect">
            <a:avLst/>
          </a:prstGeom>
        </p:spPr>
      </p:pic>
      <p:sp>
        <p:nvSpPr>
          <p:cNvPr id="36" name="TextBox 35">
            <a:extLst>
              <a:ext uri="{FF2B5EF4-FFF2-40B4-BE49-F238E27FC236}">
                <a16:creationId xmlns:a16="http://schemas.microsoft.com/office/drawing/2014/main" id="{39D8A9B5-7ECB-725C-D4CC-A60EDE6BF762}"/>
              </a:ext>
            </a:extLst>
          </p:cNvPr>
          <p:cNvSpPr txBox="1"/>
          <p:nvPr/>
        </p:nvSpPr>
        <p:spPr>
          <a:xfrm>
            <a:off x="1070624" y="6322662"/>
            <a:ext cx="3572299" cy="230832"/>
          </a:xfrm>
          <a:prstGeom prst="rect">
            <a:avLst/>
          </a:prstGeom>
          <a:noFill/>
        </p:spPr>
        <p:txBody>
          <a:bodyPr wrap="square" rtlCol="0">
            <a:spAutoFit/>
          </a:bodyPr>
          <a:lstStyle/>
          <a:p>
            <a:r>
              <a:rPr lang="en-GB" sz="900">
                <a:hlinkClick r:id="rId10" tooltip="https://courses.lumenlearning.com/wmopen-humanresourcesmgmt/chapter/measuring-employee-engagement/"/>
              </a:rPr>
              <a:t>This Photo</a:t>
            </a:r>
            <a:r>
              <a:rPr lang="en-GB" sz="900"/>
              <a:t> by Unknown Author is licensed under </a:t>
            </a:r>
            <a:r>
              <a:rPr lang="en-GB" sz="900">
                <a:hlinkClick r:id="rId11" tooltip="https://creativecommons.org/licenses/by/3.0/"/>
              </a:rPr>
              <a:t>CC BY</a:t>
            </a:r>
            <a:endParaRPr lang="en-GB" sz="900"/>
          </a:p>
        </p:txBody>
      </p:sp>
      <p:sp>
        <p:nvSpPr>
          <p:cNvPr id="37" name="Rectangle 36">
            <a:extLst>
              <a:ext uri="{FF2B5EF4-FFF2-40B4-BE49-F238E27FC236}">
                <a16:creationId xmlns:a16="http://schemas.microsoft.com/office/drawing/2014/main" id="{EBEDD8F1-1F23-9DE4-3E69-5ADA0389A2F6}"/>
              </a:ext>
            </a:extLst>
          </p:cNvPr>
          <p:cNvSpPr/>
          <p:nvPr/>
        </p:nvSpPr>
        <p:spPr>
          <a:xfrm>
            <a:off x="4503326" y="400319"/>
            <a:ext cx="3565408" cy="584775"/>
          </a:xfrm>
          <a:prstGeom prst="rect">
            <a:avLst/>
          </a:prstGeom>
          <a:noFill/>
        </p:spPr>
        <p:txBody>
          <a:bodyPr wrap="square" lIns="91440" tIns="45720" rIns="91440" bIns="45720">
            <a:spAutoFit/>
          </a:bodyPr>
          <a:lstStyle/>
          <a:p>
            <a:pPr algn="ctr"/>
            <a:r>
              <a:rPr lang="en-US" sz="32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ENGAGEMENT</a:t>
            </a:r>
            <a:endParaRPr lang="en-US" sz="32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38" name="Rectangle 37">
            <a:extLst>
              <a:ext uri="{FF2B5EF4-FFF2-40B4-BE49-F238E27FC236}">
                <a16:creationId xmlns:a16="http://schemas.microsoft.com/office/drawing/2014/main" id="{FF7BD19C-7116-116A-25F9-09C9EF44B90B}"/>
              </a:ext>
            </a:extLst>
          </p:cNvPr>
          <p:cNvSpPr/>
          <p:nvPr/>
        </p:nvSpPr>
        <p:spPr>
          <a:xfrm>
            <a:off x="241097" y="5067343"/>
            <a:ext cx="6044933" cy="646331"/>
          </a:xfrm>
          <a:prstGeom prst="rect">
            <a:avLst/>
          </a:prstGeom>
          <a:noFill/>
        </p:spPr>
        <p:txBody>
          <a:bodyPr wrap="square" lIns="91440" tIns="45720" rIns="91440" bIns="45720">
            <a:spAutoFit/>
          </a:bodyPr>
          <a:lstStyle/>
          <a:p>
            <a:pPr algn="ctr"/>
            <a:r>
              <a:rPr lang="en-US" sz="36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COMMUNICATION</a:t>
            </a:r>
            <a:endParaRPr lang="en-US" sz="36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39" name="Rectangle 38">
            <a:extLst>
              <a:ext uri="{FF2B5EF4-FFF2-40B4-BE49-F238E27FC236}">
                <a16:creationId xmlns:a16="http://schemas.microsoft.com/office/drawing/2014/main" id="{536094A9-557B-336C-2F23-F2AC1504F2BE}"/>
              </a:ext>
            </a:extLst>
          </p:cNvPr>
          <p:cNvSpPr/>
          <p:nvPr/>
        </p:nvSpPr>
        <p:spPr>
          <a:xfrm>
            <a:off x="8466593" y="2694992"/>
            <a:ext cx="1893464" cy="584775"/>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3200" b="1" dirty="0">
                <a:ln/>
                <a:solidFill>
                  <a:schemeClr val="accent3"/>
                </a:solidFill>
              </a:rPr>
              <a:t>POSITIVE</a:t>
            </a:r>
            <a:endParaRPr lang="en-US" sz="3200" b="1" cap="none" spc="0" dirty="0">
              <a:ln/>
              <a:solidFill>
                <a:schemeClr val="accent3"/>
              </a:solidFill>
              <a:effectLst/>
            </a:endParaRPr>
          </a:p>
        </p:txBody>
      </p:sp>
      <p:sp>
        <p:nvSpPr>
          <p:cNvPr id="40" name="Rectangle 39">
            <a:extLst>
              <a:ext uri="{FF2B5EF4-FFF2-40B4-BE49-F238E27FC236}">
                <a16:creationId xmlns:a16="http://schemas.microsoft.com/office/drawing/2014/main" id="{FB013284-D9C2-92C1-06A4-AC68A6A3E5E5}"/>
              </a:ext>
            </a:extLst>
          </p:cNvPr>
          <p:cNvSpPr/>
          <p:nvPr/>
        </p:nvSpPr>
        <p:spPr>
          <a:xfrm>
            <a:off x="7107261" y="5366446"/>
            <a:ext cx="4493538" cy="584775"/>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3200" b="1" dirty="0">
                <a:ln/>
                <a:solidFill>
                  <a:schemeClr val="accent3"/>
                </a:solidFill>
              </a:rPr>
              <a:t>WORKING ENVIROMENT</a:t>
            </a:r>
            <a:endParaRPr lang="en-US" sz="3200" b="1" cap="none" spc="0" dirty="0">
              <a:ln/>
              <a:solidFill>
                <a:schemeClr val="accent3"/>
              </a:solidFill>
              <a:effectLst/>
            </a:endParaRPr>
          </a:p>
        </p:txBody>
      </p:sp>
      <p:sp>
        <p:nvSpPr>
          <p:cNvPr id="41" name="Arrow: Curved Right 40">
            <a:extLst>
              <a:ext uri="{FF2B5EF4-FFF2-40B4-BE49-F238E27FC236}">
                <a16:creationId xmlns:a16="http://schemas.microsoft.com/office/drawing/2014/main" id="{C802F811-ABE2-9622-0507-80F10F470880}"/>
              </a:ext>
            </a:extLst>
          </p:cNvPr>
          <p:cNvSpPr/>
          <p:nvPr/>
        </p:nvSpPr>
        <p:spPr>
          <a:xfrm rot="2774206">
            <a:off x="1910127" y="398878"/>
            <a:ext cx="897466" cy="2383959"/>
          </a:xfrm>
          <a:prstGeom prst="curved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2" name="Arrow: Right 41">
            <a:extLst>
              <a:ext uri="{FF2B5EF4-FFF2-40B4-BE49-F238E27FC236}">
                <a16:creationId xmlns:a16="http://schemas.microsoft.com/office/drawing/2014/main" id="{F55BADD1-525D-2045-C8FE-B4F5E0D2029D}"/>
              </a:ext>
            </a:extLst>
          </p:cNvPr>
          <p:cNvSpPr/>
          <p:nvPr/>
        </p:nvSpPr>
        <p:spPr>
          <a:xfrm>
            <a:off x="4905928" y="4300659"/>
            <a:ext cx="2201333" cy="438805"/>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Arrow: Curved Right 42">
            <a:extLst>
              <a:ext uri="{FF2B5EF4-FFF2-40B4-BE49-F238E27FC236}">
                <a16:creationId xmlns:a16="http://schemas.microsoft.com/office/drawing/2014/main" id="{2FFDB7DD-1C14-48A8-C3B5-40382CD90082}"/>
              </a:ext>
            </a:extLst>
          </p:cNvPr>
          <p:cNvSpPr/>
          <p:nvPr/>
        </p:nvSpPr>
        <p:spPr>
          <a:xfrm rot="7488848">
            <a:off x="9835440" y="391105"/>
            <a:ext cx="829733" cy="2499532"/>
          </a:xfrm>
          <a:prstGeom prst="curved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3297466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6A2CBBB8-0260-E865-866C-D840F11A6ED2}"/>
              </a:ext>
            </a:extLst>
          </p:cNvPr>
          <p:cNvSpPr>
            <a:spLocks noGrp="1"/>
          </p:cNvSpPr>
          <p:nvPr>
            <p:ph type="ftr" sz="quarter" idx="12"/>
          </p:nvPr>
        </p:nvSpPr>
        <p:spPr/>
        <p:txBody>
          <a:bodyPr/>
          <a:lstStyle/>
          <a:p>
            <a:r>
              <a:rPr lang="en-US" noProof="0"/>
              <a:t>Add a footer</a:t>
            </a:r>
            <a:endParaRPr lang="en-US" noProof="0" dirty="0"/>
          </a:p>
        </p:txBody>
      </p:sp>
      <p:sp>
        <p:nvSpPr>
          <p:cNvPr id="5" name="Slide Number Placeholder 4">
            <a:extLst>
              <a:ext uri="{FF2B5EF4-FFF2-40B4-BE49-F238E27FC236}">
                <a16:creationId xmlns:a16="http://schemas.microsoft.com/office/drawing/2014/main" id="{B8F7DB6E-AB62-813B-072F-737BA2383C34}"/>
              </a:ext>
            </a:extLst>
          </p:cNvPr>
          <p:cNvSpPr>
            <a:spLocks noGrp="1"/>
          </p:cNvSpPr>
          <p:nvPr>
            <p:ph type="sldNum" sz="quarter" idx="33"/>
          </p:nvPr>
        </p:nvSpPr>
        <p:spPr/>
        <p:txBody>
          <a:bodyPr/>
          <a:lstStyle/>
          <a:p>
            <a:fld id="{19B51A1E-902D-48AF-9020-955120F399B6}" type="slidenum">
              <a:rPr lang="en-US" noProof="0" smtClean="0"/>
              <a:pPr/>
              <a:t>7</a:t>
            </a:fld>
            <a:endParaRPr lang="en-US" noProof="0" dirty="0"/>
          </a:p>
        </p:txBody>
      </p:sp>
      <p:sp>
        <p:nvSpPr>
          <p:cNvPr id="6" name="Rectangle 5">
            <a:extLst>
              <a:ext uri="{FF2B5EF4-FFF2-40B4-BE49-F238E27FC236}">
                <a16:creationId xmlns:a16="http://schemas.microsoft.com/office/drawing/2014/main" id="{7D343F51-DAB6-AE75-8FCB-2D267DD64878}"/>
              </a:ext>
            </a:extLst>
          </p:cNvPr>
          <p:cNvSpPr/>
          <p:nvPr/>
        </p:nvSpPr>
        <p:spPr>
          <a:xfrm>
            <a:off x="198783" y="2967335"/>
            <a:ext cx="11661913" cy="923330"/>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dirty="0">
                <a:ln/>
                <a:solidFill>
                  <a:schemeClr val="accent3"/>
                </a:solidFill>
              </a:rPr>
              <a:t>Thank you !!!!!</a:t>
            </a:r>
            <a:endParaRPr lang="en-US" sz="5400" b="1" cap="none" spc="0" dirty="0">
              <a:ln/>
              <a:solidFill>
                <a:schemeClr val="accent3"/>
              </a:solidFill>
              <a:effectLst/>
            </a:endParaRPr>
          </a:p>
        </p:txBody>
      </p:sp>
    </p:spTree>
    <p:extLst>
      <p:ext uri="{BB962C8B-B14F-4D97-AF65-F5344CB8AC3E}">
        <p14:creationId xmlns:p14="http://schemas.microsoft.com/office/powerpoint/2010/main" val="28118946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a:xfrm>
            <a:off x="432000" y="198734"/>
            <a:ext cx="11328000" cy="432000"/>
          </a:xfrm>
        </p:spPr>
        <p:txBody>
          <a:bodyPr/>
          <a:lstStyle/>
          <a:p>
            <a:r>
              <a:rPr lang="en-US" b="0" dirty="0">
                <a:latin typeface="Arial" panose="020B0604020202020204" pitchFamily="34" charset="0"/>
                <a:cs typeface="Arial" panose="020B0604020202020204" pitchFamily="34" charset="0"/>
              </a:rPr>
              <a:t>Reference list</a:t>
            </a:r>
          </a:p>
        </p:txBody>
      </p:sp>
      <p:sp>
        <p:nvSpPr>
          <p:cNvPr id="7" name="TextBox 6">
            <a:extLst>
              <a:ext uri="{FF2B5EF4-FFF2-40B4-BE49-F238E27FC236}">
                <a16:creationId xmlns:a16="http://schemas.microsoft.com/office/drawing/2014/main" id="{751DFC90-409D-602C-9AB2-81905FFB4118}"/>
              </a:ext>
            </a:extLst>
          </p:cNvPr>
          <p:cNvSpPr txBox="1"/>
          <p:nvPr/>
        </p:nvSpPr>
        <p:spPr>
          <a:xfrm>
            <a:off x="216000" y="805360"/>
            <a:ext cx="11760000" cy="6894195"/>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HUERTAS-VALDIVIA,I.,LLORENS-MONTES,F.AND RUIZ-MORENO,A.,2018</a:t>
            </a:r>
          </a:p>
          <a:p>
            <a:r>
              <a:rPr lang="en-GB" sz="1400" dirty="0">
                <a:latin typeface="Arial" panose="020B0604020202020204" pitchFamily="34" charset="0"/>
                <a:cs typeface="Arial" panose="020B0604020202020204" pitchFamily="34" charset="0"/>
              </a:rPr>
              <a:t>Achieving engagement among hospitality employees: a serial mediation model. </a:t>
            </a:r>
            <a:r>
              <a:rPr lang="en-GB" sz="1400" i="1" dirty="0"/>
              <a:t>International Journal of contemporary hospitality management,</a:t>
            </a:r>
            <a:r>
              <a:rPr lang="en-GB" sz="1400" b="1" dirty="0"/>
              <a:t>30</a:t>
            </a:r>
            <a:r>
              <a:rPr lang="en-GB" sz="1400" dirty="0"/>
              <a:t>,(1),pp.217-241.</a:t>
            </a:r>
          </a:p>
          <a:p>
            <a:endParaRPr lang="en-GB" sz="1400" dirty="0"/>
          </a:p>
          <a:p>
            <a:r>
              <a:rPr lang="en-GB" sz="1400" dirty="0" err="1"/>
              <a:t>Wingerden</a:t>
            </a:r>
            <a:r>
              <a:rPr lang="en-GB" sz="1400" dirty="0"/>
              <a:t>,&amp; </a:t>
            </a:r>
            <a:r>
              <a:rPr lang="en-GB" sz="1400" dirty="0" err="1"/>
              <a:t>stoep,J.van</a:t>
            </a:r>
            <a:r>
              <a:rPr lang="en-GB" sz="1400" dirty="0"/>
              <a:t> der.(2018) The motivational potential of meaningful work: Relationships with the strengths use, work engagement, and performance. Plosone,13(6,Art.e0197599), 11-13. 6, Art.e0197599&lt;11.</a:t>
            </a:r>
          </a:p>
          <a:p>
            <a:r>
              <a:rPr lang="en-GB" sz="1400" dirty="0">
                <a:hlinkClick r:id="rId2"/>
              </a:rPr>
              <a:t>https://doi.org/10.1371/Journal-pone-0197599</a:t>
            </a:r>
            <a:endParaRPr lang="en-GB" sz="1400" dirty="0"/>
          </a:p>
          <a:p>
            <a:endParaRPr lang="en-GB" sz="1400" dirty="0"/>
          </a:p>
          <a:p>
            <a:r>
              <a:rPr lang="en-GB" sz="1400" dirty="0"/>
              <a:t>Employee engagement statistics </a:t>
            </a:r>
          </a:p>
          <a:p>
            <a:r>
              <a:rPr lang="en-GB" sz="1400" dirty="0">
                <a:hlinkClick r:id="rId3"/>
              </a:rPr>
              <a:t>Https://www.clevry.com/insights/employee-engagement-statistics-2022</a:t>
            </a:r>
            <a:endParaRPr lang="en-GB" sz="1400" dirty="0"/>
          </a:p>
          <a:p>
            <a:r>
              <a:rPr lang="en-GB" sz="1400" dirty="0"/>
              <a:t>Accessed on: 4</a:t>
            </a:r>
            <a:r>
              <a:rPr lang="en-GB" sz="1400" baseline="30000" dirty="0"/>
              <a:t>th</a:t>
            </a:r>
            <a:r>
              <a:rPr lang="en-GB" sz="1400" dirty="0"/>
              <a:t> dec,(2022)</a:t>
            </a:r>
          </a:p>
          <a:p>
            <a:endParaRPr lang="en-GB" sz="1400" dirty="0"/>
          </a:p>
          <a:p>
            <a:endParaRPr lang="en-GB" sz="1400" dirty="0"/>
          </a:p>
          <a:p>
            <a:r>
              <a:rPr lang="en-GB" sz="1400" dirty="0">
                <a:hlinkClick r:id="rId4"/>
              </a:rPr>
              <a:t>https://employers.hosco.com/blog/maintain-employee-engagement-in-hospitality</a:t>
            </a:r>
            <a:endParaRPr lang="en-GB" sz="1400" dirty="0"/>
          </a:p>
          <a:p>
            <a:r>
              <a:rPr lang="en-GB" sz="1400" dirty="0"/>
              <a:t>Accessed on: 4</a:t>
            </a:r>
            <a:r>
              <a:rPr lang="en-GB" sz="1400" baseline="30000" dirty="0"/>
              <a:t>th</a:t>
            </a:r>
            <a:r>
              <a:rPr lang="en-GB" sz="1400" dirty="0"/>
              <a:t> dec,(2022)</a:t>
            </a:r>
          </a:p>
          <a:p>
            <a:endParaRPr lang="en-GB" sz="1400" dirty="0"/>
          </a:p>
          <a:p>
            <a:r>
              <a:rPr lang="en-GB" sz="1400" dirty="0">
                <a:hlinkClick r:id="rId5"/>
              </a:rPr>
              <a:t>https://worldofwork.io/2019/0z/maslows-hierarchy-of-needs</a:t>
            </a:r>
            <a:r>
              <a:rPr lang="en-GB" sz="1400" dirty="0"/>
              <a:t> </a:t>
            </a:r>
          </a:p>
          <a:p>
            <a:r>
              <a:rPr lang="en-GB" sz="1400" dirty="0"/>
              <a:t>Accessed on: 5</a:t>
            </a:r>
            <a:r>
              <a:rPr lang="en-GB" sz="1400" baseline="30000" dirty="0"/>
              <a:t>th</a:t>
            </a:r>
            <a:r>
              <a:rPr lang="en-GB" sz="1400" dirty="0"/>
              <a:t> dec (2022)</a:t>
            </a:r>
          </a:p>
          <a:p>
            <a:endParaRPr lang="en-GB" sz="1400" dirty="0"/>
          </a:p>
          <a:p>
            <a:r>
              <a:rPr lang="en-GB" sz="1400" dirty="0">
                <a:hlinkClick r:id="rId6"/>
              </a:rPr>
              <a:t>https://wethrive.net/employee-engagement/employee-engagement-models-and-theories/</a:t>
            </a:r>
            <a:r>
              <a:rPr lang="en-GB" sz="1400" dirty="0"/>
              <a:t> </a:t>
            </a:r>
          </a:p>
          <a:p>
            <a:r>
              <a:rPr lang="en-GB" sz="1400" dirty="0"/>
              <a:t>Accessed on: 1</a:t>
            </a:r>
            <a:r>
              <a:rPr lang="en-GB" sz="1400" baseline="30000" dirty="0"/>
              <a:t>st</a:t>
            </a:r>
            <a:r>
              <a:rPr lang="en-GB" sz="1400" dirty="0"/>
              <a:t> dec,(2022)</a:t>
            </a:r>
          </a:p>
          <a:p>
            <a:endParaRPr lang="en-GB" sz="1400" dirty="0"/>
          </a:p>
          <a:p>
            <a:r>
              <a:rPr lang="en-GB" sz="1400" dirty="0"/>
              <a:t>https:/bing.com/images  Accessed on: 4</a:t>
            </a:r>
            <a:r>
              <a:rPr lang="en-GB" sz="1400" baseline="30000" dirty="0"/>
              <a:t>th</a:t>
            </a:r>
            <a:r>
              <a:rPr lang="en-GB" sz="1400" dirty="0"/>
              <a:t> dec (2022)</a:t>
            </a:r>
          </a:p>
          <a:p>
            <a:endParaRPr lang="en-GB" sz="1400" dirty="0"/>
          </a:p>
          <a:p>
            <a:r>
              <a:rPr lang="en-GB" sz="1400" dirty="0">
                <a:hlinkClick r:id="rId7"/>
              </a:rPr>
              <a:t>Maslow's hierarchy of needs – Wikipedia</a:t>
            </a:r>
            <a:r>
              <a:rPr lang="en-GB" sz="1400" dirty="0"/>
              <a:t> Accessed on: 29 Nov, (2022) </a:t>
            </a:r>
          </a:p>
          <a:p>
            <a:endParaRPr lang="en-GB" sz="1400" dirty="0"/>
          </a:p>
          <a:p>
            <a:endParaRPr lang="en-GB" sz="1400" dirty="0"/>
          </a:p>
          <a:p>
            <a:endParaRPr lang="en-GB" sz="1400" dirty="0"/>
          </a:p>
          <a:p>
            <a:endParaRPr lang="en-GB" sz="1400" dirty="0"/>
          </a:p>
          <a:p>
            <a:endParaRPr lang="en-GB" dirty="0"/>
          </a:p>
          <a:p>
            <a:endParaRPr lang="en-GB" dirty="0"/>
          </a:p>
        </p:txBody>
      </p:sp>
    </p:spTree>
    <p:extLst>
      <p:ext uri="{BB962C8B-B14F-4D97-AF65-F5344CB8AC3E}">
        <p14:creationId xmlns:p14="http://schemas.microsoft.com/office/powerpoint/2010/main" val="59582380"/>
      </p:ext>
    </p:extLst>
  </p:cSld>
  <p:clrMapOvr>
    <a:masterClrMapping/>
  </p:clrMapOvr>
</p:sld>
</file>

<file path=ppt/theme/theme1.xml><?xml version="1.0" encoding="utf-8"?>
<a:theme xmlns:a="http://schemas.openxmlformats.org/drawingml/2006/main" name="Office Theme">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50_Bright business presentation_AAS_v3" id="{57D58BC9-3F05-45D4-81CD-7BA898B4CAAD}" vid="{0F92AA19-00D6-4C71-B13F-219D7994A0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B8E15EA0-2F38-456B-B156-038699A5D17F}">
  <ds:schemaRefs>
    <ds:schemaRef ds:uri="http://schemas.microsoft.com/sharepoint/v3/contenttype/forms"/>
  </ds:schemaRefs>
</ds:datastoreItem>
</file>

<file path=customXml/itemProps2.xml><?xml version="1.0" encoding="utf-8"?>
<ds:datastoreItem xmlns:ds="http://schemas.openxmlformats.org/officeDocument/2006/customXml" ds:itemID="{2EDB5DD7-8DCC-4069-9EB3-5D09818665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F90D0D0-7C1D-47FF-A2F0-9937AA567A3D}">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Bright business presentation</Template>
  <TotalTime>7568</TotalTime>
  <Words>858</Words>
  <Application>Microsoft Office PowerPoint</Application>
  <PresentationFormat>Widescreen</PresentationFormat>
  <Paragraphs>92</Paragraphs>
  <Slides>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Arial</vt:lpstr>
      <vt:lpstr>Calibri</vt:lpstr>
      <vt:lpstr>Candara</vt:lpstr>
      <vt:lpstr>Corbel</vt:lpstr>
      <vt:lpstr>Times New Roman</vt:lpstr>
      <vt:lpstr>TTFirs Bold</vt:lpstr>
      <vt:lpstr>Varela Round</vt:lpstr>
      <vt:lpstr>Office Theme</vt:lpstr>
      <vt:lpstr>Employee  Engagement </vt:lpstr>
      <vt:lpstr>PowerPoint Presentation</vt:lpstr>
      <vt:lpstr>PowerPoint Presentation</vt:lpstr>
      <vt:lpstr>MASLOWS HIERACHY OF NEEDS</vt:lpstr>
      <vt:lpstr>PowerPoint Presentation</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 </dc:title>
  <dc:creator>clare woolvett</dc:creator>
  <cp:lastModifiedBy>clare woolvett</cp:lastModifiedBy>
  <cp:revision>2</cp:revision>
  <dcterms:created xsi:type="dcterms:W3CDTF">2022-12-01T00:23:01Z</dcterms:created>
  <dcterms:modified xsi:type="dcterms:W3CDTF">2022-12-07T04:06:21Z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