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5/8/2018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D52C9-A889-4A32-BA70-F488B7AA380D}"/>
              </a:ext>
            </a:extLst>
          </p:cNvPr>
          <p:cNvSpPr>
            <a:spLocks noGrp="1"/>
          </p:cNvSpPr>
          <p:nvPr>
            <p:ph type="ctrTitle"/>
          </p:nvPr>
        </p:nvSpPr>
        <p:spPr/>
        <p:txBody>
          <a:bodyPr/>
          <a:lstStyle/>
          <a:p>
            <a:r>
              <a:rPr lang="en-GB" sz="4000" dirty="0"/>
              <a:t>A Comparative Analysis Of Satire in World War 1: Punch and the Wipers Times </a:t>
            </a:r>
          </a:p>
        </p:txBody>
      </p:sp>
      <p:sp>
        <p:nvSpPr>
          <p:cNvPr id="3" name="Subtitle 2">
            <a:extLst>
              <a:ext uri="{FF2B5EF4-FFF2-40B4-BE49-F238E27FC236}">
                <a16:creationId xmlns:a16="http://schemas.microsoft.com/office/drawing/2014/main" id="{47011CDC-053A-41E0-931E-2BBF64706304}"/>
              </a:ext>
            </a:extLst>
          </p:cNvPr>
          <p:cNvSpPr>
            <a:spLocks noGrp="1"/>
          </p:cNvSpPr>
          <p:nvPr>
            <p:ph type="subTitle" idx="1"/>
          </p:nvPr>
        </p:nvSpPr>
        <p:spPr/>
        <p:txBody>
          <a:bodyPr/>
          <a:lstStyle/>
          <a:p>
            <a:r>
              <a:rPr lang="en-GB" dirty="0"/>
              <a:t>By </a:t>
            </a:r>
          </a:p>
          <a:p>
            <a:r>
              <a:rPr lang="en-GB" dirty="0"/>
              <a:t>Henry Gillson – Gant </a:t>
            </a:r>
          </a:p>
        </p:txBody>
      </p:sp>
    </p:spTree>
    <p:extLst>
      <p:ext uri="{BB962C8B-B14F-4D97-AF65-F5344CB8AC3E}">
        <p14:creationId xmlns:p14="http://schemas.microsoft.com/office/powerpoint/2010/main" val="23125188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45EFB-DE35-4E70-B48E-4C0AF4DA53DC}"/>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7E5F9CE-6B12-499A-A34F-0F8CBAFB39E4}"/>
              </a:ext>
            </a:extLst>
          </p:cNvPr>
          <p:cNvSpPr>
            <a:spLocks noGrp="1"/>
          </p:cNvSpPr>
          <p:nvPr>
            <p:ph idx="1"/>
          </p:nvPr>
        </p:nvSpPr>
        <p:spPr/>
        <p:txBody>
          <a:bodyPr/>
          <a:lstStyle/>
          <a:p>
            <a:pPr marL="0" indent="0">
              <a:buNone/>
            </a:pPr>
            <a:r>
              <a:rPr lang="en-GB" dirty="0"/>
              <a:t>The premise of this premise of this presentation is to discuss satire in World War 1 particularly the Wipers Times and Punch Magazine, both popular magazines in World War 1.  </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ACB7C88A-D59D-4D69-AF59-C08CC9711BD3}"/>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295401" y="3926813"/>
            <a:ext cx="1808292" cy="2219988"/>
          </a:xfrm>
          <a:prstGeom prst="rect">
            <a:avLst/>
          </a:prstGeom>
        </p:spPr>
      </p:pic>
      <p:sp>
        <p:nvSpPr>
          <p:cNvPr id="5" name="TextBox 4">
            <a:extLst>
              <a:ext uri="{FF2B5EF4-FFF2-40B4-BE49-F238E27FC236}">
                <a16:creationId xmlns:a16="http://schemas.microsoft.com/office/drawing/2014/main" id="{3FF78DA3-1BBD-4876-8DF1-A135AB763712}"/>
              </a:ext>
            </a:extLst>
          </p:cNvPr>
          <p:cNvSpPr txBox="1"/>
          <p:nvPr/>
        </p:nvSpPr>
        <p:spPr>
          <a:xfrm>
            <a:off x="3305262" y="4320330"/>
            <a:ext cx="2038525" cy="769441"/>
          </a:xfrm>
          <a:prstGeom prst="rect">
            <a:avLst/>
          </a:prstGeom>
          <a:noFill/>
        </p:spPr>
        <p:txBody>
          <a:bodyPr wrap="square" rtlCol="0">
            <a:spAutoFit/>
          </a:bodyPr>
          <a:lstStyle/>
          <a:p>
            <a:r>
              <a:rPr lang="en-GB" sz="1100" dirty="0"/>
              <a:t>Fig 1: “The Kaiser will always have a use for you, cannon fodder or otherwise” – Punch Magazine, Circa 1914</a:t>
            </a:r>
          </a:p>
        </p:txBody>
      </p:sp>
      <p:pic>
        <p:nvPicPr>
          <p:cNvPr id="6" name="Picture 5">
            <a:extLst>
              <a:ext uri="{FF2B5EF4-FFF2-40B4-BE49-F238E27FC236}">
                <a16:creationId xmlns:a16="http://schemas.microsoft.com/office/drawing/2014/main" id="{C7178935-6600-440C-9939-F893C2B97D1E}"/>
              </a:ext>
            </a:extLst>
          </p:cNvPr>
          <p:cNvPicPr>
            <a:picLocks noChangeAspect="1"/>
          </p:cNvPicPr>
          <p:nvPr/>
        </p:nvPicPr>
        <p:blipFill>
          <a:blip r:embed="rId3"/>
          <a:stretch>
            <a:fillRect/>
          </a:stretch>
        </p:blipFill>
        <p:spPr>
          <a:xfrm>
            <a:off x="6238358" y="3850332"/>
            <a:ext cx="2580399" cy="2135836"/>
          </a:xfrm>
          <a:prstGeom prst="rect">
            <a:avLst/>
          </a:prstGeom>
        </p:spPr>
      </p:pic>
      <p:sp>
        <p:nvSpPr>
          <p:cNvPr id="7" name="TextBox 6">
            <a:extLst>
              <a:ext uri="{FF2B5EF4-FFF2-40B4-BE49-F238E27FC236}">
                <a16:creationId xmlns:a16="http://schemas.microsoft.com/office/drawing/2014/main" id="{B83F2807-2AEE-467A-ACBB-21EAD7BE64A2}"/>
              </a:ext>
            </a:extLst>
          </p:cNvPr>
          <p:cNvSpPr txBox="1"/>
          <p:nvPr/>
        </p:nvSpPr>
        <p:spPr>
          <a:xfrm>
            <a:off x="9199984" y="3926813"/>
            <a:ext cx="2220685" cy="430887"/>
          </a:xfrm>
          <a:prstGeom prst="rect">
            <a:avLst/>
          </a:prstGeom>
          <a:noFill/>
        </p:spPr>
        <p:txBody>
          <a:bodyPr wrap="square" rtlCol="0">
            <a:spAutoFit/>
          </a:bodyPr>
          <a:lstStyle/>
          <a:p>
            <a:r>
              <a:rPr lang="en-GB" sz="1100" dirty="0"/>
              <a:t>Fig 2: “Do you suffer from optimism”, Wipers Times Circa 1916</a:t>
            </a:r>
          </a:p>
        </p:txBody>
      </p:sp>
    </p:spTree>
    <p:extLst>
      <p:ext uri="{BB962C8B-B14F-4D97-AF65-F5344CB8AC3E}">
        <p14:creationId xmlns:p14="http://schemas.microsoft.com/office/powerpoint/2010/main" val="17331061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EE453-5AAF-4729-90E1-B699F0C487CE}"/>
              </a:ext>
            </a:extLst>
          </p:cNvPr>
          <p:cNvSpPr>
            <a:spLocks noGrp="1"/>
          </p:cNvSpPr>
          <p:nvPr>
            <p:ph type="title"/>
          </p:nvPr>
        </p:nvSpPr>
        <p:spPr/>
        <p:txBody>
          <a:bodyPr/>
          <a:lstStyle/>
          <a:p>
            <a:r>
              <a:rPr lang="en-GB" dirty="0"/>
              <a:t>Punch Magazine </a:t>
            </a:r>
          </a:p>
        </p:txBody>
      </p:sp>
      <p:sp>
        <p:nvSpPr>
          <p:cNvPr id="3" name="Content Placeholder 2">
            <a:extLst>
              <a:ext uri="{FF2B5EF4-FFF2-40B4-BE49-F238E27FC236}">
                <a16:creationId xmlns:a16="http://schemas.microsoft.com/office/drawing/2014/main" id="{7F34799D-93EA-4E47-8819-A7D78E80754D}"/>
              </a:ext>
            </a:extLst>
          </p:cNvPr>
          <p:cNvSpPr>
            <a:spLocks noGrp="1"/>
          </p:cNvSpPr>
          <p:nvPr>
            <p:ph idx="1"/>
          </p:nvPr>
        </p:nvSpPr>
        <p:spPr/>
        <p:txBody>
          <a:bodyPr>
            <a:normAutofit/>
          </a:bodyPr>
          <a:lstStyle/>
          <a:p>
            <a:r>
              <a:rPr lang="en-GB" sz="1600" dirty="0"/>
              <a:t>Punch Magazine established in London 1841 by Henry Mayhew. </a:t>
            </a:r>
          </a:p>
          <a:p>
            <a:r>
              <a:rPr lang="en-GB" sz="1600" dirty="0"/>
              <a:t>Use of satire articles and black and white prints. </a:t>
            </a:r>
          </a:p>
          <a:p>
            <a:r>
              <a:rPr lang="en-GB" sz="1600" dirty="0"/>
              <a:t>Primarily aimed at the upper class, although expanded to middle class. </a:t>
            </a:r>
          </a:p>
          <a:p>
            <a:r>
              <a:rPr lang="en-GB" sz="1600" dirty="0"/>
              <a:t>In 1914 with the advent of war attempted to resonate with the British Tommy.</a:t>
            </a:r>
          </a:p>
          <a:p>
            <a:r>
              <a:rPr lang="en-GB" sz="1600" dirty="0"/>
              <a:t>Not very successful as most satire was associated with the upper class.</a:t>
            </a:r>
          </a:p>
          <a:p>
            <a:r>
              <a:rPr lang="en-GB" sz="1600" dirty="0"/>
              <a:t>Circulated in the army but very little interaction with the other ranks.</a:t>
            </a:r>
          </a:p>
        </p:txBody>
      </p:sp>
      <p:sp>
        <p:nvSpPr>
          <p:cNvPr id="4" name="TextBox 3">
            <a:extLst>
              <a:ext uri="{FF2B5EF4-FFF2-40B4-BE49-F238E27FC236}">
                <a16:creationId xmlns:a16="http://schemas.microsoft.com/office/drawing/2014/main" id="{637F7CA4-1BE0-4434-A0E6-29D7EFAFBF7D}"/>
              </a:ext>
            </a:extLst>
          </p:cNvPr>
          <p:cNvSpPr txBox="1"/>
          <p:nvPr/>
        </p:nvSpPr>
        <p:spPr>
          <a:xfrm>
            <a:off x="7843705" y="3167776"/>
            <a:ext cx="1951139" cy="2097248"/>
          </a:xfrm>
          <a:prstGeom prst="rect">
            <a:avLst/>
          </a:prstGeom>
          <a:noFill/>
        </p:spPr>
        <p:txBody>
          <a:bodyPr wrap="square" rtlCol="0">
            <a:spAutoFit/>
          </a:bodyPr>
          <a:lstStyle/>
          <a:p>
            <a:endParaRPr lang="en-GB" dirty="0"/>
          </a:p>
        </p:txBody>
      </p:sp>
      <p:pic>
        <p:nvPicPr>
          <p:cNvPr id="5" name="Picture 4">
            <a:extLst>
              <a:ext uri="{FF2B5EF4-FFF2-40B4-BE49-F238E27FC236}">
                <a16:creationId xmlns:a16="http://schemas.microsoft.com/office/drawing/2014/main" id="{C140DEED-A904-4EC1-80E3-61294BC0F9AC}"/>
              </a:ext>
            </a:extLst>
          </p:cNvPr>
          <p:cNvPicPr>
            <a:picLocks noChangeAspect="1"/>
          </p:cNvPicPr>
          <p:nvPr/>
        </p:nvPicPr>
        <p:blipFill>
          <a:blip r:embed="rId2"/>
          <a:stretch>
            <a:fillRect/>
          </a:stretch>
        </p:blipFill>
        <p:spPr>
          <a:xfrm>
            <a:off x="7987276" y="2611534"/>
            <a:ext cx="2614111" cy="3209731"/>
          </a:xfrm>
          <a:prstGeom prst="rect">
            <a:avLst/>
          </a:prstGeom>
        </p:spPr>
      </p:pic>
      <p:sp>
        <p:nvSpPr>
          <p:cNvPr id="6" name="TextBox 5">
            <a:extLst>
              <a:ext uri="{FF2B5EF4-FFF2-40B4-BE49-F238E27FC236}">
                <a16:creationId xmlns:a16="http://schemas.microsoft.com/office/drawing/2014/main" id="{892CBF14-BD6C-4168-9F5B-E413900AEEE7}"/>
              </a:ext>
            </a:extLst>
          </p:cNvPr>
          <p:cNvSpPr txBox="1"/>
          <p:nvPr/>
        </p:nvSpPr>
        <p:spPr>
          <a:xfrm>
            <a:off x="5892566" y="5279940"/>
            <a:ext cx="1951139" cy="430887"/>
          </a:xfrm>
          <a:prstGeom prst="rect">
            <a:avLst/>
          </a:prstGeom>
          <a:noFill/>
        </p:spPr>
        <p:txBody>
          <a:bodyPr wrap="square" rtlCol="0">
            <a:spAutoFit/>
          </a:bodyPr>
          <a:lstStyle/>
          <a:p>
            <a:r>
              <a:rPr lang="en-GB" sz="1100" dirty="0"/>
              <a:t>Fig 3: “Trench Full”, Punch Magazine Circa 1915</a:t>
            </a:r>
          </a:p>
        </p:txBody>
      </p:sp>
    </p:spTree>
    <p:extLst>
      <p:ext uri="{BB962C8B-B14F-4D97-AF65-F5344CB8AC3E}">
        <p14:creationId xmlns:p14="http://schemas.microsoft.com/office/powerpoint/2010/main" val="9316044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barn(inVertical)">
                                      <p:cBhvr>
                                        <p:cTn id="17" dur="500"/>
                                        <p:tgtEl>
                                          <p:spTgt spid="3">
                                            <p:txEl>
                                              <p:pRg st="0" end="0"/>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barn(inVertical)">
                                      <p:cBhvr>
                                        <p:cTn id="20" dur="500"/>
                                        <p:tgtEl>
                                          <p:spTgt spid="3">
                                            <p:txEl>
                                              <p:pRg st="1" end="1"/>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arn(inVertical)">
                                      <p:cBhvr>
                                        <p:cTn id="23" dur="500"/>
                                        <p:tgtEl>
                                          <p:spTgt spid="3">
                                            <p:txEl>
                                              <p:pRg st="2" end="2"/>
                                            </p:txEl>
                                          </p:spTgt>
                                        </p:tgtEl>
                                      </p:cBhvr>
                                    </p:animEffect>
                                  </p:childTnLst>
                                </p:cTn>
                              </p:par>
                              <p:par>
                                <p:cTn id="24" presetID="16" presetClass="entr" presetSubtype="21"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par>
                                <p:cTn id="27" presetID="16" presetClass="entr" presetSubtype="21"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barn(inVertical)">
                                      <p:cBhvr>
                                        <p:cTn id="29" dur="500"/>
                                        <p:tgtEl>
                                          <p:spTgt spid="3">
                                            <p:txEl>
                                              <p:pRg st="4" end="4"/>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C3312-5C7F-4DD3-B6B0-01A79DD25B15}"/>
              </a:ext>
            </a:extLst>
          </p:cNvPr>
          <p:cNvSpPr>
            <a:spLocks noGrp="1"/>
          </p:cNvSpPr>
          <p:nvPr>
            <p:ph type="title"/>
          </p:nvPr>
        </p:nvSpPr>
        <p:spPr/>
        <p:txBody>
          <a:bodyPr/>
          <a:lstStyle/>
          <a:p>
            <a:r>
              <a:rPr lang="en-GB" dirty="0"/>
              <a:t>Punch Magazine and Satire</a:t>
            </a:r>
          </a:p>
        </p:txBody>
      </p:sp>
      <p:sp>
        <p:nvSpPr>
          <p:cNvPr id="3" name="Content Placeholder 2">
            <a:extLst>
              <a:ext uri="{FF2B5EF4-FFF2-40B4-BE49-F238E27FC236}">
                <a16:creationId xmlns:a16="http://schemas.microsoft.com/office/drawing/2014/main" id="{2A38074D-44DC-47F4-B364-8D38041D3E17}"/>
              </a:ext>
            </a:extLst>
          </p:cNvPr>
          <p:cNvSpPr>
            <a:spLocks noGrp="1"/>
          </p:cNvSpPr>
          <p:nvPr>
            <p:ph idx="1"/>
          </p:nvPr>
        </p:nvSpPr>
        <p:spPr/>
        <p:txBody>
          <a:bodyPr>
            <a:normAutofit/>
          </a:bodyPr>
          <a:lstStyle/>
          <a:p>
            <a:r>
              <a:rPr lang="en-GB" sz="1600" dirty="0"/>
              <a:t>Punch Magazine was renowned for its political satire. </a:t>
            </a:r>
          </a:p>
          <a:p>
            <a:r>
              <a:rPr lang="en-GB" sz="1600" dirty="0"/>
              <a:t>Witty lines used to create tension to set the scenes. </a:t>
            </a:r>
          </a:p>
          <a:p>
            <a:r>
              <a:rPr lang="en-GB" sz="1600" dirty="0"/>
              <a:t>The Authorial voice is that of Punch, one person in the partnership of punch and Judy. </a:t>
            </a:r>
          </a:p>
          <a:p>
            <a:r>
              <a:rPr lang="en-GB" sz="1600" dirty="0"/>
              <a:t>Characteristics enforced through phonetic language and slang speech.                                          </a:t>
            </a:r>
            <a:r>
              <a:rPr lang="en-GB" sz="1100" dirty="0"/>
              <a:t>Fig 4:</a:t>
            </a:r>
          </a:p>
          <a:p>
            <a:r>
              <a:rPr lang="en-GB" sz="1600" dirty="0"/>
              <a:t>Enforced stereotypes also tackling not mentioned but serious matters.</a:t>
            </a:r>
          </a:p>
          <a:p>
            <a:pPr marL="0" indent="0">
              <a:buNone/>
            </a:pPr>
            <a:endParaRPr lang="en-GB" sz="1600" dirty="0"/>
          </a:p>
        </p:txBody>
      </p:sp>
      <p:pic>
        <p:nvPicPr>
          <p:cNvPr id="1026" name="Picture 2" descr="Punch, 9 August 1916">
            <a:extLst>
              <a:ext uri="{FF2B5EF4-FFF2-40B4-BE49-F238E27FC236}">
                <a16:creationId xmlns:a16="http://schemas.microsoft.com/office/drawing/2014/main" id="{E52AA5BA-9726-4B0D-BA6F-71B117B4BD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7551" y="3945467"/>
            <a:ext cx="1966426" cy="1810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2C8D9AF-7E27-40ED-A204-C9A928F43EA9}"/>
              </a:ext>
            </a:extLst>
          </p:cNvPr>
          <p:cNvSpPr txBox="1"/>
          <p:nvPr/>
        </p:nvSpPr>
        <p:spPr>
          <a:xfrm>
            <a:off x="4441371" y="4469363"/>
            <a:ext cx="3956180" cy="1107996"/>
          </a:xfrm>
          <a:prstGeom prst="rect">
            <a:avLst/>
          </a:prstGeom>
          <a:noFill/>
        </p:spPr>
        <p:txBody>
          <a:bodyPr wrap="square" rtlCol="0">
            <a:spAutoFit/>
          </a:bodyPr>
          <a:lstStyle/>
          <a:p>
            <a:r>
              <a:rPr lang="en-GB" sz="1100" dirty="0"/>
              <a:t>The Captain: "Your brother is doing splendidly in the Battalion.  Before long he'll be our best man."</a:t>
            </a:r>
          </a:p>
          <a:p>
            <a:endParaRPr lang="en-GB" sz="1100" dirty="0"/>
          </a:p>
          <a:p>
            <a:r>
              <a:rPr lang="en-GB" sz="1100" dirty="0"/>
              <a:t>The Sister: "Oh Reginald! Really this is so very sudden.“</a:t>
            </a:r>
          </a:p>
          <a:p>
            <a:endParaRPr lang="en-GB" sz="1100" dirty="0"/>
          </a:p>
          <a:p>
            <a:r>
              <a:rPr lang="en-GB" sz="1100" dirty="0"/>
              <a:t>(Punch, August 9th 1916.) </a:t>
            </a:r>
          </a:p>
        </p:txBody>
      </p:sp>
    </p:spTree>
    <p:extLst>
      <p:ext uri="{BB962C8B-B14F-4D97-AF65-F5344CB8AC3E}">
        <p14:creationId xmlns:p14="http://schemas.microsoft.com/office/powerpoint/2010/main" val="361560619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arn(inVertical)">
                                      <p:cBhvr>
                                        <p:cTn id="18" dur="500"/>
                                        <p:tgtEl>
                                          <p:spTgt spid="3">
                                            <p:txEl>
                                              <p:pRg st="2" end="2"/>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arn(inVertical)">
                                      <p:cBhvr>
                                        <p:cTn id="21" dur="500"/>
                                        <p:tgtEl>
                                          <p:spTgt spid="3">
                                            <p:txEl>
                                              <p:pRg st="3" end="3"/>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barn(inVertical)">
                                      <p:cBhvr>
                                        <p:cTn id="29" dur="500"/>
                                        <p:tgtEl>
                                          <p:spTgt spid="4">
                                            <p:txEl>
                                              <p:pRg st="0" end="0"/>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barn(inVertical)">
                                      <p:cBhvr>
                                        <p:cTn id="32" dur="500"/>
                                        <p:tgtEl>
                                          <p:spTgt spid="4">
                                            <p:txEl>
                                              <p:pRg st="2" end="2"/>
                                            </p:txEl>
                                          </p:spTgt>
                                        </p:tgtEl>
                                      </p:cBhvr>
                                    </p:animEffect>
                                  </p:childTnLst>
                                </p:cTn>
                              </p:par>
                              <p:par>
                                <p:cTn id="33" presetID="16" presetClass="entr" presetSubtype="21" fill="hold" nodeType="with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barn(inVertical)">
                                      <p:cBhvr>
                                        <p:cTn id="35"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88639-C763-4CC5-9485-02B7F5531D00}"/>
              </a:ext>
            </a:extLst>
          </p:cNvPr>
          <p:cNvSpPr>
            <a:spLocks noGrp="1"/>
          </p:cNvSpPr>
          <p:nvPr>
            <p:ph type="title"/>
          </p:nvPr>
        </p:nvSpPr>
        <p:spPr/>
        <p:txBody>
          <a:bodyPr/>
          <a:lstStyle/>
          <a:p>
            <a:r>
              <a:rPr lang="en-GB" dirty="0"/>
              <a:t>The Wipers Times</a:t>
            </a:r>
          </a:p>
        </p:txBody>
      </p:sp>
      <p:sp>
        <p:nvSpPr>
          <p:cNvPr id="3" name="Content Placeholder 2">
            <a:extLst>
              <a:ext uri="{FF2B5EF4-FFF2-40B4-BE49-F238E27FC236}">
                <a16:creationId xmlns:a16="http://schemas.microsoft.com/office/drawing/2014/main" id="{0DE46D58-D562-4699-8D66-F750B6CA81C0}"/>
              </a:ext>
            </a:extLst>
          </p:cNvPr>
          <p:cNvSpPr>
            <a:spLocks noGrp="1"/>
          </p:cNvSpPr>
          <p:nvPr>
            <p:ph idx="1"/>
          </p:nvPr>
        </p:nvSpPr>
        <p:spPr/>
        <p:txBody>
          <a:bodyPr>
            <a:normAutofit/>
          </a:bodyPr>
          <a:lstStyle/>
          <a:p>
            <a:r>
              <a:rPr lang="en-GB" sz="1600" dirty="0"/>
              <a:t>First established by </a:t>
            </a:r>
            <a:r>
              <a:rPr lang="en-GB" sz="1600" dirty="0">
                <a:solidFill>
                  <a:srgbClr val="222222"/>
                </a:solidFill>
              </a:rPr>
              <a:t>Captain F. J. Roberts in 1916 on the battlegrounds of Ypres.</a:t>
            </a:r>
          </a:p>
          <a:p>
            <a:r>
              <a:rPr lang="en-GB" sz="1600" dirty="0">
                <a:solidFill>
                  <a:srgbClr val="222222"/>
                </a:solidFill>
              </a:rPr>
              <a:t>Quite by accident his men found a printing press, afterwards starting the paper.</a:t>
            </a:r>
          </a:p>
          <a:p>
            <a:r>
              <a:rPr lang="en-GB" sz="1600" dirty="0">
                <a:solidFill>
                  <a:srgbClr val="222222"/>
                </a:solidFill>
              </a:rPr>
              <a:t>Like punch used Black and White prints with witty captions. </a:t>
            </a:r>
          </a:p>
          <a:p>
            <a:r>
              <a:rPr lang="en-GB" sz="1600" dirty="0">
                <a:solidFill>
                  <a:srgbClr val="222222"/>
                </a:solidFill>
              </a:rPr>
              <a:t>Due to the lack of journalists satire mainly resided in fake advertisements.  </a:t>
            </a:r>
          </a:p>
          <a:p>
            <a:r>
              <a:rPr lang="en-GB" sz="1600" dirty="0">
                <a:solidFill>
                  <a:srgbClr val="222222"/>
                </a:solidFill>
              </a:rPr>
              <a:t>The Magazine also allowed submission by regular men in the trenches. </a:t>
            </a:r>
          </a:p>
          <a:p>
            <a:r>
              <a:rPr lang="en-GB" sz="1600" dirty="0">
                <a:solidFill>
                  <a:srgbClr val="222222"/>
                </a:solidFill>
              </a:rPr>
              <a:t>Many of the illustrations drawn and printed by E.J. Couzens.  </a:t>
            </a:r>
          </a:p>
          <a:p>
            <a:r>
              <a:rPr lang="en-GB" sz="1600" dirty="0">
                <a:solidFill>
                  <a:srgbClr val="222222"/>
                </a:solidFill>
              </a:rPr>
              <a:t>Called the Wipers Times due to the mispronunciation of Ypres.   </a:t>
            </a:r>
          </a:p>
          <a:p>
            <a:endParaRPr lang="en-GB" sz="1600" dirty="0"/>
          </a:p>
        </p:txBody>
      </p:sp>
      <p:pic>
        <p:nvPicPr>
          <p:cNvPr id="5" name="Picture 4">
            <a:extLst>
              <a:ext uri="{FF2B5EF4-FFF2-40B4-BE49-F238E27FC236}">
                <a16:creationId xmlns:a16="http://schemas.microsoft.com/office/drawing/2014/main" id="{94487140-59B0-4C52-A034-20D81E8274D8}"/>
              </a:ext>
            </a:extLst>
          </p:cNvPr>
          <p:cNvPicPr>
            <a:picLocks noChangeAspect="1"/>
          </p:cNvPicPr>
          <p:nvPr/>
        </p:nvPicPr>
        <p:blipFill>
          <a:blip r:embed="rId2"/>
          <a:stretch>
            <a:fillRect/>
          </a:stretch>
        </p:blipFill>
        <p:spPr>
          <a:xfrm>
            <a:off x="8216755" y="2467261"/>
            <a:ext cx="2499830" cy="3333106"/>
          </a:xfrm>
          <a:prstGeom prst="rect">
            <a:avLst/>
          </a:prstGeom>
        </p:spPr>
      </p:pic>
      <p:sp>
        <p:nvSpPr>
          <p:cNvPr id="6" name="TextBox 5">
            <a:extLst>
              <a:ext uri="{FF2B5EF4-FFF2-40B4-BE49-F238E27FC236}">
                <a16:creationId xmlns:a16="http://schemas.microsoft.com/office/drawing/2014/main" id="{48F042A0-72D5-48BE-BB18-973522E30B9C}"/>
              </a:ext>
            </a:extLst>
          </p:cNvPr>
          <p:cNvSpPr txBox="1"/>
          <p:nvPr/>
        </p:nvSpPr>
        <p:spPr>
          <a:xfrm>
            <a:off x="3853343" y="5492590"/>
            <a:ext cx="3606564" cy="430887"/>
          </a:xfrm>
          <a:prstGeom prst="rect">
            <a:avLst/>
          </a:prstGeom>
          <a:noFill/>
        </p:spPr>
        <p:txBody>
          <a:bodyPr wrap="square" rtlCol="0">
            <a:spAutoFit/>
          </a:bodyPr>
          <a:lstStyle/>
          <a:p>
            <a:r>
              <a:rPr lang="en-GB" sz="1100" dirty="0"/>
              <a:t>Fig 5: Available at:  http://www.wemadethis.co.uk/wp-content/uploads/2015/12/Wipers-new-questions.jpg</a:t>
            </a:r>
          </a:p>
        </p:txBody>
      </p:sp>
    </p:spTree>
    <p:extLst>
      <p:ext uri="{BB962C8B-B14F-4D97-AF65-F5344CB8AC3E}">
        <p14:creationId xmlns:p14="http://schemas.microsoft.com/office/powerpoint/2010/main" val="36006799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arn(inVertical)">
                                      <p:cBhvr>
                                        <p:cTn id="18" dur="500"/>
                                        <p:tgtEl>
                                          <p:spTgt spid="3">
                                            <p:txEl>
                                              <p:pRg st="2" end="2"/>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arn(inVertical)">
                                      <p:cBhvr>
                                        <p:cTn id="21" dur="500"/>
                                        <p:tgtEl>
                                          <p:spTgt spid="3">
                                            <p:txEl>
                                              <p:pRg st="3" end="3"/>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par>
                                <p:cTn id="28" presetID="16" presetClass="entr" presetSubtype="21"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arn(inVertical)">
                                      <p:cBhvr>
                                        <p:cTn id="30" dur="50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barn(inVertical)">
                                      <p:cBhvr>
                                        <p:cTn id="35" dur="500"/>
                                        <p:tgtEl>
                                          <p:spTgt spid="5"/>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barn(inVertical)">
                                      <p:cBhvr>
                                        <p:cTn id="4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0C6C4-F2A9-4B48-B855-8A52A4E099D3}"/>
              </a:ext>
            </a:extLst>
          </p:cNvPr>
          <p:cNvSpPr>
            <a:spLocks noGrp="1"/>
          </p:cNvSpPr>
          <p:nvPr>
            <p:ph type="title"/>
          </p:nvPr>
        </p:nvSpPr>
        <p:spPr/>
        <p:txBody>
          <a:bodyPr/>
          <a:lstStyle/>
          <a:p>
            <a:r>
              <a:rPr lang="en-GB" dirty="0"/>
              <a:t>The Wipers Times and Satire</a:t>
            </a:r>
          </a:p>
        </p:txBody>
      </p:sp>
      <p:pic>
        <p:nvPicPr>
          <p:cNvPr id="4" name="Content Placeholder 3">
            <a:extLst>
              <a:ext uri="{FF2B5EF4-FFF2-40B4-BE49-F238E27FC236}">
                <a16:creationId xmlns:a16="http://schemas.microsoft.com/office/drawing/2014/main" id="{8A63FB12-CAD7-4639-AEFE-C2CA2224EF53}"/>
              </a:ext>
            </a:extLst>
          </p:cNvPr>
          <p:cNvPicPr>
            <a:picLocks noGrp="1" noChangeAspect="1"/>
          </p:cNvPicPr>
          <p:nvPr>
            <p:ph idx="1"/>
          </p:nvPr>
        </p:nvPicPr>
        <p:blipFill>
          <a:blip r:embed="rId2"/>
          <a:stretch>
            <a:fillRect/>
          </a:stretch>
        </p:blipFill>
        <p:spPr>
          <a:xfrm>
            <a:off x="7987004" y="2743200"/>
            <a:ext cx="2909594" cy="3132668"/>
          </a:xfrm>
          <a:prstGeom prst="rect">
            <a:avLst/>
          </a:prstGeom>
        </p:spPr>
      </p:pic>
      <p:sp>
        <p:nvSpPr>
          <p:cNvPr id="5" name="TextBox 4">
            <a:extLst>
              <a:ext uri="{FF2B5EF4-FFF2-40B4-BE49-F238E27FC236}">
                <a16:creationId xmlns:a16="http://schemas.microsoft.com/office/drawing/2014/main" id="{EB4C3947-0B57-413B-BE03-607145EA52A5}"/>
              </a:ext>
            </a:extLst>
          </p:cNvPr>
          <p:cNvSpPr txBox="1"/>
          <p:nvPr/>
        </p:nvSpPr>
        <p:spPr>
          <a:xfrm>
            <a:off x="1371600" y="2640563"/>
            <a:ext cx="6363478" cy="2800767"/>
          </a:xfrm>
          <a:prstGeom prst="rect">
            <a:avLst/>
          </a:prstGeom>
          <a:noFill/>
        </p:spPr>
        <p:txBody>
          <a:bodyPr wrap="square" rtlCol="0">
            <a:spAutoFit/>
          </a:bodyPr>
          <a:lstStyle/>
          <a:p>
            <a:pPr marL="285750" indent="-285750">
              <a:buFont typeface="Arial" panose="020B0604020202020204" pitchFamily="34" charset="0"/>
              <a:buChar char="•"/>
            </a:pPr>
            <a:r>
              <a:rPr lang="en-GB" sz="1600" dirty="0"/>
              <a:t>Contents of paper mainly advertisements and poetry. </a:t>
            </a:r>
          </a:p>
          <a:p>
            <a:pPr marL="285750" indent="-285750">
              <a:buFont typeface="Arial" panose="020B0604020202020204" pitchFamily="34" charset="0"/>
              <a:buChar char="•"/>
            </a:pPr>
            <a:r>
              <a:rPr lang="en-GB" sz="1600" dirty="0"/>
              <a:t>Used Army slang, so that regular soldiers could understand it.</a:t>
            </a:r>
          </a:p>
          <a:p>
            <a:pPr marL="285750" indent="-285750">
              <a:buFont typeface="Arial" panose="020B0604020202020204" pitchFamily="34" charset="0"/>
              <a:buChar char="•"/>
            </a:pPr>
            <a:r>
              <a:rPr lang="en-GB" sz="1600" dirty="0"/>
              <a:t>The authors used language that play on dismal situations, yet find the hilarity in it all. </a:t>
            </a:r>
          </a:p>
          <a:p>
            <a:pPr marL="285750" indent="-285750">
              <a:buFont typeface="Arial" panose="020B0604020202020204" pitchFamily="34" charset="0"/>
              <a:buChar char="•"/>
            </a:pPr>
            <a:r>
              <a:rPr lang="en-GB" sz="1600" dirty="0"/>
              <a:t>MacCallum – Steward described this as a “keep calm and carry on situation”.  She also mentions that it paints a realistic picture of the front, one that is real yet clouded by false imagery. </a:t>
            </a:r>
          </a:p>
          <a:p>
            <a:pPr marL="285750" indent="-285750">
              <a:buFont typeface="Arial" panose="020B0604020202020204" pitchFamily="34" charset="0"/>
              <a:buChar char="•"/>
            </a:pPr>
            <a:r>
              <a:rPr lang="en-GB" sz="1600" dirty="0"/>
              <a:t>It appealed to the reality of war, yet tried to make it human.  </a:t>
            </a:r>
          </a:p>
          <a:p>
            <a:pPr marL="285750" indent="-285750">
              <a:buFont typeface="Arial" panose="020B0604020202020204" pitchFamily="34" charset="0"/>
              <a:buChar char="•"/>
            </a:pPr>
            <a:r>
              <a:rPr lang="en-GB" sz="1600" dirty="0"/>
              <a:t>The Authorial voice is a British Tommy, so it relates to the target audience.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p:txBody>
      </p:sp>
      <p:sp>
        <p:nvSpPr>
          <p:cNvPr id="6" name="TextBox 5">
            <a:extLst>
              <a:ext uri="{FF2B5EF4-FFF2-40B4-BE49-F238E27FC236}">
                <a16:creationId xmlns:a16="http://schemas.microsoft.com/office/drawing/2014/main" id="{50C40379-16CA-4B86-B5A9-6B9AC58A1566}"/>
              </a:ext>
            </a:extLst>
          </p:cNvPr>
          <p:cNvSpPr txBox="1"/>
          <p:nvPr/>
        </p:nvSpPr>
        <p:spPr>
          <a:xfrm>
            <a:off x="3909270" y="5058835"/>
            <a:ext cx="3951771" cy="600164"/>
          </a:xfrm>
          <a:prstGeom prst="rect">
            <a:avLst/>
          </a:prstGeom>
          <a:noFill/>
        </p:spPr>
        <p:txBody>
          <a:bodyPr wrap="square" rtlCol="0">
            <a:spAutoFit/>
          </a:bodyPr>
          <a:lstStyle/>
          <a:p>
            <a:r>
              <a:rPr lang="en-GB" sz="1100" dirty="0"/>
              <a:t>Fig 6: Available at: http://torontopubliclibrary.typepad.com/.a/6a00e5509ea6a1883401a73df16bbf970d-800wi</a:t>
            </a:r>
          </a:p>
        </p:txBody>
      </p:sp>
    </p:spTree>
    <p:extLst>
      <p:ext uri="{BB962C8B-B14F-4D97-AF65-F5344CB8AC3E}">
        <p14:creationId xmlns:p14="http://schemas.microsoft.com/office/powerpoint/2010/main" val="22754315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barn(inVertical)">
                                      <p:cBhvr>
                                        <p:cTn id="15" dur="500"/>
                                        <p:tgtEl>
                                          <p:spTgt spid="5">
                                            <p:txEl>
                                              <p:pRg st="1" end="1"/>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barn(inVertical)">
                                      <p:cBhvr>
                                        <p:cTn id="18" dur="500"/>
                                        <p:tgtEl>
                                          <p:spTgt spid="5">
                                            <p:txEl>
                                              <p:pRg st="2" end="2"/>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barn(inVertical)">
                                      <p:cBhvr>
                                        <p:cTn id="21" dur="500"/>
                                        <p:tgtEl>
                                          <p:spTgt spid="5">
                                            <p:txEl>
                                              <p:pRg st="3" end="3"/>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barn(inVertical)">
                                      <p:cBhvr>
                                        <p:cTn id="24" dur="500"/>
                                        <p:tgtEl>
                                          <p:spTgt spid="5">
                                            <p:txEl>
                                              <p:pRg st="4" end="4"/>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barn(inVertical)">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arn(inVertical)">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F6BC3-9E9B-462C-8A15-117BA81151DF}"/>
              </a:ext>
            </a:extLst>
          </p:cNvPr>
          <p:cNvSpPr>
            <a:spLocks noGrp="1"/>
          </p:cNvSpPr>
          <p:nvPr>
            <p:ph type="title"/>
          </p:nvPr>
        </p:nvSpPr>
        <p:spPr/>
        <p:txBody>
          <a:bodyPr/>
          <a:lstStyle/>
          <a:p>
            <a:r>
              <a:rPr lang="en-GB" dirty="0"/>
              <a:t>Similarities </a:t>
            </a:r>
          </a:p>
        </p:txBody>
      </p:sp>
      <p:sp>
        <p:nvSpPr>
          <p:cNvPr id="3" name="Content Placeholder 2">
            <a:extLst>
              <a:ext uri="{FF2B5EF4-FFF2-40B4-BE49-F238E27FC236}">
                <a16:creationId xmlns:a16="http://schemas.microsoft.com/office/drawing/2014/main" id="{1EA89541-18EE-4FE7-AD47-C49C1DAA1003}"/>
              </a:ext>
            </a:extLst>
          </p:cNvPr>
          <p:cNvSpPr>
            <a:spLocks noGrp="1"/>
          </p:cNvSpPr>
          <p:nvPr>
            <p:ph idx="1"/>
          </p:nvPr>
        </p:nvSpPr>
        <p:spPr/>
        <p:txBody>
          <a:bodyPr>
            <a:normAutofit/>
          </a:bodyPr>
          <a:lstStyle/>
          <a:p>
            <a:r>
              <a:rPr lang="en-GB" sz="1600" dirty="0"/>
              <a:t>Both Publications use the same style of caricatures with witty captions.</a:t>
            </a:r>
          </a:p>
          <a:p>
            <a:r>
              <a:rPr lang="en-GB" sz="1600" dirty="0"/>
              <a:t>Designed to appeal the British Army in General. </a:t>
            </a:r>
          </a:p>
          <a:p>
            <a:r>
              <a:rPr lang="en-GB" sz="1600" dirty="0"/>
              <a:t>Both through humour attempt to tackle difficult issues such as death.  </a:t>
            </a:r>
          </a:p>
          <a:p>
            <a:r>
              <a:rPr lang="en-GB" sz="1600" dirty="0"/>
              <a:t>More so in the Wipers Times but also in satire was used to try and rationalise war so it human to the general populace. </a:t>
            </a:r>
          </a:p>
          <a:p>
            <a:r>
              <a:rPr lang="en-GB" sz="1600" dirty="0"/>
              <a:t>In many cases the language used is the same within elaborate language code in an attempt to be communicative to all in society. Bernstein argues that satire is something that is only understood if they understand the language. </a:t>
            </a:r>
          </a:p>
          <a:p>
            <a:endParaRPr lang="en-GB" sz="1600" dirty="0"/>
          </a:p>
        </p:txBody>
      </p:sp>
    </p:spTree>
    <p:extLst>
      <p:ext uri="{BB962C8B-B14F-4D97-AF65-F5344CB8AC3E}">
        <p14:creationId xmlns:p14="http://schemas.microsoft.com/office/powerpoint/2010/main" val="4254101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arn(inVertical)">
                                      <p:cBhvr>
                                        <p:cTn id="18" dur="500"/>
                                        <p:tgtEl>
                                          <p:spTgt spid="3">
                                            <p:txEl>
                                              <p:pRg st="2" end="2"/>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arn(inVertical)">
                                      <p:cBhvr>
                                        <p:cTn id="21" dur="500"/>
                                        <p:tgtEl>
                                          <p:spTgt spid="3">
                                            <p:txEl>
                                              <p:pRg st="3" end="3"/>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11572-C22A-4C26-8137-FA6409AE9552}"/>
              </a:ext>
            </a:extLst>
          </p:cNvPr>
          <p:cNvSpPr>
            <a:spLocks noGrp="1"/>
          </p:cNvSpPr>
          <p:nvPr>
            <p:ph type="title"/>
          </p:nvPr>
        </p:nvSpPr>
        <p:spPr/>
        <p:txBody>
          <a:bodyPr/>
          <a:lstStyle/>
          <a:p>
            <a:r>
              <a:rPr lang="en-GB" dirty="0"/>
              <a:t>Differences </a:t>
            </a:r>
          </a:p>
        </p:txBody>
      </p:sp>
      <p:sp>
        <p:nvSpPr>
          <p:cNvPr id="3" name="Content Placeholder 2">
            <a:extLst>
              <a:ext uri="{FF2B5EF4-FFF2-40B4-BE49-F238E27FC236}">
                <a16:creationId xmlns:a16="http://schemas.microsoft.com/office/drawing/2014/main" id="{210A72C4-2F95-4B81-A30A-76A44609F7A7}"/>
              </a:ext>
            </a:extLst>
          </p:cNvPr>
          <p:cNvSpPr>
            <a:spLocks noGrp="1"/>
          </p:cNvSpPr>
          <p:nvPr>
            <p:ph idx="1"/>
          </p:nvPr>
        </p:nvSpPr>
        <p:spPr/>
        <p:txBody>
          <a:bodyPr>
            <a:normAutofit/>
          </a:bodyPr>
          <a:lstStyle/>
          <a:p>
            <a:r>
              <a:rPr lang="en-GB" sz="1400" dirty="0"/>
              <a:t>Both publications where designed with two different audiences in mind. Punch was to the Upper Classes where as the Wipers Times was aimed at the ordinary soldier, specifically working class men but also to officers. </a:t>
            </a:r>
          </a:p>
          <a:p>
            <a:r>
              <a:rPr lang="en-GB" sz="1400" dirty="0"/>
              <a:t>Punch attempts to use satire to make the war seam human but maybe a little too idealised in its messages. The Wipers Times on the other hand is much darker and uses humour to show the realities of war as the are. However does not address how bad it really is. </a:t>
            </a:r>
          </a:p>
          <a:p>
            <a:r>
              <a:rPr lang="en-GB" sz="1400" dirty="0"/>
              <a:t>The creators of the publications had different aims in mind. For Punch it was a case of finding a new audience in the form of regular soldiers at the front, to try and gain new financial custom. What they created was what they perceived to be popular without compromising their Upper Class leanings. </a:t>
            </a:r>
          </a:p>
          <a:p>
            <a:r>
              <a:rPr lang="en-GB" sz="1400" dirty="0"/>
              <a:t>The Wipers Times was created to lift morale at the front. The pieces of satire published where designed to bring joy to a miserable existence in the trenches. As the satire had been authored by other soldiers but also in army slang in some cases, the material was far more relatable.   </a:t>
            </a:r>
          </a:p>
        </p:txBody>
      </p:sp>
    </p:spTree>
    <p:extLst>
      <p:ext uri="{BB962C8B-B14F-4D97-AF65-F5344CB8AC3E}">
        <p14:creationId xmlns:p14="http://schemas.microsoft.com/office/powerpoint/2010/main" val="34673654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9926F-6B77-4D36-9C72-D27C7542663A}"/>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8A99E823-15D3-443B-9239-A98BBADF47A5}"/>
              </a:ext>
            </a:extLst>
          </p:cNvPr>
          <p:cNvSpPr>
            <a:spLocks noGrp="1"/>
          </p:cNvSpPr>
          <p:nvPr>
            <p:ph idx="1"/>
          </p:nvPr>
        </p:nvSpPr>
        <p:spPr/>
        <p:txBody>
          <a:bodyPr>
            <a:normAutofit/>
          </a:bodyPr>
          <a:lstStyle/>
          <a:p>
            <a:r>
              <a:rPr lang="en-GB" sz="1600" dirty="0"/>
              <a:t>The use of satire by both literary sources attempt to reach all levels of society. </a:t>
            </a:r>
          </a:p>
          <a:p>
            <a:r>
              <a:rPr lang="en-GB" sz="1600" dirty="0"/>
              <a:t>Imagery that is created through their language and choice of words has selected carefully so that it broaches the reality of war but not the truly horrible reality. </a:t>
            </a:r>
          </a:p>
          <a:p>
            <a:r>
              <a:rPr lang="en-GB" sz="1600" dirty="0"/>
              <a:t>Punch tries to idealise was through clichés that appeal to the upper classes and do not transmit the reality of the trenches. </a:t>
            </a:r>
          </a:p>
          <a:p>
            <a:r>
              <a:rPr lang="en-GB" sz="1600" dirty="0"/>
              <a:t>The Wipers Times on the other hand does communicate the realities of war, but does so that the reality does not become whole. Rather it is the case, but not to its fullest extent. </a:t>
            </a:r>
          </a:p>
          <a:p>
            <a:endParaRPr lang="en-GB" sz="1600" dirty="0"/>
          </a:p>
        </p:txBody>
      </p:sp>
    </p:spTree>
    <p:extLst>
      <p:ext uri="{BB962C8B-B14F-4D97-AF65-F5344CB8AC3E}">
        <p14:creationId xmlns:p14="http://schemas.microsoft.com/office/powerpoint/2010/main" val="10725165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00FCA-0B33-4369-8906-6C0C9397C835}"/>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68976F60-E604-4DBD-9A3B-53027C61DD78}"/>
              </a:ext>
            </a:extLst>
          </p:cNvPr>
          <p:cNvSpPr>
            <a:spLocks noGrp="1"/>
          </p:cNvSpPr>
          <p:nvPr>
            <p:ph idx="1"/>
          </p:nvPr>
        </p:nvSpPr>
        <p:spPr/>
        <p:txBody>
          <a:bodyPr>
            <a:normAutofit lnSpcReduction="10000"/>
          </a:bodyPr>
          <a:lstStyle/>
          <a:p>
            <a:r>
              <a:rPr lang="en-GB" dirty="0"/>
              <a:t>Fuller, J.G. </a:t>
            </a:r>
            <a:r>
              <a:rPr lang="en-GB" i="1" dirty="0"/>
              <a:t>Troop Morale and Popular Culture in the British and Dominion Armies 1914-1918</a:t>
            </a:r>
            <a:r>
              <a:rPr lang="en-GB" dirty="0"/>
              <a:t>. (London, Clarendon Press, 1990).</a:t>
            </a:r>
          </a:p>
          <a:p>
            <a:r>
              <a:rPr lang="en-GB" dirty="0" err="1"/>
              <a:t>Ivelaw</a:t>
            </a:r>
            <a:r>
              <a:rPr lang="en-GB" dirty="0"/>
              <a:t>-Chapman, J. </a:t>
            </a:r>
            <a:r>
              <a:rPr lang="en-GB" i="1" dirty="0"/>
              <a:t>The Riddles of Wipers</a:t>
            </a:r>
            <a:r>
              <a:rPr lang="en-GB" dirty="0"/>
              <a:t>. (London, Leo Cooper 1997.)</a:t>
            </a:r>
          </a:p>
          <a:p>
            <a:r>
              <a:rPr lang="en-GB" dirty="0"/>
              <a:t>Anon. </a:t>
            </a:r>
            <a:r>
              <a:rPr lang="en-GB" i="1" dirty="0"/>
              <a:t>Mr Punch's history of the Great War</a:t>
            </a:r>
            <a:r>
              <a:rPr lang="en-GB" dirty="0"/>
              <a:t>. (London, Cassell, 1920).</a:t>
            </a:r>
          </a:p>
          <a:p>
            <a:r>
              <a:rPr lang="en-GB" dirty="0"/>
              <a:t>Price, R.G.G. </a:t>
            </a:r>
            <a:r>
              <a:rPr lang="en-GB" i="1" dirty="0"/>
              <a:t>A History of Punch </a:t>
            </a:r>
            <a:r>
              <a:rPr lang="en-GB" dirty="0"/>
              <a:t>(London, Collins, 1957).</a:t>
            </a:r>
          </a:p>
          <a:p>
            <a:r>
              <a:rPr lang="en-GB" dirty="0"/>
              <a:t>Punch Magazine 1914-18.</a:t>
            </a:r>
          </a:p>
          <a:p>
            <a:r>
              <a:rPr lang="en-GB" dirty="0"/>
              <a:t>Wipers Times 1916 – 1918. </a:t>
            </a:r>
          </a:p>
        </p:txBody>
      </p:sp>
    </p:spTree>
    <p:extLst>
      <p:ext uri="{BB962C8B-B14F-4D97-AF65-F5344CB8AC3E}">
        <p14:creationId xmlns:p14="http://schemas.microsoft.com/office/powerpoint/2010/main" val="20931960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F253F-8422-4980-AAC8-CA81F932DFC7}"/>
              </a:ext>
            </a:extLst>
          </p:cNvPr>
          <p:cNvSpPr>
            <a:spLocks noGrp="1"/>
          </p:cNvSpPr>
          <p:nvPr>
            <p:ph type="title"/>
          </p:nvPr>
        </p:nvSpPr>
        <p:spPr/>
        <p:txBody>
          <a:bodyPr/>
          <a:lstStyle/>
          <a:p>
            <a:r>
              <a:rPr lang="en-GB" dirty="0"/>
              <a:t>Images Sources</a:t>
            </a:r>
          </a:p>
        </p:txBody>
      </p:sp>
      <p:sp>
        <p:nvSpPr>
          <p:cNvPr id="3" name="Content Placeholder 2">
            <a:extLst>
              <a:ext uri="{FF2B5EF4-FFF2-40B4-BE49-F238E27FC236}">
                <a16:creationId xmlns:a16="http://schemas.microsoft.com/office/drawing/2014/main" id="{F271C088-B53D-4337-8CB6-A3DC9B78BF73}"/>
              </a:ext>
            </a:extLst>
          </p:cNvPr>
          <p:cNvSpPr>
            <a:spLocks noGrp="1"/>
          </p:cNvSpPr>
          <p:nvPr>
            <p:ph idx="1"/>
          </p:nvPr>
        </p:nvSpPr>
        <p:spPr/>
        <p:txBody>
          <a:bodyPr>
            <a:normAutofit/>
          </a:bodyPr>
          <a:lstStyle/>
          <a:p>
            <a:r>
              <a:rPr lang="en-GB" sz="1600" dirty="0"/>
              <a:t>Image 1: Anon. Mr Punch's history of the Great War. (London, Cassell, 1920). p. 125. </a:t>
            </a:r>
          </a:p>
          <a:p>
            <a:r>
              <a:rPr lang="en-GB" sz="1600" dirty="0"/>
              <a:t>Image 2: https://d1ox703z8b11rg.cloudfront.net/uploads_image/a4e7a04b-4815-44c4-b3dc-6b00c0713605/b82ce4cfc68f8ee3203ff976a6aba909.jpeg</a:t>
            </a:r>
          </a:p>
          <a:p>
            <a:r>
              <a:rPr lang="en-GB" sz="1600" dirty="0"/>
              <a:t>Image 3: Anon. Mr Punch's history of the Great War. (London, Cassell, 1920) p. 122. </a:t>
            </a:r>
          </a:p>
          <a:p>
            <a:r>
              <a:rPr lang="en-GB" sz="1600" dirty="0"/>
              <a:t>Image 4: Anon. Mr Punch's history of the Great War. (London, Cassell, 1920) p. 120. </a:t>
            </a:r>
          </a:p>
          <a:p>
            <a:r>
              <a:rPr lang="en-GB" sz="1600" dirty="0"/>
              <a:t>Image 5: : Available at:  http://www.wemadethis.co.uk/wp-content/uploads/2015/12/Wipers-new-questions.jpg</a:t>
            </a:r>
          </a:p>
          <a:p>
            <a:r>
              <a:rPr lang="en-GB" sz="1600" dirty="0"/>
              <a:t>Image 6: Available at: http://torontopubliclibrary.typepad.com/.a/6a00e5509ea6a1883401a73df16bbf970d-800wi</a:t>
            </a:r>
          </a:p>
        </p:txBody>
      </p:sp>
    </p:spTree>
    <p:extLst>
      <p:ext uri="{BB962C8B-B14F-4D97-AF65-F5344CB8AC3E}">
        <p14:creationId xmlns:p14="http://schemas.microsoft.com/office/powerpoint/2010/main" val="27066665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46C2E-DA03-40B9-935B-866F4A516432}"/>
              </a:ext>
            </a:extLst>
          </p:cNvPr>
          <p:cNvSpPr>
            <a:spLocks noGrp="1"/>
          </p:cNvSpPr>
          <p:nvPr>
            <p:ph type="title"/>
          </p:nvPr>
        </p:nvSpPr>
        <p:spPr/>
        <p:txBody>
          <a:bodyPr/>
          <a:lstStyle/>
          <a:p>
            <a:r>
              <a:rPr lang="en-GB" dirty="0"/>
              <a:t>Questions? </a:t>
            </a:r>
          </a:p>
        </p:txBody>
      </p:sp>
      <p:sp>
        <p:nvSpPr>
          <p:cNvPr id="3" name="Content Placeholder 2">
            <a:extLst>
              <a:ext uri="{FF2B5EF4-FFF2-40B4-BE49-F238E27FC236}">
                <a16:creationId xmlns:a16="http://schemas.microsoft.com/office/drawing/2014/main" id="{10163FA4-D2A6-4E33-969B-300FE8471820}"/>
              </a:ext>
            </a:extLst>
          </p:cNvPr>
          <p:cNvSpPr>
            <a:spLocks noGrp="1"/>
          </p:cNvSpPr>
          <p:nvPr>
            <p:ph idx="1"/>
          </p:nvPr>
        </p:nvSpPr>
        <p:spPr/>
        <p:txBody>
          <a:bodyPr>
            <a:normAutofit/>
          </a:bodyPr>
          <a:lstStyle/>
          <a:p>
            <a:pPr marL="0" indent="0" algn="ctr">
              <a:buNone/>
            </a:pPr>
            <a:r>
              <a:rPr lang="en-GB" sz="1600" dirty="0"/>
              <a:t>“Questions are always welcome! Unless we have the questions, we won't get the answers.” </a:t>
            </a:r>
          </a:p>
          <a:p>
            <a:pPr marL="0" indent="0" algn="ctr">
              <a:buNone/>
            </a:pPr>
            <a:r>
              <a:rPr lang="en-GB" sz="1600" dirty="0" err="1"/>
              <a:t>Sukant</a:t>
            </a:r>
            <a:r>
              <a:rPr lang="en-GB" sz="1600" dirty="0"/>
              <a:t> Ratnakar, Open the Windows, 2011</a:t>
            </a:r>
          </a:p>
        </p:txBody>
      </p:sp>
    </p:spTree>
    <p:extLst>
      <p:ext uri="{BB962C8B-B14F-4D97-AF65-F5344CB8AC3E}">
        <p14:creationId xmlns:p14="http://schemas.microsoft.com/office/powerpoint/2010/main" val="27518086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354</TotalTime>
  <Words>1201</Words>
  <Application>Microsoft Office PowerPoint</Application>
  <PresentationFormat>Widescreen</PresentationFormat>
  <Paragraphs>76</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Garamond</vt:lpstr>
      <vt:lpstr>Organic</vt:lpstr>
      <vt:lpstr>A Comparative Analysis Of Satire in World War 1: Punch and the Wipers Times </vt:lpstr>
      <vt:lpstr>Introduction </vt:lpstr>
      <vt:lpstr>Punch Magazine </vt:lpstr>
      <vt:lpstr>Punch Magazine and Satire</vt:lpstr>
      <vt:lpstr>The Wipers Times</vt:lpstr>
      <vt:lpstr>The Wipers Times and Satire</vt:lpstr>
      <vt:lpstr>Similarities </vt:lpstr>
      <vt:lpstr>Differences </vt:lpstr>
      <vt:lpstr>Conclusions</vt:lpstr>
      <vt:lpstr>Bibliography</vt:lpstr>
      <vt:lpstr>Images Sources</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Comparative Analysis Of Satire in World War 1: Punch and the Wipers Times</dc:title>
  <dc:creator>Henry Gillson-Gant</dc:creator>
  <cp:lastModifiedBy>Henry Gillson-Gant</cp:lastModifiedBy>
  <cp:revision>23</cp:revision>
  <dcterms:created xsi:type="dcterms:W3CDTF">2018-05-07T12:18:45Z</dcterms:created>
  <dcterms:modified xsi:type="dcterms:W3CDTF">2018-05-08T12:39:15Z</dcterms:modified>
</cp:coreProperties>
</file>