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4"/>
  </p:notesMasterIdLst>
  <p:handoutMasterIdLst>
    <p:handoutMasterId r:id="rId35"/>
  </p:handoutMasterIdLst>
  <p:sldIdLst>
    <p:sldId id="256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  <p:sldId id="296" r:id="rId21"/>
    <p:sldId id="297" r:id="rId22"/>
    <p:sldId id="298" r:id="rId23"/>
    <p:sldId id="299" r:id="rId24"/>
    <p:sldId id="300" r:id="rId25"/>
    <p:sldId id="301" r:id="rId26"/>
    <p:sldId id="302" r:id="rId27"/>
    <p:sldId id="303" r:id="rId28"/>
    <p:sldId id="304" r:id="rId29"/>
    <p:sldId id="305" r:id="rId30"/>
    <p:sldId id="306" r:id="rId31"/>
    <p:sldId id="307" r:id="rId32"/>
    <p:sldId id="308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2B5C8E-EFEE-4C5B-80DF-A36CC2280C46}" v="2" dt="2022-03-02T13:48:58.8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353"/>
    <p:restoredTop sz="84464"/>
  </p:normalViewPr>
  <p:slideViewPr>
    <p:cSldViewPr>
      <p:cViewPr varScale="1">
        <p:scale>
          <a:sx n="89" d="100"/>
          <a:sy n="89" d="100"/>
        </p:scale>
        <p:origin x="70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40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8/23/2023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23/08/2023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BMST6004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Sports Trauma Management 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Breathing and Chest Trauma</a:t>
            </a:r>
            <a:br>
              <a:rPr lang="en-GB" i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Major chest trauma is rare in sport, however these injuries do still occur </a:t>
            </a:r>
          </a:p>
          <a:p>
            <a:pPr marL="0" indent="0">
              <a:buNone/>
            </a:pPr>
            <a:r>
              <a:rPr lang="en-GB" i="1" dirty="0"/>
              <a:t>Objectives 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/>
              <a:t>To understand the initial assessment and management of a player with chest trauma. 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/>
              <a:t>To discuss the recognition and management of immediately life threatening conditions. 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/>
              <a:t>To discuss the recognition and management of potentially life threatening injuries.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826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Recognition of breathing problems </a:t>
            </a:r>
          </a:p>
          <a:p>
            <a:r>
              <a:rPr lang="en-GB" dirty="0"/>
              <a:t>SAFE Approach? </a:t>
            </a:r>
          </a:p>
          <a:p>
            <a:r>
              <a:rPr lang="en-GB" dirty="0"/>
              <a:t>ABCDE </a:t>
            </a:r>
          </a:p>
          <a:p>
            <a:r>
              <a:rPr lang="en-GB" dirty="0"/>
              <a:t>supplemental oxygen is delivered ASAP </a:t>
            </a:r>
          </a:p>
          <a:p>
            <a:r>
              <a:rPr lang="en-GB" dirty="0"/>
              <a:t>Simple On field examination of Breathing </a:t>
            </a:r>
          </a:p>
          <a:p>
            <a:r>
              <a:rPr lang="en-GB" dirty="0"/>
              <a:t>More thorough examination in the medical room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97614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• The simple “on the field” examination consists of: </a:t>
            </a:r>
          </a:p>
          <a:p>
            <a:pPr lvl="1"/>
            <a:r>
              <a:rPr lang="en-GB" dirty="0"/>
              <a:t>Colour and conscious level </a:t>
            </a:r>
          </a:p>
          <a:p>
            <a:pPr lvl="1"/>
            <a:r>
              <a:rPr lang="en-GB" dirty="0"/>
              <a:t>Talk: </a:t>
            </a:r>
          </a:p>
          <a:p>
            <a:pPr lvl="2"/>
            <a:r>
              <a:rPr lang="en-GB" dirty="0"/>
              <a:t>Can the player talk to you? If so, can he manage full sentences? 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R</a:t>
            </a:r>
            <a:r>
              <a:rPr lang="en-GB" dirty="0"/>
              <a:t>espiratory rate: </a:t>
            </a:r>
          </a:p>
          <a:p>
            <a:pPr lvl="2"/>
            <a:r>
              <a:rPr lang="en-GB" dirty="0"/>
              <a:t>Get a baseline, is the situation improving or deteriorating? 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E</a:t>
            </a:r>
            <a:r>
              <a:rPr lang="en-GB" dirty="0"/>
              <a:t>xpansion: </a:t>
            </a:r>
          </a:p>
          <a:p>
            <a:pPr lvl="2"/>
            <a:r>
              <a:rPr lang="en-GB" dirty="0"/>
              <a:t>The hands should be placed on the anterior chest wall. This allows for a rapid assessment of chest expansion 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S</a:t>
            </a:r>
            <a:r>
              <a:rPr lang="en-GB" dirty="0"/>
              <a:t>oreness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2729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The more thorough medical room examination will be governed by the practitioner's concerns and the player’s condition, but is likely to include as a minimum: </a:t>
            </a:r>
          </a:p>
          <a:p>
            <a:r>
              <a:rPr lang="en-GB" dirty="0"/>
              <a:t>Colour and conscious level, talk, Respiratory </a:t>
            </a:r>
            <a:r>
              <a:rPr lang="en-GB" b="1" dirty="0">
                <a:solidFill>
                  <a:srgbClr val="FF0000"/>
                </a:solidFill>
              </a:rPr>
              <a:t>R</a:t>
            </a:r>
            <a:r>
              <a:rPr lang="en-GB" dirty="0"/>
              <a:t>ate, </a:t>
            </a:r>
            <a:r>
              <a:rPr lang="en-GB" b="1" dirty="0">
                <a:solidFill>
                  <a:srgbClr val="FF0000"/>
                </a:solidFill>
              </a:rPr>
              <a:t>E</a:t>
            </a:r>
            <a:r>
              <a:rPr lang="en-GB" dirty="0"/>
              <a:t>xpansion &amp; </a:t>
            </a:r>
            <a:r>
              <a:rPr lang="en-GB" b="1" dirty="0">
                <a:solidFill>
                  <a:srgbClr val="FF0000"/>
                </a:solidFill>
              </a:rPr>
              <a:t>S</a:t>
            </a:r>
            <a:r>
              <a:rPr lang="en-GB" dirty="0"/>
              <a:t>oreness</a:t>
            </a:r>
          </a:p>
          <a:p>
            <a:pPr marL="0" indent="0">
              <a:buNone/>
            </a:pPr>
            <a:r>
              <a:rPr lang="en-GB" dirty="0"/>
              <a:t>Plus </a:t>
            </a:r>
          </a:p>
          <a:p>
            <a:r>
              <a:rPr lang="en-GB" dirty="0"/>
              <a:t>Percussion note </a:t>
            </a:r>
          </a:p>
          <a:p>
            <a:r>
              <a:rPr lang="en-GB" dirty="0"/>
              <a:t>Breath sounds and air entry (high and wide) </a:t>
            </a:r>
          </a:p>
          <a:p>
            <a:r>
              <a:rPr lang="en-GB" dirty="0"/>
              <a:t>Tracheal position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9884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520080"/>
            <a:ext cx="4464496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Percussion Note </a:t>
            </a:r>
          </a:p>
          <a:p>
            <a:r>
              <a:rPr lang="en-GB" dirty="0"/>
              <a:t>Two finger tap over the middle finger of the opposite hand </a:t>
            </a:r>
          </a:p>
          <a:p>
            <a:r>
              <a:rPr lang="en-GB" dirty="0"/>
              <a:t>Three positions </a:t>
            </a:r>
          </a:p>
          <a:p>
            <a:pPr lvl="2"/>
            <a:r>
              <a:rPr lang="en-GB" dirty="0"/>
              <a:t>Hypo resonant - Dull</a:t>
            </a:r>
          </a:p>
          <a:p>
            <a:pPr lvl="2"/>
            <a:r>
              <a:rPr lang="en-GB" dirty="0"/>
              <a:t>Resonant - Normal </a:t>
            </a:r>
          </a:p>
          <a:p>
            <a:pPr lvl="2"/>
            <a:r>
              <a:rPr lang="en-GB" dirty="0"/>
              <a:t>Hyper resonant - Loud, hollow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3081" y="520080"/>
            <a:ext cx="3184745" cy="244542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777" y="3083603"/>
            <a:ext cx="3379762" cy="2531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7125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4176464" cy="511256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Breath Sounds </a:t>
            </a:r>
          </a:p>
          <a:p>
            <a:r>
              <a:rPr lang="en-GB" dirty="0"/>
              <a:t>Use stethoscope </a:t>
            </a:r>
          </a:p>
          <a:p>
            <a:pPr lvl="2"/>
            <a:r>
              <a:rPr lang="en-GB" dirty="0"/>
              <a:t>Upper L &amp; R Lung Field </a:t>
            </a:r>
          </a:p>
          <a:p>
            <a:pPr lvl="2"/>
            <a:r>
              <a:rPr lang="en-GB" dirty="0"/>
              <a:t>Middle L &amp; R Lung Field </a:t>
            </a:r>
          </a:p>
          <a:p>
            <a:pPr lvl="2"/>
            <a:r>
              <a:rPr lang="en-GB" dirty="0"/>
              <a:t>Lower L &amp; R Lung Field </a:t>
            </a:r>
          </a:p>
          <a:p>
            <a:pPr lvl="1"/>
            <a:r>
              <a:rPr lang="en-GB" dirty="0"/>
              <a:t>Normal Breath Sounds </a:t>
            </a:r>
          </a:p>
          <a:p>
            <a:pPr lvl="1"/>
            <a:r>
              <a:rPr lang="en-GB" dirty="0"/>
              <a:t>Abnormal Breath Sounds </a:t>
            </a:r>
          </a:p>
          <a:p>
            <a:pPr lvl="2"/>
            <a:r>
              <a:rPr lang="en-GB" dirty="0"/>
              <a:t>Coarse crackles </a:t>
            </a:r>
          </a:p>
          <a:p>
            <a:pPr lvl="2"/>
            <a:r>
              <a:rPr lang="en-GB" dirty="0"/>
              <a:t>Fine crackles </a:t>
            </a:r>
          </a:p>
          <a:p>
            <a:pPr lvl="2"/>
            <a:r>
              <a:rPr lang="en-GB" dirty="0"/>
              <a:t>Wheeze </a:t>
            </a:r>
          </a:p>
          <a:p>
            <a:pPr lvl="2"/>
            <a:r>
              <a:rPr lang="en-GB" dirty="0"/>
              <a:t>Stridor </a:t>
            </a:r>
          </a:p>
          <a:p>
            <a:pPr lvl="2"/>
            <a:r>
              <a:rPr lang="en-GB" dirty="0"/>
              <a:t>Absent breath sounds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124744"/>
            <a:ext cx="3069699" cy="3889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9165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4176464" cy="511256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Tracheal Position </a:t>
            </a:r>
          </a:p>
          <a:p>
            <a:r>
              <a:rPr lang="en-GB" dirty="0"/>
              <a:t>Should be located in between the heads of the clavicles </a:t>
            </a:r>
          </a:p>
          <a:p>
            <a:r>
              <a:rPr lang="en-GB" dirty="0"/>
              <a:t>Abnormal position would be any deviation of the trachea outside of the clavicle channels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266702"/>
            <a:ext cx="3888432" cy="3388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6525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6120680" cy="51125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Life threatening chest injuries</a:t>
            </a:r>
          </a:p>
          <a:p>
            <a:r>
              <a:rPr lang="en-US" dirty="0"/>
              <a:t>There are six immediately life threatening chest injuries which we will consider. These are: </a:t>
            </a:r>
          </a:p>
          <a:p>
            <a:pPr lvl="2"/>
            <a:r>
              <a:rPr lang="en-US" b="1" dirty="0">
                <a:solidFill>
                  <a:srgbClr val="FF0000"/>
                </a:solidFill>
              </a:rPr>
              <a:t>A</a:t>
            </a:r>
            <a:r>
              <a:rPr lang="en-US" dirty="0"/>
              <a:t>irway obstruction </a:t>
            </a:r>
          </a:p>
          <a:p>
            <a:pPr lvl="2"/>
            <a:r>
              <a:rPr lang="en-US" b="1" dirty="0">
                <a:solidFill>
                  <a:srgbClr val="FF0000"/>
                </a:solidFill>
              </a:rPr>
              <a:t>T</a:t>
            </a:r>
            <a:r>
              <a:rPr lang="en-US" dirty="0"/>
              <a:t>ension pneumothorax </a:t>
            </a:r>
          </a:p>
          <a:p>
            <a:pPr lvl="2"/>
            <a:r>
              <a:rPr lang="en-US" b="1" dirty="0">
                <a:solidFill>
                  <a:srgbClr val="FF0000"/>
                </a:solidFill>
              </a:rPr>
              <a:t>O</a:t>
            </a:r>
            <a:r>
              <a:rPr lang="en-US" dirty="0"/>
              <a:t>pen pneumothorax </a:t>
            </a:r>
          </a:p>
          <a:p>
            <a:pPr lvl="2"/>
            <a:r>
              <a:rPr lang="en-US" b="1" dirty="0">
                <a:solidFill>
                  <a:srgbClr val="FF0000"/>
                </a:solidFill>
              </a:rPr>
              <a:t>M</a:t>
            </a:r>
            <a:r>
              <a:rPr lang="en-US" dirty="0"/>
              <a:t>assive </a:t>
            </a:r>
            <a:r>
              <a:rPr lang="en-US" dirty="0" err="1"/>
              <a:t>haemothorax</a:t>
            </a:r>
            <a:r>
              <a:rPr lang="en-US" dirty="0"/>
              <a:t> </a:t>
            </a:r>
          </a:p>
          <a:p>
            <a:pPr lvl="2"/>
            <a:r>
              <a:rPr lang="en-US" b="1" dirty="0">
                <a:solidFill>
                  <a:srgbClr val="FF0000"/>
                </a:solidFill>
              </a:rPr>
              <a:t>F</a:t>
            </a:r>
            <a:r>
              <a:rPr lang="en-US" dirty="0"/>
              <a:t>lail chest </a:t>
            </a:r>
          </a:p>
          <a:p>
            <a:pPr lvl="2"/>
            <a:r>
              <a:rPr lang="en-US" b="1" dirty="0">
                <a:solidFill>
                  <a:srgbClr val="FF0000"/>
                </a:solidFill>
              </a:rPr>
              <a:t>C</a:t>
            </a:r>
            <a:r>
              <a:rPr lang="en-US" dirty="0"/>
              <a:t>ardiac tamponade (Contusion) </a:t>
            </a:r>
          </a:p>
        </p:txBody>
      </p:sp>
    </p:spTree>
    <p:extLst>
      <p:ext uri="{BB962C8B-B14F-4D97-AF65-F5344CB8AC3E}">
        <p14:creationId xmlns:p14="http://schemas.microsoft.com/office/powerpoint/2010/main" val="4818371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640960" cy="21602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Airway Obstruction </a:t>
            </a:r>
          </a:p>
          <a:p>
            <a:r>
              <a:rPr lang="en-GB" dirty="0"/>
              <a:t>From laryngeal trauma </a:t>
            </a:r>
          </a:p>
          <a:p>
            <a:r>
              <a:rPr lang="en-GB" dirty="0"/>
              <a:t>Patient will present with delayed hoarseness &amp; Subcutaneous Emphysema (bubbling of the skin)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348880"/>
            <a:ext cx="3293144" cy="3262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5077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3672408" cy="482453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Tension Pneumothorax </a:t>
            </a:r>
          </a:p>
          <a:p>
            <a:r>
              <a:rPr lang="en-GB" dirty="0"/>
              <a:t>Puncture of the pleura leading to air entering the pleural space </a:t>
            </a:r>
          </a:p>
          <a:p>
            <a:r>
              <a:rPr lang="en-GB" dirty="0"/>
              <a:t>Air can enter but cannot leave </a:t>
            </a:r>
          </a:p>
          <a:p>
            <a:r>
              <a:rPr lang="en-GB" dirty="0"/>
              <a:t>Collapse of the ipsilateral lung </a:t>
            </a:r>
          </a:p>
          <a:p>
            <a:r>
              <a:rPr lang="en-GB" dirty="0"/>
              <a:t>Life threatening as it leads to the mediastinum shifting to the contralateral side, kinking the vena cava, reduced venous return and ultimately cardiac arrest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2642" y="1268760"/>
            <a:ext cx="3892216" cy="2919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3771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7776864" cy="48245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Tension Pneumothorax </a:t>
            </a:r>
          </a:p>
          <a:p>
            <a:r>
              <a:rPr lang="en-US" dirty="0"/>
              <a:t>Signs </a:t>
            </a:r>
          </a:p>
          <a:p>
            <a:pPr lvl="2"/>
            <a:r>
              <a:rPr lang="en-US" dirty="0"/>
              <a:t>Respiratory distress </a:t>
            </a:r>
          </a:p>
          <a:p>
            <a:pPr lvl="2"/>
            <a:r>
              <a:rPr lang="en-US" dirty="0"/>
              <a:t>Distended neck veins </a:t>
            </a:r>
          </a:p>
          <a:p>
            <a:pPr lvl="2"/>
            <a:r>
              <a:rPr lang="en-US" dirty="0"/>
              <a:t>Ipsilateral </a:t>
            </a:r>
          </a:p>
          <a:p>
            <a:pPr lvl="3"/>
            <a:r>
              <a:rPr lang="en-US" dirty="0"/>
              <a:t>Reduced air entry </a:t>
            </a:r>
          </a:p>
          <a:p>
            <a:pPr lvl="3"/>
            <a:r>
              <a:rPr lang="en-US" dirty="0"/>
              <a:t>Hyper-resonant percussion note </a:t>
            </a:r>
          </a:p>
          <a:p>
            <a:pPr lvl="3"/>
            <a:r>
              <a:rPr lang="en-US" dirty="0"/>
              <a:t>Reduced chest expansion (</a:t>
            </a:r>
            <a:r>
              <a:rPr lang="en-US" dirty="0" err="1"/>
              <a:t>barrelling</a:t>
            </a:r>
            <a:r>
              <a:rPr lang="en-US" dirty="0"/>
              <a:t>) </a:t>
            </a:r>
          </a:p>
          <a:p>
            <a:pPr lvl="2"/>
            <a:r>
              <a:rPr lang="en-US" dirty="0"/>
              <a:t>Tachycardia (HR above 100bpm) </a:t>
            </a:r>
          </a:p>
          <a:p>
            <a:pPr lvl="2"/>
            <a:r>
              <a:rPr lang="en-US" dirty="0"/>
              <a:t>Cyanosis (Late Sign) </a:t>
            </a:r>
          </a:p>
          <a:p>
            <a:pPr lvl="2"/>
            <a:r>
              <a:rPr lang="en-US" dirty="0"/>
              <a:t>Tracheal Deviation (VERY Late Sign) </a:t>
            </a:r>
          </a:p>
        </p:txBody>
      </p:sp>
    </p:spTree>
    <p:extLst>
      <p:ext uri="{BB962C8B-B14F-4D97-AF65-F5344CB8AC3E}">
        <p14:creationId xmlns:p14="http://schemas.microsoft.com/office/powerpoint/2010/main" val="16820979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280920" cy="48245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Tension Pneumothorax </a:t>
            </a:r>
          </a:p>
          <a:p>
            <a:r>
              <a:rPr lang="en-GB" dirty="0"/>
              <a:t>Management </a:t>
            </a:r>
          </a:p>
          <a:p>
            <a:pPr lvl="2"/>
            <a:r>
              <a:rPr lang="en-GB" dirty="0"/>
              <a:t>High flow Oxygen via a non-</a:t>
            </a:r>
            <a:r>
              <a:rPr lang="en-GB" dirty="0" err="1"/>
              <a:t>rebreath</a:t>
            </a:r>
            <a:r>
              <a:rPr lang="en-GB" dirty="0"/>
              <a:t> mask (NRBM)</a:t>
            </a:r>
          </a:p>
          <a:p>
            <a:pPr lvl="2"/>
            <a:r>
              <a:rPr lang="en-GB" dirty="0"/>
              <a:t>Refer to ED </a:t>
            </a:r>
          </a:p>
          <a:p>
            <a:pPr lvl="2"/>
            <a:r>
              <a:rPr lang="en-GB" dirty="0"/>
              <a:t>IF NO AIR ENTRY ON ALL 3 AREAS &amp; HYPERRESONANT IN ALL 3 AREAS </a:t>
            </a:r>
          </a:p>
          <a:p>
            <a:pPr lvl="2"/>
            <a:r>
              <a:rPr lang="en-GB" dirty="0"/>
              <a:t>Immediate decompression </a:t>
            </a:r>
          </a:p>
          <a:p>
            <a:pPr lvl="3"/>
            <a:r>
              <a:rPr lang="en-GB" dirty="0"/>
              <a:t>Needle </a:t>
            </a:r>
            <a:r>
              <a:rPr lang="en-GB" dirty="0" err="1"/>
              <a:t>thoracocentesis</a:t>
            </a:r>
            <a:r>
              <a:rPr lang="en-GB" dirty="0"/>
              <a:t> (14-16G cannula) </a:t>
            </a:r>
          </a:p>
          <a:p>
            <a:pPr lvl="3"/>
            <a:r>
              <a:rPr lang="en-GB" dirty="0"/>
              <a:t>2nd intercostal space on the mid-clavicular line above the third rib  </a:t>
            </a:r>
          </a:p>
          <a:p>
            <a:pPr lvl="3"/>
            <a:r>
              <a:rPr lang="en-GB" dirty="0"/>
              <a:t>OR (not both) 5th intercostal space anterior to the mid axillary line above the sixth rib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54830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367240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Tension Pneumothorax treatment and surface anatomy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218" y="2623659"/>
            <a:ext cx="3531870" cy="264154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836712"/>
            <a:ext cx="3356555" cy="4243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2797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3456384" cy="48245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Open Pneumothorax</a:t>
            </a:r>
          </a:p>
          <a:p>
            <a:r>
              <a:rPr lang="en-GB" dirty="0"/>
              <a:t>Penetrating injury </a:t>
            </a:r>
          </a:p>
          <a:p>
            <a:r>
              <a:rPr lang="en-GB" dirty="0"/>
              <a:t>Sucking chest wound </a:t>
            </a:r>
          </a:p>
          <a:p>
            <a:pPr marL="0" indent="0">
              <a:buNone/>
            </a:pPr>
            <a:r>
              <a:rPr lang="en-GB" dirty="0"/>
              <a:t>If the wound is greater than 2/3rds of the diameter of the trachea no gaseous exchange can take place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0293" y="1028545"/>
            <a:ext cx="5124467" cy="3847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7873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4032448" cy="482453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Open Pneumothorax</a:t>
            </a:r>
          </a:p>
          <a:p>
            <a:r>
              <a:rPr lang="en-GB" dirty="0"/>
              <a:t>Signs </a:t>
            </a:r>
          </a:p>
          <a:p>
            <a:pPr lvl="2"/>
            <a:r>
              <a:rPr lang="en-GB" dirty="0"/>
              <a:t>Defect in the chest wall </a:t>
            </a:r>
          </a:p>
          <a:p>
            <a:r>
              <a:rPr lang="en-GB" dirty="0"/>
              <a:t>Management </a:t>
            </a:r>
          </a:p>
          <a:p>
            <a:pPr lvl="2"/>
            <a:r>
              <a:rPr lang="en-GB" dirty="0"/>
              <a:t>ABCDE approach </a:t>
            </a:r>
          </a:p>
          <a:p>
            <a:pPr lvl="2"/>
            <a:r>
              <a:rPr lang="en-GB" dirty="0"/>
              <a:t>High flow Oxygen via NRBM </a:t>
            </a:r>
          </a:p>
          <a:p>
            <a:pPr lvl="2"/>
            <a:r>
              <a:rPr lang="en-GB" dirty="0"/>
              <a:t>Cover the defect with a Russell Chest Seal </a:t>
            </a:r>
          </a:p>
          <a:p>
            <a:pPr lvl="2"/>
            <a:r>
              <a:rPr lang="en-GB" dirty="0"/>
              <a:t>Rapid transfer to ED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924944"/>
            <a:ext cx="2884655" cy="261863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692696"/>
            <a:ext cx="1665378" cy="209481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0509" y="359464"/>
            <a:ext cx="2133454" cy="213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6659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23528" y="404664"/>
            <a:ext cx="8424936" cy="30963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Massive </a:t>
            </a:r>
            <a:r>
              <a:rPr lang="en-GB" dirty="0" err="1"/>
              <a:t>Haemothorax</a:t>
            </a:r>
            <a:r>
              <a:rPr lang="en-GB" dirty="0"/>
              <a:t> </a:t>
            </a:r>
          </a:p>
          <a:p>
            <a:r>
              <a:rPr lang="en-GB" dirty="0"/>
              <a:t>Greater than 1500ml (30%) of circulating blood volume in the pleural space </a:t>
            </a:r>
          </a:p>
          <a:p>
            <a:r>
              <a:rPr lang="en-GB" dirty="0"/>
              <a:t>Affects gaseous exchange &amp; causes hypovolemia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521843"/>
            <a:ext cx="3608999" cy="2894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0803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132290" cy="51125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Massive </a:t>
            </a:r>
            <a:r>
              <a:rPr lang="en-US" dirty="0" err="1"/>
              <a:t>Haemothorax</a:t>
            </a:r>
            <a:r>
              <a:rPr lang="en-US" dirty="0"/>
              <a:t> </a:t>
            </a:r>
          </a:p>
          <a:p>
            <a:r>
              <a:rPr lang="en-US" dirty="0"/>
              <a:t>Signs </a:t>
            </a:r>
          </a:p>
          <a:p>
            <a:pPr lvl="2"/>
            <a:r>
              <a:rPr lang="en-US" dirty="0" err="1"/>
              <a:t>Tachypnoea</a:t>
            </a:r>
            <a:r>
              <a:rPr lang="en-US" dirty="0"/>
              <a:t> </a:t>
            </a:r>
          </a:p>
          <a:p>
            <a:pPr lvl="3"/>
            <a:r>
              <a:rPr lang="en-US" dirty="0"/>
              <a:t>Rapid breathing (&gt;20 breaths per minute) </a:t>
            </a:r>
          </a:p>
          <a:p>
            <a:pPr lvl="2"/>
            <a:r>
              <a:rPr lang="en-US" dirty="0"/>
              <a:t>Tachycardia (HR above 100bpm) </a:t>
            </a:r>
          </a:p>
          <a:p>
            <a:pPr lvl="2"/>
            <a:r>
              <a:rPr lang="en-US" dirty="0"/>
              <a:t>Ipsilateral </a:t>
            </a:r>
          </a:p>
          <a:p>
            <a:pPr lvl="3"/>
            <a:r>
              <a:rPr lang="en-US" dirty="0"/>
              <a:t>Reduced air entry </a:t>
            </a:r>
          </a:p>
          <a:p>
            <a:pPr lvl="3"/>
            <a:r>
              <a:rPr lang="en-US" dirty="0"/>
              <a:t>DULL percussion note (Hypo resonant) </a:t>
            </a:r>
          </a:p>
          <a:p>
            <a:pPr lvl="3"/>
            <a:r>
              <a:rPr lang="en-US" dirty="0"/>
              <a:t>Possible loss of radial pulse (hypotension) </a:t>
            </a:r>
          </a:p>
          <a:p>
            <a:pPr lvl="2"/>
            <a:r>
              <a:rPr lang="en-US" dirty="0"/>
              <a:t>Management </a:t>
            </a:r>
          </a:p>
          <a:p>
            <a:pPr lvl="3"/>
            <a:r>
              <a:rPr lang="en-US" dirty="0"/>
              <a:t>High Flow Oxygen (via NRBM) </a:t>
            </a:r>
          </a:p>
          <a:p>
            <a:pPr lvl="3"/>
            <a:r>
              <a:rPr lang="en-US" dirty="0"/>
              <a:t>Fluid Therapy if indicated </a:t>
            </a:r>
          </a:p>
          <a:p>
            <a:pPr lvl="3"/>
            <a:r>
              <a:rPr lang="en-US" dirty="0"/>
              <a:t>Rapid transfer to ED</a:t>
            </a:r>
          </a:p>
        </p:txBody>
      </p:sp>
    </p:spTree>
    <p:extLst>
      <p:ext uri="{BB962C8B-B14F-4D97-AF65-F5344CB8AC3E}">
        <p14:creationId xmlns:p14="http://schemas.microsoft.com/office/powerpoint/2010/main" val="33433386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424936" cy="172819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Flail Chest </a:t>
            </a:r>
          </a:p>
          <a:p>
            <a:r>
              <a:rPr lang="en-GB" dirty="0"/>
              <a:t>2 or more ribs fractured in 2 or more places </a:t>
            </a:r>
          </a:p>
          <a:p>
            <a:r>
              <a:rPr lang="en-GB" dirty="0"/>
              <a:t>Pulmonary contusion must also be suspected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307414"/>
            <a:ext cx="2828537" cy="299379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3783" y="2564904"/>
            <a:ext cx="4069811" cy="2290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8734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5040560" cy="489654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Flail Chest </a:t>
            </a:r>
          </a:p>
          <a:p>
            <a:r>
              <a:rPr lang="en-US" dirty="0"/>
              <a:t>Signs </a:t>
            </a:r>
          </a:p>
          <a:p>
            <a:pPr lvl="2"/>
            <a:r>
              <a:rPr lang="en-US" dirty="0"/>
              <a:t>P+++ </a:t>
            </a:r>
          </a:p>
          <a:p>
            <a:pPr lvl="2"/>
            <a:r>
              <a:rPr lang="en-US" dirty="0"/>
              <a:t>Palpable crepitus </a:t>
            </a:r>
          </a:p>
          <a:p>
            <a:pPr lvl="2"/>
            <a:r>
              <a:rPr lang="en-US" dirty="0" err="1"/>
              <a:t>Tachypnoea</a:t>
            </a:r>
            <a:r>
              <a:rPr lang="en-US" dirty="0"/>
              <a:t> (rapid breathing &gt; 20 breaths per min) </a:t>
            </a:r>
          </a:p>
          <a:p>
            <a:pPr lvl="2"/>
            <a:r>
              <a:rPr lang="en-US" dirty="0"/>
              <a:t>Shallow breaths </a:t>
            </a:r>
          </a:p>
          <a:p>
            <a:pPr lvl="2"/>
            <a:r>
              <a:rPr lang="en-US" dirty="0"/>
              <a:t>Paradoxical Movement of flail segment (but watch for splinting) </a:t>
            </a:r>
          </a:p>
          <a:p>
            <a:r>
              <a:rPr lang="en-US" dirty="0"/>
              <a:t>Management </a:t>
            </a:r>
          </a:p>
          <a:p>
            <a:pPr lvl="2"/>
            <a:r>
              <a:rPr lang="en-US" dirty="0"/>
              <a:t>ABCDE approach </a:t>
            </a:r>
          </a:p>
          <a:p>
            <a:pPr lvl="2"/>
            <a:r>
              <a:rPr lang="en-US" dirty="0"/>
              <a:t>High flow O2 via NRBM </a:t>
            </a:r>
          </a:p>
          <a:p>
            <a:pPr lvl="2"/>
            <a:r>
              <a:rPr lang="en-US" dirty="0"/>
              <a:t>Appropriate Analgesia (NO Entonox) </a:t>
            </a:r>
          </a:p>
          <a:p>
            <a:pPr lvl="2"/>
            <a:r>
              <a:rPr lang="en-US" dirty="0"/>
              <a:t>Caution: fluid therapy due to ? Pulmonary contusion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724" r="46123"/>
          <a:stretch/>
        </p:blipFill>
        <p:spPr>
          <a:xfrm>
            <a:off x="6254378" y="163911"/>
            <a:ext cx="2529584" cy="271481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076" t="-5813" b="1"/>
          <a:stretch/>
        </p:blipFill>
        <p:spPr>
          <a:xfrm>
            <a:off x="6398394" y="2679482"/>
            <a:ext cx="2241552" cy="2621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7388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3960440" cy="489654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Cardiac Tamponade/ Contusion </a:t>
            </a:r>
          </a:p>
          <a:p>
            <a:pPr lvl="1"/>
            <a:r>
              <a:rPr lang="en-GB" dirty="0"/>
              <a:t>Direct trauma may lead to a bleed in the pericardial sac </a:t>
            </a:r>
          </a:p>
          <a:p>
            <a:pPr lvl="1"/>
            <a:r>
              <a:rPr lang="en-GB" dirty="0"/>
              <a:t>Impairing ventricular function </a:t>
            </a:r>
          </a:p>
          <a:p>
            <a:pPr lvl="1"/>
            <a:r>
              <a:rPr lang="en-GB" dirty="0"/>
              <a:t>Cardiac arrest </a:t>
            </a:r>
          </a:p>
          <a:p>
            <a:r>
              <a:rPr lang="en-GB" dirty="0"/>
              <a:t>Signs </a:t>
            </a:r>
          </a:p>
          <a:p>
            <a:pPr lvl="1"/>
            <a:r>
              <a:rPr lang="en-GB" dirty="0"/>
              <a:t>Difficult to </a:t>
            </a:r>
            <a:r>
              <a:rPr lang="en-GB" dirty="0" err="1"/>
              <a:t>Dx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High index of suspicion with ANY anterior chest wall blow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33512"/>
            <a:ext cx="3379762" cy="241942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3055" y="3034501"/>
            <a:ext cx="1889779" cy="2517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5868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3960440" cy="489654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Cardiac Tamponade/ Contusion </a:t>
            </a:r>
          </a:p>
          <a:p>
            <a:r>
              <a:rPr lang="en-US" dirty="0"/>
              <a:t>Signs </a:t>
            </a:r>
          </a:p>
          <a:p>
            <a:pPr lvl="1"/>
            <a:r>
              <a:rPr lang="en-US" dirty="0"/>
              <a:t>Beck’s Triad</a:t>
            </a:r>
          </a:p>
          <a:p>
            <a:pPr lvl="2"/>
            <a:r>
              <a:rPr lang="en-US" dirty="0"/>
              <a:t>Hypotension </a:t>
            </a:r>
          </a:p>
          <a:p>
            <a:pPr lvl="2"/>
            <a:r>
              <a:rPr lang="en-US" dirty="0"/>
              <a:t>Distended neck veins </a:t>
            </a:r>
          </a:p>
          <a:p>
            <a:pPr lvl="2"/>
            <a:r>
              <a:rPr lang="en-US" dirty="0"/>
              <a:t>Muffled heart sounds</a:t>
            </a:r>
          </a:p>
          <a:p>
            <a:r>
              <a:rPr lang="en-US" dirty="0"/>
              <a:t>Management</a:t>
            </a:r>
          </a:p>
          <a:p>
            <a:pPr lvl="2"/>
            <a:r>
              <a:rPr lang="en-US" dirty="0"/>
              <a:t> ABCDE </a:t>
            </a:r>
          </a:p>
          <a:p>
            <a:pPr lvl="2"/>
            <a:r>
              <a:rPr lang="en-US" dirty="0"/>
              <a:t>High Flow Oxygen via NRBM </a:t>
            </a:r>
          </a:p>
          <a:p>
            <a:pPr lvl="2"/>
            <a:r>
              <a:rPr lang="en-US" dirty="0"/>
              <a:t>Transfer to ED ASAP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2194" y="836712"/>
            <a:ext cx="3144368" cy="4184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2757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7128792" cy="48965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Potentially Life Threatening Chest Injuries </a:t>
            </a:r>
          </a:p>
          <a:p>
            <a:pPr lvl="1"/>
            <a:r>
              <a:rPr lang="en-GB" dirty="0"/>
              <a:t>Simple Pneumothorax </a:t>
            </a:r>
          </a:p>
          <a:p>
            <a:pPr lvl="2"/>
            <a:r>
              <a:rPr lang="en-GB" dirty="0"/>
              <a:t>P+ </a:t>
            </a:r>
          </a:p>
          <a:p>
            <a:pPr lvl="2"/>
            <a:r>
              <a:rPr lang="en-GB" dirty="0"/>
              <a:t>Shortness of breath </a:t>
            </a:r>
          </a:p>
          <a:p>
            <a:pPr lvl="2"/>
            <a:r>
              <a:rPr lang="en-GB" dirty="0"/>
              <a:t>Reduced air entry </a:t>
            </a:r>
          </a:p>
          <a:p>
            <a:pPr lvl="2"/>
            <a:r>
              <a:rPr lang="en-GB" dirty="0"/>
              <a:t>Hyper resonant BUT reduced distress &amp; compromise </a:t>
            </a:r>
          </a:p>
          <a:p>
            <a:pPr lvl="2"/>
            <a:r>
              <a:rPr lang="en-GB" dirty="0"/>
              <a:t>Management </a:t>
            </a:r>
          </a:p>
          <a:p>
            <a:pPr lvl="3"/>
            <a:r>
              <a:rPr lang="en-GB" dirty="0"/>
              <a:t>ABCDE </a:t>
            </a:r>
          </a:p>
          <a:p>
            <a:pPr lvl="3"/>
            <a:r>
              <a:rPr lang="en-GB" dirty="0"/>
              <a:t>High Flow Oxygen via NRBM </a:t>
            </a:r>
          </a:p>
          <a:p>
            <a:pPr lvl="3"/>
            <a:r>
              <a:rPr lang="en-GB" dirty="0"/>
              <a:t>Transfer to ED ASAP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3573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064896" cy="48965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Potentially Life Threatening Chest Injuries </a:t>
            </a:r>
          </a:p>
          <a:p>
            <a:r>
              <a:rPr lang="en-US" dirty="0" err="1"/>
              <a:t>Haemothorax</a:t>
            </a:r>
            <a:r>
              <a:rPr lang="en-US" dirty="0"/>
              <a:t> </a:t>
            </a:r>
          </a:p>
          <a:p>
            <a:pPr lvl="1"/>
            <a:r>
              <a:rPr lang="en-US" dirty="0"/>
              <a:t>Reduced air entry </a:t>
            </a:r>
          </a:p>
          <a:p>
            <a:pPr lvl="1"/>
            <a:r>
              <a:rPr lang="en-US" dirty="0"/>
              <a:t>Hypo resonant </a:t>
            </a:r>
          </a:p>
          <a:p>
            <a:pPr lvl="1"/>
            <a:r>
              <a:rPr lang="en-US" dirty="0"/>
              <a:t>No respiratory or </a:t>
            </a:r>
            <a:r>
              <a:rPr lang="en-US" dirty="0" err="1"/>
              <a:t>haemodynamic</a:t>
            </a:r>
            <a:r>
              <a:rPr lang="en-US" dirty="0"/>
              <a:t> compromise </a:t>
            </a:r>
          </a:p>
          <a:p>
            <a:r>
              <a:rPr lang="en-US" dirty="0"/>
              <a:t>Management </a:t>
            </a:r>
          </a:p>
          <a:p>
            <a:pPr lvl="1"/>
            <a:r>
              <a:rPr lang="en-US" dirty="0"/>
              <a:t>ABCDE approach </a:t>
            </a:r>
          </a:p>
          <a:p>
            <a:pPr lvl="1"/>
            <a:r>
              <a:rPr lang="en-US" dirty="0"/>
              <a:t>High flow Oxygen via NRBM </a:t>
            </a:r>
          </a:p>
          <a:p>
            <a:pPr lvl="1"/>
            <a:r>
              <a:rPr lang="en-US" dirty="0"/>
              <a:t>Transfer to ED ASAP </a:t>
            </a:r>
          </a:p>
        </p:txBody>
      </p:sp>
    </p:spTree>
    <p:extLst>
      <p:ext uri="{BB962C8B-B14F-4D97-AF65-F5344CB8AC3E}">
        <p14:creationId xmlns:p14="http://schemas.microsoft.com/office/powerpoint/2010/main" val="2573864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352928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Potentially Life Threatening Chest Injuries </a:t>
            </a:r>
          </a:p>
          <a:p>
            <a:r>
              <a:rPr lang="en-GB" dirty="0"/>
              <a:t>Pulmonary Contusion </a:t>
            </a:r>
          </a:p>
          <a:p>
            <a:pPr lvl="2"/>
            <a:r>
              <a:rPr lang="en-GB" dirty="0"/>
              <a:t>Bruising of the lung </a:t>
            </a:r>
          </a:p>
          <a:p>
            <a:pPr lvl="2"/>
            <a:r>
              <a:rPr lang="en-GB" dirty="0"/>
              <a:t>Not immediately apparent </a:t>
            </a:r>
          </a:p>
          <a:p>
            <a:pPr lvl="2"/>
            <a:r>
              <a:rPr lang="en-GB" dirty="0"/>
              <a:t>Caution re: fluid therapy </a:t>
            </a:r>
          </a:p>
          <a:p>
            <a:r>
              <a:rPr lang="en-GB" dirty="0"/>
              <a:t>Management </a:t>
            </a:r>
          </a:p>
          <a:p>
            <a:pPr lvl="2"/>
            <a:r>
              <a:rPr lang="en-GB" dirty="0"/>
              <a:t>ABCDE approach </a:t>
            </a:r>
          </a:p>
          <a:p>
            <a:pPr lvl="2"/>
            <a:r>
              <a:rPr lang="en-GB" dirty="0"/>
              <a:t>High flow Oxygen via NRBM </a:t>
            </a:r>
          </a:p>
          <a:p>
            <a:pPr lvl="2"/>
            <a:r>
              <a:rPr lang="en-GB" dirty="0"/>
              <a:t>Transfer to ED ASAP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9618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9001000" cy="489654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Potentially Life Threatening Chest Injuries </a:t>
            </a:r>
          </a:p>
          <a:p>
            <a:r>
              <a:rPr lang="en-US" dirty="0"/>
              <a:t>Blunt Cardiac Injury </a:t>
            </a:r>
          </a:p>
          <a:p>
            <a:pPr lvl="1"/>
            <a:r>
              <a:rPr lang="en-US" dirty="0"/>
              <a:t>DDX </a:t>
            </a:r>
          </a:p>
          <a:p>
            <a:pPr lvl="2"/>
            <a:r>
              <a:rPr lang="en-US" dirty="0"/>
              <a:t>Anterior chest wall injury </a:t>
            </a:r>
          </a:p>
          <a:p>
            <a:pPr lvl="2"/>
            <a:r>
              <a:rPr lang="en-US" dirty="0"/>
              <a:t>? Sternal fracture </a:t>
            </a:r>
          </a:p>
          <a:p>
            <a:pPr lvl="1"/>
            <a:r>
              <a:rPr lang="en-US" dirty="0"/>
              <a:t>Signs </a:t>
            </a:r>
          </a:p>
          <a:p>
            <a:pPr lvl="2"/>
            <a:r>
              <a:rPr lang="en-US" dirty="0"/>
              <a:t>P+ </a:t>
            </a:r>
          </a:p>
          <a:p>
            <a:pPr lvl="2"/>
            <a:r>
              <a:rPr lang="en-US" dirty="0"/>
              <a:t>Hypotensive &amp; Dysrhythmias </a:t>
            </a:r>
          </a:p>
          <a:p>
            <a:pPr lvl="1"/>
            <a:r>
              <a:rPr lang="en-US" dirty="0"/>
              <a:t>Management </a:t>
            </a:r>
          </a:p>
          <a:p>
            <a:pPr lvl="1"/>
            <a:r>
              <a:rPr lang="en-US" dirty="0"/>
              <a:t>ABCDE approach </a:t>
            </a:r>
          </a:p>
          <a:p>
            <a:pPr lvl="1"/>
            <a:r>
              <a:rPr lang="en-US" dirty="0"/>
              <a:t>High flow Oxygen via NRBM </a:t>
            </a:r>
          </a:p>
          <a:p>
            <a:pPr lvl="1"/>
            <a:r>
              <a:rPr lang="en-US" dirty="0"/>
              <a:t>Transfer to ED ASAP </a:t>
            </a:r>
          </a:p>
        </p:txBody>
      </p:sp>
    </p:spTree>
    <p:extLst>
      <p:ext uri="{BB962C8B-B14F-4D97-AF65-F5344CB8AC3E}">
        <p14:creationId xmlns:p14="http://schemas.microsoft.com/office/powerpoint/2010/main" val="12000362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5112568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Potentially Life Threatening Chest Injuries </a:t>
            </a:r>
          </a:p>
          <a:p>
            <a:r>
              <a:rPr lang="en-GB" dirty="0"/>
              <a:t>Traumatic Aortic Rupture</a:t>
            </a:r>
          </a:p>
          <a:p>
            <a:pPr lvl="2"/>
            <a:r>
              <a:rPr lang="en-GB" dirty="0"/>
              <a:t>Rupture of the ligamentum </a:t>
            </a:r>
            <a:r>
              <a:rPr lang="en-GB" dirty="0" err="1"/>
              <a:t>Arteriosum</a:t>
            </a:r>
            <a:r>
              <a:rPr lang="en-GB" dirty="0"/>
              <a:t> </a:t>
            </a:r>
          </a:p>
          <a:p>
            <a:r>
              <a:rPr lang="en-GB" dirty="0"/>
              <a:t>Management </a:t>
            </a:r>
          </a:p>
          <a:p>
            <a:pPr lvl="2"/>
            <a:r>
              <a:rPr lang="en-GB" dirty="0"/>
              <a:t>ABCDE approach </a:t>
            </a:r>
          </a:p>
          <a:p>
            <a:pPr lvl="2"/>
            <a:r>
              <a:rPr lang="en-GB" dirty="0"/>
              <a:t>High flow Oxygen via NRBM </a:t>
            </a:r>
          </a:p>
          <a:p>
            <a:pPr lvl="2"/>
            <a:r>
              <a:rPr lang="en-GB" dirty="0"/>
              <a:t>Transfer to ED ASAP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492896"/>
            <a:ext cx="3504328" cy="2513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5757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3960440" cy="489654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Potentially Life Threatening Chest Injuries </a:t>
            </a:r>
          </a:p>
          <a:p>
            <a:r>
              <a:rPr lang="en-GB" dirty="0"/>
              <a:t>Traumatic Diaphragmatic Rupture</a:t>
            </a:r>
          </a:p>
          <a:p>
            <a:pPr lvl="2"/>
            <a:r>
              <a:rPr lang="en-GB" dirty="0"/>
              <a:t>Rupture of the Diaphragm </a:t>
            </a:r>
          </a:p>
          <a:p>
            <a:pPr lvl="2"/>
            <a:r>
              <a:rPr lang="en-GB" dirty="0"/>
              <a:t>Resulting in abdomen contents moving up to chest cavity </a:t>
            </a:r>
          </a:p>
          <a:p>
            <a:r>
              <a:rPr lang="en-GB" dirty="0"/>
              <a:t>Signs </a:t>
            </a:r>
          </a:p>
          <a:p>
            <a:pPr lvl="2"/>
            <a:r>
              <a:rPr lang="en-GB" dirty="0"/>
              <a:t>Bowel sounds in the chest (Left sided)</a:t>
            </a:r>
          </a:p>
          <a:p>
            <a:r>
              <a:rPr lang="en-GB" dirty="0"/>
              <a:t>Management </a:t>
            </a:r>
          </a:p>
          <a:p>
            <a:pPr lvl="2"/>
            <a:r>
              <a:rPr lang="en-GB" dirty="0"/>
              <a:t>ABCDE approach </a:t>
            </a:r>
          </a:p>
          <a:p>
            <a:pPr lvl="2"/>
            <a:r>
              <a:rPr lang="en-GB" dirty="0"/>
              <a:t>High flow Oxygen via NRBM </a:t>
            </a:r>
          </a:p>
          <a:p>
            <a:pPr lvl="2"/>
            <a:r>
              <a:rPr lang="en-GB" dirty="0"/>
              <a:t>Transfer to ED ASAP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281459"/>
            <a:ext cx="3635831" cy="3587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8675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04664"/>
            <a:ext cx="8132290" cy="489654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Key learning points </a:t>
            </a:r>
          </a:p>
          <a:p>
            <a:r>
              <a:rPr lang="en-GB" dirty="0"/>
              <a:t>Identification of immediate life threatening thoracic trauma </a:t>
            </a:r>
          </a:p>
          <a:p>
            <a:r>
              <a:rPr lang="en-GB" dirty="0"/>
              <a:t>Identification of potentially life threatening thoracic trauma </a:t>
            </a:r>
          </a:p>
          <a:p>
            <a:r>
              <a:rPr lang="en-GB" dirty="0"/>
              <a:t>Emphasis on breathing assessment </a:t>
            </a:r>
          </a:p>
          <a:p>
            <a:r>
              <a:rPr lang="en-GB" dirty="0"/>
              <a:t>Early high flow oxygen </a:t>
            </a:r>
          </a:p>
          <a:p>
            <a:r>
              <a:rPr lang="en-GB" dirty="0"/>
              <a:t>Specific treatments </a:t>
            </a:r>
          </a:p>
          <a:p>
            <a:r>
              <a:rPr lang="en-GB" dirty="0"/>
              <a:t>Analgesia </a:t>
            </a:r>
          </a:p>
          <a:p>
            <a:r>
              <a:rPr lang="en-GB" dirty="0"/>
              <a:t>Transfer to the emergency department as soon as possible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110915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29B1840EED65478A1BBBA02491ACC6" ma:contentTypeVersion="14" ma:contentTypeDescription="Create a new document." ma:contentTypeScope="" ma:versionID="e12eccda083f734e567e65c314c06690">
  <xsd:schema xmlns:xsd="http://www.w3.org/2001/XMLSchema" xmlns:xs="http://www.w3.org/2001/XMLSchema" xmlns:p="http://schemas.microsoft.com/office/2006/metadata/properties" xmlns:ns3="e66c22e5-8225-46c3-9abb-23d460e866c8" xmlns:ns4="22c661eb-85a9-4250-880c-d65c82aaab1a" targetNamespace="http://schemas.microsoft.com/office/2006/metadata/properties" ma:root="true" ma:fieldsID="c242ad00e0ef2770a76f664516977ae4" ns3:_="" ns4:_="">
    <xsd:import namespace="e66c22e5-8225-46c3-9abb-23d460e866c8"/>
    <xsd:import namespace="22c661eb-85a9-4250-880c-d65c82aaab1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66c22e5-8225-46c3-9abb-23d460e866c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c661eb-85a9-4250-880c-d65c82aaab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e66c22e5-8225-46c3-9abb-23d460e866c8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6CFFA50-69AF-4808-9D27-5AA8A737A6A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66c22e5-8225-46c3-9abb-23d460e866c8"/>
    <ds:schemaRef ds:uri="22c661eb-85a9-4250-880c-d65c82aaab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schemas.microsoft.com/office/2006/metadata/properties"/>
    <ds:schemaRef ds:uri="http://www.w3.org/XML/1998/namespace"/>
    <ds:schemaRef ds:uri="22c661eb-85a9-4250-880c-d65c82aaab1a"/>
    <ds:schemaRef ds:uri="http://purl.org/dc/elements/1.1/"/>
    <ds:schemaRef ds:uri="http://schemas.microsoft.com/office/2006/documentManagement/types"/>
    <ds:schemaRef ds:uri="http://purl.org/dc/dcmitype/"/>
    <ds:schemaRef ds:uri="e66c22e5-8225-46c3-9abb-23d460e866c8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</TotalTime>
  <Words>1017</Words>
  <Application>Microsoft Office PowerPoint</Application>
  <PresentationFormat>On-screen Show (4:3)</PresentationFormat>
  <Paragraphs>211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Myriad Pro</vt:lpstr>
      <vt:lpstr>Arial</vt:lpstr>
      <vt:lpstr>Calibri</vt:lpstr>
      <vt:lpstr>20140311PresentationUWTSDTemplate</vt:lpstr>
      <vt:lpstr>BMST6004  Sports Trauma Management  Breathing and Chest Trauma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Kerry Nicholas</cp:lastModifiedBy>
  <cp:revision>95</cp:revision>
  <dcterms:created xsi:type="dcterms:W3CDTF">2015-04-14T15:21:28Z</dcterms:created>
  <dcterms:modified xsi:type="dcterms:W3CDTF">2023-08-23T12:36:18Z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0x010100AD29B1840EED65478A1BBBA02491ACC6</vt:lpwstr>
  </property>
</Properties>
</file>