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44"/>
  </p:notesMasterIdLst>
  <p:sldIdLst>
    <p:sldId id="256" r:id="rId2"/>
    <p:sldId id="258" r:id="rId3"/>
    <p:sldId id="259" r:id="rId4"/>
    <p:sldId id="262" r:id="rId5"/>
    <p:sldId id="260"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8" r:id="rId19"/>
    <p:sldId id="280" r:id="rId20"/>
    <p:sldId id="281" r:id="rId21"/>
    <p:sldId id="282" r:id="rId22"/>
    <p:sldId id="283" r:id="rId23"/>
    <p:sldId id="284" r:id="rId24"/>
    <p:sldId id="285" r:id="rId25"/>
    <p:sldId id="299" r:id="rId26"/>
    <p:sldId id="288" r:id="rId27"/>
    <p:sldId id="287" r:id="rId28"/>
    <p:sldId id="289" r:id="rId29"/>
    <p:sldId id="290" r:id="rId30"/>
    <p:sldId id="292" r:id="rId31"/>
    <p:sldId id="293" r:id="rId32"/>
    <p:sldId id="294" r:id="rId33"/>
    <p:sldId id="295" r:id="rId34"/>
    <p:sldId id="296" r:id="rId35"/>
    <p:sldId id="297" r:id="rId36"/>
    <p:sldId id="298" r:id="rId37"/>
    <p:sldId id="301" r:id="rId38"/>
    <p:sldId id="302" r:id="rId39"/>
    <p:sldId id="303" r:id="rId40"/>
    <p:sldId id="304" r:id="rId41"/>
    <p:sldId id="305" r:id="rId42"/>
    <p:sldId id="30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92739" autoAdjust="0"/>
  </p:normalViewPr>
  <p:slideViewPr>
    <p:cSldViewPr snapToGrid="0">
      <p:cViewPr varScale="1">
        <p:scale>
          <a:sx n="97" d="100"/>
          <a:sy n="97" d="100"/>
        </p:scale>
        <p:origin x="85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54F9A532-17C0-4519-9E44-61EFE7E287C5}"/>
    <pc:docChg chg="delSld">
      <pc:chgData name="Rhiannon Sandy" userId="92fb7be3-64d4-49bd-bb87-c79fe36d5b47" providerId="ADAL" clId="{54F9A532-17C0-4519-9E44-61EFE7E287C5}" dt="2023-04-25T12:54:46.499" v="0" actId="47"/>
      <pc:docMkLst>
        <pc:docMk/>
      </pc:docMkLst>
      <pc:sldChg chg="del">
        <pc:chgData name="Rhiannon Sandy" userId="92fb7be3-64d4-49bd-bb87-c79fe36d5b47" providerId="ADAL" clId="{54F9A532-17C0-4519-9E44-61EFE7E287C5}" dt="2023-04-25T12:54:46.499" v="0" actId="47"/>
        <pc:sldMkLst>
          <pc:docMk/>
          <pc:sldMk cId="1322545365" sldId="30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24T09:54:58.385"/>
    </inkml:context>
    <inkml:brush xml:id="br0">
      <inkml:brushProperty name="width" value="0.05" units="cm"/>
      <inkml:brushProperty name="height" value="0.05" units="cm"/>
      <inkml:brushProperty name="color" value="#E71224"/>
    </inkml:brush>
  </inkml:definitions>
  <inkml:trace contextRef="#ctx0" brushRef="#br0">0 0 24575,'4744'0'0,"-1622"0"0,-3048 4 0,114 20 0,-111-12 0,100 3 0,253-17-1365,-414 2-5461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24T09:55:06.521"/>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24T09:55:07.122"/>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4B41AB-3655-46A7-95FB-6348CCCF27D0}" type="datetimeFigureOut">
              <a:rPr lang="en-GB" smtClean="0"/>
              <a:t>25/04/2023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8B686A-FB79-4DEA-9DF7-79B608B10B5C}" type="slidenum">
              <a:rPr lang="en-GB" smtClean="0"/>
              <a:t>‹#›</a:t>
            </a:fld>
            <a:endParaRPr lang="en-GB"/>
          </a:p>
        </p:txBody>
      </p:sp>
    </p:spTree>
    <p:extLst>
      <p:ext uri="{BB962C8B-B14F-4D97-AF65-F5344CB8AC3E}">
        <p14:creationId xmlns:p14="http://schemas.microsoft.com/office/powerpoint/2010/main" val="693426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remember how you learned to use a phone, or computer? Did you start off with a basic model like this, or a word processor?</a:t>
            </a:r>
          </a:p>
          <a:p>
            <a:r>
              <a:rPr lang="en-GB" dirty="0"/>
              <a:t>Did that help as technology gradually moved on?</a:t>
            </a:r>
          </a:p>
        </p:txBody>
      </p:sp>
      <p:sp>
        <p:nvSpPr>
          <p:cNvPr id="4" name="Slide Number Placeholder 3"/>
          <p:cNvSpPr>
            <a:spLocks noGrp="1"/>
          </p:cNvSpPr>
          <p:nvPr>
            <p:ph type="sldNum" sz="quarter" idx="5"/>
          </p:nvPr>
        </p:nvSpPr>
        <p:spPr/>
        <p:txBody>
          <a:bodyPr/>
          <a:lstStyle/>
          <a:p>
            <a:fld id="{4B8B686A-FB79-4DEA-9DF7-79B608B10B5C}" type="slidenum">
              <a:rPr lang="en-GB" smtClean="0"/>
              <a:t>4</a:t>
            </a:fld>
            <a:endParaRPr lang="en-GB"/>
          </a:p>
        </p:txBody>
      </p:sp>
    </p:spTree>
    <p:extLst>
      <p:ext uri="{BB962C8B-B14F-4D97-AF65-F5344CB8AC3E}">
        <p14:creationId xmlns:p14="http://schemas.microsoft.com/office/powerpoint/2010/main" val="1961325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changes in law</a:t>
            </a:r>
          </a:p>
        </p:txBody>
      </p:sp>
      <p:sp>
        <p:nvSpPr>
          <p:cNvPr id="4" name="Slide Number Placeholder 3"/>
          <p:cNvSpPr>
            <a:spLocks noGrp="1"/>
          </p:cNvSpPr>
          <p:nvPr>
            <p:ph type="sldNum" sz="quarter" idx="5"/>
          </p:nvPr>
        </p:nvSpPr>
        <p:spPr/>
        <p:txBody>
          <a:bodyPr/>
          <a:lstStyle/>
          <a:p>
            <a:fld id="{4B8B686A-FB79-4DEA-9DF7-79B608B10B5C}" type="slidenum">
              <a:rPr lang="en-GB" smtClean="0"/>
              <a:t>5</a:t>
            </a:fld>
            <a:endParaRPr lang="en-GB"/>
          </a:p>
        </p:txBody>
      </p:sp>
    </p:spTree>
    <p:extLst>
      <p:ext uri="{BB962C8B-B14F-4D97-AF65-F5344CB8AC3E}">
        <p14:creationId xmlns:p14="http://schemas.microsoft.com/office/powerpoint/2010/main" val="1878508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Resilience helps us to move forward, not just return to the starting situation.</a:t>
            </a:r>
          </a:p>
        </p:txBody>
      </p:sp>
      <p:sp>
        <p:nvSpPr>
          <p:cNvPr id="4" name="Slide Number Placeholder 3"/>
          <p:cNvSpPr>
            <a:spLocks noGrp="1"/>
          </p:cNvSpPr>
          <p:nvPr>
            <p:ph type="sldNum" sz="quarter" idx="5"/>
          </p:nvPr>
        </p:nvSpPr>
        <p:spPr/>
        <p:txBody>
          <a:bodyPr/>
          <a:lstStyle/>
          <a:p>
            <a:fld id="{4B8B686A-FB79-4DEA-9DF7-79B608B10B5C}" type="slidenum">
              <a:rPr lang="en-GB" smtClean="0"/>
              <a:t>17</a:t>
            </a:fld>
            <a:endParaRPr lang="en-GB"/>
          </a:p>
        </p:txBody>
      </p:sp>
    </p:spTree>
    <p:extLst>
      <p:ext uri="{BB962C8B-B14F-4D97-AF65-F5344CB8AC3E}">
        <p14:creationId xmlns:p14="http://schemas.microsoft.com/office/powerpoint/2010/main" val="2955361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Fisher carried out a workplace study and identified eight stages of transition which you can see here in the Personal Transition Curve. No two people will experience the stages in the same way, even if they are experiencing the same change. Different stages will be of different length and significance for different people.</a:t>
            </a:r>
          </a:p>
          <a:p>
            <a:endParaRPr lang="en-GB" dirty="0"/>
          </a:p>
          <a:p>
            <a:r>
              <a:rPr lang="en-GB" dirty="0"/>
              <a:t>The curve represents the self-esteem levels you may experience when change occurs, but the process is unique to each person.</a:t>
            </a:r>
          </a:p>
          <a:p>
            <a:endParaRPr lang="en-GB" dirty="0"/>
          </a:p>
          <a:p>
            <a:r>
              <a:rPr lang="en-GB" dirty="0"/>
              <a:t>There are three further points – denial, disillusionment and hostility. People may not move through the transition process if they reach the hostility or denial points. Someone at the disillusionment point may decide to opt out of the process altogether.</a:t>
            </a:r>
          </a:p>
          <a:p>
            <a:endParaRPr lang="en-GB" dirty="0"/>
          </a:p>
          <a:p>
            <a:r>
              <a:rPr lang="en-GB" dirty="0"/>
              <a:t>What links can we identify between the ability to cope with change, and resilience?</a:t>
            </a:r>
          </a:p>
        </p:txBody>
      </p:sp>
      <p:sp>
        <p:nvSpPr>
          <p:cNvPr id="4" name="Slide Number Placeholder 3"/>
          <p:cNvSpPr>
            <a:spLocks noGrp="1"/>
          </p:cNvSpPr>
          <p:nvPr>
            <p:ph type="sldNum" sz="quarter" idx="5"/>
          </p:nvPr>
        </p:nvSpPr>
        <p:spPr/>
        <p:txBody>
          <a:bodyPr/>
          <a:lstStyle/>
          <a:p>
            <a:fld id="{4B8B686A-FB79-4DEA-9DF7-79B608B10B5C}" type="slidenum">
              <a:rPr lang="en-GB" smtClean="0"/>
              <a:t>25</a:t>
            </a:fld>
            <a:endParaRPr lang="en-GB"/>
          </a:p>
        </p:txBody>
      </p:sp>
    </p:spTree>
    <p:extLst>
      <p:ext uri="{BB962C8B-B14F-4D97-AF65-F5344CB8AC3E}">
        <p14:creationId xmlns:p14="http://schemas.microsoft.com/office/powerpoint/2010/main" val="3564197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8B686A-FB79-4DEA-9DF7-79B608B10B5C}" type="slidenum">
              <a:rPr lang="en-GB" smtClean="0"/>
              <a:t>27</a:t>
            </a:fld>
            <a:endParaRPr lang="en-GB"/>
          </a:p>
        </p:txBody>
      </p:sp>
    </p:spTree>
    <p:extLst>
      <p:ext uri="{BB962C8B-B14F-4D97-AF65-F5344CB8AC3E}">
        <p14:creationId xmlns:p14="http://schemas.microsoft.com/office/powerpoint/2010/main" val="2925165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https://www.uwtsd.ac.uk/student-services/wellbeing-support/</a:t>
            </a:r>
          </a:p>
          <a:p>
            <a:endParaRPr lang="en-GB" dirty="0"/>
          </a:p>
        </p:txBody>
      </p:sp>
      <p:sp>
        <p:nvSpPr>
          <p:cNvPr id="4" name="Slide Number Placeholder 3"/>
          <p:cNvSpPr>
            <a:spLocks noGrp="1"/>
          </p:cNvSpPr>
          <p:nvPr>
            <p:ph type="sldNum" sz="quarter" idx="5"/>
          </p:nvPr>
        </p:nvSpPr>
        <p:spPr/>
        <p:txBody>
          <a:bodyPr/>
          <a:lstStyle/>
          <a:p>
            <a:fld id="{4B8B686A-FB79-4DEA-9DF7-79B608B10B5C}" type="slidenum">
              <a:rPr lang="en-GB" smtClean="0"/>
              <a:t>28</a:t>
            </a:fld>
            <a:endParaRPr lang="en-GB"/>
          </a:p>
        </p:txBody>
      </p:sp>
    </p:spTree>
    <p:extLst>
      <p:ext uri="{BB962C8B-B14F-4D97-AF65-F5344CB8AC3E}">
        <p14:creationId xmlns:p14="http://schemas.microsoft.com/office/powerpoint/2010/main" val="290140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Resilience helps us to move forward, not just return to the starting situation.</a:t>
            </a:r>
          </a:p>
        </p:txBody>
      </p:sp>
      <p:sp>
        <p:nvSpPr>
          <p:cNvPr id="4" name="Slide Number Placeholder 3"/>
          <p:cNvSpPr>
            <a:spLocks noGrp="1"/>
          </p:cNvSpPr>
          <p:nvPr>
            <p:ph type="sldNum" sz="quarter" idx="5"/>
          </p:nvPr>
        </p:nvSpPr>
        <p:spPr/>
        <p:txBody>
          <a:bodyPr/>
          <a:lstStyle/>
          <a:p>
            <a:fld id="{4B8B686A-FB79-4DEA-9DF7-79B608B10B5C}" type="slidenum">
              <a:rPr lang="en-GB" smtClean="0"/>
              <a:t>33</a:t>
            </a:fld>
            <a:endParaRPr lang="en-GB"/>
          </a:p>
        </p:txBody>
      </p:sp>
    </p:spTree>
    <p:extLst>
      <p:ext uri="{BB962C8B-B14F-4D97-AF65-F5344CB8AC3E}">
        <p14:creationId xmlns:p14="http://schemas.microsoft.com/office/powerpoint/2010/main" val="2281417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8B686A-FB79-4DEA-9DF7-79B608B10B5C}" type="slidenum">
              <a:rPr lang="en-GB" smtClean="0"/>
              <a:t>34</a:t>
            </a:fld>
            <a:endParaRPr lang="en-GB"/>
          </a:p>
        </p:txBody>
      </p:sp>
    </p:spTree>
    <p:extLst>
      <p:ext uri="{BB962C8B-B14F-4D97-AF65-F5344CB8AC3E}">
        <p14:creationId xmlns:p14="http://schemas.microsoft.com/office/powerpoint/2010/main" val="1570919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8B686A-FB79-4DEA-9DF7-79B608B10B5C}" type="slidenum">
              <a:rPr lang="en-GB" smtClean="0"/>
              <a:t>35</a:t>
            </a:fld>
            <a:endParaRPr lang="en-GB"/>
          </a:p>
        </p:txBody>
      </p:sp>
    </p:spTree>
    <p:extLst>
      <p:ext uri="{BB962C8B-B14F-4D97-AF65-F5344CB8AC3E}">
        <p14:creationId xmlns:p14="http://schemas.microsoft.com/office/powerpoint/2010/main" val="2222347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Resilience helps us to move forward, not just return to the starting situation.</a:t>
            </a:r>
          </a:p>
        </p:txBody>
      </p:sp>
      <p:sp>
        <p:nvSpPr>
          <p:cNvPr id="4" name="Slide Number Placeholder 3"/>
          <p:cNvSpPr>
            <a:spLocks noGrp="1"/>
          </p:cNvSpPr>
          <p:nvPr>
            <p:ph type="sldNum" sz="quarter" idx="5"/>
          </p:nvPr>
        </p:nvSpPr>
        <p:spPr/>
        <p:txBody>
          <a:bodyPr/>
          <a:lstStyle/>
          <a:p>
            <a:fld id="{4B8B686A-FB79-4DEA-9DF7-79B608B10B5C}" type="slidenum">
              <a:rPr lang="en-GB" smtClean="0"/>
              <a:t>37</a:t>
            </a:fld>
            <a:endParaRPr lang="en-GB"/>
          </a:p>
        </p:txBody>
      </p:sp>
    </p:spTree>
    <p:extLst>
      <p:ext uri="{BB962C8B-B14F-4D97-AF65-F5344CB8AC3E}">
        <p14:creationId xmlns:p14="http://schemas.microsoft.com/office/powerpoint/2010/main" val="1231666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4/25/2023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8113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4/25/2023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8389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4/25/2023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08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4/25/2023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4116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4/25/2023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0763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4/25/2023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741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4/25/2023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2385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4/25/2023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39644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4/25/2023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6810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4/25/2023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1407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4/25/2023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73142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4/25/2023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367913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9uOGIk38aEc?feature=oembed" TargetMode="External"/><Relationship Id="rId5" Type="http://schemas.openxmlformats.org/officeDocument/2006/relationships/image" Target="../media/image4.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vdo0h3DQQmw?start=34&amp;feature=oembed"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11.png"/><Relationship Id="rId4" Type="http://schemas.openxmlformats.org/officeDocument/2006/relationships/customXml" Target="../ink/ink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fbLol8q9zCE?feature=oembed" TargetMode="External"/><Relationship Id="rId4" Type="http://schemas.openxmlformats.org/officeDocument/2006/relationships/image" Target="../media/image28.jpeg"/></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59616FA-E1BF-68B4-3D72-8586F6F85FAA}"/>
              </a:ext>
            </a:extLst>
          </p:cNvPr>
          <p:cNvSpPr>
            <a:spLocks noGrp="1"/>
          </p:cNvSpPr>
          <p:nvPr>
            <p:ph type="ctrTitle"/>
          </p:nvPr>
        </p:nvSpPr>
        <p:spPr>
          <a:xfrm>
            <a:off x="484814" y="640080"/>
            <a:ext cx="3659246" cy="2850319"/>
          </a:xfrm>
        </p:spPr>
        <p:txBody>
          <a:bodyPr>
            <a:normAutofit/>
          </a:bodyPr>
          <a:lstStyle/>
          <a:p>
            <a:r>
              <a:rPr lang="en-GB" sz="5400" dirty="0">
                <a:solidFill>
                  <a:srgbClr val="FFFFFF"/>
                </a:solidFill>
              </a:rPr>
              <a:t>Learning agility</a:t>
            </a: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srcRect r="21213"/>
          <a:stretch/>
        </p:blipFill>
        <p:spPr>
          <a:xfrm>
            <a:off x="4635095" y="10"/>
            <a:ext cx="7556889" cy="6857990"/>
          </a:xfrm>
          <a:prstGeom prst="rect">
            <a:avLst/>
          </a:prstGeom>
        </p:spPr>
      </p:pic>
    </p:spTree>
    <p:extLst>
      <p:ext uri="{BB962C8B-B14F-4D97-AF65-F5344CB8AC3E}">
        <p14:creationId xmlns:p14="http://schemas.microsoft.com/office/powerpoint/2010/main" val="5574592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2" name="Title 1">
            <a:extLst>
              <a:ext uri="{FF2B5EF4-FFF2-40B4-BE49-F238E27FC236}">
                <a16:creationId xmlns:a16="http://schemas.microsoft.com/office/drawing/2014/main" id="{C59616FA-E1BF-68B4-3D72-8586F6F85FAA}"/>
              </a:ext>
            </a:extLst>
          </p:cNvPr>
          <p:cNvSpPr>
            <a:spLocks noGrp="1"/>
          </p:cNvSpPr>
          <p:nvPr>
            <p:ph type="title"/>
          </p:nvPr>
        </p:nvSpPr>
        <p:spPr>
          <a:xfrm>
            <a:off x="1097280" y="286603"/>
            <a:ext cx="10058400" cy="1450757"/>
          </a:xfrm>
        </p:spPr>
        <p:txBody>
          <a:bodyPr>
            <a:normAutofit/>
          </a:bodyPr>
          <a:lstStyle/>
          <a:p>
            <a:r>
              <a:rPr lang="en-GB" dirty="0"/>
              <a:t>Today we will</a:t>
            </a:r>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097280" y="2108201"/>
            <a:ext cx="10058400" cy="3760891"/>
          </a:xfrm>
        </p:spPr>
        <p:txBody>
          <a:bodyPr>
            <a:normAutofit/>
          </a:bodyPr>
          <a:lstStyle/>
          <a:p>
            <a:r>
              <a:rPr lang="en-GB" dirty="0"/>
              <a:t>Define ‘agile learning’.</a:t>
            </a:r>
          </a:p>
          <a:p>
            <a:r>
              <a:rPr lang="en-GB" dirty="0"/>
              <a:t>Discuss the skills needed for ‘agile learning’.</a:t>
            </a:r>
          </a:p>
          <a:p>
            <a:r>
              <a:rPr lang="en-GB" dirty="0"/>
              <a:t>Think about helpful and unhelpful habits.</a:t>
            </a:r>
          </a:p>
        </p:txBody>
      </p: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3649436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Why do we need to be agile?</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2"/>
            <a:ext cx="9607276" cy="3321622"/>
          </a:xfrm>
        </p:spPr>
        <p:txBody>
          <a:bodyPr vert="horz" lIns="91440" tIns="45720" rIns="91440" bIns="45720" rtlCol="0">
            <a:normAutofit/>
          </a:bodyPr>
          <a:lstStyle/>
          <a:p>
            <a:pPr marL="0" indent="0">
              <a:buNone/>
            </a:pPr>
            <a:r>
              <a:rPr lang="en-US" spc="200" dirty="0">
                <a:solidFill>
                  <a:srgbClr val="FFFFFF"/>
                </a:solidFill>
              </a:rPr>
              <a:t>The skills we use today may not be needed in the future, as technology changes aspects of our lives on an almost daily basis.</a:t>
            </a:r>
          </a:p>
          <a:p>
            <a:pPr marL="0" indent="0">
              <a:buNone/>
            </a:pPr>
            <a:endParaRPr lang="en-US" spc="200" dirty="0">
              <a:solidFill>
                <a:srgbClr val="FFFFFF"/>
              </a:solidFill>
            </a:endParaRPr>
          </a:p>
          <a:p>
            <a:pPr marL="0" indent="0">
              <a:buNone/>
            </a:pPr>
            <a:r>
              <a:rPr lang="en-US" spc="200" dirty="0">
                <a:solidFill>
                  <a:srgbClr val="FFFFFF"/>
                </a:solidFill>
              </a:rPr>
              <a:t>What skills have you learned that you no longer need?</a:t>
            </a: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81835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Why is agility important?</a:t>
            </a:r>
          </a:p>
        </p:txBody>
      </p:sp>
      <p:pic>
        <p:nvPicPr>
          <p:cNvPr id="1026" name="Picture 2" descr="⭐EXCELLENT⭐MINT NOKIA 3310 BLUE (UNLOCKED) MOBILE PHONE- UK WARRANTY- FREE  SIM | eBay">
            <a:extLst>
              <a:ext uri="{FF2B5EF4-FFF2-40B4-BE49-F238E27FC236}">
                <a16:creationId xmlns:a16="http://schemas.microsoft.com/office/drawing/2014/main" id="{48E53999-6B9C-1152-FA6E-60B3C2FB4D0E}"/>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969531" y="2417286"/>
            <a:ext cx="4455909" cy="376078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F943FFD-9AA5-EBB6-8A50-87D264FA3A28}"/>
              </a:ext>
            </a:extLst>
          </p:cNvPr>
          <p:cNvPicPr>
            <a:picLocks noChangeAspect="1"/>
          </p:cNvPicPr>
          <p:nvPr/>
        </p:nvPicPr>
        <p:blipFill>
          <a:blip r:embed="rId5"/>
          <a:stretch>
            <a:fillRect/>
          </a:stretch>
        </p:blipFill>
        <p:spPr>
          <a:xfrm>
            <a:off x="6103620" y="2443162"/>
            <a:ext cx="5052060" cy="3789045"/>
          </a:xfrm>
          <a:prstGeom prst="rect">
            <a:avLst/>
          </a:prstGeom>
        </p:spPr>
      </p:pic>
    </p:spTree>
    <p:extLst>
      <p:ext uri="{BB962C8B-B14F-4D97-AF65-F5344CB8AC3E}">
        <p14:creationId xmlns:p14="http://schemas.microsoft.com/office/powerpoint/2010/main" val="1139669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4">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What is learning agility? </a:t>
            </a:r>
            <a:br>
              <a:rPr lang="en-GB" sz="3600" dirty="0"/>
            </a:br>
            <a:r>
              <a:rPr lang="en-GB" sz="3600" dirty="0"/>
              <a:t>Why is it important?</a:t>
            </a:r>
          </a:p>
        </p:txBody>
      </p:sp>
      <p:pic>
        <p:nvPicPr>
          <p:cNvPr id="8" name="Online Media 7" title="Why the school you went to is no match for learning agility | Kelly Palmer | Big Think">
            <a:hlinkClick r:id="" action="ppaction://media"/>
            <a:extLst>
              <a:ext uri="{FF2B5EF4-FFF2-40B4-BE49-F238E27FC236}">
                <a16:creationId xmlns:a16="http://schemas.microsoft.com/office/drawing/2014/main" id="{B21265D1-B05E-DA1E-3C7E-81763E135F33}"/>
              </a:ext>
            </a:extLst>
          </p:cNvPr>
          <p:cNvPicPr>
            <a:picLocks noGrp="1" noRot="1" noChangeAspect="1"/>
          </p:cNvPicPr>
          <p:nvPr>
            <p:ph idx="1"/>
            <a:videoFile r:link="rId1"/>
          </p:nvPr>
        </p:nvPicPr>
        <p:blipFill>
          <a:blip r:embed="rId5"/>
          <a:stretch>
            <a:fillRect/>
          </a:stretch>
        </p:blipFill>
        <p:spPr>
          <a:xfrm>
            <a:off x="2798763" y="2108200"/>
            <a:ext cx="6656387" cy="3760788"/>
          </a:xfrm>
          <a:prstGeom prst="rect">
            <a:avLst/>
          </a:prstGeom>
        </p:spPr>
      </p:pic>
    </p:spTree>
    <p:extLst>
      <p:ext uri="{BB962C8B-B14F-4D97-AF65-F5344CB8AC3E}">
        <p14:creationId xmlns:p14="http://schemas.microsoft.com/office/powerpoint/2010/main" val="3767775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2063">
            <a:extLst>
              <a:ext uri="{FF2B5EF4-FFF2-40B4-BE49-F238E27FC236}">
                <a16:creationId xmlns:a16="http://schemas.microsoft.com/office/drawing/2014/main" id="{24E4FB28-D425-4B2B-83EC-7F2C0FBDF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2" name="Picture 4" descr="Learning-Mindsets: Making mistakes: Introduction">
            <a:extLst>
              <a:ext uri="{FF2B5EF4-FFF2-40B4-BE49-F238E27FC236}">
                <a16:creationId xmlns:a16="http://schemas.microsoft.com/office/drawing/2014/main" id="{7414322A-7366-1CDC-7F85-BD414ED610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75" r="5578"/>
          <a:stretch/>
        </p:blipFill>
        <p:spPr bwMode="auto">
          <a:xfrm>
            <a:off x="20" y="3579"/>
            <a:ext cx="6014565" cy="6854421"/>
          </a:xfrm>
          <a:prstGeom prst="rect">
            <a:avLst/>
          </a:prstGeom>
          <a:noFill/>
          <a:effectLst>
            <a:outerShdw blurRad="50800" dist="50800" dir="5400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066" name="Rectangle 2065">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4585"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What Happens When Mistakes Happen?">
            <a:extLst>
              <a:ext uri="{FF2B5EF4-FFF2-40B4-BE49-F238E27FC236}">
                <a16:creationId xmlns:a16="http://schemas.microsoft.com/office/drawing/2014/main" id="{3C1F0D2D-AB71-C93F-B494-C74118236D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96" r="-3" b="2496"/>
          <a:stretch/>
        </p:blipFill>
        <p:spPr bwMode="auto">
          <a:xfrm>
            <a:off x="6883401" y="803191"/>
            <a:ext cx="4516920" cy="238591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2CF0B0CB-293A-CFBF-F295-D0311BA773D1}"/>
              </a:ext>
            </a:extLst>
          </p:cNvPr>
          <p:cNvSpPr>
            <a:spLocks noGrp="1"/>
          </p:cNvSpPr>
          <p:nvPr>
            <p:ph idx="1"/>
          </p:nvPr>
        </p:nvSpPr>
        <p:spPr>
          <a:xfrm>
            <a:off x="6883401" y="3676052"/>
            <a:ext cx="4516920" cy="2023708"/>
          </a:xfrm>
        </p:spPr>
        <p:txBody>
          <a:bodyPr anchor="t">
            <a:normAutofit/>
          </a:bodyPr>
          <a:lstStyle/>
          <a:p>
            <a:pPr marL="0" indent="0">
              <a:buNone/>
            </a:pPr>
            <a:r>
              <a:rPr lang="en-GB" sz="2000" dirty="0"/>
              <a:t>“People learn from their mistakes”</a:t>
            </a:r>
          </a:p>
          <a:p>
            <a:pPr marL="0" indent="0">
              <a:buNone/>
            </a:pPr>
            <a:r>
              <a:rPr lang="en-GB" sz="2000" dirty="0"/>
              <a:t>The biggest problem is not asking for feedback. You cannot learn from your mistakes without an insight into what you have (or have not) learnt. </a:t>
            </a:r>
          </a:p>
        </p:txBody>
      </p:sp>
    </p:spTree>
    <p:extLst>
      <p:ext uri="{BB962C8B-B14F-4D97-AF65-F5344CB8AC3E}">
        <p14:creationId xmlns:p14="http://schemas.microsoft.com/office/powerpoint/2010/main" val="302295344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fontScale="90000"/>
          </a:bodyPr>
          <a:lstStyle/>
          <a:p>
            <a:r>
              <a:rPr lang="en-GB" sz="4000" dirty="0">
                <a:solidFill>
                  <a:srgbClr val="FFFFFF"/>
                </a:solidFill>
              </a:rPr>
              <a:t>We first make our habits, and then our habits make us</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3"/>
            <a:ext cx="9607276" cy="1940382"/>
          </a:xfrm>
        </p:spPr>
        <p:txBody>
          <a:bodyPr vert="horz" lIns="91440" tIns="45720" rIns="91440" bIns="45720" rtlCol="0">
            <a:normAutofit/>
          </a:bodyPr>
          <a:lstStyle/>
          <a:p>
            <a:pPr marL="0" indent="0">
              <a:buNone/>
            </a:pPr>
            <a:r>
              <a:rPr lang="en-US" spc="200" dirty="0">
                <a:solidFill>
                  <a:srgbClr val="FFFFFF"/>
                </a:solidFill>
              </a:rPr>
              <a:t>Habits are </a:t>
            </a:r>
            <a:r>
              <a:rPr lang="en-US" spc="200" dirty="0" err="1">
                <a:solidFill>
                  <a:srgbClr val="FFFFFF"/>
                </a:solidFill>
              </a:rPr>
              <a:t>behaviours</a:t>
            </a:r>
            <a:r>
              <a:rPr lang="en-US" spc="200" dirty="0">
                <a:solidFill>
                  <a:srgbClr val="FFFFFF"/>
                </a:solidFill>
              </a:rPr>
              <a:t> that define us.</a:t>
            </a:r>
          </a:p>
          <a:p>
            <a:pPr marL="0" indent="0">
              <a:buNone/>
            </a:pPr>
            <a:endParaRPr lang="en-US" spc="200" dirty="0">
              <a:solidFill>
                <a:srgbClr val="FFFFFF"/>
              </a:solidFill>
            </a:endParaRPr>
          </a:p>
          <a:p>
            <a:pPr marL="0" indent="0">
              <a:buNone/>
            </a:pPr>
            <a:r>
              <a:rPr lang="en-US" spc="200" dirty="0">
                <a:solidFill>
                  <a:srgbClr val="FFFFFF"/>
                </a:solidFill>
              </a:rPr>
              <a:t>Habitual or routine responses e.g. brushing your teeth twice in one morning, making a cup of tea when you already have one.</a:t>
            </a: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9125A10E-B18A-D013-4566-5939F8F1F1F8}"/>
              </a:ext>
            </a:extLst>
          </p:cNvPr>
          <p:cNvSpPr txBox="1"/>
          <p:nvPr/>
        </p:nvSpPr>
        <p:spPr>
          <a:xfrm>
            <a:off x="1297788" y="4312134"/>
            <a:ext cx="9504743" cy="646331"/>
          </a:xfrm>
          <a:prstGeom prst="rect">
            <a:avLst/>
          </a:prstGeom>
          <a:noFill/>
        </p:spPr>
        <p:txBody>
          <a:bodyPr wrap="square">
            <a:spAutoFit/>
          </a:bodyPr>
          <a:lstStyle/>
          <a:p>
            <a:pPr marL="0" indent="0">
              <a:buNone/>
            </a:pPr>
            <a:r>
              <a:rPr lang="en-US" spc="200" dirty="0">
                <a:solidFill>
                  <a:srgbClr val="FFFFFF"/>
                </a:solidFill>
              </a:rPr>
              <a:t>Pavlovian response – your brain operates subconsciously to react to external events without you being aware what you’re doing.</a:t>
            </a:r>
          </a:p>
        </p:txBody>
      </p:sp>
    </p:spTree>
    <p:extLst>
      <p:ext uri="{BB962C8B-B14F-4D97-AF65-F5344CB8AC3E}">
        <p14:creationId xmlns:p14="http://schemas.microsoft.com/office/powerpoint/2010/main" val="3225748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Rewarding habits</a:t>
            </a:r>
          </a:p>
        </p:txBody>
      </p:sp>
      <p:sp>
        <p:nvSpPr>
          <p:cNvPr id="2" name="Content Placeholder 1">
            <a:extLst>
              <a:ext uri="{FF2B5EF4-FFF2-40B4-BE49-F238E27FC236}">
                <a16:creationId xmlns:a16="http://schemas.microsoft.com/office/drawing/2014/main" id="{E50707DF-1DBB-EDF3-E6D6-822E9F85649D}"/>
              </a:ext>
            </a:extLst>
          </p:cNvPr>
          <p:cNvSpPr>
            <a:spLocks noGrp="1"/>
          </p:cNvSpPr>
          <p:nvPr>
            <p:ph sz="half" idx="1"/>
          </p:nvPr>
        </p:nvSpPr>
        <p:spPr>
          <a:xfrm>
            <a:off x="6659033" y="2144099"/>
            <a:ext cx="4639736" cy="1587609"/>
          </a:xfrm>
        </p:spPr>
        <p:txBody>
          <a:bodyPr/>
          <a:lstStyle/>
          <a:p>
            <a:r>
              <a:rPr lang="en-GB" dirty="0"/>
              <a:t>Dopamine is a chemical that is released whenever you do something ‘good’ or fun.</a:t>
            </a:r>
          </a:p>
          <a:p>
            <a:r>
              <a:rPr lang="en-GB" dirty="0"/>
              <a:t>It helps to reinforce behaviours that result in reward.</a:t>
            </a:r>
          </a:p>
        </p:txBody>
      </p:sp>
      <p:sp>
        <p:nvSpPr>
          <p:cNvPr id="7" name="Content Placeholder 6">
            <a:extLst>
              <a:ext uri="{FF2B5EF4-FFF2-40B4-BE49-F238E27FC236}">
                <a16:creationId xmlns:a16="http://schemas.microsoft.com/office/drawing/2014/main" id="{171C44A1-0989-BAFD-C280-DC2402E454AF}"/>
              </a:ext>
            </a:extLst>
          </p:cNvPr>
          <p:cNvSpPr>
            <a:spLocks noGrp="1"/>
          </p:cNvSpPr>
          <p:nvPr>
            <p:ph sz="half" idx="2"/>
          </p:nvPr>
        </p:nvSpPr>
        <p:spPr>
          <a:xfrm>
            <a:off x="6659033" y="3731708"/>
            <a:ext cx="4639736" cy="1414781"/>
          </a:xfrm>
        </p:spPr>
        <p:txBody>
          <a:bodyPr/>
          <a:lstStyle/>
          <a:p>
            <a:r>
              <a:rPr lang="en-GB" dirty="0"/>
              <a:t>It’s also released when your brain feels lazy.</a:t>
            </a:r>
          </a:p>
          <a:p>
            <a:r>
              <a:rPr lang="en-GB" dirty="0"/>
              <a:t>When you procrastinate, your brain rewards you for being lazy.</a:t>
            </a:r>
          </a:p>
        </p:txBody>
      </p:sp>
      <p:pic>
        <p:nvPicPr>
          <p:cNvPr id="8" name="Picture 7">
            <a:extLst>
              <a:ext uri="{FF2B5EF4-FFF2-40B4-BE49-F238E27FC236}">
                <a16:creationId xmlns:a16="http://schemas.microsoft.com/office/drawing/2014/main" id="{8693B03C-88F7-3108-1D9F-C1A7D7966F41}"/>
              </a:ext>
            </a:extLst>
          </p:cNvPr>
          <p:cNvPicPr>
            <a:picLocks noChangeAspect="1"/>
          </p:cNvPicPr>
          <p:nvPr/>
        </p:nvPicPr>
        <p:blipFill>
          <a:blip r:embed="rId3"/>
          <a:stretch>
            <a:fillRect/>
          </a:stretch>
        </p:blipFill>
        <p:spPr>
          <a:xfrm>
            <a:off x="743372" y="2389630"/>
            <a:ext cx="5352628" cy="3211577"/>
          </a:xfrm>
          <a:prstGeom prst="rect">
            <a:avLst/>
          </a:prstGeom>
        </p:spPr>
      </p:pic>
      <p:sp>
        <p:nvSpPr>
          <p:cNvPr id="10" name="TextBox 9">
            <a:extLst>
              <a:ext uri="{FF2B5EF4-FFF2-40B4-BE49-F238E27FC236}">
                <a16:creationId xmlns:a16="http://schemas.microsoft.com/office/drawing/2014/main" id="{4B2DE8BF-1203-EB2D-0A66-50002BCA3DF3}"/>
              </a:ext>
            </a:extLst>
          </p:cNvPr>
          <p:cNvSpPr txBox="1"/>
          <p:nvPr/>
        </p:nvSpPr>
        <p:spPr>
          <a:xfrm>
            <a:off x="6659033" y="5042845"/>
            <a:ext cx="5355076" cy="1261884"/>
          </a:xfrm>
          <a:prstGeom prst="rect">
            <a:avLst/>
          </a:prstGeom>
          <a:noFill/>
        </p:spPr>
        <p:txBody>
          <a:bodyPr wrap="square">
            <a:spAutoFit/>
          </a:bodyPr>
          <a:lstStyle/>
          <a:p>
            <a:r>
              <a:rPr lang="en-GB" sz="1900" dirty="0"/>
              <a:t>You need to become consciously aware of the need to overcome positive feelings that accompany bad habits in order to become successful!</a:t>
            </a:r>
          </a:p>
        </p:txBody>
      </p:sp>
    </p:spTree>
    <p:extLst>
      <p:ext uri="{BB962C8B-B14F-4D97-AF65-F5344CB8AC3E}">
        <p14:creationId xmlns:p14="http://schemas.microsoft.com/office/powerpoint/2010/main" val="363586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How to change your habits</a:t>
            </a:r>
          </a:p>
        </p:txBody>
      </p:sp>
      <p:pic>
        <p:nvPicPr>
          <p:cNvPr id="7" name="Online Media 6" title="How to Change Bad Habits and Become a Better You">
            <a:hlinkClick r:id="" action="ppaction://media"/>
            <a:extLst>
              <a:ext uri="{FF2B5EF4-FFF2-40B4-BE49-F238E27FC236}">
                <a16:creationId xmlns:a16="http://schemas.microsoft.com/office/drawing/2014/main" id="{EE199087-C0E1-8F5C-5BD0-5B57F349B97B}"/>
              </a:ext>
            </a:extLst>
          </p:cNvPr>
          <p:cNvPicPr>
            <a:picLocks noGrp="1" noRot="1" noChangeAspect="1"/>
          </p:cNvPicPr>
          <p:nvPr>
            <p:ph idx="1"/>
            <a:videoFile r:link="rId1"/>
          </p:nvPr>
        </p:nvPicPr>
        <p:blipFill>
          <a:blip r:embed="rId4"/>
          <a:stretch>
            <a:fillRect/>
          </a:stretch>
        </p:blipFill>
        <p:spPr>
          <a:xfrm>
            <a:off x="2798763" y="2108200"/>
            <a:ext cx="6656387" cy="3760788"/>
          </a:xfrm>
          <a:prstGeom prst="rect">
            <a:avLst/>
          </a:prstGeom>
        </p:spPr>
      </p:pic>
    </p:spTree>
    <p:extLst>
      <p:ext uri="{BB962C8B-B14F-4D97-AF65-F5344CB8AC3E}">
        <p14:creationId xmlns:p14="http://schemas.microsoft.com/office/powerpoint/2010/main" val="139965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How to change your habits</a:t>
            </a:r>
          </a:p>
        </p:txBody>
      </p:sp>
      <p:pic>
        <p:nvPicPr>
          <p:cNvPr id="12" name="Content Placeholder 11">
            <a:extLst>
              <a:ext uri="{FF2B5EF4-FFF2-40B4-BE49-F238E27FC236}">
                <a16:creationId xmlns:a16="http://schemas.microsoft.com/office/drawing/2014/main" id="{7640FBF9-EC7C-03EF-83DF-21FD6FB93CD3}"/>
              </a:ext>
            </a:extLst>
          </p:cNvPr>
          <p:cNvPicPr>
            <a:picLocks noGrp="1" noChangeAspect="1"/>
          </p:cNvPicPr>
          <p:nvPr>
            <p:ph idx="1"/>
          </p:nvPr>
        </p:nvPicPr>
        <p:blipFill>
          <a:blip r:embed="rId3"/>
          <a:stretch>
            <a:fillRect/>
          </a:stretch>
        </p:blipFill>
        <p:spPr>
          <a:xfrm>
            <a:off x="3560762" y="2545489"/>
            <a:ext cx="5217480" cy="3760788"/>
          </a:xfrm>
        </p:spPr>
      </p:pic>
      <p:sp>
        <p:nvSpPr>
          <p:cNvPr id="13" name="TextBox 12">
            <a:extLst>
              <a:ext uri="{FF2B5EF4-FFF2-40B4-BE49-F238E27FC236}">
                <a16:creationId xmlns:a16="http://schemas.microsoft.com/office/drawing/2014/main" id="{306BADB1-A9E8-BDBF-7AC0-61D0EB8554E4}"/>
              </a:ext>
            </a:extLst>
          </p:cNvPr>
          <p:cNvSpPr txBox="1"/>
          <p:nvPr/>
        </p:nvSpPr>
        <p:spPr>
          <a:xfrm>
            <a:off x="1470660" y="4297680"/>
            <a:ext cx="1943100" cy="369332"/>
          </a:xfrm>
          <a:prstGeom prst="rect">
            <a:avLst/>
          </a:prstGeom>
          <a:noFill/>
        </p:spPr>
        <p:txBody>
          <a:bodyPr wrap="square" rtlCol="0">
            <a:spAutoFit/>
          </a:bodyPr>
          <a:lstStyle/>
          <a:p>
            <a:r>
              <a:rPr lang="en-GB" dirty="0"/>
              <a:t>Go to the football</a:t>
            </a:r>
          </a:p>
        </p:txBody>
      </p:sp>
      <p:sp>
        <p:nvSpPr>
          <p:cNvPr id="14" name="TextBox 13">
            <a:extLst>
              <a:ext uri="{FF2B5EF4-FFF2-40B4-BE49-F238E27FC236}">
                <a16:creationId xmlns:a16="http://schemas.microsoft.com/office/drawing/2014/main" id="{47255842-3009-C34C-FCA7-14E669D30CD2}"/>
              </a:ext>
            </a:extLst>
          </p:cNvPr>
          <p:cNvSpPr txBox="1"/>
          <p:nvPr/>
        </p:nvSpPr>
        <p:spPr>
          <a:xfrm>
            <a:off x="4748574" y="2052581"/>
            <a:ext cx="3230880" cy="369332"/>
          </a:xfrm>
          <a:prstGeom prst="rect">
            <a:avLst/>
          </a:prstGeom>
          <a:noFill/>
        </p:spPr>
        <p:txBody>
          <a:bodyPr wrap="square" rtlCol="0">
            <a:spAutoFit/>
          </a:bodyPr>
          <a:lstStyle/>
          <a:p>
            <a:r>
              <a:rPr lang="en-GB" dirty="0"/>
              <a:t>Buy a burger after the match</a:t>
            </a:r>
          </a:p>
        </p:txBody>
      </p:sp>
      <p:sp>
        <p:nvSpPr>
          <p:cNvPr id="15" name="TextBox 14">
            <a:extLst>
              <a:ext uri="{FF2B5EF4-FFF2-40B4-BE49-F238E27FC236}">
                <a16:creationId xmlns:a16="http://schemas.microsoft.com/office/drawing/2014/main" id="{16699BB6-99E1-FB52-1BFF-0FBB94C360A9}"/>
              </a:ext>
            </a:extLst>
          </p:cNvPr>
          <p:cNvSpPr txBox="1"/>
          <p:nvPr/>
        </p:nvSpPr>
        <p:spPr>
          <a:xfrm>
            <a:off x="8839200" y="4453414"/>
            <a:ext cx="2415540" cy="369332"/>
          </a:xfrm>
          <a:prstGeom prst="rect">
            <a:avLst/>
          </a:prstGeom>
          <a:noFill/>
        </p:spPr>
        <p:txBody>
          <a:bodyPr wrap="square" rtlCol="0">
            <a:spAutoFit/>
          </a:bodyPr>
          <a:lstStyle/>
          <a:p>
            <a:r>
              <a:rPr lang="en-GB" dirty="0"/>
              <a:t>Delicious food</a:t>
            </a:r>
          </a:p>
        </p:txBody>
      </p:sp>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4B95FE92-F8B8-D47C-C56A-9E47995D908E}"/>
                  </a:ext>
                </a:extLst>
              </p14:cNvPr>
              <p14:cNvContentPartPr/>
              <p14:nvPr/>
            </p14:nvContentPartPr>
            <p14:xfrm>
              <a:off x="4672651" y="2263593"/>
              <a:ext cx="3178440" cy="19800"/>
            </p14:xfrm>
          </p:contentPart>
        </mc:Choice>
        <mc:Fallback xmlns="">
          <p:pic>
            <p:nvPicPr>
              <p:cNvPr id="16" name="Ink 15">
                <a:extLst>
                  <a:ext uri="{FF2B5EF4-FFF2-40B4-BE49-F238E27FC236}">
                    <a16:creationId xmlns:a16="http://schemas.microsoft.com/office/drawing/2014/main" id="{4B95FE92-F8B8-D47C-C56A-9E47995D908E}"/>
                  </a:ext>
                </a:extLst>
              </p:cNvPr>
              <p:cNvPicPr/>
              <p:nvPr/>
            </p:nvPicPr>
            <p:blipFill>
              <a:blip r:embed="rId5"/>
              <a:stretch>
                <a:fillRect/>
              </a:stretch>
            </p:blipFill>
            <p:spPr>
              <a:xfrm>
                <a:off x="4663651" y="2254593"/>
                <a:ext cx="3196080" cy="374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7" name="Ink 16">
                <a:extLst>
                  <a:ext uri="{FF2B5EF4-FFF2-40B4-BE49-F238E27FC236}">
                    <a16:creationId xmlns:a16="http://schemas.microsoft.com/office/drawing/2014/main" id="{9BCEAD1A-5FD2-7F75-854F-F173ECD6AF37}"/>
                  </a:ext>
                </a:extLst>
              </p14:cNvPr>
              <p14:cNvContentPartPr/>
              <p14:nvPr/>
            </p14:nvContentPartPr>
            <p14:xfrm>
              <a:off x="6488851" y="2294913"/>
              <a:ext cx="360" cy="360"/>
            </p14:xfrm>
          </p:contentPart>
        </mc:Choice>
        <mc:Fallback xmlns="">
          <p:pic>
            <p:nvPicPr>
              <p:cNvPr id="17" name="Ink 16">
                <a:extLst>
                  <a:ext uri="{FF2B5EF4-FFF2-40B4-BE49-F238E27FC236}">
                    <a16:creationId xmlns:a16="http://schemas.microsoft.com/office/drawing/2014/main" id="{9BCEAD1A-5FD2-7F75-854F-F173ECD6AF37}"/>
                  </a:ext>
                </a:extLst>
              </p:cNvPr>
              <p:cNvPicPr/>
              <p:nvPr/>
            </p:nvPicPr>
            <p:blipFill>
              <a:blip r:embed="rId7"/>
              <a:stretch>
                <a:fillRect/>
              </a:stretch>
            </p:blipFill>
            <p:spPr>
              <a:xfrm>
                <a:off x="6479851" y="228627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8" name="Ink 17">
                <a:extLst>
                  <a:ext uri="{FF2B5EF4-FFF2-40B4-BE49-F238E27FC236}">
                    <a16:creationId xmlns:a16="http://schemas.microsoft.com/office/drawing/2014/main" id="{7D26FC0A-C59D-0E25-E02B-7EF94E042C89}"/>
                  </a:ext>
                </a:extLst>
              </p14:cNvPr>
              <p14:cNvContentPartPr/>
              <p14:nvPr/>
            </p14:nvContentPartPr>
            <p14:xfrm>
              <a:off x="6494971" y="2219673"/>
              <a:ext cx="360" cy="360"/>
            </p14:xfrm>
          </p:contentPart>
        </mc:Choice>
        <mc:Fallback xmlns="">
          <p:pic>
            <p:nvPicPr>
              <p:cNvPr id="18" name="Ink 17">
                <a:extLst>
                  <a:ext uri="{FF2B5EF4-FFF2-40B4-BE49-F238E27FC236}">
                    <a16:creationId xmlns:a16="http://schemas.microsoft.com/office/drawing/2014/main" id="{7D26FC0A-C59D-0E25-E02B-7EF94E042C89}"/>
                  </a:ext>
                </a:extLst>
              </p:cNvPr>
              <p:cNvPicPr/>
              <p:nvPr/>
            </p:nvPicPr>
            <p:blipFill>
              <a:blip r:embed="rId7"/>
              <a:stretch>
                <a:fillRect/>
              </a:stretch>
            </p:blipFill>
            <p:spPr>
              <a:xfrm>
                <a:off x="6486331" y="2210673"/>
                <a:ext cx="18000" cy="18000"/>
              </a:xfrm>
              <a:prstGeom prst="rect">
                <a:avLst/>
              </a:prstGeom>
            </p:spPr>
          </p:pic>
        </mc:Fallback>
      </mc:AlternateContent>
      <p:sp>
        <p:nvSpPr>
          <p:cNvPr id="20" name="TextBox 19">
            <a:extLst>
              <a:ext uri="{FF2B5EF4-FFF2-40B4-BE49-F238E27FC236}">
                <a16:creationId xmlns:a16="http://schemas.microsoft.com/office/drawing/2014/main" id="{859D5406-88C2-5DD1-8461-B9C8CFED0E15}"/>
              </a:ext>
            </a:extLst>
          </p:cNvPr>
          <p:cNvSpPr txBox="1"/>
          <p:nvPr/>
        </p:nvSpPr>
        <p:spPr>
          <a:xfrm>
            <a:off x="4250215" y="2360823"/>
            <a:ext cx="4792581" cy="369332"/>
          </a:xfrm>
          <a:prstGeom prst="rect">
            <a:avLst/>
          </a:prstGeom>
          <a:noFill/>
        </p:spPr>
        <p:txBody>
          <a:bodyPr wrap="square" rtlCol="0">
            <a:spAutoFit/>
          </a:bodyPr>
          <a:lstStyle/>
          <a:p>
            <a:r>
              <a:rPr lang="en-GB" dirty="0"/>
              <a:t>Make dinner in advance ready to reheat</a:t>
            </a:r>
          </a:p>
        </p:txBody>
      </p:sp>
    </p:spTree>
    <p:extLst>
      <p:ext uri="{BB962C8B-B14F-4D97-AF65-F5344CB8AC3E}">
        <p14:creationId xmlns:p14="http://schemas.microsoft.com/office/powerpoint/2010/main" val="696889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wipe(down)">
                                      <p:cBhvr>
                                        <p:cTn id="19" dur="500"/>
                                        <p:tgtEl>
                                          <p:spTgt spid="16"/>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20"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How to change your habits</a:t>
            </a:r>
          </a:p>
        </p:txBody>
      </p:sp>
      <p:pic>
        <p:nvPicPr>
          <p:cNvPr id="12" name="Content Placeholder 11">
            <a:extLst>
              <a:ext uri="{FF2B5EF4-FFF2-40B4-BE49-F238E27FC236}">
                <a16:creationId xmlns:a16="http://schemas.microsoft.com/office/drawing/2014/main" id="{7640FBF9-EC7C-03EF-83DF-21FD6FB93CD3}"/>
              </a:ext>
            </a:extLst>
          </p:cNvPr>
          <p:cNvPicPr>
            <a:picLocks noGrp="1" noChangeAspect="1"/>
          </p:cNvPicPr>
          <p:nvPr>
            <p:ph idx="1"/>
          </p:nvPr>
        </p:nvPicPr>
        <p:blipFill>
          <a:blip r:embed="rId3"/>
          <a:stretch>
            <a:fillRect/>
          </a:stretch>
        </p:blipFill>
        <p:spPr>
          <a:xfrm>
            <a:off x="3517740" y="2573020"/>
            <a:ext cx="5217480" cy="3760788"/>
          </a:xfrm>
        </p:spPr>
      </p:pic>
      <p:sp>
        <p:nvSpPr>
          <p:cNvPr id="13" name="TextBox 12">
            <a:extLst>
              <a:ext uri="{FF2B5EF4-FFF2-40B4-BE49-F238E27FC236}">
                <a16:creationId xmlns:a16="http://schemas.microsoft.com/office/drawing/2014/main" id="{306BADB1-A9E8-BDBF-7AC0-61D0EB8554E4}"/>
              </a:ext>
            </a:extLst>
          </p:cNvPr>
          <p:cNvSpPr txBox="1"/>
          <p:nvPr/>
        </p:nvSpPr>
        <p:spPr>
          <a:xfrm>
            <a:off x="1470660" y="4297680"/>
            <a:ext cx="1943100" cy="646331"/>
          </a:xfrm>
          <a:prstGeom prst="rect">
            <a:avLst/>
          </a:prstGeom>
          <a:noFill/>
        </p:spPr>
        <p:txBody>
          <a:bodyPr wrap="square" rtlCol="0">
            <a:spAutoFit/>
          </a:bodyPr>
          <a:lstStyle/>
          <a:p>
            <a:r>
              <a:rPr lang="en-GB" dirty="0"/>
              <a:t>When the time reaches the hour</a:t>
            </a:r>
          </a:p>
        </p:txBody>
      </p:sp>
      <p:sp>
        <p:nvSpPr>
          <p:cNvPr id="14" name="TextBox 13">
            <a:extLst>
              <a:ext uri="{FF2B5EF4-FFF2-40B4-BE49-F238E27FC236}">
                <a16:creationId xmlns:a16="http://schemas.microsoft.com/office/drawing/2014/main" id="{47255842-3009-C34C-FCA7-14E669D30CD2}"/>
              </a:ext>
            </a:extLst>
          </p:cNvPr>
          <p:cNvSpPr txBox="1"/>
          <p:nvPr/>
        </p:nvSpPr>
        <p:spPr>
          <a:xfrm>
            <a:off x="4376508" y="2099278"/>
            <a:ext cx="3722764" cy="369332"/>
          </a:xfrm>
          <a:prstGeom prst="rect">
            <a:avLst/>
          </a:prstGeom>
          <a:noFill/>
        </p:spPr>
        <p:txBody>
          <a:bodyPr wrap="square" rtlCol="0">
            <a:spAutoFit/>
          </a:bodyPr>
          <a:lstStyle/>
          <a:p>
            <a:r>
              <a:rPr lang="en-GB" dirty="0"/>
              <a:t>Study for 10 uninterrupted minutes</a:t>
            </a:r>
          </a:p>
        </p:txBody>
      </p:sp>
      <p:sp>
        <p:nvSpPr>
          <p:cNvPr id="15" name="TextBox 14">
            <a:extLst>
              <a:ext uri="{FF2B5EF4-FFF2-40B4-BE49-F238E27FC236}">
                <a16:creationId xmlns:a16="http://schemas.microsoft.com/office/drawing/2014/main" id="{16699BB6-99E1-FB52-1BFF-0FBB94C360A9}"/>
              </a:ext>
            </a:extLst>
          </p:cNvPr>
          <p:cNvSpPr txBox="1"/>
          <p:nvPr/>
        </p:nvSpPr>
        <p:spPr>
          <a:xfrm>
            <a:off x="8839200" y="4317831"/>
            <a:ext cx="2415540" cy="923330"/>
          </a:xfrm>
          <a:prstGeom prst="rect">
            <a:avLst/>
          </a:prstGeom>
          <a:noFill/>
        </p:spPr>
        <p:txBody>
          <a:bodyPr wrap="square" rtlCol="0">
            <a:spAutoFit/>
          </a:bodyPr>
          <a:lstStyle/>
          <a:p>
            <a:r>
              <a:rPr lang="en-GB" dirty="0"/>
              <a:t>Biscuit, yoga stretch, check the football scores…</a:t>
            </a:r>
          </a:p>
        </p:txBody>
      </p:sp>
    </p:spTree>
    <p:extLst>
      <p:ext uri="{BB962C8B-B14F-4D97-AF65-F5344CB8AC3E}">
        <p14:creationId xmlns:p14="http://schemas.microsoft.com/office/powerpoint/2010/main" val="1506832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Characteristics of agile learning</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3"/>
            <a:ext cx="9607276" cy="1057511"/>
          </a:xfrm>
        </p:spPr>
        <p:txBody>
          <a:bodyPr vert="horz" lIns="91440" tIns="45720" rIns="91440" bIns="45720" rtlCol="0">
            <a:normAutofit/>
          </a:bodyPr>
          <a:lstStyle/>
          <a:p>
            <a:pPr marL="0" indent="0">
              <a:buNone/>
            </a:pPr>
            <a:r>
              <a:rPr lang="en-US" spc="200" dirty="0">
                <a:solidFill>
                  <a:srgbClr val="FFFFFF"/>
                </a:solidFill>
              </a:rPr>
              <a:t>Your brain is hardwired to look for fun activities and dopamine rewards.</a:t>
            </a:r>
          </a:p>
          <a:p>
            <a:pPr marL="0" indent="0">
              <a:buNone/>
            </a:pPr>
            <a:r>
              <a:rPr lang="en-US" spc="200" dirty="0">
                <a:solidFill>
                  <a:srgbClr val="FFFFFF"/>
                </a:solidFill>
              </a:rPr>
              <a:t>Challenging yourself, and sometimes failing, it not always fun.</a:t>
            </a:r>
          </a:p>
          <a:p>
            <a:pPr marL="0" indent="0">
              <a:buNone/>
            </a:pPr>
            <a:endParaRPr lang="en-US" spc="200" dirty="0">
              <a:solidFill>
                <a:srgbClr val="FFFFFF"/>
              </a:solidFill>
            </a:endParaRP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4">
            <a:extLst>
              <a:ext uri="{FF2B5EF4-FFF2-40B4-BE49-F238E27FC236}">
                <a16:creationId xmlns:a16="http://schemas.microsoft.com/office/drawing/2014/main" id="{C0D01B60-2203-098C-9BFD-6735868E29DA}"/>
              </a:ext>
            </a:extLst>
          </p:cNvPr>
          <p:cNvSpPr txBox="1">
            <a:spLocks/>
          </p:cNvSpPr>
          <p:nvPr/>
        </p:nvSpPr>
        <p:spPr>
          <a:xfrm>
            <a:off x="1289501" y="3363170"/>
            <a:ext cx="9607276" cy="880907"/>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Agile learners can overcome the uncomfortable feelings associated with challenges, and reflect on them to improve the outcome.</a:t>
            </a:r>
          </a:p>
          <a:p>
            <a:pPr marL="0" indent="0">
              <a:buFont typeface="Calibri" panose="020F0502020204030204" pitchFamily="34" charset="0"/>
              <a:buNone/>
            </a:pPr>
            <a:endParaRPr lang="en-US" spc="200" dirty="0">
              <a:solidFill>
                <a:srgbClr val="FFFFFF"/>
              </a:solidFill>
            </a:endParaRPr>
          </a:p>
        </p:txBody>
      </p:sp>
      <p:sp>
        <p:nvSpPr>
          <p:cNvPr id="6" name="Content Placeholder 4">
            <a:extLst>
              <a:ext uri="{FF2B5EF4-FFF2-40B4-BE49-F238E27FC236}">
                <a16:creationId xmlns:a16="http://schemas.microsoft.com/office/drawing/2014/main" id="{2E353FF2-DD41-08F1-C63D-75791B902E91}"/>
              </a:ext>
            </a:extLst>
          </p:cNvPr>
          <p:cNvSpPr txBox="1">
            <a:spLocks/>
          </p:cNvSpPr>
          <p:nvPr/>
        </p:nvSpPr>
        <p:spPr>
          <a:xfrm>
            <a:off x="1289501" y="4494188"/>
            <a:ext cx="9607276" cy="880907"/>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Think about a learning experience (not necessarily in education). How did it feel when you were getting started, and finding it difficult to progress?</a:t>
            </a:r>
          </a:p>
          <a:p>
            <a:pPr marL="0" indent="0">
              <a:buFont typeface="Calibri" panose="020F0502020204030204" pitchFamily="34" charset="0"/>
              <a:buNone/>
            </a:pPr>
            <a:endParaRPr lang="en-US" spc="200" dirty="0">
              <a:solidFill>
                <a:srgbClr val="FFFFFF"/>
              </a:solidFill>
            </a:endParaRPr>
          </a:p>
        </p:txBody>
      </p:sp>
    </p:spTree>
    <p:extLst>
      <p:ext uri="{BB962C8B-B14F-4D97-AF65-F5344CB8AC3E}">
        <p14:creationId xmlns:p14="http://schemas.microsoft.com/office/powerpoint/2010/main" val="1674453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EA73A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435869" y="640080"/>
            <a:ext cx="3659246" cy="1609621"/>
          </a:xfrm>
        </p:spPr>
        <p:txBody>
          <a:bodyPr vert="horz" lIns="91440" tIns="45720" rIns="91440" bIns="45720" rtlCol="0" anchor="b">
            <a:normAutofit fontScale="90000"/>
          </a:bodyPr>
          <a:lstStyle/>
          <a:p>
            <a:r>
              <a:rPr lang="en-US" sz="3700" dirty="0">
                <a:solidFill>
                  <a:srgbClr val="FFFFFF"/>
                </a:solidFill>
              </a:rPr>
              <a:t>Characteristics of agile learning</a:t>
            </a:r>
          </a:p>
        </p:txBody>
      </p:sp>
      <p:cxnSp>
        <p:nvCxnSpPr>
          <p:cNvPr id="21" name="Straight Connector 20">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C65E08DA-3DE0-8110-B3CA-A80323E4B988}"/>
              </a:ext>
            </a:extLst>
          </p:cNvPr>
          <p:cNvPicPr>
            <a:picLocks noChangeAspect="1"/>
          </p:cNvPicPr>
          <p:nvPr/>
        </p:nvPicPr>
        <p:blipFill>
          <a:blip r:embed="rId2"/>
          <a:stretch>
            <a:fillRect/>
          </a:stretch>
        </p:blipFill>
        <p:spPr>
          <a:xfrm>
            <a:off x="4748971" y="1318806"/>
            <a:ext cx="7126296" cy="4792434"/>
          </a:xfrm>
          <a:prstGeom prst="rect">
            <a:avLst/>
          </a:prstGeom>
        </p:spPr>
      </p:pic>
      <p:sp>
        <p:nvSpPr>
          <p:cNvPr id="11" name="TextBox 10">
            <a:extLst>
              <a:ext uri="{FF2B5EF4-FFF2-40B4-BE49-F238E27FC236}">
                <a16:creationId xmlns:a16="http://schemas.microsoft.com/office/drawing/2014/main" id="{90236051-26A6-A359-BA88-940548C5B17A}"/>
              </a:ext>
            </a:extLst>
          </p:cNvPr>
          <p:cNvSpPr txBox="1"/>
          <p:nvPr/>
        </p:nvSpPr>
        <p:spPr>
          <a:xfrm>
            <a:off x="459975" y="2811778"/>
            <a:ext cx="3503377" cy="1200329"/>
          </a:xfrm>
          <a:prstGeom prst="rect">
            <a:avLst/>
          </a:prstGeom>
          <a:noFill/>
        </p:spPr>
        <p:txBody>
          <a:bodyPr wrap="square" rtlCol="0">
            <a:spAutoFit/>
          </a:bodyPr>
          <a:lstStyle/>
          <a:p>
            <a:r>
              <a:rPr lang="en-GB" dirty="0"/>
              <a:t>Avoiding stress and risk and sticking with the familiar can lead to lost potential.</a:t>
            </a:r>
          </a:p>
          <a:p>
            <a:endParaRPr lang="en-GB" dirty="0"/>
          </a:p>
        </p:txBody>
      </p:sp>
      <p:sp>
        <p:nvSpPr>
          <p:cNvPr id="20" name="TextBox 19">
            <a:extLst>
              <a:ext uri="{FF2B5EF4-FFF2-40B4-BE49-F238E27FC236}">
                <a16:creationId xmlns:a16="http://schemas.microsoft.com/office/drawing/2014/main" id="{6735CE9A-0BFA-FA71-B6BD-3902E880DE55}"/>
              </a:ext>
            </a:extLst>
          </p:cNvPr>
          <p:cNvSpPr txBox="1"/>
          <p:nvPr/>
        </p:nvSpPr>
        <p:spPr>
          <a:xfrm>
            <a:off x="459975" y="4172922"/>
            <a:ext cx="3254643" cy="2031325"/>
          </a:xfrm>
          <a:prstGeom prst="rect">
            <a:avLst/>
          </a:prstGeom>
          <a:noFill/>
        </p:spPr>
        <p:txBody>
          <a:bodyPr wrap="square">
            <a:spAutoFit/>
          </a:bodyPr>
          <a:lstStyle/>
          <a:p>
            <a:r>
              <a:rPr lang="en-GB" dirty="0"/>
              <a:t>Learning a new skill can lead to a dip in performance, and feelings of stress and discomfort. </a:t>
            </a:r>
          </a:p>
          <a:p>
            <a:r>
              <a:rPr lang="en-GB" dirty="0"/>
              <a:t>But this is only temporary! If you keep going, you will achieve greater learning and growth.</a:t>
            </a:r>
          </a:p>
        </p:txBody>
      </p:sp>
    </p:spTree>
    <p:extLst>
      <p:ext uri="{BB962C8B-B14F-4D97-AF65-F5344CB8AC3E}">
        <p14:creationId xmlns:p14="http://schemas.microsoft.com/office/powerpoint/2010/main" val="1761676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6" name="Rectangle 4115">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118" name="Straight Connector 4117">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How to Leave your Comfort Zone and Enter your 'Growth Zone'">
            <a:extLst>
              <a:ext uri="{FF2B5EF4-FFF2-40B4-BE49-F238E27FC236}">
                <a16:creationId xmlns:a16="http://schemas.microsoft.com/office/drawing/2014/main" id="{DABB0C7D-847D-4C50-54B3-B0099FFE00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 b="5132"/>
          <a:stretch/>
        </p:blipFill>
        <p:spPr bwMode="auto">
          <a:xfrm>
            <a:off x="16" y="10"/>
            <a:ext cx="7556889" cy="6857990"/>
          </a:xfrm>
          <a:prstGeom prst="rect">
            <a:avLst/>
          </a:prstGeom>
          <a:noFill/>
          <a:extLst>
            <a:ext uri="{909E8E84-426E-40DD-AFC4-6F175D3DCCD1}">
              <a14:hiddenFill xmlns:a14="http://schemas.microsoft.com/office/drawing/2010/main">
                <a:solidFill>
                  <a:srgbClr val="FFFFFF"/>
                </a:solidFill>
              </a14:hiddenFill>
            </a:ext>
          </a:extLst>
        </p:spPr>
      </p:pic>
      <p:sp>
        <p:nvSpPr>
          <p:cNvPr id="4120" name="Rectangle 4119">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5000" dirty="0">
                <a:solidFill>
                  <a:srgbClr val="FFFFFF"/>
                </a:solidFill>
              </a:rPr>
              <a:t>Leave your comfort zone</a:t>
            </a:r>
          </a:p>
        </p:txBody>
      </p:sp>
      <p:cxnSp>
        <p:nvCxnSpPr>
          <p:cNvPr id="4122" name="Straight Connector 4121">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60234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20708"/>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Four practices of learning (</a:t>
            </a:r>
            <a:r>
              <a:rPr lang="en-GB" sz="3600" dirty="0" err="1"/>
              <a:t>Hallenbeck</a:t>
            </a:r>
            <a:r>
              <a:rPr lang="en-GB" sz="3600" dirty="0"/>
              <a:t>, 2016)</a:t>
            </a:r>
          </a:p>
        </p:txBody>
      </p:sp>
      <p:sp>
        <p:nvSpPr>
          <p:cNvPr id="6" name="Content Placeholder 5">
            <a:extLst>
              <a:ext uri="{FF2B5EF4-FFF2-40B4-BE49-F238E27FC236}">
                <a16:creationId xmlns:a16="http://schemas.microsoft.com/office/drawing/2014/main" id="{8D75A8EC-56A2-1E86-2321-0CED71D1D2F2}"/>
              </a:ext>
            </a:extLst>
          </p:cNvPr>
          <p:cNvSpPr>
            <a:spLocks noGrp="1"/>
          </p:cNvSpPr>
          <p:nvPr>
            <p:ph sz="half" idx="1"/>
          </p:nvPr>
        </p:nvSpPr>
        <p:spPr>
          <a:xfrm>
            <a:off x="1097280" y="2120901"/>
            <a:ext cx="4639736" cy="1713274"/>
          </a:xfrm>
        </p:spPr>
        <p:txBody>
          <a:bodyPr/>
          <a:lstStyle/>
          <a:p>
            <a:r>
              <a:rPr lang="en-GB" b="1" dirty="0"/>
              <a:t>Seeking</a:t>
            </a:r>
          </a:p>
          <a:p>
            <a:pPr>
              <a:buFont typeface="Wingdings" panose="05000000000000000000" pitchFamily="2" charset="2"/>
              <a:buChar char="§"/>
            </a:pPr>
            <a:r>
              <a:rPr lang="en-GB" dirty="0"/>
              <a:t> Look for new, complex experiences.</a:t>
            </a:r>
          </a:p>
          <a:p>
            <a:pPr>
              <a:buFont typeface="Wingdings" panose="05000000000000000000" pitchFamily="2" charset="2"/>
              <a:buChar char="§"/>
            </a:pPr>
            <a:r>
              <a:rPr lang="en-GB" dirty="0"/>
              <a:t> The more new skills required, the more you learn.</a:t>
            </a:r>
          </a:p>
        </p:txBody>
      </p: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6515944" y="2120900"/>
            <a:ext cx="4639736" cy="1814173"/>
          </a:xfrm>
        </p:spPr>
        <p:txBody>
          <a:bodyPr/>
          <a:lstStyle/>
          <a:p>
            <a:r>
              <a:rPr lang="en-GB" b="1" dirty="0"/>
              <a:t>Internalising</a:t>
            </a:r>
          </a:p>
          <a:p>
            <a:pPr>
              <a:buFont typeface="Wingdings" panose="05000000000000000000" pitchFamily="2" charset="2"/>
              <a:buChar char="§"/>
            </a:pPr>
            <a:r>
              <a:rPr lang="en-GB" dirty="0"/>
              <a:t> Take an insight from your learning experience.</a:t>
            </a:r>
          </a:p>
          <a:p>
            <a:pPr>
              <a:buFont typeface="Wingdings" panose="05000000000000000000" pitchFamily="2" charset="2"/>
              <a:buChar char="§"/>
            </a:pPr>
            <a:r>
              <a:rPr lang="en-GB" dirty="0"/>
              <a:t> Reflective practice.</a:t>
            </a:r>
          </a:p>
          <a:p>
            <a:endParaRPr lang="en-GB" dirty="0"/>
          </a:p>
        </p:txBody>
      </p:sp>
      <p:sp>
        <p:nvSpPr>
          <p:cNvPr id="12" name="Content Placeholder 5">
            <a:extLst>
              <a:ext uri="{FF2B5EF4-FFF2-40B4-BE49-F238E27FC236}">
                <a16:creationId xmlns:a16="http://schemas.microsoft.com/office/drawing/2014/main" id="{61A98FC0-0FF7-78AE-3C4A-EE638EE9C7BA}"/>
              </a:ext>
            </a:extLst>
          </p:cNvPr>
          <p:cNvSpPr txBox="1">
            <a:spLocks/>
          </p:cNvSpPr>
          <p:nvPr/>
        </p:nvSpPr>
        <p:spPr>
          <a:xfrm>
            <a:off x="1097280" y="4017084"/>
            <a:ext cx="4639736" cy="2017956"/>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a:t>Sense making</a:t>
            </a:r>
          </a:p>
          <a:p>
            <a:pPr>
              <a:buFont typeface="Wingdings" panose="05000000000000000000" pitchFamily="2" charset="2"/>
              <a:buChar char="§"/>
            </a:pPr>
            <a:r>
              <a:rPr lang="en-GB" dirty="0"/>
              <a:t> Forget what you already know.</a:t>
            </a:r>
          </a:p>
          <a:p>
            <a:pPr>
              <a:buFont typeface="Wingdings" panose="05000000000000000000" pitchFamily="2" charset="2"/>
              <a:buChar char="§"/>
            </a:pPr>
            <a:r>
              <a:rPr lang="en-GB" dirty="0"/>
              <a:t>Be curious.</a:t>
            </a:r>
          </a:p>
          <a:p>
            <a:pPr>
              <a:buFont typeface="Wingdings" panose="05000000000000000000" pitchFamily="2" charset="2"/>
              <a:buChar char="§"/>
            </a:pPr>
            <a:r>
              <a:rPr lang="en-GB" dirty="0"/>
              <a:t>Accept errors and mistakes as part of the learning process.</a:t>
            </a:r>
          </a:p>
        </p:txBody>
      </p:sp>
      <p:sp>
        <p:nvSpPr>
          <p:cNvPr id="13" name="Content Placeholder 10">
            <a:extLst>
              <a:ext uri="{FF2B5EF4-FFF2-40B4-BE49-F238E27FC236}">
                <a16:creationId xmlns:a16="http://schemas.microsoft.com/office/drawing/2014/main" id="{7894BF0F-096E-DB2F-58DA-7C674BA6C47F}"/>
              </a:ext>
            </a:extLst>
          </p:cNvPr>
          <p:cNvSpPr txBox="1">
            <a:spLocks/>
          </p:cNvSpPr>
          <p:nvPr/>
        </p:nvSpPr>
        <p:spPr>
          <a:xfrm>
            <a:off x="6515944" y="4118975"/>
            <a:ext cx="4639736" cy="1814173"/>
          </a:xfrm>
          <a:prstGeom prst="rect">
            <a:avLst/>
          </a:prstGeom>
        </p:spPr>
        <p:txBody>
          <a:bodyPr vert="horz" lIns="0" tIns="45720" rIns="0" bIns="45720" rtlCol="0">
            <a:normAutofit fontScale="925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a:t>Applying</a:t>
            </a:r>
          </a:p>
          <a:p>
            <a:pPr>
              <a:buFont typeface="Wingdings" panose="05000000000000000000" pitchFamily="2" charset="2"/>
              <a:buChar char="§"/>
            </a:pPr>
            <a:r>
              <a:rPr lang="en-GB" dirty="0"/>
              <a:t> Solutions are not always clear. Apply learning from seemingly unrelated experiences.</a:t>
            </a:r>
          </a:p>
          <a:p>
            <a:pPr>
              <a:buFont typeface="Wingdings" panose="05000000000000000000" pitchFamily="2" charset="2"/>
              <a:buChar char="§"/>
            </a:pPr>
            <a:r>
              <a:rPr lang="en-GB" dirty="0"/>
              <a:t> Be prepared to look for alternatives.</a:t>
            </a:r>
          </a:p>
          <a:p>
            <a:endParaRPr lang="en-GB" dirty="0"/>
          </a:p>
        </p:txBody>
      </p:sp>
    </p:spTree>
    <p:extLst>
      <p:ext uri="{BB962C8B-B14F-4D97-AF65-F5344CB8AC3E}">
        <p14:creationId xmlns:p14="http://schemas.microsoft.com/office/powerpoint/2010/main" val="308970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11" grpId="0" uiExpand="1" build="p"/>
      <p:bldP spid="12"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Summary</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3"/>
            <a:ext cx="9607276" cy="1057511"/>
          </a:xfrm>
        </p:spPr>
        <p:txBody>
          <a:bodyPr vert="horz" lIns="91440" tIns="45720" rIns="91440" bIns="45720" rtlCol="0">
            <a:normAutofit lnSpcReduction="10000"/>
          </a:bodyPr>
          <a:lstStyle/>
          <a:p>
            <a:pPr marL="0" indent="0">
              <a:buNone/>
            </a:pPr>
            <a:r>
              <a:rPr lang="en-US" spc="200" dirty="0">
                <a:solidFill>
                  <a:srgbClr val="FFFFFF"/>
                </a:solidFill>
              </a:rPr>
              <a:t>Learning new skills is a challenge, and agile learners appreciate the emotional </a:t>
            </a:r>
            <a:r>
              <a:rPr lang="en-US" spc="200" dirty="0" err="1">
                <a:solidFill>
                  <a:srgbClr val="FFFFFF"/>
                </a:solidFill>
              </a:rPr>
              <a:t>labour</a:t>
            </a:r>
            <a:r>
              <a:rPr lang="en-US" spc="200" dirty="0">
                <a:solidFill>
                  <a:srgbClr val="FFFFFF"/>
                </a:solidFill>
              </a:rPr>
              <a:t> required to overcome initial disappointment or discomfort.</a:t>
            </a:r>
          </a:p>
          <a:p>
            <a:pPr marL="0" indent="0">
              <a:buNone/>
            </a:pPr>
            <a:endParaRPr lang="en-US" spc="200" dirty="0">
              <a:solidFill>
                <a:srgbClr val="FFFFFF"/>
              </a:solidFill>
            </a:endParaRP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4">
            <a:extLst>
              <a:ext uri="{FF2B5EF4-FFF2-40B4-BE49-F238E27FC236}">
                <a16:creationId xmlns:a16="http://schemas.microsoft.com/office/drawing/2014/main" id="{C0D01B60-2203-098C-9BFD-6735868E29DA}"/>
              </a:ext>
            </a:extLst>
          </p:cNvPr>
          <p:cNvSpPr txBox="1">
            <a:spLocks/>
          </p:cNvSpPr>
          <p:nvPr/>
        </p:nvSpPr>
        <p:spPr>
          <a:xfrm>
            <a:off x="1289501" y="3363170"/>
            <a:ext cx="9607276" cy="880907"/>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Agile learning = leaving your comfort zone and seeking out learning zones.</a:t>
            </a:r>
          </a:p>
          <a:p>
            <a:pPr marL="0" indent="0">
              <a:buFont typeface="Calibri" panose="020F0502020204030204" pitchFamily="34" charset="0"/>
              <a:buNone/>
            </a:pPr>
            <a:endParaRPr lang="en-US" spc="200" dirty="0">
              <a:solidFill>
                <a:srgbClr val="FFFFFF"/>
              </a:solidFill>
            </a:endParaRPr>
          </a:p>
        </p:txBody>
      </p:sp>
      <p:sp>
        <p:nvSpPr>
          <p:cNvPr id="6" name="Content Placeholder 4">
            <a:extLst>
              <a:ext uri="{FF2B5EF4-FFF2-40B4-BE49-F238E27FC236}">
                <a16:creationId xmlns:a16="http://schemas.microsoft.com/office/drawing/2014/main" id="{2E353FF2-DD41-08F1-C63D-75791B902E91}"/>
              </a:ext>
            </a:extLst>
          </p:cNvPr>
          <p:cNvSpPr txBox="1">
            <a:spLocks/>
          </p:cNvSpPr>
          <p:nvPr/>
        </p:nvSpPr>
        <p:spPr>
          <a:xfrm>
            <a:off x="1289501" y="4101474"/>
            <a:ext cx="9607276" cy="565119"/>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Develop learning agility by using </a:t>
            </a:r>
            <a:r>
              <a:rPr lang="en-US" spc="200" dirty="0" err="1">
                <a:solidFill>
                  <a:srgbClr val="FFFFFF"/>
                </a:solidFill>
              </a:rPr>
              <a:t>Hallenbeck’s</a:t>
            </a:r>
            <a:r>
              <a:rPr lang="en-US" spc="200" dirty="0">
                <a:solidFill>
                  <a:srgbClr val="FFFFFF"/>
                </a:solidFill>
              </a:rPr>
              <a:t> strategies.</a:t>
            </a:r>
          </a:p>
          <a:p>
            <a:pPr marL="0" indent="0">
              <a:buFont typeface="Calibri" panose="020F0502020204030204" pitchFamily="34" charset="0"/>
              <a:buNone/>
            </a:pPr>
            <a:endParaRPr lang="en-US" spc="200" dirty="0">
              <a:solidFill>
                <a:srgbClr val="FFFFFF"/>
              </a:solidFill>
            </a:endParaRPr>
          </a:p>
        </p:txBody>
      </p:sp>
      <p:sp>
        <p:nvSpPr>
          <p:cNvPr id="3" name="Content Placeholder 4">
            <a:extLst>
              <a:ext uri="{FF2B5EF4-FFF2-40B4-BE49-F238E27FC236}">
                <a16:creationId xmlns:a16="http://schemas.microsoft.com/office/drawing/2014/main" id="{E3D0E1F0-36D4-49AE-856E-C8303EAAE0B2}"/>
              </a:ext>
            </a:extLst>
          </p:cNvPr>
          <p:cNvSpPr txBox="1">
            <a:spLocks/>
          </p:cNvSpPr>
          <p:nvPr/>
        </p:nvSpPr>
        <p:spPr>
          <a:xfrm>
            <a:off x="1297789" y="4866691"/>
            <a:ext cx="9607276" cy="565119"/>
          </a:xfrm>
          <a:prstGeom prst="rect">
            <a:avLst/>
          </a:prstGeom>
        </p:spPr>
        <p:txBody>
          <a:bodyPr vert="horz" lIns="91440" tIns="45720" rIns="9144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spc="200" dirty="0">
                <a:solidFill>
                  <a:srgbClr val="FFFFFF"/>
                </a:solidFill>
              </a:rPr>
              <a:t>Build resilience!</a:t>
            </a:r>
          </a:p>
        </p:txBody>
      </p:sp>
    </p:spTree>
    <p:extLst>
      <p:ext uri="{BB962C8B-B14F-4D97-AF65-F5344CB8AC3E}">
        <p14:creationId xmlns:p14="http://schemas.microsoft.com/office/powerpoint/2010/main" val="187005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What is resilience?</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4"/>
            <a:ext cx="9607276" cy="496260"/>
          </a:xfrm>
        </p:spPr>
        <p:txBody>
          <a:bodyPr vert="horz" lIns="91440" tIns="45720" rIns="91440" bIns="45720" rtlCol="0">
            <a:noAutofit/>
          </a:bodyPr>
          <a:lstStyle/>
          <a:p>
            <a:pPr marL="0" indent="0">
              <a:buNone/>
            </a:pPr>
            <a:r>
              <a:rPr lang="en-US" sz="3200" spc="200" dirty="0">
                <a:solidFill>
                  <a:srgbClr val="FFFFFF"/>
                </a:solidFill>
              </a:rPr>
              <a:t>Resilience is a personal quality that allows you to adapt and overcome.</a:t>
            </a:r>
          </a:p>
          <a:p>
            <a:pPr marL="0" indent="0">
              <a:buNone/>
            </a:pPr>
            <a:endParaRPr lang="en-US" sz="3200" spc="200" dirty="0">
              <a:solidFill>
                <a:srgbClr val="FFFFFF"/>
              </a:solidFill>
            </a:endParaRP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8A55CBCE-4DE4-E3D8-C4BB-80E6FB121502}"/>
              </a:ext>
            </a:extLst>
          </p:cNvPr>
          <p:cNvSpPr txBox="1"/>
          <p:nvPr/>
        </p:nvSpPr>
        <p:spPr>
          <a:xfrm>
            <a:off x="1360851" y="3429000"/>
            <a:ext cx="9555070" cy="1261884"/>
          </a:xfrm>
          <a:prstGeom prst="rect">
            <a:avLst/>
          </a:prstGeom>
          <a:noFill/>
        </p:spPr>
        <p:txBody>
          <a:bodyPr wrap="square" rtlCol="0">
            <a:spAutoFit/>
          </a:bodyPr>
          <a:lstStyle/>
          <a:p>
            <a:r>
              <a:rPr lang="en-GB" sz="1900" dirty="0">
                <a:solidFill>
                  <a:schemeClr val="bg1"/>
                </a:solidFill>
              </a:rPr>
              <a:t>Resilience enables people to develop mechanisms to protect them against overwhelming experiences, and help them maintain balance during difficult/stressful periods. Resilience can also provide protection against some mental health problems (Counselling Directory, 2015). </a:t>
            </a:r>
          </a:p>
        </p:txBody>
      </p:sp>
      <p:sp>
        <p:nvSpPr>
          <p:cNvPr id="10" name="TextBox 9">
            <a:extLst>
              <a:ext uri="{FF2B5EF4-FFF2-40B4-BE49-F238E27FC236}">
                <a16:creationId xmlns:a16="http://schemas.microsoft.com/office/drawing/2014/main" id="{D832C940-CE5D-F0C8-4D34-A15FD92B74C2}"/>
              </a:ext>
            </a:extLst>
          </p:cNvPr>
          <p:cNvSpPr txBox="1"/>
          <p:nvPr/>
        </p:nvSpPr>
        <p:spPr>
          <a:xfrm>
            <a:off x="836207" y="5104458"/>
            <a:ext cx="10552152" cy="400110"/>
          </a:xfrm>
          <a:prstGeom prst="rect">
            <a:avLst/>
          </a:prstGeom>
          <a:noFill/>
        </p:spPr>
        <p:style>
          <a:lnRef idx="2">
            <a:schemeClr val="accent1"/>
          </a:lnRef>
          <a:fillRef idx="1">
            <a:schemeClr val="lt1"/>
          </a:fillRef>
          <a:effectRef idx="0">
            <a:schemeClr val="accent1"/>
          </a:effectRef>
          <a:fontRef idx="minor">
            <a:schemeClr val="dk1"/>
          </a:fontRef>
        </p:style>
        <p:txBody>
          <a:bodyPr wrap="square" rtlCol="0">
            <a:spAutoFit/>
          </a:bodyPr>
          <a:lstStyle/>
          <a:p>
            <a:pPr>
              <a:spcBef>
                <a:spcPts val="600"/>
              </a:spcBef>
              <a:spcAft>
                <a:spcPts val="600"/>
              </a:spcAft>
            </a:pPr>
            <a:r>
              <a:rPr lang="en-GB" sz="2000" dirty="0">
                <a:solidFill>
                  <a:schemeClr val="bg1"/>
                </a:solidFill>
              </a:rPr>
              <a:t>Resilience is not just about endurance and survival; it is about learning to flourish (Owen, 2020).</a:t>
            </a:r>
          </a:p>
        </p:txBody>
      </p:sp>
    </p:spTree>
    <p:extLst>
      <p:ext uri="{BB962C8B-B14F-4D97-AF65-F5344CB8AC3E}">
        <p14:creationId xmlns:p14="http://schemas.microsoft.com/office/powerpoint/2010/main" val="24834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86593"/>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Four elements of resilience</a:t>
            </a:r>
          </a:p>
        </p:txBody>
      </p:sp>
      <p:sp>
        <p:nvSpPr>
          <p:cNvPr id="6" name="Content Placeholder 5">
            <a:extLst>
              <a:ext uri="{FF2B5EF4-FFF2-40B4-BE49-F238E27FC236}">
                <a16:creationId xmlns:a16="http://schemas.microsoft.com/office/drawing/2014/main" id="{8D75A8EC-56A2-1E86-2321-0CED71D1D2F2}"/>
              </a:ext>
            </a:extLst>
          </p:cNvPr>
          <p:cNvSpPr>
            <a:spLocks noGrp="1"/>
          </p:cNvSpPr>
          <p:nvPr>
            <p:ph sz="half" idx="1"/>
          </p:nvPr>
        </p:nvSpPr>
        <p:spPr>
          <a:xfrm>
            <a:off x="1097280" y="2120900"/>
            <a:ext cx="4639736" cy="1643906"/>
          </a:xfrm>
        </p:spPr>
        <p:txBody>
          <a:bodyPr>
            <a:normAutofit fontScale="85000" lnSpcReduction="10000"/>
          </a:bodyPr>
          <a:lstStyle/>
          <a:p>
            <a:r>
              <a:rPr lang="en-GB" sz="1600" b="1" dirty="0"/>
              <a:t>Confidence</a:t>
            </a:r>
          </a:p>
          <a:p>
            <a:pPr>
              <a:buFont typeface="Wingdings" panose="05000000000000000000" pitchFamily="2" charset="2"/>
              <a:buChar char="§"/>
            </a:pPr>
            <a:r>
              <a:rPr lang="en-GB" sz="1600" dirty="0"/>
              <a:t> Doing what is right.</a:t>
            </a:r>
          </a:p>
          <a:p>
            <a:pPr>
              <a:buFont typeface="Wingdings" panose="05000000000000000000" pitchFamily="2" charset="2"/>
              <a:buChar char="§"/>
            </a:pPr>
            <a:r>
              <a:rPr lang="en-GB" sz="1600" dirty="0"/>
              <a:t> Taking risks.</a:t>
            </a:r>
          </a:p>
          <a:p>
            <a:pPr>
              <a:buFont typeface="Wingdings" panose="05000000000000000000" pitchFamily="2" charset="2"/>
              <a:buChar char="§"/>
            </a:pPr>
            <a:r>
              <a:rPr lang="en-GB" sz="1600" dirty="0"/>
              <a:t> Learning from mistakes.</a:t>
            </a:r>
          </a:p>
          <a:p>
            <a:endParaRPr lang="en-GB" sz="1600" dirty="0"/>
          </a:p>
        </p:txBody>
      </p: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6515944" y="2120900"/>
            <a:ext cx="4639736" cy="1713275"/>
          </a:xfrm>
        </p:spPr>
        <p:txBody>
          <a:bodyPr>
            <a:normAutofit fontScale="85000" lnSpcReduction="10000"/>
          </a:bodyPr>
          <a:lstStyle/>
          <a:p>
            <a:r>
              <a:rPr lang="en-GB" b="1" dirty="0"/>
              <a:t>Adaptability</a:t>
            </a:r>
          </a:p>
          <a:p>
            <a:pPr>
              <a:buFont typeface="Wingdings" panose="05000000000000000000" pitchFamily="2" charset="2"/>
              <a:buChar char="§"/>
            </a:pPr>
            <a:r>
              <a:rPr lang="en-GB" dirty="0"/>
              <a:t> Understanding your failures and reflecting on them.</a:t>
            </a:r>
          </a:p>
          <a:p>
            <a:pPr>
              <a:buFont typeface="Wingdings" panose="05000000000000000000" pitchFamily="2" charset="2"/>
              <a:buChar char="§"/>
            </a:pPr>
            <a:r>
              <a:rPr lang="en-GB" dirty="0"/>
              <a:t> Being open to new ideas and finding solutions.</a:t>
            </a:r>
          </a:p>
          <a:p>
            <a:pPr>
              <a:buFont typeface="Wingdings" panose="05000000000000000000" pitchFamily="2" charset="2"/>
              <a:buChar char="§"/>
            </a:pPr>
            <a:r>
              <a:rPr lang="en-GB" dirty="0"/>
              <a:t> Overcoming fear of uncertainty or change.</a:t>
            </a:r>
          </a:p>
          <a:p>
            <a:endParaRPr lang="en-GB" dirty="0"/>
          </a:p>
        </p:txBody>
      </p:sp>
      <p:sp>
        <p:nvSpPr>
          <p:cNvPr id="12" name="Content Placeholder 5">
            <a:extLst>
              <a:ext uri="{FF2B5EF4-FFF2-40B4-BE49-F238E27FC236}">
                <a16:creationId xmlns:a16="http://schemas.microsoft.com/office/drawing/2014/main" id="{61A98FC0-0FF7-78AE-3C4A-EE638EE9C7BA}"/>
              </a:ext>
            </a:extLst>
          </p:cNvPr>
          <p:cNvSpPr txBox="1">
            <a:spLocks/>
          </p:cNvSpPr>
          <p:nvPr/>
        </p:nvSpPr>
        <p:spPr>
          <a:xfrm>
            <a:off x="1097280" y="4017084"/>
            <a:ext cx="4639736" cy="2017956"/>
          </a:xfrm>
          <a:prstGeom prst="rect">
            <a:avLst/>
          </a:prstGeom>
        </p:spPr>
        <p:txBody>
          <a:bodyPr vert="horz" lIns="0" tIns="45720" rIns="0" bIns="45720" rtlCol="0">
            <a:no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600" b="1" dirty="0"/>
              <a:t>Social support</a:t>
            </a:r>
          </a:p>
          <a:p>
            <a:pPr>
              <a:buFont typeface="Wingdings" panose="05000000000000000000" pitchFamily="2" charset="2"/>
              <a:buChar char="§"/>
            </a:pPr>
            <a:r>
              <a:rPr lang="en-GB" sz="1600" dirty="0"/>
              <a:t> Building positive relationships with others.</a:t>
            </a:r>
          </a:p>
          <a:p>
            <a:pPr>
              <a:buFont typeface="Wingdings" panose="05000000000000000000" pitchFamily="2" charset="2"/>
              <a:buChar char="§"/>
            </a:pPr>
            <a:r>
              <a:rPr lang="en-GB" sz="1600" dirty="0"/>
              <a:t> Seeking support when dealing with challenges.</a:t>
            </a:r>
          </a:p>
          <a:p>
            <a:pPr>
              <a:buFont typeface="Wingdings" panose="05000000000000000000" pitchFamily="2" charset="2"/>
              <a:buChar char="§"/>
            </a:pPr>
            <a:r>
              <a:rPr lang="en-GB" sz="1600" dirty="0"/>
              <a:t> In a crisis, seeking help from others can reduce stress and produce positive outcomes (Cooper, Flint and </a:t>
            </a:r>
            <a:r>
              <a:rPr lang="en-GB" sz="1600" dirty="0" err="1"/>
              <a:t>Pearn</a:t>
            </a:r>
            <a:r>
              <a:rPr lang="en-GB" sz="1600" dirty="0"/>
              <a:t>, 2013).</a:t>
            </a:r>
          </a:p>
        </p:txBody>
      </p:sp>
      <p:sp>
        <p:nvSpPr>
          <p:cNvPr id="13" name="Content Placeholder 10">
            <a:extLst>
              <a:ext uri="{FF2B5EF4-FFF2-40B4-BE49-F238E27FC236}">
                <a16:creationId xmlns:a16="http://schemas.microsoft.com/office/drawing/2014/main" id="{7894BF0F-096E-DB2F-58DA-7C674BA6C47F}"/>
              </a:ext>
            </a:extLst>
          </p:cNvPr>
          <p:cNvSpPr txBox="1">
            <a:spLocks/>
          </p:cNvSpPr>
          <p:nvPr/>
        </p:nvSpPr>
        <p:spPr>
          <a:xfrm>
            <a:off x="6515944" y="4017085"/>
            <a:ext cx="4639736" cy="2156692"/>
          </a:xfrm>
          <a:prstGeom prst="rect">
            <a:avLst/>
          </a:prstGeom>
        </p:spPr>
        <p:txBody>
          <a:bodyPr vert="horz" lIns="0" tIns="45720" rIns="0" bIns="45720" rtlCol="0">
            <a:normAutofit fontScale="70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300" b="1" dirty="0"/>
              <a:t>Purposefulness</a:t>
            </a:r>
          </a:p>
          <a:p>
            <a:pPr>
              <a:buFont typeface="Wingdings" panose="05000000000000000000" pitchFamily="2" charset="2"/>
              <a:buChar char="§"/>
            </a:pPr>
            <a:r>
              <a:rPr lang="en-GB" sz="2300" dirty="0"/>
              <a:t> Resilient people are committed to their goals, and success gives them a sense of purpose.</a:t>
            </a:r>
          </a:p>
          <a:p>
            <a:pPr>
              <a:buFont typeface="Wingdings" panose="05000000000000000000" pitchFamily="2" charset="2"/>
              <a:buChar char="§"/>
            </a:pPr>
            <a:r>
              <a:rPr lang="en-GB" sz="2300" dirty="0"/>
              <a:t> Ability to positively influence situations and events.</a:t>
            </a:r>
          </a:p>
          <a:p>
            <a:pPr>
              <a:buFont typeface="Wingdings" panose="05000000000000000000" pitchFamily="2" charset="2"/>
              <a:buChar char="§"/>
            </a:pPr>
            <a:r>
              <a:rPr lang="en-GB" sz="2300" dirty="0"/>
              <a:t> Clear goal-setting – long-term vision and short-term motivation.</a:t>
            </a:r>
          </a:p>
          <a:p>
            <a:endParaRPr lang="en-GB" sz="1600" dirty="0"/>
          </a:p>
        </p:txBody>
      </p:sp>
    </p:spTree>
    <p:extLst>
      <p:ext uri="{BB962C8B-B14F-4D97-AF65-F5344CB8AC3E}">
        <p14:creationId xmlns:p14="http://schemas.microsoft.com/office/powerpoint/2010/main" val="2405169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11" grpId="0" uiExpand="1" build="p"/>
      <p:bldP spid="12"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Why is resilience a key employability skill?</a:t>
            </a:r>
          </a:p>
        </p:txBody>
      </p:sp>
      <p:sp>
        <p:nvSpPr>
          <p:cNvPr id="5" name="Content Placeholder 4">
            <a:extLst>
              <a:ext uri="{FF2B5EF4-FFF2-40B4-BE49-F238E27FC236}">
                <a16:creationId xmlns:a16="http://schemas.microsoft.com/office/drawing/2014/main" id="{A3D0D864-307F-75C1-0361-A34A0846E168}"/>
              </a:ext>
            </a:extLst>
          </p:cNvPr>
          <p:cNvSpPr>
            <a:spLocks noGrp="1"/>
          </p:cNvSpPr>
          <p:nvPr>
            <p:ph idx="1"/>
          </p:nvPr>
        </p:nvSpPr>
        <p:spPr>
          <a:xfrm>
            <a:off x="1181100" y="2151802"/>
            <a:ext cx="9974580" cy="1206499"/>
          </a:xfrm>
        </p:spPr>
        <p:txBody>
          <a:bodyPr>
            <a:normAutofit/>
          </a:bodyPr>
          <a:lstStyle/>
          <a:p>
            <a:r>
              <a:rPr lang="en-GB" dirty="0"/>
              <a:t>Nobody is consistently perfect. We will all receive critical feedback or have an unsuccessful experience at some point.</a:t>
            </a:r>
          </a:p>
        </p:txBody>
      </p:sp>
      <p:sp>
        <p:nvSpPr>
          <p:cNvPr id="14" name="Content Placeholder 4">
            <a:extLst>
              <a:ext uri="{FF2B5EF4-FFF2-40B4-BE49-F238E27FC236}">
                <a16:creationId xmlns:a16="http://schemas.microsoft.com/office/drawing/2014/main" id="{143343E8-4F87-B56D-CC26-AF4FFCE5C570}"/>
              </a:ext>
            </a:extLst>
          </p:cNvPr>
          <p:cNvSpPr txBox="1">
            <a:spLocks/>
          </p:cNvSpPr>
          <p:nvPr/>
        </p:nvSpPr>
        <p:spPr>
          <a:xfrm>
            <a:off x="6400800" y="3115310"/>
            <a:ext cx="4754880" cy="3102610"/>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a:t>Resilience can be linked to improvements in:</a:t>
            </a:r>
          </a:p>
          <a:p>
            <a:pPr>
              <a:buFont typeface="Wingdings" panose="05000000000000000000" pitchFamily="2" charset="2"/>
              <a:buChar char="§"/>
            </a:pPr>
            <a:r>
              <a:rPr lang="en-GB" dirty="0"/>
              <a:t> wellbeing</a:t>
            </a:r>
          </a:p>
          <a:p>
            <a:pPr>
              <a:buFont typeface="Wingdings" panose="05000000000000000000" pitchFamily="2" charset="2"/>
              <a:buChar char="§"/>
            </a:pPr>
            <a:r>
              <a:rPr lang="en-GB" dirty="0"/>
              <a:t> adaptability</a:t>
            </a:r>
          </a:p>
          <a:p>
            <a:pPr>
              <a:buFont typeface="Wingdings" panose="05000000000000000000" pitchFamily="2" charset="2"/>
              <a:buChar char="§"/>
            </a:pPr>
            <a:r>
              <a:rPr lang="en-GB" dirty="0"/>
              <a:t> learning and innovation</a:t>
            </a:r>
          </a:p>
          <a:p>
            <a:pPr>
              <a:buFont typeface="Wingdings" panose="05000000000000000000" pitchFamily="2" charset="2"/>
              <a:buChar char="§"/>
            </a:pPr>
            <a:r>
              <a:rPr lang="en-GB" dirty="0"/>
              <a:t> teamwork</a:t>
            </a:r>
          </a:p>
          <a:p>
            <a:pPr>
              <a:buFont typeface="Wingdings" panose="05000000000000000000" pitchFamily="2" charset="2"/>
              <a:buChar char="§"/>
            </a:pPr>
            <a:r>
              <a:rPr lang="en-GB" dirty="0"/>
              <a:t> career development.</a:t>
            </a:r>
          </a:p>
        </p:txBody>
      </p:sp>
      <p:pic>
        <p:nvPicPr>
          <p:cNvPr id="16" name="Picture 15" descr="A picture containing text, person, indoor, people&#10;&#10;Description automatically generated">
            <a:extLst>
              <a:ext uri="{FF2B5EF4-FFF2-40B4-BE49-F238E27FC236}">
                <a16:creationId xmlns:a16="http://schemas.microsoft.com/office/drawing/2014/main" id="{52017D5C-9455-407D-E72A-B6AD97A3E1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1100" y="3020695"/>
            <a:ext cx="4653915" cy="3102610"/>
          </a:xfrm>
          <a:prstGeom prst="rect">
            <a:avLst/>
          </a:prstGeom>
        </p:spPr>
      </p:pic>
    </p:spTree>
    <p:extLst>
      <p:ext uri="{BB962C8B-B14F-4D97-AF65-F5344CB8AC3E}">
        <p14:creationId xmlns:p14="http://schemas.microsoft.com/office/powerpoint/2010/main" val="3823832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Wellbeing</a:t>
            </a:r>
          </a:p>
        </p:txBody>
      </p:sp>
      <p:pic>
        <p:nvPicPr>
          <p:cNvPr id="10" name="Picture 9" descr="A person sitting on a ledge&#10;&#10;Description automatically generated with medium confidence">
            <a:extLst>
              <a:ext uri="{FF2B5EF4-FFF2-40B4-BE49-F238E27FC236}">
                <a16:creationId xmlns:a16="http://schemas.microsoft.com/office/drawing/2014/main" id="{99488AF4-64CE-C9F1-53F6-2790570C4EC3}"/>
              </a:ext>
            </a:extLst>
          </p:cNvPr>
          <p:cNvPicPr>
            <a:picLocks noChangeAspect="1"/>
          </p:cNvPicPr>
          <p:nvPr/>
        </p:nvPicPr>
        <p:blipFill rotWithShape="1">
          <a:blip r:embed="rId2">
            <a:extLst>
              <a:ext uri="{28A0092B-C50C-407E-A947-70E740481C1C}">
                <a14:useLocalDpi xmlns:a14="http://schemas.microsoft.com/office/drawing/2010/main" val="0"/>
              </a:ext>
            </a:extLst>
          </a:blip>
          <a:srcRect l="32530" r="22891" b="-1"/>
          <a:stretch/>
        </p:blipFill>
        <p:spPr>
          <a:xfrm>
            <a:off x="20" y="10"/>
            <a:ext cx="4580077" cy="6857990"/>
          </a:xfrm>
          <a:prstGeom prst="rect">
            <a:avLst/>
          </a:prstGeom>
        </p:spPr>
      </p:pic>
      <p:cxnSp>
        <p:nvCxnSpPr>
          <p:cNvPr id="34" name="Straight Connector 3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A3D0D864-307F-75C1-0361-A34A0846E168}"/>
              </a:ext>
            </a:extLst>
          </p:cNvPr>
          <p:cNvSpPr>
            <a:spLocks noGrp="1"/>
          </p:cNvSpPr>
          <p:nvPr>
            <p:ph idx="1"/>
          </p:nvPr>
        </p:nvSpPr>
        <p:spPr>
          <a:xfrm>
            <a:off x="5116784" y="2546224"/>
            <a:ext cx="5977938" cy="3342747"/>
          </a:xfrm>
        </p:spPr>
        <p:txBody>
          <a:bodyPr>
            <a:normAutofit/>
          </a:bodyPr>
          <a:lstStyle/>
          <a:p>
            <a:r>
              <a:rPr lang="en-GB" sz="1800">
                <a:solidFill>
                  <a:srgbClr val="FFFFFF"/>
                </a:solidFill>
              </a:rPr>
              <a:t>Resilience skills help you to reframe your perception of stressful situations, which can have a positive impact on your psychological wellbeing.</a:t>
            </a:r>
          </a:p>
        </p:txBody>
      </p:sp>
    </p:spTree>
    <p:extLst>
      <p:ext uri="{BB962C8B-B14F-4D97-AF65-F5344CB8AC3E}">
        <p14:creationId xmlns:p14="http://schemas.microsoft.com/office/powerpoint/2010/main" val="230441714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Adaptability</a:t>
            </a: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A3D0D864-307F-75C1-0361-A34A0846E168}"/>
              </a:ext>
            </a:extLst>
          </p:cNvPr>
          <p:cNvSpPr>
            <a:spLocks noGrp="1"/>
          </p:cNvSpPr>
          <p:nvPr>
            <p:ph idx="1"/>
          </p:nvPr>
        </p:nvSpPr>
        <p:spPr>
          <a:xfrm>
            <a:off x="643467" y="2546224"/>
            <a:ext cx="3448259" cy="2696335"/>
          </a:xfrm>
        </p:spPr>
        <p:txBody>
          <a:bodyPr>
            <a:normAutofit lnSpcReduction="10000"/>
          </a:bodyPr>
          <a:lstStyle/>
          <a:p>
            <a:r>
              <a:rPr lang="en-GB" sz="2400" dirty="0">
                <a:solidFill>
                  <a:srgbClr val="FFFFFF"/>
                </a:solidFill>
              </a:rPr>
              <a:t>Resilience is critical for navigating change.</a:t>
            </a:r>
          </a:p>
          <a:p>
            <a:r>
              <a:rPr lang="en-GB" sz="2400" dirty="0">
                <a:solidFill>
                  <a:srgbClr val="FFFFFF"/>
                </a:solidFill>
              </a:rPr>
              <a:t>In today’s world, change is inevitable, so having the resilience to deal with it is very important.</a:t>
            </a:r>
          </a:p>
          <a:p>
            <a:endParaRPr lang="en-GB" sz="1800" dirty="0">
              <a:solidFill>
                <a:srgbClr val="FFFFFF"/>
              </a:solidFill>
            </a:endParaRPr>
          </a:p>
        </p:txBody>
      </p:sp>
      <p:pic>
        <p:nvPicPr>
          <p:cNvPr id="6" name="Picture 5" descr="A frog on a branch&#10;&#10;Description automatically generated with low confidence">
            <a:extLst>
              <a:ext uri="{FF2B5EF4-FFF2-40B4-BE49-F238E27FC236}">
                <a16:creationId xmlns:a16="http://schemas.microsoft.com/office/drawing/2014/main" id="{AAD0F788-095B-114D-D503-9CEEB3CBC2BC}"/>
              </a:ext>
            </a:extLst>
          </p:cNvPr>
          <p:cNvPicPr>
            <a:picLocks noChangeAspect="1"/>
          </p:cNvPicPr>
          <p:nvPr/>
        </p:nvPicPr>
        <p:blipFill rotWithShape="1">
          <a:blip r:embed="rId2">
            <a:extLst>
              <a:ext uri="{28A0092B-C50C-407E-A947-70E740481C1C}">
                <a14:useLocalDpi xmlns:a14="http://schemas.microsoft.com/office/drawing/2010/main" val="0"/>
              </a:ext>
            </a:extLst>
          </a:blip>
          <a:srcRect l="9440" r="17193" b="-1"/>
          <a:stretch/>
        </p:blipFill>
        <p:spPr>
          <a:xfrm>
            <a:off x="4654296" y="10"/>
            <a:ext cx="7537703" cy="6857990"/>
          </a:xfrm>
          <a:prstGeom prst="rect">
            <a:avLst/>
          </a:prstGeom>
        </p:spPr>
      </p:pic>
      <p:sp>
        <p:nvSpPr>
          <p:cNvPr id="8" name="TextBox 7">
            <a:extLst>
              <a:ext uri="{FF2B5EF4-FFF2-40B4-BE49-F238E27FC236}">
                <a16:creationId xmlns:a16="http://schemas.microsoft.com/office/drawing/2014/main" id="{AD5D156E-13F2-79F0-3870-8045B9C5EF41}"/>
              </a:ext>
            </a:extLst>
          </p:cNvPr>
          <p:cNvSpPr txBox="1"/>
          <p:nvPr/>
        </p:nvSpPr>
        <p:spPr>
          <a:xfrm>
            <a:off x="643467" y="5470417"/>
            <a:ext cx="3448259" cy="923330"/>
          </a:xfrm>
          <a:prstGeom prst="rect">
            <a:avLst/>
          </a:prstGeom>
          <a:noFill/>
        </p:spPr>
        <p:txBody>
          <a:bodyPr wrap="square">
            <a:spAutoFit/>
          </a:bodyPr>
          <a:lstStyle/>
          <a:p>
            <a:r>
              <a:rPr lang="en-GB" sz="1800" dirty="0">
                <a:solidFill>
                  <a:srgbClr val="FFFFFF"/>
                </a:solidFill>
              </a:rPr>
              <a:t>Can you think of an example of a sudden change that you have had to navigate?</a:t>
            </a:r>
          </a:p>
        </p:txBody>
      </p:sp>
    </p:spTree>
    <p:extLst>
      <p:ext uri="{BB962C8B-B14F-4D97-AF65-F5344CB8AC3E}">
        <p14:creationId xmlns:p14="http://schemas.microsoft.com/office/powerpoint/2010/main" val="931670321"/>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Learning and innovation</a:t>
            </a:r>
          </a:p>
        </p:txBody>
      </p:sp>
      <p:pic>
        <p:nvPicPr>
          <p:cNvPr id="10" name="Picture 9">
            <a:extLst>
              <a:ext uri="{FF2B5EF4-FFF2-40B4-BE49-F238E27FC236}">
                <a16:creationId xmlns:a16="http://schemas.microsoft.com/office/drawing/2014/main" id="{99488AF4-64CE-C9F1-53F6-2790570C4EC3}"/>
              </a:ext>
            </a:extLst>
          </p:cNvPr>
          <p:cNvPicPr>
            <a:picLocks noChangeAspect="1"/>
          </p:cNvPicPr>
          <p:nvPr/>
        </p:nvPicPr>
        <p:blipFill rotWithShape="1">
          <a:blip r:embed="rId2">
            <a:extLst>
              <a:ext uri="{28A0092B-C50C-407E-A947-70E740481C1C}">
                <a14:useLocalDpi xmlns:a14="http://schemas.microsoft.com/office/drawing/2010/main" val="0"/>
              </a:ext>
            </a:extLst>
          </a:blip>
          <a:srcRect l="32782" r="22806"/>
          <a:stretch/>
        </p:blipFill>
        <p:spPr>
          <a:xfrm>
            <a:off x="20" y="10"/>
            <a:ext cx="4580077" cy="6857990"/>
          </a:xfrm>
          <a:prstGeom prst="rect">
            <a:avLst/>
          </a:prstGeom>
        </p:spPr>
      </p:pic>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A3D0D864-307F-75C1-0361-A34A0846E168}"/>
              </a:ext>
            </a:extLst>
          </p:cNvPr>
          <p:cNvSpPr>
            <a:spLocks noGrp="1"/>
          </p:cNvSpPr>
          <p:nvPr>
            <p:ph idx="1"/>
          </p:nvPr>
        </p:nvSpPr>
        <p:spPr>
          <a:xfrm>
            <a:off x="5116784" y="2546224"/>
            <a:ext cx="5977936" cy="3930773"/>
          </a:xfrm>
        </p:spPr>
        <p:txBody>
          <a:bodyPr>
            <a:normAutofit fontScale="92500" lnSpcReduction="10000"/>
          </a:bodyPr>
          <a:lstStyle/>
          <a:p>
            <a:r>
              <a:rPr lang="en-GB" sz="2400" dirty="0">
                <a:solidFill>
                  <a:srgbClr val="FFFFFF"/>
                </a:solidFill>
              </a:rPr>
              <a:t>When highly skilled individuals are placed in a new role or situation, the learning curve will generally steepen in the short-term in response to new experiences and the need to develop new skills.</a:t>
            </a:r>
          </a:p>
          <a:p>
            <a:r>
              <a:rPr lang="en-GB" sz="2400" dirty="0">
                <a:solidFill>
                  <a:srgbClr val="FFFFFF"/>
                </a:solidFill>
              </a:rPr>
              <a:t>However this can have a direct impact on employee morale and resilience.</a:t>
            </a:r>
          </a:p>
          <a:p>
            <a:r>
              <a:rPr lang="en-GB" sz="2400" dirty="0">
                <a:solidFill>
                  <a:srgbClr val="FFFFFF"/>
                </a:solidFill>
              </a:rPr>
              <a:t>Remember how it feels to learn new skills? Resilience is needed to push through that difficult feeling.</a:t>
            </a:r>
          </a:p>
        </p:txBody>
      </p:sp>
    </p:spTree>
    <p:extLst>
      <p:ext uri="{BB962C8B-B14F-4D97-AF65-F5344CB8AC3E}">
        <p14:creationId xmlns:p14="http://schemas.microsoft.com/office/powerpoint/2010/main" val="371420923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Teamwork</a:t>
            </a: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A3D0D864-307F-75C1-0361-A34A0846E168}"/>
              </a:ext>
            </a:extLst>
          </p:cNvPr>
          <p:cNvSpPr>
            <a:spLocks noGrp="1"/>
          </p:cNvSpPr>
          <p:nvPr>
            <p:ph idx="1"/>
          </p:nvPr>
        </p:nvSpPr>
        <p:spPr>
          <a:xfrm>
            <a:off x="1097280" y="2700170"/>
            <a:ext cx="5422136" cy="3433925"/>
          </a:xfrm>
        </p:spPr>
        <p:txBody>
          <a:bodyPr>
            <a:normAutofit lnSpcReduction="10000"/>
          </a:bodyPr>
          <a:lstStyle/>
          <a:p>
            <a:r>
              <a:rPr lang="en-GB" sz="2000" dirty="0">
                <a:solidFill>
                  <a:srgbClr val="FFFFFF"/>
                </a:solidFill>
              </a:rPr>
              <a:t>Resilience can be tested by strained interpersonal relationships.</a:t>
            </a:r>
          </a:p>
          <a:p>
            <a:r>
              <a:rPr lang="en-GB" sz="2000" dirty="0">
                <a:solidFill>
                  <a:srgbClr val="FFFFFF"/>
                </a:solidFill>
              </a:rPr>
              <a:t>By acknowledging the behaviours that can lead to a lack of resilience, we can examine our thinking patterns and interpretations of challenging situations.</a:t>
            </a:r>
          </a:p>
          <a:p>
            <a:r>
              <a:rPr lang="en-GB" sz="2000" dirty="0">
                <a:solidFill>
                  <a:srgbClr val="FFFFFF"/>
                </a:solidFill>
              </a:rPr>
              <a:t>This can help us to reduce negative feelings between team members, and thus improve the team dynamic.</a:t>
            </a:r>
          </a:p>
        </p:txBody>
      </p:sp>
      <p:pic>
        <p:nvPicPr>
          <p:cNvPr id="2" name="Picture 1">
            <a:extLst>
              <a:ext uri="{FF2B5EF4-FFF2-40B4-BE49-F238E27FC236}">
                <a16:creationId xmlns:a16="http://schemas.microsoft.com/office/drawing/2014/main" id="{0DF7E627-3626-E940-13EA-00DA8810262D}"/>
              </a:ext>
            </a:extLst>
          </p:cNvPr>
          <p:cNvPicPr>
            <a:picLocks noChangeAspect="1"/>
          </p:cNvPicPr>
          <p:nvPr/>
        </p:nvPicPr>
        <p:blipFill rotWithShape="1">
          <a:blip r:embed="rId2"/>
          <a:srcRect t="52"/>
          <a:stretch/>
        </p:blipFill>
        <p:spPr>
          <a:xfrm>
            <a:off x="7611902" y="10"/>
            <a:ext cx="4580097" cy="6857990"/>
          </a:xfrm>
          <a:prstGeom prst="rect">
            <a:avLst/>
          </a:prstGeom>
        </p:spPr>
      </p:pic>
    </p:spTree>
    <p:extLst>
      <p:ext uri="{BB962C8B-B14F-4D97-AF65-F5344CB8AC3E}">
        <p14:creationId xmlns:p14="http://schemas.microsoft.com/office/powerpoint/2010/main" val="364191919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2" name="Picture 1" descr="A person holding a coffee mug&#10;&#10;Description automatically generated with medium confidence">
            <a:extLst>
              <a:ext uri="{FF2B5EF4-FFF2-40B4-BE49-F238E27FC236}">
                <a16:creationId xmlns:a16="http://schemas.microsoft.com/office/drawing/2014/main" id="{0DF7E627-3626-E940-13EA-00DA8810262D}"/>
              </a:ext>
            </a:extLst>
          </p:cNvPr>
          <p:cNvPicPr>
            <a:picLocks noChangeAspect="1"/>
          </p:cNvPicPr>
          <p:nvPr/>
        </p:nvPicPr>
        <p:blipFill rotWithShape="1">
          <a:blip r:embed="rId2">
            <a:extLst>
              <a:ext uri="{28A0092B-C50C-407E-A947-70E740481C1C}">
                <a14:useLocalDpi xmlns:a14="http://schemas.microsoft.com/office/drawing/2010/main" val="0"/>
              </a:ext>
            </a:extLst>
          </a:blip>
          <a:srcRect t="7831" r="1" b="7860"/>
          <a:stretch/>
        </p:blipFill>
        <p:spPr>
          <a:xfrm>
            <a:off x="2843" y="10"/>
            <a:ext cx="12186315" cy="6857990"/>
          </a:xfrm>
          <a:prstGeom prst="rect">
            <a:avLst/>
          </a:prstGeom>
        </p:spPr>
      </p:pic>
      <p:sp>
        <p:nvSpPr>
          <p:cNvPr id="38" name="Rectangle 37">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948648" y="1419273"/>
            <a:ext cx="3153580" cy="1358188"/>
          </a:xfrm>
        </p:spPr>
        <p:txBody>
          <a:bodyPr>
            <a:normAutofit/>
          </a:bodyPr>
          <a:lstStyle/>
          <a:p>
            <a:r>
              <a:rPr lang="en-GB" sz="3600">
                <a:solidFill>
                  <a:srgbClr val="FFFFFF"/>
                </a:solidFill>
              </a:rPr>
              <a:t>Career development</a:t>
            </a:r>
          </a:p>
        </p:txBody>
      </p:sp>
      <p:cxnSp>
        <p:nvCxnSpPr>
          <p:cNvPr id="40" name="Straight Connector 39">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A3D0D864-307F-75C1-0361-A34A0846E168}"/>
              </a:ext>
            </a:extLst>
          </p:cNvPr>
          <p:cNvSpPr>
            <a:spLocks noGrp="1"/>
          </p:cNvSpPr>
          <p:nvPr>
            <p:ph idx="1"/>
          </p:nvPr>
        </p:nvSpPr>
        <p:spPr>
          <a:xfrm>
            <a:off x="948648" y="2978254"/>
            <a:ext cx="3153580" cy="2444238"/>
          </a:xfrm>
        </p:spPr>
        <p:txBody>
          <a:bodyPr>
            <a:normAutofit fontScale="85000" lnSpcReduction="10000"/>
          </a:bodyPr>
          <a:lstStyle/>
          <a:p>
            <a:pPr marL="0" indent="0">
              <a:lnSpc>
                <a:spcPct val="100000"/>
              </a:lnSpc>
              <a:buNone/>
            </a:pPr>
            <a:r>
              <a:rPr lang="en-GB" sz="2400" dirty="0">
                <a:solidFill>
                  <a:srgbClr val="FFFFFF"/>
                </a:solidFill>
              </a:rPr>
              <a:t>People who seek to grow and develop their skills benefit from learning new ways to deal with complex and challenging work situations, such as receiving negative feedback or resolving conflict.</a:t>
            </a:r>
          </a:p>
        </p:txBody>
      </p:sp>
      <p:sp>
        <p:nvSpPr>
          <p:cNvPr id="42" name="!!footer rectangle">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86271271"/>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A73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7" name="Rectangle 1036">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The-Process-of-Transition-Curve-John-Fisher-2012">
            <a:extLst>
              <a:ext uri="{FF2B5EF4-FFF2-40B4-BE49-F238E27FC236}">
                <a16:creationId xmlns:a16="http://schemas.microsoft.com/office/drawing/2014/main" id="{EA5DD98C-870E-C62A-2763-56D4850D83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05508" y="480059"/>
            <a:ext cx="8306465" cy="58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26693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2" name="Title 1">
            <a:extLst>
              <a:ext uri="{FF2B5EF4-FFF2-40B4-BE49-F238E27FC236}">
                <a16:creationId xmlns:a16="http://schemas.microsoft.com/office/drawing/2014/main" id="{C59616FA-E1BF-68B4-3D72-8586F6F85FAA}"/>
              </a:ext>
            </a:extLst>
          </p:cNvPr>
          <p:cNvSpPr>
            <a:spLocks noGrp="1"/>
          </p:cNvSpPr>
          <p:nvPr>
            <p:ph type="title"/>
          </p:nvPr>
        </p:nvSpPr>
        <p:spPr>
          <a:xfrm>
            <a:off x="1097280" y="286603"/>
            <a:ext cx="10058400" cy="1450757"/>
          </a:xfrm>
        </p:spPr>
        <p:txBody>
          <a:bodyPr>
            <a:normAutofit/>
          </a:bodyPr>
          <a:lstStyle/>
          <a:p>
            <a:r>
              <a:rPr lang="en-GB" dirty="0"/>
              <a:t>Reducing stress and anxiety</a:t>
            </a:r>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097280" y="2108201"/>
            <a:ext cx="10058400" cy="3760891"/>
          </a:xfrm>
        </p:spPr>
        <p:txBody>
          <a:bodyPr>
            <a:normAutofit/>
          </a:bodyPr>
          <a:lstStyle/>
          <a:p>
            <a:r>
              <a:rPr lang="en-GB" dirty="0"/>
              <a:t>Identify factors that are likely to cause stress and anxiety</a:t>
            </a:r>
          </a:p>
          <a:p>
            <a:r>
              <a:rPr lang="en-GB" dirty="0"/>
              <a:t>Describe and apply protective factors to reduce the risk of stress and anxiety</a:t>
            </a:r>
          </a:p>
          <a:p>
            <a:r>
              <a:rPr lang="en-GB" dirty="0"/>
              <a:t>Understand why change causes stress and anxiety, and how resilience can help.</a:t>
            </a:r>
          </a:p>
        </p:txBody>
      </p: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3132964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1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192696" y="665922"/>
            <a:ext cx="9800886" cy="1071438"/>
          </a:xfrm>
        </p:spPr>
        <p:txBody>
          <a:bodyPr>
            <a:normAutofit/>
          </a:bodyPr>
          <a:lstStyle/>
          <a:p>
            <a:r>
              <a:rPr lang="en-GB" sz="4000" dirty="0">
                <a:solidFill>
                  <a:srgbClr val="FFFFFF"/>
                </a:solidFill>
              </a:rPr>
              <a:t>Stress and anxiety</a:t>
            </a:r>
          </a:p>
        </p:txBody>
      </p:sp>
      <p:cxnSp>
        <p:nvCxnSpPr>
          <p:cNvPr id="16"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308645" y="2108204"/>
            <a:ext cx="9607276" cy="3622036"/>
          </a:xfrm>
        </p:spPr>
        <p:txBody>
          <a:bodyPr vert="horz" lIns="91440" tIns="45720" rIns="91440" bIns="45720" rtlCol="0">
            <a:noAutofit/>
          </a:bodyPr>
          <a:lstStyle/>
          <a:p>
            <a:pPr marL="0" indent="0">
              <a:buNone/>
            </a:pPr>
            <a:r>
              <a:rPr lang="en-US" sz="2800" spc="200" dirty="0">
                <a:solidFill>
                  <a:srgbClr val="FFFFFF"/>
                </a:solidFill>
              </a:rPr>
              <a:t>Most of us experience stress and anxiety at some point in our lives.</a:t>
            </a:r>
          </a:p>
          <a:p>
            <a:pPr marL="0" indent="0">
              <a:buNone/>
            </a:pPr>
            <a:r>
              <a:rPr lang="en-US" sz="2800" spc="200" dirty="0">
                <a:solidFill>
                  <a:srgbClr val="FFFFFF"/>
                </a:solidFill>
              </a:rPr>
              <a:t>Sometimes this can be beneficial e.g. it might motivate us to work on an assignment!</a:t>
            </a:r>
          </a:p>
          <a:p>
            <a:pPr marL="0" indent="0">
              <a:buNone/>
            </a:pPr>
            <a:r>
              <a:rPr lang="en-US" sz="2800" spc="200" dirty="0">
                <a:solidFill>
                  <a:srgbClr val="FFFFFF"/>
                </a:solidFill>
              </a:rPr>
              <a:t>However, if stress and anxiety is having a significant and/or long-term affect on your daily life, it is time to seek action.</a:t>
            </a:r>
          </a:p>
        </p:txBody>
      </p:sp>
      <p:sp>
        <p:nvSpPr>
          <p:cNvPr id="9"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7742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Student Services</a:t>
            </a:r>
          </a:p>
        </p:txBody>
      </p:sp>
      <p:pic>
        <p:nvPicPr>
          <p:cNvPr id="5" name="Picture 4" descr="Qr code&#10;&#10;Description automatically generated">
            <a:extLst>
              <a:ext uri="{FF2B5EF4-FFF2-40B4-BE49-F238E27FC236}">
                <a16:creationId xmlns:a16="http://schemas.microsoft.com/office/drawing/2014/main" id="{7AB4EAD3-0D60-FE0B-400E-9563A35613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5210" y="2346961"/>
            <a:ext cx="3760470" cy="3760470"/>
          </a:xfrm>
          <a:prstGeom prst="rect">
            <a:avLst/>
          </a:prstGeom>
        </p:spPr>
      </p:pic>
      <p:sp>
        <p:nvSpPr>
          <p:cNvPr id="7" name="TextBox 6">
            <a:extLst>
              <a:ext uri="{FF2B5EF4-FFF2-40B4-BE49-F238E27FC236}">
                <a16:creationId xmlns:a16="http://schemas.microsoft.com/office/drawing/2014/main" id="{8BA4CA38-454D-5F96-51B9-185622961454}"/>
              </a:ext>
            </a:extLst>
          </p:cNvPr>
          <p:cNvSpPr txBox="1"/>
          <p:nvPr/>
        </p:nvSpPr>
        <p:spPr>
          <a:xfrm>
            <a:off x="1158240" y="2809488"/>
            <a:ext cx="6096000" cy="1077218"/>
          </a:xfrm>
          <a:prstGeom prst="rect">
            <a:avLst/>
          </a:prstGeom>
          <a:noFill/>
        </p:spPr>
        <p:txBody>
          <a:bodyPr wrap="square">
            <a:spAutoFit/>
          </a:bodyPr>
          <a:lstStyle/>
          <a:p>
            <a:r>
              <a:rPr lang="en-GB" sz="3200" dirty="0"/>
              <a:t>https://www.uwtsd.ac.uk/student-services/wellbeing-support/</a:t>
            </a:r>
          </a:p>
        </p:txBody>
      </p:sp>
      <p:sp>
        <p:nvSpPr>
          <p:cNvPr id="9" name="TextBox 8">
            <a:extLst>
              <a:ext uri="{FF2B5EF4-FFF2-40B4-BE49-F238E27FC236}">
                <a16:creationId xmlns:a16="http://schemas.microsoft.com/office/drawing/2014/main" id="{0055FEF2-E63A-AC00-E476-4E8ADADC45DD}"/>
              </a:ext>
            </a:extLst>
          </p:cNvPr>
          <p:cNvSpPr txBox="1"/>
          <p:nvPr/>
        </p:nvSpPr>
        <p:spPr>
          <a:xfrm>
            <a:off x="693420" y="4787577"/>
            <a:ext cx="4206240" cy="584775"/>
          </a:xfrm>
          <a:prstGeom prst="rect">
            <a:avLst/>
          </a:prstGeom>
          <a:noFill/>
        </p:spPr>
        <p:txBody>
          <a:bodyPr wrap="square" rtlCol="0">
            <a:spAutoFit/>
          </a:bodyPr>
          <a:lstStyle/>
          <a:p>
            <a:pPr algn="ctr"/>
            <a:r>
              <a:rPr lang="en-GB" sz="3200" b="1" dirty="0"/>
              <a:t>hwb@uwtsd.ac.uk</a:t>
            </a:r>
          </a:p>
        </p:txBody>
      </p:sp>
    </p:spTree>
    <p:extLst>
      <p:ext uri="{BB962C8B-B14F-4D97-AF65-F5344CB8AC3E}">
        <p14:creationId xmlns:p14="http://schemas.microsoft.com/office/powerpoint/2010/main" val="29727650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Stress and anxiety</a:t>
            </a:r>
          </a:p>
        </p:txBody>
      </p:sp>
      <p:sp>
        <p:nvSpPr>
          <p:cNvPr id="2" name="Content Placeholder 1">
            <a:extLst>
              <a:ext uri="{FF2B5EF4-FFF2-40B4-BE49-F238E27FC236}">
                <a16:creationId xmlns:a16="http://schemas.microsoft.com/office/drawing/2014/main" id="{4B71026B-A879-84F7-34D6-6604F3BD130A}"/>
              </a:ext>
            </a:extLst>
          </p:cNvPr>
          <p:cNvSpPr>
            <a:spLocks noGrp="1"/>
          </p:cNvSpPr>
          <p:nvPr>
            <p:ph sz="half" idx="1"/>
          </p:nvPr>
        </p:nvSpPr>
        <p:spPr>
          <a:xfrm>
            <a:off x="1097280" y="2471421"/>
            <a:ext cx="4639736" cy="2649220"/>
          </a:xfrm>
        </p:spPr>
        <p:txBody>
          <a:bodyPr>
            <a:normAutofit lnSpcReduction="10000"/>
          </a:bodyPr>
          <a:lstStyle/>
          <a:p>
            <a:pPr marL="342900" lvl="0" indent="-342900" algn="ctr">
              <a:lnSpc>
                <a:spcPct val="107000"/>
              </a:lnSpc>
              <a:spcAft>
                <a:spcPts val="800"/>
              </a:spcAft>
              <a:buFont typeface="Calibri" panose="020F0502020204030204" pitchFamily="34" charset="0"/>
              <a:buChar char=" "/>
              <a:tabLst>
                <a:tab pos="457200" algn="l"/>
              </a:tabLst>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Stress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Any demand placed on your brain or body.</a:t>
            </a: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Multiple demands might result in stress.</a:t>
            </a: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Stress may be triggered by an event that brings about feelings of frustration or anxiety.</a:t>
            </a:r>
          </a:p>
          <a:p>
            <a:endParaRPr lang="en-GB" dirty="0"/>
          </a:p>
        </p:txBody>
      </p:sp>
      <p:sp>
        <p:nvSpPr>
          <p:cNvPr id="6" name="Content Placeholder 5">
            <a:extLst>
              <a:ext uri="{FF2B5EF4-FFF2-40B4-BE49-F238E27FC236}">
                <a16:creationId xmlns:a16="http://schemas.microsoft.com/office/drawing/2014/main" id="{D4EC2130-6C7B-53AD-05C6-B74155343B29}"/>
              </a:ext>
            </a:extLst>
          </p:cNvPr>
          <p:cNvSpPr>
            <a:spLocks noGrp="1"/>
          </p:cNvSpPr>
          <p:nvPr>
            <p:ph sz="half" idx="2"/>
          </p:nvPr>
        </p:nvSpPr>
        <p:spPr>
          <a:xfrm>
            <a:off x="6515944" y="2585721"/>
            <a:ext cx="4639736" cy="2420620"/>
          </a:xfrm>
        </p:spPr>
        <p:txBody>
          <a:bodyPr>
            <a:normAutofit lnSpcReduction="10000"/>
          </a:bodyPr>
          <a:lstStyle/>
          <a:p>
            <a:pPr marL="0" lvl="0" indent="0" algn="ctr">
              <a:lnSpc>
                <a:spcPct val="107000"/>
              </a:lnSpc>
              <a:spcAft>
                <a:spcPts val="800"/>
              </a:spcAft>
              <a:buNone/>
              <a:tabLst>
                <a:tab pos="457200" algn="l"/>
              </a:tabLst>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Anxiety</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Anxiety is a feeling of fear, unease or worry.</a:t>
            </a: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It can be an acute reaction to stress.</a:t>
            </a:r>
          </a:p>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 Sometimes people with anxiety cannot identify the stressor that causes their anxiety.</a:t>
            </a:r>
          </a:p>
          <a:p>
            <a:endParaRPr lang="en-GB" dirty="0"/>
          </a:p>
        </p:txBody>
      </p:sp>
    </p:spTree>
    <p:extLst>
      <p:ext uri="{BB962C8B-B14F-4D97-AF65-F5344CB8AC3E}">
        <p14:creationId xmlns:p14="http://schemas.microsoft.com/office/powerpoint/2010/main" val="111532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20" y="10"/>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What are common causes of stress?</a:t>
            </a:r>
          </a:p>
        </p:txBody>
      </p:sp>
      <p:sp>
        <p:nvSpPr>
          <p:cNvPr id="5" name="Content Placeholder 4">
            <a:extLst>
              <a:ext uri="{FF2B5EF4-FFF2-40B4-BE49-F238E27FC236}">
                <a16:creationId xmlns:a16="http://schemas.microsoft.com/office/drawing/2014/main" id="{AC0E7D59-78C7-D75A-3CDA-070CB560003B}"/>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 Moving house</a:t>
            </a:r>
          </a:p>
          <a:p>
            <a:pPr>
              <a:buFont typeface="Wingdings" panose="05000000000000000000" pitchFamily="2" charset="2"/>
              <a:buChar char="§"/>
            </a:pPr>
            <a:r>
              <a:rPr lang="en-GB" dirty="0"/>
              <a:t> Bereavement</a:t>
            </a:r>
          </a:p>
          <a:p>
            <a:pPr>
              <a:buFont typeface="Wingdings" panose="05000000000000000000" pitchFamily="2" charset="2"/>
              <a:buChar char="§"/>
            </a:pPr>
            <a:r>
              <a:rPr lang="en-GB" dirty="0"/>
              <a:t> Significant life changes</a:t>
            </a:r>
          </a:p>
          <a:p>
            <a:pPr>
              <a:buFont typeface="Wingdings" panose="05000000000000000000" pitchFamily="2" charset="2"/>
              <a:buChar char="§"/>
            </a:pPr>
            <a:r>
              <a:rPr lang="en-GB" dirty="0"/>
              <a:t> Workload</a:t>
            </a:r>
          </a:p>
          <a:p>
            <a:pPr>
              <a:buFont typeface="Wingdings" panose="05000000000000000000" pitchFamily="2" charset="2"/>
              <a:buChar char="§"/>
            </a:pPr>
            <a:r>
              <a:rPr lang="en-GB" dirty="0"/>
              <a:t> Illness or injury</a:t>
            </a:r>
          </a:p>
          <a:p>
            <a:pPr>
              <a:buFont typeface="Wingdings" panose="05000000000000000000" pitchFamily="2" charset="2"/>
              <a:buChar char="§"/>
            </a:pPr>
            <a:r>
              <a:rPr lang="en-GB" dirty="0"/>
              <a:t> Finances</a:t>
            </a:r>
          </a:p>
          <a:p>
            <a:pPr>
              <a:buFont typeface="Wingdings" panose="05000000000000000000" pitchFamily="2" charset="2"/>
              <a:buChar char="§"/>
            </a:pPr>
            <a:r>
              <a:rPr lang="en-GB" dirty="0"/>
              <a:t> Family</a:t>
            </a:r>
          </a:p>
          <a:p>
            <a:pPr>
              <a:buFont typeface="Wingdings" panose="05000000000000000000" pitchFamily="2" charset="2"/>
              <a:buChar char="§"/>
            </a:pPr>
            <a:r>
              <a:rPr lang="en-GB" dirty="0"/>
              <a:t> New experiences</a:t>
            </a:r>
          </a:p>
          <a:p>
            <a:pPr>
              <a:buFont typeface="Wingdings" panose="05000000000000000000" pitchFamily="2" charset="2"/>
              <a:buChar char="§"/>
            </a:pPr>
            <a:endParaRPr lang="en-GB" dirty="0"/>
          </a:p>
        </p:txBody>
      </p:sp>
      <p:pic>
        <p:nvPicPr>
          <p:cNvPr id="6" name="Picture 5">
            <a:extLst>
              <a:ext uri="{FF2B5EF4-FFF2-40B4-BE49-F238E27FC236}">
                <a16:creationId xmlns:a16="http://schemas.microsoft.com/office/drawing/2014/main" id="{FC63259A-5341-549A-23E8-B52F98A9AC80}"/>
              </a:ext>
            </a:extLst>
          </p:cNvPr>
          <p:cNvPicPr>
            <a:picLocks noChangeAspect="1"/>
          </p:cNvPicPr>
          <p:nvPr/>
        </p:nvPicPr>
        <p:blipFill>
          <a:blip r:embed="rId3"/>
          <a:stretch>
            <a:fillRect/>
          </a:stretch>
        </p:blipFill>
        <p:spPr>
          <a:xfrm>
            <a:off x="5059680" y="2023953"/>
            <a:ext cx="5474555" cy="4105916"/>
          </a:xfrm>
          <a:prstGeom prst="rect">
            <a:avLst/>
          </a:prstGeom>
        </p:spPr>
      </p:pic>
    </p:spTree>
    <p:extLst>
      <p:ext uri="{BB962C8B-B14F-4D97-AF65-F5344CB8AC3E}">
        <p14:creationId xmlns:p14="http://schemas.microsoft.com/office/powerpoint/2010/main" val="13090992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EA73A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What are common symptoms of stress?</a:t>
            </a:r>
          </a:p>
        </p:txBody>
      </p:sp>
      <p:cxnSp>
        <p:nvCxnSpPr>
          <p:cNvPr id="20" name="Straight Connector 19">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24AD001C-C790-195B-E758-5E53F9BF30FC}"/>
              </a:ext>
            </a:extLst>
          </p:cNvPr>
          <p:cNvPicPr>
            <a:picLocks noChangeAspect="1"/>
          </p:cNvPicPr>
          <p:nvPr/>
        </p:nvPicPr>
        <p:blipFill>
          <a:blip r:embed="rId2"/>
          <a:stretch>
            <a:fillRect/>
          </a:stretch>
        </p:blipFill>
        <p:spPr>
          <a:xfrm>
            <a:off x="4726863" y="590254"/>
            <a:ext cx="7373368" cy="5677492"/>
          </a:xfrm>
          <a:prstGeom prst="rect">
            <a:avLst/>
          </a:prstGeom>
        </p:spPr>
      </p:pic>
    </p:spTree>
    <p:extLst>
      <p:ext uri="{BB962C8B-B14F-4D97-AF65-F5344CB8AC3E}">
        <p14:creationId xmlns:p14="http://schemas.microsoft.com/office/powerpoint/2010/main" val="38333291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EA73A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dirty="0">
                <a:solidFill>
                  <a:srgbClr val="FFFFFF"/>
                </a:solidFill>
              </a:rPr>
              <a:t>What do stress and anxiety feel like?</a:t>
            </a:r>
          </a:p>
        </p:txBody>
      </p:sp>
      <p:cxnSp>
        <p:nvCxnSpPr>
          <p:cNvPr id="20" name="Straight Connector 19">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98ADAC8-36A9-E2DD-76FD-2D9D173608D6}"/>
              </a:ext>
            </a:extLst>
          </p:cNvPr>
          <p:cNvPicPr>
            <a:picLocks noChangeAspect="1"/>
          </p:cNvPicPr>
          <p:nvPr/>
        </p:nvPicPr>
        <p:blipFill>
          <a:blip r:embed="rId2"/>
          <a:stretch>
            <a:fillRect/>
          </a:stretch>
        </p:blipFill>
        <p:spPr>
          <a:xfrm>
            <a:off x="4306584" y="0"/>
            <a:ext cx="7856571" cy="6858000"/>
          </a:xfrm>
          <a:prstGeom prst="rect">
            <a:avLst/>
          </a:prstGeom>
        </p:spPr>
      </p:pic>
    </p:spTree>
    <p:extLst>
      <p:ext uri="{BB962C8B-B14F-4D97-AF65-F5344CB8AC3E}">
        <p14:creationId xmlns:p14="http://schemas.microsoft.com/office/powerpoint/2010/main" val="2642508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Managing stress and anxiety</a:t>
            </a:r>
          </a:p>
        </p:txBody>
      </p:sp>
      <p:cxnSp>
        <p:nvCxnSpPr>
          <p:cNvPr id="30" name="Straight Connector 2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1097279" y="2546224"/>
            <a:ext cx="5977938" cy="3342747"/>
          </a:xfrm>
        </p:spPr>
        <p:txBody>
          <a:bodyPr vert="horz" lIns="91440" tIns="45720" rIns="91440" bIns="45720" rtlCol="0">
            <a:normAutofit fontScale="92500" lnSpcReduction="10000"/>
          </a:bodyPr>
          <a:lstStyle/>
          <a:p>
            <a:pPr marL="0" indent="0">
              <a:buNone/>
            </a:pPr>
            <a:r>
              <a:rPr lang="en-US" sz="2400" spc="200" dirty="0">
                <a:solidFill>
                  <a:srgbClr val="FFFFFF"/>
                </a:solidFill>
              </a:rPr>
              <a:t>We can implement strategies into our daily routine, such as mindfulness or journaling.</a:t>
            </a:r>
          </a:p>
          <a:p>
            <a:pPr marL="0" indent="0">
              <a:buNone/>
            </a:pPr>
            <a:r>
              <a:rPr lang="en-US" sz="2400" spc="200" dirty="0">
                <a:solidFill>
                  <a:srgbClr val="FFFFFF"/>
                </a:solidFill>
              </a:rPr>
              <a:t>If you </a:t>
            </a:r>
            <a:r>
              <a:rPr lang="en-US" sz="2400" spc="200" dirty="0" err="1">
                <a:solidFill>
                  <a:srgbClr val="FFFFFF"/>
                </a:solidFill>
              </a:rPr>
              <a:t>recognise</a:t>
            </a:r>
            <a:r>
              <a:rPr lang="en-US" sz="2400" spc="200" dirty="0">
                <a:solidFill>
                  <a:srgbClr val="FFFFFF"/>
                </a:solidFill>
              </a:rPr>
              <a:t> how your body responds to stressful or anxiety-inducing situations, you can anticipate your reaction and use your preferred strategy to reduce or </a:t>
            </a:r>
            <a:r>
              <a:rPr lang="en-US" sz="2400" spc="200" dirty="0" err="1">
                <a:solidFill>
                  <a:srgbClr val="FFFFFF"/>
                </a:solidFill>
              </a:rPr>
              <a:t>minimise</a:t>
            </a:r>
            <a:r>
              <a:rPr lang="en-US" sz="2400" spc="200" dirty="0">
                <a:solidFill>
                  <a:srgbClr val="FFFFFF"/>
                </a:solidFill>
              </a:rPr>
              <a:t> stress and anxiety.</a:t>
            </a:r>
          </a:p>
        </p:txBody>
      </p:sp>
      <p:pic>
        <p:nvPicPr>
          <p:cNvPr id="3" name="Picture 2" descr="A pink flower on a black surface&#10;&#10;Description automatically generated with medium confidence">
            <a:extLst>
              <a:ext uri="{FF2B5EF4-FFF2-40B4-BE49-F238E27FC236}">
                <a16:creationId xmlns:a16="http://schemas.microsoft.com/office/drawing/2014/main" id="{6A36D7B9-2F27-B7B9-29C3-72ECBD14A90F}"/>
              </a:ext>
            </a:extLst>
          </p:cNvPr>
          <p:cNvPicPr>
            <a:picLocks noChangeAspect="1"/>
          </p:cNvPicPr>
          <p:nvPr/>
        </p:nvPicPr>
        <p:blipFill rotWithShape="1">
          <a:blip r:embed="rId3">
            <a:extLst>
              <a:ext uri="{28A0092B-C50C-407E-A947-70E740481C1C}">
                <a14:useLocalDpi xmlns:a14="http://schemas.microsoft.com/office/drawing/2010/main" val="0"/>
              </a:ext>
            </a:extLst>
          </a:blip>
          <a:srcRect l="8586" r="7933"/>
          <a:stretch/>
        </p:blipFill>
        <p:spPr>
          <a:xfrm>
            <a:off x="7611902" y="10"/>
            <a:ext cx="4580097" cy="6857990"/>
          </a:xfrm>
          <a:prstGeom prst="rect">
            <a:avLst/>
          </a:prstGeom>
        </p:spPr>
      </p:pic>
    </p:spTree>
    <p:extLst>
      <p:ext uri="{BB962C8B-B14F-4D97-AF65-F5344CB8AC3E}">
        <p14:creationId xmlns:p14="http://schemas.microsoft.com/office/powerpoint/2010/main" val="1933552726"/>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5116783" y="516835"/>
            <a:ext cx="5977937" cy="1666501"/>
          </a:xfrm>
        </p:spPr>
        <p:txBody>
          <a:bodyPr>
            <a:normAutofit/>
          </a:bodyPr>
          <a:lstStyle/>
          <a:p>
            <a:r>
              <a:rPr lang="en-GB" sz="4000" dirty="0">
                <a:solidFill>
                  <a:srgbClr val="FFFFFF"/>
                </a:solidFill>
              </a:rPr>
              <a:t>Techniques to manage stress and anxiety</a:t>
            </a:r>
          </a:p>
        </p:txBody>
      </p:sp>
      <p:pic>
        <p:nvPicPr>
          <p:cNvPr id="3" name="Picture 2" descr="A pink flower on a black surface&#10;&#10;Description automatically generated with medium confidence">
            <a:extLst>
              <a:ext uri="{FF2B5EF4-FFF2-40B4-BE49-F238E27FC236}">
                <a16:creationId xmlns:a16="http://schemas.microsoft.com/office/drawing/2014/main" id="{6A36D7B9-2F27-B7B9-29C3-72ECBD14A90F}"/>
              </a:ext>
            </a:extLst>
          </p:cNvPr>
          <p:cNvPicPr>
            <a:picLocks noChangeAspect="1"/>
          </p:cNvPicPr>
          <p:nvPr/>
        </p:nvPicPr>
        <p:blipFill rotWithShape="1">
          <a:blip r:embed="rId3">
            <a:extLst>
              <a:ext uri="{28A0092B-C50C-407E-A947-70E740481C1C}">
                <a14:useLocalDpi xmlns:a14="http://schemas.microsoft.com/office/drawing/2010/main" val="0"/>
              </a:ext>
            </a:extLst>
          </a:blip>
          <a:srcRect l="8586" r="7933"/>
          <a:stretch/>
        </p:blipFill>
        <p:spPr>
          <a:xfrm>
            <a:off x="20" y="10"/>
            <a:ext cx="4580077" cy="6857990"/>
          </a:xfrm>
          <a:prstGeom prst="rect">
            <a:avLst/>
          </a:prstGeom>
        </p:spPr>
      </p:pic>
      <p:cxnSp>
        <p:nvCxnSpPr>
          <p:cNvPr id="37" name="Straight Connector 3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5116784" y="2546224"/>
            <a:ext cx="5977938" cy="3342747"/>
          </a:xfrm>
        </p:spPr>
        <p:txBody>
          <a:bodyPr vert="horz" lIns="91440" tIns="45720" rIns="91440" bIns="45720" rtlCol="0">
            <a:normAutofit/>
          </a:bodyPr>
          <a:lstStyle/>
          <a:p>
            <a:pPr>
              <a:buFont typeface="Wingdings" panose="05000000000000000000" pitchFamily="2" charset="2"/>
              <a:buChar char="§"/>
            </a:pPr>
            <a:r>
              <a:rPr lang="en-US" sz="1800" spc="200" dirty="0">
                <a:solidFill>
                  <a:srgbClr val="FFFFFF"/>
                </a:solidFill>
              </a:rPr>
              <a:t> </a:t>
            </a:r>
            <a:r>
              <a:rPr lang="en-US" sz="1800" spc="200" dirty="0" err="1">
                <a:solidFill>
                  <a:srgbClr val="FFFFFF"/>
                </a:solidFill>
              </a:rPr>
              <a:t>Recognising</a:t>
            </a:r>
            <a:r>
              <a:rPr lang="en-US" sz="1800" spc="200" dirty="0">
                <a:solidFill>
                  <a:srgbClr val="FFFFFF"/>
                </a:solidFill>
              </a:rPr>
              <a:t> the cause or trigger</a:t>
            </a:r>
          </a:p>
          <a:p>
            <a:pPr>
              <a:buFont typeface="Wingdings" panose="05000000000000000000" pitchFamily="2" charset="2"/>
              <a:buChar char="§"/>
            </a:pPr>
            <a:r>
              <a:rPr lang="en-US" sz="1800" spc="200" dirty="0">
                <a:solidFill>
                  <a:srgbClr val="FFFFFF"/>
                </a:solidFill>
              </a:rPr>
              <a:t> Meditation</a:t>
            </a:r>
          </a:p>
          <a:p>
            <a:pPr>
              <a:buFont typeface="Wingdings" panose="05000000000000000000" pitchFamily="2" charset="2"/>
              <a:buChar char="§"/>
            </a:pPr>
            <a:r>
              <a:rPr lang="en-US" sz="1800" spc="200" dirty="0">
                <a:solidFill>
                  <a:srgbClr val="FFFFFF"/>
                </a:solidFill>
              </a:rPr>
              <a:t> Mindfulness</a:t>
            </a:r>
          </a:p>
          <a:p>
            <a:pPr>
              <a:buFont typeface="Wingdings" panose="05000000000000000000" pitchFamily="2" charset="2"/>
              <a:buChar char="§"/>
            </a:pPr>
            <a:r>
              <a:rPr lang="en-US" sz="1800" spc="200" dirty="0">
                <a:solidFill>
                  <a:srgbClr val="FFFFFF"/>
                </a:solidFill>
              </a:rPr>
              <a:t> Deep breathing</a:t>
            </a:r>
          </a:p>
          <a:p>
            <a:pPr>
              <a:buFont typeface="Wingdings" panose="05000000000000000000" pitchFamily="2" charset="2"/>
              <a:buChar char="§"/>
            </a:pPr>
            <a:r>
              <a:rPr lang="en-US" sz="1800" spc="200" dirty="0">
                <a:solidFill>
                  <a:srgbClr val="FFFFFF"/>
                </a:solidFill>
              </a:rPr>
              <a:t> Talking to a friend</a:t>
            </a:r>
          </a:p>
          <a:p>
            <a:pPr>
              <a:buFont typeface="Wingdings" panose="05000000000000000000" pitchFamily="2" charset="2"/>
              <a:buChar char="§"/>
            </a:pPr>
            <a:r>
              <a:rPr lang="en-US" sz="1800" spc="200" dirty="0">
                <a:solidFill>
                  <a:srgbClr val="FFFFFF"/>
                </a:solidFill>
              </a:rPr>
              <a:t> Getting enough sleep</a:t>
            </a:r>
          </a:p>
          <a:p>
            <a:pPr>
              <a:buFont typeface="Wingdings" panose="05000000000000000000" pitchFamily="2" charset="2"/>
              <a:buChar char="§"/>
            </a:pPr>
            <a:endParaRPr lang="en-US" sz="1800" spc="200" dirty="0">
              <a:solidFill>
                <a:srgbClr val="FFFFFF"/>
              </a:solidFill>
            </a:endParaRPr>
          </a:p>
        </p:txBody>
      </p:sp>
    </p:spTree>
    <p:extLst>
      <p:ext uri="{BB962C8B-B14F-4D97-AF65-F5344CB8AC3E}">
        <p14:creationId xmlns:p14="http://schemas.microsoft.com/office/powerpoint/2010/main" val="3050800629"/>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643467" y="516835"/>
            <a:ext cx="3448259" cy="1666501"/>
          </a:xfrm>
        </p:spPr>
        <p:txBody>
          <a:bodyPr>
            <a:normAutofit/>
          </a:bodyPr>
          <a:lstStyle/>
          <a:p>
            <a:r>
              <a:rPr lang="en-GB" sz="3700">
                <a:solidFill>
                  <a:srgbClr val="FFFFFF"/>
                </a:solidFill>
              </a:rPr>
              <a:t>Techniques to manage stress and anxiety</a:t>
            </a:r>
          </a:p>
        </p:txBody>
      </p:sp>
      <p:cxnSp>
        <p:nvCxnSpPr>
          <p:cNvPr id="44" name="Straight Connector 4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D117304-F404-5F8C-D4BD-028E45CCE5AD}"/>
              </a:ext>
            </a:extLst>
          </p:cNvPr>
          <p:cNvSpPr>
            <a:spLocks noGrp="1"/>
          </p:cNvSpPr>
          <p:nvPr>
            <p:ph idx="1"/>
          </p:nvPr>
        </p:nvSpPr>
        <p:spPr>
          <a:xfrm>
            <a:off x="643467" y="2546224"/>
            <a:ext cx="3448259" cy="3342747"/>
          </a:xfrm>
        </p:spPr>
        <p:txBody>
          <a:bodyPr vert="horz" lIns="91440" tIns="45720" rIns="91440" bIns="45720" rtlCol="0">
            <a:normAutofit/>
          </a:bodyPr>
          <a:lstStyle/>
          <a:p>
            <a:pPr>
              <a:buFont typeface="Wingdings" panose="05000000000000000000" pitchFamily="2" charset="2"/>
              <a:buChar char="§"/>
            </a:pPr>
            <a:r>
              <a:rPr lang="en-US" sz="1800" spc="200" dirty="0">
                <a:solidFill>
                  <a:srgbClr val="FFFFFF"/>
                </a:solidFill>
              </a:rPr>
              <a:t> Eating a healthy, balanced diet</a:t>
            </a:r>
          </a:p>
          <a:p>
            <a:pPr>
              <a:buFont typeface="Wingdings" panose="05000000000000000000" pitchFamily="2" charset="2"/>
              <a:buChar char="§"/>
            </a:pPr>
            <a:r>
              <a:rPr lang="en-US" sz="1800" spc="200" dirty="0">
                <a:solidFill>
                  <a:srgbClr val="FFFFFF"/>
                </a:solidFill>
              </a:rPr>
              <a:t> Limiting caffeine and alcohol consumption</a:t>
            </a:r>
          </a:p>
          <a:p>
            <a:pPr>
              <a:buFont typeface="Wingdings" panose="05000000000000000000" pitchFamily="2" charset="2"/>
              <a:buChar char="§"/>
            </a:pPr>
            <a:r>
              <a:rPr lang="en-US" sz="1800" spc="200" dirty="0">
                <a:solidFill>
                  <a:srgbClr val="FFFFFF"/>
                </a:solidFill>
              </a:rPr>
              <a:t> Getting regular exercise</a:t>
            </a:r>
          </a:p>
          <a:p>
            <a:pPr>
              <a:buFont typeface="Wingdings" panose="05000000000000000000" pitchFamily="2" charset="2"/>
              <a:buChar char="§"/>
            </a:pPr>
            <a:r>
              <a:rPr lang="en-US" sz="1800" spc="200" dirty="0">
                <a:solidFill>
                  <a:srgbClr val="FFFFFF"/>
                </a:solidFill>
              </a:rPr>
              <a:t> Scheduling time for hobbies or down-time</a:t>
            </a:r>
          </a:p>
          <a:p>
            <a:pPr>
              <a:buFont typeface="Wingdings" panose="05000000000000000000" pitchFamily="2" charset="2"/>
              <a:buChar char="§"/>
            </a:pPr>
            <a:endParaRPr lang="en-US" sz="1800" spc="200" dirty="0">
              <a:solidFill>
                <a:srgbClr val="FFFFFF"/>
              </a:solidFill>
            </a:endParaRPr>
          </a:p>
        </p:txBody>
      </p:sp>
      <p:pic>
        <p:nvPicPr>
          <p:cNvPr id="3" name="Picture 2">
            <a:extLst>
              <a:ext uri="{FF2B5EF4-FFF2-40B4-BE49-F238E27FC236}">
                <a16:creationId xmlns:a16="http://schemas.microsoft.com/office/drawing/2014/main" id="{6A36D7B9-2F27-B7B9-29C3-72ECBD14A90F}"/>
              </a:ext>
            </a:extLst>
          </p:cNvPr>
          <p:cNvPicPr>
            <a:picLocks noChangeAspect="1"/>
          </p:cNvPicPr>
          <p:nvPr/>
        </p:nvPicPr>
        <p:blipFill rotWithShape="1">
          <a:blip r:embed="rId3">
            <a:extLst>
              <a:ext uri="{28A0092B-C50C-407E-A947-70E740481C1C}">
                <a14:useLocalDpi xmlns:a14="http://schemas.microsoft.com/office/drawing/2010/main" val="0"/>
              </a:ext>
            </a:extLst>
          </a:blip>
          <a:srcRect l="8783" r="8783"/>
          <a:stretch/>
        </p:blipFill>
        <p:spPr>
          <a:xfrm>
            <a:off x="4654296" y="10"/>
            <a:ext cx="7537703" cy="6857990"/>
          </a:xfrm>
          <a:prstGeom prst="rect">
            <a:avLst/>
          </a:prstGeom>
        </p:spPr>
      </p:pic>
    </p:spTree>
    <p:extLst>
      <p:ext uri="{BB962C8B-B14F-4D97-AF65-F5344CB8AC3E}">
        <p14:creationId xmlns:p14="http://schemas.microsoft.com/office/powerpoint/2010/main" val="237389852"/>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7" name="Straight Connector 4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9" name="Rectangle 4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8614786" y="516836"/>
            <a:ext cx="3100136" cy="1960234"/>
          </a:xfrm>
        </p:spPr>
        <p:txBody>
          <a:bodyPr vert="horz" lIns="91440" tIns="45720" rIns="91440" bIns="45720" rtlCol="0" anchor="b">
            <a:normAutofit/>
          </a:bodyPr>
          <a:lstStyle/>
          <a:p>
            <a:r>
              <a:rPr lang="en-US" sz="4100">
                <a:solidFill>
                  <a:srgbClr val="EA73A4"/>
                </a:solidFill>
              </a:rPr>
              <a:t>Substances</a:t>
            </a:r>
          </a:p>
        </p:txBody>
      </p:sp>
      <p:pic>
        <p:nvPicPr>
          <p:cNvPr id="12" name="Picture 11">
            <a:extLst>
              <a:ext uri="{FF2B5EF4-FFF2-40B4-BE49-F238E27FC236}">
                <a16:creationId xmlns:a16="http://schemas.microsoft.com/office/drawing/2014/main" id="{EAC84FD9-EF61-B05A-0BD0-9D9EFCD7821E}"/>
              </a:ext>
            </a:extLst>
          </p:cNvPr>
          <p:cNvPicPr>
            <a:picLocks noChangeAspect="1"/>
          </p:cNvPicPr>
          <p:nvPr/>
        </p:nvPicPr>
        <p:blipFill rotWithShape="1">
          <a:blip r:embed="rId2"/>
          <a:srcRect l="21052" r="-1" b="-1"/>
          <a:stretch/>
        </p:blipFill>
        <p:spPr>
          <a:xfrm>
            <a:off x="-1" y="10"/>
            <a:ext cx="8111272" cy="6857990"/>
          </a:xfrm>
          <a:prstGeom prst="rect">
            <a:avLst/>
          </a:prstGeom>
        </p:spPr>
      </p:pic>
      <p:cxnSp>
        <p:nvCxnSpPr>
          <p:cNvPr id="51" name="Straight Connector 5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30145" y="2633962"/>
            <a:ext cx="2926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70098AD6-47E2-3010-07B6-D1C6489E5923}"/>
              </a:ext>
            </a:extLst>
          </p:cNvPr>
          <p:cNvSpPr>
            <a:spLocks noGrp="1"/>
          </p:cNvSpPr>
          <p:nvPr>
            <p:ph sz="half" idx="2"/>
          </p:nvPr>
        </p:nvSpPr>
        <p:spPr>
          <a:xfrm>
            <a:off x="8614786" y="2790855"/>
            <a:ext cx="3084844" cy="3311766"/>
          </a:xfrm>
        </p:spPr>
        <p:txBody>
          <a:bodyPr vert="horz" lIns="0" tIns="45720" rIns="0" bIns="45720" rtlCol="0">
            <a:normAutofit/>
          </a:bodyPr>
          <a:lstStyle/>
          <a:p>
            <a:pPr>
              <a:lnSpc>
                <a:spcPct val="100000"/>
              </a:lnSpc>
              <a:buFont typeface="Calibri" panose="020F0502020204030204" pitchFamily="34" charset="0"/>
              <a:buChar char="§"/>
            </a:pPr>
            <a:r>
              <a:rPr lang="en-US" sz="1600" dirty="0"/>
              <a:t> Using substances like drugs and alcohol may worsen stress and anxiety.</a:t>
            </a:r>
          </a:p>
          <a:p>
            <a:pPr>
              <a:lnSpc>
                <a:spcPct val="100000"/>
              </a:lnSpc>
              <a:buFont typeface="Calibri" panose="020F0502020204030204" pitchFamily="34" charset="0"/>
              <a:buChar char="§"/>
            </a:pPr>
            <a:r>
              <a:rPr lang="en-US" sz="1600" dirty="0"/>
              <a:t> Avoid using substances as a coping strategy!</a:t>
            </a:r>
          </a:p>
          <a:p>
            <a:pPr>
              <a:lnSpc>
                <a:spcPct val="100000"/>
              </a:lnSpc>
            </a:pPr>
            <a:endParaRPr lang="en-US" sz="1600" dirty="0"/>
          </a:p>
        </p:txBody>
      </p:sp>
    </p:spTree>
    <p:extLst>
      <p:ext uri="{BB962C8B-B14F-4D97-AF65-F5344CB8AC3E}">
        <p14:creationId xmlns:p14="http://schemas.microsoft.com/office/powerpoint/2010/main" val="25195375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874399BC-1696-43E1-15F6-C114FF4CF338}"/>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100">
                <a:solidFill>
                  <a:srgbClr val="FFFFFF"/>
                </a:solidFill>
              </a:rPr>
              <a:t>How do we optimise wellbeing?</a:t>
            </a:r>
          </a:p>
        </p:txBody>
      </p:sp>
      <p:pic>
        <p:nvPicPr>
          <p:cNvPr id="6" name="Online Media 5" title="4 Ways Exercise Strengthens the Brain | Wendy Suzuki">
            <a:hlinkClick r:id="" action="ppaction://media"/>
            <a:extLst>
              <a:ext uri="{FF2B5EF4-FFF2-40B4-BE49-F238E27FC236}">
                <a16:creationId xmlns:a16="http://schemas.microsoft.com/office/drawing/2014/main" id="{C69CBA72-F235-A6DF-EAB5-C085225CFAF9}"/>
              </a:ext>
            </a:extLst>
          </p:cNvPr>
          <p:cNvPicPr>
            <a:picLocks noGrp="1" noRot="1" noChangeAspect="1"/>
          </p:cNvPicPr>
          <p:nvPr>
            <p:ph idx="1"/>
            <a:videoFile r:link="rId1"/>
          </p:nvPr>
        </p:nvPicPr>
        <p:blipFill>
          <a:blip r:embed="rId4"/>
          <a:stretch>
            <a:fillRect/>
          </a:stretch>
        </p:blipFill>
        <p:spPr>
          <a:xfrm>
            <a:off x="1941484" y="82316"/>
            <a:ext cx="8407867" cy="4750444"/>
          </a:xfrm>
          <a:prstGeom prst="rect">
            <a:avLst/>
          </a:prstGeom>
        </p:spPr>
      </p:pic>
      <p:cxnSp>
        <p:nvCxnSpPr>
          <p:cNvPr id="29" name="Straight Connector 28">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93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86593"/>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Factors that impact health and wellbeing</a:t>
            </a:r>
          </a:p>
        </p:txBody>
      </p:sp>
      <p:sp>
        <p:nvSpPr>
          <p:cNvPr id="12" name="Content Placeholder 5">
            <a:extLst>
              <a:ext uri="{FF2B5EF4-FFF2-40B4-BE49-F238E27FC236}">
                <a16:creationId xmlns:a16="http://schemas.microsoft.com/office/drawing/2014/main" id="{61A98FC0-0FF7-78AE-3C4A-EE638EE9C7BA}"/>
              </a:ext>
            </a:extLst>
          </p:cNvPr>
          <p:cNvSpPr txBox="1">
            <a:spLocks/>
          </p:cNvSpPr>
          <p:nvPr/>
        </p:nvSpPr>
        <p:spPr>
          <a:xfrm>
            <a:off x="851391" y="2310556"/>
            <a:ext cx="4639736" cy="2400157"/>
          </a:xfrm>
          <a:prstGeom prst="rect">
            <a:avLst/>
          </a:prstGeom>
        </p:spPr>
        <p:txBody>
          <a:bodyPr vert="horz" lIns="0" tIns="45720" rIns="0" bIns="45720" rtlCol="0">
            <a:no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r>
              <a:rPr lang="en-GB" sz="2800" b="1" dirty="0"/>
              <a:t>Sleep</a:t>
            </a:r>
          </a:p>
          <a:p>
            <a:pPr>
              <a:buFont typeface="Wingdings" panose="05000000000000000000" pitchFamily="2" charset="2"/>
              <a:buChar char="§"/>
            </a:pPr>
            <a:r>
              <a:rPr lang="en-GB" sz="2400" dirty="0"/>
              <a:t> Important role in memory.</a:t>
            </a:r>
          </a:p>
          <a:p>
            <a:pPr>
              <a:buFont typeface="Wingdings" panose="05000000000000000000" pitchFamily="2" charset="2"/>
              <a:buChar char="§"/>
            </a:pPr>
            <a:r>
              <a:rPr lang="en-GB" sz="2400" dirty="0"/>
              <a:t> Affects mood, motivation, judgment, perception of events etc.</a:t>
            </a:r>
          </a:p>
          <a:p>
            <a:pPr>
              <a:buFont typeface="Wingdings" panose="05000000000000000000" pitchFamily="2" charset="2"/>
              <a:buChar char="§"/>
            </a:pPr>
            <a:r>
              <a:rPr lang="en-GB" sz="2400" dirty="0"/>
              <a:t> Unbroken sleep is optimal for learning and memory.</a:t>
            </a:r>
          </a:p>
        </p:txBody>
      </p:sp>
      <p:pic>
        <p:nvPicPr>
          <p:cNvPr id="14" name="Content Placeholder 13">
            <a:extLst>
              <a:ext uri="{FF2B5EF4-FFF2-40B4-BE49-F238E27FC236}">
                <a16:creationId xmlns:a16="http://schemas.microsoft.com/office/drawing/2014/main" id="{2C60890F-5A8F-AA90-EAF9-A6E18004A806}"/>
              </a:ext>
            </a:extLst>
          </p:cNvPr>
          <p:cNvPicPr>
            <a:picLocks noGrp="1" noChangeAspect="1"/>
          </p:cNvPicPr>
          <p:nvPr>
            <p:ph sz="half" idx="2"/>
          </p:nvPr>
        </p:nvPicPr>
        <p:blipFill>
          <a:blip r:embed="rId3"/>
          <a:stretch>
            <a:fillRect/>
          </a:stretch>
        </p:blipFill>
        <p:spPr>
          <a:xfrm>
            <a:off x="6096885" y="2230841"/>
            <a:ext cx="5733457" cy="3867807"/>
          </a:xfrm>
          <a:prstGeom prst="rect">
            <a:avLst/>
          </a:prstGeom>
        </p:spPr>
      </p:pic>
    </p:spTree>
    <p:extLst>
      <p:ext uri="{BB962C8B-B14F-4D97-AF65-F5344CB8AC3E}">
        <p14:creationId xmlns:p14="http://schemas.microsoft.com/office/powerpoint/2010/main" val="1951085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86593"/>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Factors that impact health and wellbeing</a:t>
            </a:r>
          </a:p>
        </p:txBody>
      </p: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6834296" y="2141103"/>
            <a:ext cx="4639736" cy="3852439"/>
          </a:xfrm>
        </p:spPr>
        <p:txBody>
          <a:bodyPr>
            <a:normAutofit fontScale="85000" lnSpcReduction="10000"/>
          </a:bodyPr>
          <a:lstStyle/>
          <a:p>
            <a:pPr algn="ctr"/>
            <a:r>
              <a:rPr lang="en-GB" sz="2600" b="1" dirty="0"/>
              <a:t>Nutrition</a:t>
            </a:r>
          </a:p>
          <a:p>
            <a:pPr>
              <a:buFont typeface="Wingdings" panose="05000000000000000000" pitchFamily="2" charset="2"/>
              <a:buChar char="§"/>
            </a:pPr>
            <a:r>
              <a:rPr lang="en-GB" sz="2300" dirty="0"/>
              <a:t> “You are what you eat”.</a:t>
            </a:r>
          </a:p>
          <a:p>
            <a:pPr>
              <a:buFont typeface="Wingdings" panose="05000000000000000000" pitchFamily="2" charset="2"/>
              <a:buChar char="§"/>
            </a:pPr>
            <a:r>
              <a:rPr lang="en-GB" sz="2300" dirty="0"/>
              <a:t> The nutritional content of our food determines the compositions of our cells, bone marrow, blood, hormones etc.</a:t>
            </a:r>
          </a:p>
          <a:p>
            <a:pPr>
              <a:buFont typeface="Wingdings" panose="05000000000000000000" pitchFamily="2" charset="2"/>
              <a:buChar char="§"/>
            </a:pPr>
            <a:r>
              <a:rPr lang="en-GB" sz="2300" dirty="0"/>
              <a:t> Research shows that we learn better when we’re well-nourished. Eating healthy meals can be linked to academic performance, memory, alertness, and speed of processing information.</a:t>
            </a:r>
          </a:p>
          <a:p>
            <a:endParaRPr lang="en-GB" dirty="0"/>
          </a:p>
        </p:txBody>
      </p:sp>
      <p:sp>
        <p:nvSpPr>
          <p:cNvPr id="12" name="Content Placeholder 5">
            <a:extLst>
              <a:ext uri="{FF2B5EF4-FFF2-40B4-BE49-F238E27FC236}">
                <a16:creationId xmlns:a16="http://schemas.microsoft.com/office/drawing/2014/main" id="{61A98FC0-0FF7-78AE-3C4A-EE638EE9C7BA}"/>
              </a:ext>
            </a:extLst>
          </p:cNvPr>
          <p:cNvSpPr txBox="1">
            <a:spLocks/>
          </p:cNvSpPr>
          <p:nvPr/>
        </p:nvSpPr>
        <p:spPr>
          <a:xfrm>
            <a:off x="1097280" y="2133423"/>
            <a:ext cx="4639736" cy="2031323"/>
          </a:xfrm>
          <a:prstGeom prst="rect">
            <a:avLst/>
          </a:prstGeom>
        </p:spPr>
        <p:txBody>
          <a:bodyPr vert="horz" lIns="0" tIns="45720" rIns="0" bIns="45720" rtlCol="0">
            <a:no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r>
              <a:rPr lang="en-GB" sz="1800" b="1" dirty="0"/>
              <a:t>Sleep</a:t>
            </a:r>
          </a:p>
          <a:p>
            <a:pPr>
              <a:buFont typeface="Wingdings" panose="05000000000000000000" pitchFamily="2" charset="2"/>
              <a:buChar char="§"/>
            </a:pPr>
            <a:r>
              <a:rPr lang="en-GB" sz="1600" dirty="0"/>
              <a:t> Important role in memory.</a:t>
            </a:r>
          </a:p>
          <a:p>
            <a:pPr>
              <a:buFont typeface="Wingdings" panose="05000000000000000000" pitchFamily="2" charset="2"/>
              <a:buChar char="§"/>
            </a:pPr>
            <a:r>
              <a:rPr lang="en-GB" sz="1600" dirty="0"/>
              <a:t> Affects mood, motivation, judgment, perception of events etc.</a:t>
            </a:r>
          </a:p>
          <a:p>
            <a:pPr>
              <a:buFont typeface="Wingdings" panose="05000000000000000000" pitchFamily="2" charset="2"/>
              <a:buChar char="§"/>
            </a:pPr>
            <a:r>
              <a:rPr lang="en-GB" sz="1600" dirty="0"/>
              <a:t> Unbroken sleep is optimal for learning and memory.</a:t>
            </a:r>
          </a:p>
        </p:txBody>
      </p:sp>
      <p:pic>
        <p:nvPicPr>
          <p:cNvPr id="8" name="Picture 7">
            <a:extLst>
              <a:ext uri="{FF2B5EF4-FFF2-40B4-BE49-F238E27FC236}">
                <a16:creationId xmlns:a16="http://schemas.microsoft.com/office/drawing/2014/main" id="{24DF0B41-452C-A8C9-1323-FD1E26F38D9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35993" y="2183930"/>
            <a:ext cx="5649663" cy="3766783"/>
          </a:xfrm>
          <a:prstGeom prst="rect">
            <a:avLst/>
          </a:prstGeom>
        </p:spPr>
      </p:pic>
    </p:spTree>
    <p:extLst>
      <p:ext uri="{BB962C8B-B14F-4D97-AF65-F5344CB8AC3E}">
        <p14:creationId xmlns:p14="http://schemas.microsoft.com/office/powerpoint/2010/main" val="3627430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86593"/>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Factors that impact health and wellbeing</a:t>
            </a:r>
          </a:p>
        </p:txBody>
      </p:sp>
      <p:sp>
        <p:nvSpPr>
          <p:cNvPr id="12" name="Content Placeholder 5">
            <a:extLst>
              <a:ext uri="{FF2B5EF4-FFF2-40B4-BE49-F238E27FC236}">
                <a16:creationId xmlns:a16="http://schemas.microsoft.com/office/drawing/2014/main" id="{61A98FC0-0FF7-78AE-3C4A-EE638EE9C7BA}"/>
              </a:ext>
            </a:extLst>
          </p:cNvPr>
          <p:cNvSpPr txBox="1">
            <a:spLocks/>
          </p:cNvSpPr>
          <p:nvPr/>
        </p:nvSpPr>
        <p:spPr>
          <a:xfrm>
            <a:off x="851391" y="2310556"/>
            <a:ext cx="4639736" cy="2400157"/>
          </a:xfrm>
          <a:prstGeom prst="rect">
            <a:avLst/>
          </a:prstGeom>
        </p:spPr>
        <p:txBody>
          <a:bodyPr vert="horz" lIns="0" tIns="45720" rIns="0" bIns="45720" rtlCol="0">
            <a:no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r>
              <a:rPr lang="en-GB" sz="2800" b="1" dirty="0"/>
              <a:t>Sedentary behaviour</a:t>
            </a:r>
          </a:p>
          <a:p>
            <a:pPr>
              <a:buFont typeface="Wingdings" panose="05000000000000000000" pitchFamily="2" charset="2"/>
              <a:buChar char="§"/>
            </a:pPr>
            <a:r>
              <a:rPr lang="en-GB" sz="2400" dirty="0"/>
              <a:t> Excessive sedentary behaviour is harmful to health.</a:t>
            </a:r>
          </a:p>
          <a:p>
            <a:pPr>
              <a:buFont typeface="Wingdings" panose="05000000000000000000" pitchFamily="2" charset="2"/>
              <a:buChar char="§"/>
            </a:pPr>
            <a:r>
              <a:rPr lang="en-GB" sz="2400" dirty="0"/>
              <a:t> Can cause back pain.</a:t>
            </a:r>
          </a:p>
          <a:p>
            <a:pPr>
              <a:buFont typeface="Wingdings" panose="05000000000000000000" pitchFamily="2" charset="2"/>
              <a:buChar char="§"/>
            </a:pPr>
            <a:r>
              <a:rPr lang="en-GB" sz="2400" dirty="0"/>
              <a:t>Slows down metabolism, affecting ability to regulate blood sugar and pressure and breakdown of body fat.</a:t>
            </a:r>
          </a:p>
        </p:txBody>
      </p:sp>
      <p:pic>
        <p:nvPicPr>
          <p:cNvPr id="11" name="Content Placeholder 10" descr="A dog sleeping on a couch&#10;&#10;Description automatically generated">
            <a:extLst>
              <a:ext uri="{FF2B5EF4-FFF2-40B4-BE49-F238E27FC236}">
                <a16:creationId xmlns:a16="http://schemas.microsoft.com/office/drawing/2014/main" id="{4FF6A2C9-9311-58A0-4097-2E508F5F37C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15483" y="2470331"/>
            <a:ext cx="5052141" cy="3368094"/>
          </a:xfrm>
        </p:spPr>
      </p:pic>
    </p:spTree>
    <p:extLst>
      <p:ext uri="{BB962C8B-B14F-4D97-AF65-F5344CB8AC3E}">
        <p14:creationId xmlns:p14="http://schemas.microsoft.com/office/powerpoint/2010/main" val="189448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0" y="-286593"/>
            <a:ext cx="12191980" cy="685799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p:txBody>
          <a:bodyPr>
            <a:normAutofit/>
          </a:bodyPr>
          <a:lstStyle/>
          <a:p>
            <a:pPr algn="ctr"/>
            <a:r>
              <a:rPr lang="en-GB" sz="3600" dirty="0"/>
              <a:t>Factors that impact health and wellbeing</a:t>
            </a:r>
          </a:p>
        </p:txBody>
      </p: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6834296" y="2141103"/>
            <a:ext cx="4639736" cy="3852439"/>
          </a:xfrm>
        </p:spPr>
        <p:txBody>
          <a:bodyPr>
            <a:normAutofit fontScale="92500"/>
          </a:bodyPr>
          <a:lstStyle/>
          <a:p>
            <a:pPr algn="ctr"/>
            <a:r>
              <a:rPr lang="en-GB" sz="2600" b="1" dirty="0"/>
              <a:t>Spend time outdoors</a:t>
            </a:r>
          </a:p>
          <a:p>
            <a:pPr>
              <a:buFont typeface="Wingdings" panose="05000000000000000000" pitchFamily="2" charset="2"/>
              <a:buChar char="§"/>
            </a:pPr>
            <a:r>
              <a:rPr lang="en-GB" sz="2300" dirty="0"/>
              <a:t> There are a number of benefits linked to spending time outdoors and connecting to nature.</a:t>
            </a:r>
          </a:p>
          <a:p>
            <a:pPr>
              <a:buFont typeface="Wingdings" panose="05000000000000000000" pitchFamily="2" charset="2"/>
              <a:buChar char="§"/>
            </a:pPr>
            <a:r>
              <a:rPr lang="en-GB" sz="2300" dirty="0"/>
              <a:t> Natural light can help reduce the effect of seasonal depression (Mind, 2021).</a:t>
            </a:r>
          </a:p>
          <a:p>
            <a:pPr>
              <a:buFont typeface="Wingdings" panose="05000000000000000000" pitchFamily="2" charset="2"/>
              <a:buChar char="§"/>
            </a:pPr>
            <a:r>
              <a:rPr lang="en-GB" sz="2300" dirty="0"/>
              <a:t> Spending time in green spaces can improve mood and concentration, and reduce stress and anxiety.</a:t>
            </a:r>
            <a:endParaRPr lang="en-GB" dirty="0"/>
          </a:p>
        </p:txBody>
      </p:sp>
      <p:pic>
        <p:nvPicPr>
          <p:cNvPr id="5" name="Picture 4" descr="A picture containing tree, outdoor, plant, forest&#10;&#10;Description automatically generated">
            <a:extLst>
              <a:ext uri="{FF2B5EF4-FFF2-40B4-BE49-F238E27FC236}">
                <a16:creationId xmlns:a16="http://schemas.microsoft.com/office/drawing/2014/main" id="{AA5F666B-2291-9659-BF21-3C4AE780E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582" y="2287930"/>
            <a:ext cx="5558418" cy="3705612"/>
          </a:xfrm>
          <a:prstGeom prst="rect">
            <a:avLst/>
          </a:prstGeom>
        </p:spPr>
      </p:pic>
    </p:spTree>
    <p:extLst>
      <p:ext uri="{BB962C8B-B14F-4D97-AF65-F5344CB8AC3E}">
        <p14:creationId xmlns:p14="http://schemas.microsoft.com/office/powerpoint/2010/main" val="28454617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saic of colorful geometric shapes">
            <a:extLst>
              <a:ext uri="{FF2B5EF4-FFF2-40B4-BE49-F238E27FC236}">
                <a16:creationId xmlns:a16="http://schemas.microsoft.com/office/drawing/2014/main" id="{9D8DC054-51E5-C3BA-2B23-B2FB684832A8}"/>
              </a:ext>
            </a:extLst>
          </p:cNvPr>
          <p:cNvPicPr>
            <a:picLocks noChangeAspect="1"/>
          </p:cNvPicPr>
          <p:nvPr/>
        </p:nvPicPr>
        <p:blipFill rotWithShape="1">
          <a:blip r:embed="rId2">
            <a:alphaModFix amt="35000"/>
          </a:blip>
          <a:srcRect t="17107" b="4222"/>
          <a:stretch/>
        </p:blipFill>
        <p:spPr>
          <a:xfrm>
            <a:off x="-1" y="-2"/>
            <a:ext cx="12191999" cy="6858000"/>
          </a:xfrm>
          <a:prstGeom prst="rect">
            <a:avLst/>
          </a:prstGeom>
        </p:spPr>
      </p:pic>
      <p:sp>
        <p:nvSpPr>
          <p:cNvPr id="3" name="Title 2">
            <a:extLst>
              <a:ext uri="{FF2B5EF4-FFF2-40B4-BE49-F238E27FC236}">
                <a16:creationId xmlns:a16="http://schemas.microsoft.com/office/drawing/2014/main" id="{B548B69A-07D9-DE5F-A7B9-EDDE2FFC86FB}"/>
              </a:ext>
            </a:extLst>
          </p:cNvPr>
          <p:cNvSpPr>
            <a:spLocks noGrp="1"/>
          </p:cNvSpPr>
          <p:nvPr>
            <p:ph type="title"/>
          </p:nvPr>
        </p:nvSpPr>
        <p:spPr>
          <a:xfrm>
            <a:off x="5459582" y="521595"/>
            <a:ext cx="5696097" cy="1691904"/>
          </a:xfrm>
        </p:spPr>
        <p:txBody>
          <a:bodyPr vert="horz" lIns="91440" tIns="45720" rIns="91440" bIns="45720" rtlCol="0" anchor="b">
            <a:normAutofit/>
          </a:bodyPr>
          <a:lstStyle/>
          <a:p>
            <a:r>
              <a:rPr lang="en-US" sz="4800" dirty="0"/>
              <a:t>Your task for this week</a:t>
            </a:r>
          </a:p>
        </p:txBody>
      </p:sp>
      <p:sp>
        <p:nvSpPr>
          <p:cNvPr id="22" name="Rectangle 21">
            <a:extLst>
              <a:ext uri="{FF2B5EF4-FFF2-40B4-BE49-F238E27FC236}">
                <a16:creationId xmlns:a16="http://schemas.microsoft.com/office/drawing/2014/main" id="{5B3FFBAC-AB0F-448D-A038-E132C4CF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939" y="1091146"/>
            <a:ext cx="3694176" cy="458114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A5F666B-2291-9659-BF21-3C4AE780E791}"/>
              </a:ext>
            </a:extLst>
          </p:cNvPr>
          <p:cNvPicPr>
            <a:picLocks noChangeAspect="1"/>
          </p:cNvPicPr>
          <p:nvPr/>
        </p:nvPicPr>
        <p:blipFill rotWithShape="1">
          <a:blip r:embed="rId3">
            <a:extLst>
              <a:ext uri="{28A0092B-C50C-407E-A947-70E740481C1C}">
                <a14:useLocalDpi xmlns:a14="http://schemas.microsoft.com/office/drawing/2010/main" val="0"/>
              </a:ext>
            </a:extLst>
          </a:blip>
          <a:srcRect t="14170" b="1408"/>
          <a:stretch/>
        </p:blipFill>
        <p:spPr>
          <a:xfrm>
            <a:off x="1286934" y="1254281"/>
            <a:ext cx="3364187" cy="4254879"/>
          </a:xfrm>
          <a:prstGeom prst="rect">
            <a:avLst/>
          </a:prstGeom>
        </p:spPr>
      </p:pic>
      <p:cxnSp>
        <p:nvCxnSpPr>
          <p:cNvPr id="24" name="Straight Connector 23">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992" y="2374385"/>
            <a:ext cx="55775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46058417-8DBC-0521-BCAE-716BBCEBC7C0}"/>
              </a:ext>
            </a:extLst>
          </p:cNvPr>
          <p:cNvSpPr>
            <a:spLocks noGrp="1"/>
          </p:cNvSpPr>
          <p:nvPr>
            <p:ph sz="half" idx="2"/>
          </p:nvPr>
        </p:nvSpPr>
        <p:spPr>
          <a:xfrm>
            <a:off x="5459582" y="2535234"/>
            <a:ext cx="5696098" cy="3333857"/>
          </a:xfrm>
        </p:spPr>
        <p:txBody>
          <a:bodyPr vert="horz" lIns="0" tIns="45720" rIns="0" bIns="45720" rtlCol="0">
            <a:normAutofit/>
          </a:bodyPr>
          <a:lstStyle/>
          <a:p>
            <a:pPr algn="ctr">
              <a:lnSpc>
                <a:spcPct val="100000"/>
              </a:lnSpc>
            </a:pPr>
            <a:r>
              <a:rPr lang="en-US" sz="3200" b="1" dirty="0"/>
              <a:t>GO OUTSIDE!</a:t>
            </a:r>
          </a:p>
          <a:p>
            <a:pPr>
              <a:lnSpc>
                <a:spcPct val="100000"/>
              </a:lnSpc>
            </a:pPr>
            <a:r>
              <a:rPr lang="en-US" dirty="0"/>
              <a:t>Spend some time in nature, in your garden, in the park…</a:t>
            </a:r>
          </a:p>
          <a:p>
            <a:pPr>
              <a:lnSpc>
                <a:spcPct val="100000"/>
              </a:lnSpc>
            </a:pPr>
            <a:r>
              <a:rPr lang="en-US" dirty="0"/>
              <a:t>Think about how you feel before you go outside, and then reflect on how you feel on your return.</a:t>
            </a:r>
          </a:p>
          <a:p>
            <a:pPr>
              <a:lnSpc>
                <a:spcPct val="100000"/>
              </a:lnSpc>
            </a:pPr>
            <a:r>
              <a:rPr lang="en-US" dirty="0"/>
              <a:t>Has spending time outside improved your mood?</a:t>
            </a:r>
          </a:p>
        </p:txBody>
      </p:sp>
      <p:sp>
        <p:nvSpPr>
          <p:cNvPr id="26" name="Rectangle 2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68812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uiExpand="1" build="p"/>
    </p:bldLst>
  </p:timing>
</p:sld>
</file>

<file path=ppt/theme/theme1.xml><?xml version="1.0" encoding="utf-8"?>
<a:theme xmlns:a="http://schemas.openxmlformats.org/drawingml/2006/main" name="Retrospect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1998</Words>
  <Application>Microsoft Office PowerPoint</Application>
  <PresentationFormat>Widescreen</PresentationFormat>
  <Paragraphs>211</Paragraphs>
  <Slides>42</Slides>
  <Notes>10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Bookman Old Style</vt:lpstr>
      <vt:lpstr>Calibri</vt:lpstr>
      <vt:lpstr>Franklin Gothic Book</vt:lpstr>
      <vt:lpstr>Wingdings</vt:lpstr>
      <vt:lpstr>RetrospectVTI</vt:lpstr>
      <vt:lpstr>Learning agility</vt:lpstr>
      <vt:lpstr>Today we will</vt:lpstr>
      <vt:lpstr>Why do we need to be agile?</vt:lpstr>
      <vt:lpstr>Why is agility important?</vt:lpstr>
      <vt:lpstr>What is learning agility?  Why is it important?</vt:lpstr>
      <vt:lpstr>PowerPoint Presentation</vt:lpstr>
      <vt:lpstr>We first make our habits, and then our habits make us</vt:lpstr>
      <vt:lpstr>Rewarding habits</vt:lpstr>
      <vt:lpstr>How to change your habits</vt:lpstr>
      <vt:lpstr>How to change your habits</vt:lpstr>
      <vt:lpstr>How to change your habits</vt:lpstr>
      <vt:lpstr>Characteristics of agile learning</vt:lpstr>
      <vt:lpstr>Characteristics of agile learning</vt:lpstr>
      <vt:lpstr>Leave your comfort zone</vt:lpstr>
      <vt:lpstr>Four practices of learning (Hallenbeck, 2016)</vt:lpstr>
      <vt:lpstr>Summary</vt:lpstr>
      <vt:lpstr>What is resilience?</vt:lpstr>
      <vt:lpstr>Four elements of resilience</vt:lpstr>
      <vt:lpstr>Why is resilience a key employability skill?</vt:lpstr>
      <vt:lpstr>Wellbeing</vt:lpstr>
      <vt:lpstr>Adaptability</vt:lpstr>
      <vt:lpstr>Learning and innovation</vt:lpstr>
      <vt:lpstr>Teamwork</vt:lpstr>
      <vt:lpstr>Career development</vt:lpstr>
      <vt:lpstr>PowerPoint Presentation</vt:lpstr>
      <vt:lpstr>Reducing stress and anxiety</vt:lpstr>
      <vt:lpstr>Stress and anxiety</vt:lpstr>
      <vt:lpstr>Student Services</vt:lpstr>
      <vt:lpstr>Stress and anxiety</vt:lpstr>
      <vt:lpstr>What are common causes of stress?</vt:lpstr>
      <vt:lpstr>What are common symptoms of stress?</vt:lpstr>
      <vt:lpstr>What do stress and anxiety feel like?</vt:lpstr>
      <vt:lpstr>Managing stress and anxiety</vt:lpstr>
      <vt:lpstr>Techniques to manage stress and anxiety</vt:lpstr>
      <vt:lpstr>Techniques to manage stress and anxiety</vt:lpstr>
      <vt:lpstr>Substances</vt:lpstr>
      <vt:lpstr>How do we optimise wellbeing?</vt:lpstr>
      <vt:lpstr>Factors that impact health and wellbeing</vt:lpstr>
      <vt:lpstr>Factors that impact health and wellbeing</vt:lpstr>
      <vt:lpstr>Factors that impact health and wellbeing</vt:lpstr>
      <vt:lpstr>Factors that impact health and wellbeing</vt:lpstr>
      <vt:lpstr>Your task for this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agility</dc:title>
  <dc:creator>Rhiannon Sandy</dc:creator>
  <cp:lastModifiedBy>Rhiannon Sandy</cp:lastModifiedBy>
  <cp:revision>3</cp:revision>
  <dcterms:created xsi:type="dcterms:W3CDTF">2022-11-24T08:50:03Z</dcterms:created>
  <dcterms:modified xsi:type="dcterms:W3CDTF">2023-04-25T12:54:51Z</dcterms:modified>
</cp:coreProperties>
</file>