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9" r:id="rId1"/>
  </p:sldMasterIdLst>
  <p:notesMasterIdLst>
    <p:notesMasterId r:id="rId22"/>
  </p:notesMasterIdLst>
  <p:sldIdLst>
    <p:sldId id="282" r:id="rId2"/>
    <p:sldId id="283" r:id="rId3"/>
    <p:sldId id="284" r:id="rId4"/>
    <p:sldId id="285" r:id="rId5"/>
    <p:sldId id="286" r:id="rId6"/>
    <p:sldId id="329" r:id="rId7"/>
    <p:sldId id="287" r:id="rId8"/>
    <p:sldId id="288" r:id="rId9"/>
    <p:sldId id="292" r:id="rId10"/>
    <p:sldId id="293" r:id="rId11"/>
    <p:sldId id="289" r:id="rId12"/>
    <p:sldId id="290" r:id="rId13"/>
    <p:sldId id="328" r:id="rId14"/>
    <p:sldId id="291" r:id="rId15"/>
    <p:sldId id="294" r:id="rId16"/>
    <p:sldId id="322" r:id="rId17"/>
    <p:sldId id="323" r:id="rId18"/>
    <p:sldId id="324" r:id="rId19"/>
    <p:sldId id="325" r:id="rId20"/>
    <p:sldId id="326" r:id="rId21"/>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D33AA7-9A6E-47D6-82AE-C026A75AD216}" v="8" dt="2022-09-12T10:58:44.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5348" autoAdjust="0"/>
    <p:restoredTop sz="85933" autoAdjust="0"/>
  </p:normalViewPr>
  <p:slideViewPr>
    <p:cSldViewPr snapToGrid="0">
      <p:cViewPr varScale="1">
        <p:scale>
          <a:sx n="76" d="100"/>
          <a:sy n="76" d="100"/>
        </p:scale>
        <p:origin x="102" y="576"/>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87" d="100"/>
          <a:sy n="87" d="100"/>
        </p:scale>
        <p:origin x="38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A0D33AA7-9A6E-47D6-82AE-C026A75AD216}"/>
    <pc:docChg chg="custSel delSld modSld">
      <pc:chgData name="Rachel Iles" userId="80abbc71-045e-409a-a317-7d3641ca40a2" providerId="ADAL" clId="{A0D33AA7-9A6E-47D6-82AE-C026A75AD216}" dt="2022-09-21T15:27:45.256" v="79" actId="207"/>
      <pc:docMkLst>
        <pc:docMk/>
      </pc:docMkLst>
      <pc:sldChg chg="modSp mod">
        <pc:chgData name="Rachel Iles" userId="80abbc71-045e-409a-a317-7d3641ca40a2" providerId="ADAL" clId="{A0D33AA7-9A6E-47D6-82AE-C026A75AD216}" dt="2022-09-12T11:22:48.531" v="63" actId="122"/>
        <pc:sldMkLst>
          <pc:docMk/>
          <pc:sldMk cId="3463915486" sldId="285"/>
        </pc:sldMkLst>
        <pc:spChg chg="mod">
          <ac:chgData name="Rachel Iles" userId="80abbc71-045e-409a-a317-7d3641ca40a2" providerId="ADAL" clId="{A0D33AA7-9A6E-47D6-82AE-C026A75AD216}" dt="2022-09-12T11:22:48.531" v="63" actId="122"/>
          <ac:spMkLst>
            <pc:docMk/>
            <pc:sldMk cId="3463915486" sldId="285"/>
            <ac:spMk id="2" creationId="{EF60CA17-E108-4F16-BB45-DE94B3260D87}"/>
          </ac:spMkLst>
        </pc:spChg>
        <pc:spChg chg="mod">
          <ac:chgData name="Rachel Iles" userId="80abbc71-045e-409a-a317-7d3641ca40a2" providerId="ADAL" clId="{A0D33AA7-9A6E-47D6-82AE-C026A75AD216}" dt="2022-09-12T11:21:56.139" v="55" actId="27636"/>
          <ac:spMkLst>
            <pc:docMk/>
            <pc:sldMk cId="3463915486" sldId="285"/>
            <ac:spMk id="5" creationId="{31DBF376-6305-4AA4-8D56-D5823585934A}"/>
          </ac:spMkLst>
        </pc:spChg>
        <pc:spChg chg="mod">
          <ac:chgData name="Rachel Iles" userId="80abbc71-045e-409a-a317-7d3641ca40a2" providerId="ADAL" clId="{A0D33AA7-9A6E-47D6-82AE-C026A75AD216}" dt="2022-09-12T11:22:42.151" v="61" actId="1076"/>
          <ac:spMkLst>
            <pc:docMk/>
            <pc:sldMk cId="3463915486" sldId="285"/>
            <ac:spMk id="6" creationId="{81CA6828-BE9D-43C8-ADAD-FA3578C9E298}"/>
          </ac:spMkLst>
        </pc:spChg>
      </pc:sldChg>
      <pc:sldChg chg="modSp mod">
        <pc:chgData name="Rachel Iles" userId="80abbc71-045e-409a-a317-7d3641ca40a2" providerId="ADAL" clId="{A0D33AA7-9A6E-47D6-82AE-C026A75AD216}" dt="2022-09-21T15:27:14.803" v="69" actId="27636"/>
        <pc:sldMkLst>
          <pc:docMk/>
          <pc:sldMk cId="1088845966" sldId="287"/>
        </pc:sldMkLst>
        <pc:spChg chg="mod">
          <ac:chgData name="Rachel Iles" userId="80abbc71-045e-409a-a317-7d3641ca40a2" providerId="ADAL" clId="{A0D33AA7-9A6E-47D6-82AE-C026A75AD216}" dt="2022-09-21T15:27:14.803" v="69" actId="27636"/>
          <ac:spMkLst>
            <pc:docMk/>
            <pc:sldMk cId="1088845966" sldId="287"/>
            <ac:spMk id="2" creationId="{4488F5D7-35E8-49BE-AFBF-1679FD8D84E3}"/>
          </ac:spMkLst>
        </pc:spChg>
      </pc:sldChg>
      <pc:sldChg chg="modSp mod">
        <pc:chgData name="Rachel Iles" userId="80abbc71-045e-409a-a317-7d3641ca40a2" providerId="ADAL" clId="{A0D33AA7-9A6E-47D6-82AE-C026A75AD216}" dt="2022-09-12T10:57:44.136" v="11" actId="403"/>
        <pc:sldMkLst>
          <pc:docMk/>
          <pc:sldMk cId="175501036" sldId="289"/>
        </pc:sldMkLst>
        <pc:spChg chg="mod">
          <ac:chgData name="Rachel Iles" userId="80abbc71-045e-409a-a317-7d3641ca40a2" providerId="ADAL" clId="{A0D33AA7-9A6E-47D6-82AE-C026A75AD216}" dt="2022-09-12T10:57:44.136" v="11" actId="403"/>
          <ac:spMkLst>
            <pc:docMk/>
            <pc:sldMk cId="175501036" sldId="289"/>
            <ac:spMk id="2" creationId="{4C9D37D7-C6AE-44CF-BB3A-BAC012EBF70A}"/>
          </ac:spMkLst>
        </pc:spChg>
      </pc:sldChg>
      <pc:sldChg chg="modSp mod">
        <pc:chgData name="Rachel Iles" userId="80abbc71-045e-409a-a317-7d3641ca40a2" providerId="ADAL" clId="{A0D33AA7-9A6E-47D6-82AE-C026A75AD216}" dt="2022-09-12T10:59:29.178" v="30" actId="1076"/>
        <pc:sldMkLst>
          <pc:docMk/>
          <pc:sldMk cId="2838796216" sldId="291"/>
        </pc:sldMkLst>
        <pc:spChg chg="mod">
          <ac:chgData name="Rachel Iles" userId="80abbc71-045e-409a-a317-7d3641ca40a2" providerId="ADAL" clId="{A0D33AA7-9A6E-47D6-82AE-C026A75AD216}" dt="2022-09-12T10:59:29.178" v="30" actId="1076"/>
          <ac:spMkLst>
            <pc:docMk/>
            <pc:sldMk cId="2838796216" sldId="291"/>
            <ac:spMk id="2" creationId="{DD844832-44AA-464D-AFDE-204BD74BCD6E}"/>
          </ac:spMkLst>
        </pc:spChg>
      </pc:sldChg>
      <pc:sldChg chg="modSp mod">
        <pc:chgData name="Rachel Iles" userId="80abbc71-045e-409a-a317-7d3641ca40a2" providerId="ADAL" clId="{A0D33AA7-9A6E-47D6-82AE-C026A75AD216}" dt="2022-09-12T11:20:47.585" v="41" actId="122"/>
        <pc:sldMkLst>
          <pc:docMk/>
          <pc:sldMk cId="4156899231" sldId="323"/>
        </pc:sldMkLst>
        <pc:spChg chg="mod">
          <ac:chgData name="Rachel Iles" userId="80abbc71-045e-409a-a317-7d3641ca40a2" providerId="ADAL" clId="{A0D33AA7-9A6E-47D6-82AE-C026A75AD216}" dt="2022-09-12T11:20:47.585" v="41" actId="122"/>
          <ac:spMkLst>
            <pc:docMk/>
            <pc:sldMk cId="4156899231" sldId="323"/>
            <ac:spMk id="2" creationId="{B539E82E-6BCE-4996-ADD8-11642DDF7A76}"/>
          </ac:spMkLst>
        </pc:spChg>
      </pc:sldChg>
      <pc:sldChg chg="modSp mod">
        <pc:chgData name="Rachel Iles" userId="80abbc71-045e-409a-a317-7d3641ca40a2" providerId="ADAL" clId="{A0D33AA7-9A6E-47D6-82AE-C026A75AD216}" dt="2022-09-21T15:27:45.256" v="79" actId="207"/>
        <pc:sldMkLst>
          <pc:docMk/>
          <pc:sldMk cId="3947547237" sldId="326"/>
        </pc:sldMkLst>
        <pc:spChg chg="mod">
          <ac:chgData name="Rachel Iles" userId="80abbc71-045e-409a-a317-7d3641ca40a2" providerId="ADAL" clId="{A0D33AA7-9A6E-47D6-82AE-C026A75AD216}" dt="2022-09-21T15:27:45.256" v="79" actId="207"/>
          <ac:spMkLst>
            <pc:docMk/>
            <pc:sldMk cId="3947547237" sldId="326"/>
            <ac:spMk id="2" creationId="{918E750C-F935-470C-81A3-1DFF92F12137}"/>
          </ac:spMkLst>
        </pc:spChg>
      </pc:sldChg>
      <pc:sldChg chg="del">
        <pc:chgData name="Rachel Iles" userId="80abbc71-045e-409a-a317-7d3641ca40a2" providerId="ADAL" clId="{A0D33AA7-9A6E-47D6-82AE-C026A75AD216}" dt="2022-09-12T09:20:54.568" v="0" actId="2696"/>
        <pc:sldMkLst>
          <pc:docMk/>
          <pc:sldMk cId="3674372105" sldId="327"/>
        </pc:sldMkLst>
      </pc:sldChg>
      <pc:sldChg chg="modSp mod">
        <pc:chgData name="Rachel Iles" userId="80abbc71-045e-409a-a317-7d3641ca40a2" providerId="ADAL" clId="{A0D33AA7-9A6E-47D6-82AE-C026A75AD216}" dt="2022-09-12T10:58:44.055" v="22" actId="1076"/>
        <pc:sldMkLst>
          <pc:docMk/>
          <pc:sldMk cId="1710618472" sldId="328"/>
        </pc:sldMkLst>
        <pc:spChg chg="mod">
          <ac:chgData name="Rachel Iles" userId="80abbc71-045e-409a-a317-7d3641ca40a2" providerId="ADAL" clId="{A0D33AA7-9A6E-47D6-82AE-C026A75AD216}" dt="2022-09-12T10:58:24.863" v="16" actId="14100"/>
          <ac:spMkLst>
            <pc:docMk/>
            <pc:sldMk cId="1710618472" sldId="328"/>
            <ac:spMk id="5" creationId="{7F16555E-8531-4380-A21E-4E14130B831C}"/>
          </ac:spMkLst>
        </pc:spChg>
        <pc:picChg chg="mod">
          <ac:chgData name="Rachel Iles" userId="80abbc71-045e-409a-a317-7d3641ca40a2" providerId="ADAL" clId="{A0D33AA7-9A6E-47D6-82AE-C026A75AD216}" dt="2022-09-12T10:58:44.055" v="22" actId="1076"/>
          <ac:picMkLst>
            <pc:docMk/>
            <pc:sldMk cId="1710618472" sldId="328"/>
            <ac:picMk id="3074" creationId="{A6EEDE06-4DA2-43C2-9CC6-8906FB1FA995}"/>
          </ac:picMkLst>
        </pc:picChg>
        <pc:picChg chg="mod">
          <ac:chgData name="Rachel Iles" userId="80abbc71-045e-409a-a317-7d3641ca40a2" providerId="ADAL" clId="{A0D33AA7-9A6E-47D6-82AE-C026A75AD216}" dt="2022-09-12T10:58:31.093" v="18" actId="14100"/>
          <ac:picMkLst>
            <pc:docMk/>
            <pc:sldMk cId="1710618472" sldId="328"/>
            <ac:picMk id="3076" creationId="{BCC5220B-7C5D-4A1B-BCA1-8AC07CD0BB1A}"/>
          </ac:picMkLst>
        </pc:picChg>
        <pc:picChg chg="mod">
          <ac:chgData name="Rachel Iles" userId="80abbc71-045e-409a-a317-7d3641ca40a2" providerId="ADAL" clId="{A0D33AA7-9A6E-47D6-82AE-C026A75AD216}" dt="2022-09-12T10:58:39.210" v="20" actId="1076"/>
          <ac:picMkLst>
            <pc:docMk/>
            <pc:sldMk cId="1710618472" sldId="328"/>
            <ac:picMk id="3078" creationId="{2663F39E-405C-40CB-A504-A5A2158096A5}"/>
          </ac:picMkLst>
        </pc:picChg>
      </pc:sldChg>
    </pc:docChg>
  </pc:docChgLst>
  <pc:docChgLst>
    <pc:chgData name="Rachel Iles" userId="80abbc71-045e-409a-a317-7d3641ca40a2" providerId="ADAL" clId="{ECA4FE6C-3E32-4D44-A268-B8F18C3A2D3D}"/>
    <pc:docChg chg="modSld">
      <pc:chgData name="Rachel Iles" userId="80abbc71-045e-409a-a317-7d3641ca40a2" providerId="ADAL" clId="{ECA4FE6C-3E32-4D44-A268-B8F18C3A2D3D}" dt="2022-08-01T15:30:09.740" v="4" actId="20577"/>
      <pc:docMkLst>
        <pc:docMk/>
      </pc:docMkLst>
      <pc:sldChg chg="modNotes">
        <pc:chgData name="Rachel Iles" userId="80abbc71-045e-409a-a317-7d3641ca40a2" providerId="ADAL" clId="{ECA4FE6C-3E32-4D44-A268-B8F18C3A2D3D}" dt="2022-08-01T15:29:08.897" v="0" actId="20577"/>
        <pc:sldMkLst>
          <pc:docMk/>
          <pc:sldMk cId="1088845966" sldId="287"/>
        </pc:sldMkLst>
      </pc:sldChg>
      <pc:sldChg chg="modNotes">
        <pc:chgData name="Rachel Iles" userId="80abbc71-045e-409a-a317-7d3641ca40a2" providerId="ADAL" clId="{ECA4FE6C-3E32-4D44-A268-B8F18C3A2D3D}" dt="2022-08-01T15:29:15.929" v="1" actId="20577"/>
        <pc:sldMkLst>
          <pc:docMk/>
          <pc:sldMk cId="175501036" sldId="289"/>
        </pc:sldMkLst>
      </pc:sldChg>
      <pc:sldChg chg="modNotes">
        <pc:chgData name="Rachel Iles" userId="80abbc71-045e-409a-a317-7d3641ca40a2" providerId="ADAL" clId="{ECA4FE6C-3E32-4D44-A268-B8F18C3A2D3D}" dt="2022-08-01T15:29:28.098" v="2" actId="20577"/>
        <pc:sldMkLst>
          <pc:docMk/>
          <pc:sldMk cId="2838796216" sldId="291"/>
        </pc:sldMkLst>
      </pc:sldChg>
      <pc:sldChg chg="modNotes">
        <pc:chgData name="Rachel Iles" userId="80abbc71-045e-409a-a317-7d3641ca40a2" providerId="ADAL" clId="{ECA4FE6C-3E32-4D44-A268-B8F18C3A2D3D}" dt="2022-08-01T15:29:39.831" v="3" actId="20577"/>
        <pc:sldMkLst>
          <pc:docMk/>
          <pc:sldMk cId="2804223426" sldId="294"/>
        </pc:sldMkLst>
      </pc:sldChg>
      <pc:sldChg chg="modNotes">
        <pc:chgData name="Rachel Iles" userId="80abbc71-045e-409a-a317-7d3641ca40a2" providerId="ADAL" clId="{ECA4FE6C-3E32-4D44-A268-B8F18C3A2D3D}" dt="2022-08-01T15:30:09.740" v="4" actId="20577"/>
        <pc:sldMkLst>
          <pc:docMk/>
          <pc:sldMk cId="3360365664" sldId="32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05050"/>
                </a:solidFill>
                <a:effectLst/>
                <a:latin typeface="Open Sans" panose="020B0606030504020204" pitchFamily="34" charset="0"/>
              </a:rPr>
              <a:t>1983, 1987, 1991. </a:t>
            </a:r>
            <a:r>
              <a:rPr lang="en-GB" b="0" i="1" dirty="0">
                <a:solidFill>
                  <a:srgbClr val="505050"/>
                </a:solidFill>
                <a:effectLst/>
                <a:latin typeface="inherit"/>
              </a:rPr>
              <a:t>The Reflective Practitioner: How professionals think in action</a:t>
            </a:r>
            <a:r>
              <a:rPr lang="en-GB" b="0" i="0" dirty="0">
                <a:solidFill>
                  <a:srgbClr val="505050"/>
                </a:solidFill>
                <a:effectLst/>
                <a:latin typeface="Open Sans" panose="020B0606030504020204" pitchFamily="34" charset="0"/>
              </a:rPr>
              <a:t>. Temple Smith.</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4036546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4009441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2484720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957881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556604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1208386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3090173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2669103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44266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found on </a:t>
            </a:r>
            <a:r>
              <a:rPr lang="en-GB" dirty="0" err="1"/>
              <a:t>moodle</a:t>
            </a:r>
            <a:r>
              <a:rPr lang="en-GB" dirty="0"/>
              <a:t> – a different way of reflecting as oppose to following a model. </a:t>
            </a:r>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74484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3767355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8967236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35920605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27803390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25645684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A2A2A"/>
                </a:solidFill>
                <a:effectLst/>
                <a:latin typeface="Lato" panose="020F0502020204030203" pitchFamily="34" charset="0"/>
              </a:rPr>
              <a:t>A good website that explains the ladder</a:t>
            </a:r>
          </a:p>
          <a:p>
            <a:endParaRPr lang="en-GB" b="0" i="0" dirty="0">
              <a:solidFill>
                <a:srgbClr val="2A2A2A"/>
              </a:solidFill>
              <a:effectLst/>
              <a:latin typeface="Lato" panose="020F0502020204030203" pitchFamily="34" charset="0"/>
            </a:endParaRPr>
          </a:p>
          <a:p>
            <a:r>
              <a:rPr lang="en-GB" b="0" i="0" dirty="0">
                <a:solidFill>
                  <a:srgbClr val="2A2A2A"/>
                </a:solidFill>
                <a:effectLst/>
                <a:latin typeface="Lato" panose="020F0502020204030203" pitchFamily="34" charset="0"/>
              </a:rPr>
              <a:t>Hart’s typology of children’s participation is presented as a metaphorical “ladder,” with each ascending rung representing increasing levels of child agency, control, or power. In addition to the eight “rungs” of the ladder represent a continuum of power that ascends from </a:t>
            </a:r>
            <a:r>
              <a:rPr lang="en-GB" b="0" i="1" dirty="0">
                <a:solidFill>
                  <a:srgbClr val="2A2A2A"/>
                </a:solidFill>
                <a:effectLst/>
                <a:latin typeface="Lato" panose="020F0502020204030203" pitchFamily="34" charset="0"/>
              </a:rPr>
              <a:t>nonparticipation</a:t>
            </a:r>
            <a:r>
              <a:rPr lang="en-GB" b="0" i="0" dirty="0">
                <a:solidFill>
                  <a:srgbClr val="2A2A2A"/>
                </a:solidFill>
                <a:effectLst/>
                <a:latin typeface="Lato" panose="020F0502020204030203" pitchFamily="34" charset="0"/>
              </a:rPr>
              <a:t> (no agency) to </a:t>
            </a:r>
            <a:r>
              <a:rPr lang="en-GB" b="0" i="1" dirty="0">
                <a:solidFill>
                  <a:srgbClr val="2A2A2A"/>
                </a:solidFill>
                <a:effectLst/>
                <a:latin typeface="Lato" panose="020F0502020204030203" pitchFamily="34" charset="0"/>
              </a:rPr>
              <a:t>degrees of participation</a:t>
            </a:r>
            <a:r>
              <a:rPr lang="en-GB" b="0" i="0" dirty="0">
                <a:solidFill>
                  <a:srgbClr val="2A2A2A"/>
                </a:solidFill>
                <a:effectLst/>
                <a:latin typeface="Lato" panose="020F0502020204030203" pitchFamily="34" charset="0"/>
              </a:rPr>
              <a:t> (increasing levels of agency).</a:t>
            </a:r>
          </a:p>
          <a:p>
            <a:endParaRPr lang="en-GB" b="0" i="0" dirty="0">
              <a:solidFill>
                <a:srgbClr val="2A2A2A"/>
              </a:solidFill>
              <a:effectLst/>
              <a:latin typeface="Lato" panose="020F0502020204030203" pitchFamily="34" charset="0"/>
            </a:endParaRPr>
          </a:p>
          <a:p>
            <a:endParaRPr lang="en-GB" dirty="0"/>
          </a:p>
          <a:p>
            <a:r>
              <a:rPr lang="en-GB" dirty="0"/>
              <a:t>Roger A. Hart, Children’s Participation: From Tokenism to Citizenship</a:t>
            </a:r>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3347769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487246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19492652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7806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1281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004A69B8-2871-4FA4-8492-B069FF631261}" type="datetimeFigureOut">
              <a:rPr lang="en-GB" smtClean="0"/>
              <a:pPr>
                <a:defRPr/>
              </a:pPr>
              <a:t>21/09/2022</a:t>
            </a:fld>
            <a:endParaRPr lang="en-GB"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494044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887245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CF8DB81-439C-4656-9D3E-66A7D1A45EA3}" type="datetimeFigureOut">
              <a:rPr lang="en-GB" smtClean="0"/>
              <a:pPr>
                <a:defRPr/>
              </a:pPr>
              <a:t>21/09/2022</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044581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21/09/2022</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41912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21/09/2022</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192545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3E7E5E2-C784-4A97-8CF6-8823521BE19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187113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416119F-627E-4435-8782-E1A15BFB523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2180749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21/09/2022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287512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E43C031-A6CF-420F-AE3A-6087542148F3}" type="datetimeFigureOut">
              <a:rPr lang="en-GB" smtClean="0"/>
              <a:pPr>
                <a:defRPr/>
              </a:pPr>
              <a:t>21/09/2022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2732089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21/09/2022</a:t>
            </a:fld>
            <a:endParaRPr lang="en-GB"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33171455"/>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21835502421"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organizingengagement.org/models/ladder-of-childrens-participation/"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4324/9780203117248" TargetMode="External"/><Relationship Id="rId7" Type="http://schemas.openxmlformats.org/officeDocument/2006/relationships/hyperlink" Target="https://libguides.cam.ac.uk/reflectivepracticetoolkit/models"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hyperlink" Target="https://www.researchgate.net/figure/Hart-1992-Ladder-of-Participation_fig1_328704370" TargetMode="External"/><Relationship Id="rId5" Type="http://schemas.openxmlformats.org/officeDocument/2006/relationships/hyperlink" Target="https://doi.org/10.4324/9781315237473" TargetMode="External"/><Relationship Id="rId4" Type="http://schemas.openxmlformats.org/officeDocument/2006/relationships/hyperlink" Target="https://ezproxy.uwtsd.ac.uk/login?url=https://search.ebscohost.com/login.aspx?direct=true&amp;db=nlebk&amp;AN=958635&amp;site=ehost-live&amp;ebv=EB&amp;ppid=pp_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AF690E-E0BD-4C4A-B73D-52D976ECA81E}"/>
              </a:ext>
            </a:extLst>
          </p:cNvPr>
          <p:cNvSpPr txBox="1"/>
          <p:nvPr/>
        </p:nvSpPr>
        <p:spPr>
          <a:xfrm>
            <a:off x="609599" y="1016050"/>
            <a:ext cx="10964985" cy="769441"/>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 typeface="Arial" panose="020B0604020202020204" pitchFamily="34" charset="0"/>
              <a:buNone/>
              <a:tabLst/>
              <a:defRPr/>
            </a:pPr>
            <a:r>
              <a:rPr kumimoji="0" lang="en-GB" sz="4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ECEY4002: </a:t>
            </a:r>
            <a:r>
              <a:rPr kumimoji="0" lang="en-GB" sz="44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4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endParaRPr kumimoji="0" lang="en-GB" sz="4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7800051F-D120-490B-BEBA-B633E292BAE6}"/>
              </a:ext>
            </a:extLst>
          </p:cNvPr>
          <p:cNvSpPr txBox="1"/>
          <p:nvPr/>
        </p:nvSpPr>
        <p:spPr>
          <a:xfrm>
            <a:off x="609599" y="4687789"/>
            <a:ext cx="10800861" cy="769441"/>
          </a:xfrm>
          <a:prstGeom prst="rect">
            <a:avLst/>
          </a:prstGeom>
          <a:noFill/>
          <a:ln>
            <a:solidFill>
              <a:schemeClr val="bg1"/>
            </a:solidFill>
          </a:ln>
        </p:spPr>
        <p:txBody>
          <a:bodyPr wrap="square" rtlCol="0">
            <a:spAutoFit/>
          </a:bodyPr>
          <a:lstStyle/>
          <a:p>
            <a:pPr algn="ctr"/>
            <a:r>
              <a:rPr lang="en-GB" sz="4400" b="1" dirty="0">
                <a:solidFill>
                  <a:schemeClr val="bg1"/>
                </a:solidFill>
                <a:latin typeface="Arial" panose="020B0604020202020204" pitchFamily="34" charset="0"/>
                <a:cs typeface="Arial" panose="020B0604020202020204" pitchFamily="34" charset="0"/>
              </a:rPr>
              <a:t>ECEY4002: Professional Practitioner</a:t>
            </a: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6" name="Picture 2" descr="See the source image">
            <a:extLst>
              <a:ext uri="{FF2B5EF4-FFF2-40B4-BE49-F238E27FC236}">
                <a16:creationId xmlns:a16="http://schemas.microsoft.com/office/drawing/2014/main" id="{6C243FBA-5711-4ADC-AB26-FF4149F47C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t="21955" r="637" b="11022"/>
          <a:stretch/>
        </p:blipFill>
        <p:spPr bwMode="auto">
          <a:xfrm>
            <a:off x="0" y="978858"/>
            <a:ext cx="12192000" cy="587914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EA4D8EBC-66E8-8C95-9F46-28E9BAE43067}"/>
              </a:ext>
            </a:extLst>
          </p:cNvPr>
          <p:cNvSpPr>
            <a:spLocks noGrp="1"/>
          </p:cNvSpPr>
          <p:nvPr>
            <p:ph type="title"/>
          </p:nvPr>
        </p:nvSpPr>
        <p:spPr>
          <a:xfrm>
            <a:off x="377371" y="0"/>
            <a:ext cx="12191999" cy="932731"/>
          </a:xfrm>
        </p:spPr>
        <p:txBody>
          <a:bodyPr>
            <a:noAutofit/>
          </a:bodyPr>
          <a:lstStyle/>
          <a:p>
            <a:r>
              <a:rPr lang="en-GB" sz="4800" b="1" dirty="0" err="1"/>
              <a:t>Ymarfer</a:t>
            </a:r>
            <a:r>
              <a:rPr lang="en-GB" sz="4800" b="1" dirty="0"/>
              <a:t> </a:t>
            </a:r>
            <a:r>
              <a:rPr lang="en-GB" sz="4800" b="1" dirty="0" err="1"/>
              <a:t>Myfyriol</a:t>
            </a:r>
            <a:r>
              <a:rPr lang="en-GB" sz="4800" b="1" dirty="0"/>
              <a:t> </a:t>
            </a:r>
            <a:r>
              <a:rPr lang="en-GB" sz="4800" b="1" dirty="0">
                <a:solidFill>
                  <a:schemeClr val="accent1">
                    <a:lumMod val="75000"/>
                  </a:schemeClr>
                </a:solidFill>
              </a:rPr>
              <a:t>     </a:t>
            </a:r>
            <a:r>
              <a:rPr lang="en-GB" sz="4800" b="1" dirty="0" err="1">
                <a:solidFill>
                  <a:schemeClr val="accent1">
                    <a:lumMod val="75000"/>
                  </a:schemeClr>
                </a:solidFill>
              </a:rPr>
              <a:t>Refelctive</a:t>
            </a:r>
            <a:r>
              <a:rPr lang="en-GB" sz="4800" b="1" dirty="0">
                <a:solidFill>
                  <a:schemeClr val="accent1">
                    <a:lumMod val="75000"/>
                  </a:schemeClr>
                </a:solidFill>
              </a:rPr>
              <a:t> Practice  </a:t>
            </a:r>
          </a:p>
        </p:txBody>
      </p:sp>
    </p:spTree>
    <p:extLst>
      <p:ext uri="{BB962C8B-B14F-4D97-AF65-F5344CB8AC3E}">
        <p14:creationId xmlns:p14="http://schemas.microsoft.com/office/powerpoint/2010/main" val="246420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ECFA8-EC80-43BA-B6BB-F132B448800A}"/>
              </a:ext>
            </a:extLst>
          </p:cNvPr>
          <p:cNvSpPr>
            <a:spLocks noGrp="1"/>
          </p:cNvSpPr>
          <p:nvPr>
            <p:ph type="title"/>
          </p:nvPr>
        </p:nvSpPr>
        <p:spPr>
          <a:xfrm>
            <a:off x="838200" y="79992"/>
            <a:ext cx="10515600" cy="932731"/>
          </a:xfrm>
        </p:spPr>
        <p:txBody>
          <a:bodyPr>
            <a:normAutofit/>
          </a:bodyPr>
          <a:lstStyle/>
          <a:p>
            <a:r>
              <a:rPr lang="en-GB" sz="4800" dirty="0" err="1"/>
              <a:t>Ymarfer</a:t>
            </a:r>
            <a:r>
              <a:rPr lang="en-GB" sz="4800" dirty="0"/>
              <a:t> </a:t>
            </a:r>
            <a:r>
              <a:rPr lang="en-GB" sz="4800" dirty="0" err="1"/>
              <a:t>Myfyriol</a:t>
            </a:r>
            <a:r>
              <a:rPr lang="en-GB" sz="4800" dirty="0"/>
              <a:t> / </a:t>
            </a:r>
            <a:r>
              <a:rPr lang="en-GB" sz="4800" dirty="0">
                <a:solidFill>
                  <a:schemeClr val="accent1">
                    <a:lumMod val="75000"/>
                  </a:schemeClr>
                </a:solidFill>
              </a:rPr>
              <a:t>Reflective Practice </a:t>
            </a:r>
          </a:p>
        </p:txBody>
      </p:sp>
      <p:sp>
        <p:nvSpPr>
          <p:cNvPr id="3" name="Content Placeholder 2">
            <a:extLst>
              <a:ext uri="{FF2B5EF4-FFF2-40B4-BE49-F238E27FC236}">
                <a16:creationId xmlns:a16="http://schemas.microsoft.com/office/drawing/2014/main" id="{BD99FDBB-C30A-4405-856B-5CEC9AB113FE}"/>
              </a:ext>
            </a:extLst>
          </p:cNvPr>
          <p:cNvSpPr>
            <a:spLocks noGrp="1"/>
          </p:cNvSpPr>
          <p:nvPr>
            <p:ph sz="half" idx="1"/>
          </p:nvPr>
        </p:nvSpPr>
        <p:spPr>
          <a:xfrm>
            <a:off x="130629" y="1012723"/>
            <a:ext cx="5513203" cy="4351338"/>
          </a:xfrm>
        </p:spPr>
        <p:txBody>
          <a:bodyPr>
            <a:normAutofit fontScale="77500" lnSpcReduction="20000"/>
          </a:bodyPr>
          <a:lstStyle/>
          <a:p>
            <a:r>
              <a:rPr lang="en-GB" sz="3100" dirty="0"/>
              <a:t>“</a:t>
            </a:r>
            <a:r>
              <a:rPr lang="en-GB" sz="3100" dirty="0" err="1"/>
              <a:t>fel</a:t>
            </a:r>
            <a:r>
              <a:rPr lang="en-GB" sz="3100" dirty="0"/>
              <a:t> </a:t>
            </a:r>
            <a:r>
              <a:rPr lang="en-GB" sz="3100" dirty="0" err="1"/>
              <a:t>arfer</a:t>
            </a:r>
            <a:r>
              <a:rPr lang="en-GB" sz="3100" dirty="0"/>
              <a:t> </a:t>
            </a:r>
            <a:r>
              <a:rPr lang="en-GB" sz="3100" dirty="0" err="1"/>
              <a:t>mae</a:t>
            </a:r>
            <a:r>
              <a:rPr lang="en-GB" sz="3100" dirty="0"/>
              <a:t> </a:t>
            </a:r>
            <a:r>
              <a:rPr lang="en-GB" sz="3100" dirty="0" err="1"/>
              <a:t>ymarferwyr</a:t>
            </a:r>
            <a:r>
              <a:rPr lang="en-GB" sz="3100" dirty="0"/>
              <a:t> </a:t>
            </a:r>
            <a:r>
              <a:rPr lang="en-GB" sz="3100" dirty="0" err="1"/>
              <a:t>cymwys</a:t>
            </a:r>
            <a:r>
              <a:rPr lang="en-GB" sz="3100" dirty="0"/>
              <a:t> </a:t>
            </a:r>
            <a:r>
              <a:rPr lang="en-GB" sz="3100" dirty="0" err="1"/>
              <a:t>yn</a:t>
            </a:r>
            <a:r>
              <a:rPr lang="en-GB" sz="3100" dirty="0"/>
              <a:t> </a:t>
            </a:r>
            <a:r>
              <a:rPr lang="en-GB" sz="3100" dirty="0" err="1"/>
              <a:t>gwybod</a:t>
            </a:r>
            <a:r>
              <a:rPr lang="en-GB" sz="3100" dirty="0"/>
              <a:t> </a:t>
            </a:r>
            <a:r>
              <a:rPr lang="en-GB" sz="3100" dirty="0" err="1"/>
              <a:t>mwy</a:t>
            </a:r>
            <a:r>
              <a:rPr lang="en-GB" sz="3100" dirty="0"/>
              <a:t> nag y gallant </a:t>
            </a:r>
            <a:r>
              <a:rPr lang="en-GB" sz="3100" dirty="0" err="1"/>
              <a:t>ei</a:t>
            </a:r>
            <a:r>
              <a:rPr lang="en-GB" sz="3100" dirty="0"/>
              <a:t> </a:t>
            </a:r>
            <a:r>
              <a:rPr lang="en-GB" sz="3100" dirty="0" err="1"/>
              <a:t>ddweud</a:t>
            </a:r>
            <a:r>
              <a:rPr lang="en-GB" sz="3100" dirty="0"/>
              <a:t>.  </a:t>
            </a:r>
            <a:r>
              <a:rPr lang="en-GB" sz="3100" dirty="0" err="1"/>
              <a:t>Maent</a:t>
            </a:r>
            <a:r>
              <a:rPr lang="en-GB" sz="3100" dirty="0"/>
              <a:t> </a:t>
            </a:r>
            <a:r>
              <a:rPr lang="en-GB" sz="3100" dirty="0" err="1"/>
              <a:t>yn</a:t>
            </a:r>
            <a:r>
              <a:rPr lang="en-GB" sz="3100" dirty="0"/>
              <a:t> </a:t>
            </a:r>
            <a:r>
              <a:rPr lang="en-GB" sz="3100" dirty="0" err="1"/>
              <a:t>arddangos</a:t>
            </a:r>
            <a:r>
              <a:rPr lang="en-GB" sz="3100" dirty="0"/>
              <a:t> math o </a:t>
            </a:r>
            <a:r>
              <a:rPr lang="en-GB" sz="3100" dirty="0" err="1"/>
              <a:t>wybod-mewn-arfer</a:t>
            </a:r>
            <a:r>
              <a:rPr lang="en-GB" sz="3100" dirty="0"/>
              <a:t>, y </a:t>
            </a:r>
            <a:r>
              <a:rPr lang="en-GB" sz="3100" dirty="0" err="1"/>
              <a:t>mae’r</a:t>
            </a:r>
            <a:r>
              <a:rPr lang="en-GB" sz="3100" dirty="0"/>
              <a:t> </a:t>
            </a:r>
            <a:r>
              <a:rPr lang="en-GB" sz="3100" dirty="0" err="1"/>
              <a:t>rhan</a:t>
            </a:r>
            <a:r>
              <a:rPr lang="en-GB" sz="3100" dirty="0"/>
              <a:t> </a:t>
            </a:r>
            <a:r>
              <a:rPr lang="en-GB" sz="3100" dirty="0" err="1"/>
              <a:t>fwyaf</a:t>
            </a:r>
            <a:r>
              <a:rPr lang="en-GB" sz="3100" dirty="0"/>
              <a:t> </a:t>
            </a:r>
            <a:r>
              <a:rPr lang="en-GB" sz="3100" dirty="0" err="1"/>
              <a:t>ohono</a:t>
            </a:r>
            <a:r>
              <a:rPr lang="en-GB" sz="3100" dirty="0"/>
              <a:t> </a:t>
            </a:r>
            <a:r>
              <a:rPr lang="en-GB" sz="3100" dirty="0" err="1"/>
              <a:t>heb</a:t>
            </a:r>
            <a:r>
              <a:rPr lang="en-GB" sz="3100" dirty="0"/>
              <a:t> </a:t>
            </a:r>
            <a:r>
              <a:rPr lang="en-GB" sz="3100" dirty="0" err="1"/>
              <a:t>ei</a:t>
            </a:r>
            <a:r>
              <a:rPr lang="en-GB" sz="3100" dirty="0"/>
              <a:t> </a:t>
            </a:r>
            <a:r>
              <a:rPr lang="en-GB" sz="3100" dirty="0" err="1"/>
              <a:t>fynegi</a:t>
            </a:r>
            <a:r>
              <a:rPr lang="en-GB" sz="3100" dirty="0"/>
              <a:t>.” </a:t>
            </a:r>
          </a:p>
          <a:p>
            <a:r>
              <a:rPr lang="en-GB" sz="3100" dirty="0"/>
              <a:t>“</a:t>
            </a:r>
            <a:r>
              <a:rPr lang="en-GB" sz="3100" dirty="0" err="1"/>
              <a:t>Mae’r</a:t>
            </a:r>
            <a:r>
              <a:rPr lang="en-GB" sz="3100" dirty="0"/>
              <a:t> </a:t>
            </a:r>
            <a:r>
              <a:rPr lang="en-GB" sz="3100" dirty="0" err="1"/>
              <a:t>ymarferydd</a:t>
            </a:r>
            <a:r>
              <a:rPr lang="en-GB" sz="3100" dirty="0"/>
              <a:t> </a:t>
            </a:r>
            <a:r>
              <a:rPr lang="en-GB" sz="3100" dirty="0" err="1"/>
              <a:t>adfyfyriol</a:t>
            </a:r>
            <a:r>
              <a:rPr lang="en-GB" sz="3100" dirty="0"/>
              <a:t> </a:t>
            </a:r>
            <a:r>
              <a:rPr lang="en-GB" sz="3100" dirty="0" err="1"/>
              <a:t>yn</a:t>
            </a:r>
            <a:r>
              <a:rPr lang="en-GB" sz="3100" dirty="0"/>
              <a:t> </a:t>
            </a:r>
            <a:r>
              <a:rPr lang="en-GB" sz="3100" dirty="0" err="1"/>
              <a:t>caniatáu</a:t>
            </a:r>
            <a:r>
              <a:rPr lang="en-GB" sz="3100" dirty="0"/>
              <a:t> </a:t>
            </a:r>
            <a:r>
              <a:rPr lang="en-GB" sz="3100" dirty="0" err="1"/>
              <a:t>i’w</a:t>
            </a:r>
            <a:r>
              <a:rPr lang="en-GB" sz="3100" dirty="0"/>
              <a:t> </a:t>
            </a:r>
            <a:r>
              <a:rPr lang="en-GB" sz="3100" dirty="0" err="1"/>
              <a:t>hun</a:t>
            </a:r>
            <a:r>
              <a:rPr lang="en-GB" sz="3100" dirty="0"/>
              <a:t> </a:t>
            </a:r>
            <a:r>
              <a:rPr lang="en-GB" sz="3100" dirty="0" err="1"/>
              <a:t>brofi</a:t>
            </a:r>
            <a:r>
              <a:rPr lang="en-GB" sz="3100" dirty="0"/>
              <a:t> </a:t>
            </a:r>
            <a:r>
              <a:rPr lang="en-GB" sz="3100" dirty="0" err="1"/>
              <a:t>syndod</a:t>
            </a:r>
            <a:r>
              <a:rPr lang="en-GB" sz="3100" dirty="0"/>
              <a:t>, </a:t>
            </a:r>
            <a:r>
              <a:rPr lang="en-GB" sz="3100" dirty="0" err="1"/>
              <a:t>penbleth</a:t>
            </a:r>
            <a:r>
              <a:rPr lang="en-GB" sz="3100" dirty="0"/>
              <a:t>, neu </a:t>
            </a:r>
            <a:r>
              <a:rPr lang="en-GB" sz="3100" dirty="0" err="1"/>
              <a:t>ddryswch</a:t>
            </a:r>
            <a:r>
              <a:rPr lang="en-GB" sz="3100" dirty="0"/>
              <a:t> </a:t>
            </a:r>
            <a:r>
              <a:rPr lang="en-GB" sz="3100" dirty="0" err="1"/>
              <a:t>mewn</a:t>
            </a:r>
            <a:r>
              <a:rPr lang="en-GB" sz="3100" dirty="0"/>
              <a:t> </a:t>
            </a:r>
            <a:r>
              <a:rPr lang="en-GB" sz="3100" dirty="0" err="1"/>
              <a:t>sefyllfa</a:t>
            </a:r>
            <a:r>
              <a:rPr lang="en-GB" sz="3100" dirty="0"/>
              <a:t> y </a:t>
            </a:r>
            <a:r>
              <a:rPr lang="en-GB" sz="3100" dirty="0" err="1"/>
              <a:t>mae’n</a:t>
            </a:r>
            <a:r>
              <a:rPr lang="en-GB" sz="3100" dirty="0"/>
              <a:t> </a:t>
            </a:r>
            <a:r>
              <a:rPr lang="en-GB" sz="3100" dirty="0" err="1"/>
              <a:t>ei</a:t>
            </a:r>
            <a:r>
              <a:rPr lang="en-GB" sz="3100" dirty="0"/>
              <a:t> </a:t>
            </a:r>
            <a:r>
              <a:rPr lang="en-GB" sz="3100" dirty="0" err="1"/>
              <a:t>gweld</a:t>
            </a:r>
            <a:r>
              <a:rPr lang="en-GB" sz="3100" dirty="0"/>
              <a:t> </a:t>
            </a:r>
            <a:r>
              <a:rPr lang="en-GB" sz="3100" dirty="0" err="1"/>
              <a:t>fel</a:t>
            </a:r>
            <a:r>
              <a:rPr lang="en-GB" sz="3100" dirty="0"/>
              <a:t> un </a:t>
            </a:r>
            <a:r>
              <a:rPr lang="en-GB" sz="3100" dirty="0" err="1"/>
              <a:t>ansicr</a:t>
            </a:r>
            <a:r>
              <a:rPr lang="en-GB" sz="3100" dirty="0"/>
              <a:t> neu </a:t>
            </a:r>
            <a:r>
              <a:rPr lang="en-GB" sz="3100" dirty="0" err="1"/>
              <a:t>unigryw</a:t>
            </a:r>
            <a:r>
              <a:rPr lang="en-GB" sz="3100" dirty="0"/>
              <a:t>.  </a:t>
            </a:r>
            <a:r>
              <a:rPr lang="en-GB" sz="3100" dirty="0" err="1"/>
              <a:t>Mae’n</a:t>
            </a:r>
            <a:r>
              <a:rPr lang="en-GB" sz="3100" dirty="0"/>
              <a:t> </a:t>
            </a:r>
            <a:r>
              <a:rPr lang="en-GB" sz="3100" dirty="0" err="1"/>
              <a:t>adfyfyrio</a:t>
            </a:r>
            <a:r>
              <a:rPr lang="en-GB" sz="3100" dirty="0"/>
              <a:t> </a:t>
            </a:r>
            <a:r>
              <a:rPr lang="en-GB" sz="3100" dirty="0" err="1"/>
              <a:t>ar</a:t>
            </a:r>
            <a:r>
              <a:rPr lang="en-GB" sz="3100" dirty="0"/>
              <a:t> y </a:t>
            </a:r>
            <a:r>
              <a:rPr lang="en-GB" sz="3100" dirty="0" err="1"/>
              <a:t>ffenomen</a:t>
            </a:r>
            <a:r>
              <a:rPr lang="en-GB" sz="3100" dirty="0"/>
              <a:t> </a:t>
            </a:r>
            <a:r>
              <a:rPr lang="en-GB" sz="3100" dirty="0" err="1"/>
              <a:t>o’i</a:t>
            </a:r>
            <a:r>
              <a:rPr lang="en-GB" sz="3100" dirty="0"/>
              <a:t> </a:t>
            </a:r>
            <a:r>
              <a:rPr lang="en-GB" sz="3100" dirty="0" err="1"/>
              <a:t>flaen</a:t>
            </a:r>
            <a:r>
              <a:rPr lang="en-GB" sz="3100" dirty="0"/>
              <a:t>, ac </a:t>
            </a:r>
            <a:r>
              <a:rPr lang="en-GB" sz="3100" dirty="0" err="1"/>
              <a:t>ar</a:t>
            </a:r>
            <a:r>
              <a:rPr lang="en-GB" sz="3100" dirty="0"/>
              <a:t> y </a:t>
            </a:r>
            <a:r>
              <a:rPr lang="en-GB" sz="3100" dirty="0" err="1"/>
              <a:t>dealltwriaethau</a:t>
            </a:r>
            <a:r>
              <a:rPr lang="en-GB" sz="3100" dirty="0"/>
              <a:t> </a:t>
            </a:r>
            <a:r>
              <a:rPr lang="en-GB" sz="3100" dirty="0" err="1"/>
              <a:t>blaenorol</a:t>
            </a:r>
            <a:r>
              <a:rPr lang="en-GB" sz="3100" dirty="0"/>
              <a:t> </a:t>
            </a:r>
            <a:r>
              <a:rPr lang="en-GB" sz="3100" dirty="0" err="1"/>
              <a:t>sydd</a:t>
            </a:r>
            <a:r>
              <a:rPr lang="en-GB" sz="3100" dirty="0"/>
              <a:t> </a:t>
            </a:r>
            <a:r>
              <a:rPr lang="en-GB" sz="3100" dirty="0" err="1"/>
              <a:t>wedi</a:t>
            </a:r>
            <a:r>
              <a:rPr lang="en-GB" sz="3100" dirty="0"/>
              <a:t> bod </a:t>
            </a:r>
            <a:r>
              <a:rPr lang="en-GB" sz="3100" dirty="0" err="1"/>
              <a:t>ymhlyg</a:t>
            </a:r>
            <a:r>
              <a:rPr lang="en-GB" sz="3100" dirty="0"/>
              <a:t> </a:t>
            </a:r>
            <a:r>
              <a:rPr lang="en-GB" sz="3100" dirty="0" err="1"/>
              <a:t>yn</a:t>
            </a:r>
            <a:r>
              <a:rPr lang="en-GB" sz="3100" dirty="0"/>
              <a:t> </a:t>
            </a:r>
            <a:r>
              <a:rPr lang="en-GB" sz="3100" dirty="0" err="1"/>
              <a:t>ei</a:t>
            </a:r>
            <a:r>
              <a:rPr lang="en-GB" sz="3100" dirty="0"/>
              <a:t> </a:t>
            </a:r>
            <a:r>
              <a:rPr lang="en-GB" sz="3100" dirty="0" err="1"/>
              <a:t>ymddygiad</a:t>
            </a:r>
            <a:r>
              <a:rPr lang="en-GB" sz="3100" dirty="0"/>
              <a:t>.  </a:t>
            </a:r>
            <a:r>
              <a:rPr lang="en-GB" sz="3100" dirty="0" err="1"/>
              <a:t>Mae’n</a:t>
            </a:r>
            <a:r>
              <a:rPr lang="en-GB" sz="3100" dirty="0"/>
              <a:t> </a:t>
            </a:r>
            <a:r>
              <a:rPr lang="en-GB" sz="3100" dirty="0" err="1"/>
              <a:t>gwneud</a:t>
            </a:r>
            <a:r>
              <a:rPr lang="en-GB" sz="3100" dirty="0"/>
              <a:t> </a:t>
            </a:r>
            <a:r>
              <a:rPr lang="en-GB" sz="3100" dirty="0" err="1"/>
              <a:t>arbrawf</a:t>
            </a:r>
            <a:r>
              <a:rPr lang="en-GB" sz="3100" dirty="0"/>
              <a:t> </a:t>
            </a:r>
            <a:r>
              <a:rPr lang="en-GB" sz="3100" dirty="0" err="1"/>
              <a:t>sy’n</a:t>
            </a:r>
            <a:r>
              <a:rPr lang="en-GB" sz="3100" dirty="0"/>
              <a:t> </a:t>
            </a:r>
            <a:r>
              <a:rPr lang="en-GB" sz="3100" dirty="0" err="1"/>
              <a:t>creu</a:t>
            </a:r>
            <a:r>
              <a:rPr lang="en-GB" sz="3100" dirty="0"/>
              <a:t> </a:t>
            </a:r>
            <a:r>
              <a:rPr lang="en-GB" sz="3100" dirty="0" err="1"/>
              <a:t>dealltwriaeth</a:t>
            </a:r>
            <a:r>
              <a:rPr lang="en-GB" sz="3100" dirty="0"/>
              <a:t> </a:t>
            </a:r>
            <a:r>
              <a:rPr lang="en-GB" sz="3100" dirty="0" err="1"/>
              <a:t>newydd</a:t>
            </a:r>
            <a:r>
              <a:rPr lang="en-GB" sz="3100" dirty="0"/>
              <a:t> </a:t>
            </a:r>
            <a:r>
              <a:rPr lang="en-GB" sz="3100" dirty="0" err="1"/>
              <a:t>o’r</a:t>
            </a:r>
            <a:r>
              <a:rPr lang="en-GB" sz="3100" dirty="0"/>
              <a:t> </a:t>
            </a:r>
            <a:r>
              <a:rPr lang="en-GB" sz="3100" dirty="0" err="1"/>
              <a:t>ffenomen</a:t>
            </a:r>
            <a:r>
              <a:rPr lang="en-GB" sz="3100" dirty="0"/>
              <a:t> a </a:t>
            </a:r>
            <a:r>
              <a:rPr lang="en-GB" sz="3100" dirty="0" err="1"/>
              <a:t>newid</a:t>
            </a:r>
            <a:r>
              <a:rPr lang="en-GB" sz="3100" dirty="0"/>
              <a:t> </a:t>
            </a:r>
            <a:r>
              <a:rPr lang="en-GB" sz="3100" dirty="0" err="1"/>
              <a:t>yn</a:t>
            </a:r>
            <a:r>
              <a:rPr lang="en-GB" sz="3100" dirty="0"/>
              <a:t> y </a:t>
            </a:r>
            <a:r>
              <a:rPr lang="en-GB" sz="3100" dirty="0" err="1"/>
              <a:t>sefyllfa</a:t>
            </a:r>
            <a:r>
              <a:rPr lang="en-GB" sz="3100" dirty="0"/>
              <a:t>.” (Donald Schon)</a:t>
            </a:r>
          </a:p>
          <a:p>
            <a:endParaRPr lang="en-GB" dirty="0"/>
          </a:p>
        </p:txBody>
      </p:sp>
      <p:sp>
        <p:nvSpPr>
          <p:cNvPr id="4" name="Content Placeholder 3">
            <a:extLst>
              <a:ext uri="{FF2B5EF4-FFF2-40B4-BE49-F238E27FC236}">
                <a16:creationId xmlns:a16="http://schemas.microsoft.com/office/drawing/2014/main" id="{FA452E99-EFC7-44BA-8CFE-8991B7E46ADD}"/>
              </a:ext>
            </a:extLst>
          </p:cNvPr>
          <p:cNvSpPr>
            <a:spLocks noGrp="1"/>
          </p:cNvSpPr>
          <p:nvPr>
            <p:ph sz="half" idx="2"/>
          </p:nvPr>
        </p:nvSpPr>
        <p:spPr>
          <a:xfrm>
            <a:off x="6244774" y="1107358"/>
            <a:ext cx="5397909" cy="4643283"/>
          </a:xfrm>
        </p:spPr>
        <p:txBody>
          <a:bodyPr>
            <a:normAutofit fontScale="77500" lnSpcReduction="20000"/>
          </a:bodyPr>
          <a:lstStyle/>
          <a:p>
            <a:r>
              <a:rPr lang="en-GB" sz="3100" dirty="0">
                <a:solidFill>
                  <a:schemeClr val="accent1">
                    <a:lumMod val="75000"/>
                  </a:schemeClr>
                </a:solidFill>
              </a:rPr>
              <a:t>“competent practitioners usually know more than they can say. They exhibit a kind of knowing-in-practice, most of which is tacit.” </a:t>
            </a:r>
          </a:p>
          <a:p>
            <a:r>
              <a:rPr lang="en-GB" sz="3100" dirty="0">
                <a:solidFill>
                  <a:schemeClr val="accent1">
                    <a:lumMod val="75000"/>
                  </a:schemeClr>
                </a:solidFill>
              </a:rPr>
              <a:t>“The reflective practitioner allows himself to experience surprise, puzzlement, or confusion in a situation which he finds uncertain or unique. He reflects on the phenomenon before him, and on the prior understandings which have been implicit in his behaviour. He carries out an experiment which serves to generate both a new understanding of the phenomenon and a change in the situation.”</a:t>
            </a:r>
          </a:p>
          <a:p>
            <a:pPr marL="914400" lvl="2" indent="0">
              <a:buNone/>
            </a:pPr>
            <a:r>
              <a:rPr lang="en-GB" dirty="0">
                <a:solidFill>
                  <a:schemeClr val="accent1">
                    <a:lumMod val="75000"/>
                  </a:schemeClr>
                </a:solidFill>
              </a:rPr>
              <a:t>		</a:t>
            </a:r>
            <a:r>
              <a:rPr lang="en-GB" sz="3100" i="1" dirty="0">
                <a:solidFill>
                  <a:schemeClr val="accent1">
                    <a:lumMod val="75000"/>
                  </a:schemeClr>
                </a:solidFill>
              </a:rPr>
              <a:t>Donald Schon</a:t>
            </a:r>
            <a:endParaRPr lang="en-GB" i="1" dirty="0">
              <a:solidFill>
                <a:schemeClr val="accent1">
                  <a:lumMod val="75000"/>
                </a:schemeClr>
              </a:solidFill>
            </a:endParaRPr>
          </a:p>
        </p:txBody>
      </p:sp>
    </p:spTree>
    <p:extLst>
      <p:ext uri="{BB962C8B-B14F-4D97-AF65-F5344CB8AC3E}">
        <p14:creationId xmlns:p14="http://schemas.microsoft.com/office/powerpoint/2010/main" val="3039861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0CA17-E108-4F16-BB45-DE94B3260D87}"/>
              </a:ext>
            </a:extLst>
          </p:cNvPr>
          <p:cNvSpPr>
            <a:spLocks noGrp="1"/>
          </p:cNvSpPr>
          <p:nvPr>
            <p:ph type="title"/>
          </p:nvPr>
        </p:nvSpPr>
        <p:spPr>
          <a:xfrm>
            <a:off x="565355" y="-33337"/>
            <a:ext cx="10515600" cy="1325563"/>
          </a:xfrm>
        </p:spPr>
        <p:txBody>
          <a:bodyPr>
            <a:noAutofit/>
          </a:bodyPr>
          <a:lstStyle/>
          <a:p>
            <a:pPr algn="ctr"/>
            <a:r>
              <a:rPr lang="en-GB" sz="4800" dirty="0" err="1"/>
              <a:t>Dealltwriaeth</a:t>
            </a:r>
            <a:r>
              <a:rPr lang="en-GB" sz="4800" dirty="0"/>
              <a:t> </a:t>
            </a:r>
            <a:r>
              <a:rPr lang="en-GB" sz="4800" dirty="0" err="1"/>
              <a:t>broffesiynol</a:t>
            </a:r>
            <a:br>
              <a:rPr lang="en-GB" sz="4800" dirty="0">
                <a:solidFill>
                  <a:schemeClr val="accent1">
                    <a:lumMod val="75000"/>
                  </a:schemeClr>
                </a:solidFill>
              </a:rPr>
            </a:br>
            <a:r>
              <a:rPr lang="en-GB" sz="4800" dirty="0">
                <a:solidFill>
                  <a:schemeClr val="accent1">
                    <a:lumMod val="75000"/>
                  </a:schemeClr>
                </a:solidFill>
              </a:rPr>
              <a:t>Professional understanding</a:t>
            </a:r>
          </a:p>
        </p:txBody>
      </p:sp>
      <p:sp>
        <p:nvSpPr>
          <p:cNvPr id="5" name="Content Placeholder 3">
            <a:extLst>
              <a:ext uri="{FF2B5EF4-FFF2-40B4-BE49-F238E27FC236}">
                <a16:creationId xmlns:a16="http://schemas.microsoft.com/office/drawing/2014/main" id="{31DBF376-6305-4AA4-8D56-D5823585934A}"/>
              </a:ext>
            </a:extLst>
          </p:cNvPr>
          <p:cNvSpPr>
            <a:spLocks noGrp="1"/>
          </p:cNvSpPr>
          <p:nvPr>
            <p:ph sz="half" idx="1"/>
          </p:nvPr>
        </p:nvSpPr>
        <p:spPr>
          <a:xfrm>
            <a:off x="0" y="1325563"/>
            <a:ext cx="5823155" cy="4771603"/>
          </a:xfrm>
        </p:spPr>
        <p:txBody>
          <a:bodyPr>
            <a:normAutofit fontScale="70000" lnSpcReduction="20000"/>
          </a:bodyPr>
          <a:lstStyle/>
          <a:p>
            <a:r>
              <a:rPr lang="en-GB" sz="3400" dirty="0"/>
              <a:t>Mae </a:t>
            </a:r>
            <a:r>
              <a:rPr lang="en-GB" sz="3400" dirty="0" err="1"/>
              <a:t>yna</a:t>
            </a:r>
            <a:r>
              <a:rPr lang="en-GB" sz="3400" dirty="0"/>
              <a:t> rai </a:t>
            </a:r>
            <a:r>
              <a:rPr lang="en-GB" sz="3400" dirty="0" err="1"/>
              <a:t>sy'n</a:t>
            </a:r>
            <a:r>
              <a:rPr lang="en-GB" sz="3400" dirty="0"/>
              <a:t> </a:t>
            </a:r>
            <a:r>
              <a:rPr lang="en-GB" sz="3400" dirty="0" err="1"/>
              <a:t>dewis</a:t>
            </a:r>
            <a:r>
              <a:rPr lang="en-GB" sz="3400" dirty="0"/>
              <a:t> </a:t>
            </a:r>
            <a:r>
              <a:rPr lang="en-GB" sz="3400" dirty="0" err="1"/>
              <a:t>yr</a:t>
            </a:r>
            <a:r>
              <a:rPr lang="en-GB" sz="3400" dirty="0"/>
              <a:t> </a:t>
            </a:r>
            <a:r>
              <a:rPr lang="en-GB" sz="3400" dirty="0" err="1"/>
              <a:t>iseldiroedd</a:t>
            </a:r>
            <a:r>
              <a:rPr lang="en-GB" sz="3400" dirty="0"/>
              <a:t> </a:t>
            </a:r>
            <a:r>
              <a:rPr lang="en-GB" sz="3400" dirty="0" err="1"/>
              <a:t>cyfnewid</a:t>
            </a:r>
            <a:r>
              <a:rPr lang="en-GB" sz="3400" dirty="0"/>
              <a:t>. </a:t>
            </a:r>
            <a:r>
              <a:rPr lang="en-GB" sz="3400" dirty="0" err="1"/>
              <a:t>Maent</a:t>
            </a:r>
            <a:r>
              <a:rPr lang="en-GB" sz="3400" dirty="0"/>
              <a:t> </a:t>
            </a:r>
            <a:r>
              <a:rPr lang="en-GB" sz="3400" dirty="0" err="1"/>
              <a:t>yn</a:t>
            </a:r>
            <a:r>
              <a:rPr lang="en-GB" sz="3400" dirty="0"/>
              <a:t> </a:t>
            </a:r>
            <a:r>
              <a:rPr lang="en-GB" sz="3400" dirty="0" err="1"/>
              <a:t>ymwneud</a:t>
            </a:r>
            <a:r>
              <a:rPr lang="en-GB" sz="3400" dirty="0"/>
              <a:t> </a:t>
            </a:r>
            <a:r>
              <a:rPr lang="en-GB" sz="3400" dirty="0" err="1"/>
              <a:t>yn</a:t>
            </a:r>
            <a:r>
              <a:rPr lang="en-GB" sz="3400" dirty="0"/>
              <a:t> </a:t>
            </a:r>
            <a:r>
              <a:rPr lang="en-GB" sz="3400" dirty="0" err="1"/>
              <a:t>fwriadol</a:t>
            </a:r>
            <a:r>
              <a:rPr lang="en-GB" sz="3400" dirty="0"/>
              <a:t> â </a:t>
            </a:r>
            <a:r>
              <a:rPr lang="en-GB" sz="3400" dirty="0" err="1"/>
              <a:t>phroblemau</a:t>
            </a:r>
            <a:r>
              <a:rPr lang="en-GB" sz="3400" dirty="0"/>
              <a:t> </a:t>
            </a:r>
            <a:r>
              <a:rPr lang="en-GB" sz="3400" dirty="0" err="1"/>
              <a:t>blêr</a:t>
            </a:r>
            <a:r>
              <a:rPr lang="en-GB" sz="3400" dirty="0"/>
              <a:t> </a:t>
            </a:r>
            <a:r>
              <a:rPr lang="en-GB" sz="3400" dirty="0" err="1"/>
              <a:t>ond</a:t>
            </a:r>
            <a:r>
              <a:rPr lang="en-GB" sz="3400" dirty="0"/>
              <a:t> </a:t>
            </a:r>
            <a:r>
              <a:rPr lang="en-GB" sz="3400" dirty="0" err="1"/>
              <a:t>hollbwysig</a:t>
            </a:r>
            <a:r>
              <a:rPr lang="en-GB" sz="3400" dirty="0"/>
              <a:t> a, phan </a:t>
            </a:r>
            <a:r>
              <a:rPr lang="en-GB" sz="3400" dirty="0" err="1"/>
              <a:t>ofynnir</a:t>
            </a:r>
            <a:r>
              <a:rPr lang="en-GB" sz="3400" dirty="0"/>
              <a:t> </a:t>
            </a:r>
            <a:r>
              <a:rPr lang="en-GB" sz="3400" dirty="0" err="1"/>
              <a:t>iddynt</a:t>
            </a:r>
            <a:r>
              <a:rPr lang="en-GB" sz="3400" dirty="0"/>
              <a:t> </a:t>
            </a:r>
            <a:r>
              <a:rPr lang="en-GB" sz="3400" dirty="0" err="1"/>
              <a:t>ddisgrifio</a:t>
            </a:r>
            <a:r>
              <a:rPr lang="en-GB" sz="3400" dirty="0"/>
              <a:t> </a:t>
            </a:r>
            <a:r>
              <a:rPr lang="en-GB" sz="3400" dirty="0" err="1"/>
              <a:t>eu</a:t>
            </a:r>
            <a:r>
              <a:rPr lang="en-GB" sz="3400" dirty="0"/>
              <a:t> </a:t>
            </a:r>
            <a:r>
              <a:rPr lang="en-GB" sz="3400" dirty="0" err="1"/>
              <a:t>dulliau</a:t>
            </a:r>
            <a:r>
              <a:rPr lang="en-GB" sz="3400" dirty="0"/>
              <a:t> </a:t>
            </a:r>
            <a:r>
              <a:rPr lang="en-GB" sz="3400" dirty="0" err="1"/>
              <a:t>ymchwilio</a:t>
            </a:r>
            <a:r>
              <a:rPr lang="en-GB" sz="3400" dirty="0"/>
              <a:t>, </a:t>
            </a:r>
            <a:r>
              <a:rPr lang="en-GB" sz="3400" dirty="0" err="1"/>
              <a:t>maent</a:t>
            </a:r>
            <a:r>
              <a:rPr lang="en-GB" sz="3400" dirty="0"/>
              <a:t> </a:t>
            </a:r>
            <a:r>
              <a:rPr lang="en-GB" sz="3400" dirty="0" err="1"/>
              <a:t>yn</a:t>
            </a:r>
            <a:r>
              <a:rPr lang="en-GB" sz="3400" dirty="0"/>
              <a:t> </a:t>
            </a:r>
            <a:r>
              <a:rPr lang="en-GB" sz="3400" dirty="0" err="1"/>
              <a:t>siarad</a:t>
            </a:r>
            <a:r>
              <a:rPr lang="en-GB" sz="3400" dirty="0"/>
              <a:t> am </a:t>
            </a:r>
            <a:r>
              <a:rPr lang="en-GB" sz="3400" dirty="0" err="1"/>
              <a:t>brofiad</a:t>
            </a:r>
            <a:r>
              <a:rPr lang="en-GB" sz="3400" dirty="0"/>
              <a:t>, </a:t>
            </a:r>
            <a:r>
              <a:rPr lang="en-GB" sz="3400" dirty="0" err="1"/>
              <a:t>treial</a:t>
            </a:r>
            <a:r>
              <a:rPr lang="en-GB" sz="3400" dirty="0"/>
              <a:t> a </a:t>
            </a:r>
            <a:r>
              <a:rPr lang="en-GB" sz="3400" dirty="0" err="1"/>
              <a:t>gwall</a:t>
            </a:r>
            <a:r>
              <a:rPr lang="en-GB" sz="3400" dirty="0"/>
              <a:t>, </a:t>
            </a:r>
            <a:r>
              <a:rPr lang="en-GB" sz="3400" dirty="0" err="1"/>
              <a:t>greddf</a:t>
            </a:r>
            <a:r>
              <a:rPr lang="en-GB" sz="3400" dirty="0"/>
              <a:t>, a </a:t>
            </a:r>
            <a:r>
              <a:rPr lang="en-GB" sz="3400" dirty="0" err="1"/>
              <a:t>dryswch</a:t>
            </a:r>
            <a:r>
              <a:rPr lang="en-GB" sz="3400" dirty="0"/>
              <a:t>. </a:t>
            </a:r>
          </a:p>
          <a:p>
            <a:r>
              <a:rPr lang="en-GB" sz="3400" dirty="0"/>
              <a:t>Mae </a:t>
            </a:r>
            <a:r>
              <a:rPr lang="en-GB" sz="3400" dirty="0" err="1"/>
              <a:t>gweithwyr</a:t>
            </a:r>
            <a:r>
              <a:rPr lang="en-GB" sz="3400" dirty="0"/>
              <a:t> </a:t>
            </a:r>
            <a:r>
              <a:rPr lang="en-GB" sz="3400" dirty="0" err="1"/>
              <a:t>proffesiynol</a:t>
            </a:r>
            <a:r>
              <a:rPr lang="en-GB" sz="3400" dirty="0"/>
              <a:t> </a:t>
            </a:r>
            <a:r>
              <a:rPr lang="en-GB" sz="3400" dirty="0" err="1"/>
              <a:t>eraill</a:t>
            </a:r>
            <a:r>
              <a:rPr lang="en-GB" sz="3400" dirty="0"/>
              <a:t> </a:t>
            </a:r>
            <a:r>
              <a:rPr lang="en-GB" sz="3400" dirty="0" err="1"/>
              <a:t>yn</a:t>
            </a:r>
            <a:r>
              <a:rPr lang="en-GB" sz="3400" dirty="0"/>
              <a:t> </a:t>
            </a:r>
            <a:r>
              <a:rPr lang="en-GB" sz="3400" dirty="0" err="1"/>
              <a:t>dewis</a:t>
            </a:r>
            <a:r>
              <a:rPr lang="en-GB" sz="3400" dirty="0"/>
              <a:t> y </a:t>
            </a:r>
            <a:r>
              <a:rPr lang="en-GB" sz="3400" dirty="0" err="1"/>
              <a:t>tir</a:t>
            </a:r>
            <a:r>
              <a:rPr lang="en-GB" sz="3400" dirty="0"/>
              <a:t> </a:t>
            </a:r>
            <a:r>
              <a:rPr lang="en-GB" sz="3400" dirty="0" err="1"/>
              <a:t>uchel</a:t>
            </a:r>
            <a:r>
              <a:rPr lang="en-GB" sz="3400" dirty="0"/>
              <a:t>. </a:t>
            </a:r>
            <a:r>
              <a:rPr lang="en-GB" sz="3400" dirty="0" err="1"/>
              <a:t>Llwglyd</a:t>
            </a:r>
            <a:r>
              <a:rPr lang="en-GB" sz="3400" dirty="0"/>
              <a:t> </a:t>
            </a:r>
            <a:r>
              <a:rPr lang="en-GB" sz="3400" dirty="0" err="1"/>
              <a:t>ar</a:t>
            </a:r>
            <a:r>
              <a:rPr lang="en-GB" sz="3400" dirty="0"/>
              <a:t> </a:t>
            </a:r>
            <a:r>
              <a:rPr lang="en-GB" sz="3400" dirty="0" err="1"/>
              <a:t>gyfer</a:t>
            </a:r>
            <a:r>
              <a:rPr lang="en-GB" sz="3400" dirty="0"/>
              <a:t> rigor </a:t>
            </a:r>
            <a:r>
              <a:rPr lang="en-GB" sz="3400" dirty="0" err="1"/>
              <a:t>technegol</a:t>
            </a:r>
            <a:r>
              <a:rPr lang="en-GB" sz="3400" dirty="0"/>
              <a:t>, </a:t>
            </a:r>
            <a:r>
              <a:rPr lang="en-GB" sz="3400" dirty="0" err="1"/>
              <a:t>wedi'i</a:t>
            </a:r>
            <a:r>
              <a:rPr lang="en-GB" sz="3400" dirty="0"/>
              <a:t> </a:t>
            </a:r>
            <a:r>
              <a:rPr lang="en-GB" sz="3400" dirty="0" err="1"/>
              <a:t>neilltuo</a:t>
            </a:r>
            <a:r>
              <a:rPr lang="en-GB" sz="3400" dirty="0"/>
              <a:t> </a:t>
            </a:r>
            <a:r>
              <a:rPr lang="en-GB" sz="3400" dirty="0" err="1"/>
              <a:t>i</a:t>
            </a:r>
            <a:r>
              <a:rPr lang="en-GB" sz="3400" dirty="0"/>
              <a:t> </a:t>
            </a:r>
            <a:r>
              <a:rPr lang="en-GB" sz="3400" dirty="0" err="1"/>
              <a:t>ddelwedd</a:t>
            </a:r>
            <a:r>
              <a:rPr lang="en-GB" sz="3400" dirty="0"/>
              <a:t> o </a:t>
            </a:r>
            <a:r>
              <a:rPr lang="en-GB" sz="3400" dirty="0" err="1"/>
              <a:t>gymhwysedd</a:t>
            </a:r>
            <a:r>
              <a:rPr lang="en-GB" sz="3400" dirty="0"/>
              <a:t> </a:t>
            </a:r>
            <a:r>
              <a:rPr lang="en-GB" sz="3400" dirty="0" err="1"/>
              <a:t>proffesiynol</a:t>
            </a:r>
            <a:r>
              <a:rPr lang="en-GB" sz="3400" dirty="0"/>
              <a:t> </a:t>
            </a:r>
            <a:r>
              <a:rPr lang="en-GB" sz="3400" dirty="0" err="1"/>
              <a:t>cadarn</a:t>
            </a:r>
            <a:r>
              <a:rPr lang="en-GB" sz="3400" dirty="0"/>
              <a:t>, </a:t>
            </a:r>
            <a:r>
              <a:rPr lang="en-GB" sz="3400" dirty="0" err="1"/>
              <a:t>neu'n</a:t>
            </a:r>
            <a:r>
              <a:rPr lang="en-GB" sz="3400" dirty="0"/>
              <a:t> </a:t>
            </a:r>
            <a:r>
              <a:rPr lang="en-GB" sz="3400" dirty="0" err="1"/>
              <a:t>ofni</a:t>
            </a:r>
            <a:r>
              <a:rPr lang="en-GB" sz="3400" dirty="0"/>
              <a:t> </a:t>
            </a:r>
            <a:r>
              <a:rPr lang="en-GB" sz="3400" dirty="0" err="1"/>
              <a:t>mynd</a:t>
            </a:r>
            <a:r>
              <a:rPr lang="en-GB" sz="3400" dirty="0"/>
              <a:t> </a:t>
            </a:r>
            <a:r>
              <a:rPr lang="en-GB" sz="3400" dirty="0" err="1"/>
              <a:t>i</a:t>
            </a:r>
            <a:r>
              <a:rPr lang="en-GB" sz="3400" dirty="0"/>
              <a:t> </a:t>
            </a:r>
            <a:r>
              <a:rPr lang="en-GB" sz="3400" dirty="0" err="1"/>
              <a:t>fyd</a:t>
            </a:r>
            <a:r>
              <a:rPr lang="en-GB" sz="3400" dirty="0"/>
              <a:t> </a:t>
            </a:r>
            <a:r>
              <a:rPr lang="en-GB" sz="3400" dirty="0" err="1"/>
              <a:t>lle</a:t>
            </a:r>
            <a:r>
              <a:rPr lang="en-GB" sz="3400" dirty="0"/>
              <a:t> </a:t>
            </a:r>
            <a:r>
              <a:rPr lang="en-GB" sz="3400" dirty="0" err="1"/>
              <a:t>maent</a:t>
            </a:r>
            <a:r>
              <a:rPr lang="en-GB" sz="3400" dirty="0"/>
              <a:t> </a:t>
            </a:r>
            <a:r>
              <a:rPr lang="en-GB" sz="3400" dirty="0" err="1"/>
              <a:t>yn</a:t>
            </a:r>
            <a:r>
              <a:rPr lang="en-GB" sz="3400" dirty="0"/>
              <a:t> </a:t>
            </a:r>
            <a:r>
              <a:rPr lang="en-GB" sz="3400" dirty="0" err="1"/>
              <a:t>teimlo</a:t>
            </a:r>
            <a:r>
              <a:rPr lang="en-GB" sz="3400" dirty="0"/>
              <a:t> </a:t>
            </a:r>
            <a:r>
              <a:rPr lang="en-GB" sz="3400" dirty="0" err="1"/>
              <a:t>nad</a:t>
            </a:r>
            <a:r>
              <a:rPr lang="en-GB" sz="3400" dirty="0"/>
              <a:t> </a:t>
            </a:r>
            <a:r>
              <a:rPr lang="en-GB" sz="3400" dirty="0" err="1"/>
              <a:t>ydynt</a:t>
            </a:r>
            <a:r>
              <a:rPr lang="en-GB" sz="3400" dirty="0"/>
              <a:t> </a:t>
            </a:r>
            <a:r>
              <a:rPr lang="en-GB" sz="3400" dirty="0" err="1"/>
              <a:t>yn</a:t>
            </a:r>
            <a:r>
              <a:rPr lang="en-GB" sz="3400" dirty="0"/>
              <a:t> </a:t>
            </a:r>
            <a:r>
              <a:rPr lang="en-GB" sz="3400" dirty="0" err="1"/>
              <a:t>gwybod</a:t>
            </a:r>
            <a:r>
              <a:rPr lang="en-GB" sz="3400" dirty="0"/>
              <a:t> </a:t>
            </a:r>
            <a:r>
              <a:rPr lang="en-GB" sz="3400" dirty="0" err="1"/>
              <a:t>beth</a:t>
            </a:r>
            <a:r>
              <a:rPr lang="en-GB" sz="3400" dirty="0"/>
              <a:t> y </a:t>
            </a:r>
            <a:r>
              <a:rPr lang="en-GB" sz="3400" dirty="0" err="1"/>
              <a:t>maent</a:t>
            </a:r>
            <a:r>
              <a:rPr lang="en-GB" sz="3400" dirty="0"/>
              <a:t> </a:t>
            </a:r>
            <a:r>
              <a:rPr lang="en-GB" sz="3400" dirty="0" err="1"/>
              <a:t>yn</a:t>
            </a:r>
            <a:r>
              <a:rPr lang="en-GB" sz="3400" dirty="0"/>
              <a:t> </a:t>
            </a:r>
            <a:r>
              <a:rPr lang="en-GB" sz="3400" dirty="0" err="1"/>
              <a:t>ei</a:t>
            </a:r>
            <a:r>
              <a:rPr lang="en-GB" sz="3400" dirty="0"/>
              <a:t> </a:t>
            </a:r>
            <a:r>
              <a:rPr lang="en-GB" sz="3400" dirty="0" err="1"/>
              <a:t>wneud</a:t>
            </a:r>
            <a:r>
              <a:rPr lang="en-GB" sz="3400" dirty="0"/>
              <a:t>, </a:t>
            </a:r>
            <a:r>
              <a:rPr lang="en-GB" sz="3400" dirty="0" err="1"/>
              <a:t>maent</a:t>
            </a:r>
            <a:r>
              <a:rPr lang="en-GB" sz="3400" dirty="0"/>
              <a:t> </a:t>
            </a:r>
            <a:r>
              <a:rPr lang="en-GB" sz="3400" dirty="0" err="1"/>
              <a:t>yn</a:t>
            </a:r>
            <a:r>
              <a:rPr lang="en-GB" sz="3400" dirty="0"/>
              <a:t> </a:t>
            </a:r>
            <a:r>
              <a:rPr lang="en-GB" sz="3400" dirty="0" err="1"/>
              <a:t>dewis</a:t>
            </a:r>
            <a:r>
              <a:rPr lang="en-GB" sz="3400" dirty="0"/>
              <a:t> </a:t>
            </a:r>
            <a:r>
              <a:rPr lang="en-GB" sz="3400" dirty="0" err="1"/>
              <a:t>cyfyngu</a:t>
            </a:r>
            <a:r>
              <a:rPr lang="en-GB" sz="3400" dirty="0"/>
              <a:t> </a:t>
            </a:r>
            <a:r>
              <a:rPr lang="en-GB" sz="3400" dirty="0" err="1"/>
              <a:t>eu</a:t>
            </a:r>
            <a:r>
              <a:rPr lang="en-GB" sz="3400" dirty="0"/>
              <a:t> </a:t>
            </a:r>
            <a:r>
              <a:rPr lang="en-GB" sz="3400" dirty="0" err="1"/>
              <a:t>hunain</a:t>
            </a:r>
            <a:r>
              <a:rPr lang="en-GB" sz="3400" dirty="0"/>
              <a:t> </a:t>
            </a:r>
            <a:r>
              <a:rPr lang="en-GB" sz="3400" dirty="0" err="1"/>
              <a:t>i</a:t>
            </a:r>
            <a:r>
              <a:rPr lang="en-GB" sz="3400" dirty="0"/>
              <a:t> </a:t>
            </a:r>
            <a:r>
              <a:rPr lang="en-GB" sz="3400" dirty="0" err="1"/>
              <a:t>arfer</a:t>
            </a:r>
            <a:r>
              <a:rPr lang="en-GB" sz="3400" dirty="0"/>
              <a:t> </a:t>
            </a:r>
            <a:r>
              <a:rPr lang="en-GB" sz="3400" dirty="0" err="1"/>
              <a:t>technegol</a:t>
            </a:r>
            <a:r>
              <a:rPr lang="en-GB" sz="3400" dirty="0"/>
              <a:t> </a:t>
            </a:r>
            <a:r>
              <a:rPr lang="en-GB" sz="3400" dirty="0" err="1"/>
              <a:t>cul</a:t>
            </a:r>
            <a:endParaRPr lang="en-GB" sz="3400" dirty="0"/>
          </a:p>
          <a:p>
            <a:r>
              <a:rPr lang="en-GB" sz="3400" dirty="0"/>
              <a:t>(Schon, 2016)</a:t>
            </a:r>
          </a:p>
          <a:p>
            <a:endParaRPr lang="en-GB" dirty="0"/>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81CA6828-BE9D-43C8-ADAD-FA3578C9E298}"/>
              </a:ext>
            </a:extLst>
          </p:cNvPr>
          <p:cNvSpPr>
            <a:spLocks noGrp="1"/>
          </p:cNvSpPr>
          <p:nvPr>
            <p:ph sz="half" idx="2"/>
          </p:nvPr>
        </p:nvSpPr>
        <p:spPr>
          <a:xfrm>
            <a:off x="5930900" y="1183824"/>
            <a:ext cx="6096000" cy="4490352"/>
          </a:xfrm>
        </p:spPr>
        <p:txBody>
          <a:bodyPr>
            <a:noAutofit/>
          </a:bodyPr>
          <a:lstStyle/>
          <a:p>
            <a:r>
              <a:rPr lang="en-GB" sz="2200" dirty="0">
                <a:solidFill>
                  <a:schemeClr val="accent1">
                    <a:lumMod val="75000"/>
                  </a:schemeClr>
                </a:solidFill>
              </a:rPr>
              <a:t>There are those who choose the swampy lowlands. They deliberately involve themselves in messy but crucially important problems and, when asked to describe their methods of inquiry, they speak of experience, trial and error, intuition, and muddling through. </a:t>
            </a:r>
          </a:p>
          <a:p>
            <a:r>
              <a:rPr lang="en-GB" sz="2200" dirty="0">
                <a:solidFill>
                  <a:schemeClr val="accent1">
                    <a:lumMod val="75000"/>
                  </a:schemeClr>
                </a:solidFill>
              </a:rPr>
              <a:t>Other professionals opt for the high ground. Hungry for technical rigor, devoted to an image of solid professional competence, or fearful of entering a world in which they feel they do not know what they are doing, they choose to confine themselves to a narrowly technical practice</a:t>
            </a:r>
          </a:p>
          <a:p>
            <a:r>
              <a:rPr lang="en-GB" sz="2200" dirty="0">
                <a:solidFill>
                  <a:schemeClr val="accent1">
                    <a:lumMod val="75000"/>
                  </a:schemeClr>
                </a:solidFill>
              </a:rPr>
              <a:t>(Schon, 2016)</a:t>
            </a:r>
          </a:p>
        </p:txBody>
      </p:sp>
    </p:spTree>
    <p:extLst>
      <p:ext uri="{BB962C8B-B14F-4D97-AF65-F5344CB8AC3E}">
        <p14:creationId xmlns:p14="http://schemas.microsoft.com/office/powerpoint/2010/main" val="3463915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9B62EC0-F66A-4A8E-9D01-E03985A00724}"/>
              </a:ext>
            </a:extLst>
          </p:cNvPr>
          <p:cNvSpPr>
            <a:spLocks noGrp="1"/>
          </p:cNvSpPr>
          <p:nvPr>
            <p:ph sz="half" idx="2"/>
          </p:nvPr>
        </p:nvSpPr>
        <p:spPr/>
        <p:txBody>
          <a:bodyPr/>
          <a:lstStyle/>
          <a:p>
            <a:r>
              <a:rPr lang="en-GB" dirty="0">
                <a:solidFill>
                  <a:schemeClr val="accent1">
                    <a:lumMod val="75000"/>
                  </a:schemeClr>
                </a:solidFill>
              </a:rPr>
              <a:t>We learn through experience.</a:t>
            </a:r>
          </a:p>
          <a:p>
            <a:r>
              <a:rPr lang="en-GB" dirty="0">
                <a:solidFill>
                  <a:schemeClr val="accent1">
                    <a:lumMod val="75000"/>
                  </a:schemeClr>
                </a:solidFill>
              </a:rPr>
              <a:t>What happened?</a:t>
            </a:r>
          </a:p>
          <a:p>
            <a:r>
              <a:rPr lang="en-GB" dirty="0">
                <a:solidFill>
                  <a:schemeClr val="accent1">
                    <a:lumMod val="75000"/>
                  </a:schemeClr>
                </a:solidFill>
              </a:rPr>
              <a:t>How did I react?</a:t>
            </a:r>
          </a:p>
          <a:p>
            <a:r>
              <a:rPr lang="en-GB" dirty="0">
                <a:solidFill>
                  <a:schemeClr val="accent1">
                    <a:lumMod val="75000"/>
                  </a:schemeClr>
                </a:solidFill>
              </a:rPr>
              <a:t>Will I act differently next time?</a:t>
            </a:r>
          </a:p>
          <a:p>
            <a:r>
              <a:rPr lang="en-GB" dirty="0">
                <a:solidFill>
                  <a:schemeClr val="accent1">
                    <a:lumMod val="75000"/>
                  </a:schemeClr>
                </a:solidFill>
              </a:rPr>
              <a:t>Discuss this in your groups.</a:t>
            </a:r>
          </a:p>
          <a:p>
            <a:pPr marL="0" indent="0">
              <a:buNone/>
            </a:pPr>
            <a:endParaRPr lang="en-GB" dirty="0"/>
          </a:p>
        </p:txBody>
      </p:sp>
      <p:sp>
        <p:nvSpPr>
          <p:cNvPr id="6" name="Title 5">
            <a:extLst>
              <a:ext uri="{FF2B5EF4-FFF2-40B4-BE49-F238E27FC236}">
                <a16:creationId xmlns:a16="http://schemas.microsoft.com/office/drawing/2014/main" id="{08DD041C-E348-41F3-B4B4-A21A20937B81}"/>
              </a:ext>
            </a:extLst>
          </p:cNvPr>
          <p:cNvSpPr>
            <a:spLocks noGrp="1"/>
          </p:cNvSpPr>
          <p:nvPr>
            <p:ph type="title"/>
          </p:nvPr>
        </p:nvSpPr>
        <p:spPr>
          <a:xfrm>
            <a:off x="501539" y="681037"/>
            <a:ext cx="10980174" cy="834408"/>
          </a:xfrm>
        </p:spPr>
        <p:txBody>
          <a:bodyPr>
            <a:normAutofit fontScale="90000"/>
          </a:bodyPr>
          <a:lstStyle/>
          <a:p>
            <a:pPr algn="ctr"/>
            <a:r>
              <a:rPr lang="en-GB" sz="5300" dirty="0" err="1"/>
              <a:t>Rydym</a:t>
            </a:r>
            <a:r>
              <a:rPr lang="en-GB" sz="5300" dirty="0"/>
              <a:t> </a:t>
            </a:r>
            <a:r>
              <a:rPr lang="en-GB" sz="5300" dirty="0" err="1"/>
              <a:t>eisoes</a:t>
            </a:r>
            <a:r>
              <a:rPr lang="en-GB" sz="5300" dirty="0"/>
              <a:t> </a:t>
            </a:r>
            <a:r>
              <a:rPr lang="en-GB" sz="5300" dirty="0" err="1"/>
              <a:t>yn</a:t>
            </a:r>
            <a:r>
              <a:rPr lang="en-GB" sz="5300" dirty="0"/>
              <a:t> </a:t>
            </a:r>
            <a:r>
              <a:rPr lang="en-GB" sz="5300" dirty="0" err="1"/>
              <a:t>fyfyriol</a:t>
            </a:r>
            <a:r>
              <a:rPr lang="en-GB" sz="5300" dirty="0"/>
              <a:t>! </a:t>
            </a:r>
            <a:br>
              <a:rPr lang="en-GB" dirty="0"/>
            </a:br>
            <a:r>
              <a:rPr lang="en-GB" sz="5300" dirty="0">
                <a:solidFill>
                  <a:schemeClr val="accent1">
                    <a:lumMod val="75000"/>
                  </a:schemeClr>
                </a:solidFill>
              </a:rPr>
              <a:t>We are already reflective!</a:t>
            </a:r>
            <a:br>
              <a:rPr lang="en-GB" dirty="0"/>
            </a:br>
            <a:endParaRPr lang="en-GB" dirty="0"/>
          </a:p>
        </p:txBody>
      </p:sp>
      <p:sp>
        <p:nvSpPr>
          <p:cNvPr id="7" name="Content Placeholder 3">
            <a:extLst>
              <a:ext uri="{FF2B5EF4-FFF2-40B4-BE49-F238E27FC236}">
                <a16:creationId xmlns:a16="http://schemas.microsoft.com/office/drawing/2014/main" id="{93B21D36-D381-4958-8F94-E68B60CA0F86}"/>
              </a:ext>
            </a:extLst>
          </p:cNvPr>
          <p:cNvSpPr txBox="1">
            <a:spLocks/>
          </p:cNvSpPr>
          <p:nvPr/>
        </p:nvSpPr>
        <p:spPr>
          <a:xfrm>
            <a:off x="838200" y="1825625"/>
            <a:ext cx="4937760" cy="36941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a:t>Rydym yn dysgu drwy brofiad.</a:t>
            </a:r>
          </a:p>
          <a:p>
            <a:pPr fontAlgn="auto">
              <a:spcAft>
                <a:spcPts val="0"/>
              </a:spcAft>
            </a:pPr>
            <a:r>
              <a:rPr lang="en-GB"/>
              <a:t>Beth ddigwyddodd?</a:t>
            </a:r>
          </a:p>
          <a:p>
            <a:pPr fontAlgn="auto">
              <a:spcAft>
                <a:spcPts val="0"/>
              </a:spcAft>
            </a:pPr>
            <a:r>
              <a:rPr lang="en-GB"/>
              <a:t>Sut wnes i ymateb?</a:t>
            </a:r>
          </a:p>
          <a:p>
            <a:pPr fontAlgn="auto">
              <a:spcAft>
                <a:spcPts val="0"/>
              </a:spcAft>
            </a:pPr>
            <a:r>
              <a:rPr lang="en-GB"/>
              <a:t>A fyddaf yn gweithredu'n wahanol y tro nesaf?</a:t>
            </a:r>
          </a:p>
          <a:p>
            <a:pPr fontAlgn="auto">
              <a:spcAft>
                <a:spcPts val="0"/>
              </a:spcAft>
            </a:pPr>
            <a:r>
              <a:rPr lang="en-GB"/>
              <a:t>Trafodwch hyn yn eich grwpiau.</a:t>
            </a:r>
          </a:p>
          <a:p>
            <a:pPr fontAlgn="auto">
              <a:spcAft>
                <a:spcPts val="0"/>
              </a:spcAft>
            </a:pPr>
            <a:endParaRPr lang="en-GB"/>
          </a:p>
          <a:p>
            <a:pPr fontAlgn="auto">
              <a:spcAft>
                <a:spcPts val="0"/>
              </a:spcAft>
            </a:pPr>
            <a:endParaRPr lang="en-GB"/>
          </a:p>
          <a:p>
            <a:pPr fontAlgn="auto">
              <a:spcAft>
                <a:spcPts val="0"/>
              </a:spcAft>
            </a:pPr>
            <a:endParaRPr lang="en-GB"/>
          </a:p>
          <a:p>
            <a:pPr fontAlgn="auto">
              <a:spcAft>
                <a:spcPts val="0"/>
              </a:spcAft>
            </a:pPr>
            <a:endParaRPr lang="en-GB" dirty="0"/>
          </a:p>
        </p:txBody>
      </p:sp>
    </p:spTree>
    <p:extLst>
      <p:ext uri="{BB962C8B-B14F-4D97-AF65-F5344CB8AC3E}">
        <p14:creationId xmlns:p14="http://schemas.microsoft.com/office/powerpoint/2010/main" val="4061080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554C-2FA8-4ABC-800A-7544C92C1897}"/>
              </a:ext>
            </a:extLst>
          </p:cNvPr>
          <p:cNvSpPr>
            <a:spLocks noGrp="1"/>
          </p:cNvSpPr>
          <p:nvPr>
            <p:ph type="title"/>
          </p:nvPr>
        </p:nvSpPr>
        <p:spPr>
          <a:xfrm>
            <a:off x="33081" y="3862988"/>
            <a:ext cx="4460075" cy="785247"/>
          </a:xfrm>
        </p:spPr>
        <p:txBody>
          <a:bodyPr>
            <a:noAutofit/>
          </a:bodyPr>
          <a:lstStyle/>
          <a:p>
            <a:r>
              <a:rPr lang="en-GB" sz="4800" dirty="0">
                <a:solidFill>
                  <a:schemeClr val="accent1">
                    <a:lumMod val="75000"/>
                  </a:schemeClr>
                </a:solidFill>
              </a:rPr>
              <a:t>Donald Schön’s Theory of Reflective Practice</a:t>
            </a:r>
          </a:p>
        </p:txBody>
      </p:sp>
      <p:pic>
        <p:nvPicPr>
          <p:cNvPr id="1026" name="Picture 2" descr="Schon Reflective Model">
            <a:extLst>
              <a:ext uri="{FF2B5EF4-FFF2-40B4-BE49-F238E27FC236}">
                <a16:creationId xmlns:a16="http://schemas.microsoft.com/office/drawing/2014/main" id="{D43FF1D3-3BBF-4424-AC46-D1802AB7E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3156" y="882201"/>
            <a:ext cx="7802819" cy="45320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36E984-7A9C-C9C5-9715-2466E0388ECF}"/>
              </a:ext>
            </a:extLst>
          </p:cNvPr>
          <p:cNvSpPr txBox="1"/>
          <p:nvPr/>
        </p:nvSpPr>
        <p:spPr>
          <a:xfrm>
            <a:off x="33081" y="289589"/>
            <a:ext cx="5069675" cy="2308324"/>
          </a:xfrm>
          <a:prstGeom prst="rect">
            <a:avLst/>
          </a:prstGeom>
          <a:noFill/>
        </p:spPr>
        <p:txBody>
          <a:bodyPr wrap="square">
            <a:spAutoFit/>
          </a:bodyPr>
          <a:lstStyle/>
          <a:p>
            <a:r>
              <a:rPr lang="cy-GB" sz="4800" dirty="0">
                <a:effectLst/>
                <a:latin typeface="+mj-lt"/>
              </a:rPr>
              <a:t>Damcaniaeth Donald </a:t>
            </a:r>
            <a:r>
              <a:rPr lang="cy-GB" sz="4800" dirty="0" err="1">
                <a:effectLst/>
                <a:latin typeface="+mj-lt"/>
              </a:rPr>
              <a:t>Schön</a:t>
            </a:r>
            <a:r>
              <a:rPr lang="cy-GB" sz="4800" dirty="0">
                <a:effectLst/>
                <a:latin typeface="+mj-lt"/>
              </a:rPr>
              <a:t> o Arfer adfyfyriol</a:t>
            </a:r>
          </a:p>
        </p:txBody>
      </p:sp>
    </p:spTree>
    <p:extLst>
      <p:ext uri="{BB962C8B-B14F-4D97-AF65-F5344CB8AC3E}">
        <p14:creationId xmlns:p14="http://schemas.microsoft.com/office/powerpoint/2010/main" val="2344562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F5D7-35E8-49BE-AFBF-1679FD8D84E3}"/>
              </a:ext>
            </a:extLst>
          </p:cNvPr>
          <p:cNvSpPr>
            <a:spLocks noGrp="1"/>
          </p:cNvSpPr>
          <p:nvPr>
            <p:ph type="title"/>
          </p:nvPr>
        </p:nvSpPr>
        <p:spPr>
          <a:xfrm>
            <a:off x="241300" y="0"/>
            <a:ext cx="11811000" cy="1460499"/>
          </a:xfrm>
        </p:spPr>
        <p:txBody>
          <a:bodyPr>
            <a:normAutofit/>
          </a:bodyPr>
          <a:lstStyle/>
          <a:p>
            <a:r>
              <a:rPr lang="en-GB" sz="4800" dirty="0" err="1"/>
              <a:t>Modelau</a:t>
            </a:r>
            <a:r>
              <a:rPr lang="en-GB" sz="4800" dirty="0"/>
              <a:t> o </a:t>
            </a:r>
            <a:r>
              <a:rPr lang="en-GB" sz="4800" dirty="0" err="1"/>
              <a:t>Fyfyrdod</a:t>
            </a:r>
            <a:r>
              <a:rPr lang="en-GB" sz="4800" dirty="0"/>
              <a:t> </a:t>
            </a:r>
            <a:r>
              <a:rPr lang="en-GB" sz="4800" dirty="0">
                <a:solidFill>
                  <a:schemeClr val="accent1">
                    <a:lumMod val="75000"/>
                  </a:schemeClr>
                </a:solidFill>
              </a:rPr>
              <a:t>Models of Reflection </a:t>
            </a:r>
          </a:p>
        </p:txBody>
      </p:sp>
      <p:sp>
        <p:nvSpPr>
          <p:cNvPr id="3" name="Content Placeholder 2">
            <a:extLst>
              <a:ext uri="{FF2B5EF4-FFF2-40B4-BE49-F238E27FC236}">
                <a16:creationId xmlns:a16="http://schemas.microsoft.com/office/drawing/2014/main" id="{FC83FABC-2B07-4DC9-A9F7-DF982CC284AB}"/>
              </a:ext>
            </a:extLst>
          </p:cNvPr>
          <p:cNvSpPr>
            <a:spLocks noGrp="1"/>
          </p:cNvSpPr>
          <p:nvPr>
            <p:ph sz="half" idx="1"/>
          </p:nvPr>
        </p:nvSpPr>
        <p:spPr>
          <a:xfrm>
            <a:off x="1614949" y="1598846"/>
            <a:ext cx="8443452" cy="1042462"/>
          </a:xfrm>
        </p:spPr>
        <p:txBody>
          <a:bodyPr>
            <a:normAutofit fontScale="92500"/>
          </a:bodyPr>
          <a:lstStyle/>
          <a:p>
            <a:pPr marL="0" indent="0" algn="ctr">
              <a:buNone/>
            </a:pPr>
            <a:r>
              <a:rPr lang="en-GB" dirty="0">
                <a:hlinkClick r:id="rId3"/>
              </a:rPr>
              <a:t>Models of reflection - Reflective Practice Toolkit - </a:t>
            </a:r>
            <a:r>
              <a:rPr lang="en-GB" dirty="0" err="1">
                <a:hlinkClick r:id="rId3"/>
              </a:rPr>
              <a:t>LibGuides</a:t>
            </a:r>
            <a:r>
              <a:rPr lang="en-GB" dirty="0">
                <a:hlinkClick r:id="rId3"/>
              </a:rPr>
              <a:t> at University of Cambridge Subject Libraries</a:t>
            </a:r>
            <a:endParaRPr lang="en-GB" dirty="0"/>
          </a:p>
          <a:p>
            <a:endParaRPr lang="en-GB" dirty="0"/>
          </a:p>
          <a:p>
            <a:endParaRPr lang="en-GB" dirty="0"/>
          </a:p>
        </p:txBody>
      </p:sp>
      <p:sp>
        <p:nvSpPr>
          <p:cNvPr id="5" name="Content Placeholder 3">
            <a:extLst>
              <a:ext uri="{FF2B5EF4-FFF2-40B4-BE49-F238E27FC236}">
                <a16:creationId xmlns:a16="http://schemas.microsoft.com/office/drawing/2014/main" id="{34B79E9A-ADF4-434D-85A6-E96FE09B4BCD}"/>
              </a:ext>
            </a:extLst>
          </p:cNvPr>
          <p:cNvSpPr txBox="1">
            <a:spLocks/>
          </p:cNvSpPr>
          <p:nvPr/>
        </p:nvSpPr>
        <p:spPr>
          <a:xfrm>
            <a:off x="479812" y="3223635"/>
            <a:ext cx="4937760" cy="12975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dirty="0" err="1"/>
              <a:t>Mewn</a:t>
            </a:r>
            <a:r>
              <a:rPr lang="en-GB" dirty="0"/>
              <a:t> </a:t>
            </a:r>
            <a:r>
              <a:rPr lang="en-GB" dirty="0" err="1"/>
              <a:t>Grwpiau</a:t>
            </a:r>
            <a:r>
              <a:rPr lang="en-GB" dirty="0"/>
              <a:t> </a:t>
            </a:r>
            <a:r>
              <a:rPr lang="en-GB" dirty="0" err="1"/>
              <a:t>byddwn</a:t>
            </a:r>
            <a:r>
              <a:rPr lang="en-GB" dirty="0"/>
              <a:t> </a:t>
            </a:r>
            <a:r>
              <a:rPr lang="en-GB" dirty="0" err="1"/>
              <a:t>yn</a:t>
            </a:r>
            <a:r>
              <a:rPr lang="en-GB" dirty="0"/>
              <a:t> </a:t>
            </a:r>
            <a:r>
              <a:rPr lang="en-GB" dirty="0" err="1"/>
              <a:t>edrych</a:t>
            </a:r>
            <a:r>
              <a:rPr lang="en-GB" dirty="0"/>
              <a:t> </a:t>
            </a:r>
            <a:r>
              <a:rPr lang="en-GB" dirty="0" err="1"/>
              <a:t>ar</a:t>
            </a:r>
            <a:r>
              <a:rPr lang="en-GB" dirty="0"/>
              <a:t> rai </a:t>
            </a:r>
            <a:r>
              <a:rPr lang="en-GB" dirty="0" err="1"/>
              <a:t>Modelau</a:t>
            </a:r>
            <a:r>
              <a:rPr lang="en-GB" dirty="0"/>
              <a:t> ac </a:t>
            </a:r>
            <a:r>
              <a:rPr lang="en-GB" dirty="0" err="1"/>
              <a:t>yn</a:t>
            </a:r>
            <a:r>
              <a:rPr lang="en-GB" dirty="0"/>
              <a:t> </a:t>
            </a:r>
            <a:r>
              <a:rPr lang="en-GB" dirty="0" err="1"/>
              <a:t>eu</a:t>
            </a:r>
            <a:r>
              <a:rPr lang="en-GB" dirty="0"/>
              <a:t> </a:t>
            </a:r>
            <a:r>
              <a:rPr lang="en-GB" dirty="0" err="1"/>
              <a:t>harchwilio</a:t>
            </a:r>
            <a:r>
              <a:rPr lang="en-GB" dirty="0"/>
              <a:t>.</a:t>
            </a:r>
          </a:p>
        </p:txBody>
      </p:sp>
      <p:sp>
        <p:nvSpPr>
          <p:cNvPr id="11" name="TextBox 10">
            <a:extLst>
              <a:ext uri="{FF2B5EF4-FFF2-40B4-BE49-F238E27FC236}">
                <a16:creationId xmlns:a16="http://schemas.microsoft.com/office/drawing/2014/main" id="{87559619-13D4-4E85-9119-DF7D546197D8}"/>
              </a:ext>
            </a:extLst>
          </p:cNvPr>
          <p:cNvSpPr txBox="1"/>
          <p:nvPr/>
        </p:nvSpPr>
        <p:spPr>
          <a:xfrm>
            <a:off x="6558115" y="3223635"/>
            <a:ext cx="5053781" cy="867930"/>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lumMod val="75000"/>
                  </a:schemeClr>
                </a:solidFill>
                <a:effectLst/>
                <a:uLnTx/>
                <a:uFillTx/>
                <a:latin typeface="Arial" panose="020B0604020202020204" pitchFamily="34" charset="0"/>
                <a:ea typeface="+mn-ea"/>
                <a:cs typeface="Arial" panose="020B0604020202020204" pitchFamily="34" charset="0"/>
              </a:rPr>
              <a:t>In Groups we will look at and explore some Models.</a:t>
            </a:r>
          </a:p>
        </p:txBody>
      </p:sp>
    </p:spTree>
    <p:extLst>
      <p:ext uri="{BB962C8B-B14F-4D97-AF65-F5344CB8AC3E}">
        <p14:creationId xmlns:p14="http://schemas.microsoft.com/office/powerpoint/2010/main" val="1088845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ibbs' Reflective Learning Cycle – HELEN MARTIN BLOG">
            <a:extLst>
              <a:ext uri="{FF2B5EF4-FFF2-40B4-BE49-F238E27FC236}">
                <a16:creationId xmlns:a16="http://schemas.microsoft.com/office/drawing/2014/main" id="{1819B0CE-CFB8-43CF-AC01-3294152078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7982" y="86528"/>
            <a:ext cx="9379974" cy="554658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86B145-179E-4AA5-A4F9-68345726D23B}"/>
              </a:ext>
            </a:extLst>
          </p:cNvPr>
          <p:cNvSpPr txBox="1"/>
          <p:nvPr/>
        </p:nvSpPr>
        <p:spPr>
          <a:xfrm>
            <a:off x="478215" y="228328"/>
            <a:ext cx="2906819" cy="5262979"/>
          </a:xfrm>
          <a:prstGeom prst="rect">
            <a:avLst/>
          </a:prstGeom>
          <a:noFill/>
        </p:spPr>
        <p:txBody>
          <a:bodyPr wrap="square">
            <a:spAutoFit/>
          </a:bodyPr>
          <a:lstStyle/>
          <a:p>
            <a:pPr algn="ctr"/>
            <a:r>
              <a:rPr lang="en-US" sz="4800" dirty="0">
                <a:latin typeface="Arial" panose="020B0604020202020204" pitchFamily="34" charset="0"/>
                <a:cs typeface="Arial" panose="020B0604020202020204" pitchFamily="34" charset="0"/>
              </a:rPr>
              <a:t>Model </a:t>
            </a:r>
            <a:r>
              <a:rPr lang="en-US" sz="4800" dirty="0" err="1">
                <a:latin typeface="Arial" panose="020B0604020202020204" pitchFamily="34" charset="0"/>
                <a:cs typeface="Arial" panose="020B0604020202020204" pitchFamily="34" charset="0"/>
              </a:rPr>
              <a:t>Adfyfyrio</a:t>
            </a:r>
            <a:r>
              <a:rPr lang="en-US" sz="4800" dirty="0">
                <a:latin typeface="Arial" panose="020B0604020202020204" pitchFamily="34" charset="0"/>
                <a:cs typeface="Arial" panose="020B0604020202020204" pitchFamily="34" charset="0"/>
              </a:rPr>
              <a:t> Gibb</a:t>
            </a:r>
          </a:p>
          <a:p>
            <a:pPr algn="ctr"/>
            <a:endParaRPr lang="en-US" sz="4800" dirty="0">
              <a:latin typeface="Arial" panose="020B0604020202020204" pitchFamily="34" charset="0"/>
              <a:cs typeface="Arial" panose="020B0604020202020204" pitchFamily="34" charset="0"/>
            </a:endParaRPr>
          </a:p>
          <a:p>
            <a:pPr algn="ctr"/>
            <a:r>
              <a:rPr lang="en-US" sz="4800" dirty="0">
                <a:latin typeface="Arial" panose="020B0604020202020204" pitchFamily="34" charset="0"/>
                <a:cs typeface="Arial" panose="020B0604020202020204" pitchFamily="34" charset="0"/>
              </a:rPr>
              <a:t> </a:t>
            </a:r>
            <a:r>
              <a:rPr lang="en-US" sz="4800" dirty="0">
                <a:solidFill>
                  <a:schemeClr val="accent1">
                    <a:lumMod val="75000"/>
                  </a:schemeClr>
                </a:solidFill>
                <a:latin typeface="Arial" panose="020B0604020202020204" pitchFamily="34" charset="0"/>
                <a:cs typeface="Arial" panose="020B0604020202020204" pitchFamily="34" charset="0"/>
              </a:rPr>
              <a:t>Gibbs Model of Reflection</a:t>
            </a:r>
            <a:endParaRPr lang="en-GB" sz="4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9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96F6-5AD9-46FF-BF95-F6DE48516A6A}"/>
              </a:ext>
            </a:extLst>
          </p:cNvPr>
          <p:cNvSpPr>
            <a:spLocks noGrp="1"/>
          </p:cNvSpPr>
          <p:nvPr>
            <p:ph type="title"/>
          </p:nvPr>
        </p:nvSpPr>
        <p:spPr>
          <a:xfrm>
            <a:off x="245924" y="1922721"/>
            <a:ext cx="4217219" cy="2014279"/>
          </a:xfrm>
        </p:spPr>
        <p:txBody>
          <a:bodyPr>
            <a:noAutofit/>
          </a:bodyPr>
          <a:lstStyle/>
          <a:p>
            <a:pPr algn="ctr"/>
            <a:r>
              <a:rPr lang="en-GB" sz="4800" dirty="0" err="1"/>
              <a:t>Cylch</a:t>
            </a:r>
            <a:r>
              <a:rPr lang="en-GB" sz="4800" dirty="0"/>
              <a:t> </a:t>
            </a:r>
            <a:r>
              <a:rPr lang="en-GB" sz="4800" dirty="0" err="1"/>
              <a:t>dysgu</a:t>
            </a:r>
            <a:r>
              <a:rPr lang="en-GB" sz="4800" dirty="0"/>
              <a:t> </a:t>
            </a:r>
            <a:r>
              <a:rPr lang="en-GB" sz="4800" dirty="0" err="1"/>
              <a:t>drwy</a:t>
            </a:r>
            <a:r>
              <a:rPr lang="en-GB" sz="4800" dirty="0"/>
              <a:t> </a:t>
            </a:r>
            <a:r>
              <a:rPr lang="en-GB" sz="4800" dirty="0" err="1"/>
              <a:t>brofiadau</a:t>
            </a:r>
            <a:r>
              <a:rPr lang="en-GB" sz="4800" dirty="0"/>
              <a:t> Kolb</a:t>
            </a:r>
            <a:br>
              <a:rPr lang="en-GB" sz="4800" dirty="0"/>
            </a:br>
            <a:br>
              <a:rPr lang="en-GB" sz="4800" dirty="0"/>
            </a:br>
            <a:r>
              <a:rPr lang="en-GB" sz="4800" dirty="0">
                <a:solidFill>
                  <a:schemeClr val="accent1">
                    <a:lumMod val="75000"/>
                  </a:schemeClr>
                </a:solidFill>
              </a:rPr>
              <a:t>Kolb’s Experiential Learning Cycle </a:t>
            </a:r>
          </a:p>
        </p:txBody>
      </p:sp>
      <p:pic>
        <p:nvPicPr>
          <p:cNvPr id="6" name="Picture 5">
            <a:extLst>
              <a:ext uri="{FF2B5EF4-FFF2-40B4-BE49-F238E27FC236}">
                <a16:creationId xmlns:a16="http://schemas.microsoft.com/office/drawing/2014/main" id="{80D0CD90-BFE4-4595-BDD1-B8FE6FCE66ED}"/>
              </a:ext>
            </a:extLst>
          </p:cNvPr>
          <p:cNvPicPr>
            <a:picLocks noChangeAspect="1"/>
          </p:cNvPicPr>
          <p:nvPr/>
        </p:nvPicPr>
        <p:blipFill>
          <a:blip r:embed="rId3"/>
          <a:stretch>
            <a:fillRect/>
          </a:stretch>
        </p:blipFill>
        <p:spPr>
          <a:xfrm>
            <a:off x="4522278" y="0"/>
            <a:ext cx="6745490" cy="5624052"/>
          </a:xfrm>
          <a:prstGeom prst="rect">
            <a:avLst/>
          </a:prstGeom>
        </p:spPr>
      </p:pic>
    </p:spTree>
    <p:extLst>
      <p:ext uri="{BB962C8B-B14F-4D97-AF65-F5344CB8AC3E}">
        <p14:creationId xmlns:p14="http://schemas.microsoft.com/office/powerpoint/2010/main" val="806380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56498-1358-4A02-BB64-1C9CF8BDD082}"/>
              </a:ext>
            </a:extLst>
          </p:cNvPr>
          <p:cNvSpPr>
            <a:spLocks noGrp="1"/>
          </p:cNvSpPr>
          <p:nvPr>
            <p:ph type="title"/>
          </p:nvPr>
        </p:nvSpPr>
        <p:spPr>
          <a:xfrm>
            <a:off x="496412" y="1243920"/>
            <a:ext cx="3553074" cy="3088593"/>
          </a:xfrm>
        </p:spPr>
        <p:txBody>
          <a:bodyPr>
            <a:noAutofit/>
          </a:bodyPr>
          <a:lstStyle/>
          <a:p>
            <a:pPr algn="ctr"/>
            <a:r>
              <a:rPr lang="en-GB" sz="4800" dirty="0"/>
              <a:t>Model </a:t>
            </a:r>
            <a:r>
              <a:rPr lang="en-GB" sz="4800" dirty="0" err="1"/>
              <a:t>Adfyfyrio</a:t>
            </a:r>
            <a:r>
              <a:rPr lang="en-GB" sz="4800" dirty="0"/>
              <a:t> Driscoll</a:t>
            </a:r>
            <a:br>
              <a:rPr lang="en-GB" sz="4800" dirty="0"/>
            </a:br>
            <a:br>
              <a:rPr lang="en-GB" sz="4800" dirty="0"/>
            </a:br>
            <a:r>
              <a:rPr lang="en-GB" sz="4800" dirty="0">
                <a:solidFill>
                  <a:schemeClr val="accent1">
                    <a:lumMod val="75000"/>
                  </a:schemeClr>
                </a:solidFill>
              </a:rPr>
              <a:t>Driscoll’s Model of Reflection </a:t>
            </a:r>
          </a:p>
        </p:txBody>
      </p:sp>
      <p:pic>
        <p:nvPicPr>
          <p:cNvPr id="4098" name="Picture 2" descr="Driscoll's Model of Reflection">
            <a:extLst>
              <a:ext uri="{FF2B5EF4-FFF2-40B4-BE49-F238E27FC236}">
                <a16:creationId xmlns:a16="http://schemas.microsoft.com/office/drawing/2014/main" id="{D6D4A1AA-2D95-48CD-9584-8C1A995FDA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82" b="8660"/>
          <a:stretch/>
        </p:blipFill>
        <p:spPr bwMode="auto">
          <a:xfrm>
            <a:off x="4444871" y="108285"/>
            <a:ext cx="7478424" cy="5402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086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D37D7-C6AE-44CF-BB3A-BAC012EBF70A}"/>
              </a:ext>
            </a:extLst>
          </p:cNvPr>
          <p:cNvSpPr>
            <a:spLocks noGrp="1"/>
          </p:cNvSpPr>
          <p:nvPr>
            <p:ph type="title"/>
          </p:nvPr>
        </p:nvSpPr>
        <p:spPr>
          <a:xfrm>
            <a:off x="914400" y="153190"/>
            <a:ext cx="10515600" cy="1537500"/>
          </a:xfrm>
        </p:spPr>
        <p:txBody>
          <a:bodyPr>
            <a:normAutofit/>
          </a:bodyPr>
          <a:lstStyle/>
          <a:p>
            <a:r>
              <a:rPr lang="en-GB" sz="4800" dirty="0" err="1"/>
              <a:t>Cais</a:t>
            </a:r>
            <a:r>
              <a:rPr lang="en-GB" sz="4800" dirty="0"/>
              <a:t> </a:t>
            </a:r>
            <a:r>
              <a:rPr lang="en-GB" sz="4800" dirty="0" err="1"/>
              <a:t>i</a:t>
            </a:r>
            <a:r>
              <a:rPr lang="en-GB" sz="4800" dirty="0"/>
              <a:t> </a:t>
            </a:r>
            <a:r>
              <a:rPr lang="en-GB" sz="4800" dirty="0" err="1"/>
              <a:t>Ymarfer</a:t>
            </a:r>
            <a:r>
              <a:rPr lang="en-GB" sz="4800" dirty="0"/>
              <a:t> </a:t>
            </a:r>
            <a:r>
              <a:rPr lang="en-GB" sz="4800" dirty="0" err="1"/>
              <a:t>proffesiynol</a:t>
            </a:r>
            <a:r>
              <a:rPr lang="en-GB" sz="4800" dirty="0"/>
              <a:t>.</a:t>
            </a:r>
            <a:br>
              <a:rPr lang="en-GB" sz="4800" dirty="0">
                <a:solidFill>
                  <a:schemeClr val="accent1">
                    <a:lumMod val="75000"/>
                  </a:schemeClr>
                </a:solidFill>
              </a:rPr>
            </a:br>
            <a:r>
              <a:rPr lang="en-GB" sz="4800" dirty="0">
                <a:solidFill>
                  <a:schemeClr val="accent1">
                    <a:lumMod val="75000"/>
                  </a:schemeClr>
                </a:solidFill>
              </a:rPr>
              <a:t>Application to professional Practice.</a:t>
            </a:r>
          </a:p>
        </p:txBody>
      </p:sp>
      <p:sp>
        <p:nvSpPr>
          <p:cNvPr id="4" name="Content Placeholder 3">
            <a:extLst>
              <a:ext uri="{FF2B5EF4-FFF2-40B4-BE49-F238E27FC236}">
                <a16:creationId xmlns:a16="http://schemas.microsoft.com/office/drawing/2014/main" id="{D3B70A42-13E5-401E-A156-C93031EC3373}"/>
              </a:ext>
            </a:extLst>
          </p:cNvPr>
          <p:cNvSpPr>
            <a:spLocks noGrp="1"/>
          </p:cNvSpPr>
          <p:nvPr>
            <p:ph sz="half" idx="2"/>
          </p:nvPr>
        </p:nvSpPr>
        <p:spPr>
          <a:xfrm>
            <a:off x="6172200" y="1690690"/>
            <a:ext cx="5181600" cy="4351338"/>
          </a:xfrm>
        </p:spPr>
        <p:txBody>
          <a:bodyPr/>
          <a:lstStyle/>
          <a:p>
            <a:r>
              <a:rPr lang="en-GB" dirty="0">
                <a:solidFill>
                  <a:schemeClr val="accent1">
                    <a:lumMod val="75000"/>
                  </a:schemeClr>
                </a:solidFill>
              </a:rPr>
              <a:t>Continuous Professional Development.</a:t>
            </a:r>
          </a:p>
          <a:p>
            <a:r>
              <a:rPr lang="en-GB" dirty="0">
                <a:solidFill>
                  <a:schemeClr val="accent1">
                    <a:lumMod val="75000"/>
                  </a:schemeClr>
                </a:solidFill>
              </a:rPr>
              <a:t>Mindful/Critical Awareness </a:t>
            </a:r>
          </a:p>
          <a:p>
            <a:r>
              <a:rPr lang="en-GB" dirty="0">
                <a:solidFill>
                  <a:schemeClr val="accent1">
                    <a:lumMod val="75000"/>
                  </a:schemeClr>
                </a:solidFill>
              </a:rPr>
              <a:t>Effective Communication</a:t>
            </a:r>
          </a:p>
          <a:p>
            <a:r>
              <a:rPr lang="en-GB" dirty="0">
                <a:solidFill>
                  <a:schemeClr val="accent1">
                    <a:lumMod val="75000"/>
                  </a:schemeClr>
                </a:solidFill>
              </a:rPr>
              <a:t>Teamworking</a:t>
            </a:r>
          </a:p>
          <a:p>
            <a:r>
              <a:rPr lang="en-GB" dirty="0">
                <a:solidFill>
                  <a:schemeClr val="accent1">
                    <a:lumMod val="75000"/>
                  </a:schemeClr>
                </a:solidFill>
              </a:rPr>
              <a:t>Knowledge and skills development</a:t>
            </a:r>
          </a:p>
          <a:p>
            <a:endParaRPr lang="en-GB" dirty="0"/>
          </a:p>
        </p:txBody>
      </p:sp>
      <p:sp>
        <p:nvSpPr>
          <p:cNvPr id="5" name="Content Placeholder 3">
            <a:extLst>
              <a:ext uri="{FF2B5EF4-FFF2-40B4-BE49-F238E27FC236}">
                <a16:creationId xmlns:a16="http://schemas.microsoft.com/office/drawing/2014/main" id="{83BE3078-DCA9-4CE5-A323-CA1E2C0B6A10}"/>
              </a:ext>
            </a:extLst>
          </p:cNvPr>
          <p:cNvSpPr txBox="1">
            <a:spLocks/>
          </p:cNvSpPr>
          <p:nvPr/>
        </p:nvSpPr>
        <p:spPr>
          <a:xfrm>
            <a:off x="682555" y="1690690"/>
            <a:ext cx="4937760" cy="369417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dirty="0" err="1"/>
              <a:t>Datblygiad</a:t>
            </a:r>
            <a:r>
              <a:rPr lang="en-GB" dirty="0"/>
              <a:t> </a:t>
            </a:r>
            <a:r>
              <a:rPr lang="en-GB" dirty="0" err="1"/>
              <a:t>Proffesiynol</a:t>
            </a:r>
            <a:r>
              <a:rPr lang="en-GB" dirty="0"/>
              <a:t> </a:t>
            </a:r>
            <a:r>
              <a:rPr lang="en-GB" dirty="0" err="1"/>
              <a:t>Parhaus</a:t>
            </a:r>
            <a:r>
              <a:rPr lang="en-GB" dirty="0"/>
              <a:t>.</a:t>
            </a:r>
          </a:p>
          <a:p>
            <a:pPr fontAlgn="auto">
              <a:spcAft>
                <a:spcPts val="0"/>
              </a:spcAft>
            </a:pPr>
            <a:r>
              <a:rPr lang="en-GB" dirty="0" err="1"/>
              <a:t>Ymwybyddiaeth</a:t>
            </a:r>
            <a:r>
              <a:rPr lang="en-GB" dirty="0"/>
              <a:t> </a:t>
            </a:r>
            <a:r>
              <a:rPr lang="en-GB" dirty="0" err="1"/>
              <a:t>Ymwybyddiaeth</a:t>
            </a:r>
            <a:r>
              <a:rPr lang="en-GB" dirty="0"/>
              <a:t> </a:t>
            </a:r>
            <a:r>
              <a:rPr lang="en-GB" dirty="0" err="1"/>
              <a:t>Ofalgar</a:t>
            </a:r>
            <a:r>
              <a:rPr lang="en-GB" dirty="0"/>
              <a:t>/</a:t>
            </a:r>
            <a:r>
              <a:rPr lang="en-GB" dirty="0" err="1"/>
              <a:t>Beirniadol</a:t>
            </a:r>
            <a:r>
              <a:rPr lang="en-GB" dirty="0"/>
              <a:t> </a:t>
            </a:r>
          </a:p>
          <a:p>
            <a:pPr fontAlgn="auto">
              <a:spcAft>
                <a:spcPts val="0"/>
              </a:spcAft>
            </a:pPr>
            <a:r>
              <a:rPr lang="en-GB" dirty="0" err="1"/>
              <a:t>Cyfathrebu</a:t>
            </a:r>
            <a:r>
              <a:rPr lang="en-GB" dirty="0"/>
              <a:t> </a:t>
            </a:r>
            <a:r>
              <a:rPr lang="en-GB" dirty="0" err="1"/>
              <a:t>Effeithiol</a:t>
            </a:r>
            <a:endParaRPr lang="en-GB" dirty="0"/>
          </a:p>
          <a:p>
            <a:pPr fontAlgn="auto">
              <a:spcAft>
                <a:spcPts val="0"/>
              </a:spcAft>
            </a:pPr>
            <a:r>
              <a:rPr lang="en-GB" dirty="0"/>
              <a:t>Gwaith </a:t>
            </a:r>
            <a:r>
              <a:rPr lang="en-GB" dirty="0" err="1"/>
              <a:t>tîm</a:t>
            </a:r>
            <a:endParaRPr lang="en-GB" dirty="0"/>
          </a:p>
          <a:p>
            <a:pPr fontAlgn="auto">
              <a:spcAft>
                <a:spcPts val="0"/>
              </a:spcAft>
            </a:pPr>
            <a:r>
              <a:rPr lang="en-GB" dirty="0" err="1"/>
              <a:t>Datblygu</a:t>
            </a:r>
            <a:r>
              <a:rPr lang="en-GB" dirty="0"/>
              <a:t> </a:t>
            </a:r>
            <a:r>
              <a:rPr lang="en-GB" dirty="0" err="1"/>
              <a:t>gwybodaeth</a:t>
            </a:r>
            <a:r>
              <a:rPr lang="en-GB" dirty="0"/>
              <a:t> a </a:t>
            </a:r>
            <a:r>
              <a:rPr lang="en-GB" dirty="0" err="1"/>
              <a:t>sgiliau</a:t>
            </a:r>
            <a:endParaRPr lang="en-GB" dirty="0"/>
          </a:p>
          <a:p>
            <a:pPr fontAlgn="auto">
              <a:spcAft>
                <a:spcPts val="0"/>
              </a:spcAft>
            </a:pPr>
            <a:endParaRPr lang="en-GB" dirty="0"/>
          </a:p>
        </p:txBody>
      </p:sp>
    </p:spTree>
    <p:extLst>
      <p:ext uri="{BB962C8B-B14F-4D97-AF65-F5344CB8AC3E}">
        <p14:creationId xmlns:p14="http://schemas.microsoft.com/office/powerpoint/2010/main" val="175501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24D8-A601-4FEB-9392-8D8A6B14EB00}"/>
              </a:ext>
            </a:extLst>
          </p:cNvPr>
          <p:cNvSpPr>
            <a:spLocks noGrp="1"/>
          </p:cNvSpPr>
          <p:nvPr>
            <p:ph type="title"/>
          </p:nvPr>
        </p:nvSpPr>
        <p:spPr>
          <a:xfrm>
            <a:off x="789355" y="2103437"/>
            <a:ext cx="3590140" cy="1325563"/>
          </a:xfrm>
        </p:spPr>
        <p:txBody>
          <a:bodyPr>
            <a:noAutofit/>
          </a:bodyPr>
          <a:lstStyle/>
          <a:p>
            <a:r>
              <a:rPr lang="en-GB" sz="4800" dirty="0" err="1">
                <a:latin typeface="Arial" panose="020B0604020202020204" pitchFamily="34" charset="0"/>
                <a:cs typeface="Arial" panose="020B0604020202020204" pitchFamily="34" charset="0"/>
              </a:rPr>
              <a:t>Datblygu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eich</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sgiliau</a:t>
            </a:r>
            <a:br>
              <a:rPr lang="en-GB" sz="4800" dirty="0">
                <a:solidFill>
                  <a:schemeClr val="accent1">
                    <a:lumMod val="75000"/>
                  </a:schemeClr>
                </a:solidFill>
                <a:latin typeface="Arial" panose="020B0604020202020204" pitchFamily="34" charset="0"/>
                <a:cs typeface="Arial" panose="020B0604020202020204" pitchFamily="34" charset="0"/>
              </a:rPr>
            </a:br>
            <a:br>
              <a:rPr lang="en-GB" sz="4800" dirty="0">
                <a:solidFill>
                  <a:schemeClr val="accent1">
                    <a:lumMod val="75000"/>
                  </a:schemeClr>
                </a:solidFill>
                <a:latin typeface="Arial" panose="020B0604020202020204" pitchFamily="34" charset="0"/>
                <a:cs typeface="Arial" panose="020B0604020202020204" pitchFamily="34" charset="0"/>
              </a:rPr>
            </a:br>
            <a:r>
              <a:rPr lang="en-GB" sz="4800" dirty="0">
                <a:solidFill>
                  <a:schemeClr val="accent1">
                    <a:lumMod val="75000"/>
                  </a:schemeClr>
                </a:solidFill>
                <a:latin typeface="Arial" panose="020B0604020202020204" pitchFamily="34" charset="0"/>
                <a:cs typeface="Arial" panose="020B0604020202020204" pitchFamily="34" charset="0"/>
              </a:rPr>
              <a:t>Developing your skills</a:t>
            </a:r>
          </a:p>
        </p:txBody>
      </p:sp>
      <p:pic>
        <p:nvPicPr>
          <p:cNvPr id="5" name="Content Placeholder 5">
            <a:extLst>
              <a:ext uri="{FF2B5EF4-FFF2-40B4-BE49-F238E27FC236}">
                <a16:creationId xmlns:a16="http://schemas.microsoft.com/office/drawing/2014/main" id="{D4D94EB4-532A-462F-9E1A-16B259ABFC97}"/>
              </a:ext>
            </a:extLst>
          </p:cNvPr>
          <p:cNvPicPr>
            <a:picLocks noChangeAspect="1"/>
          </p:cNvPicPr>
          <p:nvPr/>
        </p:nvPicPr>
        <p:blipFill>
          <a:blip r:embed="rId3"/>
          <a:stretch>
            <a:fillRect/>
          </a:stretch>
        </p:blipFill>
        <p:spPr>
          <a:xfrm>
            <a:off x="5863503" y="132390"/>
            <a:ext cx="4259103" cy="5602800"/>
          </a:xfrm>
          <a:prstGeom prst="rect">
            <a:avLst/>
          </a:prstGeom>
        </p:spPr>
      </p:pic>
    </p:spTree>
    <p:extLst>
      <p:ext uri="{BB962C8B-B14F-4D97-AF65-F5344CB8AC3E}">
        <p14:creationId xmlns:p14="http://schemas.microsoft.com/office/powerpoint/2010/main" val="1133209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WOT Analysis Templates [Free Templates] | Aha! software">
            <a:extLst>
              <a:ext uri="{FF2B5EF4-FFF2-40B4-BE49-F238E27FC236}">
                <a16:creationId xmlns:a16="http://schemas.microsoft.com/office/drawing/2014/main" id="{A6EEDE06-4DA2-43C2-9CC6-8906FB1FA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1956" y="159363"/>
            <a:ext cx="4456643" cy="287707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WOT Analysis Templates [Free Templates] | Aha! software">
            <a:extLst>
              <a:ext uri="{FF2B5EF4-FFF2-40B4-BE49-F238E27FC236}">
                <a16:creationId xmlns:a16="http://schemas.microsoft.com/office/drawing/2014/main" id="{BCC5220B-7C5D-4A1B-BCA1-8AC07CD0B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141" y="3046988"/>
            <a:ext cx="6405550" cy="365164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26 Powerful SWOT Analysis Templates &amp; Examples">
            <a:extLst>
              <a:ext uri="{FF2B5EF4-FFF2-40B4-BE49-F238E27FC236}">
                <a16:creationId xmlns:a16="http://schemas.microsoft.com/office/drawing/2014/main" id="{2663F39E-405C-40CB-A504-A5A2158096A5}"/>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7371" t="8480" r="7357" b="9237"/>
          <a:stretch/>
        </p:blipFill>
        <p:spPr bwMode="auto">
          <a:xfrm>
            <a:off x="6721023" y="3046988"/>
            <a:ext cx="5352392" cy="36516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16555E-8531-4380-A21E-4E14130B831C}"/>
              </a:ext>
            </a:extLst>
          </p:cNvPr>
          <p:cNvSpPr txBox="1"/>
          <p:nvPr/>
        </p:nvSpPr>
        <p:spPr>
          <a:xfrm>
            <a:off x="97692" y="0"/>
            <a:ext cx="6653978" cy="3046988"/>
          </a:xfrm>
          <a:prstGeom prst="rect">
            <a:avLst/>
          </a:prstGeom>
          <a:noFill/>
        </p:spPr>
        <p:txBody>
          <a:bodyPr wrap="square" rtlCol="0">
            <a:spAutoFit/>
          </a:bodyPr>
          <a:lstStyle/>
          <a:p>
            <a:pPr algn="ctr"/>
            <a:r>
              <a:rPr lang="en-GB" sz="4800" dirty="0" err="1">
                <a:latin typeface="Arial" panose="020B0604020202020204" pitchFamily="34" charset="0"/>
                <a:cs typeface="Arial" panose="020B0604020202020204" pitchFamily="34" charset="0"/>
              </a:rPr>
              <a:t>Enghreifftiau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templedi</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dadansoddi</a:t>
            </a:r>
            <a:r>
              <a:rPr lang="en-GB" sz="4800" dirty="0">
                <a:latin typeface="Arial" panose="020B0604020202020204" pitchFamily="34" charset="0"/>
                <a:cs typeface="Arial" panose="020B0604020202020204" pitchFamily="34" charset="0"/>
              </a:rPr>
              <a:t> SWOT: </a:t>
            </a:r>
            <a:r>
              <a:rPr lang="en-GB" sz="4800" dirty="0">
                <a:solidFill>
                  <a:schemeClr val="accent1">
                    <a:lumMod val="75000"/>
                  </a:schemeClr>
                </a:solidFill>
                <a:latin typeface="Arial" panose="020B0604020202020204" pitchFamily="34" charset="0"/>
                <a:cs typeface="Arial" panose="020B0604020202020204" pitchFamily="34" charset="0"/>
              </a:rPr>
              <a:t>SWOT analysis template examples: </a:t>
            </a:r>
          </a:p>
        </p:txBody>
      </p:sp>
    </p:spTree>
    <p:extLst>
      <p:ext uri="{BB962C8B-B14F-4D97-AF65-F5344CB8AC3E}">
        <p14:creationId xmlns:p14="http://schemas.microsoft.com/office/powerpoint/2010/main" val="1710618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4832-44AA-464D-AFDE-204BD74BCD6E}"/>
              </a:ext>
            </a:extLst>
          </p:cNvPr>
          <p:cNvSpPr>
            <a:spLocks noGrp="1"/>
          </p:cNvSpPr>
          <p:nvPr>
            <p:ph type="title"/>
          </p:nvPr>
        </p:nvSpPr>
        <p:spPr>
          <a:xfrm>
            <a:off x="838200" y="153190"/>
            <a:ext cx="10515600" cy="1325563"/>
          </a:xfrm>
        </p:spPr>
        <p:txBody>
          <a:bodyPr>
            <a:normAutofit fontScale="90000"/>
          </a:bodyPr>
          <a:lstStyle/>
          <a:p>
            <a:r>
              <a:rPr lang="en-GB" sz="5300" dirty="0" err="1"/>
              <a:t>Cyfathrebiad</a:t>
            </a:r>
            <a:br>
              <a:rPr lang="en-GB" sz="4800" dirty="0">
                <a:solidFill>
                  <a:schemeClr val="accent1">
                    <a:lumMod val="75000"/>
                  </a:schemeClr>
                </a:solidFill>
              </a:rPr>
            </a:br>
            <a:r>
              <a:rPr lang="en-GB" sz="5300" dirty="0">
                <a:solidFill>
                  <a:schemeClr val="accent1">
                    <a:lumMod val="75000"/>
                  </a:schemeClr>
                </a:solidFill>
              </a:rPr>
              <a:t>Communication </a:t>
            </a:r>
            <a:endParaRPr lang="en-GB" sz="4800" dirty="0">
              <a:solidFill>
                <a:schemeClr val="accent1">
                  <a:lumMod val="75000"/>
                </a:schemeClr>
              </a:solidFill>
            </a:endParaRPr>
          </a:p>
        </p:txBody>
      </p:sp>
      <p:sp>
        <p:nvSpPr>
          <p:cNvPr id="4" name="Content Placeholder 3">
            <a:extLst>
              <a:ext uri="{FF2B5EF4-FFF2-40B4-BE49-F238E27FC236}">
                <a16:creationId xmlns:a16="http://schemas.microsoft.com/office/drawing/2014/main" id="{F7300BD4-B38E-407B-A495-6F8FF2C40957}"/>
              </a:ext>
            </a:extLst>
          </p:cNvPr>
          <p:cNvSpPr>
            <a:spLocks noGrp="1"/>
          </p:cNvSpPr>
          <p:nvPr>
            <p:ph sz="half" idx="2"/>
          </p:nvPr>
        </p:nvSpPr>
        <p:spPr>
          <a:xfrm>
            <a:off x="6172200" y="1690690"/>
            <a:ext cx="5181600" cy="4351338"/>
          </a:xfrm>
        </p:spPr>
        <p:txBody>
          <a:bodyPr>
            <a:normAutofit fontScale="92500" lnSpcReduction="10000"/>
          </a:bodyPr>
          <a:lstStyle/>
          <a:p>
            <a:r>
              <a:rPr lang="en-GB" b="0" i="0" dirty="0">
                <a:solidFill>
                  <a:schemeClr val="accent1">
                    <a:lumMod val="75000"/>
                  </a:schemeClr>
                </a:solidFill>
                <a:effectLst/>
                <a:latin typeface="Arial" panose="020B0604020202020204" pitchFamily="34" charset="0"/>
                <a:cs typeface="Arial" panose="020B0604020202020204" pitchFamily="34" charset="0"/>
              </a:rPr>
              <a:t>Good communication is central to working with children, young people, their families and carers. It is a fundamental part of the Common Core. It involves listening, questioning, understanding and responding to what is being communicated by children, young people and those caring for them.</a:t>
            </a:r>
            <a:br>
              <a:rPr lang="en-GB" dirty="0">
                <a:solidFill>
                  <a:schemeClr val="accent1">
                    <a:lumMod val="75000"/>
                  </a:schemeClr>
                </a:solidFill>
                <a:latin typeface="Arial" panose="020B0604020202020204" pitchFamily="34" charset="0"/>
                <a:cs typeface="Arial" panose="020B0604020202020204" pitchFamily="34" charset="0"/>
              </a:rPr>
            </a:b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(Dunhill, 2009)</a:t>
            </a:r>
          </a:p>
          <a:p>
            <a:endParaRPr lang="en-GB" dirty="0"/>
          </a:p>
        </p:txBody>
      </p:sp>
      <p:sp>
        <p:nvSpPr>
          <p:cNvPr id="5" name="Content Placeholder 4">
            <a:extLst>
              <a:ext uri="{FF2B5EF4-FFF2-40B4-BE49-F238E27FC236}">
                <a16:creationId xmlns:a16="http://schemas.microsoft.com/office/drawing/2014/main" id="{D211C153-2B41-4809-B972-B0718955C62C}"/>
              </a:ext>
            </a:extLst>
          </p:cNvPr>
          <p:cNvSpPr txBox="1">
            <a:spLocks/>
          </p:cNvSpPr>
          <p:nvPr/>
        </p:nvSpPr>
        <p:spPr>
          <a:xfrm>
            <a:off x="682555" y="1690690"/>
            <a:ext cx="4937760" cy="369417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da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ganolog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sylfaenol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Cyffredin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gwrando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cwestiynu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amdanynt</a:t>
            </a:r>
            <a:r>
              <a:rPr lang="en-GB" dirty="0">
                <a:latin typeface="Arial" panose="020B0604020202020204" pitchFamily="34" charset="0"/>
                <a:cs typeface="Arial" panose="020B0604020202020204" pitchFamily="34" charset="0"/>
              </a:rPr>
              <a:t>.</a:t>
            </a:r>
            <a:br>
              <a:rPr lang="en-GB" dirty="0"/>
            </a:br>
            <a:endParaRPr lang="en-GB" dirty="0"/>
          </a:p>
          <a:p>
            <a:pPr fontAlgn="auto">
              <a:spcAft>
                <a:spcPts val="0"/>
              </a:spcAft>
            </a:pPr>
            <a:endParaRPr lang="en-GB" dirty="0"/>
          </a:p>
        </p:txBody>
      </p:sp>
    </p:spTree>
    <p:extLst>
      <p:ext uri="{BB962C8B-B14F-4D97-AF65-F5344CB8AC3E}">
        <p14:creationId xmlns:p14="http://schemas.microsoft.com/office/powerpoint/2010/main" val="2838796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C141811-FFCB-4CBF-A0B2-10F57ADA7935}"/>
              </a:ext>
            </a:extLst>
          </p:cNvPr>
          <p:cNvSpPr>
            <a:spLocks noGrp="1"/>
          </p:cNvSpPr>
          <p:nvPr>
            <p:ph sz="half" idx="2"/>
          </p:nvPr>
        </p:nvSpPr>
        <p:spPr>
          <a:xfrm>
            <a:off x="8386946" y="2064043"/>
            <a:ext cx="3805054" cy="3015137"/>
          </a:xfrm>
        </p:spPr>
        <p:txBody>
          <a:bodyPr>
            <a:normAutofit lnSpcReduction="10000"/>
          </a:bodyPr>
          <a:lstStyle/>
          <a:p>
            <a:pPr>
              <a:spcBef>
                <a:spcPts val="600"/>
              </a:spcBef>
            </a:pPr>
            <a:r>
              <a:rPr lang="en-GB" altLang="en-US" sz="2400" dirty="0">
                <a:solidFill>
                  <a:schemeClr val="accent1">
                    <a:lumMod val="75000"/>
                  </a:schemeClr>
                </a:solidFill>
                <a:latin typeface="Arial" panose="020B0604020202020204" pitchFamily="34" charset="0"/>
                <a:cs typeface="Arial" panose="020B0604020202020204" pitchFamily="34" charset="0"/>
              </a:rPr>
              <a:t>Human communication</a:t>
            </a:r>
          </a:p>
          <a:p>
            <a:pPr>
              <a:spcBef>
                <a:spcPts val="600"/>
              </a:spcBef>
            </a:pPr>
            <a:r>
              <a:rPr lang="en-GB" altLang="en-US" sz="2400" dirty="0">
                <a:solidFill>
                  <a:schemeClr val="accent1">
                    <a:lumMod val="75000"/>
                  </a:schemeClr>
                </a:solidFill>
                <a:latin typeface="Arial" panose="020B0604020202020204" pitchFamily="34" charset="0"/>
                <a:cs typeface="Arial" panose="020B0604020202020204" pitchFamily="34" charset="0"/>
              </a:rPr>
              <a:t>Tone and Pitch</a:t>
            </a:r>
          </a:p>
          <a:p>
            <a:pPr>
              <a:spcBef>
                <a:spcPts val="600"/>
              </a:spcBef>
            </a:pPr>
            <a:r>
              <a:rPr lang="en-GB" altLang="en-US" sz="2400" dirty="0">
                <a:solidFill>
                  <a:schemeClr val="accent1">
                    <a:lumMod val="75000"/>
                  </a:schemeClr>
                </a:solidFill>
                <a:latin typeface="Arial" panose="020B0604020202020204" pitchFamily="34" charset="0"/>
                <a:cs typeface="Arial" panose="020B0604020202020204" pitchFamily="34" charset="0"/>
              </a:rPr>
              <a:t>Nonverbal body language</a:t>
            </a:r>
          </a:p>
          <a:p>
            <a:pPr>
              <a:spcBef>
                <a:spcPts val="600"/>
              </a:spcBef>
            </a:pPr>
            <a:r>
              <a:rPr lang="en-GB" altLang="en-US" sz="2400" dirty="0">
                <a:solidFill>
                  <a:schemeClr val="accent1">
                    <a:lumMod val="75000"/>
                  </a:schemeClr>
                </a:solidFill>
                <a:latin typeface="Arial" panose="020B0604020202020204" pitchFamily="34" charset="0"/>
                <a:cs typeface="Arial" panose="020B0604020202020204" pitchFamily="34" charset="0"/>
              </a:rPr>
              <a:t>Eye contact</a:t>
            </a:r>
          </a:p>
          <a:p>
            <a:pPr>
              <a:spcBef>
                <a:spcPts val="600"/>
              </a:spcBef>
            </a:pPr>
            <a:r>
              <a:rPr lang="en-GB" altLang="en-US" sz="2400" dirty="0">
                <a:solidFill>
                  <a:schemeClr val="accent1">
                    <a:lumMod val="75000"/>
                  </a:schemeClr>
                </a:solidFill>
                <a:latin typeface="Arial" panose="020B0604020202020204" pitchFamily="34" charset="0"/>
                <a:cs typeface="Arial" panose="020B0604020202020204" pitchFamily="34" charset="0"/>
              </a:rPr>
              <a:t>Posture</a:t>
            </a:r>
          </a:p>
          <a:p>
            <a:pPr>
              <a:spcBef>
                <a:spcPts val="600"/>
              </a:spcBef>
            </a:pPr>
            <a:r>
              <a:rPr lang="en-GB" altLang="en-US" sz="2400" dirty="0">
                <a:solidFill>
                  <a:schemeClr val="accent1">
                    <a:lumMod val="75000"/>
                  </a:schemeClr>
                </a:solidFill>
                <a:latin typeface="Arial" panose="020B0604020202020204" pitchFamily="34" charset="0"/>
                <a:cs typeface="Arial" panose="020B0604020202020204" pitchFamily="34" charset="0"/>
              </a:rPr>
              <a:t>Body positioning</a:t>
            </a:r>
          </a:p>
          <a:p>
            <a:pPr>
              <a:spcBef>
                <a:spcPts val="600"/>
              </a:spcBef>
            </a:pPr>
            <a:r>
              <a:rPr lang="en-GB" altLang="en-US" sz="2400" dirty="0">
                <a:solidFill>
                  <a:schemeClr val="accent1">
                    <a:lumMod val="75000"/>
                  </a:schemeClr>
                </a:solidFill>
                <a:latin typeface="Arial" panose="020B0604020202020204" pitchFamily="34" charset="0"/>
                <a:cs typeface="Arial" panose="020B0604020202020204" pitchFamily="34" charset="0"/>
              </a:rPr>
              <a:t>others ?</a:t>
            </a:r>
            <a:endParaRPr lang="en-GB" sz="2400" dirty="0">
              <a:solidFill>
                <a:schemeClr val="accent1">
                  <a:lumMod val="75000"/>
                </a:schemeClr>
              </a:solidFill>
            </a:endParaRPr>
          </a:p>
        </p:txBody>
      </p:sp>
      <p:sp>
        <p:nvSpPr>
          <p:cNvPr id="5" name="TextBox 4">
            <a:extLst>
              <a:ext uri="{FF2B5EF4-FFF2-40B4-BE49-F238E27FC236}">
                <a16:creationId xmlns:a16="http://schemas.microsoft.com/office/drawing/2014/main" id="{AC16F38A-D2C8-4566-B97D-A0BCC05F2E34}"/>
              </a:ext>
            </a:extLst>
          </p:cNvPr>
          <p:cNvSpPr txBox="1"/>
          <p:nvPr/>
        </p:nvSpPr>
        <p:spPr>
          <a:xfrm>
            <a:off x="2208214" y="188914"/>
            <a:ext cx="7775575" cy="1569660"/>
          </a:xfrm>
          <a:prstGeom prst="rect">
            <a:avLst/>
          </a:prstGeom>
          <a:noFill/>
        </p:spPr>
        <p:txBody>
          <a:bodyPr>
            <a:spAutoFit/>
          </a:bodyPr>
          <a:lstStyle/>
          <a:p>
            <a:pPr algn="ctr">
              <a:defRPr/>
            </a:pPr>
            <a:r>
              <a:rPr lang="en-GB" sz="4800" dirty="0" err="1">
                <a:latin typeface="+mj-lt"/>
                <a:ea typeface="ＭＳ Ｐゴシック" panose="020B0600070205080204" pitchFamily="34" charset="-128"/>
              </a:rPr>
              <a:t>Cyfathrebu</a:t>
            </a:r>
            <a:r>
              <a:rPr lang="en-GB" sz="4800" dirty="0">
                <a:latin typeface="+mj-lt"/>
                <a:ea typeface="ＭＳ Ｐゴシック" panose="020B0600070205080204" pitchFamily="34" charset="-128"/>
              </a:rPr>
              <a:t> Di </a:t>
            </a:r>
            <a:r>
              <a:rPr lang="en-GB" sz="4800" dirty="0" err="1">
                <a:latin typeface="+mj-lt"/>
                <a:ea typeface="ＭＳ Ｐゴシック" panose="020B0600070205080204" pitchFamily="34" charset="-128"/>
              </a:rPr>
              <a:t>Lafar</a:t>
            </a:r>
            <a:endParaRPr lang="en-GB" sz="4800" dirty="0">
              <a:latin typeface="+mj-lt"/>
              <a:ea typeface="ＭＳ Ｐゴシック" panose="020B0600070205080204" pitchFamily="34" charset="-128"/>
            </a:endParaRPr>
          </a:p>
          <a:p>
            <a:pPr algn="ctr">
              <a:defRPr/>
            </a:pPr>
            <a:r>
              <a:rPr lang="en-GB" sz="4800" i="1" dirty="0">
                <a:solidFill>
                  <a:schemeClr val="accent1">
                    <a:lumMod val="75000"/>
                  </a:schemeClr>
                </a:solidFill>
                <a:latin typeface="+mj-lt"/>
                <a:ea typeface="ＭＳ Ｐゴシック" panose="020B0600070205080204" pitchFamily="34" charset="-128"/>
              </a:rPr>
              <a:t>Non Verbal Communication</a:t>
            </a:r>
          </a:p>
        </p:txBody>
      </p:sp>
      <p:pic>
        <p:nvPicPr>
          <p:cNvPr id="6" name="Picture 6">
            <a:extLst>
              <a:ext uri="{FF2B5EF4-FFF2-40B4-BE49-F238E27FC236}">
                <a16:creationId xmlns:a16="http://schemas.microsoft.com/office/drawing/2014/main" id="{BC8E83ED-E21E-40BF-9F0B-0E58C179562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740" y="1686543"/>
            <a:ext cx="4406900" cy="333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3981B0A5-E6DA-45D5-B4FB-D44DAD4F9D5F}"/>
              </a:ext>
            </a:extLst>
          </p:cNvPr>
          <p:cNvSpPr txBox="1"/>
          <p:nvPr/>
        </p:nvSpPr>
        <p:spPr>
          <a:xfrm>
            <a:off x="-251174" y="5012955"/>
            <a:ext cx="6093994" cy="461665"/>
          </a:xfrm>
          <a:prstGeom prst="rect">
            <a:avLst/>
          </a:prstGeom>
          <a:noFill/>
        </p:spPr>
        <p:txBody>
          <a:bodyPr wrap="square">
            <a:spAutoFit/>
          </a:bodyPr>
          <a:lstStyle/>
          <a:p>
            <a:pPr algn="ctr">
              <a:defRPr/>
            </a:pP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Orey</a:t>
            </a:r>
            <a:r>
              <a:rPr lang="en-GB" sz="2400" dirty="0">
                <a:latin typeface="Arial" panose="020B0604020202020204" pitchFamily="34" charset="0"/>
                <a:cs typeface="Arial" panose="020B0604020202020204" pitchFamily="34" charset="0"/>
              </a:rPr>
              <a:t>, 2014)</a:t>
            </a:r>
            <a:endParaRPr lang="en-GB" sz="2400" i="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2379F3A-6F66-9AB4-991E-DFD482EF9F5E}"/>
              </a:ext>
            </a:extLst>
          </p:cNvPr>
          <p:cNvSpPr txBox="1"/>
          <p:nvPr/>
        </p:nvSpPr>
        <p:spPr>
          <a:xfrm>
            <a:off x="4544595" y="2008483"/>
            <a:ext cx="3805054" cy="3224985"/>
          </a:xfrm>
          <a:prstGeom prst="rect">
            <a:avLst/>
          </a:prstGeom>
          <a:noFill/>
        </p:spPr>
        <p:txBody>
          <a:bodyPr wrap="square">
            <a:spAutoFit/>
          </a:bodyPr>
          <a:lstStyle/>
          <a:p>
            <a:pPr marL="342900" lvl="0" indent="-342900" rtl="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Cyfathrebu dynol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Tôn a Thraw</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Iaith y corff sy’n </a:t>
            </a:r>
            <a:r>
              <a:rPr lang="cy-GB" sz="2400" dirty="0" err="1">
                <a:effectLst/>
                <a:latin typeface="Arial" panose="020B0604020202020204" pitchFamily="34" charset="0"/>
                <a:ea typeface="DengXian" panose="02010600030101010101" pitchFamily="2" charset="-122"/>
                <a:cs typeface="Arial" panose="020B0604020202020204" pitchFamily="34" charset="0"/>
              </a:rPr>
              <a:t>ddieiriau</a:t>
            </a:r>
            <a:r>
              <a:rPr lang="cy-GB" sz="24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Cyswllt llygad</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Ymddaliad y corff</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Safle’r corff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eraill?</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804223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13B3-C2A9-495C-90E4-DE9C0886E8D1}"/>
              </a:ext>
            </a:extLst>
          </p:cNvPr>
          <p:cNvSpPr>
            <a:spLocks noGrp="1"/>
          </p:cNvSpPr>
          <p:nvPr>
            <p:ph type="title"/>
          </p:nvPr>
        </p:nvSpPr>
        <p:spPr>
          <a:xfrm>
            <a:off x="164123" y="207811"/>
            <a:ext cx="11189677" cy="1325563"/>
          </a:xfrm>
        </p:spPr>
        <p:txBody>
          <a:bodyPr>
            <a:noAutofit/>
          </a:bodyPr>
          <a:lstStyle/>
          <a:p>
            <a:r>
              <a:rPr lang="en-GB" sz="4800" dirty="0" err="1"/>
              <a:t>Ymarfer</a:t>
            </a:r>
            <a:r>
              <a:rPr lang="en-GB" sz="4800" dirty="0"/>
              <a:t> </a:t>
            </a:r>
            <a:r>
              <a:rPr lang="en-GB" sz="4800" dirty="0" err="1"/>
              <a:t>Cynhwysol</a:t>
            </a:r>
            <a:r>
              <a:rPr lang="en-GB" sz="4800" dirty="0"/>
              <a:t> / </a:t>
            </a:r>
            <a:r>
              <a:rPr lang="en-GB" sz="4800" dirty="0">
                <a:solidFill>
                  <a:schemeClr val="accent1">
                    <a:lumMod val="75000"/>
                  </a:schemeClr>
                </a:solidFill>
              </a:rPr>
              <a:t>Inclusive Practise </a:t>
            </a:r>
          </a:p>
        </p:txBody>
      </p:sp>
      <p:sp>
        <p:nvSpPr>
          <p:cNvPr id="3" name="Content Placeholder 2">
            <a:extLst>
              <a:ext uri="{FF2B5EF4-FFF2-40B4-BE49-F238E27FC236}">
                <a16:creationId xmlns:a16="http://schemas.microsoft.com/office/drawing/2014/main" id="{B2FF7512-1C97-43AC-8444-3472F4E52D02}"/>
              </a:ext>
            </a:extLst>
          </p:cNvPr>
          <p:cNvSpPr>
            <a:spLocks noGrp="1"/>
          </p:cNvSpPr>
          <p:nvPr>
            <p:ph sz="half" idx="1"/>
          </p:nvPr>
        </p:nvSpPr>
        <p:spPr>
          <a:xfrm>
            <a:off x="6373761" y="1690690"/>
            <a:ext cx="5181600" cy="4761118"/>
          </a:xfrm>
        </p:spPr>
        <p:txBody>
          <a:bodyPr>
            <a:normAutofit/>
          </a:bodyPr>
          <a:lstStyle/>
          <a:p>
            <a:r>
              <a:rPr lang="en-GB" dirty="0">
                <a:solidFill>
                  <a:schemeClr val="accent1">
                    <a:lumMod val="75000"/>
                  </a:schemeClr>
                </a:solidFill>
              </a:rPr>
              <a:t>Listening effectively</a:t>
            </a:r>
          </a:p>
          <a:p>
            <a:r>
              <a:rPr lang="en-GB" dirty="0">
                <a:solidFill>
                  <a:schemeClr val="accent1">
                    <a:lumMod val="75000"/>
                  </a:schemeClr>
                </a:solidFill>
              </a:rPr>
              <a:t>Developing relationships</a:t>
            </a:r>
          </a:p>
          <a:p>
            <a:r>
              <a:rPr lang="en-GB" dirty="0">
                <a:solidFill>
                  <a:schemeClr val="accent1">
                    <a:lumMod val="75000"/>
                  </a:schemeClr>
                </a:solidFill>
              </a:rPr>
              <a:t>Observing and assessing </a:t>
            </a:r>
          </a:p>
          <a:p>
            <a:r>
              <a:rPr lang="en-GB" dirty="0">
                <a:solidFill>
                  <a:schemeClr val="accent1">
                    <a:lumMod val="75000"/>
                  </a:schemeClr>
                </a:solidFill>
              </a:rPr>
              <a:t>Respecting diversity</a:t>
            </a:r>
          </a:p>
          <a:p>
            <a:r>
              <a:rPr lang="en-GB" dirty="0">
                <a:solidFill>
                  <a:schemeClr val="accent1">
                    <a:lumMod val="75000"/>
                  </a:schemeClr>
                </a:solidFill>
              </a:rPr>
              <a:t>Defining terms</a:t>
            </a:r>
          </a:p>
          <a:p>
            <a:r>
              <a:rPr lang="en-GB" dirty="0">
                <a:solidFill>
                  <a:schemeClr val="accent1">
                    <a:lumMod val="75000"/>
                  </a:schemeClr>
                </a:solidFill>
              </a:rPr>
              <a:t>Teamwork and inclusive leadership.</a:t>
            </a:r>
          </a:p>
          <a:p>
            <a:pPr marL="0" indent="0">
              <a:buNone/>
            </a:pPr>
            <a:r>
              <a:rPr lang="en-GB" dirty="0">
                <a:solidFill>
                  <a:schemeClr val="accent1">
                    <a:lumMod val="75000"/>
                  </a:schemeClr>
                </a:solidFill>
              </a:rPr>
              <a:t>(Brodie and Savage, 2015)</a:t>
            </a:r>
          </a:p>
          <a:p>
            <a:endParaRPr lang="en-GB" dirty="0"/>
          </a:p>
        </p:txBody>
      </p:sp>
      <p:sp>
        <p:nvSpPr>
          <p:cNvPr id="4" name="Content Placeholder 3">
            <a:extLst>
              <a:ext uri="{FF2B5EF4-FFF2-40B4-BE49-F238E27FC236}">
                <a16:creationId xmlns:a16="http://schemas.microsoft.com/office/drawing/2014/main" id="{8E85717E-8A2B-4434-8F55-AA5CBF959536}"/>
              </a:ext>
            </a:extLst>
          </p:cNvPr>
          <p:cNvSpPr>
            <a:spLocks noGrp="1"/>
          </p:cNvSpPr>
          <p:nvPr>
            <p:ph sz="half" idx="2"/>
          </p:nvPr>
        </p:nvSpPr>
        <p:spPr>
          <a:xfrm>
            <a:off x="636640" y="1690690"/>
            <a:ext cx="5181600" cy="4351338"/>
          </a:xfrm>
        </p:spPr>
        <p:txBody>
          <a:bodyPr>
            <a:normAutofit/>
          </a:bodyPr>
          <a:lstStyle/>
          <a:p>
            <a:r>
              <a:rPr lang="en-GB" dirty="0" err="1"/>
              <a:t>Gwrando'n</a:t>
            </a:r>
            <a:r>
              <a:rPr lang="en-GB" dirty="0"/>
              <a:t> </a:t>
            </a:r>
            <a:r>
              <a:rPr lang="en-GB" dirty="0" err="1"/>
              <a:t>effeithiol</a:t>
            </a:r>
            <a:endParaRPr lang="en-GB" dirty="0"/>
          </a:p>
          <a:p>
            <a:r>
              <a:rPr lang="en-GB" dirty="0" err="1"/>
              <a:t>Datblygu</a:t>
            </a:r>
            <a:r>
              <a:rPr lang="en-GB" dirty="0"/>
              <a:t> </a:t>
            </a:r>
            <a:r>
              <a:rPr lang="en-GB" dirty="0" err="1"/>
              <a:t>perthnasoedd</a:t>
            </a:r>
            <a:endParaRPr lang="en-GB" dirty="0"/>
          </a:p>
          <a:p>
            <a:r>
              <a:rPr lang="en-GB" dirty="0" err="1"/>
              <a:t>Arsylwi</a:t>
            </a:r>
            <a:r>
              <a:rPr lang="en-GB" dirty="0"/>
              <a:t> ac </a:t>
            </a:r>
            <a:r>
              <a:rPr lang="en-GB" dirty="0" err="1"/>
              <a:t>asesu</a:t>
            </a:r>
            <a:r>
              <a:rPr lang="en-GB" dirty="0"/>
              <a:t> </a:t>
            </a:r>
          </a:p>
          <a:p>
            <a:r>
              <a:rPr lang="en-GB" dirty="0" err="1"/>
              <a:t>Parchu</a:t>
            </a:r>
            <a:r>
              <a:rPr lang="en-GB" dirty="0"/>
              <a:t> </a:t>
            </a:r>
            <a:r>
              <a:rPr lang="en-GB" dirty="0" err="1"/>
              <a:t>amrywiaeth</a:t>
            </a:r>
            <a:endParaRPr lang="en-GB" dirty="0"/>
          </a:p>
          <a:p>
            <a:r>
              <a:rPr lang="en-GB" dirty="0" err="1"/>
              <a:t>Diffinio</a:t>
            </a:r>
            <a:r>
              <a:rPr lang="en-GB" dirty="0"/>
              <a:t> </a:t>
            </a:r>
            <a:r>
              <a:rPr lang="en-GB" dirty="0" err="1"/>
              <a:t>termau</a:t>
            </a:r>
            <a:endParaRPr lang="en-GB" dirty="0"/>
          </a:p>
          <a:p>
            <a:r>
              <a:rPr lang="en-GB" dirty="0"/>
              <a:t>Gwaith </a:t>
            </a:r>
            <a:r>
              <a:rPr lang="en-GB" dirty="0" err="1"/>
              <a:t>tîm</a:t>
            </a:r>
            <a:r>
              <a:rPr lang="en-GB" dirty="0"/>
              <a:t> ac </a:t>
            </a:r>
            <a:r>
              <a:rPr lang="en-GB" dirty="0" err="1"/>
              <a:t>arweinyddiaeth</a:t>
            </a:r>
            <a:r>
              <a:rPr lang="en-GB" dirty="0"/>
              <a:t> </a:t>
            </a:r>
            <a:r>
              <a:rPr lang="en-GB" dirty="0" err="1"/>
              <a:t>gynhwysol</a:t>
            </a:r>
            <a:r>
              <a:rPr lang="en-GB" dirty="0"/>
              <a:t>.</a:t>
            </a:r>
          </a:p>
          <a:p>
            <a:endParaRPr lang="en-GB" dirty="0"/>
          </a:p>
          <a:p>
            <a:endParaRPr lang="en-GB" dirty="0"/>
          </a:p>
        </p:txBody>
      </p:sp>
    </p:spTree>
    <p:extLst>
      <p:ext uri="{BB962C8B-B14F-4D97-AF65-F5344CB8AC3E}">
        <p14:creationId xmlns:p14="http://schemas.microsoft.com/office/powerpoint/2010/main" val="3090954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E82E-6BCE-4996-ADD8-11642DDF7A76}"/>
              </a:ext>
            </a:extLst>
          </p:cNvPr>
          <p:cNvSpPr>
            <a:spLocks noGrp="1"/>
          </p:cNvSpPr>
          <p:nvPr>
            <p:ph type="title"/>
          </p:nvPr>
        </p:nvSpPr>
        <p:spPr/>
        <p:txBody>
          <a:bodyPr>
            <a:noAutofit/>
          </a:bodyPr>
          <a:lstStyle/>
          <a:p>
            <a:pPr algn="ctr"/>
            <a:r>
              <a:rPr lang="en-GB" sz="4800" dirty="0" err="1"/>
              <a:t>Cyfathrebu</a:t>
            </a:r>
            <a:r>
              <a:rPr lang="en-GB" sz="4800" dirty="0"/>
              <a:t> </a:t>
            </a:r>
            <a:r>
              <a:rPr lang="en-GB" sz="4800" dirty="0" err="1"/>
              <a:t>hanfodol</a:t>
            </a:r>
            <a:r>
              <a:rPr lang="en-GB" sz="4800" dirty="0"/>
              <a:t> </a:t>
            </a:r>
            <a:r>
              <a:rPr lang="en-GB" sz="4800" dirty="0">
                <a:solidFill>
                  <a:schemeClr val="accent1">
                    <a:lumMod val="75000"/>
                  </a:schemeClr>
                </a:solidFill>
              </a:rPr>
              <a:t>/ Essential communication </a:t>
            </a:r>
          </a:p>
        </p:txBody>
      </p:sp>
      <p:sp>
        <p:nvSpPr>
          <p:cNvPr id="5" name="Content Placeholder 2">
            <a:extLst>
              <a:ext uri="{FF2B5EF4-FFF2-40B4-BE49-F238E27FC236}">
                <a16:creationId xmlns:a16="http://schemas.microsoft.com/office/drawing/2014/main" id="{DCFF6189-1158-499D-A291-74194ECA1010}"/>
              </a:ext>
            </a:extLst>
          </p:cNvPr>
          <p:cNvSpPr>
            <a:spLocks noGrp="1"/>
          </p:cNvSpPr>
          <p:nvPr>
            <p:ph sz="half" idx="1"/>
          </p:nvPr>
        </p:nvSpPr>
        <p:spPr>
          <a:xfrm>
            <a:off x="3013192" y="1854843"/>
            <a:ext cx="5216407" cy="1574157"/>
          </a:xfrm>
        </p:spPr>
        <p:txBody>
          <a:bodyPr>
            <a:normAutofit lnSpcReduction="10000"/>
          </a:bodyPr>
          <a:lstStyle/>
          <a:p>
            <a:pPr algn="ctr"/>
            <a:r>
              <a:rPr lang="en-GB" dirty="0">
                <a:hlinkClick r:id="rId3"/>
              </a:rPr>
              <a:t>https://librarysearch.uwtsd.ac.uk/permalink/44WHELF_UWTSD/11c0l68/alma99121835502421</a:t>
            </a:r>
            <a:endParaRPr lang="en-GB" dirty="0"/>
          </a:p>
        </p:txBody>
      </p:sp>
      <p:sp>
        <p:nvSpPr>
          <p:cNvPr id="7" name="TextBox 6">
            <a:extLst>
              <a:ext uri="{FF2B5EF4-FFF2-40B4-BE49-F238E27FC236}">
                <a16:creationId xmlns:a16="http://schemas.microsoft.com/office/drawing/2014/main" id="{7D2506A0-5A69-4F41-955B-A3FEA1599366}"/>
              </a:ext>
            </a:extLst>
          </p:cNvPr>
          <p:cNvSpPr txBox="1"/>
          <p:nvPr/>
        </p:nvSpPr>
        <p:spPr>
          <a:xfrm>
            <a:off x="7015709" y="3701931"/>
            <a:ext cx="3834581" cy="954107"/>
          </a:xfrm>
          <a:prstGeom prst="rect">
            <a:avLst/>
          </a:prstGeom>
          <a:noFill/>
        </p:spPr>
        <p:txBody>
          <a:bodyPr wrap="square">
            <a:spAutoFit/>
          </a:bodyPr>
          <a:lstStyle/>
          <a:p>
            <a:pPr algn="ctr"/>
            <a:r>
              <a:rPr lang="en-GB" sz="2800" dirty="0">
                <a:solidFill>
                  <a:schemeClr val="accent1">
                    <a:lumMod val="75000"/>
                  </a:schemeClr>
                </a:solidFill>
                <a:latin typeface="Arial" panose="020B0604020202020204" pitchFamily="34" charset="0"/>
                <a:cs typeface="Arial" panose="020B0604020202020204" pitchFamily="34" charset="0"/>
              </a:rPr>
              <a:t>Chapter 2 Explore and discuss in groups.</a:t>
            </a:r>
          </a:p>
        </p:txBody>
      </p:sp>
      <p:sp>
        <p:nvSpPr>
          <p:cNvPr id="8" name="Content Placeholder 3">
            <a:extLst>
              <a:ext uri="{FF2B5EF4-FFF2-40B4-BE49-F238E27FC236}">
                <a16:creationId xmlns:a16="http://schemas.microsoft.com/office/drawing/2014/main" id="{FB5B5C35-545E-465E-AA82-F8D88A2549C0}"/>
              </a:ext>
            </a:extLst>
          </p:cNvPr>
          <p:cNvSpPr>
            <a:spLocks noGrp="1"/>
          </p:cNvSpPr>
          <p:nvPr>
            <p:ph sz="half" idx="2"/>
          </p:nvPr>
        </p:nvSpPr>
        <p:spPr>
          <a:xfrm>
            <a:off x="911793" y="3777134"/>
            <a:ext cx="4937760" cy="1143000"/>
          </a:xfrm>
        </p:spPr>
        <p:txBody>
          <a:bodyPr>
            <a:normAutofit lnSpcReduction="10000"/>
          </a:bodyPr>
          <a:lstStyle/>
          <a:p>
            <a:pPr marL="0" indent="0" algn="ctr">
              <a:buNone/>
            </a:pPr>
            <a:r>
              <a:rPr lang="en-GB" dirty="0" err="1">
                <a:latin typeface="Arial" panose="020B0604020202020204" pitchFamily="34" charset="0"/>
                <a:cs typeface="Arial" panose="020B0604020202020204" pitchFamily="34" charset="0"/>
              </a:rPr>
              <a:t>Pennod</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Archwilio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thrafod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4156899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F8A98-C8A4-4527-AF31-99D387B1BDC0}"/>
              </a:ext>
            </a:extLst>
          </p:cNvPr>
          <p:cNvSpPr>
            <a:spLocks noGrp="1"/>
          </p:cNvSpPr>
          <p:nvPr>
            <p:ph type="title"/>
          </p:nvPr>
        </p:nvSpPr>
        <p:spPr>
          <a:xfrm>
            <a:off x="561843" y="1478150"/>
            <a:ext cx="4052214" cy="1788138"/>
          </a:xfrm>
        </p:spPr>
        <p:txBody>
          <a:bodyPr>
            <a:noAutofit/>
          </a:bodyPr>
          <a:lstStyle/>
          <a:p>
            <a:pPr algn="ctr"/>
            <a:r>
              <a:rPr lang="en-GB" sz="4800" b="0" i="0" dirty="0">
                <a:solidFill>
                  <a:srgbClr val="111111"/>
                </a:solidFill>
                <a:effectLst/>
                <a:latin typeface="Arial" panose="020B0604020202020204" pitchFamily="34" charset="0"/>
                <a:cs typeface="Arial" panose="020B0604020202020204" pitchFamily="34" charset="0"/>
              </a:rPr>
              <a:t>Ysgol </a:t>
            </a:r>
            <a:r>
              <a:rPr lang="en-GB" sz="4800" b="0" i="0" dirty="0" err="1">
                <a:solidFill>
                  <a:srgbClr val="111111"/>
                </a:solidFill>
                <a:effectLst/>
                <a:latin typeface="Arial" panose="020B0604020202020204" pitchFamily="34" charset="0"/>
                <a:cs typeface="Arial" panose="020B0604020202020204" pitchFamily="34" charset="0"/>
              </a:rPr>
              <a:t>Cyfranogiad</a:t>
            </a:r>
            <a:r>
              <a:rPr lang="en-GB" sz="4800" b="0" i="0" dirty="0">
                <a:solidFill>
                  <a:srgbClr val="111111"/>
                </a:solidFill>
                <a:effectLst/>
                <a:latin typeface="Arial" panose="020B0604020202020204" pitchFamily="34" charset="0"/>
                <a:cs typeface="Arial" panose="020B0604020202020204" pitchFamily="34" charset="0"/>
              </a:rPr>
              <a:t> Hart (1992)</a:t>
            </a:r>
            <a:br>
              <a:rPr lang="en-GB" sz="4800" b="0" i="0" dirty="0">
                <a:solidFill>
                  <a:srgbClr val="111111"/>
                </a:solidFill>
                <a:effectLst/>
                <a:latin typeface="Arial" panose="020B0604020202020204" pitchFamily="34" charset="0"/>
                <a:cs typeface="Arial" panose="020B0604020202020204" pitchFamily="34" charset="0"/>
              </a:rPr>
            </a:br>
            <a:br>
              <a:rPr lang="en-GB" sz="4800" b="0" i="0" dirty="0">
                <a:solidFill>
                  <a:srgbClr val="111111"/>
                </a:solidFill>
                <a:effectLst/>
                <a:latin typeface="Arial" panose="020B0604020202020204" pitchFamily="34" charset="0"/>
                <a:cs typeface="Arial" panose="020B0604020202020204" pitchFamily="34" charset="0"/>
              </a:rPr>
            </a:br>
            <a:r>
              <a:rPr lang="en-GB" sz="4800" b="0" i="0" dirty="0">
                <a:solidFill>
                  <a:schemeClr val="accent1">
                    <a:lumMod val="75000"/>
                  </a:schemeClr>
                </a:solidFill>
                <a:effectLst/>
                <a:latin typeface="Arial" panose="020B0604020202020204" pitchFamily="34" charset="0"/>
                <a:cs typeface="Arial" panose="020B0604020202020204" pitchFamily="34" charset="0"/>
              </a:rPr>
              <a:t>Hart (1992) 'Ladder of Participation'</a:t>
            </a:r>
            <a:endParaRPr lang="en-GB" sz="4800" dirty="0">
              <a:solidFill>
                <a:schemeClr val="accent1">
                  <a:lumMod val="75000"/>
                </a:schemeClr>
              </a:solidFill>
              <a:latin typeface="Arial" panose="020B0604020202020204" pitchFamily="34" charset="0"/>
              <a:cs typeface="Arial" panose="020B0604020202020204" pitchFamily="34" charset="0"/>
            </a:endParaRPr>
          </a:p>
        </p:txBody>
      </p:sp>
      <p:pic>
        <p:nvPicPr>
          <p:cNvPr id="5" name="Content Placeholder 6" descr="Diagram&#10;&#10;Description automatically generated">
            <a:extLst>
              <a:ext uri="{FF2B5EF4-FFF2-40B4-BE49-F238E27FC236}">
                <a16:creationId xmlns:a16="http://schemas.microsoft.com/office/drawing/2014/main" id="{D2F21191-241E-44BB-92F4-A54EE4053AA0}"/>
              </a:ext>
            </a:extLst>
          </p:cNvPr>
          <p:cNvPicPr>
            <a:picLocks noGrp="1" noChangeAspect="1"/>
          </p:cNvPicPr>
          <p:nvPr>
            <p:ph idx="1"/>
          </p:nvPr>
        </p:nvPicPr>
        <p:blipFill>
          <a:blip r:embed="rId3"/>
          <a:stretch>
            <a:fillRect/>
          </a:stretch>
        </p:blipFill>
        <p:spPr>
          <a:xfrm>
            <a:off x="6023972" y="0"/>
            <a:ext cx="4152415" cy="5621232"/>
          </a:xfrm>
          <a:prstGeom prst="rect">
            <a:avLst/>
          </a:prstGeom>
        </p:spPr>
      </p:pic>
      <p:sp>
        <p:nvSpPr>
          <p:cNvPr id="7" name="TextBox 6">
            <a:extLst>
              <a:ext uri="{FF2B5EF4-FFF2-40B4-BE49-F238E27FC236}">
                <a16:creationId xmlns:a16="http://schemas.microsoft.com/office/drawing/2014/main" id="{456AF06A-21AB-47A6-9DED-112379964655}"/>
              </a:ext>
            </a:extLst>
          </p:cNvPr>
          <p:cNvSpPr txBox="1"/>
          <p:nvPr/>
        </p:nvSpPr>
        <p:spPr>
          <a:xfrm>
            <a:off x="220757" y="4790235"/>
            <a:ext cx="4847303" cy="830997"/>
          </a:xfrm>
          <a:prstGeom prst="rect">
            <a:avLst/>
          </a:prstGeom>
          <a:noFill/>
        </p:spPr>
        <p:txBody>
          <a:bodyPr wrap="square">
            <a:spAutoFit/>
          </a:bodyPr>
          <a:lstStyle/>
          <a:p>
            <a:r>
              <a:rPr lang="en-GB" dirty="0">
                <a:hlinkClick r:id="rId4"/>
              </a:rPr>
              <a:t>https://organizingengagement.org/models/ladder-of-childrens-participation/</a:t>
            </a:r>
            <a:r>
              <a:rPr lang="en-GB" dirty="0"/>
              <a:t> </a:t>
            </a:r>
          </a:p>
        </p:txBody>
      </p:sp>
    </p:spTree>
    <p:extLst>
      <p:ext uri="{BB962C8B-B14F-4D97-AF65-F5344CB8AC3E}">
        <p14:creationId xmlns:p14="http://schemas.microsoft.com/office/powerpoint/2010/main" val="3360365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5C5-C334-433A-AF7A-E1FE0A4808FB}"/>
              </a:ext>
            </a:extLst>
          </p:cNvPr>
          <p:cNvSpPr>
            <a:spLocks noGrp="1"/>
          </p:cNvSpPr>
          <p:nvPr>
            <p:ph type="title"/>
          </p:nvPr>
        </p:nvSpPr>
        <p:spPr>
          <a:xfrm>
            <a:off x="658446" y="0"/>
            <a:ext cx="10515600" cy="1325563"/>
          </a:xfrm>
        </p:spPr>
        <p:txBody>
          <a:bodyPr>
            <a:normAutofit/>
          </a:bodyPr>
          <a:lstStyle/>
          <a:p>
            <a:r>
              <a:rPr lang="en-GB" sz="4800" dirty="0" err="1"/>
              <a:t>Crynodeb</a:t>
            </a:r>
            <a:r>
              <a:rPr lang="en-GB" sz="4800" dirty="0"/>
              <a:t> / </a:t>
            </a:r>
            <a:r>
              <a:rPr lang="en-GB" sz="4800" dirty="0">
                <a:solidFill>
                  <a:schemeClr val="accent1">
                    <a:lumMod val="75000"/>
                  </a:schemeClr>
                </a:solidFill>
              </a:rPr>
              <a:t>summary </a:t>
            </a:r>
          </a:p>
        </p:txBody>
      </p:sp>
      <p:sp>
        <p:nvSpPr>
          <p:cNvPr id="4" name="Content Placeholder 3">
            <a:extLst>
              <a:ext uri="{FF2B5EF4-FFF2-40B4-BE49-F238E27FC236}">
                <a16:creationId xmlns:a16="http://schemas.microsoft.com/office/drawing/2014/main" id="{02307BE0-31AD-4329-BA56-04A64396BCB2}"/>
              </a:ext>
            </a:extLst>
          </p:cNvPr>
          <p:cNvSpPr>
            <a:spLocks noGrp="1"/>
          </p:cNvSpPr>
          <p:nvPr>
            <p:ph sz="half" idx="2"/>
          </p:nvPr>
        </p:nvSpPr>
        <p:spPr>
          <a:xfrm>
            <a:off x="6172200" y="1362109"/>
            <a:ext cx="5181600" cy="4351338"/>
          </a:xfrm>
        </p:spPr>
        <p:txBody>
          <a:bodyPr>
            <a:normAutofit fontScale="92500" lnSpcReduction="10000"/>
          </a:bodyPr>
          <a:lstStyle/>
          <a:p>
            <a:r>
              <a:rPr lang="en-GB" dirty="0">
                <a:solidFill>
                  <a:schemeClr val="accent1">
                    <a:lumMod val="75000"/>
                  </a:schemeClr>
                </a:solidFill>
              </a:rPr>
              <a:t>Reflective practice enables us to critically evaluate our skills and knowledge.</a:t>
            </a:r>
          </a:p>
          <a:p>
            <a:r>
              <a:rPr lang="en-GB" dirty="0">
                <a:solidFill>
                  <a:schemeClr val="accent1">
                    <a:lumMod val="75000"/>
                  </a:schemeClr>
                </a:solidFill>
              </a:rPr>
              <a:t>Communication is enhanced through peer reflection.</a:t>
            </a:r>
          </a:p>
          <a:p>
            <a:r>
              <a:rPr lang="en-GB" dirty="0">
                <a:solidFill>
                  <a:schemeClr val="accent1">
                    <a:lumMod val="75000"/>
                  </a:schemeClr>
                </a:solidFill>
              </a:rPr>
              <a:t>Understanding the needs of others and team working is enhanced.</a:t>
            </a:r>
          </a:p>
          <a:p>
            <a:r>
              <a:rPr lang="en-GB" dirty="0">
                <a:solidFill>
                  <a:schemeClr val="accent1">
                    <a:lumMod val="75000"/>
                  </a:schemeClr>
                </a:solidFill>
              </a:rPr>
              <a:t>The reflective practitioner continually develops mindful and critical awareness or themselves and others.</a:t>
            </a:r>
          </a:p>
          <a:p>
            <a:endParaRPr lang="en-GB" dirty="0"/>
          </a:p>
        </p:txBody>
      </p:sp>
      <p:sp>
        <p:nvSpPr>
          <p:cNvPr id="5" name="Content Placeholder 3">
            <a:extLst>
              <a:ext uri="{FF2B5EF4-FFF2-40B4-BE49-F238E27FC236}">
                <a16:creationId xmlns:a16="http://schemas.microsoft.com/office/drawing/2014/main" id="{596926CA-DCF2-4DA2-A7CF-DC4DF726708F}"/>
              </a:ext>
            </a:extLst>
          </p:cNvPr>
          <p:cNvSpPr txBox="1">
            <a:spLocks/>
          </p:cNvSpPr>
          <p:nvPr/>
        </p:nvSpPr>
        <p:spPr>
          <a:xfrm>
            <a:off x="521710" y="1581912"/>
            <a:ext cx="4937760" cy="3694176"/>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sz="2900" dirty="0"/>
              <a:t>Mae </a:t>
            </a:r>
            <a:r>
              <a:rPr lang="en-GB" sz="2900" dirty="0" err="1"/>
              <a:t>ymarfer</a:t>
            </a:r>
            <a:r>
              <a:rPr lang="en-GB" sz="2900" dirty="0"/>
              <a:t> </a:t>
            </a:r>
            <a:r>
              <a:rPr lang="en-GB" sz="2900" dirty="0" err="1"/>
              <a:t>myfyriol</a:t>
            </a:r>
            <a:r>
              <a:rPr lang="en-GB" sz="2900" dirty="0"/>
              <a:t> </a:t>
            </a:r>
            <a:r>
              <a:rPr lang="en-GB" sz="2900" dirty="0" err="1"/>
              <a:t>yn</a:t>
            </a:r>
            <a:r>
              <a:rPr lang="en-GB" sz="2900" dirty="0"/>
              <a:t> </a:t>
            </a:r>
            <a:r>
              <a:rPr lang="en-GB" sz="2900" dirty="0" err="1"/>
              <a:t>ein</a:t>
            </a:r>
            <a:r>
              <a:rPr lang="en-GB" sz="2900" dirty="0"/>
              <a:t> </a:t>
            </a:r>
            <a:r>
              <a:rPr lang="en-GB" sz="2900" dirty="0" err="1"/>
              <a:t>galluogi</a:t>
            </a:r>
            <a:r>
              <a:rPr lang="en-GB" sz="2900" dirty="0"/>
              <a:t> </a:t>
            </a:r>
            <a:r>
              <a:rPr lang="en-GB" sz="2900" dirty="0" err="1"/>
              <a:t>i</a:t>
            </a:r>
            <a:r>
              <a:rPr lang="en-GB" sz="2900" dirty="0"/>
              <a:t> </a:t>
            </a:r>
            <a:r>
              <a:rPr lang="en-GB" sz="2900" dirty="0" err="1"/>
              <a:t>werthuso</a:t>
            </a:r>
            <a:r>
              <a:rPr lang="en-GB" sz="2900" dirty="0"/>
              <a:t> </a:t>
            </a:r>
            <a:r>
              <a:rPr lang="en-GB" sz="2900" dirty="0" err="1"/>
              <a:t>ein</a:t>
            </a:r>
            <a:r>
              <a:rPr lang="en-GB" sz="2900" dirty="0"/>
              <a:t> </a:t>
            </a:r>
            <a:r>
              <a:rPr lang="en-GB" sz="2900" dirty="0" err="1"/>
              <a:t>sgiliau</a:t>
            </a:r>
            <a:r>
              <a:rPr lang="en-GB" sz="2900" dirty="0"/>
              <a:t> </a:t>
            </a:r>
            <a:r>
              <a:rPr lang="en-GB" sz="2900" dirty="0" err="1"/>
              <a:t>a'n</a:t>
            </a:r>
            <a:r>
              <a:rPr lang="en-GB" sz="2900" dirty="0"/>
              <a:t> </a:t>
            </a:r>
            <a:r>
              <a:rPr lang="en-GB" sz="2900" dirty="0" err="1"/>
              <a:t>gwybodaeth</a:t>
            </a:r>
            <a:r>
              <a:rPr lang="en-GB" sz="2900" dirty="0"/>
              <a:t> </a:t>
            </a:r>
            <a:r>
              <a:rPr lang="en-GB" sz="2900" dirty="0" err="1"/>
              <a:t>yn</a:t>
            </a:r>
            <a:r>
              <a:rPr lang="en-GB" sz="2900" dirty="0"/>
              <a:t> </a:t>
            </a:r>
            <a:r>
              <a:rPr lang="en-GB" sz="2900" dirty="0" err="1"/>
              <a:t>feirniadol</a:t>
            </a:r>
            <a:r>
              <a:rPr lang="en-GB" sz="2900" dirty="0"/>
              <a:t>.</a:t>
            </a:r>
          </a:p>
          <a:p>
            <a:pPr fontAlgn="auto">
              <a:spcAft>
                <a:spcPts val="0"/>
              </a:spcAft>
            </a:pPr>
            <a:r>
              <a:rPr lang="en-GB" sz="2900" dirty="0"/>
              <a:t>Mae </a:t>
            </a:r>
            <a:r>
              <a:rPr lang="en-GB" sz="2900" dirty="0" err="1"/>
              <a:t>cyfathrebu'n</a:t>
            </a:r>
            <a:r>
              <a:rPr lang="en-GB" sz="2900" dirty="0"/>
              <a:t> </a:t>
            </a:r>
            <a:r>
              <a:rPr lang="en-GB" sz="2900" dirty="0" err="1"/>
              <a:t>cael</a:t>
            </a:r>
            <a:r>
              <a:rPr lang="en-GB" sz="2900" dirty="0"/>
              <a:t> </a:t>
            </a:r>
            <a:r>
              <a:rPr lang="en-GB" sz="2900" dirty="0" err="1"/>
              <a:t>ei</a:t>
            </a:r>
            <a:r>
              <a:rPr lang="en-GB" sz="2900" dirty="0"/>
              <a:t> </a:t>
            </a:r>
            <a:r>
              <a:rPr lang="en-GB" sz="2900" dirty="0" err="1"/>
              <a:t>wella</a:t>
            </a:r>
            <a:r>
              <a:rPr lang="en-GB" sz="2900" dirty="0"/>
              <a:t> </a:t>
            </a:r>
            <a:r>
              <a:rPr lang="en-GB" sz="2900" dirty="0" err="1"/>
              <a:t>drwy</a:t>
            </a:r>
            <a:r>
              <a:rPr lang="en-GB" sz="2900" dirty="0"/>
              <a:t> </a:t>
            </a:r>
            <a:r>
              <a:rPr lang="en-GB" sz="2900" dirty="0" err="1"/>
              <a:t>fyfyrio</a:t>
            </a:r>
            <a:r>
              <a:rPr lang="en-GB" sz="2900" dirty="0"/>
              <a:t> </a:t>
            </a:r>
            <a:r>
              <a:rPr lang="en-GB" sz="2900" dirty="0" err="1"/>
              <a:t>gan</a:t>
            </a:r>
            <a:r>
              <a:rPr lang="en-GB" sz="2900" dirty="0"/>
              <a:t> </a:t>
            </a:r>
            <a:r>
              <a:rPr lang="en-GB" sz="2900" dirty="0" err="1"/>
              <a:t>gyfoedion</a:t>
            </a:r>
            <a:r>
              <a:rPr lang="en-GB" sz="2900" dirty="0"/>
              <a:t>.</a:t>
            </a:r>
          </a:p>
          <a:p>
            <a:pPr fontAlgn="auto">
              <a:spcAft>
                <a:spcPts val="0"/>
              </a:spcAft>
            </a:pPr>
            <a:r>
              <a:rPr lang="en-GB" sz="2900" dirty="0"/>
              <a:t>Mae </a:t>
            </a:r>
            <a:r>
              <a:rPr lang="en-GB" sz="2900" dirty="0" err="1"/>
              <a:t>deall</a:t>
            </a:r>
            <a:r>
              <a:rPr lang="en-GB" sz="2900" dirty="0"/>
              <a:t> </a:t>
            </a:r>
            <a:r>
              <a:rPr lang="en-GB" sz="2900" dirty="0" err="1"/>
              <a:t>anghenion</a:t>
            </a:r>
            <a:r>
              <a:rPr lang="en-GB" sz="2900" dirty="0"/>
              <a:t> </a:t>
            </a:r>
            <a:r>
              <a:rPr lang="en-GB" sz="2900" dirty="0" err="1"/>
              <a:t>pobl</a:t>
            </a:r>
            <a:r>
              <a:rPr lang="en-GB" sz="2900" dirty="0"/>
              <a:t> </a:t>
            </a:r>
            <a:r>
              <a:rPr lang="en-GB" sz="2900" dirty="0" err="1"/>
              <a:t>eraill</a:t>
            </a:r>
            <a:r>
              <a:rPr lang="en-GB" sz="2900" dirty="0"/>
              <a:t> a </a:t>
            </a:r>
            <a:r>
              <a:rPr lang="en-GB" sz="2900" dirty="0" err="1"/>
              <a:t>gweithio</a:t>
            </a:r>
            <a:r>
              <a:rPr lang="en-GB" sz="2900" dirty="0"/>
              <a:t> </a:t>
            </a:r>
            <a:r>
              <a:rPr lang="en-GB" sz="2900" dirty="0" err="1"/>
              <a:t>mewn</a:t>
            </a:r>
            <a:r>
              <a:rPr lang="en-GB" sz="2900" dirty="0"/>
              <a:t> </a:t>
            </a:r>
            <a:r>
              <a:rPr lang="en-GB" sz="2900" dirty="0" err="1"/>
              <a:t>tîm</a:t>
            </a:r>
            <a:r>
              <a:rPr lang="en-GB" sz="2900" dirty="0"/>
              <a:t> </a:t>
            </a:r>
            <a:r>
              <a:rPr lang="en-GB" sz="2900" dirty="0" err="1"/>
              <a:t>yn</a:t>
            </a:r>
            <a:r>
              <a:rPr lang="en-GB" sz="2900" dirty="0"/>
              <a:t> </a:t>
            </a:r>
            <a:r>
              <a:rPr lang="en-GB" sz="2900" dirty="0" err="1"/>
              <a:t>cael</a:t>
            </a:r>
            <a:r>
              <a:rPr lang="en-GB" sz="2900" dirty="0"/>
              <a:t> </a:t>
            </a:r>
            <a:r>
              <a:rPr lang="en-GB" sz="2900" dirty="0" err="1"/>
              <a:t>ei</a:t>
            </a:r>
            <a:r>
              <a:rPr lang="en-GB" sz="2900" dirty="0"/>
              <a:t> </a:t>
            </a:r>
            <a:r>
              <a:rPr lang="en-GB" sz="2900" dirty="0" err="1"/>
              <a:t>wella</a:t>
            </a:r>
            <a:r>
              <a:rPr lang="en-GB" sz="2900" dirty="0"/>
              <a:t>.</a:t>
            </a:r>
          </a:p>
          <a:p>
            <a:pPr fontAlgn="auto">
              <a:spcAft>
                <a:spcPts val="0"/>
              </a:spcAft>
            </a:pPr>
            <a:r>
              <a:rPr lang="en-GB" sz="2900" dirty="0" err="1"/>
              <a:t>Mae'r</a:t>
            </a:r>
            <a:r>
              <a:rPr lang="en-GB" sz="2900" dirty="0"/>
              <a:t> </a:t>
            </a:r>
            <a:r>
              <a:rPr lang="en-GB" sz="2900" dirty="0" err="1"/>
              <a:t>ymarferydd</a:t>
            </a:r>
            <a:r>
              <a:rPr lang="en-GB" sz="2900" dirty="0"/>
              <a:t> </a:t>
            </a:r>
            <a:r>
              <a:rPr lang="en-GB" sz="2900" dirty="0" err="1"/>
              <a:t>myfyriol</a:t>
            </a:r>
            <a:r>
              <a:rPr lang="en-GB" sz="2900" dirty="0"/>
              <a:t> </a:t>
            </a:r>
            <a:r>
              <a:rPr lang="en-GB" sz="2900" dirty="0" err="1"/>
              <a:t>yn</a:t>
            </a:r>
            <a:r>
              <a:rPr lang="en-GB" sz="2900" dirty="0"/>
              <a:t> </a:t>
            </a:r>
            <a:r>
              <a:rPr lang="en-GB" sz="2900" dirty="0" err="1"/>
              <a:t>datblygu</a:t>
            </a:r>
            <a:r>
              <a:rPr lang="en-GB" sz="2900" dirty="0"/>
              <a:t> </a:t>
            </a:r>
            <a:r>
              <a:rPr lang="en-GB" sz="2900" dirty="0" err="1"/>
              <a:t>ymwybyddiaeth</a:t>
            </a:r>
            <a:r>
              <a:rPr lang="en-GB" sz="2900" dirty="0"/>
              <a:t> </a:t>
            </a:r>
            <a:r>
              <a:rPr lang="en-GB" sz="2900" dirty="0" err="1"/>
              <a:t>ystyriol</a:t>
            </a:r>
            <a:r>
              <a:rPr lang="en-GB" sz="2900" dirty="0"/>
              <a:t> a </a:t>
            </a:r>
            <a:r>
              <a:rPr lang="en-GB" sz="2900" dirty="0" err="1"/>
              <a:t>beirniadol</a:t>
            </a:r>
            <a:r>
              <a:rPr lang="en-GB" sz="2900" dirty="0"/>
              <a:t> </a:t>
            </a:r>
            <a:r>
              <a:rPr lang="en-GB" sz="2900" dirty="0" err="1"/>
              <a:t>yn</a:t>
            </a:r>
            <a:r>
              <a:rPr lang="en-GB" sz="2900" dirty="0"/>
              <a:t> </a:t>
            </a:r>
            <a:r>
              <a:rPr lang="en-GB" sz="2900" dirty="0" err="1"/>
              <a:t>barhaus</a:t>
            </a:r>
            <a:r>
              <a:rPr lang="en-GB" sz="2900" dirty="0"/>
              <a:t> neu </a:t>
            </a:r>
            <a:r>
              <a:rPr lang="en-GB" sz="2900" dirty="0" err="1"/>
              <a:t>eu</a:t>
            </a:r>
            <a:r>
              <a:rPr lang="en-GB" sz="2900" dirty="0"/>
              <a:t> </a:t>
            </a:r>
            <a:r>
              <a:rPr lang="en-GB" sz="2900" dirty="0" err="1"/>
              <a:t>hunain</a:t>
            </a:r>
            <a:r>
              <a:rPr lang="en-GB" sz="2900" dirty="0"/>
              <a:t> ac </a:t>
            </a:r>
            <a:r>
              <a:rPr lang="en-GB" sz="2900" dirty="0" err="1"/>
              <a:t>eraill</a:t>
            </a:r>
            <a:r>
              <a:rPr lang="en-GB" sz="2900" dirty="0"/>
              <a:t>.</a:t>
            </a:r>
          </a:p>
          <a:p>
            <a:pPr fontAlgn="auto">
              <a:spcAft>
                <a:spcPts val="0"/>
              </a:spcAft>
            </a:pPr>
            <a:endParaRPr lang="en-GB" dirty="0"/>
          </a:p>
          <a:p>
            <a:pPr fontAlgn="auto">
              <a:spcAft>
                <a:spcPts val="0"/>
              </a:spcAft>
            </a:pPr>
            <a:endParaRPr lang="en-GB" dirty="0"/>
          </a:p>
        </p:txBody>
      </p:sp>
    </p:spTree>
    <p:extLst>
      <p:ext uri="{BB962C8B-B14F-4D97-AF65-F5344CB8AC3E}">
        <p14:creationId xmlns:p14="http://schemas.microsoft.com/office/powerpoint/2010/main" val="1138718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E750C-F935-470C-81A3-1DFF92F12137}"/>
              </a:ext>
            </a:extLst>
          </p:cNvPr>
          <p:cNvSpPr>
            <a:spLocks noGrp="1"/>
          </p:cNvSpPr>
          <p:nvPr>
            <p:ph type="title"/>
          </p:nvPr>
        </p:nvSpPr>
        <p:spPr>
          <a:xfrm>
            <a:off x="228600" y="147484"/>
            <a:ext cx="10515600" cy="678426"/>
          </a:xfrm>
        </p:spPr>
        <p:txBody>
          <a:bodyPr>
            <a:noAutofit/>
          </a:bodyPr>
          <a:lstStyle/>
          <a:p>
            <a:r>
              <a:rPr lang="en-GB" sz="4800" dirty="0" err="1"/>
              <a:t>Cyfeirnodau</a:t>
            </a:r>
            <a:r>
              <a:rPr lang="en-GB" sz="4800" dirty="0"/>
              <a:t>       </a:t>
            </a:r>
            <a:r>
              <a:rPr lang="en-GB" sz="4800" dirty="0">
                <a:solidFill>
                  <a:schemeClr val="accent1">
                    <a:lumMod val="75000"/>
                  </a:schemeClr>
                </a:solidFill>
              </a:rPr>
              <a:t>References </a:t>
            </a:r>
          </a:p>
        </p:txBody>
      </p:sp>
      <p:sp>
        <p:nvSpPr>
          <p:cNvPr id="3" name="Content Placeholder 2">
            <a:extLst>
              <a:ext uri="{FF2B5EF4-FFF2-40B4-BE49-F238E27FC236}">
                <a16:creationId xmlns:a16="http://schemas.microsoft.com/office/drawing/2014/main" id="{FF0A4160-91BB-44A6-9BC3-46EB14839BBB}"/>
              </a:ext>
            </a:extLst>
          </p:cNvPr>
          <p:cNvSpPr>
            <a:spLocks noGrp="1"/>
          </p:cNvSpPr>
          <p:nvPr>
            <p:ph sz="half" idx="1"/>
          </p:nvPr>
        </p:nvSpPr>
        <p:spPr>
          <a:xfrm>
            <a:off x="71284" y="911942"/>
            <a:ext cx="11847871" cy="5034116"/>
          </a:xfrm>
        </p:spPr>
        <p:txBody>
          <a:bodyPr>
            <a:normAutofit fontScale="47500" lnSpcReduction="20000"/>
          </a:bodyPr>
          <a:lstStyle/>
          <a:p>
            <a:pPr marL="0" indent="0">
              <a:buNone/>
            </a:pPr>
            <a:r>
              <a:rPr lang="en-GB" sz="3800" dirty="0">
                <a:latin typeface="+mj-lt"/>
              </a:rPr>
              <a:t>Brock, A. (2015). The early years reflective practice handbook. </a:t>
            </a:r>
            <a:r>
              <a:rPr lang="en-GB" sz="3800" dirty="0" err="1">
                <a:latin typeface="+mj-lt"/>
              </a:rPr>
              <a:t>Routeldge</a:t>
            </a:r>
            <a:r>
              <a:rPr lang="en-GB" sz="3800" dirty="0">
                <a:latin typeface="+mj-lt"/>
              </a:rPr>
              <a:t>. </a:t>
            </a:r>
            <a:r>
              <a:rPr lang="en-GB" sz="3800" dirty="0">
                <a:latin typeface="+mj-lt"/>
                <a:hlinkClick r:id="rId3"/>
              </a:rPr>
              <a:t>https://doi.org/10.4324/9780203117248</a:t>
            </a:r>
            <a:endParaRPr lang="en-GB" sz="3800" dirty="0">
              <a:latin typeface="+mj-lt"/>
            </a:endParaRPr>
          </a:p>
          <a:p>
            <a:pPr marL="0" indent="0">
              <a:buNone/>
            </a:pPr>
            <a:r>
              <a:rPr lang="en-GB" sz="3800" b="0" i="0" dirty="0">
                <a:solidFill>
                  <a:srgbClr val="262626"/>
                </a:solidFill>
                <a:effectLst/>
                <a:latin typeface="+mj-lt"/>
              </a:rPr>
              <a:t>Brodie, K and Savage, K. (2015) </a:t>
            </a:r>
            <a:r>
              <a:rPr lang="en-GB" sz="3800" b="0" i="1" dirty="0">
                <a:solidFill>
                  <a:srgbClr val="262626"/>
                </a:solidFill>
                <a:effectLst/>
                <a:latin typeface="+mj-lt"/>
              </a:rPr>
              <a:t>Inclusion and Early Years Practice</a:t>
            </a:r>
            <a:r>
              <a:rPr lang="en-GB" sz="3800" b="0" i="0" dirty="0">
                <a:solidFill>
                  <a:srgbClr val="262626"/>
                </a:solidFill>
                <a:effectLst/>
                <a:latin typeface="+mj-lt"/>
              </a:rPr>
              <a:t>. London: Routledge  </a:t>
            </a:r>
            <a:r>
              <a:rPr lang="en-GB" sz="3800" dirty="0">
                <a:latin typeface="+mj-lt"/>
                <a:hlinkClick r:id="rId4"/>
              </a:rPr>
              <a:t>https://ezproxy.uwtsd.ac.uk/login?url=https://search.ebscohost.com/login.aspx?direct=true&amp;db=nlebk&amp;AN=958635&amp;site=ehost-live&amp;ebv=EB&amp;ppid=pp_4</a:t>
            </a:r>
            <a:endParaRPr lang="en-GB" sz="3800" dirty="0">
              <a:latin typeface="+mj-lt"/>
            </a:endParaRPr>
          </a:p>
          <a:p>
            <a:pPr marL="0" indent="0">
              <a:buNone/>
            </a:pPr>
            <a:r>
              <a:rPr lang="en-GB" sz="3800" dirty="0">
                <a:latin typeface="+mj-lt"/>
              </a:rPr>
              <a:t> Dunhill, A., Elliott, B., &amp; Shaw, A. (2009). Effective communication and engagement with children and young people, their families and carers. Learning Matters. </a:t>
            </a:r>
            <a:r>
              <a:rPr lang="en-GB" sz="3800" b="0" i="0" dirty="0">
                <a:solidFill>
                  <a:srgbClr val="262626"/>
                </a:solidFill>
                <a:effectLst/>
                <a:latin typeface="+mj-lt"/>
              </a:rPr>
              <a:t>Available at: https://search-ebscohost-com.ezproxy.uwtsd.ac.uk/login.aspx?direct=true&amp;db=nlebk&amp;AN=411650&amp;site=ehost-live (Accessed: 17 September 2021). </a:t>
            </a:r>
            <a:r>
              <a:rPr lang="en-GB" sz="3800" dirty="0">
                <a:latin typeface="+mj-lt"/>
              </a:rPr>
              <a:t>. </a:t>
            </a:r>
            <a:r>
              <a:rPr lang="en-GB" sz="3800" dirty="0">
                <a:latin typeface="+mj-lt"/>
                <a:hlinkClick r:id="rId5"/>
              </a:rPr>
              <a:t>https://doi.org/10.4324/9781315237473</a:t>
            </a:r>
            <a:endParaRPr lang="en-GB" sz="3800" dirty="0">
              <a:latin typeface="+mj-lt"/>
            </a:endParaRPr>
          </a:p>
          <a:p>
            <a:pPr marL="0" indent="0">
              <a:buNone/>
            </a:pPr>
            <a:r>
              <a:rPr lang="en-GB" sz="3800" dirty="0">
                <a:latin typeface="+mj-lt"/>
              </a:rPr>
              <a:t>Hart (1992)  Ladder of Participation. </a:t>
            </a:r>
            <a:r>
              <a:rPr lang="en-GB" sz="3800" dirty="0">
                <a:latin typeface="+mj-lt"/>
                <a:hlinkClick r:id="rId6"/>
              </a:rPr>
              <a:t>Hart (1992) 'Ladder of Participation'. | Download Scientific Diagram (researchgate.net)</a:t>
            </a:r>
            <a:endParaRPr lang="en-GB" sz="3800" dirty="0">
              <a:latin typeface="+mj-lt"/>
            </a:endParaRPr>
          </a:p>
          <a:p>
            <a:pPr marL="0" indent="0">
              <a:buNone/>
            </a:pPr>
            <a:r>
              <a:rPr lang="en-GB" sz="3800" dirty="0">
                <a:latin typeface="+mj-lt"/>
              </a:rPr>
              <a:t>Klein, G. (n.d.). Intuition or experience? Tacit knowledge in decision making.</a:t>
            </a:r>
          </a:p>
          <a:p>
            <a:pPr marL="0" indent="0">
              <a:buNone/>
            </a:pPr>
            <a:r>
              <a:rPr lang="en-GB" sz="3800" dirty="0" err="1">
                <a:latin typeface="+mj-lt"/>
                <a:ea typeface="ＭＳ Ｐゴシック" panose="020B0600070205080204" pitchFamily="34" charset="-128"/>
              </a:rPr>
              <a:t>Orey</a:t>
            </a:r>
            <a:r>
              <a:rPr lang="en-GB" sz="3800" dirty="0">
                <a:latin typeface="+mj-lt"/>
                <a:ea typeface="ＭＳ Ｐゴシック" panose="020B0600070205080204" pitchFamily="34" charset="-128"/>
              </a:rPr>
              <a:t>, M. (2014) </a:t>
            </a:r>
            <a:r>
              <a:rPr lang="en-GB" sz="3800" i="1" dirty="0">
                <a:latin typeface="+mj-lt"/>
                <a:ea typeface="ＭＳ Ｐゴシック" panose="020B0600070205080204" pitchFamily="34" charset="-128"/>
              </a:rPr>
              <a:t>Communication Skills Training. </a:t>
            </a:r>
            <a:r>
              <a:rPr lang="en-GB" sz="3800" dirty="0">
                <a:latin typeface="+mj-lt"/>
                <a:ea typeface="ＭＳ Ｐゴシック" panose="020B0600070205080204" pitchFamily="34" charset="-128"/>
              </a:rPr>
              <a:t>Virginia: ATD Press.</a:t>
            </a:r>
            <a:endParaRPr lang="en-GB" sz="3800" i="1" dirty="0">
              <a:latin typeface="+mj-lt"/>
              <a:ea typeface="ＭＳ Ｐゴシック" panose="020B0600070205080204" pitchFamily="34" charset="-128"/>
            </a:endParaRPr>
          </a:p>
          <a:p>
            <a:pPr marL="0" indent="0">
              <a:buNone/>
            </a:pPr>
            <a:r>
              <a:rPr lang="en-GB" sz="3800" dirty="0">
                <a:latin typeface="+mj-lt"/>
              </a:rPr>
              <a:t>Paige-Smith, A., &amp; Craft, A. (2011). Developing reflective practice in the early years (2nd ed.). McGraw Hill.</a:t>
            </a:r>
          </a:p>
          <a:p>
            <a:pPr marL="0" indent="0">
              <a:buNone/>
            </a:pPr>
            <a:r>
              <a:rPr lang="en-GB" sz="3800" b="0" i="0" dirty="0">
                <a:solidFill>
                  <a:srgbClr val="262626"/>
                </a:solidFill>
                <a:effectLst/>
                <a:latin typeface="+mj-lt"/>
              </a:rPr>
              <a:t> Petrie, P. (2011) </a:t>
            </a:r>
            <a:r>
              <a:rPr lang="en-GB" sz="3800" b="0" i="1" dirty="0">
                <a:solidFill>
                  <a:srgbClr val="262626"/>
                </a:solidFill>
                <a:effectLst/>
                <a:latin typeface="+mj-lt"/>
              </a:rPr>
              <a:t>Communication Skills for Working with Children and Young People : Introducing Social Pedagogy</a:t>
            </a:r>
            <a:r>
              <a:rPr lang="en-GB" sz="3800" b="0" i="0" dirty="0">
                <a:solidFill>
                  <a:srgbClr val="262626"/>
                </a:solidFill>
                <a:effectLst/>
                <a:latin typeface="+mj-lt"/>
              </a:rPr>
              <a:t>. London: Jessica Kingsley Publishers. Available at: https://search-ebscohost-com.ezproxy.uwtsd.ac.uk/login.aspx?direct=true&amp;db=nlebk&amp;AN=387979&amp;site=ehost-live (Accessed: 16 September 2021).</a:t>
            </a:r>
            <a:endParaRPr lang="en-GB" sz="3800" dirty="0">
              <a:latin typeface="+mj-lt"/>
            </a:endParaRPr>
          </a:p>
          <a:p>
            <a:pPr marL="0" indent="0">
              <a:buNone/>
            </a:pPr>
            <a:r>
              <a:rPr lang="en-GB" sz="3800" dirty="0">
                <a:latin typeface="+mj-lt"/>
              </a:rPr>
              <a:t>University of Cambridge Libraries (No Date). Models of Reflection.  Available at: </a:t>
            </a:r>
            <a:r>
              <a:rPr lang="en-GB" sz="3800" dirty="0">
                <a:latin typeface="+mj-lt"/>
                <a:hlinkClick r:id="rId7"/>
              </a:rPr>
              <a:t>Models of reflection - Reflective Practice Toolkit - </a:t>
            </a:r>
            <a:r>
              <a:rPr lang="en-GB" sz="3800" dirty="0" err="1">
                <a:latin typeface="+mj-lt"/>
                <a:hlinkClick r:id="rId7"/>
              </a:rPr>
              <a:t>LibGuides</a:t>
            </a:r>
            <a:r>
              <a:rPr lang="en-GB" sz="3800" dirty="0">
                <a:latin typeface="+mj-lt"/>
                <a:hlinkClick r:id="rId7"/>
              </a:rPr>
              <a:t> at University of Cambridge Subject Libraries</a:t>
            </a:r>
            <a:endParaRPr lang="en-GB" sz="3800" dirty="0">
              <a:latin typeface="+mj-lt"/>
            </a:endParaRPr>
          </a:p>
          <a:p>
            <a:endParaRPr lang="en-GB" dirty="0"/>
          </a:p>
        </p:txBody>
      </p:sp>
    </p:spTree>
    <p:extLst>
      <p:ext uri="{BB962C8B-B14F-4D97-AF65-F5344CB8AC3E}">
        <p14:creationId xmlns:p14="http://schemas.microsoft.com/office/powerpoint/2010/main" val="3947547237"/>
      </p:ext>
    </p:extLst>
  </p:cSld>
  <p:clrMapOvr>
    <a:masterClrMapping/>
  </p:clrMapOvr>
</p:sld>
</file>

<file path=ppt/theme/theme1.xml><?xml version="1.0" encoding="utf-8"?>
<a:theme xmlns:a="http://schemas.openxmlformats.org/drawingml/2006/main" name="Single blank uwtsd slid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1511</Words>
  <Application>Microsoft Office PowerPoint</Application>
  <PresentationFormat>Widescreen</PresentationFormat>
  <Paragraphs>142</Paragraphs>
  <Slides>20</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inherit</vt:lpstr>
      <vt:lpstr>Arial</vt:lpstr>
      <vt:lpstr>Calibri</vt:lpstr>
      <vt:lpstr>Lato</vt:lpstr>
      <vt:lpstr>Open Sans</vt:lpstr>
      <vt:lpstr>Symbol</vt:lpstr>
      <vt:lpstr>Times</vt:lpstr>
      <vt:lpstr>Single blank uwtsd slide</vt:lpstr>
      <vt:lpstr>PowerPoint Presentation</vt:lpstr>
      <vt:lpstr>Ymarfer Myfyriol      Refelctive Practice  </vt:lpstr>
      <vt:lpstr>Ymarfer Myfyriol / Reflective Practice </vt:lpstr>
      <vt:lpstr>Dealltwriaeth broffesiynol Professional understanding</vt:lpstr>
      <vt:lpstr>Rydym eisoes yn fyfyriol!  We are already reflective! </vt:lpstr>
      <vt:lpstr>Donald Schön’s Theory of Reflective Practice</vt:lpstr>
      <vt:lpstr>Modelau o Fyfyrdod Models of Reflection </vt:lpstr>
      <vt:lpstr>PowerPoint Presentation</vt:lpstr>
      <vt:lpstr>Cylch dysgu drwy brofiadau Kolb  Kolb’s Experiential Learning Cycle </vt:lpstr>
      <vt:lpstr>Model Adfyfyrio Driscoll  Driscoll’s Model of Reflection </vt:lpstr>
      <vt:lpstr>Cais i Ymarfer proffesiynol. Application to professional Practice.</vt:lpstr>
      <vt:lpstr>Datblygu eich sgiliau  Developing your skills</vt:lpstr>
      <vt:lpstr>PowerPoint Presentation</vt:lpstr>
      <vt:lpstr>Cyfathrebiad Communication </vt:lpstr>
      <vt:lpstr>PowerPoint Presentation</vt:lpstr>
      <vt:lpstr>Ymarfer Cynhwysol / Inclusive Practise </vt:lpstr>
      <vt:lpstr>Cyfathrebu hanfodol / Essential communication </vt:lpstr>
      <vt:lpstr>Ysgol Cyfranogiad Hart (1992)  Hart (1992) 'Ladder of Participation'</vt:lpstr>
      <vt:lpstr>Crynodeb / summary </vt:lpstr>
      <vt:lpstr>Cyfeirnodau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Rachel Iles</cp:lastModifiedBy>
  <cp:revision>26</cp:revision>
  <dcterms:created xsi:type="dcterms:W3CDTF">2016-10-10T08:38:34Z</dcterms:created>
  <dcterms:modified xsi:type="dcterms:W3CDTF">2022-09-21T15:27:46Z</dcterms:modified>
</cp:coreProperties>
</file>