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350" r:id="rId5"/>
    <p:sldId id="356" r:id="rId6"/>
    <p:sldId id="357" r:id="rId7"/>
    <p:sldId id="358" r:id="rId8"/>
    <p:sldId id="367" r:id="rId9"/>
    <p:sldId id="368" r:id="rId10"/>
    <p:sldId id="369" r:id="rId11"/>
    <p:sldId id="370" r:id="rId12"/>
    <p:sldId id="371" r:id="rId13"/>
    <p:sldId id="372" r:id="rId14"/>
    <p:sldId id="373" r:id="rId15"/>
    <p:sldId id="374" r:id="rId16"/>
    <p:sldId id="375" r:id="rId17"/>
    <p:sldId id="376" r:id="rId18"/>
    <p:sldId id="377" r:id="rId19"/>
    <p:sldId id="378" r:id="rId20"/>
    <p:sldId id="379" r:id="rId21"/>
    <p:sldId id="380" r:id="rId22"/>
    <p:sldId id="381" r:id="rId23"/>
    <p:sldId id="382" r:id="rId24"/>
    <p:sldId id="383" r:id="rId25"/>
    <p:sldId id="384" r:id="rId26"/>
    <p:sldId id="385" r:id="rId27"/>
    <p:sldId id="386" r:id="rId28"/>
    <p:sldId id="387" r:id="rId29"/>
    <p:sldId id="388" r:id="rId30"/>
    <p:sldId id="389" r:id="rId31"/>
    <p:sldId id="390" r:id="rId32"/>
    <p:sldId id="391" r:id="rId33"/>
    <p:sldId id="392" r:id="rId34"/>
    <p:sldId id="393" r:id="rId35"/>
    <p:sldId id="394" r:id="rId36"/>
    <p:sldId id="395" r:id="rId37"/>
    <p:sldId id="396" r:id="rId38"/>
    <p:sldId id="397" r:id="rId39"/>
    <p:sldId id="398" r:id="rId40"/>
    <p:sldId id="359" r:id="rId41"/>
    <p:sldId id="360" r:id="rId42"/>
    <p:sldId id="361" r:id="rId43"/>
    <p:sldId id="362" r:id="rId44"/>
    <p:sldId id="363" r:id="rId45"/>
    <p:sldId id="364" r:id="rId46"/>
    <p:sldId id="365" r:id="rId47"/>
    <p:sldId id="366" r:id="rId4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94660"/>
  </p:normalViewPr>
  <p:slideViewPr>
    <p:cSldViewPr>
      <p:cViewPr varScale="1">
        <p:scale>
          <a:sx n="84" d="100"/>
          <a:sy n="84" d="100"/>
        </p:scale>
        <p:origin x="1339" y="67"/>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11448"/>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16/03/2020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16/03/2020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09D19DEC-FFDD-408D-A530-46E225C3F46C}" type="slidenum">
              <a:rPr lang="en-GB" altLang="en-US" sz="1200"/>
              <a:pPr eaLnBrk="1" hangingPunct="1"/>
              <a:t>36</a:t>
            </a:fld>
            <a:endParaRPr lang="en-GB" altLang="en-US" sz="12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544025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066800" y="3048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066800" y="1676400"/>
            <a:ext cx="7772400" cy="4114800"/>
          </a:xfrm>
        </p:spPr>
        <p:txBody>
          <a:bodyPr>
            <a:normAutofit/>
          </a:bodyPr>
          <a:lstStyle/>
          <a:p>
            <a:pPr lvl="0"/>
            <a:endParaRPr lang="en-GB" noProof="0" smtClean="0"/>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a:xfrm>
            <a:off x="914400" y="6172200"/>
            <a:ext cx="3962400" cy="457200"/>
          </a:xfrm>
          <a:prstGeom prst="rect">
            <a:avLst/>
          </a:prstGeom>
        </p:spPr>
        <p:txBody>
          <a:bodyPr/>
          <a:lstStyle>
            <a:lvl1pPr>
              <a:defRPr/>
            </a:lvl1pPr>
          </a:lstStyle>
          <a:p>
            <a:pPr>
              <a:defRPr/>
            </a:pPr>
            <a:r>
              <a:rPr lang="en-GB"/>
              <a:t>Lecture 9</a:t>
            </a:r>
          </a:p>
        </p:txBody>
      </p:sp>
      <p:sp>
        <p:nvSpPr>
          <p:cNvPr id="6" name="Slide Number Placeholder 22"/>
          <p:cNvSpPr>
            <a:spLocks noGrp="1"/>
          </p:cNvSpPr>
          <p:nvPr>
            <p:ph type="sldNum" sz="quarter" idx="12"/>
          </p:nvPr>
        </p:nvSpPr>
        <p:spPr/>
        <p:txBody>
          <a:bodyPr/>
          <a:lstStyle>
            <a:lvl1pPr>
              <a:defRPr/>
            </a:lvl1pPr>
          </a:lstStyle>
          <a:p>
            <a:fld id="{313A51E6-226E-41DC-B497-F5CA0D2C81D4}" type="slidenum">
              <a:rPr lang="en-GB" altLang="en-US"/>
              <a:pPr/>
              <a:t>‹#›</a:t>
            </a:fld>
            <a:endParaRPr lang="en-GB" altLang="en-US"/>
          </a:p>
        </p:txBody>
      </p:sp>
    </p:spTree>
    <p:extLst>
      <p:ext uri="{BB962C8B-B14F-4D97-AF65-F5344CB8AC3E}">
        <p14:creationId xmlns:p14="http://schemas.microsoft.com/office/powerpoint/2010/main" val="2143124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1340768"/>
            <a:ext cx="6426714" cy="2412268"/>
          </a:xfrm>
        </p:spPr>
        <p:txBody>
          <a:bodyPr>
            <a:normAutofit/>
          </a:bodyPr>
          <a:lstStyle/>
          <a:p>
            <a:r>
              <a:rPr lang="en-GB" sz="2400" b="1" dirty="0"/>
              <a:t>BMDM7001 Identity and Approaches to Applied Business Research</a:t>
            </a:r>
            <a:br>
              <a:rPr lang="en-GB" sz="2400" b="1" dirty="0"/>
            </a:br>
            <a:r>
              <a:rPr lang="en-GB" sz="2400" b="1" dirty="0"/>
              <a:t/>
            </a:r>
            <a:br>
              <a:rPr lang="en-GB" sz="2400" b="1" dirty="0"/>
            </a:br>
            <a:r>
              <a:rPr lang="en-GB" sz="2400" b="1" dirty="0" smtClean="0"/>
              <a:t>March 17</a:t>
            </a:r>
            <a:r>
              <a:rPr lang="en-GB" sz="2400" b="1" dirty="0"/>
              <a:t/>
            </a:r>
            <a:br>
              <a:rPr lang="en-GB" sz="2400" b="1" dirty="0"/>
            </a:br>
            <a:r>
              <a:rPr lang="en-GB" sz="2000" b="1" dirty="0" smtClean="0"/>
              <a:t>Academic </a:t>
            </a:r>
            <a:r>
              <a:rPr lang="en-GB" sz="2000" b="1" dirty="0"/>
              <a:t>communication</a:t>
            </a:r>
            <a:endParaRPr lang="en-GB" sz="2400" b="1" dirty="0"/>
          </a:p>
        </p:txBody>
      </p:sp>
      <p:sp>
        <p:nvSpPr>
          <p:cNvPr id="3" name="Subtitle 2"/>
          <p:cNvSpPr>
            <a:spLocks noGrp="1"/>
          </p:cNvSpPr>
          <p:nvPr>
            <p:ph type="subTitle" idx="1"/>
          </p:nvPr>
        </p:nvSpPr>
        <p:spPr>
          <a:xfrm>
            <a:off x="1493658" y="4185084"/>
            <a:ext cx="6102678" cy="795077"/>
          </a:xfrm>
        </p:spPr>
        <p:txBody>
          <a:bodyPr>
            <a:normAutofit lnSpcReduction="10000"/>
          </a:bodyPr>
          <a:lstStyle/>
          <a:p>
            <a:r>
              <a:rPr lang="en-GB" sz="2100" b="1"/>
              <a:t>Swansea Business School</a:t>
            </a:r>
          </a:p>
          <a:p>
            <a:r>
              <a:rPr lang="en-GB" sz="2100" b="1"/>
              <a:t>Professor Jill Venus</a:t>
            </a:r>
            <a:endParaRPr lang="en-GB" sz="2100" b="1" dirty="0"/>
          </a:p>
          <a:p>
            <a:pPr algn="r"/>
            <a:endParaRPr lang="en-GB" b="1" dirty="0">
              <a:solidFill>
                <a:schemeClr val="tx1"/>
              </a:solidFill>
            </a:endParaRPr>
          </a:p>
        </p:txBody>
      </p:sp>
    </p:spTree>
    <p:extLst>
      <p:ext uri="{BB962C8B-B14F-4D97-AF65-F5344CB8AC3E}">
        <p14:creationId xmlns:p14="http://schemas.microsoft.com/office/powerpoint/2010/main" val="30429190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8712968" cy="1143000"/>
          </a:xfrm>
        </p:spPr>
        <p:txBody>
          <a:bodyPr>
            <a:normAutofit/>
          </a:bodyPr>
          <a:lstStyle/>
          <a:p>
            <a:r>
              <a:rPr lang="en-GB" sz="3200" b="1" dirty="0" smtClean="0"/>
              <a:t>Effective Communication along the journey</a:t>
            </a:r>
            <a:endParaRPr lang="en-US" sz="3200" b="1" dirty="0"/>
          </a:p>
        </p:txBody>
      </p:sp>
      <p:sp>
        <p:nvSpPr>
          <p:cNvPr id="3" name="Content Placeholder 2"/>
          <p:cNvSpPr>
            <a:spLocks noGrp="1"/>
          </p:cNvSpPr>
          <p:nvPr>
            <p:ph idx="1"/>
          </p:nvPr>
        </p:nvSpPr>
        <p:spPr/>
        <p:txBody>
          <a:bodyPr/>
          <a:lstStyle/>
          <a:p>
            <a:r>
              <a:rPr lang="en-GB" dirty="0" smtClean="0"/>
              <a:t>Adapting to context</a:t>
            </a:r>
            <a:endParaRPr lang="en-US" dirty="0"/>
          </a:p>
        </p:txBody>
      </p:sp>
    </p:spTree>
    <p:extLst>
      <p:ext uri="{BB962C8B-B14F-4D97-AF65-F5344CB8AC3E}">
        <p14:creationId xmlns:p14="http://schemas.microsoft.com/office/powerpoint/2010/main" val="25722972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Academic Communication</a:t>
            </a:r>
            <a:endParaRPr lang="en-US" sz="3600" b="1" dirty="0"/>
          </a:p>
        </p:txBody>
      </p:sp>
      <p:sp>
        <p:nvSpPr>
          <p:cNvPr id="3" name="Content Placeholder 2"/>
          <p:cNvSpPr>
            <a:spLocks noGrp="1"/>
          </p:cNvSpPr>
          <p:nvPr>
            <p:ph idx="1"/>
          </p:nvPr>
        </p:nvSpPr>
        <p:spPr/>
        <p:txBody>
          <a:bodyPr/>
          <a:lstStyle/>
          <a:p>
            <a:r>
              <a:rPr lang="en-GB" dirty="0" smtClean="0"/>
              <a:t>What distinguishes academic communication?</a:t>
            </a:r>
          </a:p>
          <a:p>
            <a:pPr lvl="1"/>
            <a:r>
              <a:rPr lang="en-GB" dirty="0" smtClean="0"/>
              <a:t>Factually correct</a:t>
            </a:r>
          </a:p>
          <a:p>
            <a:pPr lvl="1"/>
            <a:r>
              <a:rPr lang="en-GB" dirty="0" smtClean="0"/>
              <a:t>Well informed</a:t>
            </a:r>
          </a:p>
          <a:p>
            <a:pPr lvl="1"/>
            <a:r>
              <a:rPr lang="en-GB" dirty="0" smtClean="0"/>
              <a:t>Justified</a:t>
            </a:r>
          </a:p>
          <a:p>
            <a:pPr lvl="1"/>
            <a:r>
              <a:rPr lang="en-GB" dirty="0" smtClean="0"/>
              <a:t>Appropriately worded </a:t>
            </a:r>
          </a:p>
          <a:p>
            <a:pPr marL="457200" lvl="1" indent="0">
              <a:buNone/>
            </a:pPr>
            <a:endParaRPr lang="en-GB" dirty="0"/>
          </a:p>
        </p:txBody>
      </p:sp>
    </p:spTree>
    <p:extLst>
      <p:ext uri="{BB962C8B-B14F-4D97-AF65-F5344CB8AC3E}">
        <p14:creationId xmlns:p14="http://schemas.microsoft.com/office/powerpoint/2010/main" val="31146231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Academic Communication</a:t>
            </a:r>
            <a:endParaRPr lang="en-US" sz="3600" b="1" dirty="0"/>
          </a:p>
        </p:txBody>
      </p:sp>
      <p:sp>
        <p:nvSpPr>
          <p:cNvPr id="3" name="Content Placeholder 2"/>
          <p:cNvSpPr>
            <a:spLocks noGrp="1"/>
          </p:cNvSpPr>
          <p:nvPr>
            <p:ph idx="1"/>
          </p:nvPr>
        </p:nvSpPr>
        <p:spPr/>
        <p:txBody>
          <a:bodyPr/>
          <a:lstStyle/>
          <a:p>
            <a:r>
              <a:rPr lang="en-GB" dirty="0" smtClean="0"/>
              <a:t>Reading </a:t>
            </a:r>
          </a:p>
          <a:p>
            <a:r>
              <a:rPr lang="en-GB" dirty="0" smtClean="0"/>
              <a:t>Writing</a:t>
            </a:r>
          </a:p>
          <a:p>
            <a:r>
              <a:rPr lang="en-GB" dirty="0" smtClean="0"/>
              <a:t>Listening </a:t>
            </a:r>
          </a:p>
          <a:p>
            <a:r>
              <a:rPr lang="en-GB" dirty="0" smtClean="0"/>
              <a:t>Speaking</a:t>
            </a:r>
          </a:p>
          <a:p>
            <a:endParaRPr lang="en-GB" dirty="0"/>
          </a:p>
          <a:p>
            <a:r>
              <a:rPr lang="en-GB" b="1" i="1" dirty="0" smtClean="0"/>
              <a:t>Interaction as a key</a:t>
            </a:r>
            <a:endParaRPr lang="en-US" b="1" i="1" dirty="0"/>
          </a:p>
        </p:txBody>
      </p:sp>
    </p:spTree>
    <p:extLst>
      <p:ext uri="{BB962C8B-B14F-4D97-AF65-F5344CB8AC3E}">
        <p14:creationId xmlns:p14="http://schemas.microsoft.com/office/powerpoint/2010/main" val="13665290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42338" name="Rectangle 2"/>
          <p:cNvSpPr>
            <a:spLocks noGrp="1" noChangeArrowheads="1"/>
          </p:cNvSpPr>
          <p:nvPr>
            <p:ph type="title"/>
          </p:nvPr>
        </p:nvSpPr>
        <p:spPr>
          <a:xfrm>
            <a:off x="457200" y="906463"/>
            <a:ext cx="8229600" cy="511175"/>
          </a:xfrm>
        </p:spPr>
        <p:txBody>
          <a:bodyPr>
            <a:normAutofit fontScale="90000"/>
          </a:bodyPr>
          <a:lstStyle/>
          <a:p>
            <a:pPr>
              <a:defRPr/>
            </a:pPr>
            <a:r>
              <a:rPr lang="en-GB" sz="3200" b="1" dirty="0"/>
              <a:t>Hierarchy of </a:t>
            </a:r>
            <a:r>
              <a:rPr lang="en-GB" sz="3200" b="1" dirty="0" smtClean="0"/>
              <a:t>academic engagement, to translate into communication</a:t>
            </a:r>
            <a:endParaRPr lang="en-GB" sz="3600" b="1" dirty="0" smtClean="0"/>
          </a:p>
        </p:txBody>
      </p:sp>
      <p:sp>
        <p:nvSpPr>
          <p:cNvPr id="142339" name="Rectangle 3"/>
          <p:cNvSpPr>
            <a:spLocks noGrp="1" noChangeArrowheads="1"/>
          </p:cNvSpPr>
          <p:nvPr>
            <p:ph type="body" idx="1"/>
          </p:nvPr>
        </p:nvSpPr>
        <p:spPr/>
        <p:txBody>
          <a:bodyPr>
            <a:normAutofit lnSpcReduction="10000"/>
          </a:bodyPr>
          <a:lstStyle/>
          <a:p>
            <a:pPr marL="609600" indent="-609600" eaLnBrk="1" hangingPunct="1">
              <a:buFont typeface="Wingdings" panose="05000000000000000000" pitchFamily="2" charset="2"/>
              <a:buNone/>
              <a:defRPr/>
            </a:pPr>
            <a:r>
              <a:rPr lang="en-GB" dirty="0" smtClean="0"/>
              <a:t>:</a:t>
            </a:r>
          </a:p>
          <a:p>
            <a:pPr marL="609600" indent="-609600" eaLnBrk="1" hangingPunct="1">
              <a:buFontTx/>
              <a:buAutoNum type="arabicPeriod"/>
              <a:defRPr/>
            </a:pPr>
            <a:r>
              <a:rPr lang="en-GB" dirty="0" smtClean="0"/>
              <a:t>Knowledge</a:t>
            </a:r>
          </a:p>
          <a:p>
            <a:pPr marL="609600" indent="-609600" eaLnBrk="1" hangingPunct="1">
              <a:buFontTx/>
              <a:buAutoNum type="arabicPeriod"/>
              <a:defRPr/>
            </a:pPr>
            <a:r>
              <a:rPr lang="en-GB" dirty="0" smtClean="0"/>
              <a:t>Manipulation</a:t>
            </a:r>
          </a:p>
          <a:p>
            <a:pPr marL="609600" indent="-609600" eaLnBrk="1" hangingPunct="1">
              <a:buFontTx/>
              <a:buAutoNum type="arabicPeriod"/>
              <a:defRPr/>
            </a:pPr>
            <a:r>
              <a:rPr lang="en-GB" dirty="0" smtClean="0"/>
              <a:t>Application</a:t>
            </a:r>
          </a:p>
          <a:p>
            <a:pPr marL="609600" indent="-609600" eaLnBrk="1" hangingPunct="1">
              <a:buFontTx/>
              <a:buAutoNum type="arabicPeriod"/>
              <a:defRPr/>
            </a:pPr>
            <a:r>
              <a:rPr lang="en-GB" dirty="0" smtClean="0"/>
              <a:t>Analysis</a:t>
            </a:r>
          </a:p>
          <a:p>
            <a:pPr marL="609600" indent="-609600" eaLnBrk="1" hangingPunct="1">
              <a:buFontTx/>
              <a:buAutoNum type="arabicPeriod"/>
              <a:defRPr/>
            </a:pPr>
            <a:r>
              <a:rPr lang="en-GB" dirty="0" smtClean="0"/>
              <a:t>Synthesis</a:t>
            </a:r>
          </a:p>
          <a:p>
            <a:pPr marL="609600" indent="-609600" eaLnBrk="1" hangingPunct="1">
              <a:buFontTx/>
              <a:buAutoNum type="arabicPeriod"/>
              <a:defRPr/>
            </a:pPr>
            <a:r>
              <a:rPr lang="en-GB" dirty="0" smtClean="0"/>
              <a:t>Evaluation</a:t>
            </a:r>
          </a:p>
        </p:txBody>
      </p:sp>
    </p:spTree>
    <p:extLst>
      <p:ext uri="{BB962C8B-B14F-4D97-AF65-F5344CB8AC3E}">
        <p14:creationId xmlns:p14="http://schemas.microsoft.com/office/powerpoint/2010/main" val="12972610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42339">
                                            <p:txEl>
                                              <p:pRg st="0" end="0"/>
                                            </p:txEl>
                                          </p:spTgt>
                                        </p:tgtEl>
                                        <p:attrNameLst>
                                          <p:attrName>style.visibility</p:attrName>
                                        </p:attrNameLst>
                                      </p:cBhvr>
                                      <p:to>
                                        <p:strVal val="visible"/>
                                      </p:to>
                                    </p:set>
                                    <p:anim calcmode="lin" valueType="num">
                                      <p:cBhvr additive="base">
                                        <p:cTn id="7" dur="500" fill="hold"/>
                                        <p:tgtEl>
                                          <p:spTgt spid="1423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233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42339">
                                            <p:txEl>
                                              <p:pRg st="1" end="1"/>
                                            </p:txEl>
                                          </p:spTgt>
                                        </p:tgtEl>
                                        <p:attrNameLst>
                                          <p:attrName>style.visibility</p:attrName>
                                        </p:attrNameLst>
                                      </p:cBhvr>
                                      <p:to>
                                        <p:strVal val="visible"/>
                                      </p:to>
                                    </p:set>
                                    <p:anim calcmode="lin" valueType="num">
                                      <p:cBhvr additive="base">
                                        <p:cTn id="13" dur="500" fill="hold"/>
                                        <p:tgtEl>
                                          <p:spTgt spid="14233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2339">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42339">
                                            <p:txEl>
                                              <p:pRg st="2" end="2"/>
                                            </p:txEl>
                                          </p:spTgt>
                                        </p:tgtEl>
                                        <p:attrNameLst>
                                          <p:attrName>style.visibility</p:attrName>
                                        </p:attrNameLst>
                                      </p:cBhvr>
                                      <p:to>
                                        <p:strVal val="visible"/>
                                      </p:to>
                                    </p:set>
                                    <p:anim calcmode="lin" valueType="num">
                                      <p:cBhvr additive="base">
                                        <p:cTn id="17" dur="500" fill="hold"/>
                                        <p:tgtEl>
                                          <p:spTgt spid="14233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4233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42339">
                                            <p:txEl>
                                              <p:pRg st="3" end="3"/>
                                            </p:txEl>
                                          </p:spTgt>
                                        </p:tgtEl>
                                        <p:attrNameLst>
                                          <p:attrName>style.visibility</p:attrName>
                                        </p:attrNameLst>
                                      </p:cBhvr>
                                      <p:to>
                                        <p:strVal val="visible"/>
                                      </p:to>
                                    </p:set>
                                    <p:anim calcmode="lin" valueType="num">
                                      <p:cBhvr additive="base">
                                        <p:cTn id="21" dur="500" fill="hold"/>
                                        <p:tgtEl>
                                          <p:spTgt spid="142339">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42339">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42339">
                                            <p:txEl>
                                              <p:pRg st="4" end="4"/>
                                            </p:txEl>
                                          </p:spTgt>
                                        </p:tgtEl>
                                        <p:attrNameLst>
                                          <p:attrName>style.visibility</p:attrName>
                                        </p:attrNameLst>
                                      </p:cBhvr>
                                      <p:to>
                                        <p:strVal val="visible"/>
                                      </p:to>
                                    </p:set>
                                    <p:anim calcmode="lin" valueType="num">
                                      <p:cBhvr additive="base">
                                        <p:cTn id="25" dur="500" fill="hold"/>
                                        <p:tgtEl>
                                          <p:spTgt spid="14233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2339">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42339">
                                            <p:txEl>
                                              <p:pRg st="5" end="5"/>
                                            </p:txEl>
                                          </p:spTgt>
                                        </p:tgtEl>
                                        <p:attrNameLst>
                                          <p:attrName>style.visibility</p:attrName>
                                        </p:attrNameLst>
                                      </p:cBhvr>
                                      <p:to>
                                        <p:strVal val="visible"/>
                                      </p:to>
                                    </p:set>
                                    <p:anim calcmode="lin" valueType="num">
                                      <p:cBhvr additive="base">
                                        <p:cTn id="29" dur="500" fill="hold"/>
                                        <p:tgtEl>
                                          <p:spTgt spid="142339">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42339">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42339">
                                            <p:txEl>
                                              <p:pRg st="6" end="6"/>
                                            </p:txEl>
                                          </p:spTgt>
                                        </p:tgtEl>
                                        <p:attrNameLst>
                                          <p:attrName>style.visibility</p:attrName>
                                        </p:attrNameLst>
                                      </p:cBhvr>
                                      <p:to>
                                        <p:strVal val="visible"/>
                                      </p:to>
                                    </p:set>
                                    <p:anim calcmode="lin" valueType="num">
                                      <p:cBhvr additive="base">
                                        <p:cTn id="33" dur="500" fill="hold"/>
                                        <p:tgtEl>
                                          <p:spTgt spid="142339">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4233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0242" name="AutoShape 2"/>
          <p:cNvSpPr>
            <a:spLocks noGrp="1" noChangeArrowheads="1"/>
          </p:cNvSpPr>
          <p:nvPr>
            <p:ph type="title"/>
          </p:nvPr>
        </p:nvSpPr>
        <p:spPr/>
        <p:txBody>
          <a:bodyPr/>
          <a:lstStyle/>
          <a:p>
            <a:pPr eaLnBrk="1" hangingPunct="1"/>
            <a:r>
              <a:rPr lang="en-GB" altLang="en-US" smtClean="0"/>
              <a:t>Effective Communication</a:t>
            </a:r>
          </a:p>
        </p:txBody>
      </p:sp>
      <p:sp>
        <p:nvSpPr>
          <p:cNvPr id="10243"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endParaRPr lang="en-GB" altLang="en-US" sz="1400" dirty="0" smtClean="0">
              <a:solidFill>
                <a:schemeClr val="tx2"/>
              </a:solidFill>
            </a:endParaRP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B8AF7D20-FE51-49AA-BF14-3444C61AA91D}" type="slidenum">
              <a:rPr lang="en-GB" altLang="en-US" sz="1400">
                <a:solidFill>
                  <a:srgbClr val="FFFFFF"/>
                </a:solidFill>
                <a:latin typeface="Calibri" panose="020F0502020204030204" pitchFamily="34" charset="0"/>
              </a:rPr>
              <a:pPr eaLnBrk="1" hangingPunct="1"/>
              <a:t>6</a:t>
            </a:fld>
            <a:endParaRPr lang="en-GB" altLang="en-US" sz="1400">
              <a:solidFill>
                <a:srgbClr val="FFFFFF"/>
              </a:solidFill>
              <a:latin typeface="Calibri" panose="020F0502020204030204" pitchFamily="34" charset="0"/>
            </a:endParaRPr>
          </a:p>
        </p:txBody>
      </p:sp>
      <p:sp>
        <p:nvSpPr>
          <p:cNvPr id="10245" name="Rectangle 3"/>
          <p:cNvSpPr>
            <a:spLocks noGrp="1" noChangeArrowheads="1"/>
          </p:cNvSpPr>
          <p:nvPr>
            <p:ph sz="quarter" idx="1"/>
          </p:nvPr>
        </p:nvSpPr>
        <p:spPr>
          <a:xfrm>
            <a:off x="457200" y="1773238"/>
            <a:ext cx="8229600" cy="4608512"/>
          </a:xfrm>
        </p:spPr>
        <p:txBody>
          <a:bodyPr/>
          <a:lstStyle/>
          <a:p>
            <a:pPr eaLnBrk="1" hangingPunct="1">
              <a:lnSpc>
                <a:spcPct val="80000"/>
              </a:lnSpc>
              <a:buFont typeface="Wingdings" panose="05000000000000000000" pitchFamily="2" charset="2"/>
              <a:buNone/>
            </a:pPr>
            <a:r>
              <a:rPr lang="en-GB" altLang="en-US" sz="1400" smtClean="0"/>
              <a:t>	</a:t>
            </a:r>
            <a:r>
              <a:rPr lang="en-GB" altLang="en-US" sz="1800" b="1" smtClean="0"/>
              <a:t>Communication is TWO-WAY process, giving and receiving information</a:t>
            </a:r>
          </a:p>
          <a:p>
            <a:pPr eaLnBrk="1" hangingPunct="1">
              <a:lnSpc>
                <a:spcPct val="80000"/>
              </a:lnSpc>
              <a:buFont typeface="Wingdings" panose="05000000000000000000" pitchFamily="2" charset="2"/>
              <a:buNone/>
            </a:pPr>
            <a:endParaRPr lang="en-GB" altLang="en-US" sz="1800" b="1" smtClean="0"/>
          </a:p>
          <a:p>
            <a:pPr eaLnBrk="1" hangingPunct="1">
              <a:lnSpc>
                <a:spcPct val="80000"/>
              </a:lnSpc>
              <a:buFont typeface="Wingdings" panose="05000000000000000000" pitchFamily="2" charset="2"/>
              <a:buNone/>
            </a:pPr>
            <a:r>
              <a:rPr lang="en-GB" altLang="en-US" sz="1800" smtClean="0"/>
              <a:t>Sender:WHO is message for?</a:t>
            </a:r>
          </a:p>
          <a:p>
            <a:pPr eaLnBrk="1" hangingPunct="1">
              <a:lnSpc>
                <a:spcPct val="80000"/>
              </a:lnSpc>
              <a:buFont typeface="Wingdings" panose="05000000000000000000" pitchFamily="2" charset="2"/>
              <a:buNone/>
            </a:pPr>
            <a:r>
              <a:rPr lang="en-GB" altLang="en-US" sz="1800" smtClean="0"/>
              <a:t>		WHY am I communicating?</a:t>
            </a:r>
          </a:p>
          <a:p>
            <a:pPr eaLnBrk="1" hangingPunct="1">
              <a:lnSpc>
                <a:spcPct val="80000"/>
              </a:lnSpc>
              <a:buFont typeface="Wingdings" panose="05000000000000000000" pitchFamily="2" charset="2"/>
              <a:buNone/>
            </a:pPr>
            <a:r>
              <a:rPr lang="en-GB" altLang="en-US" sz="1800" smtClean="0"/>
              <a:t>		WHAT do I need to communicate?</a:t>
            </a:r>
          </a:p>
          <a:p>
            <a:pPr eaLnBrk="1" hangingPunct="1">
              <a:lnSpc>
                <a:spcPct val="80000"/>
              </a:lnSpc>
              <a:buFont typeface="Wingdings" panose="05000000000000000000" pitchFamily="2" charset="2"/>
              <a:buNone/>
            </a:pPr>
            <a:r>
              <a:rPr lang="en-GB" altLang="en-US" sz="1800" smtClean="0"/>
              <a:t>		WHEN is the best time for optimal reception?</a:t>
            </a:r>
          </a:p>
          <a:p>
            <a:pPr eaLnBrk="1" hangingPunct="1">
              <a:lnSpc>
                <a:spcPct val="80000"/>
              </a:lnSpc>
              <a:buFont typeface="Wingdings" panose="05000000000000000000" pitchFamily="2" charset="2"/>
              <a:buNone/>
            </a:pPr>
            <a:r>
              <a:rPr lang="en-GB" altLang="en-US" sz="1800" smtClean="0"/>
              <a:t>		HOW is it best to put the information across?</a:t>
            </a:r>
          </a:p>
          <a:p>
            <a:pPr eaLnBrk="1" hangingPunct="1">
              <a:lnSpc>
                <a:spcPct val="80000"/>
              </a:lnSpc>
              <a:buFont typeface="Wingdings" panose="05000000000000000000" pitchFamily="2" charset="2"/>
              <a:buNone/>
            </a:pPr>
            <a:r>
              <a:rPr lang="en-GB" altLang="en-US" sz="1800" smtClean="0"/>
              <a:t>		WHERE is the best location?</a:t>
            </a:r>
          </a:p>
          <a:p>
            <a:pPr eaLnBrk="1" hangingPunct="1">
              <a:lnSpc>
                <a:spcPct val="80000"/>
              </a:lnSpc>
              <a:buFont typeface="Wingdings" panose="05000000000000000000" pitchFamily="2" charset="2"/>
              <a:buNone/>
            </a:pPr>
            <a:endParaRPr lang="en-GB" altLang="en-US" sz="800" smtClean="0"/>
          </a:p>
          <a:p>
            <a:pPr eaLnBrk="1" hangingPunct="1">
              <a:lnSpc>
                <a:spcPct val="80000"/>
              </a:lnSpc>
              <a:buFont typeface="Wingdings" panose="05000000000000000000" pitchFamily="2" charset="2"/>
              <a:buNone/>
            </a:pPr>
            <a:r>
              <a:rPr lang="en-GB" altLang="en-US" sz="1800" smtClean="0"/>
              <a:t>Receiver:Be ATTENTIVE</a:t>
            </a:r>
          </a:p>
          <a:p>
            <a:pPr eaLnBrk="1" hangingPunct="1">
              <a:lnSpc>
                <a:spcPct val="80000"/>
              </a:lnSpc>
              <a:buFont typeface="Wingdings" panose="05000000000000000000" pitchFamily="2" charset="2"/>
              <a:buNone/>
            </a:pPr>
            <a:r>
              <a:rPr lang="en-GB" altLang="en-US" sz="1800" smtClean="0"/>
              <a:t>		Listen ACTIVELY</a:t>
            </a:r>
          </a:p>
          <a:p>
            <a:pPr eaLnBrk="1" hangingPunct="1">
              <a:lnSpc>
                <a:spcPct val="80000"/>
              </a:lnSpc>
              <a:buFont typeface="Wingdings" panose="05000000000000000000" pitchFamily="2" charset="2"/>
              <a:buNone/>
            </a:pPr>
            <a:r>
              <a:rPr lang="en-GB" altLang="en-US" sz="1800" smtClean="0"/>
              <a:t>		ASK for clarification</a:t>
            </a:r>
          </a:p>
          <a:p>
            <a:pPr eaLnBrk="1" hangingPunct="1">
              <a:lnSpc>
                <a:spcPct val="80000"/>
              </a:lnSpc>
              <a:buFont typeface="Wingdings" panose="05000000000000000000" pitchFamily="2" charset="2"/>
              <a:buNone/>
            </a:pPr>
            <a:r>
              <a:rPr lang="en-GB" altLang="en-US" sz="1800" smtClean="0"/>
              <a:t>		CHECK with sender</a:t>
            </a:r>
          </a:p>
          <a:p>
            <a:pPr eaLnBrk="1" hangingPunct="1">
              <a:lnSpc>
                <a:spcPct val="80000"/>
              </a:lnSpc>
              <a:buFont typeface="Wingdings" panose="05000000000000000000" pitchFamily="2" charset="2"/>
              <a:buNone/>
            </a:pPr>
            <a:endParaRPr lang="en-GB" altLang="en-US" sz="1800" smtClean="0"/>
          </a:p>
          <a:p>
            <a:pPr eaLnBrk="1" hangingPunct="1">
              <a:lnSpc>
                <a:spcPct val="80000"/>
              </a:lnSpc>
              <a:buFont typeface="Wingdings" panose="05000000000000000000" pitchFamily="2" charset="2"/>
              <a:buNone/>
            </a:pPr>
            <a:r>
              <a:rPr lang="en-GB" altLang="en-US" sz="1800" smtClean="0"/>
              <a:t>Both parties must recognise that misunderstandings easily occur</a:t>
            </a:r>
          </a:p>
        </p:txBody>
      </p:sp>
    </p:spTree>
    <p:extLst>
      <p:ext uri="{BB962C8B-B14F-4D97-AF65-F5344CB8AC3E}">
        <p14:creationId xmlns:p14="http://schemas.microsoft.com/office/powerpoint/2010/main" val="27263729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1266" name="AutoShape 2"/>
          <p:cNvSpPr>
            <a:spLocks noGrp="1" noChangeArrowheads="1"/>
          </p:cNvSpPr>
          <p:nvPr>
            <p:ph type="title"/>
          </p:nvPr>
        </p:nvSpPr>
        <p:spPr/>
        <p:txBody>
          <a:bodyPr/>
          <a:lstStyle/>
          <a:p>
            <a:pPr eaLnBrk="1" hangingPunct="1"/>
            <a:r>
              <a:rPr lang="en-GB" altLang="en-US" smtClean="0"/>
              <a:t>Effective Communication</a:t>
            </a:r>
          </a:p>
        </p:txBody>
      </p:sp>
      <p:sp>
        <p:nvSpPr>
          <p:cNvPr id="11267"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endParaRPr lang="en-GB" altLang="en-US" sz="1400" dirty="0" smtClean="0">
              <a:solidFill>
                <a:schemeClr val="tx2"/>
              </a:solidFill>
            </a:endParaRP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A8397058-2F59-465A-BAED-0A88EFFD927F}" type="slidenum">
              <a:rPr lang="en-GB" altLang="en-US" sz="1400">
                <a:solidFill>
                  <a:srgbClr val="FFFFFF"/>
                </a:solidFill>
                <a:latin typeface="Calibri" panose="020F0502020204030204" pitchFamily="34" charset="0"/>
              </a:rPr>
              <a:pPr eaLnBrk="1" hangingPunct="1"/>
              <a:t>7</a:t>
            </a:fld>
            <a:endParaRPr lang="en-GB" altLang="en-US" sz="1400">
              <a:solidFill>
                <a:srgbClr val="FFFFFF"/>
              </a:solidFill>
              <a:latin typeface="Calibri" panose="020F0502020204030204" pitchFamily="34" charset="0"/>
            </a:endParaRPr>
          </a:p>
        </p:txBody>
      </p:sp>
      <p:sp>
        <p:nvSpPr>
          <p:cNvPr id="11269" name="Rectangle 3"/>
          <p:cNvSpPr>
            <a:spLocks noGrp="1" noChangeArrowheads="1"/>
          </p:cNvSpPr>
          <p:nvPr>
            <p:ph sz="quarter" idx="1"/>
          </p:nvPr>
        </p:nvSpPr>
        <p:spPr/>
        <p:txBody>
          <a:bodyPr>
            <a:normAutofit lnSpcReduction="10000"/>
          </a:bodyPr>
          <a:lstStyle/>
          <a:p>
            <a:pPr eaLnBrk="1" hangingPunct="1">
              <a:buFont typeface="Wingdings" panose="05000000000000000000" pitchFamily="2" charset="2"/>
              <a:buNone/>
            </a:pPr>
            <a:r>
              <a:rPr lang="en-GB" altLang="en-US" sz="2800" smtClean="0"/>
              <a:t>Six elements:  </a:t>
            </a:r>
          </a:p>
          <a:p>
            <a:pPr eaLnBrk="1" hangingPunct="1">
              <a:buFont typeface="Wingdings" panose="05000000000000000000" pitchFamily="2" charset="2"/>
              <a:buChar char="Ø"/>
            </a:pPr>
            <a:r>
              <a:rPr lang="en-GB" altLang="en-US" sz="2800" smtClean="0"/>
              <a:t>Sender</a:t>
            </a:r>
          </a:p>
          <a:p>
            <a:pPr eaLnBrk="1" hangingPunct="1">
              <a:buFont typeface="Wingdings" panose="05000000000000000000" pitchFamily="2" charset="2"/>
              <a:buChar char="Ø"/>
            </a:pPr>
            <a:r>
              <a:rPr lang="en-GB" altLang="en-US" sz="2800" smtClean="0"/>
              <a:t>Message</a:t>
            </a:r>
          </a:p>
          <a:p>
            <a:pPr eaLnBrk="1" hangingPunct="1">
              <a:buFont typeface="Wingdings" panose="05000000000000000000" pitchFamily="2" charset="2"/>
              <a:buChar char="Ø"/>
            </a:pPr>
            <a:r>
              <a:rPr lang="en-GB" altLang="en-US" sz="2800" smtClean="0"/>
              <a:t>System</a:t>
            </a:r>
          </a:p>
          <a:p>
            <a:pPr eaLnBrk="1" hangingPunct="1">
              <a:buFont typeface="Wingdings" panose="05000000000000000000" pitchFamily="2" charset="2"/>
              <a:buChar char="Ø"/>
            </a:pPr>
            <a:r>
              <a:rPr lang="en-GB" altLang="en-US" sz="2800" smtClean="0"/>
              <a:t>Language</a:t>
            </a:r>
          </a:p>
          <a:p>
            <a:pPr eaLnBrk="1" hangingPunct="1">
              <a:buFont typeface="Wingdings" panose="05000000000000000000" pitchFamily="2" charset="2"/>
              <a:buChar char="Ø"/>
            </a:pPr>
            <a:r>
              <a:rPr lang="en-GB" altLang="en-US" sz="2800" smtClean="0"/>
              <a:t>Receiver</a:t>
            </a:r>
          </a:p>
          <a:p>
            <a:pPr eaLnBrk="1" hangingPunct="1">
              <a:buFont typeface="Wingdings" panose="05000000000000000000" pitchFamily="2" charset="2"/>
              <a:buChar char="Ø"/>
            </a:pPr>
            <a:r>
              <a:rPr lang="en-GB" altLang="en-US" sz="2800" smtClean="0"/>
              <a:t>Context	</a:t>
            </a:r>
            <a:r>
              <a:rPr lang="en-GB" altLang="en-US" sz="2400" smtClean="0"/>
              <a:t>			</a:t>
            </a:r>
          </a:p>
          <a:p>
            <a:pPr algn="r" eaLnBrk="1" hangingPunct="1">
              <a:buFont typeface="Wingdings" panose="05000000000000000000" pitchFamily="2" charset="2"/>
              <a:buNone/>
            </a:pPr>
            <a:r>
              <a:rPr lang="en-GB" altLang="en-US" sz="2000" smtClean="0"/>
              <a:t>(Peel, 1990)</a:t>
            </a:r>
          </a:p>
          <a:p>
            <a:pPr eaLnBrk="1" hangingPunct="1"/>
            <a:endParaRPr lang="en-GB" altLang="en-US" smtClean="0"/>
          </a:p>
        </p:txBody>
      </p:sp>
    </p:spTree>
    <p:extLst>
      <p:ext uri="{BB962C8B-B14F-4D97-AF65-F5344CB8AC3E}">
        <p14:creationId xmlns:p14="http://schemas.microsoft.com/office/powerpoint/2010/main" val="33450627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2290" name="AutoShape 2"/>
          <p:cNvSpPr>
            <a:spLocks noGrp="1" noChangeArrowheads="1"/>
          </p:cNvSpPr>
          <p:nvPr>
            <p:ph type="title"/>
          </p:nvPr>
        </p:nvSpPr>
        <p:spPr/>
        <p:txBody>
          <a:bodyPr/>
          <a:lstStyle/>
          <a:p>
            <a:pPr eaLnBrk="1" hangingPunct="1"/>
            <a:r>
              <a:rPr lang="en-GB" altLang="en-US" smtClean="0"/>
              <a:t>Effective Communication</a:t>
            </a:r>
          </a:p>
        </p:txBody>
      </p:sp>
      <p:sp>
        <p:nvSpPr>
          <p:cNvPr id="12291"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endParaRPr lang="en-GB" altLang="en-US" sz="1400" dirty="0" smtClean="0">
              <a:solidFill>
                <a:schemeClr val="tx2"/>
              </a:solidFill>
            </a:endParaRP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B4E15FD8-3644-4CE5-B747-C882B52CE375}" type="slidenum">
              <a:rPr lang="en-GB" altLang="en-US" sz="1400">
                <a:solidFill>
                  <a:srgbClr val="FFFFFF"/>
                </a:solidFill>
                <a:latin typeface="Calibri" panose="020F0502020204030204" pitchFamily="34" charset="0"/>
              </a:rPr>
              <a:pPr eaLnBrk="1" hangingPunct="1"/>
              <a:t>8</a:t>
            </a:fld>
            <a:endParaRPr lang="en-GB" altLang="en-US" sz="1400">
              <a:solidFill>
                <a:srgbClr val="FFFFFF"/>
              </a:solidFill>
              <a:latin typeface="Calibri" panose="020F0502020204030204" pitchFamily="34" charset="0"/>
            </a:endParaRPr>
          </a:p>
        </p:txBody>
      </p:sp>
      <p:sp>
        <p:nvSpPr>
          <p:cNvPr id="12293" name="Rectangle 3"/>
          <p:cNvSpPr>
            <a:spLocks noGrp="1" noChangeArrowheads="1"/>
          </p:cNvSpPr>
          <p:nvPr>
            <p:ph sz="quarter" idx="1"/>
          </p:nvPr>
        </p:nvSpPr>
        <p:spPr/>
        <p:txBody>
          <a:bodyPr/>
          <a:lstStyle/>
          <a:p>
            <a:pPr eaLnBrk="1" hangingPunct="1">
              <a:buFont typeface="Wingdings 2" panose="05020102010507070707" pitchFamily="18" charset="2"/>
              <a:buNone/>
            </a:pPr>
            <a:r>
              <a:rPr lang="en-GB" altLang="en-US" sz="2800" smtClean="0"/>
              <a:t>Or, a FOUR stage process:</a:t>
            </a:r>
          </a:p>
          <a:p>
            <a:pPr eaLnBrk="1" hangingPunct="1">
              <a:buFont typeface="Wingdings" panose="05000000000000000000" pitchFamily="2" charset="2"/>
              <a:buChar char="Ø"/>
            </a:pPr>
            <a:r>
              <a:rPr lang="en-GB" altLang="en-US" sz="2800" smtClean="0"/>
              <a:t>Sending</a:t>
            </a:r>
          </a:p>
          <a:p>
            <a:pPr eaLnBrk="1" hangingPunct="1">
              <a:buFont typeface="Wingdings" panose="05000000000000000000" pitchFamily="2" charset="2"/>
              <a:buChar char="Ø"/>
            </a:pPr>
            <a:r>
              <a:rPr lang="en-GB" altLang="en-US" sz="2800" smtClean="0"/>
              <a:t>Receiving</a:t>
            </a:r>
          </a:p>
          <a:p>
            <a:pPr eaLnBrk="1" hangingPunct="1">
              <a:buFont typeface="Wingdings" panose="05000000000000000000" pitchFamily="2" charset="2"/>
              <a:buChar char="Ø"/>
            </a:pPr>
            <a:r>
              <a:rPr lang="en-GB" altLang="en-US" sz="2800" smtClean="0"/>
              <a:t>Understanding</a:t>
            </a:r>
          </a:p>
          <a:p>
            <a:pPr eaLnBrk="1" hangingPunct="1">
              <a:buFont typeface="Wingdings" panose="05000000000000000000" pitchFamily="2" charset="2"/>
              <a:buChar char="Ø"/>
            </a:pPr>
            <a:r>
              <a:rPr lang="en-GB" altLang="en-US" sz="2800" smtClean="0"/>
              <a:t>Accepting</a:t>
            </a:r>
          </a:p>
          <a:p>
            <a:pPr eaLnBrk="1" hangingPunct="1"/>
            <a:endParaRPr lang="en-GB" altLang="en-US" sz="2000" smtClean="0"/>
          </a:p>
        </p:txBody>
      </p:sp>
    </p:spTree>
    <p:extLst>
      <p:ext uri="{BB962C8B-B14F-4D97-AF65-F5344CB8AC3E}">
        <p14:creationId xmlns:p14="http://schemas.microsoft.com/office/powerpoint/2010/main" val="25830846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3314" name="AutoShape 2"/>
          <p:cNvSpPr>
            <a:spLocks noGrp="1" noChangeArrowheads="1"/>
          </p:cNvSpPr>
          <p:nvPr>
            <p:ph type="title"/>
          </p:nvPr>
        </p:nvSpPr>
        <p:spPr/>
        <p:txBody>
          <a:bodyPr/>
          <a:lstStyle/>
          <a:p>
            <a:pPr eaLnBrk="1" hangingPunct="1"/>
            <a:r>
              <a:rPr lang="en-GB" altLang="en-US" smtClean="0"/>
              <a:t>Effective Communication</a:t>
            </a:r>
          </a:p>
        </p:txBody>
      </p:sp>
      <p:sp>
        <p:nvSpPr>
          <p:cNvPr id="13315"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endParaRPr lang="en-GB" altLang="en-US" sz="1400" dirty="0" smtClean="0">
              <a:solidFill>
                <a:schemeClr val="tx2"/>
              </a:solidFill>
            </a:endParaRP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C4AC24FE-C5E7-455A-BFD9-03FF49EDF649}" type="slidenum">
              <a:rPr lang="en-GB" altLang="en-US" sz="1400">
                <a:solidFill>
                  <a:srgbClr val="FFFFFF"/>
                </a:solidFill>
                <a:latin typeface="Calibri" panose="020F0502020204030204" pitchFamily="34" charset="0"/>
              </a:rPr>
              <a:pPr eaLnBrk="1" hangingPunct="1"/>
              <a:t>9</a:t>
            </a:fld>
            <a:endParaRPr lang="en-GB" altLang="en-US" sz="1400">
              <a:solidFill>
                <a:srgbClr val="FFFFFF"/>
              </a:solidFill>
              <a:latin typeface="Calibri" panose="020F0502020204030204" pitchFamily="34" charset="0"/>
            </a:endParaRPr>
          </a:p>
        </p:txBody>
      </p:sp>
      <p:sp>
        <p:nvSpPr>
          <p:cNvPr id="13317" name="Rectangle 3"/>
          <p:cNvSpPr>
            <a:spLocks noGrp="1" noChangeArrowheads="1"/>
          </p:cNvSpPr>
          <p:nvPr>
            <p:ph sz="quarter" idx="1"/>
          </p:nvPr>
        </p:nvSpPr>
        <p:spPr>
          <a:xfrm>
            <a:off x="914400" y="1628775"/>
            <a:ext cx="7772400" cy="4391025"/>
          </a:xfrm>
        </p:spPr>
        <p:txBody>
          <a:bodyPr/>
          <a:lstStyle/>
          <a:p>
            <a:pPr eaLnBrk="1" hangingPunct="1">
              <a:lnSpc>
                <a:spcPct val="90000"/>
              </a:lnSpc>
              <a:buFont typeface="Wingdings" panose="05000000000000000000" pitchFamily="2" charset="2"/>
              <a:buNone/>
            </a:pPr>
            <a:r>
              <a:rPr lang="en-GB" altLang="en-US" sz="2400" smtClean="0"/>
              <a:t>Oral communication     = speaking + listening</a:t>
            </a:r>
          </a:p>
          <a:p>
            <a:pPr eaLnBrk="1" hangingPunct="1">
              <a:lnSpc>
                <a:spcPct val="90000"/>
              </a:lnSpc>
              <a:buFont typeface="Wingdings" panose="05000000000000000000" pitchFamily="2" charset="2"/>
              <a:buNone/>
            </a:pPr>
            <a:r>
              <a:rPr lang="en-GB" altLang="en-US" sz="2400" smtClean="0"/>
              <a:t>Written communication = writing + reading</a:t>
            </a:r>
          </a:p>
          <a:p>
            <a:pPr eaLnBrk="1" hangingPunct="1">
              <a:lnSpc>
                <a:spcPct val="90000"/>
              </a:lnSpc>
              <a:buFont typeface="Wingdings" panose="05000000000000000000" pitchFamily="2" charset="2"/>
              <a:buNone/>
            </a:pPr>
            <a:endParaRPr lang="en-GB" altLang="en-US" sz="2400" smtClean="0"/>
          </a:p>
          <a:p>
            <a:pPr eaLnBrk="1" hangingPunct="1">
              <a:lnSpc>
                <a:spcPct val="90000"/>
              </a:lnSpc>
              <a:buFont typeface="Wingdings" panose="05000000000000000000" pitchFamily="2" charset="2"/>
              <a:buNone/>
            </a:pPr>
            <a:endParaRPr lang="en-GB" altLang="en-US" sz="2400" smtClean="0"/>
          </a:p>
          <a:p>
            <a:pPr eaLnBrk="1" hangingPunct="1">
              <a:lnSpc>
                <a:spcPct val="90000"/>
              </a:lnSpc>
              <a:buFont typeface="Wingdings" panose="05000000000000000000" pitchFamily="2" charset="2"/>
              <a:buNone/>
            </a:pPr>
            <a:r>
              <a:rPr lang="en-GB" altLang="en-US" sz="2400" smtClean="0"/>
              <a:t>	Effective communication involves other related personal skills such as assertiveness, conflict handling, problem solving etc.</a:t>
            </a:r>
          </a:p>
          <a:p>
            <a:pPr eaLnBrk="1" hangingPunct="1">
              <a:lnSpc>
                <a:spcPct val="90000"/>
              </a:lnSpc>
              <a:buFont typeface="Wingdings" panose="05000000000000000000" pitchFamily="2" charset="2"/>
              <a:buNone/>
            </a:pPr>
            <a:endParaRPr lang="en-GB" altLang="en-US" sz="2400" smtClean="0"/>
          </a:p>
          <a:p>
            <a:pPr eaLnBrk="1" hangingPunct="1">
              <a:lnSpc>
                <a:spcPct val="90000"/>
              </a:lnSpc>
              <a:buFont typeface="Wingdings" panose="05000000000000000000" pitchFamily="2" charset="2"/>
              <a:buNone/>
            </a:pPr>
            <a:r>
              <a:rPr lang="en-GB" altLang="en-US" sz="2400" b="1" smtClean="0"/>
              <a:t>Understanding </a:t>
            </a:r>
            <a:r>
              <a:rPr lang="en-GB" altLang="en-US" sz="2400" smtClean="0"/>
              <a:t>is an essential element of effective communication</a:t>
            </a:r>
          </a:p>
        </p:txBody>
      </p:sp>
    </p:spTree>
    <p:extLst>
      <p:ext uri="{BB962C8B-B14F-4D97-AF65-F5344CB8AC3E}">
        <p14:creationId xmlns:p14="http://schemas.microsoft.com/office/powerpoint/2010/main" val="2143422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2292" name="AutoShape 2"/>
          <p:cNvSpPr>
            <a:spLocks noGrp="1" noChangeArrowheads="1"/>
          </p:cNvSpPr>
          <p:nvPr>
            <p:ph type="title"/>
          </p:nvPr>
        </p:nvSpPr>
        <p:spPr/>
        <p:txBody>
          <a:bodyPr>
            <a:normAutofit fontScale="90000"/>
          </a:bodyPr>
          <a:lstStyle/>
          <a:p>
            <a:pPr eaLnBrk="1" fontAlgn="auto" hangingPunct="1">
              <a:spcAft>
                <a:spcPts val="0"/>
              </a:spcAft>
              <a:defRPr/>
            </a:pPr>
            <a:r>
              <a:rPr lang="en-GB" smtClean="0"/>
              <a:t>Effective Communication</a:t>
            </a:r>
            <a:br>
              <a:rPr lang="en-GB" smtClean="0"/>
            </a:br>
            <a:r>
              <a:rPr lang="en-GB" sz="2800" smtClean="0"/>
              <a:t>Putting your message across</a:t>
            </a:r>
          </a:p>
        </p:txBody>
      </p:sp>
      <p:sp>
        <p:nvSpPr>
          <p:cNvPr id="14339"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endParaRPr lang="en-GB" altLang="en-US" sz="1400" dirty="0" smtClean="0">
              <a:solidFill>
                <a:schemeClr val="tx2"/>
              </a:solidFill>
            </a:endParaRP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DF6DFF22-D269-47B0-8996-2554806A751A}" type="slidenum">
              <a:rPr lang="en-GB" altLang="en-US" sz="1400">
                <a:solidFill>
                  <a:srgbClr val="FFFFFF"/>
                </a:solidFill>
                <a:latin typeface="Calibri" panose="020F0502020204030204" pitchFamily="34" charset="0"/>
              </a:rPr>
              <a:pPr eaLnBrk="1" hangingPunct="1"/>
              <a:t>10</a:t>
            </a:fld>
            <a:endParaRPr lang="en-GB" altLang="en-US" sz="1400">
              <a:solidFill>
                <a:srgbClr val="FFFFFF"/>
              </a:solidFill>
              <a:latin typeface="Calibri" panose="020F0502020204030204" pitchFamily="34" charset="0"/>
            </a:endParaRPr>
          </a:p>
        </p:txBody>
      </p:sp>
      <p:sp>
        <p:nvSpPr>
          <p:cNvPr id="14341" name="Rectangle 3"/>
          <p:cNvSpPr>
            <a:spLocks noGrp="1" noChangeArrowheads="1"/>
          </p:cNvSpPr>
          <p:nvPr>
            <p:ph sz="quarter" idx="1"/>
          </p:nvPr>
        </p:nvSpPr>
        <p:spPr>
          <a:xfrm>
            <a:off x="914400" y="1484313"/>
            <a:ext cx="7772400" cy="4535487"/>
          </a:xfrm>
        </p:spPr>
        <p:txBody>
          <a:bodyPr/>
          <a:lstStyle/>
          <a:p>
            <a:pPr eaLnBrk="1" hangingPunct="1">
              <a:buFont typeface="Wingdings" panose="05000000000000000000" pitchFamily="2" charset="2"/>
              <a:buNone/>
            </a:pPr>
            <a:r>
              <a:rPr lang="en-GB" altLang="en-US" sz="2400" b="1" smtClean="0"/>
              <a:t>The components of effective communication</a:t>
            </a:r>
            <a:r>
              <a:rPr lang="en-GB" altLang="en-US" sz="2400" smtClean="0"/>
              <a:t>:</a:t>
            </a:r>
          </a:p>
          <a:p>
            <a:pPr eaLnBrk="1" hangingPunct="1">
              <a:buFont typeface="Wingdings" panose="05000000000000000000" pitchFamily="2" charset="2"/>
              <a:buNone/>
            </a:pPr>
            <a:r>
              <a:rPr lang="en-GB" altLang="en-US" sz="2400" smtClean="0"/>
              <a:t>Stimulus – event creates the need to communicate</a:t>
            </a:r>
          </a:p>
          <a:p>
            <a:pPr eaLnBrk="1" hangingPunct="1">
              <a:buFont typeface="Wingdings" panose="05000000000000000000" pitchFamily="2" charset="2"/>
              <a:buNone/>
            </a:pPr>
            <a:r>
              <a:rPr lang="en-GB" altLang="en-US" sz="2400" smtClean="0"/>
              <a:t>Filter – individual knowledge, experience and viewpoints act as filter and help interpretation</a:t>
            </a:r>
          </a:p>
          <a:p>
            <a:pPr eaLnBrk="1" hangingPunct="1">
              <a:buFont typeface="Wingdings" panose="05000000000000000000" pitchFamily="2" charset="2"/>
              <a:buNone/>
            </a:pPr>
            <a:r>
              <a:rPr lang="en-GB" altLang="en-US" sz="2400" smtClean="0"/>
              <a:t>Message – content, language, audience knowledge</a:t>
            </a:r>
          </a:p>
          <a:p>
            <a:pPr eaLnBrk="1" hangingPunct="1">
              <a:buFont typeface="Wingdings" panose="05000000000000000000" pitchFamily="2" charset="2"/>
              <a:buNone/>
            </a:pPr>
            <a:r>
              <a:rPr lang="en-GB" altLang="en-US" sz="2400" smtClean="0"/>
              <a:t>Medium – form of message</a:t>
            </a:r>
          </a:p>
          <a:p>
            <a:pPr eaLnBrk="1" hangingPunct="1">
              <a:buFont typeface="Wingdings" panose="05000000000000000000" pitchFamily="2" charset="2"/>
              <a:buNone/>
            </a:pPr>
            <a:r>
              <a:rPr lang="en-GB" altLang="en-US" sz="2400" smtClean="0"/>
              <a:t>Destination – received, interpreted and understood</a:t>
            </a:r>
          </a:p>
        </p:txBody>
      </p:sp>
    </p:spTree>
    <p:extLst>
      <p:ext uri="{BB962C8B-B14F-4D97-AF65-F5344CB8AC3E}">
        <p14:creationId xmlns:p14="http://schemas.microsoft.com/office/powerpoint/2010/main" val="13784084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5362" name="AutoShape 2"/>
          <p:cNvSpPr>
            <a:spLocks noGrp="1" noChangeArrowheads="1"/>
          </p:cNvSpPr>
          <p:nvPr>
            <p:ph type="title"/>
          </p:nvPr>
        </p:nvSpPr>
        <p:spPr/>
        <p:txBody>
          <a:bodyPr/>
          <a:lstStyle/>
          <a:p>
            <a:pPr eaLnBrk="1" hangingPunct="1"/>
            <a:r>
              <a:rPr lang="en-GB" altLang="en-US" smtClean="0"/>
              <a:t>Effective Communication</a:t>
            </a:r>
          </a:p>
        </p:txBody>
      </p:sp>
      <p:graphicFrame>
        <p:nvGraphicFramePr>
          <p:cNvPr id="32771" name="Group 3"/>
          <p:cNvGraphicFramePr>
            <a:graphicFrameLocks noGrp="1"/>
          </p:cNvGraphicFramePr>
          <p:nvPr>
            <p:ph type="tbl" idx="1"/>
          </p:nvPr>
        </p:nvGraphicFramePr>
        <p:xfrm>
          <a:off x="755650" y="1628775"/>
          <a:ext cx="7693025" cy="4530726"/>
        </p:xfrm>
        <a:graphic>
          <a:graphicData uri="http://schemas.openxmlformats.org/drawingml/2006/table">
            <a:tbl>
              <a:tblPr/>
              <a:tblGrid>
                <a:gridCol w="1538288"/>
                <a:gridCol w="893762"/>
                <a:gridCol w="1549400"/>
                <a:gridCol w="942975"/>
                <a:gridCol w="2768600"/>
              </a:tblGrid>
              <a:tr h="1509713">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dirty="0" smtClean="0">
                          <a:ln>
                            <a:noFill/>
                          </a:ln>
                          <a:solidFill>
                            <a:schemeClr val="tx1"/>
                          </a:solidFill>
                          <a:effectLst/>
                          <a:latin typeface="Arial" charset="0"/>
                          <a:cs typeface="Arial" charset="0"/>
                        </a:rPr>
                        <a:t>MIND</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dirty="0" smtClean="0">
                          <a:ln>
                            <a:noFill/>
                          </a:ln>
                          <a:solidFill>
                            <a:schemeClr val="tx1"/>
                          </a:solidFill>
                          <a:effectLst/>
                          <a:latin typeface="Arial" charset="0"/>
                          <a:cs typeface="Arial" charset="0"/>
                          <a:sym typeface="Symbol" pitchFamily="18" charset="2"/>
                        </a:rPr>
                        <a:t></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dirty="0" smtClean="0">
                          <a:ln>
                            <a:noFill/>
                          </a:ln>
                          <a:solidFill>
                            <a:schemeClr val="tx1"/>
                          </a:solidFill>
                          <a:effectLst/>
                          <a:latin typeface="Arial" charset="0"/>
                          <a:cs typeface="Arial" charset="0"/>
                        </a:rPr>
                        <a:t>WORDS</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dirty="0" smtClean="0">
                          <a:ln>
                            <a:noFill/>
                          </a:ln>
                          <a:solidFill>
                            <a:schemeClr val="tx1"/>
                          </a:solidFill>
                          <a:effectLst/>
                          <a:latin typeface="Arial" charset="0"/>
                          <a:cs typeface="Arial" charset="0"/>
                          <a:sym typeface="Symbol" pitchFamily="18" charset="2"/>
                        </a:rPr>
                        <a:t></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rPr>
                        <a:t>UNDERSTANDING</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11300">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rPr>
                        <a:t>EMOTIONS</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sym typeface="Symbol" pitchFamily="18" charset="2"/>
                        </a:rPr>
                        <a:t></a:t>
                      </a:r>
                    </a:p>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en-GB"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dirty="0" smtClean="0">
                          <a:ln>
                            <a:noFill/>
                          </a:ln>
                          <a:solidFill>
                            <a:schemeClr val="tx1"/>
                          </a:solidFill>
                          <a:effectLst/>
                          <a:latin typeface="Arial" charset="0"/>
                          <a:cs typeface="Arial" charset="0"/>
                        </a:rPr>
                        <a:t>FEELINGS</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sym typeface="Symbol" pitchFamily="18" charset="2"/>
                        </a:rPr>
                        <a:t></a:t>
                      </a:r>
                    </a:p>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en-GB"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rPr>
                        <a:t>MAKE CONTACT</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9713">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rPr>
                        <a:t>BODY</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sym typeface="Symbol" pitchFamily="18" charset="2"/>
                        </a:rPr>
                        <a:t></a:t>
                      </a:r>
                    </a:p>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en-GB"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rPr>
                        <a:t>ACTIONS</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smtClean="0">
                          <a:ln>
                            <a:noFill/>
                          </a:ln>
                          <a:solidFill>
                            <a:schemeClr val="tx1"/>
                          </a:solidFill>
                          <a:effectLst/>
                          <a:latin typeface="Arial" charset="0"/>
                          <a:cs typeface="Arial" charset="0"/>
                          <a:sym typeface="Symbol" pitchFamily="18" charset="2"/>
                        </a:rPr>
                        <a:t></a:t>
                      </a:r>
                    </a:p>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en-GB"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1800" b="0" i="0" u="none" strike="noStrike" cap="none" normalizeH="0" baseline="0" dirty="0" smtClean="0">
                          <a:ln>
                            <a:noFill/>
                          </a:ln>
                          <a:solidFill>
                            <a:schemeClr val="tx1"/>
                          </a:solidFill>
                          <a:effectLst/>
                          <a:latin typeface="Arial" charset="0"/>
                          <a:cs typeface="Arial" charset="0"/>
                        </a:rPr>
                        <a:t>IMPACT</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5389"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endParaRPr lang="en-GB" altLang="en-US" sz="1400" dirty="0" smtClean="0">
              <a:solidFill>
                <a:schemeClr val="tx2"/>
              </a:solidFill>
            </a:endParaRPr>
          </a:p>
        </p:txBody>
      </p:sp>
      <p:sp>
        <p:nvSpPr>
          <p:cNvPr id="31"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879EBCCC-F6EE-4B2F-BCFC-7163D619BBD7}" type="slidenum">
              <a:rPr lang="en-GB" altLang="en-US" sz="1400">
                <a:solidFill>
                  <a:srgbClr val="FFFFFF"/>
                </a:solidFill>
                <a:latin typeface="Calibri" panose="020F0502020204030204" pitchFamily="34" charset="0"/>
              </a:rPr>
              <a:pPr eaLnBrk="1" hangingPunct="1"/>
              <a:t>11</a:t>
            </a:fld>
            <a:endParaRPr lang="en-GB" altLang="en-US" sz="1400">
              <a:solidFill>
                <a:srgbClr val="FFFFFF"/>
              </a:solidFill>
              <a:latin typeface="Calibri" panose="020F0502020204030204" pitchFamily="34" charset="0"/>
            </a:endParaRPr>
          </a:p>
        </p:txBody>
      </p:sp>
    </p:spTree>
    <p:extLst>
      <p:ext uri="{BB962C8B-B14F-4D97-AF65-F5344CB8AC3E}">
        <p14:creationId xmlns:p14="http://schemas.microsoft.com/office/powerpoint/2010/main" val="3334557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6386" name="AutoShape 2"/>
          <p:cNvSpPr>
            <a:spLocks noGrp="1" noChangeArrowheads="1"/>
          </p:cNvSpPr>
          <p:nvPr>
            <p:ph type="title"/>
          </p:nvPr>
        </p:nvSpPr>
        <p:spPr/>
        <p:txBody>
          <a:bodyPr/>
          <a:lstStyle/>
          <a:p>
            <a:pPr eaLnBrk="1" hangingPunct="1"/>
            <a:r>
              <a:rPr lang="en-GB" altLang="en-US" smtClean="0"/>
              <a:t>Effective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3E49DE0E-315D-467F-9694-8CC37D9427DB}" type="slidenum">
              <a:rPr lang="en-GB" altLang="en-US" sz="1400">
                <a:solidFill>
                  <a:srgbClr val="FFFFFF"/>
                </a:solidFill>
                <a:latin typeface="Calibri" panose="020F0502020204030204" pitchFamily="34" charset="0"/>
              </a:rPr>
              <a:pPr eaLnBrk="1" hangingPunct="1"/>
              <a:t>12</a:t>
            </a:fld>
            <a:endParaRPr lang="en-GB" altLang="en-US" sz="1400">
              <a:solidFill>
                <a:srgbClr val="FFFFFF"/>
              </a:solidFill>
              <a:latin typeface="Calibri" panose="020F0502020204030204" pitchFamily="34" charset="0"/>
            </a:endParaRPr>
          </a:p>
        </p:txBody>
      </p:sp>
      <p:sp>
        <p:nvSpPr>
          <p:cNvPr id="16389" name="Rectangle 3"/>
          <p:cNvSpPr>
            <a:spLocks noGrp="1" noChangeArrowheads="1"/>
          </p:cNvSpPr>
          <p:nvPr>
            <p:ph sz="quarter" idx="1"/>
          </p:nvPr>
        </p:nvSpPr>
        <p:spPr/>
        <p:txBody>
          <a:bodyPr>
            <a:normAutofit lnSpcReduction="10000"/>
          </a:bodyPr>
          <a:lstStyle/>
          <a:p>
            <a:pPr eaLnBrk="1" hangingPunct="1">
              <a:lnSpc>
                <a:spcPct val="80000"/>
              </a:lnSpc>
              <a:buFont typeface="Wingdings" panose="05000000000000000000" pitchFamily="2" charset="2"/>
              <a:buNone/>
            </a:pPr>
            <a:r>
              <a:rPr lang="en-GB" altLang="en-US" sz="2400" b="1" smtClean="0"/>
              <a:t>Awareness of others is vital:</a:t>
            </a:r>
          </a:p>
          <a:p>
            <a:pPr eaLnBrk="1" hangingPunct="1">
              <a:lnSpc>
                <a:spcPct val="80000"/>
              </a:lnSpc>
            </a:pPr>
            <a:r>
              <a:rPr lang="en-GB" altLang="en-US" sz="2400" smtClean="0"/>
              <a:t>We assume individuals will behave the same in every situation</a:t>
            </a:r>
          </a:p>
          <a:p>
            <a:pPr eaLnBrk="1" hangingPunct="1">
              <a:lnSpc>
                <a:spcPct val="80000"/>
              </a:lnSpc>
            </a:pPr>
            <a:r>
              <a:rPr lang="en-GB" altLang="en-US" sz="2400" smtClean="0"/>
              <a:t>We try to put everyone into consistent categories</a:t>
            </a:r>
          </a:p>
          <a:p>
            <a:pPr eaLnBrk="1" hangingPunct="1">
              <a:lnSpc>
                <a:spcPct val="80000"/>
              </a:lnSpc>
            </a:pPr>
            <a:r>
              <a:rPr lang="en-GB" altLang="en-US" sz="2400" smtClean="0"/>
              <a:t>We are too influenced by past impressions</a:t>
            </a:r>
          </a:p>
          <a:p>
            <a:pPr eaLnBrk="1" hangingPunct="1">
              <a:lnSpc>
                <a:spcPct val="80000"/>
              </a:lnSpc>
            </a:pPr>
            <a:r>
              <a:rPr lang="en-GB" altLang="en-US" sz="2400" smtClean="0"/>
              <a:t>We are positively influenced where we have common characteristics with others</a:t>
            </a:r>
          </a:p>
          <a:p>
            <a:pPr eaLnBrk="1" hangingPunct="1">
              <a:lnSpc>
                <a:spcPct val="80000"/>
              </a:lnSpc>
            </a:pPr>
            <a:r>
              <a:rPr lang="en-GB" altLang="en-US" sz="2400" smtClean="0"/>
              <a:t>We are too influenced by apparent negative points</a:t>
            </a:r>
          </a:p>
          <a:p>
            <a:pPr eaLnBrk="1" hangingPunct="1">
              <a:lnSpc>
                <a:spcPct val="80000"/>
              </a:lnSpc>
            </a:pPr>
            <a:r>
              <a:rPr lang="en-GB" altLang="en-US" sz="2400" smtClean="0"/>
              <a:t>We make constant errors because of our own limited frames of references and self-concepts</a:t>
            </a:r>
          </a:p>
          <a:p>
            <a:pPr eaLnBrk="1" hangingPunct="1">
              <a:lnSpc>
                <a:spcPct val="80000"/>
              </a:lnSpc>
            </a:pPr>
            <a:r>
              <a:rPr lang="en-GB" altLang="en-US" sz="2400" smtClean="0"/>
              <a:t>We are not sufficiently interested in, or not paying enough attention to, other people</a:t>
            </a:r>
          </a:p>
        </p:txBody>
      </p:sp>
    </p:spTree>
    <p:extLst>
      <p:ext uri="{BB962C8B-B14F-4D97-AF65-F5344CB8AC3E}">
        <p14:creationId xmlns:p14="http://schemas.microsoft.com/office/powerpoint/2010/main" val="1135196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7410" name="AutoShape 2"/>
          <p:cNvSpPr>
            <a:spLocks noGrp="1" noChangeArrowheads="1"/>
          </p:cNvSpPr>
          <p:nvPr>
            <p:ph type="title"/>
          </p:nvPr>
        </p:nvSpPr>
        <p:spPr/>
        <p:txBody>
          <a:bodyPr/>
          <a:lstStyle/>
          <a:p>
            <a:pPr eaLnBrk="1" hangingPunct="1"/>
            <a:r>
              <a:rPr lang="en-GB" altLang="en-US" smtClean="0"/>
              <a:t>Effective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39102C8E-0F07-4160-8274-B6493D142076}" type="slidenum">
              <a:rPr lang="en-GB" altLang="en-US" sz="1400">
                <a:solidFill>
                  <a:srgbClr val="FFFFFF"/>
                </a:solidFill>
                <a:latin typeface="Calibri" panose="020F0502020204030204" pitchFamily="34" charset="0"/>
              </a:rPr>
              <a:pPr eaLnBrk="1" hangingPunct="1"/>
              <a:t>13</a:t>
            </a:fld>
            <a:endParaRPr lang="en-GB" altLang="en-US" sz="1400">
              <a:solidFill>
                <a:srgbClr val="FFFFFF"/>
              </a:solidFill>
              <a:latin typeface="Calibri" panose="020F0502020204030204" pitchFamily="34" charset="0"/>
            </a:endParaRPr>
          </a:p>
        </p:txBody>
      </p:sp>
      <p:sp>
        <p:nvSpPr>
          <p:cNvPr id="17413" name="Rectangle 3"/>
          <p:cNvSpPr>
            <a:spLocks noGrp="1" noChangeArrowheads="1"/>
          </p:cNvSpPr>
          <p:nvPr>
            <p:ph sz="quarter" idx="1"/>
          </p:nvPr>
        </p:nvSpPr>
        <p:spPr/>
        <p:txBody>
          <a:bodyPr/>
          <a:lstStyle/>
          <a:p>
            <a:pPr eaLnBrk="1" hangingPunct="1">
              <a:buFont typeface="Wingdings" panose="05000000000000000000" pitchFamily="2" charset="2"/>
              <a:buNone/>
            </a:pPr>
            <a:r>
              <a:rPr lang="en-GB" altLang="en-US" sz="2800" b="1" smtClean="0"/>
              <a:t>Barriers</a:t>
            </a:r>
          </a:p>
          <a:p>
            <a:pPr eaLnBrk="1" hangingPunct="1">
              <a:buFont typeface="Wingdings" panose="05000000000000000000" pitchFamily="2" charset="2"/>
              <a:buNone/>
            </a:pPr>
            <a:r>
              <a:rPr lang="en-GB" altLang="en-US" sz="2800" smtClean="0"/>
              <a:t>Types of barrier</a:t>
            </a:r>
          </a:p>
          <a:p>
            <a:pPr eaLnBrk="1" hangingPunct="1">
              <a:buFont typeface="Wingdings" panose="05000000000000000000" pitchFamily="2" charset="2"/>
              <a:buNone/>
            </a:pPr>
            <a:r>
              <a:rPr lang="en-GB" altLang="en-US" sz="2800" smtClean="0"/>
              <a:t>Direct impediments</a:t>
            </a:r>
          </a:p>
          <a:p>
            <a:pPr eaLnBrk="1" hangingPunct="1">
              <a:buFont typeface="Wingdings" panose="05000000000000000000" pitchFamily="2" charset="2"/>
              <a:buNone/>
            </a:pPr>
            <a:r>
              <a:rPr lang="en-GB" altLang="en-US" sz="2800" smtClean="0"/>
              <a:t>Climates for communication</a:t>
            </a:r>
          </a:p>
          <a:p>
            <a:pPr eaLnBrk="1" hangingPunct="1">
              <a:buFont typeface="Wingdings" panose="05000000000000000000" pitchFamily="2" charset="2"/>
              <a:buNone/>
            </a:pPr>
            <a:r>
              <a:rPr lang="en-GB" altLang="en-US" sz="2800" smtClean="0"/>
              <a:t>Principles of supportive communication</a:t>
            </a:r>
          </a:p>
          <a:p>
            <a:pPr eaLnBrk="1" hangingPunct="1">
              <a:buFont typeface="Wingdings" panose="05000000000000000000" pitchFamily="2" charset="2"/>
              <a:buNone/>
            </a:pPr>
            <a:r>
              <a:rPr lang="en-GB" altLang="en-US" sz="2800" smtClean="0"/>
              <a:t>(see handout)</a:t>
            </a:r>
          </a:p>
        </p:txBody>
      </p:sp>
    </p:spTree>
    <p:extLst>
      <p:ext uri="{BB962C8B-B14F-4D97-AF65-F5344CB8AC3E}">
        <p14:creationId xmlns:p14="http://schemas.microsoft.com/office/powerpoint/2010/main" val="23227706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8434" name="AutoShape 2"/>
          <p:cNvSpPr>
            <a:spLocks noGrp="1" noChangeArrowheads="1"/>
          </p:cNvSpPr>
          <p:nvPr>
            <p:ph type="title"/>
          </p:nvPr>
        </p:nvSpPr>
        <p:spPr/>
        <p:txBody>
          <a:bodyPr/>
          <a:lstStyle/>
          <a:p>
            <a:pPr eaLnBrk="1" hangingPunct="1"/>
            <a:r>
              <a:rPr lang="en-GB" altLang="en-US" smtClean="0"/>
              <a:t>Effective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719AD24F-A804-4C34-A11A-B6F39C49671D}" type="slidenum">
              <a:rPr lang="en-GB" altLang="en-US" sz="1400">
                <a:solidFill>
                  <a:srgbClr val="FFFFFF"/>
                </a:solidFill>
                <a:latin typeface="Calibri" panose="020F0502020204030204" pitchFamily="34" charset="0"/>
              </a:rPr>
              <a:pPr eaLnBrk="1" hangingPunct="1"/>
              <a:t>14</a:t>
            </a:fld>
            <a:endParaRPr lang="en-GB" altLang="en-US" sz="1400">
              <a:solidFill>
                <a:srgbClr val="FFFFFF"/>
              </a:solidFill>
              <a:latin typeface="Calibri" panose="020F0502020204030204" pitchFamily="34" charset="0"/>
            </a:endParaRPr>
          </a:p>
        </p:txBody>
      </p:sp>
      <p:sp>
        <p:nvSpPr>
          <p:cNvPr id="18437" name="Rectangle 3"/>
          <p:cNvSpPr>
            <a:spLocks noGrp="1" noChangeArrowheads="1"/>
          </p:cNvSpPr>
          <p:nvPr>
            <p:ph sz="quarter" idx="1"/>
          </p:nvPr>
        </p:nvSpPr>
        <p:spPr>
          <a:xfrm>
            <a:off x="457200" y="1628775"/>
            <a:ext cx="8229600" cy="4824413"/>
          </a:xfrm>
        </p:spPr>
        <p:txBody>
          <a:bodyPr>
            <a:normAutofit lnSpcReduction="10000"/>
          </a:bodyPr>
          <a:lstStyle/>
          <a:p>
            <a:pPr eaLnBrk="1" hangingPunct="1">
              <a:lnSpc>
                <a:spcPct val="80000"/>
              </a:lnSpc>
              <a:buFont typeface="Wingdings" panose="05000000000000000000" pitchFamily="2" charset="2"/>
              <a:buNone/>
            </a:pPr>
            <a:r>
              <a:rPr lang="en-GB" altLang="en-US" sz="2400" b="1" smtClean="0"/>
              <a:t>Barriers to communication</a:t>
            </a:r>
          </a:p>
          <a:p>
            <a:pPr eaLnBrk="1" hangingPunct="1">
              <a:lnSpc>
                <a:spcPct val="80000"/>
              </a:lnSpc>
            </a:pPr>
            <a:r>
              <a:rPr lang="en-GB" altLang="en-US" sz="2000" smtClean="0"/>
              <a:t>Status Effects</a:t>
            </a:r>
          </a:p>
          <a:p>
            <a:pPr lvl="1" eaLnBrk="1" hangingPunct="1">
              <a:lnSpc>
                <a:spcPct val="80000"/>
              </a:lnSpc>
            </a:pPr>
            <a:r>
              <a:rPr lang="en-GB" altLang="en-US" sz="2000" smtClean="0"/>
              <a:t>Misunderstanding of comments from senior individuals as commands</a:t>
            </a:r>
          </a:p>
          <a:p>
            <a:pPr eaLnBrk="1" hangingPunct="1">
              <a:lnSpc>
                <a:spcPct val="80000"/>
              </a:lnSpc>
            </a:pPr>
            <a:r>
              <a:rPr lang="en-GB" altLang="en-US" sz="2000" smtClean="0"/>
              <a:t>Semantic problems</a:t>
            </a:r>
          </a:p>
          <a:p>
            <a:pPr lvl="1" eaLnBrk="1" hangingPunct="1">
              <a:lnSpc>
                <a:spcPct val="80000"/>
              </a:lnSpc>
            </a:pPr>
            <a:r>
              <a:rPr lang="en-GB" altLang="en-US" sz="2000" smtClean="0"/>
              <a:t>Words used in more than one way, use of jargon or professional shorthand</a:t>
            </a:r>
          </a:p>
          <a:p>
            <a:pPr eaLnBrk="1" hangingPunct="1">
              <a:lnSpc>
                <a:spcPct val="80000"/>
              </a:lnSpc>
            </a:pPr>
            <a:r>
              <a:rPr lang="en-GB" altLang="en-US" sz="2000" smtClean="0"/>
              <a:t>Perceptual distortions</a:t>
            </a:r>
          </a:p>
          <a:p>
            <a:pPr lvl="1" eaLnBrk="1" hangingPunct="1">
              <a:lnSpc>
                <a:spcPct val="80000"/>
              </a:lnSpc>
            </a:pPr>
            <a:r>
              <a:rPr lang="en-GB" altLang="en-US" sz="2000" smtClean="0"/>
              <a:t>Caused when receiver has a poor self-concept or self-understanding, or a poor understanding of others</a:t>
            </a:r>
          </a:p>
          <a:p>
            <a:pPr eaLnBrk="1" hangingPunct="1">
              <a:lnSpc>
                <a:spcPct val="80000"/>
              </a:lnSpc>
            </a:pPr>
            <a:r>
              <a:rPr lang="en-GB" altLang="en-US" sz="2000" smtClean="0"/>
              <a:t>Cultural differences</a:t>
            </a:r>
          </a:p>
          <a:p>
            <a:pPr lvl="1" eaLnBrk="1" hangingPunct="1">
              <a:lnSpc>
                <a:spcPct val="80000"/>
              </a:lnSpc>
            </a:pPr>
            <a:r>
              <a:rPr lang="en-GB" altLang="en-US" sz="2000" smtClean="0"/>
              <a:t>Different social or cultural backgrounds, also organisational backgrounds or differences in professional practices</a:t>
            </a:r>
          </a:p>
          <a:p>
            <a:pPr eaLnBrk="1" hangingPunct="1">
              <a:lnSpc>
                <a:spcPct val="80000"/>
              </a:lnSpc>
            </a:pPr>
            <a:r>
              <a:rPr lang="en-GB" altLang="en-US" sz="2000" smtClean="0"/>
              <a:t>Physical distractions</a:t>
            </a:r>
          </a:p>
          <a:p>
            <a:pPr lvl="1" eaLnBrk="1" hangingPunct="1">
              <a:lnSpc>
                <a:spcPct val="80000"/>
              </a:lnSpc>
            </a:pPr>
            <a:r>
              <a:rPr lang="en-GB" altLang="en-US" sz="2000" smtClean="0"/>
              <a:t>Noise, poor lighting, ventilation etc.</a:t>
            </a:r>
          </a:p>
          <a:p>
            <a:pPr eaLnBrk="1" hangingPunct="1">
              <a:lnSpc>
                <a:spcPct val="80000"/>
              </a:lnSpc>
            </a:pPr>
            <a:r>
              <a:rPr lang="en-GB" altLang="en-US" sz="2000" smtClean="0"/>
              <a:t>Poor choice of communication channels</a:t>
            </a:r>
          </a:p>
          <a:p>
            <a:pPr algn="r" eaLnBrk="1" hangingPunct="1">
              <a:lnSpc>
                <a:spcPct val="80000"/>
              </a:lnSpc>
              <a:buFont typeface="Wingdings" panose="05000000000000000000" pitchFamily="2" charset="2"/>
              <a:buNone/>
            </a:pPr>
            <a:r>
              <a:rPr lang="en-GB" altLang="en-US" sz="1600" smtClean="0"/>
              <a:t>(Ludlow &amp; Panton, 1992)</a:t>
            </a:r>
          </a:p>
        </p:txBody>
      </p:sp>
    </p:spTree>
    <p:extLst>
      <p:ext uri="{BB962C8B-B14F-4D97-AF65-F5344CB8AC3E}">
        <p14:creationId xmlns:p14="http://schemas.microsoft.com/office/powerpoint/2010/main" val="32820464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9458" name="AutoShape 2"/>
          <p:cNvSpPr>
            <a:spLocks noGrp="1" noChangeArrowheads="1"/>
          </p:cNvSpPr>
          <p:nvPr>
            <p:ph type="title"/>
          </p:nvPr>
        </p:nvSpPr>
        <p:spPr/>
        <p:txBody>
          <a:bodyPr/>
          <a:lstStyle/>
          <a:p>
            <a:pPr eaLnBrk="1" hangingPunct="1"/>
            <a:r>
              <a:rPr lang="en-GB" altLang="en-US" smtClean="0"/>
              <a:t>Effective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749D38EF-7955-4B9D-ADF7-B8DC84251B20}" type="slidenum">
              <a:rPr lang="en-GB" altLang="en-US" sz="1400">
                <a:solidFill>
                  <a:srgbClr val="FFFFFF"/>
                </a:solidFill>
                <a:latin typeface="Calibri" panose="020F0502020204030204" pitchFamily="34" charset="0"/>
              </a:rPr>
              <a:pPr eaLnBrk="1" hangingPunct="1"/>
              <a:t>15</a:t>
            </a:fld>
            <a:endParaRPr lang="en-GB" altLang="en-US" sz="1400">
              <a:solidFill>
                <a:srgbClr val="FFFFFF"/>
              </a:solidFill>
              <a:latin typeface="Calibri" panose="020F0502020204030204" pitchFamily="34" charset="0"/>
            </a:endParaRPr>
          </a:p>
        </p:txBody>
      </p:sp>
      <p:sp>
        <p:nvSpPr>
          <p:cNvPr id="19461" name="Rectangle 3"/>
          <p:cNvSpPr>
            <a:spLocks noGrp="1" noChangeArrowheads="1"/>
          </p:cNvSpPr>
          <p:nvPr>
            <p:ph sz="quarter" idx="1"/>
          </p:nvPr>
        </p:nvSpPr>
        <p:spPr/>
        <p:txBody>
          <a:bodyPr>
            <a:normAutofit lnSpcReduction="10000"/>
          </a:bodyPr>
          <a:lstStyle/>
          <a:p>
            <a:pPr eaLnBrk="1" hangingPunct="1">
              <a:lnSpc>
                <a:spcPct val="80000"/>
              </a:lnSpc>
              <a:buFont typeface="Wingdings" panose="05000000000000000000" pitchFamily="2" charset="2"/>
              <a:buNone/>
            </a:pPr>
            <a:r>
              <a:rPr lang="en-GB" altLang="en-US" sz="2400" b="1" smtClean="0"/>
              <a:t>Classification of barriers:</a:t>
            </a:r>
          </a:p>
          <a:p>
            <a:pPr eaLnBrk="1" hangingPunct="1">
              <a:lnSpc>
                <a:spcPct val="80000"/>
              </a:lnSpc>
            </a:pPr>
            <a:r>
              <a:rPr lang="en-GB" altLang="en-US" sz="2000" smtClean="0"/>
              <a:t>Barriers to reception</a:t>
            </a:r>
          </a:p>
          <a:p>
            <a:pPr lvl="1" eaLnBrk="1" hangingPunct="1">
              <a:lnSpc>
                <a:spcPct val="80000"/>
              </a:lnSpc>
            </a:pPr>
            <a:r>
              <a:rPr lang="en-GB" altLang="en-US" sz="2000" smtClean="0"/>
              <a:t>Environmental stimuli</a:t>
            </a:r>
          </a:p>
          <a:p>
            <a:pPr lvl="1" eaLnBrk="1" hangingPunct="1">
              <a:lnSpc>
                <a:spcPct val="80000"/>
              </a:lnSpc>
            </a:pPr>
            <a:r>
              <a:rPr lang="en-GB" altLang="en-US" sz="2000" smtClean="0"/>
              <a:t>Receivers attitudes and values</a:t>
            </a:r>
          </a:p>
          <a:p>
            <a:pPr lvl="1" eaLnBrk="1" hangingPunct="1">
              <a:lnSpc>
                <a:spcPct val="80000"/>
              </a:lnSpc>
            </a:pPr>
            <a:r>
              <a:rPr lang="en-GB" altLang="en-US" sz="2000" smtClean="0"/>
              <a:t>Receivers needs and expectations</a:t>
            </a:r>
          </a:p>
          <a:p>
            <a:pPr eaLnBrk="1" hangingPunct="1">
              <a:lnSpc>
                <a:spcPct val="80000"/>
              </a:lnSpc>
            </a:pPr>
            <a:r>
              <a:rPr lang="en-GB" altLang="en-US" sz="2000" smtClean="0"/>
              <a:t>Barriers to understanding</a:t>
            </a:r>
          </a:p>
          <a:p>
            <a:pPr lvl="1" eaLnBrk="1" hangingPunct="1">
              <a:lnSpc>
                <a:spcPct val="80000"/>
              </a:lnSpc>
            </a:pPr>
            <a:r>
              <a:rPr lang="en-GB" altLang="en-US" sz="2000" smtClean="0"/>
              <a:t>Languages &amp; semantic problems</a:t>
            </a:r>
          </a:p>
          <a:p>
            <a:pPr lvl="1" eaLnBrk="1" hangingPunct="1">
              <a:lnSpc>
                <a:spcPct val="80000"/>
              </a:lnSpc>
            </a:pPr>
            <a:r>
              <a:rPr lang="en-GB" altLang="en-US" sz="2000" smtClean="0"/>
              <a:t>Ability of receiver to listen and receive</a:t>
            </a:r>
          </a:p>
          <a:p>
            <a:pPr lvl="1" eaLnBrk="1" hangingPunct="1">
              <a:lnSpc>
                <a:spcPct val="80000"/>
              </a:lnSpc>
            </a:pPr>
            <a:r>
              <a:rPr lang="en-GB" altLang="en-US" sz="2000" smtClean="0"/>
              <a:t>Length of communication</a:t>
            </a:r>
          </a:p>
          <a:p>
            <a:pPr lvl="1" eaLnBrk="1" hangingPunct="1">
              <a:lnSpc>
                <a:spcPct val="80000"/>
              </a:lnSpc>
            </a:pPr>
            <a:r>
              <a:rPr lang="en-GB" altLang="en-US" sz="2000" smtClean="0"/>
              <a:t>Status effects</a:t>
            </a:r>
          </a:p>
          <a:p>
            <a:pPr eaLnBrk="1" hangingPunct="1">
              <a:lnSpc>
                <a:spcPct val="80000"/>
              </a:lnSpc>
            </a:pPr>
            <a:r>
              <a:rPr lang="en-GB" altLang="en-US" sz="2000" smtClean="0"/>
              <a:t>Barriers to acceptance</a:t>
            </a:r>
          </a:p>
          <a:p>
            <a:pPr lvl="1" eaLnBrk="1" hangingPunct="1">
              <a:lnSpc>
                <a:spcPct val="80000"/>
              </a:lnSpc>
            </a:pPr>
            <a:r>
              <a:rPr lang="en-GB" altLang="en-US" sz="2000" smtClean="0"/>
              <a:t>Prejudices</a:t>
            </a:r>
          </a:p>
          <a:p>
            <a:pPr lvl="1" eaLnBrk="1" hangingPunct="1">
              <a:lnSpc>
                <a:spcPct val="80000"/>
              </a:lnSpc>
            </a:pPr>
            <a:r>
              <a:rPr lang="en-GB" altLang="en-US" sz="2000" smtClean="0"/>
              <a:t>Interpersonal conflicts between sender and receiver</a:t>
            </a:r>
          </a:p>
        </p:txBody>
      </p:sp>
    </p:spTree>
    <p:extLst>
      <p:ext uri="{BB962C8B-B14F-4D97-AF65-F5344CB8AC3E}">
        <p14:creationId xmlns:p14="http://schemas.microsoft.com/office/powerpoint/2010/main" val="39057338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8436" name="AutoShape 2"/>
          <p:cNvSpPr>
            <a:spLocks noGrp="1" noChangeArrowheads="1"/>
          </p:cNvSpPr>
          <p:nvPr>
            <p:ph type="title"/>
          </p:nvPr>
        </p:nvSpPr>
        <p:spPr/>
        <p:txBody>
          <a:bodyPr>
            <a:normAutofit fontScale="90000"/>
          </a:bodyPr>
          <a:lstStyle/>
          <a:p>
            <a:pPr eaLnBrk="1" fontAlgn="auto" hangingPunct="1">
              <a:spcAft>
                <a:spcPts val="0"/>
              </a:spcAft>
              <a:defRPr/>
            </a:pPr>
            <a:r>
              <a:rPr lang="en-GB" dirty="0" smtClean="0"/>
              <a:t>Effective Communication</a:t>
            </a:r>
            <a:r>
              <a:rPr lang="en-GB" sz="3200" dirty="0" smtClean="0"/>
              <a:t/>
            </a:r>
            <a:br>
              <a:rPr lang="en-GB" sz="3200" dirty="0" smtClean="0"/>
            </a:br>
            <a:r>
              <a:rPr lang="en-GB" sz="2800" b="1" dirty="0" smtClean="0"/>
              <a:t>Listening</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BFCDBFDD-6E7E-4943-909E-5FE6779B5B17}" type="slidenum">
              <a:rPr lang="en-GB" altLang="en-US" sz="1400">
                <a:solidFill>
                  <a:srgbClr val="FFFFFF"/>
                </a:solidFill>
                <a:latin typeface="Calibri" panose="020F0502020204030204" pitchFamily="34" charset="0"/>
              </a:rPr>
              <a:pPr eaLnBrk="1" hangingPunct="1"/>
              <a:t>16</a:t>
            </a:fld>
            <a:endParaRPr lang="en-GB" altLang="en-US" sz="1400">
              <a:solidFill>
                <a:srgbClr val="FFFFFF"/>
              </a:solidFill>
              <a:latin typeface="Calibri" panose="020F0502020204030204" pitchFamily="34" charset="0"/>
            </a:endParaRPr>
          </a:p>
        </p:txBody>
      </p:sp>
      <p:sp>
        <p:nvSpPr>
          <p:cNvPr id="20485" name="Rectangle 3"/>
          <p:cNvSpPr>
            <a:spLocks noGrp="1" noChangeArrowheads="1"/>
          </p:cNvSpPr>
          <p:nvPr>
            <p:ph sz="quarter" idx="1"/>
          </p:nvPr>
        </p:nvSpPr>
        <p:spPr>
          <a:xfrm>
            <a:off x="914400" y="1628775"/>
            <a:ext cx="7772400" cy="4391025"/>
          </a:xfrm>
        </p:spPr>
        <p:txBody>
          <a:bodyPr/>
          <a:lstStyle/>
          <a:p>
            <a:pPr eaLnBrk="1" hangingPunct="1">
              <a:lnSpc>
                <a:spcPct val="80000"/>
              </a:lnSpc>
              <a:buFont typeface="Wingdings" panose="05000000000000000000" pitchFamily="2" charset="2"/>
              <a:buNone/>
            </a:pPr>
            <a:r>
              <a:rPr lang="en-GB" altLang="en-US" sz="2400" b="1" smtClean="0"/>
              <a:t>Barriers to effective listening:</a:t>
            </a:r>
          </a:p>
          <a:p>
            <a:pPr eaLnBrk="1" hangingPunct="1">
              <a:lnSpc>
                <a:spcPct val="80000"/>
              </a:lnSpc>
            </a:pPr>
            <a:r>
              <a:rPr lang="en-GB" altLang="en-US" sz="2000" smtClean="0"/>
              <a:t>I don’t need to hear what you’ve got to say; I know it already</a:t>
            </a:r>
          </a:p>
          <a:p>
            <a:pPr eaLnBrk="1" hangingPunct="1">
              <a:lnSpc>
                <a:spcPct val="80000"/>
              </a:lnSpc>
            </a:pPr>
            <a:r>
              <a:rPr lang="en-GB" altLang="en-US" sz="2000" smtClean="0"/>
              <a:t>I don’t want to hear what you’ve got to say; it might embarrass me</a:t>
            </a:r>
          </a:p>
          <a:p>
            <a:pPr eaLnBrk="1" hangingPunct="1">
              <a:lnSpc>
                <a:spcPct val="80000"/>
              </a:lnSpc>
            </a:pPr>
            <a:r>
              <a:rPr lang="en-GB" altLang="en-US" sz="2000" smtClean="0"/>
              <a:t>I don’t care what you say; so I’m thinking about my reply</a:t>
            </a:r>
          </a:p>
          <a:p>
            <a:pPr eaLnBrk="1" hangingPunct="1">
              <a:lnSpc>
                <a:spcPct val="80000"/>
              </a:lnSpc>
            </a:pPr>
            <a:r>
              <a:rPr lang="en-GB" altLang="en-US" sz="2000" smtClean="0"/>
              <a:t>I don’t want to listen to you because I don’t like you</a:t>
            </a:r>
          </a:p>
          <a:p>
            <a:pPr eaLnBrk="1" hangingPunct="1">
              <a:lnSpc>
                <a:spcPct val="80000"/>
              </a:lnSpc>
            </a:pPr>
            <a:r>
              <a:rPr lang="en-GB" altLang="en-US" sz="2000" smtClean="0"/>
              <a:t>I’m getting bored because you are taking too long to make your point</a:t>
            </a:r>
          </a:p>
          <a:p>
            <a:pPr eaLnBrk="1" hangingPunct="1">
              <a:lnSpc>
                <a:spcPct val="80000"/>
              </a:lnSpc>
            </a:pPr>
            <a:r>
              <a:rPr lang="en-GB" altLang="en-US" sz="2000" smtClean="0"/>
              <a:t>I’m getting confused because you’re going too fast for me</a:t>
            </a:r>
          </a:p>
          <a:p>
            <a:pPr eaLnBrk="1" hangingPunct="1">
              <a:lnSpc>
                <a:spcPct val="80000"/>
              </a:lnSpc>
            </a:pPr>
            <a:r>
              <a:rPr lang="en-GB" altLang="en-US" sz="2000" smtClean="0"/>
              <a:t>I’ve got more important things on my mind right now</a:t>
            </a:r>
          </a:p>
          <a:p>
            <a:pPr eaLnBrk="1" hangingPunct="1">
              <a:lnSpc>
                <a:spcPct val="80000"/>
              </a:lnSpc>
            </a:pPr>
            <a:r>
              <a:rPr lang="en-GB" altLang="en-US" sz="2000" smtClean="0"/>
              <a:t>I’m more interested in what is going on over there</a:t>
            </a:r>
          </a:p>
          <a:p>
            <a:pPr eaLnBrk="1" hangingPunct="1">
              <a:lnSpc>
                <a:spcPct val="80000"/>
              </a:lnSpc>
            </a:pPr>
            <a:r>
              <a:rPr lang="en-GB" altLang="en-US" sz="2000" smtClean="0"/>
              <a:t>I’m in a hurry, and if I show any interest you might keep me here longer</a:t>
            </a:r>
          </a:p>
          <a:p>
            <a:pPr algn="r" eaLnBrk="1" hangingPunct="1">
              <a:lnSpc>
                <a:spcPct val="80000"/>
              </a:lnSpc>
              <a:buFont typeface="Wingdings" panose="05000000000000000000" pitchFamily="2" charset="2"/>
              <a:buNone/>
            </a:pPr>
            <a:r>
              <a:rPr lang="en-GB" altLang="en-US" sz="2000" smtClean="0"/>
              <a:t>(O’Reilly, 1993</a:t>
            </a:r>
            <a:r>
              <a:rPr lang="en-GB" altLang="en-US" sz="1400" smtClean="0"/>
              <a:t>)</a:t>
            </a:r>
          </a:p>
        </p:txBody>
      </p:sp>
    </p:spTree>
    <p:extLst>
      <p:ext uri="{BB962C8B-B14F-4D97-AF65-F5344CB8AC3E}">
        <p14:creationId xmlns:p14="http://schemas.microsoft.com/office/powerpoint/2010/main" val="7259496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9460" name="AutoShape 2"/>
          <p:cNvSpPr>
            <a:spLocks noGrp="1" noChangeArrowheads="1"/>
          </p:cNvSpPr>
          <p:nvPr>
            <p:ph type="title"/>
          </p:nvPr>
        </p:nvSpPr>
        <p:spPr/>
        <p:txBody>
          <a:bodyPr>
            <a:normAutofit fontScale="90000"/>
          </a:bodyPr>
          <a:lstStyle/>
          <a:p>
            <a:pPr eaLnBrk="1" fontAlgn="auto" hangingPunct="1">
              <a:spcAft>
                <a:spcPts val="0"/>
              </a:spcAft>
              <a:defRPr/>
            </a:pPr>
            <a:r>
              <a:rPr lang="en-GB" dirty="0" smtClean="0"/>
              <a:t>Effective Communication</a:t>
            </a:r>
            <a:r>
              <a:rPr lang="en-GB" sz="3200" dirty="0" smtClean="0"/>
              <a:t/>
            </a:r>
            <a:br>
              <a:rPr lang="en-GB" sz="3200" dirty="0" smtClean="0"/>
            </a:br>
            <a:r>
              <a:rPr lang="en-GB" sz="2800" b="1" dirty="0" smtClean="0"/>
              <a:t>Listening</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1BB2AC55-4A59-42A9-8848-9F601CF04C53}" type="slidenum">
              <a:rPr lang="en-GB" altLang="en-US" sz="1400">
                <a:solidFill>
                  <a:srgbClr val="FFFFFF"/>
                </a:solidFill>
                <a:latin typeface="Calibri" panose="020F0502020204030204" pitchFamily="34" charset="0"/>
              </a:rPr>
              <a:pPr eaLnBrk="1" hangingPunct="1"/>
              <a:t>17</a:t>
            </a:fld>
            <a:endParaRPr lang="en-GB" altLang="en-US" sz="1400">
              <a:solidFill>
                <a:srgbClr val="FFFFFF"/>
              </a:solidFill>
              <a:latin typeface="Calibri" panose="020F0502020204030204" pitchFamily="34" charset="0"/>
            </a:endParaRPr>
          </a:p>
        </p:txBody>
      </p:sp>
      <p:sp>
        <p:nvSpPr>
          <p:cNvPr id="21509" name="Rectangle 3"/>
          <p:cNvSpPr>
            <a:spLocks noGrp="1" noChangeArrowheads="1"/>
          </p:cNvSpPr>
          <p:nvPr>
            <p:ph sz="quarter" idx="1"/>
          </p:nvPr>
        </p:nvSpPr>
        <p:spPr/>
        <p:txBody>
          <a:bodyPr/>
          <a:lstStyle/>
          <a:p>
            <a:pPr eaLnBrk="1" hangingPunct="1">
              <a:buFont typeface="Wingdings" panose="05000000000000000000" pitchFamily="2" charset="2"/>
              <a:buNone/>
            </a:pPr>
            <a:r>
              <a:rPr lang="en-GB" altLang="en-US" sz="2400" b="1" smtClean="0"/>
              <a:t>Active Listening:</a:t>
            </a:r>
          </a:p>
          <a:p>
            <a:pPr eaLnBrk="1" hangingPunct="1"/>
            <a:r>
              <a:rPr lang="en-GB" altLang="en-US" sz="2400" smtClean="0"/>
              <a:t>Motivate yourself to listen</a:t>
            </a:r>
          </a:p>
          <a:p>
            <a:pPr eaLnBrk="1" hangingPunct="1"/>
            <a:r>
              <a:rPr lang="en-GB" altLang="en-US" sz="2400" smtClean="0"/>
              <a:t>Motivate the speaker</a:t>
            </a:r>
          </a:p>
          <a:p>
            <a:pPr eaLnBrk="1" hangingPunct="1"/>
            <a:r>
              <a:rPr lang="en-GB" altLang="en-US" sz="2400" smtClean="0"/>
              <a:t>Awareness of the concentration curve</a:t>
            </a:r>
          </a:p>
          <a:p>
            <a:pPr eaLnBrk="1" hangingPunct="1"/>
            <a:r>
              <a:rPr lang="en-GB" altLang="en-US" sz="2400" smtClean="0"/>
              <a:t>Avoid Interrupting</a:t>
            </a:r>
          </a:p>
          <a:p>
            <a:pPr eaLnBrk="1" hangingPunct="1"/>
            <a:r>
              <a:rPr lang="en-GB" altLang="en-US" sz="2400" smtClean="0"/>
              <a:t>Use positive questioning</a:t>
            </a:r>
          </a:p>
          <a:p>
            <a:pPr algn="r" eaLnBrk="1" hangingPunct="1">
              <a:buFont typeface="Wingdings" panose="05000000000000000000" pitchFamily="2" charset="2"/>
              <a:buNone/>
            </a:pPr>
            <a:r>
              <a:rPr lang="en-GB" altLang="en-US" sz="2000" smtClean="0"/>
              <a:t>(O’Reilly, 1993)</a:t>
            </a:r>
          </a:p>
        </p:txBody>
      </p:sp>
    </p:spTree>
    <p:extLst>
      <p:ext uri="{BB962C8B-B14F-4D97-AF65-F5344CB8AC3E}">
        <p14:creationId xmlns:p14="http://schemas.microsoft.com/office/powerpoint/2010/main" val="34240664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0484" name="AutoShape 2"/>
          <p:cNvSpPr>
            <a:spLocks noGrp="1" noChangeArrowheads="1"/>
          </p:cNvSpPr>
          <p:nvPr>
            <p:ph type="title"/>
          </p:nvPr>
        </p:nvSpPr>
        <p:spPr/>
        <p:txBody>
          <a:bodyPr>
            <a:normAutofit fontScale="90000"/>
          </a:bodyPr>
          <a:lstStyle/>
          <a:p>
            <a:pPr eaLnBrk="1" fontAlgn="auto" hangingPunct="1">
              <a:spcAft>
                <a:spcPts val="0"/>
              </a:spcAft>
              <a:defRPr/>
            </a:pPr>
            <a:r>
              <a:rPr lang="en-GB" smtClean="0"/>
              <a:t>Effective Communication</a:t>
            </a:r>
            <a:br>
              <a:rPr lang="en-GB" smtClean="0"/>
            </a:br>
            <a:r>
              <a:rPr lang="en-GB" sz="2800" smtClean="0"/>
              <a:t>Listening</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D5470576-8FAA-4662-BF9D-0235D0F56446}" type="slidenum">
              <a:rPr lang="en-GB" altLang="en-US" sz="1400">
                <a:solidFill>
                  <a:srgbClr val="FFFFFF"/>
                </a:solidFill>
                <a:latin typeface="Calibri" panose="020F0502020204030204" pitchFamily="34" charset="0"/>
              </a:rPr>
              <a:pPr eaLnBrk="1" hangingPunct="1"/>
              <a:t>18</a:t>
            </a:fld>
            <a:endParaRPr lang="en-GB" altLang="en-US" sz="1400">
              <a:solidFill>
                <a:srgbClr val="FFFFFF"/>
              </a:solidFill>
              <a:latin typeface="Calibri" panose="020F0502020204030204" pitchFamily="34" charset="0"/>
            </a:endParaRPr>
          </a:p>
        </p:txBody>
      </p:sp>
      <p:sp>
        <p:nvSpPr>
          <p:cNvPr id="22533" name="Rectangle 3"/>
          <p:cNvSpPr>
            <a:spLocks noGrp="1" noChangeArrowheads="1"/>
          </p:cNvSpPr>
          <p:nvPr>
            <p:ph sz="quarter" idx="1"/>
          </p:nvPr>
        </p:nvSpPr>
        <p:spPr/>
        <p:txBody>
          <a:bodyPr/>
          <a:lstStyle/>
          <a:p>
            <a:pPr eaLnBrk="1" hangingPunct="1">
              <a:lnSpc>
                <a:spcPct val="90000"/>
              </a:lnSpc>
              <a:buFont typeface="Wingdings" panose="05000000000000000000" pitchFamily="2" charset="2"/>
              <a:buNone/>
            </a:pPr>
            <a:r>
              <a:rPr lang="en-GB" altLang="en-US" sz="2400" b="1" smtClean="0"/>
              <a:t>Active Listening:</a:t>
            </a:r>
          </a:p>
          <a:p>
            <a:pPr eaLnBrk="1" hangingPunct="1">
              <a:lnSpc>
                <a:spcPct val="90000"/>
              </a:lnSpc>
            </a:pPr>
            <a:r>
              <a:rPr lang="en-GB" altLang="en-US" sz="2400" smtClean="0"/>
              <a:t>We have two ears and one mouth</a:t>
            </a:r>
          </a:p>
          <a:p>
            <a:pPr eaLnBrk="1" hangingPunct="1">
              <a:lnSpc>
                <a:spcPct val="90000"/>
              </a:lnSpc>
            </a:pPr>
            <a:r>
              <a:rPr lang="en-GB" altLang="en-US" sz="2400" smtClean="0"/>
              <a:t>Good listening depends on:</a:t>
            </a:r>
          </a:p>
          <a:p>
            <a:pPr lvl="1" eaLnBrk="1" hangingPunct="1">
              <a:lnSpc>
                <a:spcPct val="90000"/>
              </a:lnSpc>
            </a:pPr>
            <a:r>
              <a:rPr lang="en-GB" altLang="en-US" sz="2000" smtClean="0"/>
              <a:t>Putting aside any preconceived ideas</a:t>
            </a:r>
          </a:p>
          <a:p>
            <a:pPr lvl="1" eaLnBrk="1" hangingPunct="1">
              <a:lnSpc>
                <a:spcPct val="90000"/>
              </a:lnSpc>
            </a:pPr>
            <a:r>
              <a:rPr lang="en-GB" altLang="en-US" sz="2000" smtClean="0"/>
              <a:t>Creating an open mind</a:t>
            </a:r>
          </a:p>
          <a:p>
            <a:pPr lvl="1" eaLnBrk="1" hangingPunct="1">
              <a:lnSpc>
                <a:spcPct val="90000"/>
              </a:lnSpc>
            </a:pPr>
            <a:r>
              <a:rPr lang="en-GB" altLang="en-US" sz="2000" smtClean="0"/>
              <a:t>Active engagement with the speaker</a:t>
            </a:r>
          </a:p>
          <a:p>
            <a:pPr eaLnBrk="1" hangingPunct="1">
              <a:lnSpc>
                <a:spcPct val="90000"/>
              </a:lnSpc>
            </a:pPr>
            <a:r>
              <a:rPr lang="en-GB" altLang="en-US" sz="2400" smtClean="0"/>
              <a:t>Remember that silences are part of communication</a:t>
            </a:r>
          </a:p>
          <a:p>
            <a:pPr eaLnBrk="1" hangingPunct="1">
              <a:lnSpc>
                <a:spcPct val="90000"/>
              </a:lnSpc>
            </a:pPr>
            <a:r>
              <a:rPr lang="en-GB" altLang="en-US" sz="2400" smtClean="0"/>
              <a:t>Active listening requires:</a:t>
            </a:r>
          </a:p>
          <a:p>
            <a:pPr lvl="1" eaLnBrk="1" hangingPunct="1">
              <a:lnSpc>
                <a:spcPct val="90000"/>
              </a:lnSpc>
            </a:pPr>
            <a:r>
              <a:rPr lang="en-GB" altLang="en-US" sz="2000" smtClean="0"/>
              <a:t>Attention,   Commitment,  Availability</a:t>
            </a:r>
          </a:p>
        </p:txBody>
      </p:sp>
    </p:spTree>
    <p:extLst>
      <p:ext uri="{BB962C8B-B14F-4D97-AF65-F5344CB8AC3E}">
        <p14:creationId xmlns:p14="http://schemas.microsoft.com/office/powerpoint/2010/main" val="16464041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1508" name="AutoShape 2"/>
          <p:cNvSpPr>
            <a:spLocks noGrp="1" noChangeArrowheads="1"/>
          </p:cNvSpPr>
          <p:nvPr>
            <p:ph type="title"/>
          </p:nvPr>
        </p:nvSpPr>
        <p:spPr/>
        <p:txBody>
          <a:bodyPr>
            <a:normAutofit fontScale="90000"/>
          </a:bodyPr>
          <a:lstStyle/>
          <a:p>
            <a:pPr eaLnBrk="1" fontAlgn="auto" hangingPunct="1">
              <a:spcAft>
                <a:spcPts val="0"/>
              </a:spcAft>
              <a:defRPr/>
            </a:pPr>
            <a:r>
              <a:rPr lang="en-GB" smtClean="0"/>
              <a:t>Effective Communication</a:t>
            </a:r>
            <a:br>
              <a:rPr lang="en-GB" smtClean="0"/>
            </a:br>
            <a:r>
              <a:rPr lang="en-GB" sz="2800" smtClean="0"/>
              <a:t>Listening</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0B613ADB-0102-47DC-8433-FB3E95F7CD04}" type="slidenum">
              <a:rPr lang="en-GB" altLang="en-US" sz="1400">
                <a:solidFill>
                  <a:srgbClr val="FFFFFF"/>
                </a:solidFill>
                <a:latin typeface="Calibri" panose="020F0502020204030204" pitchFamily="34" charset="0"/>
              </a:rPr>
              <a:pPr eaLnBrk="1" hangingPunct="1"/>
              <a:t>19</a:t>
            </a:fld>
            <a:endParaRPr lang="en-GB" altLang="en-US" sz="1400">
              <a:solidFill>
                <a:srgbClr val="FFFFFF"/>
              </a:solidFill>
              <a:latin typeface="Calibri" panose="020F0502020204030204" pitchFamily="34" charset="0"/>
            </a:endParaRPr>
          </a:p>
        </p:txBody>
      </p:sp>
      <p:sp>
        <p:nvSpPr>
          <p:cNvPr id="23557" name="Rectangle 3"/>
          <p:cNvSpPr>
            <a:spLocks noGrp="1" noChangeArrowheads="1"/>
          </p:cNvSpPr>
          <p:nvPr>
            <p:ph sz="quarter" idx="1"/>
          </p:nvPr>
        </p:nvSpPr>
        <p:spPr>
          <a:xfrm>
            <a:off x="457200" y="1773238"/>
            <a:ext cx="8229600" cy="4751387"/>
          </a:xfrm>
        </p:spPr>
        <p:txBody>
          <a:bodyPr/>
          <a:lstStyle/>
          <a:p>
            <a:pPr eaLnBrk="1" hangingPunct="1">
              <a:lnSpc>
                <a:spcPct val="90000"/>
              </a:lnSpc>
              <a:buFont typeface="Wingdings" panose="05000000000000000000" pitchFamily="2" charset="2"/>
              <a:buNone/>
            </a:pPr>
            <a:r>
              <a:rPr lang="en-GB" altLang="en-US" sz="2400" b="1" smtClean="0"/>
              <a:t>Active Listening:</a:t>
            </a:r>
            <a:endParaRPr lang="en-GB" altLang="en-US" sz="2400" smtClean="0"/>
          </a:p>
          <a:p>
            <a:pPr eaLnBrk="1" hangingPunct="1">
              <a:lnSpc>
                <a:spcPct val="90000"/>
              </a:lnSpc>
            </a:pPr>
            <a:r>
              <a:rPr lang="en-GB" altLang="en-US" sz="2400" smtClean="0"/>
              <a:t>Useful techniques</a:t>
            </a:r>
          </a:p>
          <a:p>
            <a:pPr lvl="1" eaLnBrk="1" hangingPunct="1">
              <a:lnSpc>
                <a:spcPct val="90000"/>
              </a:lnSpc>
            </a:pPr>
            <a:r>
              <a:rPr lang="en-GB" altLang="en-US" sz="2000" smtClean="0"/>
              <a:t>Reflecting back, showing support, checking, clarifying</a:t>
            </a:r>
          </a:p>
          <a:p>
            <a:pPr eaLnBrk="1" hangingPunct="1">
              <a:lnSpc>
                <a:spcPct val="90000"/>
              </a:lnSpc>
            </a:pPr>
            <a:r>
              <a:rPr lang="en-GB" altLang="en-US" sz="2400" smtClean="0"/>
              <a:t>Listening for meaning and not just language</a:t>
            </a:r>
          </a:p>
          <a:p>
            <a:pPr eaLnBrk="1" hangingPunct="1">
              <a:lnSpc>
                <a:spcPct val="90000"/>
              </a:lnSpc>
            </a:pPr>
            <a:r>
              <a:rPr lang="en-GB" altLang="en-US" sz="2400" smtClean="0"/>
              <a:t>Difficulties to try to avoid:</a:t>
            </a:r>
          </a:p>
          <a:p>
            <a:pPr lvl="1" eaLnBrk="1" hangingPunct="1">
              <a:lnSpc>
                <a:spcPct val="90000"/>
              </a:lnSpc>
            </a:pPr>
            <a:r>
              <a:rPr lang="en-GB" altLang="en-US" sz="2000" smtClean="0"/>
              <a:t>Selective listening (hears something and invents the rest)</a:t>
            </a:r>
          </a:p>
          <a:p>
            <a:pPr lvl="1" eaLnBrk="1" hangingPunct="1">
              <a:lnSpc>
                <a:spcPct val="90000"/>
              </a:lnSpc>
            </a:pPr>
            <a:r>
              <a:rPr lang="en-GB" altLang="en-US" sz="2000" smtClean="0"/>
              <a:t>Adaptive listening (information assimilated too quickly into another set of information that it is not attributable to)</a:t>
            </a:r>
          </a:p>
        </p:txBody>
      </p:sp>
    </p:spTree>
    <p:extLst>
      <p:ext uri="{BB962C8B-B14F-4D97-AF65-F5344CB8AC3E}">
        <p14:creationId xmlns:p14="http://schemas.microsoft.com/office/powerpoint/2010/main" val="32309174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2532" name="AutoShape 2"/>
          <p:cNvSpPr>
            <a:spLocks noGrp="1" noChangeArrowheads="1"/>
          </p:cNvSpPr>
          <p:nvPr>
            <p:ph type="title"/>
          </p:nvPr>
        </p:nvSpPr>
        <p:spPr/>
        <p:txBody>
          <a:bodyPr>
            <a:normAutofit fontScale="90000"/>
          </a:bodyPr>
          <a:lstStyle/>
          <a:p>
            <a:pPr eaLnBrk="1" fontAlgn="auto" hangingPunct="1">
              <a:spcAft>
                <a:spcPts val="0"/>
              </a:spcAft>
              <a:defRPr/>
            </a:pPr>
            <a:r>
              <a:rPr lang="en-GB" dirty="0" smtClean="0"/>
              <a:t>Effective Communication</a:t>
            </a:r>
            <a:br>
              <a:rPr lang="en-GB" dirty="0" smtClean="0"/>
            </a:br>
            <a:r>
              <a:rPr lang="en-GB" sz="2800" dirty="0" smtClean="0"/>
              <a:t>Listening</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1E23FC71-9EDD-414D-8F32-46CD0A1ACBC6}" type="slidenum">
              <a:rPr lang="en-GB" altLang="en-US" sz="1400">
                <a:solidFill>
                  <a:srgbClr val="FFFFFF"/>
                </a:solidFill>
                <a:latin typeface="Calibri" panose="020F0502020204030204" pitchFamily="34" charset="0"/>
              </a:rPr>
              <a:pPr eaLnBrk="1" hangingPunct="1"/>
              <a:t>20</a:t>
            </a:fld>
            <a:endParaRPr lang="en-GB" altLang="en-US" sz="1400">
              <a:solidFill>
                <a:srgbClr val="FFFFFF"/>
              </a:solidFill>
              <a:latin typeface="Calibri" panose="020F0502020204030204" pitchFamily="34" charset="0"/>
            </a:endParaRPr>
          </a:p>
        </p:txBody>
      </p:sp>
      <p:sp>
        <p:nvSpPr>
          <p:cNvPr id="24581" name="Rectangle 3"/>
          <p:cNvSpPr>
            <a:spLocks noGrp="1" noChangeArrowheads="1"/>
          </p:cNvSpPr>
          <p:nvPr>
            <p:ph sz="quarter" idx="1"/>
          </p:nvPr>
        </p:nvSpPr>
        <p:spPr/>
        <p:txBody>
          <a:bodyPr/>
          <a:lstStyle/>
          <a:p>
            <a:pPr eaLnBrk="1" hangingPunct="1">
              <a:buFont typeface="Wingdings" panose="05000000000000000000" pitchFamily="2" charset="2"/>
              <a:buNone/>
            </a:pPr>
            <a:r>
              <a:rPr lang="en-GB" altLang="en-US" sz="2400" b="1" smtClean="0"/>
              <a:t>Keys to better listening:</a:t>
            </a:r>
          </a:p>
          <a:p>
            <a:pPr eaLnBrk="1" hangingPunct="1"/>
            <a:r>
              <a:rPr lang="en-GB" altLang="en-US" sz="2400" smtClean="0"/>
              <a:t>Give the speaker your undivided attention</a:t>
            </a:r>
          </a:p>
          <a:p>
            <a:pPr eaLnBrk="1" hangingPunct="1"/>
            <a:r>
              <a:rPr lang="en-GB" altLang="en-US" sz="2400" smtClean="0"/>
              <a:t>Stay open-minded</a:t>
            </a:r>
          </a:p>
          <a:p>
            <a:pPr eaLnBrk="1" hangingPunct="1"/>
            <a:r>
              <a:rPr lang="en-GB" altLang="en-US" sz="2400" smtClean="0"/>
              <a:t>Avoid interrupting</a:t>
            </a:r>
          </a:p>
          <a:p>
            <a:pPr eaLnBrk="1" hangingPunct="1"/>
            <a:r>
              <a:rPr lang="en-GB" altLang="en-US" sz="2400" smtClean="0"/>
              <a:t>Involve yourself in the communication</a:t>
            </a:r>
          </a:p>
          <a:p>
            <a:pPr algn="r" eaLnBrk="1" hangingPunct="1">
              <a:buFont typeface="Wingdings" panose="05000000000000000000" pitchFamily="2" charset="2"/>
              <a:buNone/>
            </a:pPr>
            <a:r>
              <a:rPr lang="en-GB" altLang="en-US" sz="2000" smtClean="0"/>
              <a:t>(Ober, 2001)</a:t>
            </a:r>
          </a:p>
        </p:txBody>
      </p:sp>
    </p:spTree>
    <p:extLst>
      <p:ext uri="{BB962C8B-B14F-4D97-AF65-F5344CB8AC3E}">
        <p14:creationId xmlns:p14="http://schemas.microsoft.com/office/powerpoint/2010/main" val="29922487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5602" name="AutoShape 2"/>
          <p:cNvSpPr>
            <a:spLocks noGrp="1" noChangeArrowheads="1"/>
          </p:cNvSpPr>
          <p:nvPr>
            <p:ph type="title"/>
          </p:nvPr>
        </p:nvSpPr>
        <p:spPr>
          <a:xfrm>
            <a:off x="762000" y="404813"/>
            <a:ext cx="7924800" cy="936625"/>
          </a:xfrm>
        </p:spPr>
        <p:txBody>
          <a:bodyPr/>
          <a:lstStyle/>
          <a:p>
            <a:pPr eaLnBrk="1" hangingPunct="1"/>
            <a:r>
              <a:rPr lang="en-GB" altLang="en-US" sz="3600" smtClean="0"/>
              <a:t>Effective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D5B944BA-C3B5-4786-BFD1-859F012E8141}" type="slidenum">
              <a:rPr lang="en-GB" altLang="en-US" sz="1400">
                <a:solidFill>
                  <a:srgbClr val="FFFFFF"/>
                </a:solidFill>
                <a:latin typeface="Calibri" panose="020F0502020204030204" pitchFamily="34" charset="0"/>
              </a:rPr>
              <a:pPr eaLnBrk="1" hangingPunct="1"/>
              <a:t>21</a:t>
            </a:fld>
            <a:endParaRPr lang="en-GB" altLang="en-US" sz="1400">
              <a:solidFill>
                <a:srgbClr val="FFFFFF"/>
              </a:solidFill>
              <a:latin typeface="Calibri" panose="020F0502020204030204" pitchFamily="34" charset="0"/>
            </a:endParaRPr>
          </a:p>
        </p:txBody>
      </p:sp>
      <p:sp>
        <p:nvSpPr>
          <p:cNvPr id="25605" name="Rectangle 3"/>
          <p:cNvSpPr>
            <a:spLocks noGrp="1" noChangeArrowheads="1"/>
          </p:cNvSpPr>
          <p:nvPr>
            <p:ph sz="quarter" idx="1"/>
          </p:nvPr>
        </p:nvSpPr>
        <p:spPr>
          <a:xfrm>
            <a:off x="395288" y="1844675"/>
            <a:ext cx="8291512" cy="4175125"/>
          </a:xfrm>
        </p:spPr>
        <p:txBody>
          <a:bodyPr/>
          <a:lstStyle/>
          <a:p>
            <a:pPr eaLnBrk="1" hangingPunct="1">
              <a:buFont typeface="Wingdings" panose="05000000000000000000" pitchFamily="2" charset="2"/>
              <a:buNone/>
            </a:pPr>
            <a:r>
              <a:rPr lang="en-GB" altLang="en-US" b="1" dirty="0" smtClean="0"/>
              <a:t>Difficulties</a:t>
            </a:r>
            <a:r>
              <a:rPr lang="en-GB" altLang="en-US" dirty="0" smtClean="0"/>
              <a:t> arise for many reasons</a:t>
            </a:r>
          </a:p>
          <a:p>
            <a:pPr eaLnBrk="1" hangingPunct="1">
              <a:buFont typeface="Wingdings" panose="05000000000000000000" pitchFamily="2" charset="2"/>
              <a:buNone/>
            </a:pPr>
            <a:r>
              <a:rPr lang="en-GB" altLang="en-US" dirty="0" smtClean="0"/>
              <a:t>Need to better understand the process of communication</a:t>
            </a:r>
          </a:p>
        </p:txBody>
      </p:sp>
    </p:spTree>
    <p:extLst>
      <p:ext uri="{BB962C8B-B14F-4D97-AF65-F5344CB8AC3E}">
        <p14:creationId xmlns:p14="http://schemas.microsoft.com/office/powerpoint/2010/main" val="26277976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6626" name="AutoShape 2"/>
          <p:cNvSpPr>
            <a:spLocks noGrp="1" noChangeArrowheads="1"/>
          </p:cNvSpPr>
          <p:nvPr>
            <p:ph type="title"/>
          </p:nvPr>
        </p:nvSpPr>
        <p:spPr/>
        <p:txBody>
          <a:bodyPr/>
          <a:lstStyle/>
          <a:p>
            <a:pPr eaLnBrk="1" hangingPunct="1"/>
            <a:r>
              <a:rPr lang="en-GB" altLang="en-US" smtClean="0"/>
              <a:t>Use of language</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4329765A-6141-4EFD-B3C6-B2ADD9303A25}" type="slidenum">
              <a:rPr lang="en-GB" altLang="en-US" sz="1400">
                <a:solidFill>
                  <a:srgbClr val="FFFFFF"/>
                </a:solidFill>
                <a:latin typeface="Calibri" panose="020F0502020204030204" pitchFamily="34" charset="0"/>
              </a:rPr>
              <a:pPr eaLnBrk="1" hangingPunct="1"/>
              <a:t>22</a:t>
            </a:fld>
            <a:endParaRPr lang="en-GB" altLang="en-US" sz="1400">
              <a:solidFill>
                <a:srgbClr val="FFFFFF"/>
              </a:solidFill>
              <a:latin typeface="Calibri" panose="020F0502020204030204" pitchFamily="34" charset="0"/>
            </a:endParaRPr>
          </a:p>
        </p:txBody>
      </p:sp>
      <p:sp>
        <p:nvSpPr>
          <p:cNvPr id="26629" name="Rectangle 3"/>
          <p:cNvSpPr>
            <a:spLocks noGrp="1" noChangeArrowheads="1"/>
          </p:cNvSpPr>
          <p:nvPr>
            <p:ph sz="quarter" idx="1"/>
          </p:nvPr>
        </p:nvSpPr>
        <p:spPr/>
        <p:txBody>
          <a:bodyPr>
            <a:normAutofit lnSpcReduction="10000"/>
          </a:bodyPr>
          <a:lstStyle/>
          <a:p>
            <a:pPr eaLnBrk="1" hangingPunct="1">
              <a:lnSpc>
                <a:spcPct val="80000"/>
              </a:lnSpc>
              <a:buFont typeface="Wingdings" panose="05000000000000000000" pitchFamily="2" charset="2"/>
              <a:buNone/>
            </a:pPr>
            <a:r>
              <a:rPr lang="en-GB" altLang="en-US" sz="2400" b="1" smtClean="0"/>
              <a:t>Conventions of discourse -</a:t>
            </a:r>
          </a:p>
          <a:p>
            <a:pPr eaLnBrk="1" hangingPunct="1">
              <a:lnSpc>
                <a:spcPct val="80000"/>
              </a:lnSpc>
            </a:pPr>
            <a:r>
              <a:rPr lang="en-GB" altLang="en-US" sz="2400" smtClean="0"/>
              <a:t>Exclusion hierarchies – some people have no communication channels with certain other people</a:t>
            </a:r>
          </a:p>
          <a:p>
            <a:pPr eaLnBrk="1" hangingPunct="1">
              <a:lnSpc>
                <a:spcPct val="80000"/>
              </a:lnSpc>
            </a:pPr>
            <a:r>
              <a:rPr lang="en-GB" altLang="en-US" sz="2400" smtClean="0"/>
              <a:t>Prohibition – certain topics are deemed inappropriate in certain contexts</a:t>
            </a:r>
          </a:p>
          <a:p>
            <a:pPr eaLnBrk="1" hangingPunct="1">
              <a:lnSpc>
                <a:spcPct val="80000"/>
              </a:lnSpc>
            </a:pPr>
            <a:r>
              <a:rPr lang="en-GB" altLang="en-US" sz="2400" smtClean="0"/>
              <a:t>Decorum – certain speech behaviours are thought improper</a:t>
            </a:r>
          </a:p>
          <a:p>
            <a:pPr eaLnBrk="1" hangingPunct="1">
              <a:lnSpc>
                <a:spcPct val="80000"/>
              </a:lnSpc>
            </a:pPr>
            <a:endParaRPr lang="en-GB" altLang="en-US" sz="2400" smtClean="0"/>
          </a:p>
          <a:p>
            <a:pPr eaLnBrk="1" hangingPunct="1">
              <a:lnSpc>
                <a:spcPct val="80000"/>
              </a:lnSpc>
              <a:buFont typeface="Wingdings" panose="05000000000000000000" pitchFamily="2" charset="2"/>
              <a:buNone/>
            </a:pPr>
            <a:r>
              <a:rPr lang="en-GB" altLang="en-US" sz="2400" b="1" smtClean="0"/>
              <a:t>Awareness of the use of:</a:t>
            </a:r>
          </a:p>
          <a:p>
            <a:pPr eaLnBrk="1" hangingPunct="1">
              <a:lnSpc>
                <a:spcPct val="80000"/>
              </a:lnSpc>
            </a:pPr>
            <a:r>
              <a:rPr lang="en-GB" altLang="en-US" sz="2400" smtClean="0"/>
              <a:t>Metaphors</a:t>
            </a:r>
          </a:p>
          <a:p>
            <a:pPr eaLnBrk="1" hangingPunct="1">
              <a:lnSpc>
                <a:spcPct val="80000"/>
              </a:lnSpc>
            </a:pPr>
            <a:r>
              <a:rPr lang="en-GB" altLang="en-US" sz="2400" smtClean="0"/>
              <a:t>Jargon and professional shorthand</a:t>
            </a:r>
          </a:p>
          <a:p>
            <a:pPr eaLnBrk="1" hangingPunct="1">
              <a:lnSpc>
                <a:spcPct val="80000"/>
              </a:lnSpc>
            </a:pPr>
            <a:r>
              <a:rPr lang="en-GB" altLang="en-US" sz="2400" smtClean="0"/>
              <a:t>Language appropriate to context</a:t>
            </a:r>
          </a:p>
        </p:txBody>
      </p:sp>
    </p:spTree>
    <p:extLst>
      <p:ext uri="{BB962C8B-B14F-4D97-AF65-F5344CB8AC3E}">
        <p14:creationId xmlns:p14="http://schemas.microsoft.com/office/powerpoint/2010/main" val="743137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7650" name="AutoShape 2"/>
          <p:cNvSpPr>
            <a:spLocks noGrp="1" noChangeArrowheads="1"/>
          </p:cNvSpPr>
          <p:nvPr>
            <p:ph type="title"/>
          </p:nvPr>
        </p:nvSpPr>
        <p:spPr/>
        <p:txBody>
          <a:bodyPr/>
          <a:lstStyle/>
          <a:p>
            <a:pPr eaLnBrk="1" hangingPunct="1"/>
            <a:r>
              <a:rPr lang="en-GB" altLang="en-US" smtClean="0"/>
              <a:t>Use of language</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61D6F0CD-AD7A-474D-A7A4-D4EE7A8BBE7C}" type="slidenum">
              <a:rPr lang="en-GB" altLang="en-US" sz="1400">
                <a:solidFill>
                  <a:srgbClr val="FFFFFF"/>
                </a:solidFill>
                <a:latin typeface="Calibri" panose="020F0502020204030204" pitchFamily="34" charset="0"/>
              </a:rPr>
              <a:pPr eaLnBrk="1" hangingPunct="1"/>
              <a:t>23</a:t>
            </a:fld>
            <a:endParaRPr lang="en-GB" altLang="en-US" sz="1400">
              <a:solidFill>
                <a:srgbClr val="FFFFFF"/>
              </a:solidFill>
              <a:latin typeface="Calibri" panose="020F0502020204030204" pitchFamily="34" charset="0"/>
            </a:endParaRPr>
          </a:p>
        </p:txBody>
      </p:sp>
      <p:sp>
        <p:nvSpPr>
          <p:cNvPr id="27653" name="Rectangle 3"/>
          <p:cNvSpPr>
            <a:spLocks noGrp="1" noChangeArrowheads="1"/>
          </p:cNvSpPr>
          <p:nvPr>
            <p:ph sz="quarter" idx="1"/>
          </p:nvPr>
        </p:nvSpPr>
        <p:spPr/>
        <p:txBody>
          <a:bodyPr/>
          <a:lstStyle/>
          <a:p>
            <a:pPr eaLnBrk="1" hangingPunct="1">
              <a:lnSpc>
                <a:spcPct val="90000"/>
              </a:lnSpc>
              <a:buFont typeface="Wingdings" panose="05000000000000000000" pitchFamily="2" charset="2"/>
              <a:buNone/>
            </a:pPr>
            <a:r>
              <a:rPr lang="en-GB" altLang="en-US" sz="2400" b="1" smtClean="0"/>
              <a:t>Phrasing</a:t>
            </a:r>
          </a:p>
          <a:p>
            <a:pPr eaLnBrk="1" hangingPunct="1">
              <a:lnSpc>
                <a:spcPct val="90000"/>
              </a:lnSpc>
              <a:buFont typeface="Wingdings" panose="05000000000000000000" pitchFamily="2" charset="2"/>
              <a:buNone/>
            </a:pPr>
            <a:r>
              <a:rPr lang="en-GB" altLang="en-US" sz="2400" smtClean="0"/>
              <a:t>Compare –</a:t>
            </a:r>
          </a:p>
          <a:p>
            <a:pPr eaLnBrk="1" hangingPunct="1">
              <a:lnSpc>
                <a:spcPct val="90000"/>
              </a:lnSpc>
            </a:pPr>
            <a:r>
              <a:rPr lang="en-GB" altLang="en-US" sz="2400" smtClean="0"/>
              <a:t>We must arrange a meeting about this matter</a:t>
            </a:r>
          </a:p>
          <a:p>
            <a:pPr eaLnBrk="1" hangingPunct="1">
              <a:lnSpc>
                <a:spcPct val="90000"/>
              </a:lnSpc>
            </a:pPr>
            <a:r>
              <a:rPr lang="en-GB" altLang="en-US" sz="2400" smtClean="0"/>
              <a:t>We must have a chat about this</a:t>
            </a:r>
          </a:p>
          <a:p>
            <a:pPr eaLnBrk="1" hangingPunct="1">
              <a:lnSpc>
                <a:spcPct val="90000"/>
              </a:lnSpc>
            </a:pPr>
            <a:r>
              <a:rPr lang="en-GB" altLang="en-US" sz="2400" smtClean="0"/>
              <a:t>The senior partner thinks we ought to have chat soon about the matter</a:t>
            </a:r>
          </a:p>
          <a:p>
            <a:pPr eaLnBrk="1" hangingPunct="1">
              <a:lnSpc>
                <a:spcPct val="90000"/>
              </a:lnSpc>
            </a:pPr>
            <a:r>
              <a:rPr lang="en-GB" altLang="en-US" sz="2400" smtClean="0"/>
              <a:t>It is important that we have a chat</a:t>
            </a:r>
          </a:p>
          <a:p>
            <a:pPr eaLnBrk="1" hangingPunct="1">
              <a:lnSpc>
                <a:spcPct val="90000"/>
              </a:lnSpc>
            </a:pPr>
            <a:r>
              <a:rPr lang="en-GB" altLang="en-US" sz="2400" smtClean="0"/>
              <a:t>It would be most helpful to have a chat id you could manage it</a:t>
            </a:r>
          </a:p>
        </p:txBody>
      </p:sp>
    </p:spTree>
    <p:extLst>
      <p:ext uri="{BB962C8B-B14F-4D97-AF65-F5344CB8AC3E}">
        <p14:creationId xmlns:p14="http://schemas.microsoft.com/office/powerpoint/2010/main" val="7930571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8674" name="AutoShape 2"/>
          <p:cNvSpPr>
            <a:spLocks noGrp="1" noChangeArrowheads="1"/>
          </p:cNvSpPr>
          <p:nvPr>
            <p:ph type="title"/>
          </p:nvPr>
        </p:nvSpPr>
        <p:spPr/>
        <p:txBody>
          <a:bodyPr/>
          <a:lstStyle/>
          <a:p>
            <a:pPr eaLnBrk="1" hangingPunct="1"/>
            <a:r>
              <a:rPr lang="en-GB" altLang="en-US" smtClean="0"/>
              <a:t>Use of language</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029D9CC8-8F42-4DB5-B367-1F3DE49FF472}" type="slidenum">
              <a:rPr lang="en-GB" altLang="en-US" sz="1400">
                <a:solidFill>
                  <a:srgbClr val="FFFFFF"/>
                </a:solidFill>
                <a:latin typeface="Calibri" panose="020F0502020204030204" pitchFamily="34" charset="0"/>
              </a:rPr>
              <a:pPr eaLnBrk="1" hangingPunct="1"/>
              <a:t>24</a:t>
            </a:fld>
            <a:endParaRPr lang="en-GB" altLang="en-US" sz="1400">
              <a:solidFill>
                <a:srgbClr val="FFFFFF"/>
              </a:solidFill>
              <a:latin typeface="Calibri" panose="020F0502020204030204" pitchFamily="34" charset="0"/>
            </a:endParaRPr>
          </a:p>
        </p:txBody>
      </p:sp>
      <p:sp>
        <p:nvSpPr>
          <p:cNvPr id="28677" name="Rectangle 3"/>
          <p:cNvSpPr>
            <a:spLocks noGrp="1" noChangeArrowheads="1"/>
          </p:cNvSpPr>
          <p:nvPr>
            <p:ph sz="quarter" idx="1"/>
          </p:nvPr>
        </p:nvSpPr>
        <p:spPr/>
        <p:txBody>
          <a:bodyPr>
            <a:normAutofit fontScale="92500" lnSpcReduction="10000"/>
          </a:bodyPr>
          <a:lstStyle/>
          <a:p>
            <a:pPr eaLnBrk="1" hangingPunct="1">
              <a:lnSpc>
                <a:spcPct val="80000"/>
              </a:lnSpc>
              <a:buFont typeface="Wingdings" panose="05000000000000000000" pitchFamily="2" charset="2"/>
              <a:buNone/>
            </a:pPr>
            <a:r>
              <a:rPr lang="en-GB" altLang="en-US" sz="2400" b="1" smtClean="0"/>
              <a:t>Using language to develop the Interpersonal element of communication:</a:t>
            </a:r>
          </a:p>
          <a:p>
            <a:pPr eaLnBrk="1" hangingPunct="1">
              <a:lnSpc>
                <a:spcPct val="80000"/>
              </a:lnSpc>
            </a:pPr>
            <a:r>
              <a:rPr lang="en-GB" altLang="en-US" sz="2400" smtClean="0"/>
              <a:t>Bonding</a:t>
            </a:r>
          </a:p>
          <a:p>
            <a:pPr lvl="1" eaLnBrk="1" hangingPunct="1">
              <a:lnSpc>
                <a:spcPct val="80000"/>
              </a:lnSpc>
            </a:pPr>
            <a:r>
              <a:rPr lang="en-GB" altLang="en-US" sz="2000" smtClean="0"/>
              <a:t>Self presentation</a:t>
            </a:r>
          </a:p>
          <a:p>
            <a:pPr lvl="1" eaLnBrk="1" hangingPunct="1">
              <a:lnSpc>
                <a:spcPct val="80000"/>
              </a:lnSpc>
            </a:pPr>
            <a:r>
              <a:rPr lang="en-GB" altLang="en-US" sz="2000" smtClean="0"/>
              <a:t>Personal vocabulary</a:t>
            </a:r>
          </a:p>
          <a:p>
            <a:pPr lvl="1" eaLnBrk="1" hangingPunct="1">
              <a:lnSpc>
                <a:spcPct val="80000"/>
              </a:lnSpc>
            </a:pPr>
            <a:r>
              <a:rPr lang="en-GB" altLang="en-US" sz="2000" smtClean="0"/>
              <a:t>Emotional language</a:t>
            </a:r>
          </a:p>
          <a:p>
            <a:pPr lvl="1" eaLnBrk="1" hangingPunct="1">
              <a:lnSpc>
                <a:spcPct val="80000"/>
              </a:lnSpc>
            </a:pPr>
            <a:r>
              <a:rPr lang="en-GB" altLang="en-US" sz="2000" smtClean="0"/>
              <a:t>Casualness in speaking</a:t>
            </a:r>
          </a:p>
          <a:p>
            <a:pPr lvl="1" eaLnBrk="1" hangingPunct="1">
              <a:lnSpc>
                <a:spcPct val="80000"/>
              </a:lnSpc>
            </a:pPr>
            <a:r>
              <a:rPr lang="en-GB" altLang="en-US" sz="2000" smtClean="0"/>
              <a:t>References to shared matters</a:t>
            </a:r>
          </a:p>
          <a:p>
            <a:pPr lvl="1" eaLnBrk="1" hangingPunct="1">
              <a:lnSpc>
                <a:spcPct val="80000"/>
              </a:lnSpc>
            </a:pPr>
            <a:r>
              <a:rPr lang="en-GB" altLang="en-US" sz="2000" smtClean="0"/>
              <a:t>Code-switching</a:t>
            </a:r>
          </a:p>
          <a:p>
            <a:pPr eaLnBrk="1" hangingPunct="1">
              <a:lnSpc>
                <a:spcPct val="80000"/>
              </a:lnSpc>
            </a:pPr>
            <a:r>
              <a:rPr lang="en-GB" altLang="en-US" sz="2400" smtClean="0"/>
              <a:t>Role Setting</a:t>
            </a:r>
          </a:p>
          <a:p>
            <a:pPr lvl="1" eaLnBrk="1" hangingPunct="1">
              <a:lnSpc>
                <a:spcPct val="80000"/>
              </a:lnSpc>
            </a:pPr>
            <a:r>
              <a:rPr lang="en-GB" altLang="en-US" sz="2000" smtClean="0"/>
              <a:t>Creating a scenario into which the respondent can ‘fit’</a:t>
            </a:r>
          </a:p>
          <a:p>
            <a:pPr lvl="1" eaLnBrk="1" hangingPunct="1">
              <a:lnSpc>
                <a:spcPct val="80000"/>
              </a:lnSpc>
            </a:pPr>
            <a:r>
              <a:rPr lang="en-GB" altLang="en-US" sz="2000" smtClean="0"/>
              <a:t>Identifying roles for all participants</a:t>
            </a:r>
          </a:p>
          <a:p>
            <a:pPr lvl="1" eaLnBrk="1" hangingPunct="1">
              <a:lnSpc>
                <a:spcPct val="80000"/>
              </a:lnSpc>
            </a:pPr>
            <a:r>
              <a:rPr lang="en-GB" altLang="en-US" sz="2000" smtClean="0"/>
              <a:t>Encouraging individual role taking</a:t>
            </a:r>
          </a:p>
          <a:p>
            <a:pPr eaLnBrk="1" hangingPunct="1">
              <a:lnSpc>
                <a:spcPct val="80000"/>
              </a:lnSpc>
            </a:pPr>
            <a:r>
              <a:rPr lang="en-GB" altLang="en-US" sz="2400" smtClean="0"/>
              <a:t>Tone Setting</a:t>
            </a:r>
          </a:p>
          <a:p>
            <a:pPr eaLnBrk="1" hangingPunct="1">
              <a:lnSpc>
                <a:spcPct val="80000"/>
              </a:lnSpc>
              <a:buFont typeface="Wingdings" panose="05000000000000000000" pitchFamily="2" charset="2"/>
              <a:buNone/>
            </a:pPr>
            <a:endParaRPr lang="en-GB" altLang="en-US" sz="2000" smtClean="0"/>
          </a:p>
        </p:txBody>
      </p:sp>
    </p:spTree>
    <p:extLst>
      <p:ext uri="{BB962C8B-B14F-4D97-AF65-F5344CB8AC3E}">
        <p14:creationId xmlns:p14="http://schemas.microsoft.com/office/powerpoint/2010/main" val="1065923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9698" name="AutoShape 2"/>
          <p:cNvSpPr>
            <a:spLocks noGrp="1" noChangeArrowheads="1"/>
          </p:cNvSpPr>
          <p:nvPr>
            <p:ph type="title"/>
          </p:nvPr>
        </p:nvSpPr>
        <p:spPr/>
        <p:txBody>
          <a:bodyPr/>
          <a:lstStyle/>
          <a:p>
            <a:pPr eaLnBrk="1" hangingPunct="1"/>
            <a:r>
              <a:rPr lang="en-GB" altLang="en-US" smtClean="0"/>
              <a:t>Supportive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C06BFF38-F286-48FC-B353-840D55016628}" type="slidenum">
              <a:rPr lang="en-GB" altLang="en-US" sz="1400">
                <a:solidFill>
                  <a:srgbClr val="FFFFFF"/>
                </a:solidFill>
                <a:latin typeface="Calibri" panose="020F0502020204030204" pitchFamily="34" charset="0"/>
              </a:rPr>
              <a:pPr eaLnBrk="1" hangingPunct="1"/>
              <a:t>25</a:t>
            </a:fld>
            <a:endParaRPr lang="en-GB" altLang="en-US" sz="1400">
              <a:solidFill>
                <a:srgbClr val="FFFFFF"/>
              </a:solidFill>
              <a:latin typeface="Calibri" panose="020F0502020204030204" pitchFamily="34" charset="0"/>
            </a:endParaRPr>
          </a:p>
        </p:txBody>
      </p:sp>
      <p:sp>
        <p:nvSpPr>
          <p:cNvPr id="29701" name="Rectangle 3"/>
          <p:cNvSpPr>
            <a:spLocks noGrp="1" noChangeArrowheads="1"/>
          </p:cNvSpPr>
          <p:nvPr>
            <p:ph sz="quarter" idx="1"/>
          </p:nvPr>
        </p:nvSpPr>
        <p:spPr/>
        <p:txBody>
          <a:bodyPr/>
          <a:lstStyle/>
          <a:p>
            <a:pPr eaLnBrk="1" hangingPunct="1">
              <a:buFont typeface="Wingdings" panose="05000000000000000000" pitchFamily="2" charset="2"/>
              <a:buNone/>
            </a:pPr>
            <a:r>
              <a:rPr lang="en-GB" altLang="en-US" sz="2400" b="1" smtClean="0"/>
              <a:t>Principles:</a:t>
            </a:r>
          </a:p>
          <a:p>
            <a:pPr eaLnBrk="1" hangingPunct="1"/>
            <a:r>
              <a:rPr lang="en-GB" altLang="en-US" sz="2400" smtClean="0"/>
              <a:t>Problem, not person, centred</a:t>
            </a:r>
          </a:p>
          <a:p>
            <a:pPr eaLnBrk="1" hangingPunct="1"/>
            <a:r>
              <a:rPr lang="en-GB" altLang="en-US" sz="2400" smtClean="0"/>
              <a:t>Based on congruence, not incongruence</a:t>
            </a:r>
          </a:p>
          <a:p>
            <a:pPr eaLnBrk="1" hangingPunct="1"/>
            <a:r>
              <a:rPr lang="en-GB" altLang="en-US" sz="2400" smtClean="0"/>
              <a:t>Descriptive rather than evaluative</a:t>
            </a:r>
          </a:p>
          <a:p>
            <a:pPr eaLnBrk="1" hangingPunct="1"/>
            <a:r>
              <a:rPr lang="en-GB" altLang="en-US" sz="2400" smtClean="0"/>
              <a:t>Conjunctive, not disconjunctive</a:t>
            </a:r>
          </a:p>
          <a:p>
            <a:pPr eaLnBrk="1" hangingPunct="1"/>
            <a:r>
              <a:rPr lang="en-GB" altLang="en-US" sz="2400" smtClean="0"/>
              <a:t>Validates rather than invalidates</a:t>
            </a:r>
          </a:p>
        </p:txBody>
      </p:sp>
    </p:spTree>
    <p:extLst>
      <p:ext uri="{BB962C8B-B14F-4D97-AF65-F5344CB8AC3E}">
        <p14:creationId xmlns:p14="http://schemas.microsoft.com/office/powerpoint/2010/main" val="42627493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0722" name="AutoShape 2"/>
          <p:cNvSpPr>
            <a:spLocks noGrp="1" noChangeArrowheads="1"/>
          </p:cNvSpPr>
          <p:nvPr>
            <p:ph type="title"/>
          </p:nvPr>
        </p:nvSpPr>
        <p:spPr/>
        <p:txBody>
          <a:bodyPr/>
          <a:lstStyle/>
          <a:p>
            <a:pPr eaLnBrk="1" hangingPunct="1"/>
            <a:r>
              <a:rPr lang="en-GB" altLang="en-US" smtClean="0"/>
              <a:t>Communication climates</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A1C62730-9C02-43F5-A034-4B2774EF37F2}" type="slidenum">
              <a:rPr lang="en-GB" altLang="en-US" sz="1400">
                <a:solidFill>
                  <a:srgbClr val="FFFFFF"/>
                </a:solidFill>
                <a:latin typeface="Calibri" panose="020F0502020204030204" pitchFamily="34" charset="0"/>
              </a:rPr>
              <a:pPr eaLnBrk="1" hangingPunct="1"/>
              <a:t>26</a:t>
            </a:fld>
            <a:endParaRPr lang="en-GB" altLang="en-US" sz="1400">
              <a:solidFill>
                <a:srgbClr val="FFFFFF"/>
              </a:solidFill>
              <a:latin typeface="Calibri" panose="020F0502020204030204" pitchFamily="34" charset="0"/>
            </a:endParaRPr>
          </a:p>
        </p:txBody>
      </p:sp>
      <p:sp>
        <p:nvSpPr>
          <p:cNvPr id="30725" name="Rectangle 3"/>
          <p:cNvSpPr>
            <a:spLocks noGrp="1" noChangeArrowheads="1"/>
          </p:cNvSpPr>
          <p:nvPr>
            <p:ph sz="quarter" idx="1"/>
          </p:nvPr>
        </p:nvSpPr>
        <p:spPr/>
        <p:txBody>
          <a:bodyPr/>
          <a:lstStyle/>
          <a:p>
            <a:pPr eaLnBrk="1" hangingPunct="1">
              <a:lnSpc>
                <a:spcPct val="90000"/>
              </a:lnSpc>
            </a:pPr>
            <a:endParaRPr lang="en-GB" altLang="en-US" smtClean="0"/>
          </a:p>
          <a:p>
            <a:pPr eaLnBrk="1" hangingPunct="1">
              <a:lnSpc>
                <a:spcPct val="90000"/>
              </a:lnSpc>
            </a:pPr>
            <a:r>
              <a:rPr lang="en-GB" altLang="en-US" smtClean="0"/>
              <a:t>Supportive</a:t>
            </a:r>
          </a:p>
          <a:p>
            <a:pPr eaLnBrk="1" hangingPunct="1">
              <a:lnSpc>
                <a:spcPct val="90000"/>
              </a:lnSpc>
            </a:pPr>
            <a:r>
              <a:rPr lang="en-GB" altLang="en-US" smtClean="0"/>
              <a:t>Defensive</a:t>
            </a:r>
          </a:p>
          <a:p>
            <a:pPr eaLnBrk="1" hangingPunct="1">
              <a:lnSpc>
                <a:spcPct val="90000"/>
              </a:lnSpc>
            </a:pPr>
            <a:endParaRPr lang="en-GB" altLang="en-US" smtClean="0"/>
          </a:p>
          <a:p>
            <a:pPr algn="r" eaLnBrk="1" hangingPunct="1">
              <a:lnSpc>
                <a:spcPct val="90000"/>
              </a:lnSpc>
              <a:buFont typeface="Wingdings" panose="05000000000000000000" pitchFamily="2" charset="2"/>
              <a:buNone/>
            </a:pPr>
            <a:r>
              <a:rPr lang="en-GB" altLang="en-US" sz="1800" smtClean="0"/>
              <a:t>(see handout)</a:t>
            </a:r>
          </a:p>
        </p:txBody>
      </p:sp>
    </p:spTree>
    <p:extLst>
      <p:ext uri="{BB962C8B-B14F-4D97-AF65-F5344CB8AC3E}">
        <p14:creationId xmlns:p14="http://schemas.microsoft.com/office/powerpoint/2010/main" val="21998204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1746" name="AutoShape 2"/>
          <p:cNvSpPr>
            <a:spLocks noGrp="1" noChangeArrowheads="1"/>
          </p:cNvSpPr>
          <p:nvPr>
            <p:ph type="title"/>
          </p:nvPr>
        </p:nvSpPr>
        <p:spPr/>
        <p:txBody>
          <a:bodyPr/>
          <a:lstStyle/>
          <a:p>
            <a:pPr eaLnBrk="1" hangingPunct="1"/>
            <a:r>
              <a:rPr lang="en-GB" altLang="en-US" smtClean="0"/>
              <a:t>Maximising communication</a:t>
            </a:r>
          </a:p>
        </p:txBody>
      </p:sp>
      <p:sp>
        <p:nvSpPr>
          <p:cNvPr id="28"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716952F7-32AC-4EF9-8FF8-1E9C4B589FCC}" type="slidenum">
              <a:rPr lang="en-GB" altLang="en-US" sz="1400">
                <a:solidFill>
                  <a:srgbClr val="FFFFFF"/>
                </a:solidFill>
                <a:latin typeface="Calibri" panose="020F0502020204030204" pitchFamily="34" charset="0"/>
              </a:rPr>
              <a:pPr eaLnBrk="1" hangingPunct="1"/>
              <a:t>27</a:t>
            </a:fld>
            <a:endParaRPr lang="en-GB" altLang="en-US" sz="1400">
              <a:solidFill>
                <a:srgbClr val="FFFFFF"/>
              </a:solidFill>
              <a:latin typeface="Calibri" panose="020F0502020204030204" pitchFamily="34" charset="0"/>
            </a:endParaRPr>
          </a:p>
        </p:txBody>
      </p:sp>
      <p:graphicFrame>
        <p:nvGraphicFramePr>
          <p:cNvPr id="51204" name="Group 4"/>
          <p:cNvGraphicFramePr>
            <a:graphicFrameLocks noGrp="1"/>
          </p:cNvGraphicFramePr>
          <p:nvPr>
            <p:ph sz="quarter" idx="1"/>
          </p:nvPr>
        </p:nvGraphicFramePr>
        <p:xfrm>
          <a:off x="971550" y="2420938"/>
          <a:ext cx="7472363" cy="3349626"/>
        </p:xfrm>
        <a:graphic>
          <a:graphicData uri="http://schemas.openxmlformats.org/drawingml/2006/table">
            <a:tbl>
              <a:tblPr/>
              <a:tblGrid>
                <a:gridCol w="1868488"/>
                <a:gridCol w="1868487"/>
                <a:gridCol w="1866900"/>
                <a:gridCol w="1868488"/>
              </a:tblGrid>
              <a:tr h="1116013">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dirty="0" smtClean="0">
                          <a:ln>
                            <a:noFill/>
                          </a:ln>
                          <a:solidFill>
                            <a:schemeClr val="tx1"/>
                          </a:solidFill>
                          <a:effectLst/>
                          <a:latin typeface="Arial" charset="0"/>
                          <a:cs typeface="Arial" charset="0"/>
                        </a:rPr>
                        <a:t>pictures</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images</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colour</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sounds</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17600">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words</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diagrams</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dirty="0" smtClean="0">
                          <a:ln>
                            <a:noFill/>
                          </a:ln>
                          <a:solidFill>
                            <a:schemeClr val="tx1"/>
                          </a:solidFill>
                          <a:effectLst/>
                          <a:latin typeface="Arial" charset="0"/>
                          <a:cs typeface="Arial" charset="0"/>
                        </a:rPr>
                        <a:t>anecdotes</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stories</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16013">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smell</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taste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smtClean="0">
                          <a:ln>
                            <a:noFill/>
                          </a:ln>
                          <a:solidFill>
                            <a:schemeClr val="tx1"/>
                          </a:solidFill>
                          <a:effectLst/>
                          <a:latin typeface="Arial" charset="0"/>
                          <a:cs typeface="Arial" charset="0"/>
                        </a:rPr>
                        <a:t>humour</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GB" sz="2000" b="1" i="0" u="none" strike="noStrike" cap="none" normalizeH="0" baseline="0" dirty="0" smtClean="0">
                          <a:ln>
                            <a:noFill/>
                          </a:ln>
                          <a:solidFill>
                            <a:schemeClr val="tx1"/>
                          </a:solidFill>
                          <a:effectLst/>
                          <a:latin typeface="Arial" charset="0"/>
                          <a:cs typeface="Arial" charset="0"/>
                        </a:rPr>
                        <a:t>……</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31771" name="Rectangle 3"/>
          <p:cNvSpPr>
            <a:spLocks noGrp="1" noChangeArrowheads="1"/>
          </p:cNvSpPr>
          <p:nvPr>
            <p:ph type="body" idx="4294967295"/>
          </p:nvPr>
        </p:nvSpPr>
        <p:spPr>
          <a:xfrm>
            <a:off x="1371600" y="1676400"/>
            <a:ext cx="7772400" cy="4114800"/>
          </a:xfrm>
        </p:spPr>
        <p:txBody>
          <a:bodyPr/>
          <a:lstStyle/>
          <a:p>
            <a:pPr eaLnBrk="1" hangingPunct="1"/>
            <a:r>
              <a:rPr lang="en-GB" altLang="en-US" smtClean="0"/>
              <a:t>Using all the options</a:t>
            </a:r>
          </a:p>
          <a:p>
            <a:pPr eaLnBrk="1" hangingPunct="1">
              <a:buFont typeface="Wingdings" panose="05000000000000000000" pitchFamily="2" charset="2"/>
              <a:buNone/>
            </a:pPr>
            <a:endParaRPr lang="en-GB" altLang="en-US" smtClean="0"/>
          </a:p>
          <a:p>
            <a:pPr eaLnBrk="1" hangingPunct="1">
              <a:buFont typeface="Wingdings" panose="05000000000000000000" pitchFamily="2" charset="2"/>
              <a:buNone/>
            </a:pPr>
            <a:endParaRPr lang="en-GB" altLang="en-US" smtClean="0"/>
          </a:p>
        </p:txBody>
      </p:sp>
    </p:spTree>
    <p:extLst>
      <p:ext uri="{BB962C8B-B14F-4D97-AF65-F5344CB8AC3E}">
        <p14:creationId xmlns:p14="http://schemas.microsoft.com/office/powerpoint/2010/main" val="13524628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2770" name="AutoShape 2"/>
          <p:cNvSpPr>
            <a:spLocks noGrp="1" noChangeArrowheads="1"/>
          </p:cNvSpPr>
          <p:nvPr>
            <p:ph type="title"/>
          </p:nvPr>
        </p:nvSpPr>
        <p:spPr/>
        <p:txBody>
          <a:bodyPr/>
          <a:lstStyle/>
          <a:p>
            <a:pPr eaLnBrk="1" hangingPunct="1"/>
            <a:r>
              <a:rPr lang="en-GB" altLang="en-US" smtClean="0"/>
              <a:t>Maximising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2574A151-BC93-4567-ABC6-53DD56BE6330}" type="slidenum">
              <a:rPr lang="en-GB" altLang="en-US" sz="1400">
                <a:solidFill>
                  <a:srgbClr val="FFFFFF"/>
                </a:solidFill>
                <a:latin typeface="Calibri" panose="020F0502020204030204" pitchFamily="34" charset="0"/>
              </a:rPr>
              <a:pPr eaLnBrk="1" hangingPunct="1"/>
              <a:t>28</a:t>
            </a:fld>
            <a:endParaRPr lang="en-GB" altLang="en-US" sz="1400">
              <a:solidFill>
                <a:srgbClr val="FFFFFF"/>
              </a:solidFill>
              <a:latin typeface="Calibri" panose="020F0502020204030204" pitchFamily="34" charset="0"/>
            </a:endParaRPr>
          </a:p>
        </p:txBody>
      </p:sp>
      <p:sp>
        <p:nvSpPr>
          <p:cNvPr id="32773" name="Rectangle 3"/>
          <p:cNvSpPr>
            <a:spLocks noGrp="1" noChangeArrowheads="1"/>
          </p:cNvSpPr>
          <p:nvPr>
            <p:ph sz="quarter" idx="1"/>
          </p:nvPr>
        </p:nvSpPr>
        <p:spPr/>
        <p:txBody>
          <a:bodyPr/>
          <a:lstStyle/>
          <a:p>
            <a:pPr eaLnBrk="1" hangingPunct="1">
              <a:lnSpc>
                <a:spcPct val="90000"/>
              </a:lnSpc>
              <a:buFont typeface="Wingdings" panose="05000000000000000000" pitchFamily="2" charset="2"/>
              <a:buNone/>
            </a:pPr>
            <a:r>
              <a:rPr lang="en-GB" altLang="en-US" sz="2400" b="1" smtClean="0"/>
              <a:t>Using right and left brain functions</a:t>
            </a:r>
          </a:p>
          <a:p>
            <a:pPr eaLnBrk="1" hangingPunct="1">
              <a:lnSpc>
                <a:spcPct val="90000"/>
              </a:lnSpc>
            </a:pPr>
            <a:endParaRPr lang="en-GB" altLang="en-US" sz="2400" b="1" smtClean="0"/>
          </a:p>
          <a:p>
            <a:pPr eaLnBrk="1" hangingPunct="1">
              <a:lnSpc>
                <a:spcPct val="90000"/>
              </a:lnSpc>
              <a:buFont typeface="Wingdings" panose="05000000000000000000" pitchFamily="2" charset="2"/>
              <a:buNone/>
            </a:pPr>
            <a:r>
              <a:rPr lang="en-GB" altLang="en-US" sz="2400" b="1" smtClean="0"/>
              <a:t>Right –</a:t>
            </a:r>
          </a:p>
          <a:p>
            <a:pPr eaLnBrk="1" hangingPunct="1">
              <a:lnSpc>
                <a:spcPct val="90000"/>
              </a:lnSpc>
            </a:pPr>
            <a:r>
              <a:rPr lang="en-GB" altLang="en-US" sz="2400" smtClean="0"/>
              <a:t>Creative, innovative, lateral </a:t>
            </a:r>
          </a:p>
          <a:p>
            <a:pPr eaLnBrk="1" hangingPunct="1">
              <a:lnSpc>
                <a:spcPct val="90000"/>
              </a:lnSpc>
            </a:pPr>
            <a:r>
              <a:rPr lang="en-GB" altLang="en-US" sz="2400" smtClean="0"/>
              <a:t>(responsible for actions)</a:t>
            </a:r>
          </a:p>
          <a:p>
            <a:pPr eaLnBrk="1" hangingPunct="1">
              <a:lnSpc>
                <a:spcPct val="90000"/>
              </a:lnSpc>
            </a:pPr>
            <a:endParaRPr lang="en-GB" altLang="en-US" sz="2400" smtClean="0"/>
          </a:p>
          <a:p>
            <a:pPr eaLnBrk="1" hangingPunct="1">
              <a:lnSpc>
                <a:spcPct val="90000"/>
              </a:lnSpc>
              <a:buFont typeface="Wingdings" panose="05000000000000000000" pitchFamily="2" charset="2"/>
              <a:buNone/>
            </a:pPr>
            <a:r>
              <a:rPr lang="en-GB" altLang="en-US" sz="2400" b="1" smtClean="0"/>
              <a:t>Left –</a:t>
            </a:r>
          </a:p>
          <a:p>
            <a:pPr eaLnBrk="1" hangingPunct="1">
              <a:lnSpc>
                <a:spcPct val="90000"/>
              </a:lnSpc>
            </a:pPr>
            <a:r>
              <a:rPr lang="en-GB" altLang="en-US" sz="2400" smtClean="0"/>
              <a:t>Logical, analytical</a:t>
            </a:r>
          </a:p>
          <a:p>
            <a:pPr eaLnBrk="1" hangingPunct="1">
              <a:lnSpc>
                <a:spcPct val="90000"/>
              </a:lnSpc>
            </a:pPr>
            <a:r>
              <a:rPr lang="en-GB" altLang="en-US" sz="2400" smtClean="0"/>
              <a:t>(responsible for thought)</a:t>
            </a:r>
          </a:p>
        </p:txBody>
      </p:sp>
    </p:spTree>
    <p:extLst>
      <p:ext uri="{BB962C8B-B14F-4D97-AF65-F5344CB8AC3E}">
        <p14:creationId xmlns:p14="http://schemas.microsoft.com/office/powerpoint/2010/main" val="8987588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3794" name="AutoShape 2"/>
          <p:cNvSpPr>
            <a:spLocks noGrp="1" noChangeArrowheads="1"/>
          </p:cNvSpPr>
          <p:nvPr>
            <p:ph type="title"/>
          </p:nvPr>
        </p:nvSpPr>
        <p:spPr/>
        <p:txBody>
          <a:bodyPr/>
          <a:lstStyle/>
          <a:p>
            <a:pPr eaLnBrk="1" hangingPunct="1"/>
            <a:r>
              <a:rPr lang="en-GB" altLang="en-US" smtClean="0"/>
              <a:t>Maximising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2AD1F461-964A-431D-B880-699EBDA70753}" type="slidenum">
              <a:rPr lang="en-GB" altLang="en-US" sz="1400">
                <a:solidFill>
                  <a:srgbClr val="FFFFFF"/>
                </a:solidFill>
                <a:latin typeface="Calibri" panose="020F0502020204030204" pitchFamily="34" charset="0"/>
              </a:rPr>
              <a:pPr eaLnBrk="1" hangingPunct="1"/>
              <a:t>29</a:t>
            </a:fld>
            <a:endParaRPr lang="en-GB" altLang="en-US" sz="1400">
              <a:solidFill>
                <a:srgbClr val="FFFFFF"/>
              </a:solidFill>
              <a:latin typeface="Calibri" panose="020F0502020204030204" pitchFamily="34" charset="0"/>
            </a:endParaRPr>
          </a:p>
        </p:txBody>
      </p:sp>
      <p:sp>
        <p:nvSpPr>
          <p:cNvPr id="33797" name="Rectangle 3"/>
          <p:cNvSpPr>
            <a:spLocks noGrp="1" noChangeArrowheads="1"/>
          </p:cNvSpPr>
          <p:nvPr>
            <p:ph sz="quarter" idx="1"/>
          </p:nvPr>
        </p:nvSpPr>
        <p:spPr/>
        <p:txBody>
          <a:bodyPr/>
          <a:lstStyle/>
          <a:p>
            <a:pPr eaLnBrk="1" hangingPunct="1">
              <a:buFont typeface="Wingdings" panose="05000000000000000000" pitchFamily="2" charset="2"/>
              <a:buNone/>
            </a:pPr>
            <a:r>
              <a:rPr lang="en-GB" altLang="en-US" sz="2400" b="1" smtClean="0"/>
              <a:t>A mixed approach –</a:t>
            </a:r>
          </a:p>
          <a:p>
            <a:pPr eaLnBrk="1" hangingPunct="1"/>
            <a:r>
              <a:rPr lang="en-GB" altLang="en-US" sz="2400" smtClean="0"/>
              <a:t>Facts and fiction</a:t>
            </a:r>
          </a:p>
          <a:p>
            <a:pPr lvl="1" eaLnBrk="1" hangingPunct="1"/>
            <a:r>
              <a:rPr lang="en-GB" altLang="en-US" sz="2000" smtClean="0"/>
              <a:t>Using anecdotes to illustrate facts</a:t>
            </a:r>
          </a:p>
          <a:p>
            <a:pPr eaLnBrk="1" hangingPunct="1"/>
            <a:r>
              <a:rPr lang="en-GB" altLang="en-US" sz="2400" smtClean="0"/>
              <a:t>Words and pictures</a:t>
            </a:r>
          </a:p>
          <a:p>
            <a:pPr lvl="1" eaLnBrk="1" hangingPunct="1"/>
            <a:r>
              <a:rPr lang="en-GB" altLang="en-US" sz="2000" smtClean="0"/>
              <a:t>Using metaphors, pictures, pictorial representations</a:t>
            </a:r>
          </a:p>
          <a:p>
            <a:pPr eaLnBrk="1" hangingPunct="1"/>
            <a:r>
              <a:rPr lang="en-GB" altLang="en-US" sz="2400" smtClean="0"/>
              <a:t>Well structured but with a twist</a:t>
            </a:r>
          </a:p>
          <a:p>
            <a:pPr lvl="1" eaLnBrk="1" hangingPunct="1"/>
            <a:r>
              <a:rPr lang="en-GB" altLang="en-US" sz="2000" smtClean="0"/>
              <a:t>Rhymes to remember facts</a:t>
            </a:r>
          </a:p>
        </p:txBody>
      </p:sp>
    </p:spTree>
    <p:extLst>
      <p:ext uri="{BB962C8B-B14F-4D97-AF65-F5344CB8AC3E}">
        <p14:creationId xmlns:p14="http://schemas.microsoft.com/office/powerpoint/2010/main" val="30198893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4818" name="AutoShape 2"/>
          <p:cNvSpPr>
            <a:spLocks noGrp="1" noChangeArrowheads="1"/>
          </p:cNvSpPr>
          <p:nvPr>
            <p:ph type="title"/>
          </p:nvPr>
        </p:nvSpPr>
        <p:spPr/>
        <p:txBody>
          <a:bodyPr/>
          <a:lstStyle/>
          <a:p>
            <a:pPr eaLnBrk="1" hangingPunct="1"/>
            <a:r>
              <a:rPr lang="en-GB" altLang="en-US" smtClean="0"/>
              <a:t>Maximising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2ED8C1F1-03C6-4276-A2E7-3BBF82C58D63}" type="slidenum">
              <a:rPr lang="en-GB" altLang="en-US" sz="1400">
                <a:solidFill>
                  <a:srgbClr val="FFFFFF"/>
                </a:solidFill>
                <a:latin typeface="Calibri" panose="020F0502020204030204" pitchFamily="34" charset="0"/>
              </a:rPr>
              <a:pPr eaLnBrk="1" hangingPunct="1"/>
              <a:t>30</a:t>
            </a:fld>
            <a:endParaRPr lang="en-GB" altLang="en-US" sz="1400">
              <a:solidFill>
                <a:srgbClr val="FFFFFF"/>
              </a:solidFill>
              <a:latin typeface="Calibri" panose="020F0502020204030204" pitchFamily="34" charset="0"/>
            </a:endParaRPr>
          </a:p>
        </p:txBody>
      </p:sp>
      <p:sp>
        <p:nvSpPr>
          <p:cNvPr id="34821" name="Rectangle 3"/>
          <p:cNvSpPr>
            <a:spLocks noGrp="1" noChangeArrowheads="1"/>
          </p:cNvSpPr>
          <p:nvPr>
            <p:ph sz="quarter" idx="1"/>
          </p:nvPr>
        </p:nvSpPr>
        <p:spPr>
          <a:xfrm>
            <a:off x="457200" y="1557338"/>
            <a:ext cx="8229600" cy="4751387"/>
          </a:xfrm>
        </p:spPr>
        <p:txBody>
          <a:bodyPr/>
          <a:lstStyle/>
          <a:p>
            <a:pPr marL="609600" indent="-609600" eaLnBrk="1" hangingPunct="1">
              <a:lnSpc>
                <a:spcPct val="80000"/>
              </a:lnSpc>
              <a:buFont typeface="Wingdings" panose="05000000000000000000" pitchFamily="2" charset="2"/>
              <a:buNone/>
            </a:pPr>
            <a:r>
              <a:rPr lang="en-GB" altLang="en-US" sz="1800" b="1" smtClean="0"/>
              <a:t>Building a communication relationship</a:t>
            </a:r>
          </a:p>
          <a:p>
            <a:pPr marL="609600" indent="-609600" eaLnBrk="1" hangingPunct="1">
              <a:lnSpc>
                <a:spcPct val="80000"/>
              </a:lnSpc>
              <a:buFont typeface="Wingdings" panose="05000000000000000000" pitchFamily="2" charset="2"/>
              <a:buNone/>
            </a:pPr>
            <a:endParaRPr lang="en-GB" altLang="en-US" sz="1000" b="1" smtClean="0"/>
          </a:p>
          <a:p>
            <a:pPr marL="609600" indent="-609600" eaLnBrk="1" hangingPunct="1">
              <a:lnSpc>
                <a:spcPct val="80000"/>
              </a:lnSpc>
              <a:buFont typeface="Wingdings" panose="05000000000000000000" pitchFamily="2" charset="2"/>
              <a:buNone/>
            </a:pPr>
            <a:r>
              <a:rPr lang="en-GB" altLang="en-US" sz="1800" smtClean="0"/>
              <a:t>1.	Self presentation</a:t>
            </a:r>
          </a:p>
          <a:p>
            <a:pPr marL="609600" indent="-609600" eaLnBrk="1" hangingPunct="1">
              <a:lnSpc>
                <a:spcPct val="80000"/>
              </a:lnSpc>
              <a:buFont typeface="Wingdings" panose="05000000000000000000" pitchFamily="2" charset="2"/>
              <a:buNone/>
            </a:pPr>
            <a:r>
              <a:rPr lang="en-GB" altLang="en-US" sz="1800" smtClean="0"/>
              <a:t>	-	</a:t>
            </a:r>
            <a:r>
              <a:rPr lang="en-GB" altLang="en-US" sz="1600" smtClean="0"/>
              <a:t>Telling an audience about yourself</a:t>
            </a:r>
          </a:p>
          <a:p>
            <a:pPr marL="609600" indent="-609600" eaLnBrk="1" hangingPunct="1">
              <a:lnSpc>
                <a:spcPct val="80000"/>
              </a:lnSpc>
              <a:buFont typeface="Wingdings" panose="05000000000000000000" pitchFamily="2" charset="2"/>
              <a:buNone/>
            </a:pPr>
            <a:r>
              <a:rPr lang="en-GB" altLang="en-US" sz="1800" smtClean="0"/>
              <a:t>2.	Personal vocabulary</a:t>
            </a:r>
          </a:p>
          <a:p>
            <a:pPr marL="609600" indent="-609600" eaLnBrk="1" hangingPunct="1">
              <a:lnSpc>
                <a:spcPct val="80000"/>
              </a:lnSpc>
              <a:buFont typeface="Wingdings" panose="05000000000000000000" pitchFamily="2" charset="2"/>
              <a:buNone/>
            </a:pPr>
            <a:r>
              <a:rPr lang="en-GB" altLang="en-US" sz="1800" smtClean="0"/>
              <a:t>	-	</a:t>
            </a:r>
            <a:r>
              <a:rPr lang="en-GB" altLang="en-US" sz="1600" smtClean="0"/>
              <a:t>Use of different titles and names</a:t>
            </a:r>
          </a:p>
          <a:p>
            <a:pPr marL="609600" indent="-609600" eaLnBrk="1" hangingPunct="1">
              <a:lnSpc>
                <a:spcPct val="80000"/>
              </a:lnSpc>
              <a:buFont typeface="Wingdings" panose="05000000000000000000" pitchFamily="2" charset="2"/>
              <a:buNone/>
            </a:pPr>
            <a:r>
              <a:rPr lang="en-GB" altLang="en-US" sz="1800" smtClean="0"/>
              <a:t>3.	Emotional language</a:t>
            </a:r>
          </a:p>
          <a:p>
            <a:pPr marL="609600" indent="-609600" eaLnBrk="1" hangingPunct="1">
              <a:lnSpc>
                <a:spcPct val="80000"/>
              </a:lnSpc>
              <a:buFont typeface="Wingdings" panose="05000000000000000000" pitchFamily="2" charset="2"/>
              <a:buNone/>
            </a:pPr>
            <a:r>
              <a:rPr lang="en-GB" altLang="en-US" sz="1800" smtClean="0"/>
              <a:t>	-	</a:t>
            </a:r>
            <a:r>
              <a:rPr lang="en-GB" altLang="en-US" sz="1600" smtClean="0"/>
              <a:t>Emotional language increases closeness</a:t>
            </a:r>
          </a:p>
          <a:p>
            <a:pPr marL="609600" indent="-609600" eaLnBrk="1" hangingPunct="1">
              <a:lnSpc>
                <a:spcPct val="80000"/>
              </a:lnSpc>
              <a:buFont typeface="Wingdings" panose="05000000000000000000" pitchFamily="2" charset="2"/>
              <a:buNone/>
            </a:pPr>
            <a:r>
              <a:rPr lang="en-GB" altLang="en-US" sz="1800" smtClean="0"/>
              <a:t>4.	Casualness in speaking</a:t>
            </a:r>
          </a:p>
          <a:p>
            <a:pPr marL="609600" indent="-609600" eaLnBrk="1" hangingPunct="1">
              <a:lnSpc>
                <a:spcPct val="80000"/>
              </a:lnSpc>
              <a:buFont typeface="Wingdings" panose="05000000000000000000" pitchFamily="2" charset="2"/>
              <a:buNone/>
            </a:pPr>
            <a:r>
              <a:rPr lang="en-GB" altLang="en-US" sz="1800" smtClean="0"/>
              <a:t>	-	</a:t>
            </a:r>
            <a:r>
              <a:rPr lang="en-GB" altLang="en-US" sz="1600" smtClean="0"/>
              <a:t>Can be more revealing about the background situation</a:t>
            </a:r>
          </a:p>
          <a:p>
            <a:pPr marL="609600" indent="-609600" eaLnBrk="1" hangingPunct="1">
              <a:lnSpc>
                <a:spcPct val="80000"/>
              </a:lnSpc>
              <a:buFont typeface="Wingdings" panose="05000000000000000000" pitchFamily="2" charset="2"/>
              <a:buNone/>
            </a:pPr>
            <a:r>
              <a:rPr lang="en-GB" altLang="en-US" sz="1800" smtClean="0"/>
              <a:t>5.	References to shared matters</a:t>
            </a:r>
          </a:p>
          <a:p>
            <a:pPr marL="609600" indent="-609600" eaLnBrk="1" hangingPunct="1">
              <a:lnSpc>
                <a:spcPct val="80000"/>
              </a:lnSpc>
              <a:buFont typeface="Wingdings" panose="05000000000000000000" pitchFamily="2" charset="2"/>
              <a:buNone/>
            </a:pPr>
            <a:r>
              <a:rPr lang="en-GB" altLang="en-US" sz="1800" smtClean="0"/>
              <a:t>	-	</a:t>
            </a:r>
            <a:r>
              <a:rPr lang="en-GB" altLang="en-US" sz="1600" smtClean="0"/>
              <a:t>Increases common ground, especially shared languages</a:t>
            </a:r>
          </a:p>
          <a:p>
            <a:pPr marL="609600" indent="-609600" eaLnBrk="1" hangingPunct="1">
              <a:lnSpc>
                <a:spcPct val="80000"/>
              </a:lnSpc>
              <a:buFont typeface="Wingdings" panose="05000000000000000000" pitchFamily="2" charset="2"/>
              <a:buNone/>
            </a:pPr>
            <a:r>
              <a:rPr lang="en-GB" altLang="en-US" sz="1800" smtClean="0"/>
              <a:t>6.	Codeswitching</a:t>
            </a:r>
          </a:p>
          <a:p>
            <a:pPr marL="609600" indent="-609600" eaLnBrk="1" hangingPunct="1">
              <a:lnSpc>
                <a:spcPct val="80000"/>
              </a:lnSpc>
              <a:buFont typeface="Wingdings" panose="05000000000000000000" pitchFamily="2" charset="2"/>
              <a:buNone/>
            </a:pPr>
            <a:r>
              <a:rPr lang="en-GB" altLang="en-US" sz="1800" smtClean="0"/>
              <a:t>	-	</a:t>
            </a:r>
            <a:r>
              <a:rPr lang="en-GB" altLang="en-US" sz="1600" smtClean="0"/>
              <a:t>Switching to different types of languages and discourse,</a:t>
            </a:r>
            <a:r>
              <a:rPr lang="en-GB" altLang="en-US" sz="1800" smtClean="0"/>
              <a:t> </a:t>
            </a:r>
          </a:p>
          <a:p>
            <a:pPr marL="609600" indent="-609600" eaLnBrk="1" hangingPunct="1">
              <a:lnSpc>
                <a:spcPct val="80000"/>
              </a:lnSpc>
              <a:buFont typeface="Wingdings" panose="05000000000000000000" pitchFamily="2" charset="2"/>
              <a:buNone/>
            </a:pPr>
            <a:r>
              <a:rPr lang="en-GB" altLang="en-US" sz="1800" smtClean="0"/>
              <a:t>		</a:t>
            </a:r>
            <a:r>
              <a:rPr lang="en-GB" altLang="en-US" sz="1600" smtClean="0"/>
              <a:t>can create an extra connection between individuals</a:t>
            </a:r>
          </a:p>
        </p:txBody>
      </p:sp>
    </p:spTree>
    <p:extLst>
      <p:ext uri="{BB962C8B-B14F-4D97-AF65-F5344CB8AC3E}">
        <p14:creationId xmlns:p14="http://schemas.microsoft.com/office/powerpoint/2010/main" val="8527269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5842" name="AutoShape 2"/>
          <p:cNvSpPr>
            <a:spLocks noGrp="1" noChangeArrowheads="1"/>
          </p:cNvSpPr>
          <p:nvPr>
            <p:ph type="title"/>
          </p:nvPr>
        </p:nvSpPr>
        <p:spPr/>
        <p:txBody>
          <a:bodyPr/>
          <a:lstStyle/>
          <a:p>
            <a:pPr eaLnBrk="1" hangingPunct="1"/>
            <a:r>
              <a:rPr lang="en-GB" altLang="en-US" smtClean="0"/>
              <a:t>Maximising communication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164DF16C-4DA6-42F3-BE7B-A65FAC13D73B}" type="slidenum">
              <a:rPr lang="en-GB" altLang="en-US" sz="1400">
                <a:solidFill>
                  <a:srgbClr val="FFFFFF"/>
                </a:solidFill>
                <a:latin typeface="Calibri" panose="020F0502020204030204" pitchFamily="34" charset="0"/>
              </a:rPr>
              <a:pPr eaLnBrk="1" hangingPunct="1"/>
              <a:t>31</a:t>
            </a:fld>
            <a:endParaRPr lang="en-GB" altLang="en-US" sz="1400">
              <a:solidFill>
                <a:srgbClr val="FFFFFF"/>
              </a:solidFill>
              <a:latin typeface="Calibri" panose="020F0502020204030204" pitchFamily="34" charset="0"/>
            </a:endParaRPr>
          </a:p>
        </p:txBody>
      </p:sp>
      <p:sp>
        <p:nvSpPr>
          <p:cNvPr id="35845" name="Rectangle 3"/>
          <p:cNvSpPr>
            <a:spLocks noGrp="1" noChangeArrowheads="1"/>
          </p:cNvSpPr>
          <p:nvPr>
            <p:ph sz="quarter" idx="1"/>
          </p:nvPr>
        </p:nvSpPr>
        <p:spPr>
          <a:xfrm>
            <a:off x="914400" y="1773238"/>
            <a:ext cx="7772400" cy="4246562"/>
          </a:xfrm>
        </p:spPr>
        <p:txBody>
          <a:bodyPr/>
          <a:lstStyle/>
          <a:p>
            <a:pPr eaLnBrk="1" hangingPunct="1"/>
            <a:r>
              <a:rPr lang="en-GB" altLang="en-US" smtClean="0"/>
              <a:t>Developing rapour</a:t>
            </a:r>
          </a:p>
          <a:p>
            <a:pPr eaLnBrk="1" hangingPunct="1"/>
            <a:endParaRPr lang="en-GB" altLang="en-US" smtClean="0"/>
          </a:p>
          <a:p>
            <a:pPr eaLnBrk="1" hangingPunct="1"/>
            <a:r>
              <a:rPr lang="en-GB" altLang="en-US" smtClean="0"/>
              <a:t>‘Helpful behaviour’</a:t>
            </a:r>
          </a:p>
          <a:p>
            <a:pPr eaLnBrk="1" hangingPunct="1"/>
            <a:endParaRPr lang="en-GB" altLang="en-US" smtClean="0"/>
          </a:p>
          <a:p>
            <a:pPr algn="r" eaLnBrk="1" hangingPunct="1">
              <a:buFont typeface="Wingdings" panose="05000000000000000000" pitchFamily="2" charset="2"/>
              <a:buNone/>
            </a:pPr>
            <a:r>
              <a:rPr lang="en-GB" altLang="en-US" sz="1800" smtClean="0"/>
              <a:t>(see handout, Honey, 1988)</a:t>
            </a:r>
          </a:p>
        </p:txBody>
      </p:sp>
    </p:spTree>
    <p:extLst>
      <p:ext uri="{BB962C8B-B14F-4D97-AF65-F5344CB8AC3E}">
        <p14:creationId xmlns:p14="http://schemas.microsoft.com/office/powerpoint/2010/main" val="41029173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6866" name="AutoShape 2"/>
          <p:cNvSpPr>
            <a:spLocks noGrp="1" noChangeArrowheads="1"/>
          </p:cNvSpPr>
          <p:nvPr>
            <p:ph type="title"/>
          </p:nvPr>
        </p:nvSpPr>
        <p:spPr/>
        <p:txBody>
          <a:bodyPr>
            <a:normAutofit/>
          </a:bodyPr>
          <a:lstStyle/>
          <a:p>
            <a:pPr eaLnBrk="1" hangingPunct="1"/>
            <a:r>
              <a:rPr lang="en-GB" altLang="en-US" sz="3600" b="1" dirty="0" smtClean="0"/>
              <a:t>Ways to ‘control’ a discussion</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37DC68BC-3FC8-45FE-93D2-9424793EC848}" type="slidenum">
              <a:rPr lang="en-GB" altLang="en-US" sz="1400">
                <a:solidFill>
                  <a:srgbClr val="FFFFFF"/>
                </a:solidFill>
                <a:latin typeface="Calibri" panose="020F0502020204030204" pitchFamily="34" charset="0"/>
              </a:rPr>
              <a:pPr eaLnBrk="1" hangingPunct="1"/>
              <a:t>32</a:t>
            </a:fld>
            <a:endParaRPr lang="en-GB" altLang="en-US" sz="1400">
              <a:solidFill>
                <a:srgbClr val="FFFFFF"/>
              </a:solidFill>
              <a:latin typeface="Calibri" panose="020F0502020204030204" pitchFamily="34" charset="0"/>
            </a:endParaRPr>
          </a:p>
        </p:txBody>
      </p:sp>
      <p:sp>
        <p:nvSpPr>
          <p:cNvPr id="36869" name="Rectangle 3"/>
          <p:cNvSpPr>
            <a:spLocks noGrp="1" noChangeArrowheads="1"/>
          </p:cNvSpPr>
          <p:nvPr>
            <p:ph sz="quarter" idx="1"/>
          </p:nvPr>
        </p:nvSpPr>
        <p:spPr>
          <a:xfrm>
            <a:off x="914400" y="1557338"/>
            <a:ext cx="7772400" cy="4462462"/>
          </a:xfrm>
        </p:spPr>
        <p:txBody>
          <a:bodyPr/>
          <a:lstStyle/>
          <a:p>
            <a:pPr eaLnBrk="1" hangingPunct="1">
              <a:lnSpc>
                <a:spcPct val="90000"/>
              </a:lnSpc>
            </a:pPr>
            <a:r>
              <a:rPr lang="en-GB" altLang="en-US" sz="2400" smtClean="0"/>
              <a:t>Ensure your opening comments restrict the possible replies</a:t>
            </a:r>
          </a:p>
          <a:p>
            <a:pPr eaLnBrk="1" hangingPunct="1">
              <a:lnSpc>
                <a:spcPct val="90000"/>
              </a:lnSpc>
            </a:pPr>
            <a:r>
              <a:rPr lang="en-GB" altLang="en-US" sz="2400" smtClean="0"/>
              <a:t>Criticism of other views can lead around to your stance / approach</a:t>
            </a:r>
          </a:p>
          <a:p>
            <a:pPr eaLnBrk="1" hangingPunct="1">
              <a:lnSpc>
                <a:spcPct val="90000"/>
              </a:lnSpc>
            </a:pPr>
            <a:r>
              <a:rPr lang="en-GB" altLang="en-US" sz="2400" smtClean="0"/>
              <a:t>Link others comments back to the direction you want to take by using  ‘Exactly … BUT ‘</a:t>
            </a:r>
          </a:p>
          <a:p>
            <a:pPr eaLnBrk="1" hangingPunct="1">
              <a:lnSpc>
                <a:spcPct val="90000"/>
              </a:lnSpc>
            </a:pPr>
            <a:r>
              <a:rPr lang="en-GB" altLang="en-US" sz="2400" smtClean="0"/>
              <a:t>Try to subsume others’ comments into the point you are trying to make</a:t>
            </a:r>
          </a:p>
          <a:p>
            <a:pPr eaLnBrk="1" hangingPunct="1">
              <a:lnSpc>
                <a:spcPct val="90000"/>
              </a:lnSpc>
            </a:pPr>
            <a:r>
              <a:rPr lang="en-GB" altLang="en-US" sz="2400" smtClean="0"/>
              <a:t>Pursue the point of priority of your topic</a:t>
            </a:r>
          </a:p>
        </p:txBody>
      </p:sp>
    </p:spTree>
    <p:extLst>
      <p:ext uri="{BB962C8B-B14F-4D97-AF65-F5344CB8AC3E}">
        <p14:creationId xmlns:p14="http://schemas.microsoft.com/office/powerpoint/2010/main" val="38994791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7890" name="AutoShape 2"/>
          <p:cNvSpPr>
            <a:spLocks noGrp="1" noChangeArrowheads="1"/>
          </p:cNvSpPr>
          <p:nvPr>
            <p:ph type="title"/>
          </p:nvPr>
        </p:nvSpPr>
        <p:spPr/>
        <p:txBody>
          <a:bodyPr>
            <a:normAutofit fontScale="90000"/>
          </a:bodyPr>
          <a:lstStyle/>
          <a:p>
            <a:pPr eaLnBrk="1" hangingPunct="1"/>
            <a:r>
              <a:rPr lang="en-GB" altLang="en-US" smtClean="0"/>
              <a:t>Dominant communication situations</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4E38481C-2FC2-4EDD-B612-9E5C6C48706A}" type="slidenum">
              <a:rPr lang="en-GB" altLang="en-US" sz="1400">
                <a:solidFill>
                  <a:srgbClr val="FFFFFF"/>
                </a:solidFill>
                <a:latin typeface="Calibri" panose="020F0502020204030204" pitchFamily="34" charset="0"/>
              </a:rPr>
              <a:pPr eaLnBrk="1" hangingPunct="1"/>
              <a:t>33</a:t>
            </a:fld>
            <a:endParaRPr lang="en-GB" altLang="en-US" sz="1400">
              <a:solidFill>
                <a:srgbClr val="FFFFFF"/>
              </a:solidFill>
              <a:latin typeface="Calibri" panose="020F0502020204030204" pitchFamily="34" charset="0"/>
            </a:endParaRPr>
          </a:p>
        </p:txBody>
      </p:sp>
      <p:sp>
        <p:nvSpPr>
          <p:cNvPr id="37893" name="Rectangle 3"/>
          <p:cNvSpPr>
            <a:spLocks noGrp="1" noChangeArrowheads="1"/>
          </p:cNvSpPr>
          <p:nvPr>
            <p:ph sz="quarter" idx="1"/>
          </p:nvPr>
        </p:nvSpPr>
        <p:spPr/>
        <p:txBody>
          <a:bodyPr>
            <a:normAutofit fontScale="92500" lnSpcReduction="10000"/>
          </a:bodyPr>
          <a:lstStyle/>
          <a:p>
            <a:pPr algn="ctr" eaLnBrk="1" hangingPunct="1">
              <a:lnSpc>
                <a:spcPct val="90000"/>
              </a:lnSpc>
              <a:buFont typeface="Wingdings" panose="05000000000000000000" pitchFamily="2" charset="2"/>
              <a:buNone/>
            </a:pPr>
            <a:r>
              <a:rPr lang="en-GB" altLang="en-US" sz="2000" smtClean="0"/>
              <a:t>	</a:t>
            </a:r>
            <a:r>
              <a:rPr lang="en-GB" altLang="en-US" sz="2400" smtClean="0"/>
              <a:t>Interviewer	     Customer	   Examiner	</a:t>
            </a:r>
          </a:p>
          <a:p>
            <a:pPr algn="ctr" eaLnBrk="1" hangingPunct="1">
              <a:lnSpc>
                <a:spcPct val="90000"/>
              </a:lnSpc>
              <a:buFont typeface="Wingdings" panose="05000000000000000000" pitchFamily="2" charset="2"/>
              <a:buNone/>
            </a:pPr>
            <a:r>
              <a:rPr lang="en-GB" altLang="en-US" sz="2400" smtClean="0"/>
              <a:t>	Adviser 	Expert	   Supplier        Boss</a:t>
            </a:r>
          </a:p>
          <a:p>
            <a:pPr eaLnBrk="1" hangingPunct="1">
              <a:lnSpc>
                <a:spcPct val="90000"/>
              </a:lnSpc>
              <a:buFont typeface="Wingdings" panose="05000000000000000000" pitchFamily="2" charset="2"/>
              <a:buNone/>
            </a:pPr>
            <a:endParaRPr lang="en-GB" altLang="en-US" sz="2400" smtClean="0"/>
          </a:p>
          <a:p>
            <a:pPr eaLnBrk="1" hangingPunct="1">
              <a:lnSpc>
                <a:spcPct val="90000"/>
              </a:lnSpc>
              <a:buFont typeface="Wingdings" panose="05000000000000000000" pitchFamily="2" charset="2"/>
              <a:buNone/>
            </a:pPr>
            <a:r>
              <a:rPr lang="en-GB" altLang="en-US" sz="2400" b="1" smtClean="0"/>
              <a:t>Important to:</a:t>
            </a:r>
          </a:p>
          <a:p>
            <a:pPr eaLnBrk="1" hangingPunct="1">
              <a:lnSpc>
                <a:spcPct val="90000"/>
              </a:lnSpc>
              <a:buFont typeface="Wingdings" panose="05000000000000000000" pitchFamily="2" charset="2"/>
              <a:buChar char="q"/>
            </a:pPr>
            <a:r>
              <a:rPr lang="en-GB" altLang="en-US" sz="2400" smtClean="0"/>
              <a:t>Listen</a:t>
            </a:r>
          </a:p>
          <a:p>
            <a:pPr eaLnBrk="1" hangingPunct="1">
              <a:lnSpc>
                <a:spcPct val="90000"/>
              </a:lnSpc>
              <a:buFont typeface="Wingdings" panose="05000000000000000000" pitchFamily="2" charset="2"/>
              <a:buChar char="q"/>
            </a:pPr>
            <a:r>
              <a:rPr lang="en-GB" altLang="en-US" sz="2400" smtClean="0"/>
              <a:t>Be seen to understand the other point of view</a:t>
            </a:r>
          </a:p>
          <a:p>
            <a:pPr eaLnBrk="1" hangingPunct="1">
              <a:lnSpc>
                <a:spcPct val="90000"/>
              </a:lnSpc>
              <a:buFont typeface="Wingdings" panose="05000000000000000000" pitchFamily="2" charset="2"/>
              <a:buChar char="q"/>
            </a:pPr>
            <a:r>
              <a:rPr lang="en-GB" altLang="en-US" sz="2400" smtClean="0"/>
              <a:t>Ask helpful questions to gain information</a:t>
            </a:r>
          </a:p>
          <a:p>
            <a:pPr eaLnBrk="1" hangingPunct="1">
              <a:lnSpc>
                <a:spcPct val="90000"/>
              </a:lnSpc>
              <a:buFont typeface="Wingdings" panose="05000000000000000000" pitchFamily="2" charset="2"/>
              <a:buChar char="q"/>
            </a:pPr>
            <a:r>
              <a:rPr lang="en-GB" altLang="en-US" sz="2400" smtClean="0"/>
              <a:t>Not become:</a:t>
            </a:r>
          </a:p>
          <a:p>
            <a:pPr lvl="1" eaLnBrk="1" hangingPunct="1">
              <a:lnSpc>
                <a:spcPct val="90000"/>
              </a:lnSpc>
              <a:buFontTx/>
              <a:buChar char="-"/>
            </a:pPr>
            <a:r>
              <a:rPr lang="en-GB" altLang="en-US" smtClean="0"/>
              <a:t>hostile (this reduces any gain you can make)</a:t>
            </a:r>
          </a:p>
          <a:p>
            <a:pPr lvl="1" eaLnBrk="1" hangingPunct="1">
              <a:lnSpc>
                <a:spcPct val="90000"/>
              </a:lnSpc>
              <a:buFontTx/>
              <a:buChar char="-"/>
            </a:pPr>
            <a:r>
              <a:rPr lang="en-GB" altLang="en-US" smtClean="0"/>
              <a:t>Confrontational (closes communication channels)</a:t>
            </a:r>
          </a:p>
          <a:p>
            <a:pPr eaLnBrk="1" hangingPunct="1">
              <a:lnSpc>
                <a:spcPct val="90000"/>
              </a:lnSpc>
              <a:buFont typeface="Wingdings" panose="05000000000000000000" pitchFamily="2" charset="2"/>
              <a:buNone/>
            </a:pPr>
            <a:r>
              <a:rPr lang="en-GB" altLang="en-US" sz="2400" smtClean="0"/>
              <a:t>	</a:t>
            </a:r>
          </a:p>
        </p:txBody>
      </p:sp>
    </p:spTree>
    <p:extLst>
      <p:ext uri="{BB962C8B-B14F-4D97-AF65-F5344CB8AC3E}">
        <p14:creationId xmlns:p14="http://schemas.microsoft.com/office/powerpoint/2010/main" val="19482972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8914" name="AutoShape 2"/>
          <p:cNvSpPr>
            <a:spLocks noGrp="1" noChangeArrowheads="1"/>
          </p:cNvSpPr>
          <p:nvPr>
            <p:ph type="title"/>
          </p:nvPr>
        </p:nvSpPr>
        <p:spPr/>
        <p:txBody>
          <a:bodyPr/>
          <a:lstStyle/>
          <a:p>
            <a:pPr eaLnBrk="1" hangingPunct="1"/>
            <a:r>
              <a:rPr lang="en-GB" altLang="en-US" sz="3200" smtClean="0"/>
              <a:t>Making a difference:</a:t>
            </a:r>
            <a:br>
              <a:rPr lang="en-GB" altLang="en-US" sz="3200" smtClean="0"/>
            </a:br>
            <a:r>
              <a:rPr lang="en-GB" altLang="en-US" sz="2800" smtClean="0"/>
              <a:t>influencing, negotiating, being assertive</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2CADB146-5DB1-44F0-8266-F431FC53C01D}" type="slidenum">
              <a:rPr lang="en-GB" altLang="en-US" sz="1400">
                <a:solidFill>
                  <a:srgbClr val="FFFFFF"/>
                </a:solidFill>
                <a:latin typeface="Calibri" panose="020F0502020204030204" pitchFamily="34" charset="0"/>
              </a:rPr>
              <a:pPr eaLnBrk="1" hangingPunct="1"/>
              <a:t>34</a:t>
            </a:fld>
            <a:endParaRPr lang="en-GB" altLang="en-US" sz="1400">
              <a:solidFill>
                <a:srgbClr val="FFFFFF"/>
              </a:solidFill>
              <a:latin typeface="Calibri" panose="020F0502020204030204" pitchFamily="34" charset="0"/>
            </a:endParaRPr>
          </a:p>
        </p:txBody>
      </p:sp>
      <p:sp>
        <p:nvSpPr>
          <p:cNvPr id="38917" name="Rectangle 3"/>
          <p:cNvSpPr>
            <a:spLocks noGrp="1" noChangeArrowheads="1"/>
          </p:cNvSpPr>
          <p:nvPr>
            <p:ph sz="quarter" idx="1"/>
          </p:nvPr>
        </p:nvSpPr>
        <p:spPr>
          <a:xfrm>
            <a:off x="914400" y="1557338"/>
            <a:ext cx="7772400" cy="4462462"/>
          </a:xfrm>
        </p:spPr>
        <p:txBody>
          <a:bodyPr/>
          <a:lstStyle/>
          <a:p>
            <a:pPr eaLnBrk="1" hangingPunct="1">
              <a:lnSpc>
                <a:spcPct val="90000"/>
              </a:lnSpc>
              <a:buFont typeface="Wingdings" panose="05000000000000000000" pitchFamily="2" charset="2"/>
              <a:buNone/>
            </a:pPr>
            <a:r>
              <a:rPr lang="en-GB" altLang="en-US" sz="2400" b="1" dirty="0" smtClean="0"/>
              <a:t>Influencing</a:t>
            </a:r>
          </a:p>
          <a:p>
            <a:pPr lvl="1" eaLnBrk="1" hangingPunct="1">
              <a:lnSpc>
                <a:spcPct val="90000"/>
              </a:lnSpc>
            </a:pPr>
            <a:r>
              <a:rPr lang="en-GB" altLang="en-US" sz="2000" dirty="0" smtClean="0"/>
              <a:t>Having a mental, moral or emotional effect on; controlling the behaviour or opinion of; persuade (Penguin Dictionary)</a:t>
            </a:r>
          </a:p>
          <a:p>
            <a:pPr eaLnBrk="1" hangingPunct="1">
              <a:lnSpc>
                <a:spcPct val="90000"/>
              </a:lnSpc>
              <a:buFont typeface="Wingdings" panose="05000000000000000000" pitchFamily="2" charset="2"/>
              <a:buNone/>
            </a:pPr>
            <a:r>
              <a:rPr lang="en-GB" altLang="en-US" sz="2400" b="1" dirty="0" smtClean="0"/>
              <a:t>Negotiate</a:t>
            </a:r>
          </a:p>
          <a:p>
            <a:pPr lvl="1" eaLnBrk="1" hangingPunct="1">
              <a:lnSpc>
                <a:spcPct val="90000"/>
              </a:lnSpc>
            </a:pPr>
            <a:r>
              <a:rPr lang="en-GB" altLang="en-US" sz="2000" dirty="0" smtClean="0"/>
              <a:t>Settle by discussion and bargaining; come or try to come to terms; confer, seek agreement (Penguin Dictionary)</a:t>
            </a:r>
          </a:p>
          <a:p>
            <a:pPr lvl="1" eaLnBrk="1" hangingPunct="1">
              <a:lnSpc>
                <a:spcPct val="90000"/>
              </a:lnSpc>
            </a:pPr>
            <a:r>
              <a:rPr lang="en-GB" altLang="en-US" sz="2000" dirty="0" smtClean="0"/>
              <a:t>Confer with a view to finding terms of agreement; deal successfully with obstacle</a:t>
            </a:r>
          </a:p>
          <a:p>
            <a:pPr lvl="1" eaLnBrk="1" hangingPunct="1">
              <a:lnSpc>
                <a:spcPct val="90000"/>
              </a:lnSpc>
            </a:pPr>
            <a:r>
              <a:rPr lang="en-GB" altLang="en-US" sz="2000" dirty="0" smtClean="0"/>
              <a:t>To confer with another to bring about a result, to arrange to bring some result about by discussion and the settlement of terms</a:t>
            </a:r>
          </a:p>
        </p:txBody>
      </p:sp>
    </p:spTree>
    <p:extLst>
      <p:ext uri="{BB962C8B-B14F-4D97-AF65-F5344CB8AC3E}">
        <p14:creationId xmlns:p14="http://schemas.microsoft.com/office/powerpoint/2010/main" val="20245261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9938" name="AutoShape 2"/>
          <p:cNvSpPr>
            <a:spLocks noGrp="1" noChangeArrowheads="1"/>
          </p:cNvSpPr>
          <p:nvPr>
            <p:ph type="title"/>
          </p:nvPr>
        </p:nvSpPr>
        <p:spPr/>
        <p:txBody>
          <a:bodyPr/>
          <a:lstStyle/>
          <a:p>
            <a:pPr eaLnBrk="1" hangingPunct="1"/>
            <a:r>
              <a:rPr lang="en-GB" altLang="en-US" sz="3200" smtClean="0"/>
              <a:t>Making a difference:</a:t>
            </a:r>
            <a:br>
              <a:rPr lang="en-GB" altLang="en-US" sz="3200" smtClean="0"/>
            </a:br>
            <a:r>
              <a:rPr lang="en-GB" altLang="en-US" sz="2800" smtClean="0"/>
              <a:t>influencing, negotiating, being assertive</a:t>
            </a:r>
          </a:p>
        </p:txBody>
      </p:sp>
      <p:sp>
        <p:nvSpPr>
          <p:cNvPr id="6" name="Slide Number Placeholder 5"/>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ACC3A7D0-0BE4-4194-8834-FE300FD8A896}" type="slidenum">
              <a:rPr lang="en-GB" altLang="en-US" sz="1400">
                <a:solidFill>
                  <a:srgbClr val="FFFFFF"/>
                </a:solidFill>
                <a:latin typeface="Calibri" panose="020F0502020204030204" pitchFamily="34" charset="0"/>
              </a:rPr>
              <a:pPr eaLnBrk="1" hangingPunct="1"/>
              <a:t>35</a:t>
            </a:fld>
            <a:endParaRPr lang="en-GB" altLang="en-US" sz="1400">
              <a:solidFill>
                <a:srgbClr val="FFFFFF"/>
              </a:solidFill>
              <a:latin typeface="Calibri" panose="020F0502020204030204" pitchFamily="34" charset="0"/>
            </a:endParaRPr>
          </a:p>
        </p:txBody>
      </p:sp>
      <p:sp>
        <p:nvSpPr>
          <p:cNvPr id="39941" name="Rectangle 3"/>
          <p:cNvSpPr>
            <a:spLocks noGrp="1" noChangeArrowheads="1"/>
          </p:cNvSpPr>
          <p:nvPr>
            <p:ph sz="quarter" idx="1"/>
          </p:nvPr>
        </p:nvSpPr>
        <p:spPr>
          <a:xfrm>
            <a:off x="914400" y="1628775"/>
            <a:ext cx="7772400" cy="4391025"/>
          </a:xfrm>
        </p:spPr>
        <p:txBody>
          <a:bodyPr/>
          <a:lstStyle/>
          <a:p>
            <a:pPr eaLnBrk="1" hangingPunct="1">
              <a:buFont typeface="Wingdings" panose="05000000000000000000" pitchFamily="2" charset="2"/>
              <a:buNone/>
            </a:pPr>
            <a:r>
              <a:rPr lang="en-GB" altLang="en-US" sz="2400" b="1" smtClean="0"/>
              <a:t>Assertive</a:t>
            </a:r>
          </a:p>
          <a:p>
            <a:pPr lvl="1" eaLnBrk="1" hangingPunct="1"/>
            <a:r>
              <a:rPr lang="en-GB" altLang="en-US" sz="2000" smtClean="0"/>
              <a:t>Between submissive and aggressive behaviour.  Submissive means unwilling or unable to express honest feelings, needs, values, personal concerns – you let other people violate your personal space.  Aggressive and you impose your views and values on others and express your feelings at the expense of theirs, this could generate resistance in others by blocking their demands or views, and having difficulty in getting them to make commitments. </a:t>
            </a:r>
          </a:p>
        </p:txBody>
      </p:sp>
    </p:spTree>
    <p:extLst>
      <p:ext uri="{BB962C8B-B14F-4D97-AF65-F5344CB8AC3E}">
        <p14:creationId xmlns:p14="http://schemas.microsoft.com/office/powerpoint/2010/main" val="274066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z="3200" smtClean="0"/>
              <a:t>Other aspects of non verbal behaviour: ‘paralanguage’</a:t>
            </a:r>
          </a:p>
        </p:txBody>
      </p:sp>
      <p:sp>
        <p:nvSpPr>
          <p:cNvPr id="40963" name="Rectangle 3"/>
          <p:cNvSpPr>
            <a:spLocks noGrp="1" noChangeArrowheads="1"/>
          </p:cNvSpPr>
          <p:nvPr>
            <p:ph sz="quarter" idx="1"/>
          </p:nvPr>
        </p:nvSpPr>
        <p:spPr>
          <a:xfrm>
            <a:off x="914400" y="1700213"/>
            <a:ext cx="7772400" cy="4319587"/>
          </a:xfrm>
        </p:spPr>
        <p:txBody>
          <a:bodyPr/>
          <a:lstStyle/>
          <a:p>
            <a:pPr eaLnBrk="1" hangingPunct="1"/>
            <a:r>
              <a:rPr lang="en-GB" altLang="en-US" smtClean="0"/>
              <a:t>The rate of speech</a:t>
            </a:r>
          </a:p>
          <a:p>
            <a:pPr eaLnBrk="1" hangingPunct="1"/>
            <a:r>
              <a:rPr lang="en-GB" altLang="en-US" smtClean="0"/>
              <a:t>Pitch and loudness of our voice, regardless of the words we are using</a:t>
            </a:r>
          </a:p>
        </p:txBody>
      </p:sp>
      <p:sp>
        <p:nvSpPr>
          <p:cNvPr id="4" name="Slide Number Placeholder 3"/>
          <p:cNvSpPr>
            <a:spLocks noGrp="1"/>
          </p:cNvSpPr>
          <p:nvPr>
            <p:ph type="sldNum" sz="quarter" idx="12"/>
          </p:nvPr>
        </p:nvSpPr>
        <p:spPr/>
        <p:txBody>
          <a:bodyPr/>
          <a:lstStyle>
            <a:lvl1pPr eaLnBrk="0" hangingPunct="0">
              <a:defRPr sz="2400">
                <a:solidFill>
                  <a:schemeClr val="tx1"/>
                </a:solidFill>
                <a:latin typeface="Arial Narrow" panose="020B0606020202030204" pitchFamily="34" charset="0"/>
              </a:defRPr>
            </a:lvl1pPr>
            <a:lvl2pPr marL="742950" indent="-285750" eaLnBrk="0" hangingPunct="0">
              <a:defRPr sz="2400">
                <a:solidFill>
                  <a:schemeClr val="tx1"/>
                </a:solidFill>
                <a:latin typeface="Arial Narrow" panose="020B0606020202030204" pitchFamily="34" charset="0"/>
              </a:defRPr>
            </a:lvl2pPr>
            <a:lvl3pPr marL="1143000" indent="-228600" eaLnBrk="0" hangingPunct="0">
              <a:defRPr sz="2400">
                <a:solidFill>
                  <a:schemeClr val="tx1"/>
                </a:solidFill>
                <a:latin typeface="Arial Narrow" panose="020B0606020202030204" pitchFamily="34" charset="0"/>
              </a:defRPr>
            </a:lvl3pPr>
            <a:lvl4pPr marL="1600200" indent="-228600" eaLnBrk="0" hangingPunct="0">
              <a:defRPr sz="2400">
                <a:solidFill>
                  <a:schemeClr val="tx1"/>
                </a:solidFill>
                <a:latin typeface="Arial Narrow" panose="020B0606020202030204" pitchFamily="34" charset="0"/>
              </a:defRPr>
            </a:lvl4pPr>
            <a:lvl5pPr marL="2057400" indent="-228600" eaLnBrk="0" hangingPunct="0">
              <a:defRPr sz="2400">
                <a:solidFill>
                  <a:schemeClr val="tx1"/>
                </a:solidFill>
                <a:latin typeface="Arial Narrow" panose="020B0606020202030204" pitchFamily="34" charset="0"/>
              </a:defRPr>
            </a:lvl5pPr>
            <a:lvl6pPr marL="2514600" indent="-228600" eaLnBrk="0" fontAlgn="base" hangingPunct="0">
              <a:spcBef>
                <a:spcPct val="0"/>
              </a:spcBef>
              <a:spcAft>
                <a:spcPct val="0"/>
              </a:spcAft>
              <a:defRPr sz="2400">
                <a:solidFill>
                  <a:schemeClr val="tx1"/>
                </a:solidFill>
                <a:latin typeface="Arial Narrow" panose="020B0606020202030204" pitchFamily="34" charset="0"/>
              </a:defRPr>
            </a:lvl6pPr>
            <a:lvl7pPr marL="2971800" indent="-228600" eaLnBrk="0" fontAlgn="base" hangingPunct="0">
              <a:spcBef>
                <a:spcPct val="0"/>
              </a:spcBef>
              <a:spcAft>
                <a:spcPct val="0"/>
              </a:spcAft>
              <a:defRPr sz="2400">
                <a:solidFill>
                  <a:schemeClr val="tx1"/>
                </a:solidFill>
                <a:latin typeface="Arial Narrow" panose="020B0606020202030204" pitchFamily="34" charset="0"/>
              </a:defRPr>
            </a:lvl7pPr>
            <a:lvl8pPr marL="3429000" indent="-228600" eaLnBrk="0" fontAlgn="base" hangingPunct="0">
              <a:spcBef>
                <a:spcPct val="0"/>
              </a:spcBef>
              <a:spcAft>
                <a:spcPct val="0"/>
              </a:spcAft>
              <a:defRPr sz="2400">
                <a:solidFill>
                  <a:schemeClr val="tx1"/>
                </a:solidFill>
                <a:latin typeface="Arial Narrow" panose="020B0606020202030204" pitchFamily="34" charset="0"/>
              </a:defRPr>
            </a:lvl8pPr>
            <a:lvl9pPr marL="3886200" indent="-228600" eaLnBrk="0" fontAlgn="base" hangingPunct="0">
              <a:spcBef>
                <a:spcPct val="0"/>
              </a:spcBef>
              <a:spcAft>
                <a:spcPct val="0"/>
              </a:spcAft>
              <a:defRPr sz="2400">
                <a:solidFill>
                  <a:schemeClr val="tx1"/>
                </a:solidFill>
                <a:latin typeface="Arial Narrow" panose="020B0606020202030204" pitchFamily="34" charset="0"/>
              </a:defRPr>
            </a:lvl9pPr>
          </a:lstStyle>
          <a:p>
            <a:pPr eaLnBrk="1" hangingPunct="1"/>
            <a:fld id="{86DF0A34-AEFF-4C03-9D40-FCE9026B79DB}" type="slidenum">
              <a:rPr lang="en-GB" altLang="en-US" sz="1400">
                <a:solidFill>
                  <a:srgbClr val="FFFFFF"/>
                </a:solidFill>
                <a:latin typeface="Calibri" panose="020F0502020204030204" pitchFamily="34" charset="0"/>
              </a:rPr>
              <a:pPr eaLnBrk="1" hangingPunct="1"/>
              <a:t>36</a:t>
            </a:fld>
            <a:endParaRPr lang="en-GB" altLang="en-US" sz="1400">
              <a:solidFill>
                <a:srgbClr val="FFFFFF"/>
              </a:solidFill>
              <a:latin typeface="Calibri" panose="020F0502020204030204" pitchFamily="34" charset="0"/>
            </a:endParaRPr>
          </a:p>
        </p:txBody>
      </p:sp>
    </p:spTree>
    <p:extLst>
      <p:ext uri="{BB962C8B-B14F-4D97-AF65-F5344CB8AC3E}">
        <p14:creationId xmlns:p14="http://schemas.microsoft.com/office/powerpoint/2010/main" val="5403505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50530" name="Rectangle 2"/>
          <p:cNvSpPr>
            <a:spLocks noGrp="1" noChangeArrowheads="1"/>
          </p:cNvSpPr>
          <p:nvPr>
            <p:ph type="title"/>
          </p:nvPr>
        </p:nvSpPr>
        <p:spPr>
          <a:xfrm>
            <a:off x="457200" y="692150"/>
            <a:ext cx="8229600" cy="725488"/>
          </a:xfrm>
        </p:spPr>
        <p:txBody>
          <a:bodyPr/>
          <a:lstStyle/>
          <a:p>
            <a:pPr eaLnBrk="1" hangingPunct="1">
              <a:defRPr/>
            </a:pPr>
            <a:r>
              <a:rPr lang="en-GB" sz="3600" b="1" smtClean="0"/>
              <a:t>Academic writing</a:t>
            </a:r>
          </a:p>
        </p:txBody>
      </p:sp>
      <p:sp>
        <p:nvSpPr>
          <p:cNvPr id="150531" name="Rectangle 3"/>
          <p:cNvSpPr>
            <a:spLocks noGrp="1" noChangeArrowheads="1"/>
          </p:cNvSpPr>
          <p:nvPr>
            <p:ph type="body" idx="1"/>
          </p:nvPr>
        </p:nvSpPr>
        <p:spPr/>
        <p:txBody>
          <a:bodyPr/>
          <a:lstStyle/>
          <a:p>
            <a:pPr eaLnBrk="1" hangingPunct="1">
              <a:lnSpc>
                <a:spcPct val="80000"/>
              </a:lnSpc>
              <a:buFont typeface="Wingdings" panose="05000000000000000000" pitchFamily="2" charset="2"/>
              <a:buNone/>
              <a:defRPr/>
            </a:pPr>
            <a:r>
              <a:rPr lang="en-GB" sz="2800" b="1" smtClean="0"/>
              <a:t>Check-list for academic writing</a:t>
            </a:r>
          </a:p>
          <a:p>
            <a:pPr eaLnBrk="1" hangingPunct="1">
              <a:lnSpc>
                <a:spcPct val="80000"/>
              </a:lnSpc>
              <a:defRPr/>
            </a:pPr>
            <a:r>
              <a:rPr lang="en-GB" sz="2400" smtClean="0"/>
              <a:t>Consider the reader</a:t>
            </a:r>
          </a:p>
          <a:p>
            <a:pPr eaLnBrk="1" hangingPunct="1">
              <a:lnSpc>
                <a:spcPct val="80000"/>
              </a:lnSpc>
              <a:defRPr/>
            </a:pPr>
            <a:r>
              <a:rPr lang="en-GB" sz="2400" smtClean="0"/>
              <a:t>Provide a logical structure</a:t>
            </a:r>
          </a:p>
          <a:p>
            <a:pPr eaLnBrk="1" hangingPunct="1">
              <a:lnSpc>
                <a:spcPct val="80000"/>
              </a:lnSpc>
              <a:defRPr/>
            </a:pPr>
            <a:r>
              <a:rPr lang="en-GB" sz="2400" smtClean="0"/>
              <a:t>Use evidence &amp; quotations appropriately</a:t>
            </a:r>
          </a:p>
          <a:p>
            <a:pPr eaLnBrk="1" hangingPunct="1">
              <a:lnSpc>
                <a:spcPct val="80000"/>
              </a:lnSpc>
              <a:defRPr/>
            </a:pPr>
            <a:r>
              <a:rPr lang="en-GB" sz="2400" smtClean="0"/>
              <a:t>Good command grammar, sentence structure, paragraphing</a:t>
            </a:r>
          </a:p>
          <a:p>
            <a:pPr eaLnBrk="1" hangingPunct="1">
              <a:lnSpc>
                <a:spcPct val="80000"/>
              </a:lnSpc>
              <a:defRPr/>
            </a:pPr>
            <a:r>
              <a:rPr lang="en-GB" sz="2400" smtClean="0"/>
              <a:t>Conduct appropriate research / information gathering</a:t>
            </a:r>
          </a:p>
          <a:p>
            <a:pPr eaLnBrk="1" hangingPunct="1">
              <a:lnSpc>
                <a:spcPct val="80000"/>
              </a:lnSpc>
              <a:defRPr/>
            </a:pPr>
            <a:r>
              <a:rPr lang="en-GB" sz="2400" smtClean="0"/>
              <a:t>Provide a strong argument</a:t>
            </a:r>
          </a:p>
          <a:p>
            <a:pPr eaLnBrk="1" hangingPunct="1">
              <a:lnSpc>
                <a:spcPct val="80000"/>
              </a:lnSpc>
              <a:defRPr/>
            </a:pPr>
            <a:r>
              <a:rPr lang="en-GB" sz="2400" smtClean="0"/>
              <a:t>Use an appropriate style</a:t>
            </a:r>
          </a:p>
          <a:p>
            <a:pPr eaLnBrk="1" hangingPunct="1">
              <a:lnSpc>
                <a:spcPct val="80000"/>
              </a:lnSpc>
              <a:defRPr/>
            </a:pPr>
            <a:r>
              <a:rPr lang="en-GB" sz="2400" smtClean="0"/>
              <a:t>Consider outcomes &amp; consequences of any points raised</a:t>
            </a:r>
          </a:p>
        </p:txBody>
      </p:sp>
    </p:spTree>
    <p:extLst>
      <p:ext uri="{BB962C8B-B14F-4D97-AF65-F5344CB8AC3E}">
        <p14:creationId xmlns:p14="http://schemas.microsoft.com/office/powerpoint/2010/main" val="39489807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42338" name="Rectangle 2"/>
          <p:cNvSpPr>
            <a:spLocks noGrp="1" noChangeArrowheads="1"/>
          </p:cNvSpPr>
          <p:nvPr>
            <p:ph type="title"/>
          </p:nvPr>
        </p:nvSpPr>
        <p:spPr>
          <a:xfrm>
            <a:off x="457200" y="906463"/>
            <a:ext cx="8229600" cy="511175"/>
          </a:xfrm>
        </p:spPr>
        <p:txBody>
          <a:bodyPr>
            <a:normAutofit fontScale="90000"/>
          </a:bodyPr>
          <a:lstStyle/>
          <a:p>
            <a:pPr eaLnBrk="1" hangingPunct="1">
              <a:defRPr/>
            </a:pPr>
            <a:r>
              <a:rPr lang="en-GB" sz="3600" b="1" smtClean="0"/>
              <a:t>Academic writing</a:t>
            </a:r>
          </a:p>
        </p:txBody>
      </p:sp>
      <p:sp>
        <p:nvSpPr>
          <p:cNvPr id="142339"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defRPr/>
            </a:pPr>
            <a:r>
              <a:rPr lang="en-GB" b="1" smtClean="0"/>
              <a:t>Writing Style  </a:t>
            </a:r>
            <a:r>
              <a:rPr lang="en-GB" sz="2000" b="1" smtClean="0"/>
              <a:t>(Mahone, 2000)</a:t>
            </a:r>
          </a:p>
          <a:p>
            <a:pPr eaLnBrk="1" hangingPunct="1">
              <a:buFont typeface="Wingdings" panose="05000000000000000000" pitchFamily="2" charset="2"/>
              <a:buChar char="v"/>
              <a:defRPr/>
            </a:pPr>
            <a:r>
              <a:rPr lang="en-GB" smtClean="0"/>
              <a:t>Clear</a:t>
            </a:r>
          </a:p>
          <a:p>
            <a:pPr eaLnBrk="1" hangingPunct="1">
              <a:buFont typeface="Wingdings" panose="05000000000000000000" pitchFamily="2" charset="2"/>
              <a:buChar char="v"/>
              <a:defRPr/>
            </a:pPr>
            <a:r>
              <a:rPr lang="en-GB" smtClean="0"/>
              <a:t>Concise</a:t>
            </a:r>
          </a:p>
          <a:p>
            <a:pPr eaLnBrk="1" hangingPunct="1">
              <a:buFont typeface="Wingdings" panose="05000000000000000000" pitchFamily="2" charset="2"/>
              <a:buChar char="v"/>
              <a:defRPr/>
            </a:pPr>
            <a:r>
              <a:rPr lang="en-GB" smtClean="0"/>
              <a:t>Complete</a:t>
            </a:r>
          </a:p>
          <a:p>
            <a:pPr eaLnBrk="1" hangingPunct="1">
              <a:buFont typeface="Wingdings" panose="05000000000000000000" pitchFamily="2" charset="2"/>
              <a:buChar char="v"/>
              <a:defRPr/>
            </a:pPr>
            <a:r>
              <a:rPr lang="en-GB" smtClean="0"/>
              <a:t>Concrete</a:t>
            </a:r>
          </a:p>
          <a:p>
            <a:pPr eaLnBrk="1" hangingPunct="1">
              <a:buFont typeface="Wingdings" panose="05000000000000000000" pitchFamily="2" charset="2"/>
              <a:buChar char="v"/>
              <a:defRPr/>
            </a:pPr>
            <a:r>
              <a:rPr lang="en-GB" smtClean="0"/>
              <a:t>Correct</a:t>
            </a:r>
          </a:p>
          <a:p>
            <a:pPr eaLnBrk="1" hangingPunct="1">
              <a:buFont typeface="Wingdings" panose="05000000000000000000" pitchFamily="2" charset="2"/>
              <a:buChar char="v"/>
              <a:defRPr/>
            </a:pPr>
            <a:r>
              <a:rPr lang="en-GB" smtClean="0"/>
              <a:t>Coherent</a:t>
            </a:r>
          </a:p>
        </p:txBody>
      </p:sp>
    </p:spTree>
    <p:extLst>
      <p:ext uri="{BB962C8B-B14F-4D97-AF65-F5344CB8AC3E}">
        <p14:creationId xmlns:p14="http://schemas.microsoft.com/office/powerpoint/2010/main" val="35791815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43362" name="Rectangle 2"/>
          <p:cNvSpPr>
            <a:spLocks noGrp="1" noChangeArrowheads="1"/>
          </p:cNvSpPr>
          <p:nvPr>
            <p:ph type="title"/>
          </p:nvPr>
        </p:nvSpPr>
        <p:spPr>
          <a:xfrm>
            <a:off x="457200" y="906463"/>
            <a:ext cx="8229600" cy="511175"/>
          </a:xfrm>
        </p:spPr>
        <p:txBody>
          <a:bodyPr>
            <a:normAutofit fontScale="90000"/>
          </a:bodyPr>
          <a:lstStyle/>
          <a:p>
            <a:pPr eaLnBrk="1" hangingPunct="1">
              <a:defRPr/>
            </a:pPr>
            <a:r>
              <a:rPr lang="en-GB" sz="3600" b="1" smtClean="0"/>
              <a:t>Academic writing</a:t>
            </a:r>
          </a:p>
        </p:txBody>
      </p:sp>
      <p:sp>
        <p:nvSpPr>
          <p:cNvPr id="143363" name="Rectangle 3"/>
          <p:cNvSpPr>
            <a:spLocks noGrp="1" noChangeArrowheads="1"/>
          </p:cNvSpPr>
          <p:nvPr>
            <p:ph type="body" idx="1"/>
          </p:nvPr>
        </p:nvSpPr>
        <p:spPr/>
        <p:txBody>
          <a:bodyPr>
            <a:normAutofit lnSpcReduction="10000"/>
          </a:bodyPr>
          <a:lstStyle/>
          <a:p>
            <a:pPr eaLnBrk="1" hangingPunct="1">
              <a:lnSpc>
                <a:spcPct val="90000"/>
              </a:lnSpc>
              <a:buFont typeface="Wingdings" panose="05000000000000000000" pitchFamily="2" charset="2"/>
              <a:buNone/>
              <a:defRPr/>
            </a:pPr>
            <a:r>
              <a:rPr lang="en-GB" sz="2400" b="1" smtClean="0"/>
              <a:t>Writing style</a:t>
            </a:r>
          </a:p>
          <a:p>
            <a:pPr eaLnBrk="1" hangingPunct="1">
              <a:lnSpc>
                <a:spcPct val="90000"/>
              </a:lnSpc>
              <a:buFont typeface="Wingdings" panose="05000000000000000000" pitchFamily="2" charset="2"/>
              <a:buNone/>
              <a:defRPr/>
            </a:pPr>
            <a:r>
              <a:rPr lang="en-GB" sz="2400" smtClean="0"/>
              <a:t>Words:	Write clearly</a:t>
            </a:r>
          </a:p>
          <a:p>
            <a:pPr eaLnBrk="1" hangingPunct="1">
              <a:lnSpc>
                <a:spcPct val="90000"/>
              </a:lnSpc>
              <a:buFont typeface="Wingdings" panose="05000000000000000000" pitchFamily="2" charset="2"/>
              <a:buNone/>
              <a:defRPr/>
            </a:pPr>
            <a:r>
              <a:rPr lang="en-GB" sz="2400" smtClean="0"/>
              <a:t>			Write precisely</a:t>
            </a:r>
          </a:p>
          <a:p>
            <a:pPr eaLnBrk="1" hangingPunct="1">
              <a:lnSpc>
                <a:spcPct val="90000"/>
              </a:lnSpc>
              <a:buFont typeface="Wingdings" panose="05000000000000000000" pitchFamily="2" charset="2"/>
              <a:buNone/>
              <a:defRPr/>
            </a:pPr>
            <a:r>
              <a:rPr lang="en-GB" sz="2400" smtClean="0"/>
              <a:t>			Use positive language</a:t>
            </a:r>
          </a:p>
          <a:p>
            <a:pPr eaLnBrk="1" hangingPunct="1">
              <a:lnSpc>
                <a:spcPct val="90000"/>
              </a:lnSpc>
              <a:buFont typeface="Wingdings" panose="05000000000000000000" pitchFamily="2" charset="2"/>
              <a:buNone/>
              <a:defRPr/>
            </a:pPr>
            <a:r>
              <a:rPr lang="en-GB" sz="2400" smtClean="0"/>
              <a:t>Sentences	Use a variety of sentence types</a:t>
            </a:r>
          </a:p>
          <a:p>
            <a:pPr eaLnBrk="1" hangingPunct="1">
              <a:lnSpc>
                <a:spcPct val="90000"/>
              </a:lnSpc>
              <a:buFont typeface="Wingdings" panose="05000000000000000000" pitchFamily="2" charset="2"/>
              <a:buNone/>
              <a:defRPr/>
            </a:pPr>
            <a:r>
              <a:rPr lang="en-GB" sz="2400" smtClean="0"/>
              <a:t>			Use active and passive appropriately</a:t>
            </a:r>
          </a:p>
          <a:p>
            <a:pPr eaLnBrk="1" hangingPunct="1">
              <a:lnSpc>
                <a:spcPct val="90000"/>
              </a:lnSpc>
              <a:buFont typeface="Wingdings" panose="05000000000000000000" pitchFamily="2" charset="2"/>
              <a:buNone/>
              <a:defRPr/>
            </a:pPr>
            <a:r>
              <a:rPr lang="en-GB" sz="2400" smtClean="0"/>
              <a:t>Paragraphs	Keep paragraphs unified &amp; coherent</a:t>
            </a:r>
          </a:p>
          <a:p>
            <a:pPr eaLnBrk="1" hangingPunct="1">
              <a:lnSpc>
                <a:spcPct val="90000"/>
              </a:lnSpc>
              <a:buFont typeface="Wingdings" panose="05000000000000000000" pitchFamily="2" charset="2"/>
              <a:buNone/>
              <a:defRPr/>
            </a:pPr>
            <a:r>
              <a:rPr lang="en-GB" sz="2400" smtClean="0"/>
              <a:t>			Use parallel structure</a:t>
            </a:r>
          </a:p>
          <a:p>
            <a:pPr eaLnBrk="1" hangingPunct="1">
              <a:lnSpc>
                <a:spcPct val="90000"/>
              </a:lnSpc>
              <a:buFont typeface="Wingdings" panose="05000000000000000000" pitchFamily="2" charset="2"/>
              <a:buNone/>
              <a:defRPr/>
            </a:pPr>
            <a:r>
              <a:rPr lang="en-GB" sz="2400" smtClean="0"/>
              <a:t>			Control paragraph length</a:t>
            </a:r>
          </a:p>
          <a:p>
            <a:pPr eaLnBrk="1" hangingPunct="1">
              <a:lnSpc>
                <a:spcPct val="90000"/>
              </a:lnSpc>
              <a:buFont typeface="Wingdings" panose="05000000000000000000" pitchFamily="2" charset="2"/>
              <a:buNone/>
              <a:defRPr/>
            </a:pPr>
            <a:r>
              <a:rPr lang="en-GB" sz="2400" smtClean="0"/>
              <a:t>			</a:t>
            </a:r>
          </a:p>
        </p:txBody>
      </p:sp>
    </p:spTree>
    <p:extLst>
      <p:ext uri="{BB962C8B-B14F-4D97-AF65-F5344CB8AC3E}">
        <p14:creationId xmlns:p14="http://schemas.microsoft.com/office/powerpoint/2010/main" val="37270142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44386" name="Rectangle 2"/>
          <p:cNvSpPr>
            <a:spLocks noGrp="1" noChangeArrowheads="1"/>
          </p:cNvSpPr>
          <p:nvPr>
            <p:ph type="title"/>
          </p:nvPr>
        </p:nvSpPr>
        <p:spPr>
          <a:xfrm>
            <a:off x="457200" y="906463"/>
            <a:ext cx="8229600" cy="511175"/>
          </a:xfrm>
        </p:spPr>
        <p:txBody>
          <a:bodyPr>
            <a:normAutofit fontScale="90000"/>
          </a:bodyPr>
          <a:lstStyle/>
          <a:p>
            <a:pPr eaLnBrk="1" hangingPunct="1">
              <a:defRPr/>
            </a:pPr>
            <a:r>
              <a:rPr lang="en-GB" sz="3600" b="1" smtClean="0"/>
              <a:t>Academic writing</a:t>
            </a:r>
          </a:p>
        </p:txBody>
      </p:sp>
      <p:sp>
        <p:nvSpPr>
          <p:cNvPr id="144387" name="Rectangle 3"/>
          <p:cNvSpPr>
            <a:spLocks noGrp="1" noChangeArrowheads="1"/>
          </p:cNvSpPr>
          <p:nvPr>
            <p:ph type="body" idx="1"/>
          </p:nvPr>
        </p:nvSpPr>
        <p:spPr/>
        <p:txBody>
          <a:bodyPr/>
          <a:lstStyle/>
          <a:p>
            <a:pPr eaLnBrk="1" hangingPunct="1">
              <a:buFont typeface="Wingdings" panose="05000000000000000000" pitchFamily="2" charset="2"/>
              <a:buNone/>
              <a:defRPr/>
            </a:pPr>
            <a:r>
              <a:rPr lang="en-GB" b="1" smtClean="0"/>
              <a:t>Barriers to Effective Writing</a:t>
            </a:r>
          </a:p>
          <a:p>
            <a:pPr eaLnBrk="1" hangingPunct="1">
              <a:defRPr/>
            </a:pPr>
            <a:r>
              <a:rPr lang="en-GB" smtClean="0"/>
              <a:t>Ambiguity</a:t>
            </a:r>
          </a:p>
          <a:p>
            <a:pPr eaLnBrk="1" hangingPunct="1">
              <a:defRPr/>
            </a:pPr>
            <a:r>
              <a:rPr lang="en-GB" smtClean="0"/>
              <a:t>Jargon</a:t>
            </a:r>
          </a:p>
          <a:p>
            <a:pPr eaLnBrk="1" hangingPunct="1">
              <a:defRPr/>
            </a:pPr>
            <a:r>
              <a:rPr lang="en-GB" smtClean="0"/>
              <a:t>Style</a:t>
            </a:r>
          </a:p>
          <a:p>
            <a:pPr eaLnBrk="1" hangingPunct="1">
              <a:defRPr/>
            </a:pPr>
            <a:r>
              <a:rPr lang="en-GB" smtClean="0"/>
              <a:t>Structure</a:t>
            </a:r>
          </a:p>
          <a:p>
            <a:pPr eaLnBrk="1" hangingPunct="1">
              <a:defRPr/>
            </a:pPr>
            <a:r>
              <a:rPr lang="en-GB" smtClean="0"/>
              <a:t>Punctuation</a:t>
            </a:r>
          </a:p>
        </p:txBody>
      </p:sp>
    </p:spTree>
    <p:extLst>
      <p:ext uri="{BB962C8B-B14F-4D97-AF65-F5344CB8AC3E}">
        <p14:creationId xmlns:p14="http://schemas.microsoft.com/office/powerpoint/2010/main" val="2179501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53602" name="Rectangle 2"/>
          <p:cNvSpPr>
            <a:spLocks noGrp="1" noChangeArrowheads="1"/>
          </p:cNvSpPr>
          <p:nvPr>
            <p:ph type="title"/>
          </p:nvPr>
        </p:nvSpPr>
        <p:spPr>
          <a:xfrm>
            <a:off x="457200" y="620713"/>
            <a:ext cx="8229600" cy="796925"/>
          </a:xfrm>
        </p:spPr>
        <p:txBody>
          <a:bodyPr/>
          <a:lstStyle/>
          <a:p>
            <a:pPr eaLnBrk="1" hangingPunct="1">
              <a:defRPr/>
            </a:pPr>
            <a:r>
              <a:rPr lang="en-GB" sz="3600" b="1" smtClean="0"/>
              <a:t>Academic writing</a:t>
            </a:r>
          </a:p>
        </p:txBody>
      </p:sp>
      <p:sp>
        <p:nvSpPr>
          <p:cNvPr id="153603" name="Rectangle 3"/>
          <p:cNvSpPr>
            <a:spLocks noGrp="1" noChangeArrowheads="1"/>
          </p:cNvSpPr>
          <p:nvPr>
            <p:ph type="body" idx="1"/>
          </p:nvPr>
        </p:nvSpPr>
        <p:spPr>
          <a:xfrm>
            <a:off x="457200" y="1600200"/>
            <a:ext cx="8229600" cy="4637111"/>
          </a:xfrm>
        </p:spPr>
        <p:txBody>
          <a:bodyPr>
            <a:normAutofit/>
          </a:bodyPr>
          <a:lstStyle/>
          <a:p>
            <a:pPr eaLnBrk="1" hangingPunct="1">
              <a:lnSpc>
                <a:spcPct val="80000"/>
              </a:lnSpc>
              <a:buFont typeface="Wingdings" panose="05000000000000000000" pitchFamily="2" charset="2"/>
              <a:buNone/>
              <a:defRPr/>
            </a:pPr>
            <a:r>
              <a:rPr lang="en-GB" sz="2000" b="1" dirty="0" smtClean="0"/>
              <a:t>Avoid:</a:t>
            </a:r>
          </a:p>
          <a:p>
            <a:pPr eaLnBrk="1" hangingPunct="1">
              <a:lnSpc>
                <a:spcPct val="80000"/>
              </a:lnSpc>
              <a:defRPr/>
            </a:pPr>
            <a:r>
              <a:rPr lang="en-GB" sz="2000" dirty="0" smtClean="0"/>
              <a:t>Vagueness</a:t>
            </a:r>
          </a:p>
          <a:p>
            <a:pPr eaLnBrk="1" hangingPunct="1">
              <a:lnSpc>
                <a:spcPct val="80000"/>
              </a:lnSpc>
              <a:defRPr/>
            </a:pPr>
            <a:r>
              <a:rPr lang="en-GB" sz="2000" dirty="0" smtClean="0"/>
              <a:t>Being personal</a:t>
            </a:r>
          </a:p>
          <a:p>
            <a:pPr eaLnBrk="1" hangingPunct="1">
              <a:lnSpc>
                <a:spcPct val="80000"/>
              </a:lnSpc>
              <a:defRPr/>
            </a:pPr>
            <a:r>
              <a:rPr lang="en-GB" sz="2000" dirty="0" smtClean="0"/>
              <a:t>Conjunctions at beginning of sentences</a:t>
            </a:r>
          </a:p>
          <a:p>
            <a:pPr eaLnBrk="1" hangingPunct="1">
              <a:lnSpc>
                <a:spcPct val="80000"/>
              </a:lnSpc>
              <a:defRPr/>
            </a:pPr>
            <a:r>
              <a:rPr lang="en-GB" sz="2000" dirty="0" smtClean="0"/>
              <a:t>Apologies</a:t>
            </a:r>
          </a:p>
          <a:p>
            <a:pPr eaLnBrk="1" hangingPunct="1">
              <a:lnSpc>
                <a:spcPct val="80000"/>
              </a:lnSpc>
              <a:defRPr/>
            </a:pPr>
            <a:r>
              <a:rPr lang="en-GB" sz="2000" dirty="0" smtClean="0"/>
              <a:t>Certainty</a:t>
            </a:r>
          </a:p>
          <a:p>
            <a:pPr eaLnBrk="1" hangingPunct="1">
              <a:lnSpc>
                <a:spcPct val="80000"/>
              </a:lnSpc>
              <a:defRPr/>
            </a:pPr>
            <a:r>
              <a:rPr lang="en-GB" sz="2000" dirty="0" smtClean="0"/>
              <a:t>Personal pronouns</a:t>
            </a:r>
          </a:p>
          <a:p>
            <a:pPr eaLnBrk="1" hangingPunct="1">
              <a:lnSpc>
                <a:spcPct val="80000"/>
              </a:lnSpc>
              <a:defRPr/>
            </a:pPr>
            <a:r>
              <a:rPr lang="en-GB" sz="2000" dirty="0" smtClean="0"/>
              <a:t>Abbreviations &amp; contractions</a:t>
            </a:r>
          </a:p>
          <a:p>
            <a:pPr eaLnBrk="1" hangingPunct="1">
              <a:lnSpc>
                <a:spcPct val="80000"/>
              </a:lnSpc>
              <a:defRPr/>
            </a:pPr>
            <a:endParaRPr lang="en-GB" sz="2000" dirty="0" smtClean="0"/>
          </a:p>
          <a:p>
            <a:pPr eaLnBrk="1" hangingPunct="1">
              <a:lnSpc>
                <a:spcPct val="80000"/>
              </a:lnSpc>
              <a:buFont typeface="Wingdings" panose="05000000000000000000" pitchFamily="2" charset="2"/>
              <a:buNone/>
              <a:defRPr/>
            </a:pPr>
            <a:r>
              <a:rPr lang="en-GB" sz="2000" b="1" dirty="0" smtClean="0"/>
              <a:t>Ensure:</a:t>
            </a:r>
          </a:p>
          <a:p>
            <a:pPr eaLnBrk="1" hangingPunct="1">
              <a:lnSpc>
                <a:spcPct val="80000"/>
              </a:lnSpc>
              <a:defRPr/>
            </a:pPr>
            <a:r>
              <a:rPr lang="en-GB" sz="2000" dirty="0" smtClean="0"/>
              <a:t>Objectivity</a:t>
            </a:r>
          </a:p>
          <a:p>
            <a:pPr eaLnBrk="1" hangingPunct="1">
              <a:lnSpc>
                <a:spcPct val="80000"/>
              </a:lnSpc>
              <a:defRPr/>
            </a:pPr>
            <a:r>
              <a:rPr lang="en-GB" sz="2000" dirty="0" smtClean="0"/>
              <a:t>Meeting the needs of the reader</a:t>
            </a:r>
          </a:p>
          <a:p>
            <a:pPr eaLnBrk="1" hangingPunct="1">
              <a:lnSpc>
                <a:spcPct val="80000"/>
              </a:lnSpc>
              <a:defRPr/>
            </a:pPr>
            <a:r>
              <a:rPr lang="en-GB" sz="2000" dirty="0" smtClean="0"/>
              <a:t>Use of formal English</a:t>
            </a:r>
          </a:p>
          <a:p>
            <a:pPr eaLnBrk="1" hangingPunct="1">
              <a:lnSpc>
                <a:spcPct val="80000"/>
              </a:lnSpc>
              <a:defRPr/>
            </a:pPr>
            <a:r>
              <a:rPr lang="en-GB" sz="2000" dirty="0" smtClean="0"/>
              <a:t>Differentiation between facts, opinions and </a:t>
            </a:r>
            <a:r>
              <a:rPr lang="en-GB" sz="2000" dirty="0" smtClean="0"/>
              <a:t>arguments</a:t>
            </a:r>
          </a:p>
          <a:p>
            <a:pPr eaLnBrk="1" hangingPunct="1">
              <a:lnSpc>
                <a:spcPct val="80000"/>
              </a:lnSpc>
              <a:defRPr/>
            </a:pPr>
            <a:r>
              <a:rPr lang="en-GB" sz="2000" dirty="0" smtClean="0"/>
              <a:t>Justification of all statement and arguments</a:t>
            </a:r>
            <a:endParaRPr lang="en-GB" sz="2000" dirty="0" smtClean="0"/>
          </a:p>
        </p:txBody>
      </p:sp>
    </p:spTree>
    <p:extLst>
      <p:ext uri="{BB962C8B-B14F-4D97-AF65-F5344CB8AC3E}">
        <p14:creationId xmlns:p14="http://schemas.microsoft.com/office/powerpoint/2010/main" val="559983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45410" name="Rectangle 2"/>
          <p:cNvSpPr>
            <a:spLocks noGrp="1" noChangeArrowheads="1"/>
          </p:cNvSpPr>
          <p:nvPr>
            <p:ph type="title"/>
          </p:nvPr>
        </p:nvSpPr>
        <p:spPr>
          <a:xfrm>
            <a:off x="457200" y="906463"/>
            <a:ext cx="8229600" cy="511175"/>
          </a:xfrm>
        </p:spPr>
        <p:txBody>
          <a:bodyPr>
            <a:normAutofit fontScale="90000"/>
          </a:bodyPr>
          <a:lstStyle/>
          <a:p>
            <a:pPr eaLnBrk="1" hangingPunct="1">
              <a:defRPr/>
            </a:pPr>
            <a:r>
              <a:rPr lang="en-GB" sz="3600" b="1" smtClean="0"/>
              <a:t>Academic writing</a:t>
            </a:r>
          </a:p>
        </p:txBody>
      </p:sp>
      <p:sp>
        <p:nvSpPr>
          <p:cNvPr id="145411" name="Rectangle 3"/>
          <p:cNvSpPr>
            <a:spLocks noGrp="1" noChangeArrowheads="1"/>
          </p:cNvSpPr>
          <p:nvPr>
            <p:ph type="body" idx="1"/>
          </p:nvPr>
        </p:nvSpPr>
        <p:spPr/>
        <p:txBody>
          <a:bodyPr/>
          <a:lstStyle/>
          <a:p>
            <a:pPr eaLnBrk="1" hangingPunct="1">
              <a:defRPr/>
            </a:pPr>
            <a:r>
              <a:rPr lang="en-GB" smtClean="0"/>
              <a:t>Write in your own words</a:t>
            </a:r>
          </a:p>
          <a:p>
            <a:pPr eaLnBrk="1" hangingPunct="1">
              <a:defRPr/>
            </a:pPr>
            <a:r>
              <a:rPr lang="en-GB" smtClean="0"/>
              <a:t>Use appropriately referenced material</a:t>
            </a:r>
          </a:p>
          <a:p>
            <a:pPr eaLnBrk="1" hangingPunct="1">
              <a:defRPr/>
            </a:pPr>
            <a:r>
              <a:rPr lang="en-GB" smtClean="0"/>
              <a:t>Develop a logical discussion /argument</a:t>
            </a:r>
          </a:p>
        </p:txBody>
      </p:sp>
    </p:spTree>
    <p:extLst>
      <p:ext uri="{BB962C8B-B14F-4D97-AF65-F5344CB8AC3E}">
        <p14:creationId xmlns:p14="http://schemas.microsoft.com/office/powerpoint/2010/main" val="7537319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51554" name="Rectangle 2"/>
          <p:cNvSpPr>
            <a:spLocks noGrp="1" noChangeArrowheads="1"/>
          </p:cNvSpPr>
          <p:nvPr>
            <p:ph type="title"/>
          </p:nvPr>
        </p:nvSpPr>
        <p:spPr>
          <a:xfrm>
            <a:off x="457200" y="620713"/>
            <a:ext cx="8229600" cy="796925"/>
          </a:xfrm>
        </p:spPr>
        <p:txBody>
          <a:bodyPr/>
          <a:lstStyle/>
          <a:p>
            <a:pPr eaLnBrk="1" hangingPunct="1">
              <a:defRPr/>
            </a:pPr>
            <a:r>
              <a:rPr lang="en-GB" sz="3600" b="1" smtClean="0"/>
              <a:t>Academic writing</a:t>
            </a:r>
          </a:p>
        </p:txBody>
      </p:sp>
      <p:sp>
        <p:nvSpPr>
          <p:cNvPr id="151555" name="Rectangle 3"/>
          <p:cNvSpPr>
            <a:spLocks noGrp="1" noChangeArrowheads="1"/>
          </p:cNvSpPr>
          <p:nvPr>
            <p:ph type="body" idx="1"/>
          </p:nvPr>
        </p:nvSpPr>
        <p:spPr/>
        <p:txBody>
          <a:bodyPr>
            <a:normAutofit fontScale="92500" lnSpcReduction="10000"/>
          </a:bodyPr>
          <a:lstStyle/>
          <a:p>
            <a:pPr eaLnBrk="1" hangingPunct="1">
              <a:lnSpc>
                <a:spcPct val="90000"/>
              </a:lnSpc>
              <a:buFont typeface="Wingdings" panose="05000000000000000000" pitchFamily="2" charset="2"/>
              <a:buNone/>
              <a:defRPr/>
            </a:pPr>
            <a:r>
              <a:rPr lang="en-GB" sz="2400" b="1" smtClean="0"/>
              <a:t>Getting Started –</a:t>
            </a:r>
          </a:p>
          <a:p>
            <a:pPr eaLnBrk="1" hangingPunct="1">
              <a:lnSpc>
                <a:spcPct val="90000"/>
              </a:lnSpc>
              <a:defRPr/>
            </a:pPr>
            <a:r>
              <a:rPr lang="en-GB" sz="2400" smtClean="0"/>
              <a:t>Scribble</a:t>
            </a:r>
          </a:p>
          <a:p>
            <a:pPr eaLnBrk="1" hangingPunct="1">
              <a:lnSpc>
                <a:spcPct val="90000"/>
              </a:lnSpc>
              <a:defRPr/>
            </a:pPr>
            <a:r>
              <a:rPr lang="en-GB" sz="2400" smtClean="0"/>
              <a:t>Write one single word</a:t>
            </a:r>
          </a:p>
          <a:p>
            <a:pPr eaLnBrk="1" hangingPunct="1">
              <a:lnSpc>
                <a:spcPct val="90000"/>
              </a:lnSpc>
              <a:defRPr/>
            </a:pPr>
            <a:r>
              <a:rPr lang="en-GB" sz="2400" smtClean="0"/>
              <a:t>Write in pencil / or head page draft</a:t>
            </a:r>
          </a:p>
          <a:p>
            <a:pPr eaLnBrk="1" hangingPunct="1">
              <a:lnSpc>
                <a:spcPct val="90000"/>
              </a:lnSpc>
              <a:defRPr/>
            </a:pPr>
            <a:r>
              <a:rPr lang="en-GB" sz="2400" smtClean="0"/>
              <a:t>Ignore mistakes in early versions</a:t>
            </a:r>
          </a:p>
          <a:p>
            <a:pPr eaLnBrk="1" hangingPunct="1">
              <a:lnSpc>
                <a:spcPct val="90000"/>
              </a:lnSpc>
              <a:defRPr/>
            </a:pPr>
            <a:r>
              <a:rPr lang="en-GB" sz="2400" smtClean="0"/>
              <a:t>Start anywhere, you can order later</a:t>
            </a:r>
          </a:p>
          <a:p>
            <a:pPr eaLnBrk="1" hangingPunct="1">
              <a:lnSpc>
                <a:spcPct val="90000"/>
              </a:lnSpc>
              <a:defRPr/>
            </a:pPr>
            <a:r>
              <a:rPr lang="en-GB" sz="2400" smtClean="0"/>
              <a:t>Break the task into stages</a:t>
            </a:r>
          </a:p>
          <a:p>
            <a:pPr eaLnBrk="1" hangingPunct="1">
              <a:lnSpc>
                <a:spcPct val="90000"/>
              </a:lnSpc>
              <a:defRPr/>
            </a:pPr>
            <a:r>
              <a:rPr lang="en-GB" sz="2400" smtClean="0"/>
              <a:t>Brainstorm headings and ideas</a:t>
            </a:r>
          </a:p>
          <a:p>
            <a:pPr eaLnBrk="1" hangingPunct="1">
              <a:lnSpc>
                <a:spcPct val="90000"/>
              </a:lnSpc>
              <a:defRPr/>
            </a:pPr>
            <a:r>
              <a:rPr lang="en-GB" sz="2400" smtClean="0"/>
              <a:t>Experiment</a:t>
            </a:r>
          </a:p>
          <a:p>
            <a:pPr eaLnBrk="1" hangingPunct="1">
              <a:lnSpc>
                <a:spcPct val="90000"/>
              </a:lnSpc>
              <a:defRPr/>
            </a:pPr>
            <a:r>
              <a:rPr lang="en-GB" sz="2400" smtClean="0"/>
              <a:t>Ask yourself questions to follow up ideas</a:t>
            </a:r>
          </a:p>
          <a:p>
            <a:pPr eaLnBrk="1" hangingPunct="1">
              <a:lnSpc>
                <a:spcPct val="90000"/>
              </a:lnSpc>
              <a:buFont typeface="Wingdings" panose="05000000000000000000" pitchFamily="2" charset="2"/>
              <a:buNone/>
              <a:defRPr/>
            </a:pPr>
            <a:r>
              <a:rPr lang="en-GB" sz="2400" smtClean="0"/>
              <a:t>(see Cottrell, 2003, page 149)</a:t>
            </a:r>
          </a:p>
        </p:txBody>
      </p:sp>
    </p:spTree>
    <p:extLst>
      <p:ext uri="{BB962C8B-B14F-4D97-AF65-F5344CB8AC3E}">
        <p14:creationId xmlns:p14="http://schemas.microsoft.com/office/powerpoint/2010/main" val="23234185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dirty="0"/>
          </a:p>
        </p:txBody>
      </p:sp>
      <p:sp>
        <p:nvSpPr>
          <p:cNvPr id="152578" name="Rectangle 2"/>
          <p:cNvSpPr>
            <a:spLocks noGrp="1" noChangeArrowheads="1"/>
          </p:cNvSpPr>
          <p:nvPr>
            <p:ph type="title"/>
          </p:nvPr>
        </p:nvSpPr>
        <p:spPr>
          <a:xfrm>
            <a:off x="457200" y="692150"/>
            <a:ext cx="8229600" cy="725488"/>
          </a:xfrm>
        </p:spPr>
        <p:txBody>
          <a:bodyPr/>
          <a:lstStyle/>
          <a:p>
            <a:pPr eaLnBrk="1" hangingPunct="1">
              <a:defRPr/>
            </a:pPr>
            <a:r>
              <a:rPr lang="en-GB" sz="3600" b="1" smtClean="0"/>
              <a:t>Academic writing</a:t>
            </a:r>
          </a:p>
        </p:txBody>
      </p:sp>
      <p:sp>
        <p:nvSpPr>
          <p:cNvPr id="152579" name="Rectangle 3"/>
          <p:cNvSpPr>
            <a:spLocks noGrp="1" noChangeArrowheads="1"/>
          </p:cNvSpPr>
          <p:nvPr>
            <p:ph type="body" idx="1"/>
          </p:nvPr>
        </p:nvSpPr>
        <p:spPr/>
        <p:txBody>
          <a:bodyPr>
            <a:normAutofit/>
          </a:bodyPr>
          <a:lstStyle/>
          <a:p>
            <a:pPr eaLnBrk="1" hangingPunct="1">
              <a:lnSpc>
                <a:spcPct val="80000"/>
              </a:lnSpc>
              <a:buFont typeface="Wingdings" panose="05000000000000000000" pitchFamily="2" charset="2"/>
              <a:buNone/>
              <a:defRPr/>
            </a:pPr>
            <a:r>
              <a:rPr lang="en-GB" sz="2400" b="1" dirty="0" smtClean="0"/>
              <a:t>The craft of redrafting:</a:t>
            </a:r>
          </a:p>
          <a:p>
            <a:pPr eaLnBrk="1" hangingPunct="1">
              <a:lnSpc>
                <a:spcPct val="80000"/>
              </a:lnSpc>
              <a:buFont typeface="Wingdings" panose="05000000000000000000" pitchFamily="2" charset="2"/>
              <a:buNone/>
              <a:defRPr/>
            </a:pPr>
            <a:endParaRPr lang="en-GB" sz="2400" b="1" dirty="0" smtClean="0"/>
          </a:p>
          <a:p>
            <a:pPr eaLnBrk="1" hangingPunct="1">
              <a:lnSpc>
                <a:spcPct val="80000"/>
              </a:lnSpc>
              <a:buFont typeface="Wingdings" panose="05000000000000000000" pitchFamily="2" charset="2"/>
              <a:buNone/>
              <a:defRPr/>
            </a:pPr>
            <a:r>
              <a:rPr lang="en-GB" sz="2400" b="1" dirty="0" smtClean="0"/>
              <a:t>4 drafts</a:t>
            </a:r>
          </a:p>
          <a:p>
            <a:pPr eaLnBrk="1" hangingPunct="1">
              <a:lnSpc>
                <a:spcPct val="80000"/>
              </a:lnSpc>
              <a:defRPr/>
            </a:pPr>
            <a:r>
              <a:rPr lang="en-GB" sz="2400" dirty="0" smtClean="0"/>
              <a:t>Quick draft to cover main ideas</a:t>
            </a:r>
          </a:p>
          <a:p>
            <a:pPr eaLnBrk="1" hangingPunct="1">
              <a:lnSpc>
                <a:spcPct val="80000"/>
              </a:lnSpc>
              <a:defRPr/>
            </a:pPr>
            <a:r>
              <a:rPr lang="en-GB" sz="2400" dirty="0" smtClean="0"/>
              <a:t>Confirm &amp; fine-tune structure &amp; content - is everything relevant, is everything in right 	place and logical, have you backed up 	arguments with appropriate evidence?</a:t>
            </a:r>
          </a:p>
          <a:p>
            <a:pPr eaLnBrk="1" hangingPunct="1">
              <a:lnSpc>
                <a:spcPct val="80000"/>
              </a:lnSpc>
              <a:defRPr/>
            </a:pPr>
            <a:r>
              <a:rPr lang="en-GB" sz="2400" dirty="0" smtClean="0"/>
              <a:t>Fine-tune style -  is the style consistent, have you chosen the 	correct style and layout for the brief?</a:t>
            </a:r>
          </a:p>
          <a:p>
            <a:pPr eaLnBrk="1" hangingPunct="1">
              <a:lnSpc>
                <a:spcPct val="80000"/>
              </a:lnSpc>
              <a:defRPr/>
            </a:pPr>
            <a:r>
              <a:rPr lang="en-GB" sz="2400" dirty="0" smtClean="0"/>
              <a:t>Add finishing touches - is referencing complete, is print layout 	correct? </a:t>
            </a:r>
          </a:p>
        </p:txBody>
      </p:sp>
    </p:spTree>
    <p:extLst>
      <p:ext uri="{BB962C8B-B14F-4D97-AF65-F5344CB8AC3E}">
        <p14:creationId xmlns:p14="http://schemas.microsoft.com/office/powerpoint/2010/main" val="7621961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3224</TotalTime>
  <Words>1536</Words>
  <Application>Microsoft Office PowerPoint</Application>
  <PresentationFormat>On-screen Show (4:3)</PresentationFormat>
  <Paragraphs>418</Paragraphs>
  <Slides>44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Arial Narrow</vt:lpstr>
      <vt:lpstr>Calibri</vt:lpstr>
      <vt:lpstr>Myriad Pro</vt:lpstr>
      <vt:lpstr>Symbol</vt:lpstr>
      <vt:lpstr>Wingdings</vt:lpstr>
      <vt:lpstr>Wingdings 2</vt:lpstr>
      <vt:lpstr>20140311PresentationUWTSDTemplate</vt:lpstr>
      <vt:lpstr>BMDM7001 Identity and Approaches to Applied Business Research  March 17 Academic communication</vt:lpstr>
      <vt:lpstr>Effective Communication along the journey</vt:lpstr>
      <vt:lpstr>Academic Communication</vt:lpstr>
      <vt:lpstr>Academic Communication</vt:lpstr>
      <vt:lpstr>Hierarchy of academic engagement, to translate into communication</vt:lpstr>
      <vt:lpstr>Effective Communication</vt:lpstr>
      <vt:lpstr>Effective Communication</vt:lpstr>
      <vt:lpstr>Effective Communication</vt:lpstr>
      <vt:lpstr>Effective Communication</vt:lpstr>
      <vt:lpstr>Effective Communication Putting your message across</vt:lpstr>
      <vt:lpstr>Effective Communication</vt:lpstr>
      <vt:lpstr>Effective Communication</vt:lpstr>
      <vt:lpstr>Effective Communication</vt:lpstr>
      <vt:lpstr>Effective Communication</vt:lpstr>
      <vt:lpstr>Effective Communication</vt:lpstr>
      <vt:lpstr>Effective Communication Listening</vt:lpstr>
      <vt:lpstr>Effective Communication Listening</vt:lpstr>
      <vt:lpstr>Effective Communication Listening</vt:lpstr>
      <vt:lpstr>Effective Communication Listening</vt:lpstr>
      <vt:lpstr>Effective Communication Listening</vt:lpstr>
      <vt:lpstr>Effective Communication</vt:lpstr>
      <vt:lpstr>Use of language</vt:lpstr>
      <vt:lpstr>Use of language</vt:lpstr>
      <vt:lpstr>Use of language</vt:lpstr>
      <vt:lpstr>Supportive communication</vt:lpstr>
      <vt:lpstr>Communication climates</vt:lpstr>
      <vt:lpstr>Maximising communication</vt:lpstr>
      <vt:lpstr>Maximising communication</vt:lpstr>
      <vt:lpstr>Maximising communication</vt:lpstr>
      <vt:lpstr>Maximising communication</vt:lpstr>
      <vt:lpstr>Maximising communication</vt:lpstr>
      <vt:lpstr>Ways to ‘control’ a discussion</vt:lpstr>
      <vt:lpstr>Dominant communication situations</vt:lpstr>
      <vt:lpstr>Making a difference: influencing, negotiating, being assertive</vt:lpstr>
      <vt:lpstr>Making a difference: influencing, negotiating, being assertive</vt:lpstr>
      <vt:lpstr>Other aspects of non verbal behaviour: ‘paralanguage’</vt:lpstr>
      <vt:lpstr>Academic writing</vt:lpstr>
      <vt:lpstr>Academic writing</vt:lpstr>
      <vt:lpstr>Academic writing</vt:lpstr>
      <vt:lpstr>Academic writing</vt:lpstr>
      <vt:lpstr>Academic writing</vt:lpstr>
      <vt:lpstr>Academic writing</vt:lpstr>
      <vt:lpstr>Academic writing</vt:lpstr>
      <vt:lpstr>Academic writing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Jill Venus</cp:lastModifiedBy>
  <cp:revision>82</cp:revision>
  <cp:lastPrinted>2018-11-20T15:50:40Z</cp:lastPrinted>
  <dcterms:created xsi:type="dcterms:W3CDTF">2015-04-14T15:21:28Z</dcterms:created>
  <dcterms:modified xsi:type="dcterms:W3CDTF">2020-03-16T15:25:27Z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