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nva Sans" panose="020B0604020202020204" charset="0"/>
      <p:regular r:id="rId12"/>
    </p:embeddedFont>
    <p:embeddedFont>
      <p:font typeface="Manjari" panose="020B0604020202020204" charset="0"/>
      <p:regular r:id="rId13"/>
    </p:embeddedFont>
    <p:embeddedFont>
      <p:font typeface="Manjari Bold" panose="020B0604020202020204" charset="0"/>
      <p:regular r:id="rId14"/>
    </p:embeddedFont>
    <p:embeddedFont>
      <p:font typeface="Roboto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300" y="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8.sv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8100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3888" b="-33888"/>
            </a:stretch>
          </a:blipFill>
        </p:spPr>
        <p:txBody>
          <a:bodyPr/>
          <a:lstStyle/>
          <a:p>
            <a:endParaRPr lang="en-GB" noProof="0" dirty="0"/>
          </a:p>
        </p:txBody>
      </p:sp>
      <p:sp>
        <p:nvSpPr>
          <p:cNvPr id="3" name="Freeform 3"/>
          <p:cNvSpPr/>
          <p:nvPr/>
        </p:nvSpPr>
        <p:spPr>
          <a:xfrm>
            <a:off x="0" y="6598666"/>
            <a:ext cx="3688334" cy="3688334"/>
          </a:xfrm>
          <a:custGeom>
            <a:avLst/>
            <a:gdLst/>
            <a:ahLst/>
            <a:cxnLst/>
            <a:rect l="l" t="t" r="r" b="b"/>
            <a:pathLst>
              <a:path w="3688334" h="3688334">
                <a:moveTo>
                  <a:pt x="0" y="0"/>
                </a:moveTo>
                <a:lnTo>
                  <a:pt x="3688334" y="0"/>
                </a:lnTo>
                <a:lnTo>
                  <a:pt x="3688334" y="3688334"/>
                </a:lnTo>
                <a:lnTo>
                  <a:pt x="0" y="36883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a:off x="0" y="0"/>
            <a:ext cx="5149238" cy="2200129"/>
          </a:xfrm>
          <a:custGeom>
            <a:avLst/>
            <a:gdLst/>
            <a:ahLst/>
            <a:cxnLst/>
            <a:rect l="l" t="t" r="r" b="b"/>
            <a:pathLst>
              <a:path w="5149238" h="2200129">
                <a:moveTo>
                  <a:pt x="0" y="0"/>
                </a:moveTo>
                <a:lnTo>
                  <a:pt x="5149238" y="0"/>
                </a:lnTo>
                <a:lnTo>
                  <a:pt x="5149238" y="2200129"/>
                </a:lnTo>
                <a:lnTo>
                  <a:pt x="0" y="220012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5" name="Freeform 5"/>
          <p:cNvSpPr/>
          <p:nvPr/>
        </p:nvSpPr>
        <p:spPr>
          <a:xfrm rot="-10800000">
            <a:off x="14599666" y="0"/>
            <a:ext cx="3688334" cy="3688334"/>
          </a:xfrm>
          <a:custGeom>
            <a:avLst/>
            <a:gdLst/>
            <a:ahLst/>
            <a:cxnLst/>
            <a:rect l="l" t="t" r="r" b="b"/>
            <a:pathLst>
              <a:path w="3688334" h="3688334">
                <a:moveTo>
                  <a:pt x="0" y="0"/>
                </a:moveTo>
                <a:lnTo>
                  <a:pt x="3688334" y="0"/>
                </a:lnTo>
                <a:lnTo>
                  <a:pt x="3688334" y="3688334"/>
                </a:lnTo>
                <a:lnTo>
                  <a:pt x="0" y="36883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6" name="Freeform 6"/>
          <p:cNvSpPr/>
          <p:nvPr/>
        </p:nvSpPr>
        <p:spPr>
          <a:xfrm rot="-10800000">
            <a:off x="13138762" y="8086871"/>
            <a:ext cx="5149238" cy="2200129"/>
          </a:xfrm>
          <a:custGeom>
            <a:avLst/>
            <a:gdLst/>
            <a:ahLst/>
            <a:cxnLst/>
            <a:rect l="l" t="t" r="r" b="b"/>
            <a:pathLst>
              <a:path w="5149238" h="2200129">
                <a:moveTo>
                  <a:pt x="0" y="0"/>
                </a:moveTo>
                <a:lnTo>
                  <a:pt x="5149238" y="0"/>
                </a:lnTo>
                <a:lnTo>
                  <a:pt x="5149238" y="2200129"/>
                </a:lnTo>
                <a:lnTo>
                  <a:pt x="0" y="220012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grpSp>
        <p:nvGrpSpPr>
          <p:cNvPr id="7" name="Group 7"/>
          <p:cNvGrpSpPr/>
          <p:nvPr/>
        </p:nvGrpSpPr>
        <p:grpSpPr>
          <a:xfrm>
            <a:off x="2924632" y="2200129"/>
            <a:ext cx="12438736" cy="5000771"/>
            <a:chOff x="0" y="0"/>
            <a:chExt cx="3276046" cy="1199697"/>
          </a:xfrm>
        </p:grpSpPr>
        <p:sp>
          <p:nvSpPr>
            <p:cNvPr id="8" name="Freeform 8"/>
            <p:cNvSpPr/>
            <p:nvPr/>
          </p:nvSpPr>
          <p:spPr>
            <a:xfrm>
              <a:off x="0" y="0"/>
              <a:ext cx="3276046" cy="1199697"/>
            </a:xfrm>
            <a:custGeom>
              <a:avLst/>
              <a:gdLst/>
              <a:ahLst/>
              <a:cxnLst/>
              <a:rect l="l" t="t" r="r" b="b"/>
              <a:pathLst>
                <a:path w="3276046" h="1199697">
                  <a:moveTo>
                    <a:pt x="31743" y="0"/>
                  </a:moveTo>
                  <a:lnTo>
                    <a:pt x="3244303" y="0"/>
                  </a:lnTo>
                  <a:cubicBezTo>
                    <a:pt x="3261834" y="0"/>
                    <a:pt x="3276046" y="14212"/>
                    <a:pt x="3276046" y="31743"/>
                  </a:cubicBezTo>
                  <a:lnTo>
                    <a:pt x="3276046" y="1167955"/>
                  </a:lnTo>
                  <a:cubicBezTo>
                    <a:pt x="3276046" y="1185486"/>
                    <a:pt x="3261834" y="1199697"/>
                    <a:pt x="3244303" y="1199697"/>
                  </a:cubicBezTo>
                  <a:lnTo>
                    <a:pt x="31743" y="1199697"/>
                  </a:lnTo>
                  <a:cubicBezTo>
                    <a:pt x="14212" y="1199697"/>
                    <a:pt x="0" y="1185486"/>
                    <a:pt x="0" y="1167955"/>
                  </a:cubicBezTo>
                  <a:lnTo>
                    <a:pt x="0" y="31743"/>
                  </a:lnTo>
                  <a:cubicBezTo>
                    <a:pt x="0" y="14212"/>
                    <a:pt x="14212" y="0"/>
                    <a:pt x="31743" y="0"/>
                  </a:cubicBezTo>
                  <a:close/>
                </a:path>
              </a:pathLst>
            </a:custGeom>
            <a:solidFill>
              <a:srgbClr val="F4F5F6"/>
            </a:solidFill>
            <a:ln w="66675" cap="rnd">
              <a:solidFill>
                <a:srgbClr val="171778"/>
              </a:solidFill>
              <a:prstDash val="solid"/>
              <a:round/>
            </a:ln>
          </p:spPr>
          <p:txBody>
            <a:bodyPr/>
            <a:lstStyle/>
            <a:p>
              <a:endParaRPr lang="en-GB" noProof="0" dirty="0"/>
            </a:p>
          </p:txBody>
        </p:sp>
        <p:sp>
          <p:nvSpPr>
            <p:cNvPr id="9" name="TextBox 9"/>
            <p:cNvSpPr txBox="1"/>
            <p:nvPr/>
          </p:nvSpPr>
          <p:spPr>
            <a:xfrm>
              <a:off x="0" y="-38100"/>
              <a:ext cx="3276046" cy="1237797"/>
            </a:xfrm>
            <a:prstGeom prst="rect">
              <a:avLst/>
            </a:prstGeom>
          </p:spPr>
          <p:txBody>
            <a:bodyPr lIns="50800" tIns="50800" rIns="50800" bIns="50800" rtlCol="0" anchor="ctr"/>
            <a:lstStyle/>
            <a:p>
              <a:pPr marL="0" lvl="0" indent="0" algn="ctr">
                <a:lnSpc>
                  <a:spcPts val="2659"/>
                </a:lnSpc>
              </a:pPr>
              <a:endParaRPr lang="en-GB" noProof="0" dirty="0"/>
            </a:p>
          </p:txBody>
        </p:sp>
      </p:grpSp>
      <p:sp>
        <p:nvSpPr>
          <p:cNvPr id="10" name="TextBox 10"/>
          <p:cNvSpPr txBox="1"/>
          <p:nvPr/>
        </p:nvSpPr>
        <p:spPr>
          <a:xfrm>
            <a:off x="2495514" y="3932678"/>
            <a:ext cx="13296972" cy="3052695"/>
          </a:xfrm>
          <a:prstGeom prst="rect">
            <a:avLst/>
          </a:prstGeom>
        </p:spPr>
        <p:txBody>
          <a:bodyPr lIns="0" tIns="0" rIns="0" bIns="0" rtlCol="0" anchor="t">
            <a:spAutoFit/>
          </a:bodyPr>
          <a:lstStyle/>
          <a:p>
            <a:pPr algn="ctr">
              <a:lnSpc>
                <a:spcPts val="7721"/>
              </a:lnSpc>
            </a:pPr>
            <a:r>
              <a:rPr lang="en-GB" sz="5515" b="1" noProof="0" dirty="0">
                <a:solidFill>
                  <a:srgbClr val="171778"/>
                </a:solidFill>
                <a:latin typeface="Roboto Bold"/>
                <a:ea typeface="Roboto Bold"/>
                <a:cs typeface="Roboto Bold"/>
                <a:sym typeface="Roboto Bold"/>
              </a:rPr>
              <a:t>Problem Solving and Decision Making</a:t>
            </a:r>
          </a:p>
          <a:p>
            <a:pPr algn="ctr">
              <a:lnSpc>
                <a:spcPts val="7721"/>
              </a:lnSpc>
            </a:pPr>
            <a:r>
              <a:rPr lang="en-GB" sz="5515" b="1" noProof="0" dirty="0">
                <a:solidFill>
                  <a:srgbClr val="171778"/>
                </a:solidFill>
                <a:latin typeface="Roboto Bold"/>
                <a:ea typeface="Roboto Bold"/>
                <a:cs typeface="Roboto Bold"/>
                <a:sym typeface="Roboto Bold"/>
              </a:rPr>
              <a:t>LCLM4004</a:t>
            </a:r>
          </a:p>
          <a:p>
            <a:pPr algn="ctr">
              <a:lnSpc>
                <a:spcPts val="4361"/>
              </a:lnSpc>
            </a:pPr>
            <a:r>
              <a:rPr lang="en-GB" sz="3115" b="1" noProof="0" dirty="0">
                <a:solidFill>
                  <a:srgbClr val="171778"/>
                </a:solidFill>
                <a:latin typeface="Roboto Bold"/>
                <a:ea typeface="Roboto Bold"/>
                <a:cs typeface="Roboto Bold"/>
                <a:sym typeface="Roboto Bold"/>
              </a:rPr>
              <a:t>Component 1: Individual Presentation</a:t>
            </a:r>
          </a:p>
          <a:p>
            <a:pPr marL="0" lvl="0" indent="0" algn="ctr">
              <a:lnSpc>
                <a:spcPts val="4361"/>
              </a:lnSpc>
            </a:pPr>
            <a:r>
              <a:rPr lang="en-GB" sz="3115" b="1" noProof="0" dirty="0">
                <a:solidFill>
                  <a:srgbClr val="171778"/>
                </a:solidFill>
                <a:latin typeface="Roboto Bold"/>
                <a:ea typeface="Roboto Bold"/>
                <a:cs typeface="Roboto Bold"/>
                <a:sym typeface="Roboto Bold"/>
              </a:rPr>
              <a:t>Basil’s Bakery</a:t>
            </a:r>
          </a:p>
        </p:txBody>
      </p:sp>
      <p:sp>
        <p:nvSpPr>
          <p:cNvPr id="11" name="TextBox 11"/>
          <p:cNvSpPr txBox="1"/>
          <p:nvPr/>
        </p:nvSpPr>
        <p:spPr>
          <a:xfrm>
            <a:off x="7242280" y="7505700"/>
            <a:ext cx="4035319" cy="1468094"/>
          </a:xfrm>
          <a:prstGeom prst="rect">
            <a:avLst/>
          </a:prstGeom>
        </p:spPr>
        <p:txBody>
          <a:bodyPr wrap="square" lIns="0" tIns="0" rIns="0" bIns="0" rtlCol="0" anchor="t">
            <a:spAutoFit/>
          </a:bodyPr>
          <a:lstStyle/>
          <a:p>
            <a:pPr algn="ctr">
              <a:lnSpc>
                <a:spcPts val="3920"/>
              </a:lnSpc>
            </a:pPr>
            <a:r>
              <a:rPr lang="en-GB" sz="2800" noProof="0" dirty="0">
                <a:solidFill>
                  <a:srgbClr val="171778"/>
                </a:solidFill>
                <a:latin typeface="Canva Sans"/>
                <a:ea typeface="Canva Sans"/>
                <a:cs typeface="Canva Sans"/>
                <a:sym typeface="Canva Sans"/>
              </a:rPr>
              <a:t>Student ID : 2507866</a:t>
            </a:r>
          </a:p>
          <a:p>
            <a:pPr algn="ctr">
              <a:lnSpc>
                <a:spcPts val="3920"/>
              </a:lnSpc>
            </a:pPr>
            <a:r>
              <a:rPr lang="en-GB" sz="2800" noProof="0" dirty="0">
                <a:solidFill>
                  <a:srgbClr val="171778"/>
                </a:solidFill>
                <a:latin typeface="Canva Sans"/>
                <a:ea typeface="Canva Sans"/>
                <a:cs typeface="Canva Sans"/>
                <a:sym typeface="Canva Sans"/>
              </a:rPr>
              <a:t>Student Name: Ionela-Ramona Axente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0" y="0"/>
            <a:ext cx="3688334" cy="3688334"/>
          </a:xfrm>
          <a:custGeom>
            <a:avLst/>
            <a:gdLst/>
            <a:ahLst/>
            <a:cxnLst/>
            <a:rect l="l" t="t" r="r" b="b"/>
            <a:pathLst>
              <a:path w="3688334" h="3688334">
                <a:moveTo>
                  <a:pt x="0" y="0"/>
                </a:moveTo>
                <a:lnTo>
                  <a:pt x="3688334" y="0"/>
                </a:lnTo>
                <a:lnTo>
                  <a:pt x="3688334" y="3688334"/>
                </a:lnTo>
                <a:lnTo>
                  <a:pt x="0" y="36883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3" name="Freeform 3"/>
          <p:cNvSpPr/>
          <p:nvPr/>
        </p:nvSpPr>
        <p:spPr>
          <a:xfrm flipH="1">
            <a:off x="14599666" y="6598666"/>
            <a:ext cx="3688334" cy="3688334"/>
          </a:xfrm>
          <a:custGeom>
            <a:avLst/>
            <a:gdLst/>
            <a:ahLst/>
            <a:cxnLst/>
            <a:rect l="l" t="t" r="r" b="b"/>
            <a:pathLst>
              <a:path w="3688334" h="3688334">
                <a:moveTo>
                  <a:pt x="3688334" y="0"/>
                </a:moveTo>
                <a:lnTo>
                  <a:pt x="0" y="0"/>
                </a:lnTo>
                <a:lnTo>
                  <a:pt x="0" y="3688334"/>
                </a:lnTo>
                <a:lnTo>
                  <a:pt x="3688334" y="3688334"/>
                </a:lnTo>
                <a:lnTo>
                  <a:pt x="3688334"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4" name="Freeform 4"/>
          <p:cNvSpPr/>
          <p:nvPr/>
        </p:nvSpPr>
        <p:spPr>
          <a:xfrm>
            <a:off x="0" y="8306409"/>
            <a:ext cx="4635425" cy="1980591"/>
          </a:xfrm>
          <a:custGeom>
            <a:avLst/>
            <a:gdLst/>
            <a:ahLst/>
            <a:cxnLst/>
            <a:rect l="l" t="t" r="r" b="b"/>
            <a:pathLst>
              <a:path w="4635425" h="1980591">
                <a:moveTo>
                  <a:pt x="0" y="0"/>
                </a:moveTo>
                <a:lnTo>
                  <a:pt x="4635425" y="0"/>
                </a:lnTo>
                <a:lnTo>
                  <a:pt x="4635425" y="1980591"/>
                </a:lnTo>
                <a:lnTo>
                  <a:pt x="0" y="19805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5" name="Freeform 5"/>
          <p:cNvSpPr/>
          <p:nvPr/>
        </p:nvSpPr>
        <p:spPr>
          <a:xfrm flipH="1">
            <a:off x="13525970" y="0"/>
            <a:ext cx="4762030" cy="2034685"/>
          </a:xfrm>
          <a:custGeom>
            <a:avLst/>
            <a:gdLst/>
            <a:ahLst/>
            <a:cxnLst/>
            <a:rect l="l" t="t" r="r" b="b"/>
            <a:pathLst>
              <a:path w="4762030" h="2034685">
                <a:moveTo>
                  <a:pt x="4762030" y="0"/>
                </a:moveTo>
                <a:lnTo>
                  <a:pt x="0" y="0"/>
                </a:lnTo>
                <a:lnTo>
                  <a:pt x="0" y="2034685"/>
                </a:lnTo>
                <a:lnTo>
                  <a:pt x="4762030" y="2034685"/>
                </a:lnTo>
                <a:lnTo>
                  <a:pt x="476203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6" name="Freeform 6"/>
          <p:cNvSpPr/>
          <p:nvPr/>
        </p:nvSpPr>
        <p:spPr>
          <a:xfrm>
            <a:off x="11229187" y="4062695"/>
            <a:ext cx="6409605" cy="2409583"/>
          </a:xfrm>
          <a:custGeom>
            <a:avLst/>
            <a:gdLst/>
            <a:ahLst/>
            <a:cxnLst/>
            <a:rect l="l" t="t" r="r" b="b"/>
            <a:pathLst>
              <a:path w="6409605" h="2409583">
                <a:moveTo>
                  <a:pt x="0" y="0"/>
                </a:moveTo>
                <a:lnTo>
                  <a:pt x="6409604" y="0"/>
                </a:lnTo>
                <a:lnTo>
                  <a:pt x="6409604" y="2409583"/>
                </a:lnTo>
                <a:lnTo>
                  <a:pt x="0" y="2409583"/>
                </a:lnTo>
                <a:lnTo>
                  <a:pt x="0" y="0"/>
                </a:lnTo>
                <a:close/>
              </a:path>
            </a:pathLst>
          </a:custGeom>
          <a:blipFill>
            <a:blip r:embed="rId4"/>
            <a:stretch>
              <a:fillRect l="-5071" t="-36761" r="-5071" b="-26761"/>
            </a:stretch>
          </a:blipFill>
        </p:spPr>
        <p:txBody>
          <a:bodyPr/>
          <a:lstStyle/>
          <a:p>
            <a:endParaRPr lang="en-GB" noProof="0" dirty="0"/>
          </a:p>
        </p:txBody>
      </p:sp>
      <p:sp>
        <p:nvSpPr>
          <p:cNvPr id="7" name="TextBox 7"/>
          <p:cNvSpPr txBox="1"/>
          <p:nvPr/>
        </p:nvSpPr>
        <p:spPr>
          <a:xfrm>
            <a:off x="4899469" y="1739392"/>
            <a:ext cx="8489062" cy="841274"/>
          </a:xfrm>
          <a:prstGeom prst="rect">
            <a:avLst/>
          </a:prstGeom>
        </p:spPr>
        <p:txBody>
          <a:bodyPr lIns="0" tIns="0" rIns="0" bIns="0" rtlCol="0" anchor="t">
            <a:spAutoFit/>
          </a:bodyPr>
          <a:lstStyle/>
          <a:p>
            <a:pPr marL="0" lvl="0" indent="0" algn="ctr">
              <a:lnSpc>
                <a:spcPts val="6655"/>
              </a:lnSpc>
            </a:pPr>
            <a:r>
              <a:rPr lang="en-GB" sz="4753" b="1" noProof="0" dirty="0">
                <a:solidFill>
                  <a:srgbClr val="171778"/>
                </a:solidFill>
                <a:latin typeface="Manjari Bold"/>
                <a:ea typeface="Manjari Bold"/>
                <a:cs typeface="Manjari Bold"/>
                <a:sym typeface="Manjari Bold"/>
              </a:rPr>
              <a:t>INTRODUCTION AND CONTEXT</a:t>
            </a:r>
          </a:p>
        </p:txBody>
      </p:sp>
      <p:sp>
        <p:nvSpPr>
          <p:cNvPr id="8" name="TextBox 8"/>
          <p:cNvSpPr txBox="1"/>
          <p:nvPr/>
        </p:nvSpPr>
        <p:spPr>
          <a:xfrm>
            <a:off x="1489328" y="3254646"/>
            <a:ext cx="9381932" cy="3590727"/>
          </a:xfrm>
          <a:prstGeom prst="rect">
            <a:avLst/>
          </a:prstGeom>
        </p:spPr>
        <p:txBody>
          <a:bodyPr lIns="0" tIns="0" rIns="0" bIns="0" rtlCol="0" anchor="t">
            <a:spAutoFit/>
          </a:bodyPr>
          <a:lstStyle/>
          <a:p>
            <a:pPr marL="0" lvl="0" indent="0" algn="l">
              <a:lnSpc>
                <a:spcPts val="2812"/>
              </a:lnSpc>
            </a:pPr>
            <a:endParaRPr lang="en-GB" sz="2008" b="1" noProof="0" dirty="0">
              <a:solidFill>
                <a:srgbClr val="171778"/>
              </a:solidFill>
              <a:latin typeface="Manjari Bold"/>
              <a:ea typeface="Manjari Bold"/>
              <a:cs typeface="Manjari Bold"/>
              <a:sym typeface="Manjari Bold"/>
            </a:endParaRPr>
          </a:p>
          <a:p>
            <a:pPr marL="0" lvl="0" indent="0" algn="l">
              <a:lnSpc>
                <a:spcPts val="2812"/>
              </a:lnSpc>
            </a:pPr>
            <a:r>
              <a:rPr lang="en-GB" sz="2008" b="1" noProof="0" dirty="0">
                <a:solidFill>
                  <a:srgbClr val="171778"/>
                </a:solidFill>
                <a:latin typeface="Manjari Bold"/>
                <a:ea typeface="Manjari Bold"/>
                <a:cs typeface="Manjari Bold"/>
                <a:sym typeface="Manjari Bold"/>
              </a:rPr>
              <a:t>In this presentation, I will:</a:t>
            </a:r>
          </a:p>
          <a:p>
            <a:pPr marL="433656" lvl="1" indent="-216828" algn="l">
              <a:lnSpc>
                <a:spcPts val="2812"/>
              </a:lnSpc>
              <a:buFont typeface="Arial"/>
              <a:buChar char="•"/>
            </a:pPr>
            <a:r>
              <a:rPr lang="en-GB" sz="2008" b="1" noProof="0" dirty="0">
                <a:solidFill>
                  <a:srgbClr val="171778"/>
                </a:solidFill>
                <a:latin typeface="Manjari Bold"/>
                <a:ea typeface="Manjari Bold"/>
                <a:cs typeface="Manjari Bold"/>
                <a:sym typeface="Manjari Bold"/>
              </a:rPr>
              <a:t>Provide an overview of Basil’s Bakery, including the nature and scope of the challenges it is currently facing.</a:t>
            </a:r>
          </a:p>
          <a:p>
            <a:pPr marL="433656" lvl="1" indent="-216828" algn="l">
              <a:lnSpc>
                <a:spcPts val="2812"/>
              </a:lnSpc>
              <a:buFont typeface="Arial"/>
              <a:buChar char="•"/>
            </a:pPr>
            <a:r>
              <a:rPr lang="en-GB" sz="2008" b="1" noProof="0" dirty="0">
                <a:solidFill>
                  <a:srgbClr val="171778"/>
                </a:solidFill>
                <a:latin typeface="Manjari Bold"/>
                <a:ea typeface="Manjari Bold"/>
                <a:cs typeface="Manjari Bold"/>
                <a:sym typeface="Manjari Bold"/>
              </a:rPr>
              <a:t>Critically examine and apply the PESTEL framework to analyse the external environment.</a:t>
            </a:r>
          </a:p>
          <a:p>
            <a:pPr marL="433656" lvl="1" indent="-216828" algn="l">
              <a:lnSpc>
                <a:spcPts val="2812"/>
              </a:lnSpc>
              <a:buFont typeface="Arial"/>
              <a:buChar char="•"/>
            </a:pPr>
            <a:r>
              <a:rPr lang="en-GB" sz="2008" b="1" noProof="0" dirty="0">
                <a:solidFill>
                  <a:srgbClr val="171778"/>
                </a:solidFill>
                <a:latin typeface="Manjari Bold"/>
                <a:ea typeface="Manjari Bold"/>
                <a:cs typeface="Manjari Bold"/>
                <a:sym typeface="Manjari Bold"/>
              </a:rPr>
              <a:t>Critically evaluate and apply the Cause-and-Effect model to identify underlying issues.</a:t>
            </a:r>
          </a:p>
          <a:p>
            <a:pPr marL="433656" lvl="1" indent="-216828" algn="l">
              <a:lnSpc>
                <a:spcPts val="2812"/>
              </a:lnSpc>
              <a:buFont typeface="Arial"/>
              <a:buChar char="•"/>
            </a:pPr>
            <a:r>
              <a:rPr lang="en-GB" sz="2008" b="1" noProof="0" dirty="0">
                <a:solidFill>
                  <a:srgbClr val="171778"/>
                </a:solidFill>
                <a:latin typeface="Manjari Bold"/>
                <a:ea typeface="Manjari Bold"/>
                <a:cs typeface="Manjari Bold"/>
                <a:sym typeface="Manjari Bold"/>
              </a:rPr>
              <a:t>Conclude with a summary of the key findings and insights.</a:t>
            </a:r>
          </a:p>
          <a:p>
            <a:pPr marL="0" lvl="0" indent="0" algn="l">
              <a:lnSpc>
                <a:spcPts val="2812"/>
              </a:lnSpc>
            </a:pPr>
            <a:endParaRPr lang="en-GB" sz="2008" b="1" noProof="0" dirty="0">
              <a:solidFill>
                <a:srgbClr val="171778"/>
              </a:solidFill>
              <a:latin typeface="Manjari Bold"/>
              <a:ea typeface="Manjari Bold"/>
              <a:cs typeface="Manjari Bold"/>
              <a:sym typeface="Manjari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0" y="0"/>
            <a:ext cx="3688334" cy="3688334"/>
          </a:xfrm>
          <a:custGeom>
            <a:avLst/>
            <a:gdLst/>
            <a:ahLst/>
            <a:cxnLst/>
            <a:rect l="l" t="t" r="r" b="b"/>
            <a:pathLst>
              <a:path w="3688334" h="3688334">
                <a:moveTo>
                  <a:pt x="0" y="0"/>
                </a:moveTo>
                <a:lnTo>
                  <a:pt x="3688334" y="0"/>
                </a:lnTo>
                <a:lnTo>
                  <a:pt x="3688334" y="3688334"/>
                </a:lnTo>
                <a:lnTo>
                  <a:pt x="0" y="36883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3" name="Freeform 3"/>
          <p:cNvSpPr/>
          <p:nvPr/>
        </p:nvSpPr>
        <p:spPr>
          <a:xfrm>
            <a:off x="0" y="8306409"/>
            <a:ext cx="4635425" cy="1980591"/>
          </a:xfrm>
          <a:custGeom>
            <a:avLst/>
            <a:gdLst/>
            <a:ahLst/>
            <a:cxnLst/>
            <a:rect l="l" t="t" r="r" b="b"/>
            <a:pathLst>
              <a:path w="4635425" h="1980591">
                <a:moveTo>
                  <a:pt x="0" y="0"/>
                </a:moveTo>
                <a:lnTo>
                  <a:pt x="4635425" y="0"/>
                </a:lnTo>
                <a:lnTo>
                  <a:pt x="4635425" y="1980591"/>
                </a:lnTo>
                <a:lnTo>
                  <a:pt x="0" y="19805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flipH="1">
            <a:off x="13525970" y="0"/>
            <a:ext cx="4762030" cy="2034685"/>
          </a:xfrm>
          <a:custGeom>
            <a:avLst/>
            <a:gdLst/>
            <a:ahLst/>
            <a:cxnLst/>
            <a:rect l="l" t="t" r="r" b="b"/>
            <a:pathLst>
              <a:path w="4762030" h="2034685">
                <a:moveTo>
                  <a:pt x="4762030" y="0"/>
                </a:moveTo>
                <a:lnTo>
                  <a:pt x="0" y="0"/>
                </a:lnTo>
                <a:lnTo>
                  <a:pt x="0" y="2034685"/>
                </a:lnTo>
                <a:lnTo>
                  <a:pt x="4762030" y="2034685"/>
                </a:lnTo>
                <a:lnTo>
                  <a:pt x="476203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grpSp>
        <p:nvGrpSpPr>
          <p:cNvPr id="5" name="Group 5"/>
          <p:cNvGrpSpPr>
            <a:grpSpLocks noChangeAspect="1"/>
          </p:cNvGrpSpPr>
          <p:nvPr/>
        </p:nvGrpSpPr>
        <p:grpSpPr>
          <a:xfrm>
            <a:off x="13680283" y="2035304"/>
            <a:ext cx="3448466" cy="3788031"/>
            <a:chOff x="0" y="0"/>
            <a:chExt cx="5803900" cy="6375400"/>
          </a:xfrm>
        </p:grpSpPr>
        <p:sp>
          <p:nvSpPr>
            <p:cNvPr id="6" name="Freeform 6"/>
            <p:cNvSpPr/>
            <p:nvPr/>
          </p:nvSpPr>
          <p:spPr>
            <a:xfrm>
              <a:off x="12700" y="12700"/>
              <a:ext cx="5778500" cy="6350000"/>
            </a:xfrm>
            <a:custGeom>
              <a:avLst/>
              <a:gdLst/>
              <a:ahLst/>
              <a:cxnLst/>
              <a:rect l="l" t="t" r="r" b="b"/>
              <a:pathLst>
                <a:path w="5778500" h="6350000">
                  <a:moveTo>
                    <a:pt x="2889250" y="0"/>
                  </a:moveTo>
                  <a:cubicBezTo>
                    <a:pt x="1258570" y="0"/>
                    <a:pt x="0" y="1144270"/>
                    <a:pt x="0" y="2917190"/>
                  </a:cubicBezTo>
                  <a:cubicBezTo>
                    <a:pt x="0" y="4175760"/>
                    <a:pt x="0" y="6350000"/>
                    <a:pt x="0" y="6350000"/>
                  </a:cubicBezTo>
                  <a:lnTo>
                    <a:pt x="2889250" y="6350000"/>
                  </a:lnTo>
                  <a:lnTo>
                    <a:pt x="5778500" y="6350000"/>
                  </a:lnTo>
                  <a:cubicBezTo>
                    <a:pt x="5778500" y="6350000"/>
                    <a:pt x="5778500" y="4175760"/>
                    <a:pt x="5778500" y="2917190"/>
                  </a:cubicBezTo>
                  <a:cubicBezTo>
                    <a:pt x="5778500" y="1144270"/>
                    <a:pt x="4519930" y="0"/>
                    <a:pt x="2889250" y="0"/>
                  </a:cubicBezTo>
                  <a:close/>
                </a:path>
              </a:pathLst>
            </a:custGeom>
            <a:blipFill>
              <a:blip r:embed="rId4"/>
              <a:stretch>
                <a:fillRect l="-4945" r="-4945"/>
              </a:stretch>
            </a:blipFill>
          </p:spPr>
          <p:txBody>
            <a:bodyPr/>
            <a:lstStyle/>
            <a:p>
              <a:endParaRPr lang="en-GB" noProof="0" dirty="0"/>
            </a:p>
          </p:txBody>
        </p:sp>
        <p:sp>
          <p:nvSpPr>
            <p:cNvPr id="7" name="Freeform 7"/>
            <p:cNvSpPr/>
            <p:nvPr/>
          </p:nvSpPr>
          <p:spPr>
            <a:xfrm>
              <a:off x="0" y="0"/>
              <a:ext cx="5803900" cy="6375400"/>
            </a:xfrm>
            <a:custGeom>
              <a:avLst/>
              <a:gdLst/>
              <a:ahLst/>
              <a:cxnLst/>
              <a:rect l="l" t="t" r="r" b="b"/>
              <a:pathLst>
                <a:path w="5803900" h="6375400">
                  <a:moveTo>
                    <a:pt x="5803900" y="6375400"/>
                  </a:moveTo>
                  <a:lnTo>
                    <a:pt x="0" y="6375400"/>
                  </a:lnTo>
                  <a:lnTo>
                    <a:pt x="0" y="2929890"/>
                  </a:lnTo>
                  <a:cubicBezTo>
                    <a:pt x="0" y="2495550"/>
                    <a:pt x="74930" y="2089150"/>
                    <a:pt x="223520" y="1720850"/>
                  </a:cubicBezTo>
                  <a:cubicBezTo>
                    <a:pt x="365760" y="1367790"/>
                    <a:pt x="571500" y="1056640"/>
                    <a:pt x="836930" y="797560"/>
                  </a:cubicBezTo>
                  <a:cubicBezTo>
                    <a:pt x="1361440" y="283210"/>
                    <a:pt x="2095500" y="0"/>
                    <a:pt x="2901950" y="0"/>
                  </a:cubicBezTo>
                  <a:cubicBezTo>
                    <a:pt x="3708400" y="0"/>
                    <a:pt x="4441190" y="283210"/>
                    <a:pt x="4966970" y="797560"/>
                  </a:cubicBezTo>
                  <a:cubicBezTo>
                    <a:pt x="5232400" y="1056640"/>
                    <a:pt x="5438140" y="1367790"/>
                    <a:pt x="5580380" y="1722120"/>
                  </a:cubicBezTo>
                  <a:cubicBezTo>
                    <a:pt x="5728970" y="2090420"/>
                    <a:pt x="5803900" y="2496820"/>
                    <a:pt x="5803900" y="2931160"/>
                  </a:cubicBezTo>
                  <a:lnTo>
                    <a:pt x="5803900" y="6375400"/>
                  </a:lnTo>
                  <a:close/>
                  <a:moveTo>
                    <a:pt x="25400" y="6350000"/>
                  </a:moveTo>
                  <a:lnTo>
                    <a:pt x="5778500" y="6350000"/>
                  </a:lnTo>
                  <a:lnTo>
                    <a:pt x="5778500" y="2929890"/>
                  </a:lnTo>
                  <a:cubicBezTo>
                    <a:pt x="5778500" y="2499360"/>
                    <a:pt x="5703570" y="2095500"/>
                    <a:pt x="5557520" y="1731010"/>
                  </a:cubicBezTo>
                  <a:cubicBezTo>
                    <a:pt x="5416550" y="1380490"/>
                    <a:pt x="5212080" y="1073150"/>
                    <a:pt x="4949190" y="815340"/>
                  </a:cubicBezTo>
                  <a:cubicBezTo>
                    <a:pt x="4428490" y="306070"/>
                    <a:pt x="3700780" y="25400"/>
                    <a:pt x="2901950" y="25400"/>
                  </a:cubicBezTo>
                  <a:cubicBezTo>
                    <a:pt x="2103120" y="25400"/>
                    <a:pt x="1375410" y="306070"/>
                    <a:pt x="854710" y="815340"/>
                  </a:cubicBezTo>
                  <a:cubicBezTo>
                    <a:pt x="591820" y="1071880"/>
                    <a:pt x="387350" y="1380490"/>
                    <a:pt x="246380" y="1731010"/>
                  </a:cubicBezTo>
                  <a:cubicBezTo>
                    <a:pt x="100330" y="2095500"/>
                    <a:pt x="25400" y="2499360"/>
                    <a:pt x="25400" y="2929890"/>
                  </a:cubicBezTo>
                  <a:lnTo>
                    <a:pt x="25400" y="6350000"/>
                  </a:lnTo>
                  <a:close/>
                </a:path>
              </a:pathLst>
            </a:custGeom>
            <a:solidFill>
              <a:srgbClr val="171778"/>
            </a:solidFill>
          </p:spPr>
          <p:txBody>
            <a:bodyPr/>
            <a:lstStyle/>
            <a:p>
              <a:endParaRPr lang="en-GB" noProof="0" dirty="0"/>
            </a:p>
          </p:txBody>
        </p:sp>
      </p:grpSp>
      <p:sp>
        <p:nvSpPr>
          <p:cNvPr id="8" name="Freeform 8"/>
          <p:cNvSpPr/>
          <p:nvPr/>
        </p:nvSpPr>
        <p:spPr>
          <a:xfrm>
            <a:off x="12833396" y="5971089"/>
            <a:ext cx="5142239" cy="3791313"/>
          </a:xfrm>
          <a:custGeom>
            <a:avLst/>
            <a:gdLst/>
            <a:ahLst/>
            <a:cxnLst/>
            <a:rect l="l" t="t" r="r" b="b"/>
            <a:pathLst>
              <a:path w="5142239" h="3791313">
                <a:moveTo>
                  <a:pt x="0" y="0"/>
                </a:moveTo>
                <a:lnTo>
                  <a:pt x="5142239" y="0"/>
                </a:lnTo>
                <a:lnTo>
                  <a:pt x="5142239" y="3791314"/>
                </a:lnTo>
                <a:lnTo>
                  <a:pt x="0" y="3791314"/>
                </a:lnTo>
                <a:lnTo>
                  <a:pt x="0" y="0"/>
                </a:lnTo>
                <a:close/>
              </a:path>
            </a:pathLst>
          </a:custGeom>
          <a:blipFill>
            <a:blip r:embed="rId5"/>
            <a:stretch>
              <a:fillRect l="-68292" t="-26260" r="-5720" b="-5466"/>
            </a:stretch>
          </a:blipFill>
        </p:spPr>
        <p:txBody>
          <a:bodyPr/>
          <a:lstStyle/>
          <a:p>
            <a:endParaRPr lang="en-GB" noProof="0" dirty="0"/>
          </a:p>
        </p:txBody>
      </p:sp>
      <p:sp>
        <p:nvSpPr>
          <p:cNvPr id="9" name="TextBox 9"/>
          <p:cNvSpPr txBox="1"/>
          <p:nvPr/>
        </p:nvSpPr>
        <p:spPr>
          <a:xfrm>
            <a:off x="1872100" y="1739392"/>
            <a:ext cx="11516430" cy="841274"/>
          </a:xfrm>
          <a:prstGeom prst="rect">
            <a:avLst/>
          </a:prstGeom>
        </p:spPr>
        <p:txBody>
          <a:bodyPr lIns="0" tIns="0" rIns="0" bIns="0" rtlCol="0" anchor="t">
            <a:spAutoFit/>
          </a:bodyPr>
          <a:lstStyle/>
          <a:p>
            <a:pPr marL="0" lvl="0" indent="0" algn="ctr">
              <a:lnSpc>
                <a:spcPts val="6655"/>
              </a:lnSpc>
            </a:pPr>
            <a:r>
              <a:rPr lang="en-GB" sz="4753" b="1" noProof="0" dirty="0">
                <a:solidFill>
                  <a:srgbClr val="171778"/>
                </a:solidFill>
                <a:latin typeface="Manjari Bold"/>
                <a:ea typeface="Manjari Bold"/>
                <a:cs typeface="Manjari Bold"/>
                <a:sym typeface="Manjari Bold"/>
              </a:rPr>
              <a:t>OVERVIEW OF BASIL’S BAKERY</a:t>
            </a:r>
          </a:p>
        </p:txBody>
      </p:sp>
      <p:sp>
        <p:nvSpPr>
          <p:cNvPr id="10" name="TextBox 10"/>
          <p:cNvSpPr txBox="1"/>
          <p:nvPr/>
        </p:nvSpPr>
        <p:spPr>
          <a:xfrm>
            <a:off x="2317713" y="2821889"/>
            <a:ext cx="10421178" cy="5397282"/>
          </a:xfrm>
          <a:prstGeom prst="rect">
            <a:avLst/>
          </a:prstGeom>
        </p:spPr>
        <p:txBody>
          <a:bodyPr lIns="0" tIns="0" rIns="0" bIns="0" rtlCol="0" anchor="t">
            <a:spAutoFit/>
          </a:bodyPr>
          <a:lstStyle/>
          <a:p>
            <a:pPr marL="0" lvl="0" indent="0" algn="l">
              <a:lnSpc>
                <a:spcPts val="2812"/>
              </a:lnSpc>
            </a:pPr>
            <a:endParaRPr lang="en-GB" noProof="0" dirty="0"/>
          </a:p>
          <a:p>
            <a:pPr marL="0" lvl="0" indent="0" algn="l">
              <a:lnSpc>
                <a:spcPts val="2812"/>
              </a:lnSpc>
            </a:pPr>
            <a:r>
              <a:rPr lang="en-GB" sz="2008" b="1" noProof="0" dirty="0">
                <a:solidFill>
                  <a:srgbClr val="171778"/>
                </a:solidFill>
                <a:latin typeface="Manjari Bold"/>
                <a:ea typeface="Manjari Bold"/>
                <a:cs typeface="Manjari Bold"/>
                <a:sym typeface="Manjari Bold"/>
              </a:rPr>
              <a:t>Basil’s Bakery is a small, independent artisan bakery located in a retail park in Coventry, UK. Established in 2015, the business specialises in high-quality, organic cakes, pastries and breads, and has built a loyal customer base among local shoppers, retail employees, and nearby office and warehouse workers.</a:t>
            </a:r>
          </a:p>
          <a:p>
            <a:pPr marL="0" lvl="0" indent="0" algn="l">
              <a:lnSpc>
                <a:spcPts val="2812"/>
              </a:lnSpc>
            </a:pPr>
            <a:endParaRPr lang="en-GB" sz="2008" b="1" noProof="0" dirty="0">
              <a:solidFill>
                <a:srgbClr val="171778"/>
              </a:solidFill>
              <a:latin typeface="Manjari Bold"/>
              <a:ea typeface="Manjari Bold"/>
              <a:cs typeface="Manjari Bold"/>
              <a:sym typeface="Manjari Bold"/>
            </a:endParaRPr>
          </a:p>
          <a:p>
            <a:pPr marL="0" lvl="0" indent="0" algn="l">
              <a:lnSpc>
                <a:spcPts val="2812"/>
              </a:lnSpc>
            </a:pPr>
            <a:r>
              <a:rPr lang="en-GB" sz="2008" b="1" noProof="0" dirty="0">
                <a:solidFill>
                  <a:srgbClr val="171778"/>
                </a:solidFill>
                <a:latin typeface="Manjari Bold"/>
                <a:ea typeface="Manjari Bold"/>
                <a:cs typeface="Manjari Bold"/>
                <a:sym typeface="Manjari Bold"/>
              </a:rPr>
              <a:t>While the bakery experienced steady growth in its early years, it has faced significant challenges since 2020. Although sales partially recovered after the COVID-19 pandemic, they have remained approximately 25% below pre-2019 levels.</a:t>
            </a:r>
          </a:p>
          <a:p>
            <a:pPr marL="0" lvl="0" indent="0" algn="l">
              <a:lnSpc>
                <a:spcPts val="2812"/>
              </a:lnSpc>
            </a:pPr>
            <a:endParaRPr lang="en-GB" sz="2008" b="1" noProof="0" dirty="0">
              <a:solidFill>
                <a:srgbClr val="171778"/>
              </a:solidFill>
              <a:latin typeface="Manjari Bold"/>
              <a:ea typeface="Manjari Bold"/>
              <a:cs typeface="Manjari Bold"/>
              <a:sym typeface="Manjari Bold"/>
            </a:endParaRPr>
          </a:p>
          <a:p>
            <a:pPr algn="l">
              <a:lnSpc>
                <a:spcPts val="2812"/>
              </a:lnSpc>
            </a:pPr>
            <a:r>
              <a:rPr lang="en-GB" sz="2008" b="1" noProof="0" dirty="0">
                <a:solidFill>
                  <a:srgbClr val="171778"/>
                </a:solidFill>
                <a:latin typeface="Manjari Bold"/>
                <a:ea typeface="Manjari Bold"/>
                <a:cs typeface="Manjari Bold"/>
                <a:sym typeface="Manjari Bold"/>
              </a:rPr>
              <a:t>The business is currently affected by reduced footfall, changes in customer working patterns, increasing vacancies within the retail park, and rising operational costs. As a result, Basil is concerned about the long-term viability of the business in its current format.</a:t>
            </a:r>
          </a:p>
          <a:p>
            <a:pPr marL="0" lvl="0" indent="0" algn="l">
              <a:lnSpc>
                <a:spcPts val="2812"/>
              </a:lnSpc>
            </a:pPr>
            <a:endParaRPr lang="en-GB" sz="2008" b="1" noProof="0" dirty="0">
              <a:solidFill>
                <a:srgbClr val="171778"/>
              </a:solidFill>
              <a:latin typeface="Manjari Bold"/>
              <a:ea typeface="Manjari Bold"/>
              <a:cs typeface="Manjari Bold"/>
              <a:sym typeface="Manjari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3888" b="-33888"/>
            </a:stretch>
          </a:blipFill>
        </p:spPr>
        <p:txBody>
          <a:bodyPr/>
          <a:lstStyle/>
          <a:p>
            <a:endParaRPr lang="en-GB" noProof="0" dirty="0"/>
          </a:p>
        </p:txBody>
      </p:sp>
      <p:sp>
        <p:nvSpPr>
          <p:cNvPr id="3" name="Freeform 3"/>
          <p:cNvSpPr/>
          <p:nvPr/>
        </p:nvSpPr>
        <p:spPr>
          <a:xfrm flipH="1">
            <a:off x="15417927" y="0"/>
            <a:ext cx="2870073" cy="10287000"/>
          </a:xfrm>
          <a:custGeom>
            <a:avLst/>
            <a:gdLst/>
            <a:ahLst/>
            <a:cxnLst/>
            <a:rect l="l" t="t" r="r" b="b"/>
            <a:pathLst>
              <a:path w="2870073" h="10287000">
                <a:moveTo>
                  <a:pt x="2870073" y="0"/>
                </a:moveTo>
                <a:lnTo>
                  <a:pt x="0" y="0"/>
                </a:lnTo>
                <a:lnTo>
                  <a:pt x="0" y="10287000"/>
                </a:lnTo>
                <a:lnTo>
                  <a:pt x="2870073" y="10287000"/>
                </a:lnTo>
                <a:lnTo>
                  <a:pt x="2870073"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a:off x="0" y="8345493"/>
            <a:ext cx="4543952" cy="1941507"/>
          </a:xfrm>
          <a:custGeom>
            <a:avLst/>
            <a:gdLst/>
            <a:ahLst/>
            <a:cxnLst/>
            <a:rect l="l" t="t" r="r" b="b"/>
            <a:pathLst>
              <a:path w="4543952" h="1941507">
                <a:moveTo>
                  <a:pt x="0" y="0"/>
                </a:moveTo>
                <a:lnTo>
                  <a:pt x="4543952" y="0"/>
                </a:lnTo>
                <a:lnTo>
                  <a:pt x="4543952" y="1941507"/>
                </a:lnTo>
                <a:lnTo>
                  <a:pt x="0" y="194150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5" name="TextBox 5"/>
          <p:cNvSpPr txBox="1"/>
          <p:nvPr/>
        </p:nvSpPr>
        <p:spPr>
          <a:xfrm>
            <a:off x="2172280" y="1899373"/>
            <a:ext cx="10433242" cy="826000"/>
          </a:xfrm>
          <a:prstGeom prst="rect">
            <a:avLst/>
          </a:prstGeom>
        </p:spPr>
        <p:txBody>
          <a:bodyPr lIns="0" tIns="0" rIns="0" bIns="0" rtlCol="0" anchor="t">
            <a:spAutoFit/>
          </a:bodyPr>
          <a:lstStyle/>
          <a:p>
            <a:pPr marL="0" lvl="0" indent="0" algn="l">
              <a:lnSpc>
                <a:spcPts val="6447"/>
              </a:lnSpc>
            </a:pPr>
            <a:r>
              <a:rPr lang="en-GB" sz="4605" b="1" noProof="0" dirty="0">
                <a:solidFill>
                  <a:srgbClr val="171778"/>
                </a:solidFill>
                <a:latin typeface="Manjari Bold"/>
                <a:ea typeface="Manjari Bold"/>
                <a:cs typeface="Manjari Bold"/>
                <a:sym typeface="Manjari Bold"/>
              </a:rPr>
              <a:t>NATURE AND SCOPE OF THE PROBLEM</a:t>
            </a:r>
          </a:p>
        </p:txBody>
      </p:sp>
      <p:grpSp>
        <p:nvGrpSpPr>
          <p:cNvPr id="6" name="Group 6"/>
          <p:cNvGrpSpPr/>
          <p:nvPr/>
        </p:nvGrpSpPr>
        <p:grpSpPr>
          <a:xfrm>
            <a:off x="1456641" y="3127430"/>
            <a:ext cx="411223" cy="41122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1778"/>
            </a:solidFill>
          </p:spPr>
          <p:txBody>
            <a:bodyPr/>
            <a:lstStyle/>
            <a:p>
              <a:endParaRPr lang="en-GB" noProof="0" dirty="0"/>
            </a:p>
          </p:txBody>
        </p:sp>
        <p:sp>
          <p:nvSpPr>
            <p:cNvPr id="8" name="TextBox 8"/>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lang="en-GB" noProof="0" dirty="0"/>
            </a:p>
          </p:txBody>
        </p:sp>
      </p:grpSp>
      <p:sp>
        <p:nvSpPr>
          <p:cNvPr id="9" name="TextBox 9"/>
          <p:cNvSpPr txBox="1"/>
          <p:nvPr/>
        </p:nvSpPr>
        <p:spPr>
          <a:xfrm>
            <a:off x="2081668" y="3089330"/>
            <a:ext cx="13742389" cy="2129456"/>
          </a:xfrm>
          <a:prstGeom prst="rect">
            <a:avLst/>
          </a:prstGeom>
        </p:spPr>
        <p:txBody>
          <a:bodyPr lIns="0" tIns="0" rIns="0" bIns="0" rtlCol="0" anchor="t">
            <a:spAutoFit/>
          </a:bodyPr>
          <a:lstStyle/>
          <a:p>
            <a:pPr marL="0" lvl="0" indent="0" algn="l">
              <a:lnSpc>
                <a:spcPts val="2328"/>
              </a:lnSpc>
            </a:pPr>
            <a:r>
              <a:rPr lang="en-GB" sz="1663" b="1" noProof="0" dirty="0">
                <a:solidFill>
                  <a:srgbClr val="171778"/>
                </a:solidFill>
                <a:latin typeface="Manjari Bold"/>
                <a:ea typeface="Manjari Bold"/>
                <a:cs typeface="Manjari Bold"/>
                <a:sym typeface="Manjari Bold"/>
              </a:rPr>
              <a:t>Main issue: Sales stagnation at approximately 25% below pre-pandemic (2019) levels, posing a serious threat to Basil's Bakery's viability and long-term competitiveness.</a:t>
            </a:r>
          </a:p>
          <a:p>
            <a:pPr marL="0" lvl="0" indent="0" algn="l">
              <a:lnSpc>
                <a:spcPts val="2328"/>
              </a:lnSpc>
            </a:pPr>
            <a:r>
              <a:rPr lang="en-GB" sz="1663" b="1" noProof="0" dirty="0">
                <a:solidFill>
                  <a:srgbClr val="171778"/>
                </a:solidFill>
                <a:latin typeface="Manjari Bold"/>
                <a:ea typeface="Manjari Bold"/>
                <a:cs typeface="Manjari Bold"/>
                <a:sym typeface="Manjari Bold"/>
              </a:rPr>
              <a:t>Key contributing factors:</a:t>
            </a:r>
          </a:p>
          <a:p>
            <a:pPr marL="0" lvl="0" indent="0" algn="l">
              <a:lnSpc>
                <a:spcPts val="2328"/>
              </a:lnSpc>
            </a:pPr>
            <a:r>
              <a:rPr lang="en-GB" sz="1663" b="1" noProof="0" dirty="0">
                <a:solidFill>
                  <a:srgbClr val="171778"/>
                </a:solidFill>
                <a:latin typeface="Manjari Bold"/>
                <a:ea typeface="Manjari Bold"/>
                <a:cs typeface="Manjari Bold"/>
                <a:sym typeface="Manjari Bold"/>
              </a:rPr>
              <a:t>• Declining footfall: reduced visitor numbers and nearby retail closures</a:t>
            </a:r>
          </a:p>
          <a:p>
            <a:pPr marL="0" lvl="0" indent="0" algn="l">
              <a:lnSpc>
                <a:spcPts val="2328"/>
              </a:lnSpc>
            </a:pPr>
            <a:r>
              <a:rPr lang="en-GB" sz="1663" b="1" noProof="0" dirty="0">
                <a:solidFill>
                  <a:srgbClr val="171778"/>
                </a:solidFill>
                <a:latin typeface="Manjari Bold"/>
                <a:ea typeface="Manjari Bold"/>
                <a:cs typeface="Manjari Bold"/>
                <a:sym typeface="Manjari Bold"/>
              </a:rPr>
              <a:t>• Consumer behaviour shifts: hybrid working reduces lunchtime purchases</a:t>
            </a:r>
          </a:p>
          <a:p>
            <a:pPr marL="0" lvl="0" indent="0" algn="l">
              <a:lnSpc>
                <a:spcPts val="2328"/>
              </a:lnSpc>
            </a:pPr>
            <a:r>
              <a:rPr lang="en-GB" sz="1663" b="1" noProof="0" dirty="0">
                <a:solidFill>
                  <a:srgbClr val="171778"/>
                </a:solidFill>
                <a:latin typeface="Manjari Bold"/>
                <a:ea typeface="Manjari Bold"/>
                <a:cs typeface="Manjari Bold"/>
                <a:sym typeface="Manjari Bold"/>
              </a:rPr>
              <a:t>• Service limitations: no delivery, inefficient pre-orders, long wait times</a:t>
            </a:r>
          </a:p>
          <a:p>
            <a:pPr marL="0" lvl="0" indent="0" algn="l">
              <a:lnSpc>
                <a:spcPts val="2328"/>
              </a:lnSpc>
            </a:pPr>
            <a:r>
              <a:rPr lang="en-GB" sz="1663" b="1" noProof="0" dirty="0">
                <a:solidFill>
                  <a:srgbClr val="171778"/>
                </a:solidFill>
                <a:latin typeface="Manjari Bold"/>
                <a:ea typeface="Manjari Bold"/>
                <a:cs typeface="Manjari Bold"/>
                <a:sym typeface="Manjari Bold"/>
              </a:rPr>
              <a:t>• Rising operating costs: utilities, rent, insurance and organic ingredients</a:t>
            </a:r>
          </a:p>
        </p:txBody>
      </p:sp>
      <p:sp>
        <p:nvSpPr>
          <p:cNvPr id="10" name="TextBox 10"/>
          <p:cNvSpPr txBox="1"/>
          <p:nvPr/>
        </p:nvSpPr>
        <p:spPr>
          <a:xfrm>
            <a:off x="2081669" y="5677378"/>
            <a:ext cx="13463132" cy="2129456"/>
          </a:xfrm>
          <a:prstGeom prst="rect">
            <a:avLst/>
          </a:prstGeom>
        </p:spPr>
        <p:txBody>
          <a:bodyPr wrap="square" lIns="0" tIns="0" rIns="0" bIns="0" rtlCol="0" anchor="t">
            <a:spAutoFit/>
          </a:bodyPr>
          <a:lstStyle/>
          <a:p>
            <a:pPr marL="0" lvl="0" indent="0" algn="l">
              <a:lnSpc>
                <a:spcPts val="2328"/>
              </a:lnSpc>
            </a:pPr>
            <a:r>
              <a:rPr lang="en-GB" sz="1663" b="1" noProof="0" dirty="0">
                <a:solidFill>
                  <a:srgbClr val="171778"/>
                </a:solidFill>
                <a:latin typeface="Manjari Bold"/>
                <a:ea typeface="Manjari Bold"/>
                <a:cs typeface="Manjari Bold"/>
                <a:sym typeface="Manjari Bold"/>
              </a:rPr>
              <a:t>Impact on the business:</a:t>
            </a:r>
          </a:p>
          <a:p>
            <a:pPr marL="0" lvl="0" indent="0" algn="l">
              <a:lnSpc>
                <a:spcPts val="2328"/>
              </a:lnSpc>
            </a:pPr>
            <a:r>
              <a:rPr lang="en-GB" sz="1663" b="1" noProof="0" dirty="0">
                <a:solidFill>
                  <a:srgbClr val="171778"/>
                </a:solidFill>
                <a:latin typeface="Manjari Bold"/>
                <a:ea typeface="Manjari Bold"/>
                <a:cs typeface="Manjari Bold"/>
                <a:sym typeface="Manjari Bold"/>
              </a:rPr>
              <a:t>• Revenue decline and reduced profit margins</a:t>
            </a:r>
          </a:p>
          <a:p>
            <a:pPr marL="0" lvl="0" indent="0" algn="l">
              <a:lnSpc>
                <a:spcPts val="2328"/>
              </a:lnSpc>
            </a:pPr>
            <a:r>
              <a:rPr lang="en-GB" sz="1663" b="1" noProof="0" dirty="0">
                <a:solidFill>
                  <a:srgbClr val="171778"/>
                </a:solidFill>
                <a:latin typeface="Manjari Bold"/>
                <a:ea typeface="Manjari Bold"/>
                <a:cs typeface="Manjari Bold"/>
                <a:sym typeface="Manjari Bold"/>
              </a:rPr>
              <a:t>• Weakened customer retention and loyalty</a:t>
            </a:r>
          </a:p>
          <a:p>
            <a:pPr marL="0" lvl="0" indent="0" algn="l">
              <a:lnSpc>
                <a:spcPts val="2328"/>
              </a:lnSpc>
            </a:pPr>
            <a:r>
              <a:rPr lang="en-GB" sz="1663" b="1" noProof="0" dirty="0">
                <a:solidFill>
                  <a:srgbClr val="171778"/>
                </a:solidFill>
                <a:latin typeface="Manjari Bold"/>
                <a:ea typeface="Manjari Bold"/>
                <a:cs typeface="Manjari Bold"/>
                <a:sym typeface="Manjari Bold"/>
              </a:rPr>
              <a:t>• Diminished competitiveness against larger, digitally-enabled rivals</a:t>
            </a:r>
          </a:p>
          <a:p>
            <a:pPr marL="0" lvl="0" indent="0" algn="l">
              <a:lnSpc>
                <a:spcPts val="2328"/>
              </a:lnSpc>
            </a:pPr>
            <a:r>
              <a:rPr lang="en-GB" sz="1663" b="1" noProof="0" dirty="0">
                <a:solidFill>
                  <a:srgbClr val="171778"/>
                </a:solidFill>
                <a:latin typeface="Manjari Bold"/>
                <a:ea typeface="Manjari Bold"/>
                <a:cs typeface="Manjari Bold"/>
                <a:sym typeface="Manjari Bold"/>
              </a:rPr>
              <a:t>• Threat to long-term operational viability</a:t>
            </a:r>
          </a:p>
          <a:p>
            <a:pPr marL="0" lvl="0" indent="0" algn="l">
              <a:lnSpc>
                <a:spcPts val="2328"/>
              </a:lnSpc>
            </a:pPr>
            <a:r>
              <a:rPr lang="en-GB" sz="1663" b="1" noProof="0" dirty="0">
                <a:solidFill>
                  <a:srgbClr val="171778"/>
                </a:solidFill>
                <a:latin typeface="Manjari Bold"/>
                <a:ea typeface="Manjari Bold"/>
                <a:cs typeface="Manjari Bold"/>
                <a:sym typeface="Manjari Bold"/>
              </a:rPr>
              <a:t>Supporting research: Convenience is increasingly critical for retail competitiveness in the post-pandemic consumer landscape (Kotler, Keller and Chernev, 2022).</a:t>
            </a:r>
          </a:p>
        </p:txBody>
      </p:sp>
      <p:grpSp>
        <p:nvGrpSpPr>
          <p:cNvPr id="11" name="Group 11"/>
          <p:cNvGrpSpPr/>
          <p:nvPr/>
        </p:nvGrpSpPr>
        <p:grpSpPr>
          <a:xfrm>
            <a:off x="1456641" y="5717771"/>
            <a:ext cx="411223" cy="41122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1778"/>
            </a:solidFill>
          </p:spPr>
          <p:txBody>
            <a:bodyPr/>
            <a:lstStyle/>
            <a:p>
              <a:endParaRPr lang="en-GB" noProof="0" dirty="0"/>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lang="en-GB" noProof="0" dirty="0"/>
            </a:p>
          </p:txBody>
        </p:sp>
      </p:grpSp>
      <p:sp>
        <p:nvSpPr>
          <p:cNvPr id="14" name="AutoShape 14"/>
          <p:cNvSpPr/>
          <p:nvPr/>
        </p:nvSpPr>
        <p:spPr>
          <a:xfrm>
            <a:off x="2081668" y="2725373"/>
            <a:ext cx="9007164" cy="0"/>
          </a:xfrm>
          <a:prstGeom prst="line">
            <a:avLst/>
          </a:prstGeom>
          <a:ln w="66675" cap="flat">
            <a:solidFill>
              <a:srgbClr val="171778"/>
            </a:solidFill>
            <a:prstDash val="solid"/>
            <a:headEnd type="none" w="sm" len="sm"/>
            <a:tailEnd type="none" w="sm" len="sm"/>
          </a:ln>
        </p:spPr>
        <p:txBody>
          <a:bodyPr/>
          <a:lstStyle/>
          <a:p>
            <a:endParaRPr lang="en-GB"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3888" b="-33888"/>
            </a:stretch>
          </a:blipFill>
        </p:spPr>
        <p:txBody>
          <a:bodyPr/>
          <a:lstStyle/>
          <a:p>
            <a:endParaRPr lang="en-GB" noProof="0" dirty="0"/>
          </a:p>
        </p:txBody>
      </p:sp>
      <p:sp>
        <p:nvSpPr>
          <p:cNvPr id="3" name="Freeform 3"/>
          <p:cNvSpPr/>
          <p:nvPr/>
        </p:nvSpPr>
        <p:spPr>
          <a:xfrm>
            <a:off x="0" y="7135805"/>
            <a:ext cx="3151195" cy="3151195"/>
          </a:xfrm>
          <a:custGeom>
            <a:avLst/>
            <a:gdLst/>
            <a:ahLst/>
            <a:cxnLst/>
            <a:rect l="l" t="t" r="r" b="b"/>
            <a:pathLst>
              <a:path w="3151195" h="3151195">
                <a:moveTo>
                  <a:pt x="0" y="0"/>
                </a:moveTo>
                <a:lnTo>
                  <a:pt x="3151195" y="0"/>
                </a:lnTo>
                <a:lnTo>
                  <a:pt x="3151195" y="3151195"/>
                </a:lnTo>
                <a:lnTo>
                  <a:pt x="0" y="31511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rot="-10800000">
            <a:off x="15136805" y="0"/>
            <a:ext cx="3151195" cy="3151195"/>
          </a:xfrm>
          <a:custGeom>
            <a:avLst/>
            <a:gdLst/>
            <a:ahLst/>
            <a:cxnLst/>
            <a:rect l="l" t="t" r="r" b="b"/>
            <a:pathLst>
              <a:path w="3151195" h="3151195">
                <a:moveTo>
                  <a:pt x="0" y="0"/>
                </a:moveTo>
                <a:lnTo>
                  <a:pt x="3151195" y="0"/>
                </a:lnTo>
                <a:lnTo>
                  <a:pt x="3151195" y="3151195"/>
                </a:lnTo>
                <a:lnTo>
                  <a:pt x="0" y="31511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5" name="Freeform 5"/>
          <p:cNvSpPr/>
          <p:nvPr/>
        </p:nvSpPr>
        <p:spPr>
          <a:xfrm>
            <a:off x="0" y="0"/>
            <a:ext cx="3662435" cy="1564859"/>
          </a:xfrm>
          <a:custGeom>
            <a:avLst/>
            <a:gdLst/>
            <a:ahLst/>
            <a:cxnLst/>
            <a:rect l="l" t="t" r="r" b="b"/>
            <a:pathLst>
              <a:path w="3662435" h="1564859">
                <a:moveTo>
                  <a:pt x="0" y="0"/>
                </a:moveTo>
                <a:lnTo>
                  <a:pt x="3662435" y="0"/>
                </a:lnTo>
                <a:lnTo>
                  <a:pt x="3662435" y="1564859"/>
                </a:lnTo>
                <a:lnTo>
                  <a:pt x="0" y="156485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6" name="Freeform 6"/>
          <p:cNvSpPr/>
          <p:nvPr/>
        </p:nvSpPr>
        <p:spPr>
          <a:xfrm rot="-10800000">
            <a:off x="14631867" y="8722141"/>
            <a:ext cx="3662435" cy="1564859"/>
          </a:xfrm>
          <a:custGeom>
            <a:avLst/>
            <a:gdLst/>
            <a:ahLst/>
            <a:cxnLst/>
            <a:rect l="l" t="t" r="r" b="b"/>
            <a:pathLst>
              <a:path w="3662435" h="1564859">
                <a:moveTo>
                  <a:pt x="0" y="0"/>
                </a:moveTo>
                <a:lnTo>
                  <a:pt x="3662435" y="0"/>
                </a:lnTo>
                <a:lnTo>
                  <a:pt x="3662435" y="1564859"/>
                </a:lnTo>
                <a:lnTo>
                  <a:pt x="0" y="156485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grpSp>
        <p:nvGrpSpPr>
          <p:cNvPr id="7" name="Group 7"/>
          <p:cNvGrpSpPr/>
          <p:nvPr/>
        </p:nvGrpSpPr>
        <p:grpSpPr>
          <a:xfrm>
            <a:off x="4187853" y="681429"/>
            <a:ext cx="12407691" cy="1229290"/>
            <a:chOff x="0" y="0"/>
            <a:chExt cx="3267869" cy="323764"/>
          </a:xfrm>
        </p:grpSpPr>
        <p:sp>
          <p:nvSpPr>
            <p:cNvPr id="8" name="Freeform 8"/>
            <p:cNvSpPr/>
            <p:nvPr/>
          </p:nvSpPr>
          <p:spPr>
            <a:xfrm>
              <a:off x="0" y="0"/>
              <a:ext cx="3267870" cy="323764"/>
            </a:xfrm>
            <a:custGeom>
              <a:avLst/>
              <a:gdLst/>
              <a:ahLst/>
              <a:cxnLst/>
              <a:rect l="l" t="t" r="r" b="b"/>
              <a:pathLst>
                <a:path w="3267870" h="323764">
                  <a:moveTo>
                    <a:pt x="31822" y="0"/>
                  </a:moveTo>
                  <a:lnTo>
                    <a:pt x="3236047" y="0"/>
                  </a:lnTo>
                  <a:cubicBezTo>
                    <a:pt x="3244487" y="0"/>
                    <a:pt x="3252581" y="3353"/>
                    <a:pt x="3258549" y="9320"/>
                  </a:cubicBezTo>
                  <a:cubicBezTo>
                    <a:pt x="3264517" y="15288"/>
                    <a:pt x="3267870" y="23382"/>
                    <a:pt x="3267870" y="31822"/>
                  </a:cubicBezTo>
                  <a:lnTo>
                    <a:pt x="3267870" y="291942"/>
                  </a:lnTo>
                  <a:cubicBezTo>
                    <a:pt x="3267870" y="309516"/>
                    <a:pt x="3253622" y="323764"/>
                    <a:pt x="3236047" y="323764"/>
                  </a:cubicBezTo>
                  <a:lnTo>
                    <a:pt x="31822" y="323764"/>
                  </a:lnTo>
                  <a:cubicBezTo>
                    <a:pt x="14247" y="323764"/>
                    <a:pt x="0" y="309516"/>
                    <a:pt x="0" y="291942"/>
                  </a:cubicBezTo>
                  <a:lnTo>
                    <a:pt x="0" y="31822"/>
                  </a:lnTo>
                  <a:cubicBezTo>
                    <a:pt x="0" y="14247"/>
                    <a:pt x="14247" y="0"/>
                    <a:pt x="31822" y="0"/>
                  </a:cubicBezTo>
                  <a:close/>
                </a:path>
              </a:pathLst>
            </a:custGeom>
            <a:solidFill>
              <a:srgbClr val="F4F5F6"/>
            </a:solidFill>
            <a:ln w="66675" cap="rnd">
              <a:solidFill>
                <a:srgbClr val="171778"/>
              </a:solidFill>
              <a:prstDash val="solid"/>
              <a:round/>
            </a:ln>
          </p:spPr>
          <p:txBody>
            <a:bodyPr/>
            <a:lstStyle/>
            <a:p>
              <a:endParaRPr lang="en-GB" noProof="0" dirty="0"/>
            </a:p>
          </p:txBody>
        </p:sp>
        <p:sp>
          <p:nvSpPr>
            <p:cNvPr id="9" name="TextBox 9"/>
            <p:cNvSpPr txBox="1"/>
            <p:nvPr/>
          </p:nvSpPr>
          <p:spPr>
            <a:xfrm>
              <a:off x="0" y="-38100"/>
              <a:ext cx="3267869" cy="361864"/>
            </a:xfrm>
            <a:prstGeom prst="rect">
              <a:avLst/>
            </a:prstGeom>
          </p:spPr>
          <p:txBody>
            <a:bodyPr lIns="50800" tIns="50800" rIns="50800" bIns="50800" rtlCol="0" anchor="ctr"/>
            <a:lstStyle/>
            <a:p>
              <a:pPr marL="0" lvl="0" indent="0" algn="ctr">
                <a:lnSpc>
                  <a:spcPts val="2659"/>
                </a:lnSpc>
              </a:pPr>
              <a:endParaRPr lang="en-GB" noProof="0" dirty="0"/>
            </a:p>
          </p:txBody>
        </p:sp>
      </p:grpSp>
      <p:sp>
        <p:nvSpPr>
          <p:cNvPr id="10" name="Freeform 10"/>
          <p:cNvSpPr/>
          <p:nvPr/>
        </p:nvSpPr>
        <p:spPr>
          <a:xfrm>
            <a:off x="11678865" y="3808354"/>
            <a:ext cx="6149309" cy="3458986"/>
          </a:xfrm>
          <a:custGeom>
            <a:avLst/>
            <a:gdLst/>
            <a:ahLst/>
            <a:cxnLst/>
            <a:rect l="l" t="t" r="r" b="b"/>
            <a:pathLst>
              <a:path w="6149309" h="3458986">
                <a:moveTo>
                  <a:pt x="0" y="0"/>
                </a:moveTo>
                <a:lnTo>
                  <a:pt x="6149309" y="0"/>
                </a:lnTo>
                <a:lnTo>
                  <a:pt x="6149309" y="3458986"/>
                </a:lnTo>
                <a:lnTo>
                  <a:pt x="0" y="3458986"/>
                </a:lnTo>
                <a:lnTo>
                  <a:pt x="0" y="0"/>
                </a:lnTo>
                <a:close/>
              </a:path>
            </a:pathLst>
          </a:custGeom>
          <a:blipFill>
            <a:blip r:embed="rId5"/>
            <a:stretch>
              <a:fillRect/>
            </a:stretch>
          </a:blipFill>
        </p:spPr>
        <p:txBody>
          <a:bodyPr/>
          <a:lstStyle/>
          <a:p>
            <a:endParaRPr lang="en-GB" noProof="0" dirty="0"/>
          </a:p>
        </p:txBody>
      </p:sp>
      <p:sp>
        <p:nvSpPr>
          <p:cNvPr id="11" name="TextBox 11"/>
          <p:cNvSpPr txBox="1"/>
          <p:nvPr/>
        </p:nvSpPr>
        <p:spPr>
          <a:xfrm>
            <a:off x="1447800" y="2326192"/>
            <a:ext cx="10231065" cy="6463308"/>
          </a:xfrm>
          <a:prstGeom prst="rect">
            <a:avLst/>
          </a:prstGeom>
        </p:spPr>
        <p:txBody>
          <a:bodyPr wrap="square" lIns="0" tIns="0" rIns="0" bIns="0" rtlCol="0" anchor="t">
            <a:spAutoFit/>
          </a:bodyPr>
          <a:lstStyle/>
          <a:p>
            <a:pPr algn="l">
              <a:lnSpc>
                <a:spcPts val="2366"/>
              </a:lnSpc>
              <a:spcBef>
                <a:spcPct val="0"/>
              </a:spcBef>
            </a:pPr>
            <a:r>
              <a:rPr lang="en-GB" sz="2400" noProof="0" dirty="0">
                <a:solidFill>
                  <a:srgbClr val="171778"/>
                </a:solidFill>
                <a:latin typeface="Manjari Bold"/>
                <a:ea typeface="Manjari Bold"/>
                <a:cs typeface="Manjari Bold"/>
                <a:sym typeface="Manjari Bold"/>
              </a:rPr>
              <a:t>Definition and Components</a:t>
            </a:r>
          </a:p>
          <a:p>
            <a:pPr algn="l">
              <a:lnSpc>
                <a:spcPts val="2366"/>
              </a:lnSpc>
              <a:spcBef>
                <a:spcPct val="0"/>
              </a:spcBef>
            </a:pPr>
            <a:r>
              <a:rPr lang="en-GB" sz="1690" b="1" noProof="0" dirty="0">
                <a:solidFill>
                  <a:srgbClr val="171778"/>
                </a:solidFill>
                <a:latin typeface="Manjari Bold"/>
                <a:ea typeface="Manjari Bold"/>
                <a:cs typeface="Manjari Bold"/>
                <a:sym typeface="Manjari Bold"/>
              </a:rPr>
              <a:t>PESTLE analysis is a macro-environmental strategic tool used to examine and evaluate the external factors that may impact an organisation’s performance and decision-making (Johnson et al., 2023). It provides a structured framework for environmental scanning, supporting organisations in understanding the broader context in which they operate.</a:t>
            </a:r>
          </a:p>
          <a:p>
            <a:pPr algn="l">
              <a:lnSpc>
                <a:spcPts val="2366"/>
              </a:lnSpc>
              <a:spcBef>
                <a:spcPct val="0"/>
              </a:spcBef>
            </a:pPr>
            <a:r>
              <a:rPr lang="en-GB" sz="1690" b="1" noProof="0" dirty="0">
                <a:solidFill>
                  <a:srgbClr val="171778"/>
                </a:solidFill>
                <a:latin typeface="Manjari Bold"/>
                <a:ea typeface="Manjari Bold"/>
                <a:cs typeface="Manjari Bold"/>
                <a:sym typeface="Manjari Bold"/>
              </a:rPr>
              <a:t>The PESTLE framework consists of six key components: Political, Economic, Social, Technological, Environmental, and Legal factors. These elements enable organisations to systematically analyse external influences that may present opportunities or threats and inform strategic planning (Johnson et al., 2023).</a:t>
            </a:r>
          </a:p>
          <a:p>
            <a:pPr algn="l">
              <a:lnSpc>
                <a:spcPts val="2366"/>
              </a:lnSpc>
              <a:spcBef>
                <a:spcPct val="0"/>
              </a:spcBef>
            </a:pPr>
            <a:endParaRPr lang="en-GB" sz="1690" b="1" noProof="0" dirty="0">
              <a:solidFill>
                <a:srgbClr val="171778"/>
              </a:solidFill>
              <a:latin typeface="Manjari Bold"/>
              <a:ea typeface="Manjari Bold"/>
              <a:cs typeface="Manjari Bold"/>
              <a:sym typeface="Manjari Bold"/>
            </a:endParaRPr>
          </a:p>
          <a:p>
            <a:pPr algn="l">
              <a:lnSpc>
                <a:spcPts val="2366"/>
              </a:lnSpc>
              <a:spcBef>
                <a:spcPct val="0"/>
              </a:spcBef>
            </a:pPr>
            <a:r>
              <a:rPr lang="en-GB" sz="2400" noProof="0" dirty="0">
                <a:solidFill>
                  <a:srgbClr val="171778"/>
                </a:solidFill>
                <a:latin typeface="Manjari Bold"/>
                <a:ea typeface="Manjari Bold"/>
                <a:cs typeface="Manjari Bold"/>
                <a:sym typeface="Manjari Bold"/>
              </a:rPr>
              <a:t>Benefits and Limitations</a:t>
            </a:r>
          </a:p>
          <a:p>
            <a:pPr algn="l">
              <a:lnSpc>
                <a:spcPts val="2366"/>
              </a:lnSpc>
              <a:spcBef>
                <a:spcPct val="0"/>
              </a:spcBef>
            </a:pPr>
            <a:r>
              <a:rPr lang="en-GB" sz="1690" b="1" noProof="0" dirty="0">
                <a:solidFill>
                  <a:srgbClr val="171778"/>
                </a:solidFill>
                <a:latin typeface="Manjari Bold"/>
                <a:ea typeface="Manjari Bold"/>
                <a:cs typeface="Manjari Bold"/>
                <a:sym typeface="Manjari Bold"/>
              </a:rPr>
              <a:t>One of the key benefits of PESTLE analysis is its ability to identify external opportunities and threats, allowing organisations to make more informed strategic decisions. It also supports long-term planning by encouraging a comprehensive review of the external environment and helps managers anticipate potential changes (Johnson et al., 2023).</a:t>
            </a:r>
          </a:p>
          <a:p>
            <a:pPr algn="l">
              <a:lnSpc>
                <a:spcPts val="2366"/>
              </a:lnSpc>
              <a:spcBef>
                <a:spcPct val="0"/>
              </a:spcBef>
            </a:pPr>
            <a:endParaRPr lang="en-GB" sz="1690" b="1" noProof="0" dirty="0">
              <a:solidFill>
                <a:srgbClr val="171778"/>
              </a:solidFill>
              <a:latin typeface="Manjari Bold"/>
              <a:ea typeface="Manjari Bold"/>
              <a:cs typeface="Manjari Bold"/>
              <a:sym typeface="Manjari Bold"/>
            </a:endParaRPr>
          </a:p>
          <a:p>
            <a:pPr algn="l">
              <a:lnSpc>
                <a:spcPts val="2366"/>
              </a:lnSpc>
              <a:spcBef>
                <a:spcPct val="0"/>
              </a:spcBef>
            </a:pPr>
            <a:r>
              <a:rPr lang="en-GB" sz="1690" b="1" noProof="0" dirty="0">
                <a:solidFill>
                  <a:srgbClr val="171778"/>
                </a:solidFill>
                <a:latin typeface="Manjari Bold"/>
                <a:ea typeface="Manjari Bold"/>
                <a:cs typeface="Manjari Bold"/>
                <a:sym typeface="Manjari Bold"/>
              </a:rPr>
              <a:t>However, the model has several limitations. It focuses exclusively on external factors and does not consider internal organisational capabilities or weaknesses. Additionally, the rapidly changing nature of external environments means that findings can quickly become outdated. Furthermore, PESTLE analysis does not prioritise factors, making it difficult to determine which issues are most critical to address (Johnson et al., 2023).</a:t>
            </a:r>
          </a:p>
        </p:txBody>
      </p:sp>
      <p:sp>
        <p:nvSpPr>
          <p:cNvPr id="12" name="TextBox 12"/>
          <p:cNvSpPr txBox="1"/>
          <p:nvPr/>
        </p:nvSpPr>
        <p:spPr>
          <a:xfrm>
            <a:off x="6446760" y="962025"/>
            <a:ext cx="8884183" cy="574235"/>
          </a:xfrm>
          <a:prstGeom prst="rect">
            <a:avLst/>
          </a:prstGeom>
        </p:spPr>
        <p:txBody>
          <a:bodyPr lIns="0" tIns="0" rIns="0" bIns="0" rtlCol="0" anchor="t">
            <a:spAutoFit/>
          </a:bodyPr>
          <a:lstStyle/>
          <a:p>
            <a:pPr marL="0" lvl="0" indent="0" algn="l">
              <a:lnSpc>
                <a:spcPts val="4574"/>
              </a:lnSpc>
            </a:pPr>
            <a:r>
              <a:rPr lang="en-GB" sz="3267" b="1" noProof="0" dirty="0">
                <a:solidFill>
                  <a:srgbClr val="171778"/>
                </a:solidFill>
                <a:latin typeface="Manjari Bold"/>
                <a:ea typeface="Manjari Bold"/>
                <a:cs typeface="Manjari Bold"/>
                <a:sym typeface="Manjari Bold"/>
              </a:rPr>
              <a:t>PESTLE ANALYSIS THEORY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1717"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3888" b="-33888"/>
            </a:stretch>
          </a:blipFill>
        </p:spPr>
        <p:txBody>
          <a:bodyPr/>
          <a:lstStyle/>
          <a:p>
            <a:endParaRPr lang="en-GB" noProof="0" dirty="0"/>
          </a:p>
        </p:txBody>
      </p:sp>
      <p:grpSp>
        <p:nvGrpSpPr>
          <p:cNvPr id="3" name="Group 3"/>
          <p:cNvGrpSpPr/>
          <p:nvPr/>
        </p:nvGrpSpPr>
        <p:grpSpPr>
          <a:xfrm>
            <a:off x="4187853" y="681429"/>
            <a:ext cx="12407691" cy="1229290"/>
            <a:chOff x="0" y="0"/>
            <a:chExt cx="3267869" cy="323764"/>
          </a:xfrm>
        </p:grpSpPr>
        <p:sp>
          <p:nvSpPr>
            <p:cNvPr id="4" name="Freeform 4"/>
            <p:cNvSpPr/>
            <p:nvPr/>
          </p:nvSpPr>
          <p:spPr>
            <a:xfrm>
              <a:off x="0" y="0"/>
              <a:ext cx="3267870" cy="323764"/>
            </a:xfrm>
            <a:custGeom>
              <a:avLst/>
              <a:gdLst/>
              <a:ahLst/>
              <a:cxnLst/>
              <a:rect l="l" t="t" r="r" b="b"/>
              <a:pathLst>
                <a:path w="3267870" h="323764">
                  <a:moveTo>
                    <a:pt x="31822" y="0"/>
                  </a:moveTo>
                  <a:lnTo>
                    <a:pt x="3236047" y="0"/>
                  </a:lnTo>
                  <a:cubicBezTo>
                    <a:pt x="3244487" y="0"/>
                    <a:pt x="3252581" y="3353"/>
                    <a:pt x="3258549" y="9320"/>
                  </a:cubicBezTo>
                  <a:cubicBezTo>
                    <a:pt x="3264517" y="15288"/>
                    <a:pt x="3267870" y="23382"/>
                    <a:pt x="3267870" y="31822"/>
                  </a:cubicBezTo>
                  <a:lnTo>
                    <a:pt x="3267870" y="291942"/>
                  </a:lnTo>
                  <a:cubicBezTo>
                    <a:pt x="3267870" y="309516"/>
                    <a:pt x="3253622" y="323764"/>
                    <a:pt x="3236047" y="323764"/>
                  </a:cubicBezTo>
                  <a:lnTo>
                    <a:pt x="31822" y="323764"/>
                  </a:lnTo>
                  <a:cubicBezTo>
                    <a:pt x="14247" y="323764"/>
                    <a:pt x="0" y="309516"/>
                    <a:pt x="0" y="291942"/>
                  </a:cubicBezTo>
                  <a:lnTo>
                    <a:pt x="0" y="31822"/>
                  </a:lnTo>
                  <a:cubicBezTo>
                    <a:pt x="0" y="14247"/>
                    <a:pt x="14247" y="0"/>
                    <a:pt x="31822" y="0"/>
                  </a:cubicBezTo>
                  <a:close/>
                </a:path>
              </a:pathLst>
            </a:custGeom>
            <a:solidFill>
              <a:srgbClr val="F4F5F6"/>
            </a:solidFill>
            <a:ln w="66675" cap="rnd">
              <a:solidFill>
                <a:srgbClr val="171778"/>
              </a:solidFill>
              <a:prstDash val="solid"/>
              <a:round/>
            </a:ln>
          </p:spPr>
          <p:txBody>
            <a:bodyPr/>
            <a:lstStyle/>
            <a:p>
              <a:endParaRPr lang="en-GB" noProof="0" dirty="0"/>
            </a:p>
          </p:txBody>
        </p:sp>
        <p:sp>
          <p:nvSpPr>
            <p:cNvPr id="5" name="TextBox 5"/>
            <p:cNvSpPr txBox="1"/>
            <p:nvPr/>
          </p:nvSpPr>
          <p:spPr>
            <a:xfrm>
              <a:off x="0" y="-38100"/>
              <a:ext cx="3267869" cy="361864"/>
            </a:xfrm>
            <a:prstGeom prst="rect">
              <a:avLst/>
            </a:prstGeom>
          </p:spPr>
          <p:txBody>
            <a:bodyPr lIns="50800" tIns="50800" rIns="50800" bIns="50800" rtlCol="0" anchor="ctr"/>
            <a:lstStyle/>
            <a:p>
              <a:pPr marL="0" lvl="0" indent="0" algn="ctr">
                <a:lnSpc>
                  <a:spcPts val="2659"/>
                </a:lnSpc>
              </a:pPr>
              <a:endParaRPr lang="en-GB" noProof="0" dirty="0"/>
            </a:p>
          </p:txBody>
        </p:sp>
      </p:grpSp>
      <p:sp>
        <p:nvSpPr>
          <p:cNvPr id="6" name="Freeform 6"/>
          <p:cNvSpPr/>
          <p:nvPr/>
        </p:nvSpPr>
        <p:spPr>
          <a:xfrm rot="-10800000" flipH="1">
            <a:off x="-3432" y="0"/>
            <a:ext cx="3080497" cy="3080497"/>
          </a:xfrm>
          <a:custGeom>
            <a:avLst/>
            <a:gdLst/>
            <a:ahLst/>
            <a:cxnLst/>
            <a:rect l="l" t="t" r="r" b="b"/>
            <a:pathLst>
              <a:path w="3080497" h="3080497">
                <a:moveTo>
                  <a:pt x="3080497" y="0"/>
                </a:moveTo>
                <a:lnTo>
                  <a:pt x="0" y="0"/>
                </a:lnTo>
                <a:lnTo>
                  <a:pt x="0" y="3080497"/>
                </a:lnTo>
                <a:lnTo>
                  <a:pt x="3080497" y="3080497"/>
                </a:lnTo>
                <a:lnTo>
                  <a:pt x="3080497"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7" name="Freeform 7"/>
          <p:cNvSpPr/>
          <p:nvPr/>
        </p:nvSpPr>
        <p:spPr>
          <a:xfrm>
            <a:off x="6446760" y="2002795"/>
            <a:ext cx="11674129" cy="7782753"/>
          </a:xfrm>
          <a:custGeom>
            <a:avLst/>
            <a:gdLst/>
            <a:ahLst/>
            <a:cxnLst/>
            <a:rect l="l" t="t" r="r" b="b"/>
            <a:pathLst>
              <a:path w="11674129" h="7782753">
                <a:moveTo>
                  <a:pt x="0" y="0"/>
                </a:moveTo>
                <a:lnTo>
                  <a:pt x="11674129" y="0"/>
                </a:lnTo>
                <a:lnTo>
                  <a:pt x="11674129" y="7782753"/>
                </a:lnTo>
                <a:lnTo>
                  <a:pt x="0" y="7782753"/>
                </a:lnTo>
                <a:lnTo>
                  <a:pt x="0" y="0"/>
                </a:lnTo>
                <a:close/>
              </a:path>
            </a:pathLst>
          </a:custGeom>
          <a:blipFill>
            <a:blip r:embed="rId4"/>
            <a:stretch>
              <a:fillRect/>
            </a:stretch>
          </a:blipFill>
        </p:spPr>
        <p:txBody>
          <a:bodyPr/>
          <a:lstStyle/>
          <a:p>
            <a:endParaRPr lang="en-GB" noProof="0" dirty="0"/>
          </a:p>
        </p:txBody>
      </p:sp>
      <p:sp>
        <p:nvSpPr>
          <p:cNvPr id="8" name="TextBox 8"/>
          <p:cNvSpPr txBox="1"/>
          <p:nvPr/>
        </p:nvSpPr>
        <p:spPr>
          <a:xfrm>
            <a:off x="6446760" y="962025"/>
            <a:ext cx="8884183" cy="574235"/>
          </a:xfrm>
          <a:prstGeom prst="rect">
            <a:avLst/>
          </a:prstGeom>
        </p:spPr>
        <p:txBody>
          <a:bodyPr lIns="0" tIns="0" rIns="0" bIns="0" rtlCol="0" anchor="t">
            <a:spAutoFit/>
          </a:bodyPr>
          <a:lstStyle/>
          <a:p>
            <a:pPr marL="0" lvl="0" indent="0" algn="l">
              <a:lnSpc>
                <a:spcPts val="4574"/>
              </a:lnSpc>
            </a:pPr>
            <a:r>
              <a:rPr lang="en-GB" sz="3267" b="1" noProof="0" dirty="0">
                <a:solidFill>
                  <a:srgbClr val="171778"/>
                </a:solidFill>
                <a:latin typeface="Manjari Bold"/>
                <a:ea typeface="Manjari Bold"/>
                <a:cs typeface="Manjari Bold"/>
                <a:sym typeface="Manjari Bold"/>
              </a:rPr>
              <a:t>PESTLE APPLIED TO BASIL'S BAKERY</a:t>
            </a:r>
          </a:p>
        </p:txBody>
      </p:sp>
      <p:sp>
        <p:nvSpPr>
          <p:cNvPr id="9" name="TextBox 9"/>
          <p:cNvSpPr txBox="1"/>
          <p:nvPr/>
        </p:nvSpPr>
        <p:spPr>
          <a:xfrm>
            <a:off x="727111" y="2677512"/>
            <a:ext cx="5596069" cy="7053213"/>
          </a:xfrm>
          <a:prstGeom prst="rect">
            <a:avLst/>
          </a:prstGeom>
        </p:spPr>
        <p:txBody>
          <a:bodyPr lIns="0" tIns="0" rIns="0" bIns="0" rtlCol="0" anchor="t">
            <a:spAutoFit/>
          </a:bodyPr>
          <a:lstStyle/>
          <a:p>
            <a:pPr marL="0" lvl="0" indent="0" algn="l">
              <a:lnSpc>
                <a:spcPts val="2532"/>
              </a:lnSpc>
            </a:pPr>
            <a:r>
              <a:rPr lang="en-GB" sz="1808" b="1" noProof="0" dirty="0">
                <a:solidFill>
                  <a:srgbClr val="171778"/>
                </a:solidFill>
                <a:latin typeface="Manjari"/>
                <a:ea typeface="Manjari"/>
                <a:cs typeface="Manjari"/>
                <a:sym typeface="Manjari"/>
              </a:rPr>
              <a:t>Political</a:t>
            </a:r>
            <a:r>
              <a:rPr lang="en-GB" sz="1808" noProof="0" dirty="0">
                <a:solidFill>
                  <a:srgbClr val="171778"/>
                </a:solidFill>
                <a:latin typeface="Manjari"/>
                <a:ea typeface="Manjari"/>
                <a:cs typeface="Manjari"/>
                <a:sym typeface="Manjari"/>
              </a:rPr>
              <a:t>: Rising business rates and taxation disproportionately affect small independent businesses.</a:t>
            </a:r>
          </a:p>
          <a:p>
            <a:pPr marL="0" lvl="0" indent="0" algn="l">
              <a:lnSpc>
                <a:spcPts val="2532"/>
              </a:lnSpc>
            </a:pPr>
            <a:r>
              <a:rPr lang="en-GB" sz="1808" b="1" noProof="0" dirty="0">
                <a:solidFill>
                  <a:srgbClr val="171778"/>
                </a:solidFill>
                <a:latin typeface="Manjari"/>
                <a:ea typeface="Manjari"/>
                <a:cs typeface="Manjari"/>
                <a:sym typeface="Manjari"/>
              </a:rPr>
              <a:t>Economic</a:t>
            </a:r>
            <a:r>
              <a:rPr lang="en-GB" sz="1808" noProof="0" dirty="0">
                <a:solidFill>
                  <a:srgbClr val="171778"/>
                </a:solidFill>
                <a:latin typeface="Manjari"/>
                <a:ea typeface="Manjari"/>
                <a:cs typeface="Manjari"/>
                <a:sym typeface="Manjari"/>
              </a:rPr>
              <a:t>: High inflation and energy cost increases reduce margins; lower consumer spending impacts footfall (FSB, 2024).</a:t>
            </a:r>
          </a:p>
          <a:p>
            <a:pPr marL="0" lvl="0" indent="0" algn="l">
              <a:lnSpc>
                <a:spcPts val="2532"/>
              </a:lnSpc>
            </a:pPr>
            <a:r>
              <a:rPr lang="en-GB" sz="1808" b="1" noProof="0" dirty="0">
                <a:solidFill>
                  <a:srgbClr val="171778"/>
                </a:solidFill>
                <a:latin typeface="Manjari"/>
                <a:ea typeface="Manjari"/>
                <a:cs typeface="Manjari"/>
                <a:sym typeface="Manjari"/>
              </a:rPr>
              <a:t>Social</a:t>
            </a:r>
            <a:r>
              <a:rPr lang="en-GB" sz="1808" noProof="0" dirty="0">
                <a:solidFill>
                  <a:srgbClr val="171778"/>
                </a:solidFill>
                <a:latin typeface="Manjari"/>
                <a:ea typeface="Manjari"/>
                <a:cs typeface="Manjari"/>
                <a:sym typeface="Manjari"/>
              </a:rPr>
              <a:t>: Hybrid working reduces lunchtime demand; growing shift towards convenience and delivery services.</a:t>
            </a:r>
          </a:p>
          <a:p>
            <a:pPr marL="0" lvl="0" indent="0" algn="l">
              <a:lnSpc>
                <a:spcPts val="2532"/>
              </a:lnSpc>
            </a:pPr>
            <a:r>
              <a:rPr lang="en-GB" sz="1808" b="1" noProof="0" dirty="0">
                <a:solidFill>
                  <a:srgbClr val="171778"/>
                </a:solidFill>
                <a:latin typeface="Manjari"/>
                <a:ea typeface="Manjari"/>
                <a:cs typeface="Manjari"/>
                <a:sym typeface="Manjari"/>
              </a:rPr>
              <a:t>Technological</a:t>
            </a:r>
            <a:r>
              <a:rPr lang="en-GB" sz="1808" noProof="0" dirty="0">
                <a:solidFill>
                  <a:srgbClr val="171778"/>
                </a:solidFill>
                <a:latin typeface="Manjari"/>
                <a:ea typeface="Manjari"/>
                <a:cs typeface="Manjari"/>
                <a:sym typeface="Manjari"/>
              </a:rPr>
              <a:t>: No online ordering or delivery platform; limited digital engagement weakens competitiveness (Kotler et al., 2022).</a:t>
            </a:r>
          </a:p>
          <a:p>
            <a:pPr marL="0" lvl="0" indent="0" algn="l">
              <a:lnSpc>
                <a:spcPts val="2532"/>
              </a:lnSpc>
            </a:pPr>
            <a:r>
              <a:rPr lang="en-GB" sz="1808" b="1" noProof="0" dirty="0">
                <a:solidFill>
                  <a:srgbClr val="171778"/>
                </a:solidFill>
                <a:latin typeface="Manjari"/>
                <a:ea typeface="Manjari"/>
                <a:cs typeface="Manjari"/>
                <a:sym typeface="Manjari"/>
              </a:rPr>
              <a:t>Environmental</a:t>
            </a:r>
            <a:r>
              <a:rPr lang="en-GB" sz="1808" noProof="0" dirty="0">
                <a:solidFill>
                  <a:srgbClr val="171778"/>
                </a:solidFill>
                <a:latin typeface="Manjari"/>
                <a:ea typeface="Manjari"/>
                <a:cs typeface="Manjari"/>
                <a:sym typeface="Manjari"/>
              </a:rPr>
              <a:t>: Organic ingredient supply disrupted by adverse weather and supply chain instability.</a:t>
            </a:r>
          </a:p>
          <a:p>
            <a:pPr marL="0" lvl="0" indent="0" algn="l">
              <a:lnSpc>
                <a:spcPts val="2532"/>
              </a:lnSpc>
            </a:pPr>
            <a:r>
              <a:rPr lang="en-GB" sz="1808" b="1" noProof="0" dirty="0">
                <a:solidFill>
                  <a:srgbClr val="171778"/>
                </a:solidFill>
                <a:latin typeface="Manjari"/>
                <a:ea typeface="Manjari"/>
                <a:cs typeface="Manjari"/>
                <a:sym typeface="Manjari"/>
              </a:rPr>
              <a:t>Legal</a:t>
            </a:r>
            <a:r>
              <a:rPr lang="en-GB" sz="1808" noProof="0" dirty="0">
                <a:solidFill>
                  <a:srgbClr val="171778"/>
                </a:solidFill>
                <a:latin typeface="Manjari"/>
                <a:ea typeface="Manjari"/>
                <a:cs typeface="Manjari"/>
                <a:sym typeface="Manjari"/>
              </a:rPr>
              <a:t>: Compliance with food safety regulations, employment law, and insurance requirements adds operational burden.</a:t>
            </a:r>
          </a:p>
          <a:p>
            <a:pPr marL="0" lvl="0" indent="0" algn="l">
              <a:lnSpc>
                <a:spcPts val="2532"/>
              </a:lnSpc>
            </a:pPr>
            <a:r>
              <a:rPr lang="en-GB" sz="1808" b="1" noProof="0" dirty="0">
                <a:solidFill>
                  <a:srgbClr val="171778"/>
                </a:solidFill>
                <a:latin typeface="Manjari"/>
                <a:ea typeface="Manjari"/>
                <a:cs typeface="Manjari"/>
                <a:sym typeface="Manjari"/>
              </a:rPr>
              <a:t>Evaluation</a:t>
            </a:r>
            <a:r>
              <a:rPr lang="en-GB" sz="1808" noProof="0" dirty="0">
                <a:solidFill>
                  <a:srgbClr val="171778"/>
                </a:solidFill>
                <a:latin typeface="Manjari"/>
                <a:ea typeface="Manjari"/>
                <a:cs typeface="Manjari"/>
                <a:sym typeface="Manjari"/>
              </a:rPr>
              <a:t>: Economic and social factors are the most impactful drivers of stagnant sales, affecting both demand levels and operating costs simultaneously.</a:t>
            </a:r>
          </a:p>
          <a:p>
            <a:pPr marL="0" lvl="0" indent="0" algn="l">
              <a:lnSpc>
                <a:spcPts val="2532"/>
              </a:lnSpc>
            </a:pPr>
            <a:endParaRPr lang="en-GB" sz="1808" noProof="0" dirty="0">
              <a:solidFill>
                <a:srgbClr val="171778"/>
              </a:solidFill>
              <a:latin typeface="Manjari"/>
              <a:ea typeface="Manjari"/>
              <a:cs typeface="Manjari"/>
              <a:sym typeface="Manjari"/>
            </a:endParaRPr>
          </a:p>
          <a:p>
            <a:pPr marL="0" lvl="0" indent="0" algn="l">
              <a:lnSpc>
                <a:spcPts val="2532"/>
              </a:lnSpc>
            </a:pPr>
            <a:endParaRPr lang="en-GB" sz="1808" noProof="0" dirty="0">
              <a:solidFill>
                <a:srgbClr val="171778"/>
              </a:solidFill>
              <a:latin typeface="Manjari"/>
              <a:ea typeface="Manjari"/>
              <a:cs typeface="Manjari"/>
              <a:sym typeface="Manja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70766" y="1643414"/>
            <a:ext cx="11902163" cy="1173184"/>
          </a:xfrm>
          <a:prstGeom prst="rect">
            <a:avLst/>
          </a:prstGeom>
        </p:spPr>
        <p:txBody>
          <a:bodyPr lIns="0" tIns="0" rIns="0" bIns="0" rtlCol="0" anchor="t">
            <a:spAutoFit/>
          </a:bodyPr>
          <a:lstStyle/>
          <a:p>
            <a:pPr marL="0" lvl="0" indent="0" algn="l">
              <a:lnSpc>
                <a:spcPts val="9361"/>
              </a:lnSpc>
            </a:pPr>
            <a:r>
              <a:rPr lang="en-GB" sz="6686" b="1" noProof="0" dirty="0">
                <a:solidFill>
                  <a:srgbClr val="171778"/>
                </a:solidFill>
                <a:latin typeface="Manjari Bold"/>
                <a:ea typeface="Manjari Bold"/>
                <a:cs typeface="Manjari Bold"/>
                <a:sym typeface="Manjari Bold"/>
              </a:rPr>
              <a:t>FISHBONE DIAGRAM – THEORY</a:t>
            </a:r>
          </a:p>
        </p:txBody>
      </p:sp>
      <p:sp>
        <p:nvSpPr>
          <p:cNvPr id="3" name="Freeform 3"/>
          <p:cNvSpPr/>
          <p:nvPr/>
        </p:nvSpPr>
        <p:spPr>
          <a:xfrm>
            <a:off x="0" y="0"/>
            <a:ext cx="2870073" cy="10287000"/>
          </a:xfrm>
          <a:custGeom>
            <a:avLst/>
            <a:gdLst/>
            <a:ahLst/>
            <a:cxnLst/>
            <a:rect l="l" t="t" r="r" b="b"/>
            <a:pathLst>
              <a:path w="2870073" h="10287000">
                <a:moveTo>
                  <a:pt x="0" y="0"/>
                </a:moveTo>
                <a:lnTo>
                  <a:pt x="2870073" y="0"/>
                </a:lnTo>
                <a:lnTo>
                  <a:pt x="2870073" y="10287000"/>
                </a:lnTo>
                <a:lnTo>
                  <a:pt x="0" y="102870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4" name="AutoShape 4"/>
          <p:cNvSpPr/>
          <p:nvPr/>
        </p:nvSpPr>
        <p:spPr>
          <a:xfrm>
            <a:off x="3070766" y="2887050"/>
            <a:ext cx="10770814" cy="2400"/>
          </a:xfrm>
          <a:prstGeom prst="line">
            <a:avLst/>
          </a:prstGeom>
          <a:ln w="66675" cap="flat">
            <a:solidFill>
              <a:srgbClr val="171778"/>
            </a:solidFill>
            <a:prstDash val="solid"/>
            <a:headEnd type="none" w="sm" len="sm"/>
            <a:tailEnd type="none" w="sm" len="sm"/>
          </a:ln>
        </p:spPr>
        <p:txBody>
          <a:bodyPr/>
          <a:lstStyle/>
          <a:p>
            <a:endParaRPr lang="en-GB" noProof="0" dirty="0"/>
          </a:p>
        </p:txBody>
      </p:sp>
      <p:sp>
        <p:nvSpPr>
          <p:cNvPr id="5" name="Freeform 5"/>
          <p:cNvSpPr/>
          <p:nvPr/>
        </p:nvSpPr>
        <p:spPr>
          <a:xfrm>
            <a:off x="15221734" y="1776764"/>
            <a:ext cx="769221" cy="746844"/>
          </a:xfrm>
          <a:custGeom>
            <a:avLst/>
            <a:gdLst/>
            <a:ahLst/>
            <a:cxnLst/>
            <a:rect l="l" t="t" r="r" b="b"/>
            <a:pathLst>
              <a:path w="769221" h="746844">
                <a:moveTo>
                  <a:pt x="0" y="0"/>
                </a:moveTo>
                <a:lnTo>
                  <a:pt x="769222" y="0"/>
                </a:lnTo>
                <a:lnTo>
                  <a:pt x="769222" y="746844"/>
                </a:lnTo>
                <a:lnTo>
                  <a:pt x="0" y="74684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6" name="Freeform 6"/>
          <p:cNvSpPr/>
          <p:nvPr/>
        </p:nvSpPr>
        <p:spPr>
          <a:xfrm flipH="1">
            <a:off x="14972929" y="248343"/>
            <a:ext cx="3315071" cy="1416439"/>
          </a:xfrm>
          <a:custGeom>
            <a:avLst/>
            <a:gdLst/>
            <a:ahLst/>
            <a:cxnLst/>
            <a:rect l="l" t="t" r="r" b="b"/>
            <a:pathLst>
              <a:path w="3315071" h="1416439">
                <a:moveTo>
                  <a:pt x="3315071" y="0"/>
                </a:moveTo>
                <a:lnTo>
                  <a:pt x="0" y="0"/>
                </a:lnTo>
                <a:lnTo>
                  <a:pt x="0" y="1416439"/>
                </a:lnTo>
                <a:lnTo>
                  <a:pt x="3315071" y="1416439"/>
                </a:lnTo>
                <a:lnTo>
                  <a:pt x="3315071"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7" name="Freeform 7"/>
          <p:cNvSpPr/>
          <p:nvPr/>
        </p:nvSpPr>
        <p:spPr>
          <a:xfrm>
            <a:off x="12279376" y="3267002"/>
            <a:ext cx="5793939" cy="4857047"/>
          </a:xfrm>
          <a:custGeom>
            <a:avLst/>
            <a:gdLst/>
            <a:ahLst/>
            <a:cxnLst/>
            <a:rect l="l" t="t" r="r" b="b"/>
            <a:pathLst>
              <a:path w="5793939" h="4857047">
                <a:moveTo>
                  <a:pt x="0" y="0"/>
                </a:moveTo>
                <a:lnTo>
                  <a:pt x="5793939" y="0"/>
                </a:lnTo>
                <a:lnTo>
                  <a:pt x="5793939" y="4857047"/>
                </a:lnTo>
                <a:lnTo>
                  <a:pt x="0" y="4857047"/>
                </a:lnTo>
                <a:lnTo>
                  <a:pt x="0" y="0"/>
                </a:lnTo>
                <a:close/>
              </a:path>
            </a:pathLst>
          </a:custGeom>
          <a:blipFill>
            <a:blip r:embed="rId5"/>
            <a:stretch>
              <a:fillRect/>
            </a:stretch>
          </a:blipFill>
        </p:spPr>
        <p:txBody>
          <a:bodyPr/>
          <a:lstStyle/>
          <a:p>
            <a:endParaRPr lang="en-GB" noProof="0" dirty="0"/>
          </a:p>
        </p:txBody>
      </p:sp>
      <p:sp>
        <p:nvSpPr>
          <p:cNvPr id="8" name="TextBox 8"/>
          <p:cNvSpPr txBox="1"/>
          <p:nvPr/>
        </p:nvSpPr>
        <p:spPr>
          <a:xfrm>
            <a:off x="3070766" y="3228902"/>
            <a:ext cx="9208610" cy="5798185"/>
          </a:xfrm>
          <a:prstGeom prst="rect">
            <a:avLst/>
          </a:prstGeom>
        </p:spPr>
        <p:txBody>
          <a:bodyPr lIns="0" tIns="0" rIns="0" bIns="0" rtlCol="0" anchor="t">
            <a:spAutoFit/>
          </a:bodyPr>
          <a:lstStyle/>
          <a:p>
            <a:pPr marL="0" lvl="0" indent="0" algn="l">
              <a:lnSpc>
                <a:spcPts val="2239"/>
              </a:lnSpc>
            </a:pPr>
            <a:r>
              <a:rPr lang="en-GB" sz="1599" b="1" noProof="0" dirty="0">
                <a:solidFill>
                  <a:srgbClr val="171778"/>
                </a:solidFill>
                <a:latin typeface="Manjari Bold"/>
                <a:ea typeface="Manjari Bold"/>
                <a:cs typeface="Manjari Bold"/>
                <a:sym typeface="Manjari Bold"/>
              </a:rPr>
              <a:t>The Ishikawa diagram, also known as the cause-and-effect or fishbone diagram, was developed by Ishikawa (1986) as a tool for identifying the root causes of problems. Its primary purpose is to provide a systematic organisation of potential causes in order to pinpoint the underlying issues affecting a specific problem.</a:t>
            </a:r>
          </a:p>
          <a:p>
            <a:pPr marL="0" lvl="0" indent="0" algn="l">
              <a:lnSpc>
                <a:spcPts val="2239"/>
              </a:lnSpc>
            </a:pPr>
            <a:endParaRPr lang="en-GB" sz="1599" b="1" noProof="0" dirty="0">
              <a:solidFill>
                <a:srgbClr val="171778"/>
              </a:solidFill>
              <a:latin typeface="Manjari Bold"/>
              <a:ea typeface="Manjari Bold"/>
              <a:cs typeface="Manjari Bold"/>
              <a:sym typeface="Manjari Bold"/>
            </a:endParaRPr>
          </a:p>
          <a:p>
            <a:pPr marL="0" lvl="0" indent="0" algn="l">
              <a:lnSpc>
                <a:spcPts val="2239"/>
              </a:lnSpc>
            </a:pPr>
            <a:r>
              <a:rPr lang="en-GB" sz="1599" b="1" noProof="0" dirty="0">
                <a:solidFill>
                  <a:srgbClr val="171778"/>
                </a:solidFill>
                <a:latin typeface="Manjari Bold"/>
                <a:ea typeface="Manjari Bold"/>
                <a:cs typeface="Manjari Bold"/>
                <a:sym typeface="Manjari Bold"/>
              </a:rPr>
              <a:t>One of the main benefits of this approach is that it encourages structured critical thinking by guiding users to consider multiple factors influencing a problem. Additionally, it visually represents cause and effect relationships, making complex issues easier to understand. The tool is also particularly effective in supporting team based problem analysis, as it facilitates collaborative discussion and collective insight.</a:t>
            </a:r>
          </a:p>
          <a:p>
            <a:pPr marL="0" lvl="0" indent="0" algn="l">
              <a:lnSpc>
                <a:spcPts val="2239"/>
              </a:lnSpc>
            </a:pPr>
            <a:endParaRPr lang="en-GB" sz="1599" b="1" noProof="0" dirty="0">
              <a:solidFill>
                <a:srgbClr val="171778"/>
              </a:solidFill>
              <a:latin typeface="Manjari Bold"/>
              <a:ea typeface="Manjari Bold"/>
              <a:cs typeface="Manjari Bold"/>
              <a:sym typeface="Manjari Bold"/>
            </a:endParaRPr>
          </a:p>
          <a:p>
            <a:pPr marL="0" lvl="0" indent="0" algn="l">
              <a:lnSpc>
                <a:spcPts val="2239"/>
              </a:lnSpc>
            </a:pPr>
            <a:r>
              <a:rPr lang="en-GB" sz="1599" b="1" noProof="0" dirty="0">
                <a:solidFill>
                  <a:srgbClr val="171778"/>
                </a:solidFill>
                <a:latin typeface="Manjari Bold"/>
                <a:ea typeface="Manjari Bold"/>
                <a:cs typeface="Manjari Bold"/>
                <a:sym typeface="Manjari Bold"/>
              </a:rPr>
              <a:t>However, the Ishikawa diagram has certain limitations. It does not rank or prioritise causes based on their level of importance, which may make it difficult to determine where to focus efforts. Its effectiveness also depends heavily on the accuracy of available data and the knowledge of the team involved. Furthermore, the diagram can sometimes oversimplify complex systems by breaking them into broad categories.</a:t>
            </a:r>
          </a:p>
          <a:p>
            <a:pPr marL="0" lvl="0" indent="0" algn="l">
              <a:lnSpc>
                <a:spcPts val="2239"/>
              </a:lnSpc>
            </a:pPr>
            <a:endParaRPr lang="en-GB" sz="1599" b="1" noProof="0" dirty="0">
              <a:solidFill>
                <a:srgbClr val="171778"/>
              </a:solidFill>
              <a:latin typeface="Manjari Bold"/>
              <a:ea typeface="Manjari Bold"/>
              <a:cs typeface="Manjari Bold"/>
              <a:sym typeface="Manjari Bold"/>
            </a:endParaRPr>
          </a:p>
          <a:p>
            <a:pPr marL="0" lvl="0" indent="0" algn="l">
              <a:lnSpc>
                <a:spcPts val="2239"/>
              </a:lnSpc>
            </a:pPr>
            <a:r>
              <a:rPr lang="en-GB" sz="1599" b="1" noProof="0" dirty="0">
                <a:solidFill>
                  <a:srgbClr val="171778"/>
                </a:solidFill>
                <a:latin typeface="Manjari Bold"/>
                <a:ea typeface="Manjari Bold"/>
                <a:cs typeface="Manjari Bold"/>
                <a:sym typeface="Manjari Bold"/>
              </a:rPr>
              <a:t>In terms of structure, the problem is typically stated at the ‘head’ of the diagram, while the potential causes branch out as ‘bones’. These causes are often grouped into categories such as People, Process, Technology and Environment.</a:t>
            </a:r>
          </a:p>
          <a:p>
            <a:pPr marL="0" lvl="0" indent="0" algn="l">
              <a:lnSpc>
                <a:spcPts val="2239"/>
              </a:lnSpc>
            </a:pPr>
            <a:endParaRPr lang="en-GB" sz="1599" b="1" noProof="0" dirty="0">
              <a:solidFill>
                <a:srgbClr val="171778"/>
              </a:solidFill>
              <a:latin typeface="Manjari Bold"/>
              <a:ea typeface="Manjari Bold"/>
              <a:cs typeface="Manjari Bold"/>
              <a:sym typeface="Manjari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4582301" y="414055"/>
            <a:ext cx="10585245" cy="1229290"/>
            <a:chOff x="0" y="0"/>
            <a:chExt cx="2787884" cy="323764"/>
          </a:xfrm>
        </p:grpSpPr>
        <p:sp>
          <p:nvSpPr>
            <p:cNvPr id="4" name="Freeform 4"/>
            <p:cNvSpPr/>
            <p:nvPr/>
          </p:nvSpPr>
          <p:spPr>
            <a:xfrm>
              <a:off x="0" y="0"/>
              <a:ext cx="2787884" cy="323764"/>
            </a:xfrm>
            <a:custGeom>
              <a:avLst/>
              <a:gdLst/>
              <a:ahLst/>
              <a:cxnLst/>
              <a:rect l="l" t="t" r="r" b="b"/>
              <a:pathLst>
                <a:path w="2787884" h="323764">
                  <a:moveTo>
                    <a:pt x="37301" y="0"/>
                  </a:moveTo>
                  <a:lnTo>
                    <a:pt x="2750583" y="0"/>
                  </a:lnTo>
                  <a:cubicBezTo>
                    <a:pt x="2771183" y="0"/>
                    <a:pt x="2787884" y="16700"/>
                    <a:pt x="2787884" y="37301"/>
                  </a:cubicBezTo>
                  <a:lnTo>
                    <a:pt x="2787884" y="286463"/>
                  </a:lnTo>
                  <a:cubicBezTo>
                    <a:pt x="2787884" y="307064"/>
                    <a:pt x="2771183" y="323764"/>
                    <a:pt x="2750583" y="323764"/>
                  </a:cubicBezTo>
                  <a:lnTo>
                    <a:pt x="37301" y="323764"/>
                  </a:lnTo>
                  <a:cubicBezTo>
                    <a:pt x="16700" y="323764"/>
                    <a:pt x="0" y="307064"/>
                    <a:pt x="0" y="286463"/>
                  </a:cubicBezTo>
                  <a:lnTo>
                    <a:pt x="0" y="37301"/>
                  </a:lnTo>
                  <a:cubicBezTo>
                    <a:pt x="0" y="16700"/>
                    <a:pt x="16700" y="0"/>
                    <a:pt x="37301" y="0"/>
                  </a:cubicBezTo>
                  <a:close/>
                </a:path>
              </a:pathLst>
            </a:custGeom>
            <a:solidFill>
              <a:srgbClr val="F4F5F6"/>
            </a:solidFill>
            <a:ln w="66675" cap="rnd">
              <a:solidFill>
                <a:srgbClr val="171778"/>
              </a:solidFill>
              <a:prstDash val="solid"/>
              <a:round/>
            </a:ln>
          </p:spPr>
          <p:txBody>
            <a:bodyPr/>
            <a:lstStyle/>
            <a:p>
              <a:endParaRPr lang="en-GB" noProof="0" dirty="0"/>
            </a:p>
          </p:txBody>
        </p:sp>
        <p:sp>
          <p:nvSpPr>
            <p:cNvPr id="5" name="TextBox 5"/>
            <p:cNvSpPr txBox="1"/>
            <p:nvPr/>
          </p:nvSpPr>
          <p:spPr>
            <a:xfrm>
              <a:off x="0" y="-38100"/>
              <a:ext cx="2787884" cy="361864"/>
            </a:xfrm>
            <a:prstGeom prst="rect">
              <a:avLst/>
            </a:prstGeom>
          </p:spPr>
          <p:txBody>
            <a:bodyPr lIns="50800" tIns="50800" rIns="50800" bIns="50800" rtlCol="0" anchor="ctr"/>
            <a:lstStyle/>
            <a:p>
              <a:pPr marL="0" lvl="0" indent="0" algn="ctr">
                <a:lnSpc>
                  <a:spcPts val="2659"/>
                </a:lnSpc>
              </a:pPr>
              <a:endParaRPr lang="en-GB" noProof="0" dirty="0"/>
            </a:p>
          </p:txBody>
        </p:sp>
      </p:grpSp>
      <p:sp>
        <p:nvSpPr>
          <p:cNvPr id="6" name="Freeform 6"/>
          <p:cNvSpPr/>
          <p:nvPr/>
        </p:nvSpPr>
        <p:spPr>
          <a:xfrm rot="-10800000" flipH="1">
            <a:off x="-3432" y="0"/>
            <a:ext cx="3080497" cy="3080497"/>
          </a:xfrm>
          <a:custGeom>
            <a:avLst/>
            <a:gdLst/>
            <a:ahLst/>
            <a:cxnLst/>
            <a:rect l="l" t="t" r="r" b="b"/>
            <a:pathLst>
              <a:path w="3080497" h="3080497">
                <a:moveTo>
                  <a:pt x="3080497" y="0"/>
                </a:moveTo>
                <a:lnTo>
                  <a:pt x="0" y="0"/>
                </a:lnTo>
                <a:lnTo>
                  <a:pt x="0" y="3080497"/>
                </a:lnTo>
                <a:lnTo>
                  <a:pt x="3080497" y="3080497"/>
                </a:lnTo>
                <a:lnTo>
                  <a:pt x="3080497"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7" name="Freeform 7"/>
          <p:cNvSpPr/>
          <p:nvPr/>
        </p:nvSpPr>
        <p:spPr>
          <a:xfrm>
            <a:off x="-3432" y="8310703"/>
            <a:ext cx="3890135" cy="1662149"/>
          </a:xfrm>
          <a:custGeom>
            <a:avLst/>
            <a:gdLst/>
            <a:ahLst/>
            <a:cxnLst/>
            <a:rect l="l" t="t" r="r" b="b"/>
            <a:pathLst>
              <a:path w="3890135" h="1662149">
                <a:moveTo>
                  <a:pt x="0" y="0"/>
                </a:moveTo>
                <a:lnTo>
                  <a:pt x="3890135" y="0"/>
                </a:lnTo>
                <a:lnTo>
                  <a:pt x="3890135" y="1662148"/>
                </a:lnTo>
                <a:lnTo>
                  <a:pt x="0" y="166214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8" name="Freeform 8"/>
          <p:cNvSpPr/>
          <p:nvPr/>
        </p:nvSpPr>
        <p:spPr>
          <a:xfrm>
            <a:off x="9351594" y="1873045"/>
            <a:ext cx="7746544" cy="5164363"/>
          </a:xfrm>
          <a:custGeom>
            <a:avLst/>
            <a:gdLst/>
            <a:ahLst/>
            <a:cxnLst/>
            <a:rect l="l" t="t" r="r" b="b"/>
            <a:pathLst>
              <a:path w="7746544" h="5164363">
                <a:moveTo>
                  <a:pt x="0" y="0"/>
                </a:moveTo>
                <a:lnTo>
                  <a:pt x="7746545" y="0"/>
                </a:lnTo>
                <a:lnTo>
                  <a:pt x="7746545" y="5164363"/>
                </a:lnTo>
                <a:lnTo>
                  <a:pt x="0" y="5164363"/>
                </a:lnTo>
                <a:lnTo>
                  <a:pt x="0" y="0"/>
                </a:lnTo>
                <a:close/>
              </a:path>
            </a:pathLst>
          </a:custGeom>
          <a:blipFill>
            <a:blip r:embed="rId4"/>
            <a:stretch>
              <a:fillRect/>
            </a:stretch>
          </a:blipFill>
        </p:spPr>
        <p:txBody>
          <a:bodyPr/>
          <a:lstStyle/>
          <a:p>
            <a:endParaRPr lang="en-GB" noProof="0" dirty="0"/>
          </a:p>
        </p:txBody>
      </p:sp>
      <p:sp>
        <p:nvSpPr>
          <p:cNvPr id="9" name="Freeform 9"/>
          <p:cNvSpPr/>
          <p:nvPr/>
        </p:nvSpPr>
        <p:spPr>
          <a:xfrm>
            <a:off x="9755805" y="7037408"/>
            <a:ext cx="6938123" cy="2935443"/>
          </a:xfrm>
          <a:custGeom>
            <a:avLst/>
            <a:gdLst/>
            <a:ahLst/>
            <a:cxnLst/>
            <a:rect l="l" t="t" r="r" b="b"/>
            <a:pathLst>
              <a:path w="6938123" h="2935443">
                <a:moveTo>
                  <a:pt x="0" y="0"/>
                </a:moveTo>
                <a:lnTo>
                  <a:pt x="6938123" y="0"/>
                </a:lnTo>
                <a:lnTo>
                  <a:pt x="6938123" y="2935443"/>
                </a:lnTo>
                <a:lnTo>
                  <a:pt x="0" y="2935443"/>
                </a:lnTo>
                <a:lnTo>
                  <a:pt x="0" y="0"/>
                </a:lnTo>
                <a:close/>
              </a:path>
            </a:pathLst>
          </a:custGeom>
          <a:blipFill>
            <a:blip r:embed="rId5"/>
            <a:stretch>
              <a:fillRect l="-4742" t="-35082" r="-4742" b="-9345"/>
            </a:stretch>
          </a:blipFill>
        </p:spPr>
        <p:txBody>
          <a:bodyPr/>
          <a:lstStyle/>
          <a:p>
            <a:endParaRPr lang="en-GB" noProof="0" dirty="0"/>
          </a:p>
        </p:txBody>
      </p:sp>
      <p:sp>
        <p:nvSpPr>
          <p:cNvPr id="10" name="TextBox 10"/>
          <p:cNvSpPr txBox="1"/>
          <p:nvPr/>
        </p:nvSpPr>
        <p:spPr>
          <a:xfrm>
            <a:off x="1646222" y="2164519"/>
            <a:ext cx="7211624" cy="6445959"/>
          </a:xfrm>
          <a:prstGeom prst="rect">
            <a:avLst/>
          </a:prstGeom>
        </p:spPr>
        <p:txBody>
          <a:bodyPr lIns="0" tIns="0" rIns="0" bIns="0" rtlCol="0" anchor="t">
            <a:spAutoFit/>
          </a:bodyPr>
          <a:lstStyle/>
          <a:p>
            <a:pPr marL="0" lvl="0" indent="0" algn="l">
              <a:lnSpc>
                <a:spcPts val="2277"/>
              </a:lnSpc>
            </a:pPr>
            <a:r>
              <a:rPr lang="en-GB" sz="1626" noProof="0" dirty="0">
                <a:solidFill>
                  <a:srgbClr val="171778"/>
                </a:solidFill>
                <a:latin typeface="Manjari"/>
                <a:ea typeface="Manjari"/>
                <a:cs typeface="Manjari"/>
                <a:sym typeface="Manjari"/>
              </a:rPr>
              <a:t>The analysis identifies several contributing factors across key categories. Under People, issues include a reduction in customer numbers, the increase in hybrid working patterns leading to lower footfall, and staff redundancies. In terms of Processes, long waiting times, an ineffective pre-order system, and limited convenience options negatively affect customer satisfaction and operational efficiency.</a:t>
            </a:r>
          </a:p>
          <a:p>
            <a:pPr marL="0" lvl="0" indent="0" algn="l">
              <a:lnSpc>
                <a:spcPts val="2277"/>
              </a:lnSpc>
            </a:pPr>
            <a:endParaRPr lang="en-GB" sz="1626" noProof="0" dirty="0">
              <a:solidFill>
                <a:srgbClr val="171778"/>
              </a:solidFill>
              <a:latin typeface="Manjari"/>
              <a:ea typeface="Manjari"/>
              <a:cs typeface="Manjari"/>
              <a:sym typeface="Manjari"/>
            </a:endParaRPr>
          </a:p>
          <a:p>
            <a:pPr marL="0" lvl="0" indent="0" algn="l">
              <a:lnSpc>
                <a:spcPts val="2277"/>
              </a:lnSpc>
            </a:pPr>
            <a:r>
              <a:rPr lang="en-GB" sz="1626" noProof="0" dirty="0">
                <a:solidFill>
                  <a:srgbClr val="171778"/>
                </a:solidFill>
                <a:latin typeface="Manjari"/>
                <a:ea typeface="Manjari"/>
                <a:cs typeface="Manjari"/>
                <a:sym typeface="Manjari"/>
              </a:rPr>
              <a:t>From a Technology perspective, the absence of an online ordering or delivery platform, along with a lack of digital tools or a mobile application, limits accessibility and reduces competitiveness in a digital-driven market. </a:t>
            </a:r>
          </a:p>
          <a:p>
            <a:pPr marL="0" lvl="0" indent="0" algn="l">
              <a:lnSpc>
                <a:spcPts val="2277"/>
              </a:lnSpc>
            </a:pPr>
            <a:endParaRPr lang="en-GB" sz="1626" noProof="0" dirty="0">
              <a:solidFill>
                <a:srgbClr val="171778"/>
              </a:solidFill>
              <a:latin typeface="Manjari"/>
              <a:ea typeface="Manjari"/>
              <a:cs typeface="Manjari"/>
              <a:sym typeface="Manjari"/>
            </a:endParaRPr>
          </a:p>
          <a:p>
            <a:pPr marL="0" lvl="0" indent="0" algn="l">
              <a:lnSpc>
                <a:spcPts val="2277"/>
              </a:lnSpc>
            </a:pPr>
            <a:r>
              <a:rPr lang="en-GB" sz="1626" noProof="0" dirty="0">
                <a:solidFill>
                  <a:srgbClr val="171778"/>
                </a:solidFill>
                <a:latin typeface="Manjari"/>
                <a:ea typeface="Manjari"/>
                <a:cs typeface="Manjari"/>
                <a:sym typeface="Manjari"/>
              </a:rPr>
              <a:t>The Environment also plays a significant role, as decreased foot traffic and vacant nearby retail units reduce passing trade.</a:t>
            </a:r>
          </a:p>
          <a:p>
            <a:pPr marL="0" lvl="0" indent="0" algn="l">
              <a:lnSpc>
                <a:spcPts val="2277"/>
              </a:lnSpc>
            </a:pPr>
            <a:r>
              <a:rPr lang="en-GB" sz="1626" noProof="0" dirty="0">
                <a:solidFill>
                  <a:srgbClr val="171778"/>
                </a:solidFill>
                <a:latin typeface="Manjari"/>
                <a:ea typeface="Manjari"/>
                <a:cs typeface="Manjari"/>
                <a:sym typeface="Manjari"/>
              </a:rPr>
              <a:t>Regarding Materials, rising costs of organic ingredients and supply chain disruptions increase operational pressures. Finally, Financial factors such as increasing rent, utilities, insurance, and business rates contribute to overall cost challenges.</a:t>
            </a:r>
          </a:p>
          <a:p>
            <a:pPr marL="0" lvl="0" indent="0" algn="l">
              <a:lnSpc>
                <a:spcPts val="2277"/>
              </a:lnSpc>
            </a:pPr>
            <a:endParaRPr lang="en-GB" sz="1626" noProof="0" dirty="0">
              <a:solidFill>
                <a:srgbClr val="171778"/>
              </a:solidFill>
              <a:latin typeface="Manjari"/>
              <a:ea typeface="Manjari"/>
              <a:cs typeface="Manjari"/>
              <a:sym typeface="Manjari"/>
            </a:endParaRPr>
          </a:p>
          <a:p>
            <a:pPr marL="0" lvl="0" indent="0" algn="l">
              <a:lnSpc>
                <a:spcPts val="2277"/>
              </a:lnSpc>
            </a:pPr>
            <a:r>
              <a:rPr lang="en-GB" sz="1626" noProof="0" dirty="0">
                <a:solidFill>
                  <a:srgbClr val="171778"/>
                </a:solidFill>
                <a:latin typeface="Manjari"/>
                <a:ea typeface="Manjari"/>
                <a:cs typeface="Manjari"/>
                <a:sym typeface="Manjari"/>
              </a:rPr>
              <a:t>Overall, this evaluation suggests that there are multiple interconnected causes rather than a single root cause, highlighting the complexity of the problem and the need for a holistic approach to improvement (Slack and Brandon-Jones, 2024).</a:t>
            </a:r>
          </a:p>
          <a:p>
            <a:pPr marL="0" lvl="0" indent="0" algn="l">
              <a:lnSpc>
                <a:spcPts val="2277"/>
              </a:lnSpc>
            </a:pPr>
            <a:endParaRPr lang="en-GB" sz="1626" noProof="0" dirty="0">
              <a:solidFill>
                <a:srgbClr val="171778"/>
              </a:solidFill>
              <a:latin typeface="Manjari"/>
              <a:ea typeface="Manjari"/>
              <a:cs typeface="Manjari"/>
              <a:sym typeface="Manjari"/>
            </a:endParaRPr>
          </a:p>
        </p:txBody>
      </p:sp>
      <p:sp>
        <p:nvSpPr>
          <p:cNvPr id="11" name="TextBox 11"/>
          <p:cNvSpPr txBox="1"/>
          <p:nvPr/>
        </p:nvSpPr>
        <p:spPr>
          <a:xfrm>
            <a:off x="4922598" y="708245"/>
            <a:ext cx="10284906" cy="574235"/>
          </a:xfrm>
          <a:prstGeom prst="rect">
            <a:avLst/>
          </a:prstGeom>
        </p:spPr>
        <p:txBody>
          <a:bodyPr lIns="0" tIns="0" rIns="0" bIns="0" rtlCol="0" anchor="t">
            <a:spAutoFit/>
          </a:bodyPr>
          <a:lstStyle/>
          <a:p>
            <a:pPr marL="0" lvl="0" indent="0" algn="l">
              <a:lnSpc>
                <a:spcPts val="4574"/>
              </a:lnSpc>
            </a:pPr>
            <a:r>
              <a:rPr lang="en-GB" sz="3267" b="1" noProof="0" dirty="0">
                <a:solidFill>
                  <a:srgbClr val="171778"/>
                </a:solidFill>
                <a:latin typeface="Manjari Bold"/>
                <a:ea typeface="Manjari Bold"/>
                <a:cs typeface="Manjari Bold"/>
                <a:sym typeface="Manjari Bold"/>
              </a:rPr>
              <a:t>FISHBONE ANALYSIS APPLIED TO BASIL'S BAKERY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43888" b="-33888"/>
            </a:stretch>
          </a:blipFill>
        </p:spPr>
        <p:txBody>
          <a:bodyPr/>
          <a:lstStyle/>
          <a:p>
            <a:endParaRPr lang="en-GB" noProof="0" dirty="0"/>
          </a:p>
        </p:txBody>
      </p:sp>
      <p:sp>
        <p:nvSpPr>
          <p:cNvPr id="3" name="Freeform 3"/>
          <p:cNvSpPr/>
          <p:nvPr/>
        </p:nvSpPr>
        <p:spPr>
          <a:xfrm flipH="1">
            <a:off x="15824264" y="0"/>
            <a:ext cx="2870073" cy="10287000"/>
          </a:xfrm>
          <a:custGeom>
            <a:avLst/>
            <a:gdLst/>
            <a:ahLst/>
            <a:cxnLst/>
            <a:rect l="l" t="t" r="r" b="b"/>
            <a:pathLst>
              <a:path w="2870073" h="10287000">
                <a:moveTo>
                  <a:pt x="2870072" y="0"/>
                </a:moveTo>
                <a:lnTo>
                  <a:pt x="0" y="0"/>
                </a:lnTo>
                <a:lnTo>
                  <a:pt x="0" y="10287000"/>
                </a:lnTo>
                <a:lnTo>
                  <a:pt x="2870072" y="10287000"/>
                </a:lnTo>
                <a:lnTo>
                  <a:pt x="2870072"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a:off x="0" y="8345493"/>
            <a:ext cx="4543952" cy="1941507"/>
          </a:xfrm>
          <a:custGeom>
            <a:avLst/>
            <a:gdLst/>
            <a:ahLst/>
            <a:cxnLst/>
            <a:rect l="l" t="t" r="r" b="b"/>
            <a:pathLst>
              <a:path w="4543952" h="1941507">
                <a:moveTo>
                  <a:pt x="0" y="0"/>
                </a:moveTo>
                <a:lnTo>
                  <a:pt x="4543952" y="0"/>
                </a:lnTo>
                <a:lnTo>
                  <a:pt x="4543952" y="1941507"/>
                </a:lnTo>
                <a:lnTo>
                  <a:pt x="0" y="194150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5" name="TextBox 5"/>
          <p:cNvSpPr txBox="1"/>
          <p:nvPr/>
        </p:nvSpPr>
        <p:spPr>
          <a:xfrm>
            <a:off x="2081910" y="1472212"/>
            <a:ext cx="10433242" cy="1249469"/>
          </a:xfrm>
          <a:prstGeom prst="rect">
            <a:avLst/>
          </a:prstGeom>
        </p:spPr>
        <p:txBody>
          <a:bodyPr lIns="0" tIns="0" rIns="0" bIns="0" rtlCol="0" anchor="t">
            <a:spAutoFit/>
          </a:bodyPr>
          <a:lstStyle/>
          <a:p>
            <a:pPr marL="0" lvl="0" indent="0" algn="l">
              <a:lnSpc>
                <a:spcPts val="9881"/>
              </a:lnSpc>
            </a:pPr>
            <a:r>
              <a:rPr lang="en-GB" sz="7058" b="1" noProof="0" dirty="0">
                <a:solidFill>
                  <a:srgbClr val="171778"/>
                </a:solidFill>
                <a:latin typeface="Manjari Bold"/>
                <a:ea typeface="Manjari Bold"/>
                <a:cs typeface="Manjari Bold"/>
                <a:sym typeface="Manjari Bold"/>
              </a:rPr>
              <a:t>KEY FINDINGS</a:t>
            </a:r>
          </a:p>
        </p:txBody>
      </p:sp>
      <p:grpSp>
        <p:nvGrpSpPr>
          <p:cNvPr id="6" name="Group 6"/>
          <p:cNvGrpSpPr/>
          <p:nvPr/>
        </p:nvGrpSpPr>
        <p:grpSpPr>
          <a:xfrm>
            <a:off x="1456641" y="3127430"/>
            <a:ext cx="411223" cy="41122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1778"/>
            </a:solidFill>
          </p:spPr>
          <p:txBody>
            <a:bodyPr/>
            <a:lstStyle/>
            <a:p>
              <a:endParaRPr lang="en-GB" noProof="0" dirty="0"/>
            </a:p>
          </p:txBody>
        </p:sp>
        <p:sp>
          <p:nvSpPr>
            <p:cNvPr id="8" name="TextBox 8"/>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lang="en-GB" noProof="0" dirty="0"/>
            </a:p>
          </p:txBody>
        </p:sp>
      </p:grpSp>
      <p:sp>
        <p:nvSpPr>
          <p:cNvPr id="9" name="TextBox 9"/>
          <p:cNvSpPr txBox="1"/>
          <p:nvPr/>
        </p:nvSpPr>
        <p:spPr>
          <a:xfrm>
            <a:off x="2081668" y="3070280"/>
            <a:ext cx="13742389" cy="1392346"/>
          </a:xfrm>
          <a:prstGeom prst="rect">
            <a:avLst/>
          </a:prstGeom>
        </p:spPr>
        <p:txBody>
          <a:bodyPr lIns="0" tIns="0" rIns="0" bIns="0" rtlCol="0" anchor="t">
            <a:spAutoFit/>
          </a:bodyPr>
          <a:lstStyle/>
          <a:p>
            <a:pPr marL="0" lvl="0" indent="0" algn="l">
              <a:lnSpc>
                <a:spcPts val="3581"/>
              </a:lnSpc>
            </a:pPr>
            <a:r>
              <a:rPr lang="en-GB" sz="2558" b="1" noProof="0" dirty="0">
                <a:solidFill>
                  <a:srgbClr val="171778"/>
                </a:solidFill>
                <a:latin typeface="Manjari Bold"/>
                <a:ea typeface="Manjari Bold"/>
                <a:cs typeface="Manjari Bold"/>
                <a:sym typeface="Manjari Bold"/>
              </a:rPr>
              <a:t>Sales remain ~25% below 2019 levels due to multiple interconnected factors</a:t>
            </a:r>
          </a:p>
          <a:p>
            <a:pPr marL="0" lvl="0" indent="0" algn="l">
              <a:lnSpc>
                <a:spcPts val="3581"/>
              </a:lnSpc>
            </a:pPr>
            <a:r>
              <a:rPr lang="en-GB" sz="2558" b="1" noProof="0" dirty="0">
                <a:solidFill>
                  <a:srgbClr val="171778"/>
                </a:solidFill>
                <a:latin typeface="Manjari Bold"/>
                <a:ea typeface="Manjari Bold"/>
                <a:cs typeface="Manjari Bold"/>
                <a:sym typeface="Manjari Bold"/>
              </a:rPr>
              <a:t>Reduced footfall and hybrid working patterns have significantly lowered customer demand</a:t>
            </a:r>
          </a:p>
          <a:p>
            <a:pPr marL="0" lvl="0" indent="0" algn="l">
              <a:lnSpc>
                <a:spcPts val="3581"/>
              </a:lnSpc>
            </a:pPr>
            <a:r>
              <a:rPr lang="en-GB" sz="2558" b="1" noProof="0" dirty="0">
                <a:solidFill>
                  <a:srgbClr val="171778"/>
                </a:solidFill>
                <a:latin typeface="Manjari Bold"/>
                <a:ea typeface="Manjari Bold"/>
                <a:cs typeface="Manjari Bold"/>
                <a:sym typeface="Manjari Bold"/>
              </a:rPr>
              <a:t>Rising operating costs (utilities, rent, ingredients) continue to squeeze profitability</a:t>
            </a:r>
          </a:p>
        </p:txBody>
      </p:sp>
      <p:sp>
        <p:nvSpPr>
          <p:cNvPr id="10" name="TextBox 10"/>
          <p:cNvSpPr txBox="1"/>
          <p:nvPr/>
        </p:nvSpPr>
        <p:spPr>
          <a:xfrm>
            <a:off x="1991784" y="5445949"/>
            <a:ext cx="13708559" cy="1859071"/>
          </a:xfrm>
          <a:prstGeom prst="rect">
            <a:avLst/>
          </a:prstGeom>
        </p:spPr>
        <p:txBody>
          <a:bodyPr lIns="0" tIns="0" rIns="0" bIns="0" rtlCol="0" anchor="t">
            <a:spAutoFit/>
          </a:bodyPr>
          <a:lstStyle/>
          <a:p>
            <a:pPr marL="0" lvl="0" indent="0" algn="l">
              <a:lnSpc>
                <a:spcPts val="3581"/>
              </a:lnSpc>
            </a:pPr>
            <a:r>
              <a:rPr lang="en-GB" sz="2558" b="1" noProof="0" dirty="0">
                <a:solidFill>
                  <a:srgbClr val="171778"/>
                </a:solidFill>
                <a:latin typeface="Manjari Bold"/>
                <a:ea typeface="Manjari Bold"/>
                <a:cs typeface="Manjari Bold"/>
                <a:sym typeface="Manjari Bold"/>
              </a:rPr>
              <a:t>Lack of digital ordering and delivery capability limits competitive positioning</a:t>
            </a:r>
          </a:p>
          <a:p>
            <a:pPr marL="0" lvl="0" indent="0" algn="l">
              <a:lnSpc>
                <a:spcPts val="3581"/>
              </a:lnSpc>
            </a:pPr>
            <a:r>
              <a:rPr lang="en-GB" sz="2558" b="1" noProof="0" dirty="0">
                <a:solidFill>
                  <a:srgbClr val="171778"/>
                </a:solidFill>
                <a:latin typeface="Manjari Bold"/>
                <a:ea typeface="Manjari Bold"/>
                <a:cs typeface="Manjari Bold"/>
                <a:sym typeface="Manjari Bold"/>
              </a:rPr>
              <a:t>PESTEL identified economic and social factors as the most impactful external threats</a:t>
            </a:r>
          </a:p>
          <a:p>
            <a:pPr marL="0" lvl="0" indent="0" algn="l">
              <a:lnSpc>
                <a:spcPts val="3581"/>
              </a:lnSpc>
            </a:pPr>
            <a:r>
              <a:rPr lang="en-GB" sz="2558" b="1" noProof="0" dirty="0">
                <a:solidFill>
                  <a:srgbClr val="171778"/>
                </a:solidFill>
                <a:latin typeface="Manjari Bold"/>
                <a:ea typeface="Manjari Bold"/>
                <a:cs typeface="Manjari Bold"/>
                <a:sym typeface="Manjari Bold"/>
              </a:rPr>
              <a:t>Fishbone Diagram revealed complex internal and external root causes with no single fix</a:t>
            </a:r>
          </a:p>
          <a:p>
            <a:pPr marL="0" lvl="0" indent="0" algn="l">
              <a:lnSpc>
                <a:spcPts val="3581"/>
              </a:lnSpc>
            </a:pPr>
            <a:r>
              <a:rPr lang="en-GB" sz="2558" b="1" noProof="0" dirty="0">
                <a:solidFill>
                  <a:srgbClr val="171778"/>
                </a:solidFill>
                <a:latin typeface="Manjari Bold"/>
                <a:ea typeface="Manjari Bold"/>
                <a:cs typeface="Manjari Bold"/>
                <a:sym typeface="Manjari Bold"/>
              </a:rPr>
              <a:t>Strategic change must address both environmental pressures and operational inefficiencies</a:t>
            </a:r>
          </a:p>
        </p:txBody>
      </p:sp>
      <p:grpSp>
        <p:nvGrpSpPr>
          <p:cNvPr id="11" name="Group 11"/>
          <p:cNvGrpSpPr/>
          <p:nvPr/>
        </p:nvGrpSpPr>
        <p:grpSpPr>
          <a:xfrm>
            <a:off x="1456641" y="5717771"/>
            <a:ext cx="411223" cy="411223"/>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1778"/>
            </a:solidFill>
          </p:spPr>
          <p:txBody>
            <a:bodyPr/>
            <a:lstStyle/>
            <a:p>
              <a:endParaRPr lang="en-GB" noProof="0" dirty="0"/>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spcBef>
                  <a:spcPct val="0"/>
                </a:spcBef>
              </a:pPr>
              <a:endParaRPr lang="en-GB" noProof="0" dirty="0"/>
            </a:p>
          </p:txBody>
        </p:sp>
      </p:grpSp>
      <p:sp>
        <p:nvSpPr>
          <p:cNvPr id="14" name="AutoShape 14"/>
          <p:cNvSpPr/>
          <p:nvPr/>
        </p:nvSpPr>
        <p:spPr>
          <a:xfrm>
            <a:off x="2081668" y="2725373"/>
            <a:ext cx="8916794" cy="2400"/>
          </a:xfrm>
          <a:prstGeom prst="line">
            <a:avLst/>
          </a:prstGeom>
          <a:ln w="66675" cap="flat">
            <a:solidFill>
              <a:srgbClr val="171778"/>
            </a:solidFill>
            <a:prstDash val="solid"/>
            <a:headEnd type="none" w="sm" len="sm"/>
            <a:tailEnd type="none" w="sm" len="sm"/>
          </a:ln>
        </p:spPr>
        <p:txBody>
          <a:bodyPr/>
          <a:lstStyle/>
          <a:p>
            <a:endParaRPr lang="en-GB" noProof="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5882" t="-49889" b="-38346"/>
            </a:stretch>
          </a:blipFill>
        </p:spPr>
        <p:txBody>
          <a:bodyPr/>
          <a:lstStyle/>
          <a:p>
            <a:endParaRPr lang="en-GB" noProof="0" dirty="0"/>
          </a:p>
        </p:txBody>
      </p:sp>
      <p:sp>
        <p:nvSpPr>
          <p:cNvPr id="3" name="Freeform 3"/>
          <p:cNvSpPr/>
          <p:nvPr/>
        </p:nvSpPr>
        <p:spPr>
          <a:xfrm>
            <a:off x="0" y="0"/>
            <a:ext cx="2870073" cy="10287000"/>
          </a:xfrm>
          <a:custGeom>
            <a:avLst/>
            <a:gdLst/>
            <a:ahLst/>
            <a:cxnLst/>
            <a:rect l="l" t="t" r="r" b="b"/>
            <a:pathLst>
              <a:path w="2870073" h="10287000">
                <a:moveTo>
                  <a:pt x="0" y="0"/>
                </a:moveTo>
                <a:lnTo>
                  <a:pt x="2870073" y="0"/>
                </a:lnTo>
                <a:lnTo>
                  <a:pt x="2870073" y="10287000"/>
                </a:lnTo>
                <a:lnTo>
                  <a:pt x="0" y="10287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4" name="Freeform 4"/>
          <p:cNvSpPr/>
          <p:nvPr/>
        </p:nvSpPr>
        <p:spPr>
          <a:xfrm flipH="1">
            <a:off x="11778232" y="8246327"/>
            <a:ext cx="6509768" cy="2023946"/>
          </a:xfrm>
          <a:custGeom>
            <a:avLst/>
            <a:gdLst/>
            <a:ahLst/>
            <a:cxnLst/>
            <a:rect l="l" t="t" r="r" b="b"/>
            <a:pathLst>
              <a:path w="6509768" h="2023946">
                <a:moveTo>
                  <a:pt x="6509768" y="0"/>
                </a:moveTo>
                <a:lnTo>
                  <a:pt x="0" y="0"/>
                </a:lnTo>
                <a:lnTo>
                  <a:pt x="0" y="2023946"/>
                </a:lnTo>
                <a:lnTo>
                  <a:pt x="6509768" y="2023946"/>
                </a:lnTo>
                <a:lnTo>
                  <a:pt x="6509768"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noProof="0" dirty="0"/>
          </a:p>
        </p:txBody>
      </p:sp>
      <p:sp>
        <p:nvSpPr>
          <p:cNvPr id="5" name="TextBox 5"/>
          <p:cNvSpPr txBox="1"/>
          <p:nvPr/>
        </p:nvSpPr>
        <p:spPr>
          <a:xfrm>
            <a:off x="3063221" y="1905782"/>
            <a:ext cx="9766143" cy="1565980"/>
          </a:xfrm>
          <a:prstGeom prst="rect">
            <a:avLst/>
          </a:prstGeom>
        </p:spPr>
        <p:txBody>
          <a:bodyPr lIns="0" tIns="0" rIns="0" bIns="0" rtlCol="0" anchor="t">
            <a:spAutoFit/>
          </a:bodyPr>
          <a:lstStyle/>
          <a:p>
            <a:pPr marL="0" lvl="0" indent="0" algn="l">
              <a:lnSpc>
                <a:spcPts val="12386"/>
              </a:lnSpc>
            </a:pPr>
            <a:r>
              <a:rPr lang="en-GB" sz="8847" b="1" noProof="0" dirty="0">
                <a:solidFill>
                  <a:srgbClr val="171778"/>
                </a:solidFill>
                <a:latin typeface="Manjari Bold"/>
                <a:ea typeface="Manjari Bold"/>
                <a:cs typeface="Manjari Bold"/>
                <a:sym typeface="Manjari Bold"/>
              </a:rPr>
              <a:t>REFERENCES</a:t>
            </a:r>
          </a:p>
        </p:txBody>
      </p:sp>
      <p:sp>
        <p:nvSpPr>
          <p:cNvPr id="6" name="AutoShape 6"/>
          <p:cNvSpPr/>
          <p:nvPr/>
        </p:nvSpPr>
        <p:spPr>
          <a:xfrm>
            <a:off x="3319267" y="3471762"/>
            <a:ext cx="6746890" cy="0"/>
          </a:xfrm>
          <a:prstGeom prst="line">
            <a:avLst/>
          </a:prstGeom>
          <a:ln w="66675" cap="rnd">
            <a:solidFill>
              <a:srgbClr val="171778"/>
            </a:solidFill>
            <a:prstDash val="solid"/>
            <a:headEnd type="none" w="sm" len="sm"/>
            <a:tailEnd type="none" w="sm" len="sm"/>
          </a:ln>
        </p:spPr>
        <p:txBody>
          <a:bodyPr/>
          <a:lstStyle/>
          <a:p>
            <a:endParaRPr lang="en-GB" noProof="0" dirty="0"/>
          </a:p>
        </p:txBody>
      </p:sp>
      <p:sp>
        <p:nvSpPr>
          <p:cNvPr id="7" name="TextBox 7"/>
          <p:cNvSpPr txBox="1"/>
          <p:nvPr/>
        </p:nvSpPr>
        <p:spPr>
          <a:xfrm>
            <a:off x="3304115" y="3972358"/>
            <a:ext cx="14395068" cy="3427438"/>
          </a:xfrm>
          <a:prstGeom prst="rect">
            <a:avLst/>
          </a:prstGeom>
        </p:spPr>
        <p:txBody>
          <a:bodyPr lIns="0" tIns="0" rIns="0" bIns="0" rtlCol="0" anchor="t">
            <a:spAutoFit/>
          </a:bodyPr>
          <a:lstStyle/>
          <a:p>
            <a:pPr marL="0" lvl="0" indent="0" algn="l">
              <a:lnSpc>
                <a:spcPts val="2711"/>
              </a:lnSpc>
            </a:pPr>
            <a:r>
              <a:rPr lang="en-GB" sz="1936" noProof="0" dirty="0">
                <a:solidFill>
                  <a:srgbClr val="171778"/>
                </a:solidFill>
                <a:latin typeface="Manjari"/>
                <a:ea typeface="Manjari"/>
                <a:cs typeface="Manjari"/>
                <a:sym typeface="Manjari"/>
              </a:rPr>
              <a:t>Federation of Small Businesses (2024) Small Business Index Report. London: FSB.</a:t>
            </a:r>
          </a:p>
          <a:p>
            <a:pPr marL="0" lvl="0" indent="0" algn="l">
              <a:lnSpc>
                <a:spcPts val="2711"/>
              </a:lnSpc>
            </a:pPr>
            <a:r>
              <a:rPr lang="en-GB" sz="1936" noProof="0" dirty="0">
                <a:solidFill>
                  <a:srgbClr val="171778"/>
                </a:solidFill>
                <a:latin typeface="Manjari"/>
                <a:ea typeface="Manjari"/>
                <a:cs typeface="Manjari"/>
                <a:sym typeface="Manjari"/>
              </a:rPr>
              <a:t>Ishikawa, K. (1986) Guide to Quality Control. Tokyo: Asian Productivity Organization.</a:t>
            </a:r>
          </a:p>
          <a:p>
            <a:pPr marL="0" lvl="0" indent="0" algn="l">
              <a:lnSpc>
                <a:spcPts val="2711"/>
              </a:lnSpc>
            </a:pPr>
            <a:r>
              <a:rPr lang="en-GB" sz="1936" noProof="0" dirty="0">
                <a:solidFill>
                  <a:srgbClr val="171778"/>
                </a:solidFill>
                <a:latin typeface="Manjari"/>
                <a:ea typeface="Manjari"/>
                <a:cs typeface="Manjari"/>
                <a:sym typeface="Manjari"/>
              </a:rPr>
              <a:t>Johnson, G., Whittington, R., Scholes, K., Angwin, D. and </a:t>
            </a:r>
            <a:r>
              <a:rPr lang="en-GB" sz="1936" noProof="0" dirty="0" err="1">
                <a:solidFill>
                  <a:srgbClr val="171778"/>
                </a:solidFill>
                <a:latin typeface="Manjari"/>
                <a:ea typeface="Manjari"/>
                <a:cs typeface="Manjari"/>
                <a:sym typeface="Manjari"/>
              </a:rPr>
              <a:t>Regnér</a:t>
            </a:r>
            <a:r>
              <a:rPr lang="en-GB" sz="1936" noProof="0" dirty="0">
                <a:solidFill>
                  <a:srgbClr val="171778"/>
                </a:solidFill>
                <a:latin typeface="Manjari"/>
                <a:ea typeface="Manjari"/>
                <a:cs typeface="Manjari"/>
                <a:sym typeface="Manjari"/>
              </a:rPr>
              <a:t>, P. (2023) Exploring Strategy. 13th </a:t>
            </a:r>
            <a:r>
              <a:rPr lang="en-GB" sz="1936" noProof="0" dirty="0" err="1">
                <a:solidFill>
                  <a:srgbClr val="171778"/>
                </a:solidFill>
                <a:latin typeface="Manjari"/>
                <a:ea typeface="Manjari"/>
                <a:cs typeface="Manjari"/>
                <a:sym typeface="Manjari"/>
              </a:rPr>
              <a:t>edn</a:t>
            </a:r>
            <a:r>
              <a:rPr lang="en-GB" sz="1936" noProof="0" dirty="0">
                <a:solidFill>
                  <a:srgbClr val="171778"/>
                </a:solidFill>
                <a:latin typeface="Manjari"/>
                <a:ea typeface="Manjari"/>
                <a:cs typeface="Manjari"/>
                <a:sym typeface="Manjari"/>
              </a:rPr>
              <a:t>. Harlow: Pearson.</a:t>
            </a:r>
          </a:p>
          <a:p>
            <a:pPr marL="0" lvl="0" indent="0" algn="l">
              <a:lnSpc>
                <a:spcPts val="2711"/>
              </a:lnSpc>
            </a:pPr>
            <a:r>
              <a:rPr lang="en-GB" sz="1936" noProof="0" dirty="0">
                <a:solidFill>
                  <a:srgbClr val="171778"/>
                </a:solidFill>
                <a:latin typeface="Manjari"/>
                <a:ea typeface="Manjari"/>
                <a:cs typeface="Manjari"/>
                <a:sym typeface="Manjari"/>
              </a:rPr>
              <a:t>Kotler, P., Keller, K. and Chernev, A. (2022) Marketing Management. 16th </a:t>
            </a:r>
            <a:r>
              <a:rPr lang="en-GB" sz="1936" noProof="0" dirty="0" err="1">
                <a:solidFill>
                  <a:srgbClr val="171778"/>
                </a:solidFill>
                <a:latin typeface="Manjari"/>
                <a:ea typeface="Manjari"/>
                <a:cs typeface="Manjari"/>
                <a:sym typeface="Manjari"/>
              </a:rPr>
              <a:t>edn</a:t>
            </a:r>
            <a:r>
              <a:rPr lang="en-GB" sz="1936" noProof="0" dirty="0">
                <a:solidFill>
                  <a:srgbClr val="171778"/>
                </a:solidFill>
                <a:latin typeface="Manjari"/>
                <a:ea typeface="Manjari"/>
                <a:cs typeface="Manjari"/>
                <a:sym typeface="Manjari"/>
              </a:rPr>
              <a:t>. Harlow: Pearson.</a:t>
            </a:r>
          </a:p>
          <a:p>
            <a:pPr marL="0" lvl="0" indent="0" algn="l">
              <a:lnSpc>
                <a:spcPts val="2711"/>
              </a:lnSpc>
            </a:pPr>
            <a:r>
              <a:rPr lang="en-GB" sz="1936" noProof="0" dirty="0">
                <a:solidFill>
                  <a:srgbClr val="171778"/>
                </a:solidFill>
                <a:latin typeface="Manjari"/>
                <a:ea typeface="Manjari"/>
                <a:cs typeface="Manjari"/>
                <a:sym typeface="Manjari"/>
              </a:rPr>
              <a:t>Office for National Statistics (2024) Homeworking and Hybrid Working in Great Britain. Newport: ONS.</a:t>
            </a:r>
          </a:p>
          <a:p>
            <a:pPr marL="0" lvl="0" indent="0" algn="l">
              <a:lnSpc>
                <a:spcPts val="2711"/>
              </a:lnSpc>
            </a:pPr>
            <a:r>
              <a:rPr lang="en-GB" sz="1936" noProof="0" dirty="0">
                <a:solidFill>
                  <a:srgbClr val="171778"/>
                </a:solidFill>
                <a:latin typeface="Manjari"/>
                <a:ea typeface="Manjari"/>
                <a:cs typeface="Manjari"/>
                <a:sym typeface="Manjari"/>
              </a:rPr>
              <a:t>Slack, N. and Brandon-Jones, A. (2024) Operations Management. 11th </a:t>
            </a:r>
            <a:r>
              <a:rPr lang="en-GB" sz="1936" noProof="0" dirty="0" err="1">
                <a:solidFill>
                  <a:srgbClr val="171778"/>
                </a:solidFill>
                <a:latin typeface="Manjari"/>
                <a:ea typeface="Manjari"/>
                <a:cs typeface="Manjari"/>
                <a:sym typeface="Manjari"/>
              </a:rPr>
              <a:t>edn</a:t>
            </a:r>
            <a:r>
              <a:rPr lang="en-GB" sz="1936" noProof="0" dirty="0">
                <a:solidFill>
                  <a:srgbClr val="171778"/>
                </a:solidFill>
                <a:latin typeface="Manjari"/>
                <a:ea typeface="Manjari"/>
                <a:cs typeface="Manjari"/>
                <a:sym typeface="Manjari"/>
              </a:rPr>
              <a:t>. Harlow: Pearson.</a:t>
            </a:r>
          </a:p>
          <a:p>
            <a:pPr marL="0" lvl="0" indent="0" algn="l">
              <a:lnSpc>
                <a:spcPts val="2711"/>
              </a:lnSpc>
            </a:pPr>
            <a:r>
              <a:rPr lang="en-GB" sz="1936" noProof="0" dirty="0">
                <a:solidFill>
                  <a:srgbClr val="171778"/>
                </a:solidFill>
                <a:latin typeface="Manjari"/>
                <a:ea typeface="Manjari"/>
                <a:cs typeface="Manjari"/>
                <a:sym typeface="Manjari"/>
              </a:rPr>
              <a:t>Ishikawa, K. (1986) Guide to Quality Control. Tokyo: Asian Productivity Organization.</a:t>
            </a:r>
          </a:p>
          <a:p>
            <a:pPr marL="0" lvl="0" indent="0" algn="l">
              <a:lnSpc>
                <a:spcPts val="2711"/>
              </a:lnSpc>
            </a:pPr>
            <a:endParaRPr lang="en-GB" sz="1936" noProof="0" dirty="0">
              <a:solidFill>
                <a:srgbClr val="171778"/>
              </a:solidFill>
              <a:latin typeface="Manjari"/>
              <a:ea typeface="Manjari"/>
              <a:cs typeface="Manjari"/>
              <a:sym typeface="Manjari"/>
            </a:endParaRPr>
          </a:p>
          <a:p>
            <a:pPr marL="0" lvl="0" indent="0" algn="l">
              <a:lnSpc>
                <a:spcPts val="2711"/>
              </a:lnSpc>
            </a:pPr>
            <a:endParaRPr lang="en-GB" sz="1936" noProof="0" dirty="0">
              <a:solidFill>
                <a:srgbClr val="171778"/>
              </a:solidFill>
              <a:latin typeface="Manjari"/>
              <a:ea typeface="Manjari"/>
              <a:cs typeface="Manjari"/>
              <a:sym typeface="Manjari"/>
            </a:endParaRPr>
          </a:p>
          <a:p>
            <a:pPr marL="0" lvl="0" indent="0" algn="l">
              <a:lnSpc>
                <a:spcPts val="2711"/>
              </a:lnSpc>
            </a:pPr>
            <a:endParaRPr lang="en-GB" sz="1936" noProof="0" dirty="0">
              <a:solidFill>
                <a:srgbClr val="171778"/>
              </a:solidFill>
              <a:latin typeface="Manjari"/>
              <a:ea typeface="Manjari"/>
              <a:cs typeface="Manjari"/>
              <a:sym typeface="Manja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1421</Words>
  <Application>Microsoft Office PowerPoint</Application>
  <PresentationFormat>Custom</PresentationFormat>
  <Paragraphs>84</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Roboto Bold</vt:lpstr>
      <vt:lpstr>Calibri</vt:lpstr>
      <vt:lpstr>Manjari</vt:lpstr>
      <vt:lpstr>Canva Sans</vt:lpstr>
      <vt:lpstr>Manjari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Basil’s Bakery’s Stagnant Sales Using PESTEL and Fishbone Diagram</dc:title>
  <cp:lastModifiedBy>Adrian Margean</cp:lastModifiedBy>
  <cp:revision>4</cp:revision>
  <dcterms:created xsi:type="dcterms:W3CDTF">2006-08-16T00:00:00Z</dcterms:created>
  <dcterms:modified xsi:type="dcterms:W3CDTF">2026-07-19T21:40:53Z</dcterms:modified>
  <dc:identifier>DAHNZLYkcaA</dc:identifier>
</cp:coreProperties>
</file>