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93" r:id="rId2"/>
    <p:sldId id="307" r:id="rId3"/>
    <p:sldId id="305" r:id="rId4"/>
    <p:sldId id="310" r:id="rId5"/>
    <p:sldId id="306" r:id="rId6"/>
    <p:sldId id="294" r:id="rId7"/>
    <p:sldId id="295" r:id="rId8"/>
    <p:sldId id="296" r:id="rId9"/>
    <p:sldId id="309" r:id="rId10"/>
    <p:sldId id="308" r:id="rId11"/>
    <p:sldId id="27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B4155E-E02D-4F9C-86F8-1F6813B68057}" v="42" dt="2024-11-15T15:07:59.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1883" autoAdjust="0"/>
  </p:normalViewPr>
  <p:slideViewPr>
    <p:cSldViewPr snapToGrid="0">
      <p:cViewPr>
        <p:scale>
          <a:sx n="61" d="100"/>
          <a:sy n="61" d="100"/>
        </p:scale>
        <p:origin x="1008" y="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4D5050-8429-4156-8036-7A4E13DEC82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B743F53-5ADD-4A04-A276-821733B7AC33}">
      <dgm:prSet/>
      <dgm:spPr/>
      <dgm:t>
        <a:bodyPr/>
        <a:lstStyle/>
        <a:p>
          <a:r>
            <a:rPr lang="en-GB" dirty="0"/>
            <a:t>Explain areas of the CJS in England and Wales where inequality is present</a:t>
          </a:r>
          <a:endParaRPr lang="en-US" dirty="0"/>
        </a:p>
      </dgm:t>
    </dgm:pt>
    <dgm:pt modelId="{276A9B2F-13A1-4E2B-8806-9E364E563EE7}" type="parTrans" cxnId="{AB58015B-C248-419D-A712-C2E32B22118A}">
      <dgm:prSet/>
      <dgm:spPr/>
      <dgm:t>
        <a:bodyPr/>
        <a:lstStyle/>
        <a:p>
          <a:endParaRPr lang="en-US"/>
        </a:p>
      </dgm:t>
    </dgm:pt>
    <dgm:pt modelId="{623878C4-6A6E-4594-B81B-75CFB8DDC86E}" type="sibTrans" cxnId="{AB58015B-C248-419D-A712-C2E32B22118A}">
      <dgm:prSet/>
      <dgm:spPr/>
      <dgm:t>
        <a:bodyPr/>
        <a:lstStyle/>
        <a:p>
          <a:endParaRPr lang="en-US"/>
        </a:p>
      </dgm:t>
    </dgm:pt>
    <dgm:pt modelId="{8C702765-CE28-4038-B64C-D01B317D1BE5}">
      <dgm:prSet/>
      <dgm:spPr/>
      <dgm:t>
        <a:bodyPr/>
        <a:lstStyle/>
        <a:p>
          <a:r>
            <a:rPr lang="en-GB" dirty="0"/>
            <a:t>Propose recommendations and suggestions for addressing such areas of inequalities</a:t>
          </a:r>
          <a:endParaRPr lang="en-US" dirty="0"/>
        </a:p>
      </dgm:t>
    </dgm:pt>
    <dgm:pt modelId="{312B5155-6E95-4FB5-B1F1-D21FB5AADC98}" type="parTrans" cxnId="{FA8D1813-1D42-4FE2-93F9-F7C904333097}">
      <dgm:prSet/>
      <dgm:spPr/>
      <dgm:t>
        <a:bodyPr/>
        <a:lstStyle/>
        <a:p>
          <a:endParaRPr lang="en-US"/>
        </a:p>
      </dgm:t>
    </dgm:pt>
    <dgm:pt modelId="{57E345F1-425B-4D3F-8B66-8F5525DCA01B}" type="sibTrans" cxnId="{FA8D1813-1D42-4FE2-93F9-F7C904333097}">
      <dgm:prSet/>
      <dgm:spPr/>
      <dgm:t>
        <a:bodyPr/>
        <a:lstStyle/>
        <a:p>
          <a:endParaRPr lang="en-US"/>
        </a:p>
      </dgm:t>
    </dgm:pt>
    <dgm:pt modelId="{25D246BA-4F58-4EEB-82C1-45FB4FDDD092}" type="pres">
      <dgm:prSet presAssocID="{094D5050-8429-4156-8036-7A4E13DEC82D}" presName="hierChild1" presStyleCnt="0">
        <dgm:presLayoutVars>
          <dgm:chPref val="1"/>
          <dgm:dir/>
          <dgm:animOne val="branch"/>
          <dgm:animLvl val="lvl"/>
          <dgm:resizeHandles/>
        </dgm:presLayoutVars>
      </dgm:prSet>
      <dgm:spPr/>
    </dgm:pt>
    <dgm:pt modelId="{C98BF750-C137-42FE-8407-09814E6281DD}" type="pres">
      <dgm:prSet presAssocID="{EB743F53-5ADD-4A04-A276-821733B7AC33}" presName="hierRoot1" presStyleCnt="0"/>
      <dgm:spPr/>
    </dgm:pt>
    <dgm:pt modelId="{C137E880-A117-4765-96E1-461B7E13729D}" type="pres">
      <dgm:prSet presAssocID="{EB743F53-5ADD-4A04-A276-821733B7AC33}" presName="composite" presStyleCnt="0"/>
      <dgm:spPr/>
    </dgm:pt>
    <dgm:pt modelId="{851005B3-2FDD-46F1-AF3A-7DAA117D2D49}" type="pres">
      <dgm:prSet presAssocID="{EB743F53-5ADD-4A04-A276-821733B7AC33}" presName="background" presStyleLbl="node0" presStyleIdx="0" presStyleCnt="2"/>
      <dgm:spPr/>
    </dgm:pt>
    <dgm:pt modelId="{511B07AA-2B37-45D3-97C6-FEA86A082029}" type="pres">
      <dgm:prSet presAssocID="{EB743F53-5ADD-4A04-A276-821733B7AC33}" presName="text" presStyleLbl="fgAcc0" presStyleIdx="0" presStyleCnt="2">
        <dgm:presLayoutVars>
          <dgm:chPref val="3"/>
        </dgm:presLayoutVars>
      </dgm:prSet>
      <dgm:spPr/>
    </dgm:pt>
    <dgm:pt modelId="{A9D5A516-7885-4D53-8FF7-DDEBADF6295C}" type="pres">
      <dgm:prSet presAssocID="{EB743F53-5ADD-4A04-A276-821733B7AC33}" presName="hierChild2" presStyleCnt="0"/>
      <dgm:spPr/>
    </dgm:pt>
    <dgm:pt modelId="{5386A2AA-C9A5-4C43-BE96-2D96C5F7BCFD}" type="pres">
      <dgm:prSet presAssocID="{8C702765-CE28-4038-B64C-D01B317D1BE5}" presName="hierRoot1" presStyleCnt="0"/>
      <dgm:spPr/>
    </dgm:pt>
    <dgm:pt modelId="{F628272D-C334-4F19-9691-3CD41C7D1874}" type="pres">
      <dgm:prSet presAssocID="{8C702765-CE28-4038-B64C-D01B317D1BE5}" presName="composite" presStyleCnt="0"/>
      <dgm:spPr/>
    </dgm:pt>
    <dgm:pt modelId="{D31BB250-3BE8-4A3B-9EA2-FBF7A95EA595}" type="pres">
      <dgm:prSet presAssocID="{8C702765-CE28-4038-B64C-D01B317D1BE5}" presName="background" presStyleLbl="node0" presStyleIdx="1" presStyleCnt="2"/>
      <dgm:spPr/>
    </dgm:pt>
    <dgm:pt modelId="{89901EC9-2A8D-458E-A543-EF891FC9B858}" type="pres">
      <dgm:prSet presAssocID="{8C702765-CE28-4038-B64C-D01B317D1BE5}" presName="text" presStyleLbl="fgAcc0" presStyleIdx="1" presStyleCnt="2">
        <dgm:presLayoutVars>
          <dgm:chPref val="3"/>
        </dgm:presLayoutVars>
      </dgm:prSet>
      <dgm:spPr/>
    </dgm:pt>
    <dgm:pt modelId="{8BF83F17-80FF-4880-BBFF-D93F863BC6E1}" type="pres">
      <dgm:prSet presAssocID="{8C702765-CE28-4038-B64C-D01B317D1BE5}" presName="hierChild2" presStyleCnt="0"/>
      <dgm:spPr/>
    </dgm:pt>
  </dgm:ptLst>
  <dgm:cxnLst>
    <dgm:cxn modelId="{943A1500-37DA-40A8-A2A2-1BE7545A2C0B}" type="presOf" srcId="{094D5050-8429-4156-8036-7A4E13DEC82D}" destId="{25D246BA-4F58-4EEB-82C1-45FB4FDDD092}" srcOrd="0" destOrd="0" presId="urn:microsoft.com/office/officeart/2005/8/layout/hierarchy1"/>
    <dgm:cxn modelId="{FA8D1813-1D42-4FE2-93F9-F7C904333097}" srcId="{094D5050-8429-4156-8036-7A4E13DEC82D}" destId="{8C702765-CE28-4038-B64C-D01B317D1BE5}" srcOrd="1" destOrd="0" parTransId="{312B5155-6E95-4FB5-B1F1-D21FB5AADC98}" sibTransId="{57E345F1-425B-4D3F-8B66-8F5525DCA01B}"/>
    <dgm:cxn modelId="{4053FB32-9A96-42F0-A8CD-AEFC82BD4032}" type="presOf" srcId="{8C702765-CE28-4038-B64C-D01B317D1BE5}" destId="{89901EC9-2A8D-458E-A543-EF891FC9B858}" srcOrd="0" destOrd="0" presId="urn:microsoft.com/office/officeart/2005/8/layout/hierarchy1"/>
    <dgm:cxn modelId="{AB58015B-C248-419D-A712-C2E32B22118A}" srcId="{094D5050-8429-4156-8036-7A4E13DEC82D}" destId="{EB743F53-5ADD-4A04-A276-821733B7AC33}" srcOrd="0" destOrd="0" parTransId="{276A9B2F-13A1-4E2B-8806-9E364E563EE7}" sibTransId="{623878C4-6A6E-4594-B81B-75CFB8DDC86E}"/>
    <dgm:cxn modelId="{711698A6-53BC-4030-8825-3E47C3AB4ADA}" type="presOf" srcId="{EB743F53-5ADD-4A04-A276-821733B7AC33}" destId="{511B07AA-2B37-45D3-97C6-FEA86A082029}" srcOrd="0" destOrd="0" presId="urn:microsoft.com/office/officeart/2005/8/layout/hierarchy1"/>
    <dgm:cxn modelId="{421EE13F-62A4-4ADD-AEC8-33A48CD51236}" type="presParOf" srcId="{25D246BA-4F58-4EEB-82C1-45FB4FDDD092}" destId="{C98BF750-C137-42FE-8407-09814E6281DD}" srcOrd="0" destOrd="0" presId="urn:microsoft.com/office/officeart/2005/8/layout/hierarchy1"/>
    <dgm:cxn modelId="{0C0E1C98-6C63-4705-BBEA-E183C9811F42}" type="presParOf" srcId="{C98BF750-C137-42FE-8407-09814E6281DD}" destId="{C137E880-A117-4765-96E1-461B7E13729D}" srcOrd="0" destOrd="0" presId="urn:microsoft.com/office/officeart/2005/8/layout/hierarchy1"/>
    <dgm:cxn modelId="{A5698CFD-64A3-4408-BC2E-D69239388A1C}" type="presParOf" srcId="{C137E880-A117-4765-96E1-461B7E13729D}" destId="{851005B3-2FDD-46F1-AF3A-7DAA117D2D49}" srcOrd="0" destOrd="0" presId="urn:microsoft.com/office/officeart/2005/8/layout/hierarchy1"/>
    <dgm:cxn modelId="{65F3D342-9757-4487-8499-56687B439B9E}" type="presParOf" srcId="{C137E880-A117-4765-96E1-461B7E13729D}" destId="{511B07AA-2B37-45D3-97C6-FEA86A082029}" srcOrd="1" destOrd="0" presId="urn:microsoft.com/office/officeart/2005/8/layout/hierarchy1"/>
    <dgm:cxn modelId="{AB9970DC-495E-460A-BC4B-C666A842EC3E}" type="presParOf" srcId="{C98BF750-C137-42FE-8407-09814E6281DD}" destId="{A9D5A516-7885-4D53-8FF7-DDEBADF6295C}" srcOrd="1" destOrd="0" presId="urn:microsoft.com/office/officeart/2005/8/layout/hierarchy1"/>
    <dgm:cxn modelId="{1EB1FF46-9B28-43B9-9E47-4C51798CF483}" type="presParOf" srcId="{25D246BA-4F58-4EEB-82C1-45FB4FDDD092}" destId="{5386A2AA-C9A5-4C43-BE96-2D96C5F7BCFD}" srcOrd="1" destOrd="0" presId="urn:microsoft.com/office/officeart/2005/8/layout/hierarchy1"/>
    <dgm:cxn modelId="{050D9C8B-5858-47D6-972C-3150FCE0ABFA}" type="presParOf" srcId="{5386A2AA-C9A5-4C43-BE96-2D96C5F7BCFD}" destId="{F628272D-C334-4F19-9691-3CD41C7D1874}" srcOrd="0" destOrd="0" presId="urn:microsoft.com/office/officeart/2005/8/layout/hierarchy1"/>
    <dgm:cxn modelId="{F096BABC-1205-4A2E-BED4-2DAFFC1717B2}" type="presParOf" srcId="{F628272D-C334-4F19-9691-3CD41C7D1874}" destId="{D31BB250-3BE8-4A3B-9EA2-FBF7A95EA595}" srcOrd="0" destOrd="0" presId="urn:microsoft.com/office/officeart/2005/8/layout/hierarchy1"/>
    <dgm:cxn modelId="{31734AFE-B6C6-4296-8032-43A117E28877}" type="presParOf" srcId="{F628272D-C334-4F19-9691-3CD41C7D1874}" destId="{89901EC9-2A8D-458E-A543-EF891FC9B858}" srcOrd="1" destOrd="0" presId="urn:microsoft.com/office/officeart/2005/8/layout/hierarchy1"/>
    <dgm:cxn modelId="{45F84631-1EBA-408A-83E0-F53835C67FA1}" type="presParOf" srcId="{5386A2AA-C9A5-4C43-BE96-2D96C5F7BCFD}" destId="{8BF83F17-80FF-4880-BBFF-D93F863BC6E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005B3-2FDD-46F1-AF3A-7DAA117D2D49}">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B07AA-2B37-45D3-97C6-FEA86A082029}">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Explain areas of the CJS in England and Wales where inequality is present</a:t>
          </a:r>
          <a:endParaRPr lang="en-US" sz="3300" kern="1200" dirty="0"/>
        </a:p>
      </dsp:txBody>
      <dsp:txXfrm>
        <a:off x="696297" y="538547"/>
        <a:ext cx="4171627" cy="2590157"/>
      </dsp:txXfrm>
    </dsp:sp>
    <dsp:sp modelId="{D31BB250-3BE8-4A3B-9EA2-FBF7A95EA595}">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01EC9-2A8D-458E-A543-EF891FC9B85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Propose recommendations and suggestions for addressing such areas of inequalities</a:t>
          </a:r>
          <a:endParaRPr lang="en-US" sz="3300" kern="1200" dirty="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90DD1F-B338-4D76-9576-7AB6CFC2974D}" type="datetimeFigureOut">
              <a:rPr lang="en-GB" smtClean="0"/>
              <a:t>15/11/2024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B11183-C87F-47CD-AB45-6F1FD58DEB56}" type="slidenum">
              <a:rPr lang="en-GB" smtClean="0"/>
              <a:t>‹#›</a:t>
            </a:fld>
            <a:endParaRPr lang="en-GB"/>
          </a:p>
        </p:txBody>
      </p:sp>
    </p:spTree>
    <p:extLst>
      <p:ext uri="{BB962C8B-B14F-4D97-AF65-F5344CB8AC3E}">
        <p14:creationId xmlns:p14="http://schemas.microsoft.com/office/powerpoint/2010/main" val="4010801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a:t>
            </a:fld>
            <a:endParaRPr lang="en-GB"/>
          </a:p>
        </p:txBody>
      </p:sp>
    </p:spTree>
    <p:extLst>
      <p:ext uri="{BB962C8B-B14F-4D97-AF65-F5344CB8AC3E}">
        <p14:creationId xmlns:p14="http://schemas.microsoft.com/office/powerpoint/2010/main" val="97855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3</a:t>
            </a:fld>
            <a:endParaRPr lang="en-GB"/>
          </a:p>
        </p:txBody>
      </p:sp>
    </p:spTree>
    <p:extLst>
      <p:ext uri="{BB962C8B-B14F-4D97-AF65-F5344CB8AC3E}">
        <p14:creationId xmlns:p14="http://schemas.microsoft.com/office/powerpoint/2010/main" val="2047261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6</a:t>
            </a:fld>
            <a:endParaRPr lang="en-GB"/>
          </a:p>
        </p:txBody>
      </p:sp>
    </p:spTree>
    <p:extLst>
      <p:ext uri="{BB962C8B-B14F-4D97-AF65-F5344CB8AC3E}">
        <p14:creationId xmlns:p14="http://schemas.microsoft.com/office/powerpoint/2010/main" val="3460403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7</a:t>
            </a:fld>
            <a:endParaRPr lang="en-GB"/>
          </a:p>
        </p:txBody>
      </p:sp>
    </p:spTree>
    <p:extLst>
      <p:ext uri="{BB962C8B-B14F-4D97-AF65-F5344CB8AC3E}">
        <p14:creationId xmlns:p14="http://schemas.microsoft.com/office/powerpoint/2010/main" val="122714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8</a:t>
            </a:fld>
            <a:endParaRPr lang="en-GB"/>
          </a:p>
        </p:txBody>
      </p:sp>
    </p:spTree>
    <p:extLst>
      <p:ext uri="{BB962C8B-B14F-4D97-AF65-F5344CB8AC3E}">
        <p14:creationId xmlns:p14="http://schemas.microsoft.com/office/powerpoint/2010/main" val="1034314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9</a:t>
            </a:fld>
            <a:endParaRPr lang="en-GB"/>
          </a:p>
        </p:txBody>
      </p:sp>
    </p:spTree>
    <p:extLst>
      <p:ext uri="{BB962C8B-B14F-4D97-AF65-F5344CB8AC3E}">
        <p14:creationId xmlns:p14="http://schemas.microsoft.com/office/powerpoint/2010/main" val="1673865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10</a:t>
            </a:fld>
            <a:endParaRPr lang="en-GB"/>
          </a:p>
        </p:txBody>
      </p:sp>
    </p:spTree>
    <p:extLst>
      <p:ext uri="{BB962C8B-B14F-4D97-AF65-F5344CB8AC3E}">
        <p14:creationId xmlns:p14="http://schemas.microsoft.com/office/powerpoint/2010/main" val="221954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57481-0EA5-82B4-17FF-EAAF8E2B4D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D41D52-CA14-A4E5-1D08-55DA8973D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708B7C-7B63-38BD-256F-18C3357D0786}"/>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5" name="Footer Placeholder 4">
            <a:extLst>
              <a:ext uri="{FF2B5EF4-FFF2-40B4-BE49-F238E27FC236}">
                <a16:creationId xmlns:a16="http://schemas.microsoft.com/office/drawing/2014/main" id="{B0815AD5-2F3B-DDFE-F5F9-0238583CB8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F0D9EC-2CAB-0EDB-F55C-DF86ECD01EA4}"/>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3072527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918A6-3035-4522-3107-8E409B6C2E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DF55CC-543D-B6CC-699C-68C90D0C26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93D0C-1113-BF07-B51F-ECB2D0BF29F1}"/>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5" name="Footer Placeholder 4">
            <a:extLst>
              <a:ext uri="{FF2B5EF4-FFF2-40B4-BE49-F238E27FC236}">
                <a16:creationId xmlns:a16="http://schemas.microsoft.com/office/drawing/2014/main" id="{052C581F-FC56-B16E-DDFF-FF815C4E30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13373-0217-D99F-390A-9F452154F93A}"/>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837522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B4DFB-96C3-724C-A53C-B1BABFD476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75CA9C-6AA5-98BD-355C-8259D83668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13E0F2-2CE2-BAA5-B66E-044BFB6FBBF2}"/>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5" name="Footer Placeholder 4">
            <a:extLst>
              <a:ext uri="{FF2B5EF4-FFF2-40B4-BE49-F238E27FC236}">
                <a16:creationId xmlns:a16="http://schemas.microsoft.com/office/drawing/2014/main" id="{50C39AA9-673E-F2C8-B382-260BC35F6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70DF9-0798-0A34-1EF4-5FFF50DCD81F}"/>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718679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56DBF-3C82-8CE9-03AC-AD282FE414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F47943-1197-50E4-6037-7C968D48E0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3657CD-1138-C53F-0072-D55B4F86C6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A3BF71-1F87-9ED3-4F58-FC2212156CCA}"/>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6" name="Footer Placeholder 5">
            <a:extLst>
              <a:ext uri="{FF2B5EF4-FFF2-40B4-BE49-F238E27FC236}">
                <a16:creationId xmlns:a16="http://schemas.microsoft.com/office/drawing/2014/main" id="{E540C180-1446-F4A7-8875-7DF254D30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A0DA04-F561-9372-190C-7B2862A7BDF5}"/>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2255338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432A6-A6D0-BABF-5020-91BC070125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5AA128-D5CA-C156-6749-4B9180985E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F6A425-A425-9772-8FEA-23D19E2DE4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3A030C-87FB-E09C-B7D3-9460450E7D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571451-E627-2263-C99B-F15BA40AE6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C6A11F-8E58-7FE3-60F4-0ACA23CA5FE2}"/>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8" name="Footer Placeholder 7">
            <a:extLst>
              <a:ext uri="{FF2B5EF4-FFF2-40B4-BE49-F238E27FC236}">
                <a16:creationId xmlns:a16="http://schemas.microsoft.com/office/drawing/2014/main" id="{7AC7ED2B-383C-31FC-6254-93DC739065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031E89-9299-3223-4790-64A8DAA845FF}"/>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356184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07DCF-42FF-D1BE-1D18-47D6C6FD72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292A25-F113-2788-A029-01905F2665E5}"/>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4" name="Footer Placeholder 3">
            <a:extLst>
              <a:ext uri="{FF2B5EF4-FFF2-40B4-BE49-F238E27FC236}">
                <a16:creationId xmlns:a16="http://schemas.microsoft.com/office/drawing/2014/main" id="{3A942A1F-683D-E278-66DD-0A879A722C1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9F4171-5344-3AB5-1BE7-1D2EC21EE5D7}"/>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3600659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5BCABC-5093-1279-F099-D0BB19659210}"/>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3" name="Footer Placeholder 2">
            <a:extLst>
              <a:ext uri="{FF2B5EF4-FFF2-40B4-BE49-F238E27FC236}">
                <a16:creationId xmlns:a16="http://schemas.microsoft.com/office/drawing/2014/main" id="{63E66132-73F8-C10A-E2C0-20B13B5E31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FC59EF-BBF6-515B-8AD0-C207B116926B}"/>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1678540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38EE5-13EF-E820-A15A-E935B5FF17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C8DF34-1455-48DE-1730-919A50DE6A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EE13FB-1266-662E-5AEA-292B0FF73E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FF3F26-648D-5C25-846F-5E5289E03F8D}"/>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6" name="Footer Placeholder 5">
            <a:extLst>
              <a:ext uri="{FF2B5EF4-FFF2-40B4-BE49-F238E27FC236}">
                <a16:creationId xmlns:a16="http://schemas.microsoft.com/office/drawing/2014/main" id="{DED77719-2AAF-C050-1565-6E388B6B07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5592A-CDCE-AE14-9671-BE35777E912A}"/>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1272925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94945-2964-6BEC-F0E9-4323A82313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712964-0BD9-2C18-FB38-8BBDA0B837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9D0A54-10D1-3133-A8AA-246B3B54F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FFB512-D175-3338-1581-913F6DA8D490}"/>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6" name="Footer Placeholder 5">
            <a:extLst>
              <a:ext uri="{FF2B5EF4-FFF2-40B4-BE49-F238E27FC236}">
                <a16:creationId xmlns:a16="http://schemas.microsoft.com/office/drawing/2014/main" id="{65069A35-1EDC-C7B2-3EDC-A6777FC39C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B399D2-19E4-1AFE-39C3-0A0C2FDEBAC8}"/>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2877993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E826-9D4A-49C6-807E-1CDCBD83E2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7D4B02-8A38-BAA1-787A-C9AD5D4AD0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1F951D-98F8-0073-1EB8-7320BA7F4927}"/>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5" name="Footer Placeholder 4">
            <a:extLst>
              <a:ext uri="{FF2B5EF4-FFF2-40B4-BE49-F238E27FC236}">
                <a16:creationId xmlns:a16="http://schemas.microsoft.com/office/drawing/2014/main" id="{0FD20C10-9B62-0610-44A1-B701946409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0DE19-0456-A806-59AF-E9B3D7F18028}"/>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1886730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AE0109-B55F-5B31-5091-9944D22E12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DC0932-91AC-89CE-C609-0EFC73920C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38F0F-E13C-0E1E-4496-630044DFF1CE}"/>
              </a:ext>
            </a:extLst>
          </p:cNvPr>
          <p:cNvSpPr>
            <a:spLocks noGrp="1"/>
          </p:cNvSpPr>
          <p:nvPr>
            <p:ph type="dt" sz="half" idx="10"/>
          </p:nvPr>
        </p:nvSpPr>
        <p:spPr/>
        <p:txBody>
          <a:bodyPr/>
          <a:lstStyle/>
          <a:p>
            <a:fld id="{48B42ECF-FB02-4EC4-98EA-60CC82595504}" type="datetimeFigureOut">
              <a:rPr lang="en-GB" smtClean="0"/>
              <a:t>15/11/2024</a:t>
            </a:fld>
            <a:endParaRPr lang="en-GB"/>
          </a:p>
        </p:txBody>
      </p:sp>
      <p:sp>
        <p:nvSpPr>
          <p:cNvPr id="5" name="Footer Placeholder 4">
            <a:extLst>
              <a:ext uri="{FF2B5EF4-FFF2-40B4-BE49-F238E27FC236}">
                <a16:creationId xmlns:a16="http://schemas.microsoft.com/office/drawing/2014/main" id="{B27C11DC-D97F-EFCE-0206-31A515D818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3A13B-C9EC-ACC6-D1E8-25971FD76193}"/>
              </a:ext>
            </a:extLst>
          </p:cNvPr>
          <p:cNvSpPr>
            <a:spLocks noGrp="1"/>
          </p:cNvSpPr>
          <p:nvPr>
            <p:ph type="sldNum" sz="quarter" idx="12"/>
          </p:nvPr>
        </p:nvSpPr>
        <p:spPr/>
        <p:txBody>
          <a:bodyPr/>
          <a:lstStyle/>
          <a:p>
            <a:fld id="{F7CC2714-4616-46E6-A651-1DF16F8DE951}" type="slidenum">
              <a:rPr lang="en-GB" smtClean="0"/>
              <a:t>‹#›</a:t>
            </a:fld>
            <a:endParaRPr lang="en-GB"/>
          </a:p>
        </p:txBody>
      </p:sp>
    </p:spTree>
    <p:extLst>
      <p:ext uri="{BB962C8B-B14F-4D97-AF65-F5344CB8AC3E}">
        <p14:creationId xmlns:p14="http://schemas.microsoft.com/office/powerpoint/2010/main" val="1982807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C40782-6138-3FE0-4408-5D0C2B13DE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2950AC-FB25-7409-736C-9BCABCD56B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C7E83-05F0-EC2C-226F-927A2DDAC9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B42ECF-FB02-4EC4-98EA-60CC82595504}" type="datetimeFigureOut">
              <a:rPr lang="en-GB" smtClean="0"/>
              <a:t>15/11/2024</a:t>
            </a:fld>
            <a:endParaRPr lang="en-GB"/>
          </a:p>
        </p:txBody>
      </p:sp>
      <p:sp>
        <p:nvSpPr>
          <p:cNvPr id="5" name="Footer Placeholder 4">
            <a:extLst>
              <a:ext uri="{FF2B5EF4-FFF2-40B4-BE49-F238E27FC236}">
                <a16:creationId xmlns:a16="http://schemas.microsoft.com/office/drawing/2014/main" id="{1FC6C51E-FF25-8D59-BD65-F52B6CD00A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9EB09AD-2B4B-FA5E-0AF4-E463747CFE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CC2714-4616-46E6-A651-1DF16F8DE951}" type="slidenum">
              <a:rPr lang="en-GB" smtClean="0"/>
              <a:t>‹#›</a:t>
            </a:fld>
            <a:endParaRPr lang="en-GB"/>
          </a:p>
        </p:txBody>
      </p:sp>
    </p:spTree>
    <p:extLst>
      <p:ext uri="{BB962C8B-B14F-4D97-AF65-F5344CB8AC3E}">
        <p14:creationId xmlns:p14="http://schemas.microsoft.com/office/powerpoint/2010/main" val="14047571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assets.publishing.service.gov.uk/media/5a82009040f0b62305b91f49/lammy-review-final-report.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prisonreformtrust.org.uk/wp-content/uploads/2023/03/Lammy-five-years-on.pdf" TargetMode="Externa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academic.oup.com/bjc/article/64/5/1189/761294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hyperlink" Target="https://www.proquest.com/central/docview/3066895220/fulltextPDF/3543FC915ACB4136PQ/2?accountid=130472&amp;sourcetype=Scholarly%20Journal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hyperlink" Target="https://www.proquest.com/central/docview/3063328833/fulltextPDF/3543FC915ACB4136PQ/5?accountid=130472&amp;sourcetype=Scholarly%20Journal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hyperlink" Target="https://revolving-doors.org.uk/women-criminal-justice-double-standard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vnEfv5dCh8M?feature=oembed" TargetMode="Externa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tatue on top of building">
            <a:extLst>
              <a:ext uri="{FF2B5EF4-FFF2-40B4-BE49-F238E27FC236}">
                <a16:creationId xmlns:a16="http://schemas.microsoft.com/office/drawing/2014/main" id="{604282D8-D901-5B01-AF77-9E1D2359B941}"/>
              </a:ext>
            </a:extLst>
          </p:cNvPr>
          <p:cNvPicPr>
            <a:picLocks noChangeAspect="1"/>
          </p:cNvPicPr>
          <p:nvPr/>
        </p:nvPicPr>
        <p:blipFill>
          <a:blip r:embed="rId3"/>
          <a:srcRect t="15730"/>
          <a:stretch/>
        </p:blipFill>
        <p:spPr>
          <a:xfrm>
            <a:off x="20" y="1"/>
            <a:ext cx="12191979" cy="6857999"/>
          </a:xfrm>
          <a:prstGeom prst="rect">
            <a:avLst/>
          </a:prstGeom>
        </p:spPr>
      </p:pic>
      <p:sp>
        <p:nvSpPr>
          <p:cNvPr id="2" name="Title 1">
            <a:extLst>
              <a:ext uri="{FF2B5EF4-FFF2-40B4-BE49-F238E27FC236}">
                <a16:creationId xmlns:a16="http://schemas.microsoft.com/office/drawing/2014/main" id="{785AB1FE-C4E8-3A28-72A8-EB6CC082F1A4}"/>
              </a:ext>
            </a:extLst>
          </p:cNvPr>
          <p:cNvSpPr>
            <a:spLocks noGrp="1"/>
          </p:cNvSpPr>
          <p:nvPr>
            <p:ph type="title"/>
          </p:nvPr>
        </p:nvSpPr>
        <p:spPr>
          <a:xfrm>
            <a:off x="486233" y="55808"/>
            <a:ext cx="3437651" cy="2647333"/>
          </a:xfrm>
        </p:spPr>
        <p:txBody>
          <a:bodyPr vert="horz" lIns="91440" tIns="45720" rIns="91440" bIns="45720" rtlCol="0" anchor="b">
            <a:noAutofit/>
          </a:bodyPr>
          <a:lstStyle/>
          <a:p>
            <a:pPr algn="ctr">
              <a:lnSpc>
                <a:spcPct val="100000"/>
              </a:lnSpc>
            </a:pPr>
            <a:r>
              <a:rPr lang="en-US" sz="2400" b="1" dirty="0"/>
              <a:t>INEQUALITIES AND THE CRIMINAL JUSTICE SYSTEM IN ENGLAND AND WALES</a:t>
            </a:r>
          </a:p>
        </p:txBody>
      </p:sp>
    </p:spTree>
    <p:extLst>
      <p:ext uri="{BB962C8B-B14F-4D97-AF65-F5344CB8AC3E}">
        <p14:creationId xmlns:p14="http://schemas.microsoft.com/office/powerpoint/2010/main" val="405112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7296A-7E9F-4CAF-D5C4-A1F320BBA2AA}"/>
              </a:ext>
            </a:extLst>
          </p:cNvPr>
          <p:cNvSpPr>
            <a:spLocks noGrp="1"/>
          </p:cNvSpPr>
          <p:nvPr>
            <p:ph type="title"/>
          </p:nvPr>
        </p:nvSpPr>
        <p:spPr>
          <a:xfrm>
            <a:off x="1043631" y="809898"/>
            <a:ext cx="10173010" cy="1554480"/>
          </a:xfrm>
        </p:spPr>
        <p:txBody>
          <a:bodyPr anchor="ctr">
            <a:normAutofit/>
          </a:bodyPr>
          <a:lstStyle/>
          <a:p>
            <a:r>
              <a:rPr lang="en-GB" sz="4800" dirty="0"/>
              <a:t>Learning objectives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829DD24-5E6D-3A68-3D05-44D204048F53}"/>
              </a:ext>
            </a:extLst>
          </p:cNvPr>
          <p:cNvGraphicFramePr>
            <a:graphicFrameLocks noGrp="1"/>
          </p:cNvGraphicFramePr>
          <p:nvPr>
            <p:ph idx="1"/>
            <p:extLst>
              <p:ext uri="{D42A27DB-BD31-4B8C-83A1-F6EECF244321}">
                <p14:modId xmlns:p14="http://schemas.microsoft.com/office/powerpoint/2010/main" val="152269751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7529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2272-7C3F-72D7-B4B2-AF2C76DF7A83}"/>
              </a:ext>
            </a:extLst>
          </p:cNvPr>
          <p:cNvSpPr>
            <a:spLocks noGrp="1"/>
          </p:cNvSpPr>
          <p:nvPr>
            <p:ph type="title"/>
          </p:nvPr>
        </p:nvSpPr>
        <p:spPr>
          <a:xfrm>
            <a:off x="5177859" y="609601"/>
            <a:ext cx="5683623" cy="1216024"/>
          </a:xfrm>
        </p:spPr>
        <p:txBody>
          <a:bodyPr>
            <a:normAutofit/>
          </a:bodyPr>
          <a:lstStyle/>
          <a:p>
            <a:r>
              <a:rPr lang="en-GB" dirty="0"/>
              <a:t>KEY FINDINGS</a:t>
            </a:r>
          </a:p>
        </p:txBody>
      </p:sp>
      <p:pic>
        <p:nvPicPr>
          <p:cNvPr id="5" name="Content Placeholder 4">
            <a:hlinkClick r:id="rId3"/>
            <a:extLst>
              <a:ext uri="{FF2B5EF4-FFF2-40B4-BE49-F238E27FC236}">
                <a16:creationId xmlns:a16="http://schemas.microsoft.com/office/drawing/2014/main" id="{BF7880F7-C4E1-9F83-4E0C-7DAB81EEB788}"/>
              </a:ext>
            </a:extLst>
          </p:cNvPr>
          <p:cNvPicPr>
            <a:picLocks noChangeAspect="1"/>
          </p:cNvPicPr>
          <p:nvPr/>
        </p:nvPicPr>
        <p:blipFill>
          <a:blip r:embed="rId4"/>
          <a:srcRect l="6154"/>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9" name="Content Placeholder 8">
            <a:extLst>
              <a:ext uri="{FF2B5EF4-FFF2-40B4-BE49-F238E27FC236}">
                <a16:creationId xmlns:a16="http://schemas.microsoft.com/office/drawing/2014/main" id="{C549023D-F095-AC48-1FE5-5EDF95716D8E}"/>
              </a:ext>
            </a:extLst>
          </p:cNvPr>
          <p:cNvSpPr>
            <a:spLocks noGrp="1"/>
          </p:cNvSpPr>
          <p:nvPr>
            <p:ph idx="1"/>
          </p:nvPr>
        </p:nvSpPr>
        <p:spPr>
          <a:xfrm>
            <a:off x="4470400" y="1735015"/>
            <a:ext cx="7330831" cy="4931507"/>
          </a:xfrm>
        </p:spPr>
        <p:txBody>
          <a:bodyPr>
            <a:normAutofit fontScale="55000" lnSpcReduction="20000"/>
          </a:bodyPr>
          <a:lstStyle/>
          <a:p>
            <a:pPr algn="l" fontAlgn="ctr"/>
            <a:r>
              <a:rPr lang="en-GB" sz="3600" b="0" i="0" dirty="0">
                <a:solidFill>
                  <a:srgbClr val="001D35"/>
                </a:solidFill>
                <a:effectLst/>
                <a:latin typeface="Google Sans"/>
              </a:rPr>
              <a:t>(BAME) people are disproportionately represented in the system: </a:t>
            </a:r>
          </a:p>
          <a:p>
            <a:pPr algn="l" fontAlgn="ctr">
              <a:buFont typeface="Arial" panose="020B0604020202020204" pitchFamily="34" charset="0"/>
              <a:buChar char="•"/>
            </a:pPr>
            <a:r>
              <a:rPr lang="en-GB" sz="3600" b="1" i="0" dirty="0">
                <a:solidFill>
                  <a:srgbClr val="001D35"/>
                </a:solidFill>
                <a:effectLst/>
                <a:latin typeface="Google Sans"/>
              </a:rPr>
              <a:t>Arrest rates</a:t>
            </a:r>
            <a:r>
              <a:rPr lang="en-GB" sz="3600" b="0" i="0" dirty="0">
                <a:solidFill>
                  <a:srgbClr val="001D35"/>
                </a:solidFill>
                <a:effectLst/>
                <a:latin typeface="Google Sans"/>
              </a:rPr>
              <a:t>: BAME people have higher arrest rates than white people. </a:t>
            </a:r>
          </a:p>
          <a:p>
            <a:pPr algn="l" fontAlgn="ctr">
              <a:buFont typeface="Arial" panose="020B0604020202020204" pitchFamily="34" charset="0"/>
              <a:buChar char="•"/>
            </a:pPr>
            <a:r>
              <a:rPr lang="en-GB" sz="3600" b="1" i="0" dirty="0">
                <a:solidFill>
                  <a:srgbClr val="001D35"/>
                </a:solidFill>
                <a:effectLst/>
                <a:latin typeface="Google Sans"/>
              </a:rPr>
              <a:t>Plea decisions</a:t>
            </a:r>
            <a:r>
              <a:rPr lang="en-GB" sz="3600" b="0" i="0" dirty="0">
                <a:solidFill>
                  <a:srgbClr val="001D35"/>
                </a:solidFill>
                <a:effectLst/>
                <a:latin typeface="Google Sans"/>
              </a:rPr>
              <a:t>: BAME defendants are more likely to plead not guilty than white defendants. For example, Black and Asian men are more than 1.5 times more likely to plead not guilty than white men. </a:t>
            </a:r>
          </a:p>
          <a:p>
            <a:pPr algn="l" fontAlgn="ctr">
              <a:buFont typeface="Arial" panose="020B0604020202020204" pitchFamily="34" charset="0"/>
              <a:buChar char="•"/>
            </a:pPr>
            <a:r>
              <a:rPr lang="en-GB" sz="3600" b="1" i="0" dirty="0">
                <a:solidFill>
                  <a:srgbClr val="001D35"/>
                </a:solidFill>
                <a:effectLst/>
                <a:latin typeface="Google Sans"/>
              </a:rPr>
              <a:t>Prison sentences</a:t>
            </a:r>
            <a:r>
              <a:rPr lang="en-GB" sz="3600" b="0" i="0" dirty="0">
                <a:solidFill>
                  <a:srgbClr val="001D35"/>
                </a:solidFill>
                <a:effectLst/>
                <a:latin typeface="Google Sans"/>
              </a:rPr>
              <a:t>: BAME people are more likely to receive prison sentences for drug offenses. </a:t>
            </a:r>
          </a:p>
          <a:p>
            <a:pPr algn="l" fontAlgn="ctr">
              <a:buFont typeface="Arial" panose="020B0604020202020204" pitchFamily="34" charset="0"/>
              <a:buChar char="•"/>
            </a:pPr>
            <a:r>
              <a:rPr lang="en-GB" sz="3600" b="1" i="0" dirty="0">
                <a:solidFill>
                  <a:srgbClr val="001D35"/>
                </a:solidFill>
                <a:effectLst/>
                <a:latin typeface="Google Sans"/>
              </a:rPr>
              <a:t>Representation</a:t>
            </a:r>
            <a:r>
              <a:rPr lang="en-GB" sz="3600" b="0" i="0" dirty="0">
                <a:solidFill>
                  <a:srgbClr val="001D35"/>
                </a:solidFill>
                <a:effectLst/>
                <a:latin typeface="Google Sans"/>
              </a:rPr>
              <a:t>: BAME representation at senior levels is much lower than other agencies. </a:t>
            </a:r>
          </a:p>
          <a:p>
            <a:pPr algn="l" fontAlgn="ctr">
              <a:buFont typeface="Arial" panose="020B0604020202020204" pitchFamily="34" charset="0"/>
              <a:buChar char="•"/>
            </a:pPr>
            <a:r>
              <a:rPr lang="en-GB" sz="3600" b="1" i="0" dirty="0">
                <a:solidFill>
                  <a:srgbClr val="001D35"/>
                </a:solidFill>
                <a:effectLst/>
                <a:latin typeface="Google Sans"/>
              </a:rPr>
              <a:t>Economic cost</a:t>
            </a:r>
            <a:r>
              <a:rPr lang="en-GB" sz="3600" b="0" i="0" dirty="0">
                <a:solidFill>
                  <a:srgbClr val="001D35"/>
                </a:solidFill>
                <a:effectLst/>
                <a:latin typeface="Google Sans"/>
              </a:rPr>
              <a:t>: The over-representation of BAME people in the criminal justice system costs the courts, prisons, and probation service an estimated £309 million a year. </a:t>
            </a:r>
          </a:p>
          <a:p>
            <a:pPr algn="l" fontAlgn="ctr">
              <a:buFont typeface="Arial" panose="020B0604020202020204" pitchFamily="34" charset="0"/>
              <a:buChar char="•"/>
            </a:pPr>
            <a:r>
              <a:rPr lang="en-GB" sz="3600" b="1" i="0" dirty="0">
                <a:solidFill>
                  <a:srgbClr val="001D35"/>
                </a:solidFill>
                <a:effectLst/>
                <a:latin typeface="Google Sans"/>
              </a:rPr>
              <a:t>Prison experience</a:t>
            </a:r>
            <a:r>
              <a:rPr lang="en-GB" sz="3600" b="0" i="0" dirty="0">
                <a:solidFill>
                  <a:srgbClr val="001D35"/>
                </a:solidFill>
                <a:effectLst/>
                <a:latin typeface="Google Sans"/>
              </a:rPr>
              <a:t>: BAME people report poor experiences of prison. </a:t>
            </a:r>
          </a:p>
          <a:p>
            <a:endParaRPr lang="en-US" dirty="0"/>
          </a:p>
        </p:txBody>
      </p:sp>
    </p:spTree>
    <p:extLst>
      <p:ext uri="{BB962C8B-B14F-4D97-AF65-F5344CB8AC3E}">
        <p14:creationId xmlns:p14="http://schemas.microsoft.com/office/powerpoint/2010/main" val="3877637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Shape 15">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hlinkClick r:id="rId2"/>
            <a:extLst>
              <a:ext uri="{FF2B5EF4-FFF2-40B4-BE49-F238E27FC236}">
                <a16:creationId xmlns:a16="http://schemas.microsoft.com/office/drawing/2014/main" id="{C1D2FF8A-3B56-BDA2-5E89-67CE65EA9806}"/>
              </a:ext>
            </a:extLst>
          </p:cNvPr>
          <p:cNvPicPr>
            <a:picLocks noChangeAspect="1"/>
          </p:cNvPicPr>
          <p:nvPr/>
        </p:nvPicPr>
        <p:blipFill>
          <a:blip r:embed="rId3"/>
          <a:stretch>
            <a:fillRect/>
          </a:stretch>
        </p:blipFill>
        <p:spPr>
          <a:xfrm>
            <a:off x="916374" y="983891"/>
            <a:ext cx="2785205" cy="3993126"/>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
        <p:nvSpPr>
          <p:cNvPr id="18" name="Freeform: Shape 17">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65C22160-3D17-9F16-6DC5-9A61DC148B30}"/>
              </a:ext>
            </a:extLst>
          </p:cNvPr>
          <p:cNvPicPr>
            <a:picLocks noChangeAspect="1"/>
          </p:cNvPicPr>
          <p:nvPr/>
        </p:nvPicPr>
        <p:blipFill>
          <a:blip r:embed="rId4"/>
          <a:srcRect r="-1" b="16033"/>
          <a:stretch/>
        </p:blipFill>
        <p:spPr>
          <a:xfrm>
            <a:off x="4901777" y="1680308"/>
            <a:ext cx="7100617" cy="3815751"/>
          </a:xfrm>
          <a:prstGeom prst="rect">
            <a:avLst/>
          </a:prstGeom>
        </p:spPr>
      </p:pic>
    </p:spTree>
    <p:extLst>
      <p:ext uri="{BB962C8B-B14F-4D97-AF65-F5344CB8AC3E}">
        <p14:creationId xmlns:p14="http://schemas.microsoft.com/office/powerpoint/2010/main" val="259405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E4E310-A1C7-45CD-F40C-956B34C69AB8}"/>
              </a:ext>
            </a:extLst>
          </p:cNvPr>
          <p:cNvPicPr>
            <a:picLocks noChangeAspect="1"/>
          </p:cNvPicPr>
          <p:nvPr/>
        </p:nvPicPr>
        <p:blipFill>
          <a:blip r:embed="rId2"/>
          <a:stretch>
            <a:fillRect/>
          </a:stretch>
        </p:blipFill>
        <p:spPr>
          <a:xfrm>
            <a:off x="68498" y="410189"/>
            <a:ext cx="12192000" cy="2755161"/>
          </a:xfrm>
          <a:prstGeom prst="rect">
            <a:avLst/>
          </a:prstGeom>
        </p:spPr>
      </p:pic>
      <p:pic>
        <p:nvPicPr>
          <p:cNvPr id="7" name="Picture 6">
            <a:extLst>
              <a:ext uri="{FF2B5EF4-FFF2-40B4-BE49-F238E27FC236}">
                <a16:creationId xmlns:a16="http://schemas.microsoft.com/office/drawing/2014/main" id="{7B849B7C-C66B-E65A-02D7-AB2D5A9E2E3F}"/>
              </a:ext>
            </a:extLst>
          </p:cNvPr>
          <p:cNvPicPr>
            <a:picLocks noChangeAspect="1"/>
          </p:cNvPicPr>
          <p:nvPr/>
        </p:nvPicPr>
        <p:blipFill>
          <a:blip r:embed="rId3"/>
          <a:stretch>
            <a:fillRect/>
          </a:stretch>
        </p:blipFill>
        <p:spPr>
          <a:xfrm>
            <a:off x="68498" y="3052663"/>
            <a:ext cx="12192000" cy="1799933"/>
          </a:xfrm>
          <a:prstGeom prst="rect">
            <a:avLst/>
          </a:prstGeom>
        </p:spPr>
      </p:pic>
      <p:pic>
        <p:nvPicPr>
          <p:cNvPr id="9" name="Picture 8">
            <a:extLst>
              <a:ext uri="{FF2B5EF4-FFF2-40B4-BE49-F238E27FC236}">
                <a16:creationId xmlns:a16="http://schemas.microsoft.com/office/drawing/2014/main" id="{1B69513F-D667-4D44-0A20-B719544E789F}"/>
              </a:ext>
            </a:extLst>
          </p:cNvPr>
          <p:cNvPicPr>
            <a:picLocks noChangeAspect="1"/>
          </p:cNvPicPr>
          <p:nvPr/>
        </p:nvPicPr>
        <p:blipFill>
          <a:blip r:embed="rId4"/>
          <a:stretch>
            <a:fillRect/>
          </a:stretch>
        </p:blipFill>
        <p:spPr>
          <a:xfrm>
            <a:off x="0" y="0"/>
            <a:ext cx="12192000" cy="3219144"/>
          </a:xfrm>
          <a:prstGeom prst="rect">
            <a:avLst/>
          </a:prstGeom>
        </p:spPr>
      </p:pic>
      <p:pic>
        <p:nvPicPr>
          <p:cNvPr id="11" name="Picture 10">
            <a:extLst>
              <a:ext uri="{FF2B5EF4-FFF2-40B4-BE49-F238E27FC236}">
                <a16:creationId xmlns:a16="http://schemas.microsoft.com/office/drawing/2014/main" id="{01677539-F42C-D8AD-3F65-27A0C12D3C76}"/>
              </a:ext>
            </a:extLst>
          </p:cNvPr>
          <p:cNvPicPr>
            <a:picLocks noChangeAspect="1"/>
          </p:cNvPicPr>
          <p:nvPr/>
        </p:nvPicPr>
        <p:blipFill>
          <a:blip r:embed="rId5"/>
          <a:stretch>
            <a:fillRect/>
          </a:stretch>
        </p:blipFill>
        <p:spPr>
          <a:xfrm>
            <a:off x="0" y="2995722"/>
            <a:ext cx="12192000" cy="3320585"/>
          </a:xfrm>
          <a:prstGeom prst="rect">
            <a:avLst/>
          </a:prstGeom>
        </p:spPr>
      </p:pic>
      <p:pic>
        <p:nvPicPr>
          <p:cNvPr id="13" name="Picture 12">
            <a:extLst>
              <a:ext uri="{FF2B5EF4-FFF2-40B4-BE49-F238E27FC236}">
                <a16:creationId xmlns:a16="http://schemas.microsoft.com/office/drawing/2014/main" id="{74AD5BE3-07AC-A372-D1CA-95A161CAB8BD}"/>
              </a:ext>
            </a:extLst>
          </p:cNvPr>
          <p:cNvPicPr>
            <a:picLocks noChangeAspect="1"/>
          </p:cNvPicPr>
          <p:nvPr/>
        </p:nvPicPr>
        <p:blipFill>
          <a:blip r:embed="rId6"/>
          <a:stretch>
            <a:fillRect/>
          </a:stretch>
        </p:blipFill>
        <p:spPr>
          <a:xfrm>
            <a:off x="68498" y="73492"/>
            <a:ext cx="12192000" cy="2868436"/>
          </a:xfrm>
          <a:prstGeom prst="rect">
            <a:avLst/>
          </a:prstGeom>
        </p:spPr>
      </p:pic>
      <p:pic>
        <p:nvPicPr>
          <p:cNvPr id="15" name="Picture 14">
            <a:extLst>
              <a:ext uri="{FF2B5EF4-FFF2-40B4-BE49-F238E27FC236}">
                <a16:creationId xmlns:a16="http://schemas.microsoft.com/office/drawing/2014/main" id="{7643AE4B-5955-1723-1AC7-F5B25AD15DAE}"/>
              </a:ext>
            </a:extLst>
          </p:cNvPr>
          <p:cNvPicPr>
            <a:picLocks noChangeAspect="1"/>
          </p:cNvPicPr>
          <p:nvPr/>
        </p:nvPicPr>
        <p:blipFill>
          <a:blip r:embed="rId7"/>
          <a:stretch>
            <a:fillRect/>
          </a:stretch>
        </p:blipFill>
        <p:spPr>
          <a:xfrm>
            <a:off x="68498" y="2426658"/>
            <a:ext cx="12192000" cy="4357850"/>
          </a:xfrm>
          <a:prstGeom prst="rect">
            <a:avLst/>
          </a:prstGeom>
        </p:spPr>
      </p:pic>
    </p:spTree>
    <p:extLst>
      <p:ext uri="{BB962C8B-B14F-4D97-AF65-F5344CB8AC3E}">
        <p14:creationId xmlns:p14="http://schemas.microsoft.com/office/powerpoint/2010/main" val="272656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down)">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nodeType="clickEffect">
                                  <p:stCondLst>
                                    <p:cond delay="0"/>
                                  </p:stCondLst>
                                  <p:childTnLst>
                                    <p:set>
                                      <p:cBhvr>
                                        <p:cTn id="15" dur="1" fill="hold">
                                          <p:stCondLst>
                                            <p:cond delay="0"/>
                                          </p:stCondLst>
                                        </p:cTn>
                                        <p:tgtEl>
                                          <p:spTgt spid="4"/>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 presetClass="exit" presetSubtype="0" fill="hold" nodeType="clickEffect">
                                  <p:stCondLst>
                                    <p:cond delay="0"/>
                                  </p:stCondLst>
                                  <p:childTnLst>
                                    <p:set>
                                      <p:cBhvr>
                                        <p:cTn id="19" dur="1" fill="hold">
                                          <p:stCondLst>
                                            <p:cond delay="0"/>
                                          </p:stCondLst>
                                        </p:cTn>
                                        <p:tgtEl>
                                          <p:spTgt spid="7"/>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11"/>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xit" presetSubtype="0" fill="hold" nodeType="clickEffect">
                                  <p:stCondLst>
                                    <p:cond delay="0"/>
                                  </p:stCondLst>
                                  <p:childTnLst>
                                    <p:set>
                                      <p:cBhvr>
                                        <p:cTn id="31" dur="1" fill="hold">
                                          <p:stCondLst>
                                            <p:cond delay="0"/>
                                          </p:stCondLst>
                                        </p:cTn>
                                        <p:tgtEl>
                                          <p:spTgt spid="9"/>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 presetClass="exit" presetSubtype="0" fill="hold" nodeType="clickEffect">
                                  <p:stCondLst>
                                    <p:cond delay="0"/>
                                  </p:stCondLst>
                                  <p:childTnLst>
                                    <p:set>
                                      <p:cBhvr>
                                        <p:cTn id="35" dur="1" fill="hold">
                                          <p:stCondLst>
                                            <p:cond delay="0"/>
                                          </p:stCondLst>
                                        </p:cTn>
                                        <p:tgtEl>
                                          <p:spTgt spid="11"/>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13"/>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5"/>
                                        </p:tgtEl>
                                        <p:attrNameLst>
                                          <p:attrName>style.visibility</p:attrName>
                                        </p:attrNameLst>
                                      </p:cBhvr>
                                      <p:to>
                                        <p:strVal val="visible"/>
                                      </p:to>
                                    </p:set>
                                    <p:anim calcmode="lin" valueType="num">
                                      <p:cBhvr additive="base">
                                        <p:cTn id="44" dur="500" fill="hold"/>
                                        <p:tgtEl>
                                          <p:spTgt spid="15"/>
                                        </p:tgtEl>
                                        <p:attrNameLst>
                                          <p:attrName>ppt_x</p:attrName>
                                        </p:attrNameLst>
                                      </p:cBhvr>
                                      <p:tavLst>
                                        <p:tav tm="0">
                                          <p:val>
                                            <p:strVal val="#ppt_x"/>
                                          </p:val>
                                        </p:tav>
                                        <p:tav tm="100000">
                                          <p:val>
                                            <p:strVal val="#ppt_x"/>
                                          </p:val>
                                        </p:tav>
                                      </p:tavLst>
                                    </p:anim>
                                    <p:anim calcmode="lin" valueType="num">
                                      <p:cBhvr additive="base">
                                        <p:cTn id="45"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62F20224-D43C-97D8-86A2-34F5E1B708C4}"/>
              </a:ext>
            </a:extLst>
          </p:cNvPr>
          <p:cNvPicPr>
            <a:picLocks noGrp="1" noChangeAspect="1"/>
          </p:cNvPicPr>
          <p:nvPr>
            <p:ph idx="1"/>
          </p:nvPr>
        </p:nvPicPr>
        <p:blipFill>
          <a:blip r:embed="rId4"/>
          <a:stretch>
            <a:fillRect/>
          </a:stretch>
        </p:blipFill>
        <p:spPr>
          <a:xfrm>
            <a:off x="235204" y="725694"/>
            <a:ext cx="4683581" cy="44291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77688BD9-FF35-4496-D92F-DF88AA372ECA}"/>
              </a:ext>
            </a:extLst>
          </p:cNvPr>
          <p:cNvSpPr txBox="1"/>
          <p:nvPr/>
        </p:nvSpPr>
        <p:spPr>
          <a:xfrm>
            <a:off x="1078523" y="5611446"/>
            <a:ext cx="3696676" cy="430887"/>
          </a:xfrm>
          <a:prstGeom prst="rect">
            <a:avLst/>
          </a:prstGeom>
          <a:noFill/>
        </p:spPr>
        <p:txBody>
          <a:bodyPr wrap="square" rtlCol="0">
            <a:spAutoFit/>
          </a:bodyPr>
          <a:lstStyle/>
          <a:p>
            <a:r>
              <a:rPr lang="en-GB" sz="2200" b="1" dirty="0" err="1">
                <a:latin typeface="Neue Haas Grotesk Text Pro" panose="020B0504020202020204" pitchFamily="34" charset="0"/>
              </a:rPr>
              <a:t>Lymperopoulou</a:t>
            </a:r>
            <a:r>
              <a:rPr lang="en-GB" sz="2200" b="1" dirty="0">
                <a:latin typeface="Neue Haas Grotesk Text Pro" panose="020B0504020202020204" pitchFamily="34" charset="0"/>
              </a:rPr>
              <a:t> (2024)</a:t>
            </a:r>
          </a:p>
        </p:txBody>
      </p:sp>
      <p:sp>
        <p:nvSpPr>
          <p:cNvPr id="3" name="TextBox 2">
            <a:extLst>
              <a:ext uri="{FF2B5EF4-FFF2-40B4-BE49-F238E27FC236}">
                <a16:creationId xmlns:a16="http://schemas.microsoft.com/office/drawing/2014/main" id="{C06D1763-3036-EFBE-1DC3-B5892BE80842}"/>
              </a:ext>
            </a:extLst>
          </p:cNvPr>
          <p:cNvSpPr txBox="1"/>
          <p:nvPr/>
        </p:nvSpPr>
        <p:spPr>
          <a:xfrm>
            <a:off x="5158153" y="197346"/>
            <a:ext cx="6704858" cy="6463308"/>
          </a:xfrm>
          <a:prstGeom prst="rect">
            <a:avLst/>
          </a:prstGeom>
          <a:noFill/>
        </p:spPr>
        <p:txBody>
          <a:bodyPr wrap="square" rtlCol="0">
            <a:spAutoFit/>
          </a:bodyPr>
          <a:lstStyle/>
          <a:p>
            <a:r>
              <a:rPr lang="en-GB" dirty="0"/>
              <a:t>FINDINGS</a:t>
            </a:r>
          </a:p>
          <a:p>
            <a:endParaRPr lang="en-GB" dirty="0"/>
          </a:p>
          <a:p>
            <a:r>
              <a:rPr lang="en-GB" dirty="0"/>
              <a:t>- The research found a close association between sentencing outcomes and legally relevant (case) factors.</a:t>
            </a:r>
          </a:p>
          <a:p>
            <a:pPr marL="171450" indent="-171450">
              <a:buFontTx/>
              <a:buChar char="-"/>
            </a:pPr>
            <a:r>
              <a:rPr lang="en-GB" dirty="0"/>
              <a:t>Pleading not guilty, pre-trial detention and offence severity are associated with an increased likelihood of imprisonment and a longer custodial sentence. </a:t>
            </a:r>
          </a:p>
          <a:p>
            <a:pPr marL="171450" indent="-171450">
              <a:buFontTx/>
              <a:buChar char="-"/>
            </a:pPr>
            <a:r>
              <a:rPr lang="en-GB" dirty="0"/>
              <a:t>Those entering a not guilty plea being three times more likely to be imprisoned and receiving nearly double the sentence length. In a similar vein, pre-trial detention holds a strong association with the likelihood of imprisonment with defendants remanded in custody prior to sentencing in the Crown Court being 7.5 times more likely to receive a custodial sentence. </a:t>
            </a:r>
          </a:p>
          <a:p>
            <a:pPr marL="171450" indent="-171450">
              <a:buFontTx/>
              <a:buChar char="-"/>
            </a:pPr>
            <a:r>
              <a:rPr lang="en-GB" dirty="0">
                <a:highlight>
                  <a:srgbClr val="FFFF00"/>
                </a:highlight>
              </a:rPr>
              <a:t>The association between poorer plea bargaining and pre-trial detention outcomes and harsher sentencing outcomes, combined with the higher not guilty pleas and pre-trial detention rates amongst ethnic minority groups (</a:t>
            </a:r>
            <a:r>
              <a:rPr lang="en-GB" dirty="0" err="1">
                <a:highlight>
                  <a:srgbClr val="FFFF00"/>
                </a:highlight>
              </a:rPr>
              <a:t>Uhrig</a:t>
            </a:r>
            <a:r>
              <a:rPr lang="en-GB" dirty="0">
                <a:highlight>
                  <a:srgbClr val="FFFF00"/>
                </a:highlight>
              </a:rPr>
              <a:t> 2016) suggests that ethnic minorities may be subject to ‘cumulative disadvantage’ (</a:t>
            </a:r>
            <a:r>
              <a:rPr lang="en-GB" dirty="0" err="1">
                <a:highlight>
                  <a:srgbClr val="FFFF00"/>
                </a:highlight>
              </a:rPr>
              <a:t>Wooldredge</a:t>
            </a:r>
            <a:r>
              <a:rPr lang="en-GB" dirty="0">
                <a:highlight>
                  <a:srgbClr val="FFFF00"/>
                </a:highlight>
              </a:rPr>
              <a:t> et al. 2015). </a:t>
            </a:r>
          </a:p>
          <a:p>
            <a:pPr marL="171450" indent="-171450">
              <a:buFontTx/>
              <a:buChar char="-"/>
            </a:pPr>
            <a:r>
              <a:rPr lang="en-GB" dirty="0"/>
              <a:t>From this it follows that tackling ethnic disparities in sentencing will require a greater appreciation by sentencers of the existence of ethnic disparities at earlier stages of the CJS (Roberts and Ashworth 2022). </a:t>
            </a:r>
          </a:p>
        </p:txBody>
      </p:sp>
    </p:spTree>
    <p:extLst>
      <p:ext uri="{BB962C8B-B14F-4D97-AF65-F5344CB8AC3E}">
        <p14:creationId xmlns:p14="http://schemas.microsoft.com/office/powerpoint/2010/main" val="1163346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5131583F-7CCF-86FC-91E9-F3723E882132}"/>
              </a:ext>
            </a:extLst>
          </p:cNvPr>
          <p:cNvPicPr>
            <a:picLocks noGrp="1" noChangeAspect="1"/>
          </p:cNvPicPr>
          <p:nvPr>
            <p:ph idx="1"/>
          </p:nvPr>
        </p:nvPicPr>
        <p:blipFill>
          <a:blip r:embed="rId4"/>
          <a:stretch>
            <a:fillRect/>
          </a:stretch>
        </p:blipFill>
        <p:spPr>
          <a:xfrm>
            <a:off x="310539" y="1336654"/>
            <a:ext cx="4652523" cy="44291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BD2DBFA1-B401-A566-C914-D8A901D2A777}"/>
              </a:ext>
            </a:extLst>
          </p:cNvPr>
          <p:cNvSpPr txBox="1"/>
          <p:nvPr/>
        </p:nvSpPr>
        <p:spPr>
          <a:xfrm>
            <a:off x="396508" y="476738"/>
            <a:ext cx="3698754" cy="461665"/>
          </a:xfrm>
          <a:prstGeom prst="rect">
            <a:avLst/>
          </a:prstGeom>
          <a:noFill/>
        </p:spPr>
        <p:txBody>
          <a:bodyPr wrap="square" rtlCol="0">
            <a:spAutoFit/>
          </a:bodyPr>
          <a:lstStyle/>
          <a:p>
            <a:pPr algn="ctr"/>
            <a:r>
              <a:rPr lang="en-GB" sz="2400" b="1" dirty="0"/>
              <a:t>Salter and Blainey (2024</a:t>
            </a:r>
            <a:r>
              <a:rPr lang="en-GB" dirty="0"/>
              <a:t>)</a:t>
            </a:r>
          </a:p>
        </p:txBody>
      </p:sp>
      <p:sp>
        <p:nvSpPr>
          <p:cNvPr id="3" name="TextBox 2">
            <a:extLst>
              <a:ext uri="{FF2B5EF4-FFF2-40B4-BE49-F238E27FC236}">
                <a16:creationId xmlns:a16="http://schemas.microsoft.com/office/drawing/2014/main" id="{C373521B-F4A3-07C7-D8B2-95F5BE4CA3C1}"/>
              </a:ext>
            </a:extLst>
          </p:cNvPr>
          <p:cNvSpPr txBox="1"/>
          <p:nvPr/>
        </p:nvSpPr>
        <p:spPr>
          <a:xfrm>
            <a:off x="5314462" y="414215"/>
            <a:ext cx="6166338" cy="6463308"/>
          </a:xfrm>
          <a:prstGeom prst="rect">
            <a:avLst/>
          </a:prstGeom>
          <a:noFill/>
        </p:spPr>
        <p:txBody>
          <a:bodyPr wrap="square" rtlCol="0">
            <a:spAutoFit/>
          </a:bodyPr>
          <a:lstStyle/>
          <a:p>
            <a:r>
              <a:rPr lang="en-GB" b="1" dirty="0"/>
              <a:t>BACKGROUND:</a:t>
            </a:r>
          </a:p>
          <a:p>
            <a:r>
              <a:rPr lang="en-GB" dirty="0"/>
              <a:t>Individuals with ASD are facing additional challenges when navigating the CJS. </a:t>
            </a:r>
          </a:p>
          <a:p>
            <a:r>
              <a:rPr lang="en-GB" dirty="0"/>
              <a:t>Individuals with ASD and co-occurring intellectual disability (ID) are often identified and diverted from the criminal justice system (CJS), whilst those without ID are perceived as culpable. </a:t>
            </a:r>
          </a:p>
          <a:p>
            <a:endParaRPr lang="en-GB" dirty="0"/>
          </a:p>
          <a:p>
            <a:r>
              <a:rPr lang="en-GB" b="1" dirty="0"/>
              <a:t>AIM: </a:t>
            </a:r>
          </a:p>
          <a:p>
            <a:r>
              <a:rPr lang="en-GB" dirty="0"/>
              <a:t>The principal aim of this review was to evaluate the effectiveness of these interventions. The secondary aim was to examine whether the core features of ASD have an impact on the effectiveness of these forensic interventions and to identify other variables that may impact the overall effectiveness of interventions.</a:t>
            </a:r>
          </a:p>
          <a:p>
            <a:endParaRPr lang="en-GB" b="1" dirty="0"/>
          </a:p>
          <a:p>
            <a:r>
              <a:rPr lang="en-GB" b="1" dirty="0"/>
              <a:t>FINDINGS: </a:t>
            </a:r>
          </a:p>
          <a:p>
            <a:r>
              <a:rPr lang="en-GB" dirty="0"/>
              <a:t> The findings suggest that interventions for offending behaviours in adults with ASD without intellectual disability (ID) are largely inadequate, and that core ASD features need to be considered. </a:t>
            </a:r>
          </a:p>
          <a:p>
            <a:endParaRPr lang="en-GB" dirty="0"/>
          </a:p>
          <a:p>
            <a:endParaRPr lang="en-GB" dirty="0"/>
          </a:p>
        </p:txBody>
      </p:sp>
    </p:spTree>
    <p:extLst>
      <p:ext uri="{BB962C8B-B14F-4D97-AF65-F5344CB8AC3E}">
        <p14:creationId xmlns:p14="http://schemas.microsoft.com/office/powerpoint/2010/main" val="55907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additive="base">
                                        <p:cTn id="4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 calcmode="lin" valueType="num">
                                      <p:cBhvr additive="base">
                                        <p:cTn id="4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hlinkClick r:id="rId3"/>
            <a:extLst>
              <a:ext uri="{FF2B5EF4-FFF2-40B4-BE49-F238E27FC236}">
                <a16:creationId xmlns:a16="http://schemas.microsoft.com/office/drawing/2014/main" id="{B613B8E3-D733-DF1C-B5BA-E4F2E734CE2A}"/>
              </a:ext>
            </a:extLst>
          </p:cNvPr>
          <p:cNvPicPr>
            <a:picLocks noChangeAspect="1"/>
          </p:cNvPicPr>
          <p:nvPr/>
        </p:nvPicPr>
        <p:blipFill>
          <a:blip r:embed="rId4"/>
          <a:srcRect l="7037" r="1367"/>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12" name="Content Placeholder 11">
            <a:extLst>
              <a:ext uri="{FF2B5EF4-FFF2-40B4-BE49-F238E27FC236}">
                <a16:creationId xmlns:a16="http://schemas.microsoft.com/office/drawing/2014/main" id="{A5BFD199-27EA-EC87-CA08-CD79AEA90395}"/>
              </a:ext>
            </a:extLst>
          </p:cNvPr>
          <p:cNvSpPr>
            <a:spLocks noGrp="1"/>
          </p:cNvSpPr>
          <p:nvPr>
            <p:ph idx="1"/>
          </p:nvPr>
        </p:nvSpPr>
        <p:spPr>
          <a:xfrm>
            <a:off x="5177859" y="1631541"/>
            <a:ext cx="5683624" cy="4107021"/>
          </a:xfrm>
        </p:spPr>
        <p:txBody>
          <a:bodyPr>
            <a:normAutofit fontScale="85000" lnSpcReduction="20000"/>
          </a:bodyPr>
          <a:lstStyle/>
          <a:p>
            <a:pPr marL="0" indent="0">
              <a:buNone/>
            </a:pPr>
            <a:r>
              <a:rPr lang="en-GB" dirty="0"/>
              <a:t>‘</a:t>
            </a:r>
            <a:r>
              <a:rPr lang="en-GB" sz="3500" i="1" dirty="0"/>
              <a:t>The prison system is on its knees and can’t possibly respond to the multiple, complex health needs of pregnant and postnatal women and their babies. Ending the use of prison for these women, be that sentences, remand, or recall, is the only way forward. This new mitigating factor sets us in the right direction—but more than guidance, we need concrete policy and sentencing reform.’ </a:t>
            </a:r>
            <a:endParaRPr lang="en-US" i="1" dirty="0"/>
          </a:p>
        </p:txBody>
      </p:sp>
      <p:sp>
        <p:nvSpPr>
          <p:cNvPr id="2" name="TextBox 1">
            <a:extLst>
              <a:ext uri="{FF2B5EF4-FFF2-40B4-BE49-F238E27FC236}">
                <a16:creationId xmlns:a16="http://schemas.microsoft.com/office/drawing/2014/main" id="{9063B5F1-7FBC-0C62-281C-D42E8E8BD648}"/>
              </a:ext>
            </a:extLst>
          </p:cNvPr>
          <p:cNvSpPr txBox="1"/>
          <p:nvPr/>
        </p:nvSpPr>
        <p:spPr>
          <a:xfrm>
            <a:off x="5177859" y="336062"/>
            <a:ext cx="4059926" cy="461665"/>
          </a:xfrm>
          <a:prstGeom prst="rect">
            <a:avLst/>
          </a:prstGeom>
          <a:noFill/>
        </p:spPr>
        <p:txBody>
          <a:bodyPr wrap="square" rtlCol="0">
            <a:spAutoFit/>
          </a:bodyPr>
          <a:lstStyle/>
          <a:p>
            <a:r>
              <a:rPr lang="en-GB" sz="2400" b="1" dirty="0"/>
              <a:t>Kitchen (2024, p.2)</a:t>
            </a:r>
          </a:p>
        </p:txBody>
      </p:sp>
    </p:spTree>
    <p:extLst>
      <p:ext uri="{BB962C8B-B14F-4D97-AF65-F5344CB8AC3E}">
        <p14:creationId xmlns:p14="http://schemas.microsoft.com/office/powerpoint/2010/main" val="821570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website&#10;&#10;Description automatically generated">
            <a:hlinkClick r:id="rId3"/>
            <a:extLst>
              <a:ext uri="{FF2B5EF4-FFF2-40B4-BE49-F238E27FC236}">
                <a16:creationId xmlns:a16="http://schemas.microsoft.com/office/drawing/2014/main" id="{3CF2499E-8280-D2DB-81CE-94F973BA0400}"/>
              </a:ext>
            </a:extLst>
          </p:cNvPr>
          <p:cNvPicPr>
            <a:picLocks noChangeAspect="1"/>
          </p:cNvPicPr>
          <p:nvPr/>
        </p:nvPicPr>
        <p:blipFill>
          <a:blip r:embed="rId4"/>
          <a:srcRect b="52313"/>
          <a:stretch/>
        </p:blipFill>
        <p:spPr>
          <a:xfrm>
            <a:off x="279143" y="598853"/>
            <a:ext cx="5221625" cy="2699240"/>
          </a:xfrm>
          <a:prstGeom prst="rect">
            <a:avLst/>
          </a:prstGeom>
        </p:spPr>
      </p:pic>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568F9A7-695E-E8DA-6259-8E284D3621A8}"/>
              </a:ext>
            </a:extLst>
          </p:cNvPr>
          <p:cNvSpPr txBox="1"/>
          <p:nvPr/>
        </p:nvSpPr>
        <p:spPr>
          <a:xfrm>
            <a:off x="6502400" y="203200"/>
            <a:ext cx="2766646" cy="369332"/>
          </a:xfrm>
          <a:prstGeom prst="rect">
            <a:avLst/>
          </a:prstGeom>
          <a:noFill/>
        </p:spPr>
        <p:txBody>
          <a:bodyPr wrap="square" rtlCol="0">
            <a:spAutoFit/>
          </a:bodyPr>
          <a:lstStyle/>
          <a:p>
            <a:r>
              <a:rPr lang="en-GB" b="1" dirty="0"/>
              <a:t>Weinberg (2023)</a:t>
            </a:r>
          </a:p>
        </p:txBody>
      </p:sp>
      <p:pic>
        <p:nvPicPr>
          <p:cNvPr id="13" name="Picture 12">
            <a:extLst>
              <a:ext uri="{FF2B5EF4-FFF2-40B4-BE49-F238E27FC236}">
                <a16:creationId xmlns:a16="http://schemas.microsoft.com/office/drawing/2014/main" id="{F247B4F6-7B50-8128-526A-3F8542C24F33}"/>
              </a:ext>
            </a:extLst>
          </p:cNvPr>
          <p:cNvPicPr>
            <a:picLocks noChangeAspect="1"/>
          </p:cNvPicPr>
          <p:nvPr/>
        </p:nvPicPr>
        <p:blipFill>
          <a:blip r:embed="rId5"/>
          <a:stretch>
            <a:fillRect/>
          </a:stretch>
        </p:blipFill>
        <p:spPr>
          <a:xfrm>
            <a:off x="279143" y="4075713"/>
            <a:ext cx="5221625" cy="2004667"/>
          </a:xfrm>
          <a:prstGeom prst="rect">
            <a:avLst/>
          </a:prstGeom>
        </p:spPr>
      </p:pic>
      <p:sp>
        <p:nvSpPr>
          <p:cNvPr id="15" name="TextBox 14">
            <a:extLst>
              <a:ext uri="{FF2B5EF4-FFF2-40B4-BE49-F238E27FC236}">
                <a16:creationId xmlns:a16="http://schemas.microsoft.com/office/drawing/2014/main" id="{EEF75D76-49FB-CCE1-34BE-186D93EB9C10}"/>
              </a:ext>
            </a:extLst>
          </p:cNvPr>
          <p:cNvSpPr txBox="1"/>
          <p:nvPr/>
        </p:nvSpPr>
        <p:spPr>
          <a:xfrm>
            <a:off x="5994399" y="875323"/>
            <a:ext cx="5591755" cy="5078313"/>
          </a:xfrm>
          <a:prstGeom prst="rect">
            <a:avLst/>
          </a:prstGeom>
          <a:noFill/>
        </p:spPr>
        <p:txBody>
          <a:bodyPr wrap="square" rtlCol="0">
            <a:spAutoFit/>
          </a:bodyPr>
          <a:lstStyle/>
          <a:p>
            <a:pPr marL="285750" indent="-285750">
              <a:buFontTx/>
              <a:buChar char="-"/>
            </a:pPr>
            <a:r>
              <a:rPr lang="en-GB" dirty="0">
                <a:latin typeface="+mj-lt"/>
              </a:rPr>
              <a:t>Women and girls are culturally coerced into submission. </a:t>
            </a:r>
          </a:p>
          <a:p>
            <a:endParaRPr lang="en-GB" dirty="0">
              <a:latin typeface="+mj-lt"/>
            </a:endParaRPr>
          </a:p>
          <a:p>
            <a:pPr marL="285750" indent="-285750">
              <a:buFontTx/>
              <a:buChar char="-"/>
            </a:pPr>
            <a:r>
              <a:rPr lang="en-GB" dirty="0">
                <a:latin typeface="+mj-lt"/>
              </a:rPr>
              <a:t>Normalised expectations of women filter into the CJS. A woman needs to be perceived as ‘vulnerable’ for the CJS to recognise her injuries. </a:t>
            </a:r>
          </a:p>
          <a:p>
            <a:endParaRPr lang="en-GB" dirty="0">
              <a:latin typeface="+mj-lt"/>
            </a:endParaRPr>
          </a:p>
          <a:p>
            <a:pPr marL="285750" indent="-285750">
              <a:buFontTx/>
              <a:buChar char="-"/>
            </a:pPr>
            <a:r>
              <a:rPr lang="en-GB" dirty="0">
                <a:latin typeface="+mj-lt"/>
              </a:rPr>
              <a:t>Women in the CJS are most likely to be victims of violent crime in a frequency measure.</a:t>
            </a:r>
          </a:p>
          <a:p>
            <a:endParaRPr lang="en-GB" dirty="0">
              <a:latin typeface="+mj-lt"/>
            </a:endParaRPr>
          </a:p>
          <a:p>
            <a:pPr marL="285750" indent="-285750">
              <a:buFontTx/>
              <a:buChar char="-"/>
            </a:pPr>
            <a:r>
              <a:rPr lang="en-GB" dirty="0">
                <a:latin typeface="+mj-lt"/>
              </a:rPr>
              <a:t>Women are most likely to be primary care givers of children and are most likely to be susceptible to sexualised exploitation due to fear of  </a:t>
            </a:r>
            <a:r>
              <a:rPr lang="en-GB" b="0" dirty="0">
                <a:effectLst/>
                <a:latin typeface="+mj-lt"/>
              </a:rPr>
              <a:t>escalating violence, homelessness, threat or material need.</a:t>
            </a:r>
          </a:p>
          <a:p>
            <a:endParaRPr lang="en-GB" b="0" dirty="0">
              <a:effectLst/>
              <a:latin typeface="+mj-lt"/>
            </a:endParaRPr>
          </a:p>
          <a:p>
            <a:pPr marL="285750" indent="-285750">
              <a:buFontTx/>
              <a:buChar char="-"/>
            </a:pPr>
            <a:r>
              <a:rPr lang="en-GB" dirty="0">
                <a:latin typeface="+mj-lt"/>
              </a:rPr>
              <a:t>Women are punished more harshly for lesser offences</a:t>
            </a:r>
            <a:endParaRPr lang="en-GB" b="0" dirty="0">
              <a:effectLst/>
              <a:latin typeface="+mj-lt"/>
            </a:endParaRPr>
          </a:p>
          <a:p>
            <a:pPr marL="285750" indent="-285750">
              <a:buFontTx/>
              <a:buChar char="-"/>
            </a:pPr>
            <a:endParaRPr lang="en-GB" b="0" i="0" dirty="0">
              <a:solidFill>
                <a:srgbClr val="172463"/>
              </a:solidFill>
              <a:effectLst/>
              <a:latin typeface="stratos"/>
            </a:endParaRPr>
          </a:p>
          <a:p>
            <a:pPr marL="285750" indent="-285750">
              <a:buFontTx/>
              <a:buChar char="-"/>
            </a:pPr>
            <a:endParaRPr lang="en-GB" dirty="0"/>
          </a:p>
        </p:txBody>
      </p:sp>
    </p:spTree>
    <p:extLst>
      <p:ext uri="{BB962C8B-B14F-4D97-AF65-F5344CB8AC3E}">
        <p14:creationId xmlns:p14="http://schemas.microsoft.com/office/powerpoint/2010/main" val="1766943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An interview with David Lammy - Institutional Racism and the Criminal Justice System">
            <a:hlinkClick r:id="" action="ppaction://media"/>
            <a:extLst>
              <a:ext uri="{FF2B5EF4-FFF2-40B4-BE49-F238E27FC236}">
                <a16:creationId xmlns:a16="http://schemas.microsoft.com/office/drawing/2014/main" id="{E1AA6A90-6302-FBF3-09C2-C8A323BA5B5C}"/>
              </a:ext>
            </a:extLst>
          </p:cNvPr>
          <p:cNvPicPr>
            <a:picLocks noRot="1" noChangeAspect="1"/>
          </p:cNvPicPr>
          <p:nvPr>
            <a:videoFile r:link="rId1"/>
          </p:nvPr>
        </p:nvPicPr>
        <p:blipFill>
          <a:blip r:embed="rId4"/>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152309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C0CFE9-3788-660F-4C63-0A61CD5766B0}"/>
              </a:ext>
            </a:extLst>
          </p:cNvPr>
          <p:cNvPicPr>
            <a:picLocks noChangeAspect="1"/>
          </p:cNvPicPr>
          <p:nvPr/>
        </p:nvPicPr>
        <p:blipFill>
          <a:blip r:embed="rId2"/>
          <a:stretch>
            <a:fillRect/>
          </a:stretch>
        </p:blipFill>
        <p:spPr>
          <a:xfrm>
            <a:off x="581114" y="410198"/>
            <a:ext cx="10850540" cy="5599157"/>
          </a:xfrm>
          <a:prstGeom prst="rect">
            <a:avLst/>
          </a:prstGeom>
        </p:spPr>
      </p:pic>
    </p:spTree>
    <p:extLst>
      <p:ext uri="{BB962C8B-B14F-4D97-AF65-F5344CB8AC3E}">
        <p14:creationId xmlns:p14="http://schemas.microsoft.com/office/powerpoint/2010/main" val="30019695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697</Words>
  <Application>Microsoft Office PowerPoint</Application>
  <PresentationFormat>Widescreen</PresentationFormat>
  <Paragraphs>49</Paragraphs>
  <Slides>11</Slides>
  <Notes>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Google Sans</vt:lpstr>
      <vt:lpstr>stratos</vt:lpstr>
      <vt:lpstr>Aptos</vt:lpstr>
      <vt:lpstr>Aptos Display</vt:lpstr>
      <vt:lpstr>Arial</vt:lpstr>
      <vt:lpstr>Neue Haas Grotesk Text Pro</vt:lpstr>
      <vt:lpstr>Office Theme</vt:lpstr>
      <vt:lpstr>INEQUALITIES AND THE CRIMINAL JUSTICE SYSTEM IN ENGLAND AND WALES</vt:lpstr>
      <vt:lpstr>Learning objectives</vt:lpstr>
      <vt:lpstr>KEY FINDINGS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2024-11-08T11:46:18Z</dcterms:created>
  <dcterms:modified xsi:type="dcterms:W3CDTF">2024-11-15T15:41:08Z</dcterms:modified>
</cp:coreProperties>
</file>