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65" autoAdjust="0"/>
    <p:restoredTop sz="70320" autoAdjust="0"/>
  </p:normalViewPr>
  <p:slideViewPr>
    <p:cSldViewPr snapToGrid="0">
      <p:cViewPr varScale="1">
        <p:scale>
          <a:sx n="78" d="100"/>
          <a:sy n="78" d="100"/>
        </p:scale>
        <p:origin x="160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47C0B4-E0DD-44C3-BBE3-D14B4F1140EB}" type="datetimeFigureOut">
              <a:rPr lang="en-IN" smtClean="0"/>
              <a:t>04/07/26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AD23FE-6119-48A8-9268-CA53F47726B1}" type="slidenum">
              <a:rPr lang="en-IN" smtClean="0"/>
              <a:t>‹#›</a:t>
            </a:fld>
            <a:endParaRPr lang="en-IN"/>
          </a:p>
        </p:txBody>
      </p:sp>
    </p:spTree>
    <p:extLst>
      <p:ext uri="{BB962C8B-B14F-4D97-AF65-F5344CB8AC3E}">
        <p14:creationId xmlns:p14="http://schemas.microsoft.com/office/powerpoint/2010/main" val="41038844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ageuk.org.uk/information-advice/care/"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www.who.int/news-room/fact-sheets/detail/dementia" TargetMode="External"/><Relationship Id="rId5" Type="http://schemas.openxmlformats.org/officeDocument/2006/relationships/hyperlink" Target="https://pmc.ncbi.nlm.nih.gov/articles/PMC11986089/" TargetMode="External"/><Relationship Id="rId4" Type="http://schemas.openxmlformats.org/officeDocument/2006/relationships/hyperlink" Target="https://www.cdc.gov/cdi/indicator-definitions/older-adults.html"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C0AD23FE-6119-48A8-9268-CA53F47726B1}" type="slidenum">
              <a:rPr lang="en-IN" smtClean="0"/>
              <a:t>1</a:t>
            </a:fld>
            <a:endParaRPr lang="en-IN"/>
          </a:p>
        </p:txBody>
      </p:sp>
    </p:spTree>
    <p:extLst>
      <p:ext uri="{BB962C8B-B14F-4D97-AF65-F5344CB8AC3E}">
        <p14:creationId xmlns:p14="http://schemas.microsoft.com/office/powerpoint/2010/main" val="2365733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Ageing is the long process of change in the biological, psychological and social levels that happens over time in later life. Healthy ageing is defined by the World Health Organisation as the ability to live life to the full with optimal functioning. Supporting older people is an important policy priority, given that the population in the UK aged 65 and over is projected to be over one-sixth of the total by 2043 (Piccolo, 2024). This presentation critically studies care and support requirements, theories of ageing, legislation, innovations in the use of technology, existing services and evidence-based recommendations for care and support systems.</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0AD23FE-6119-48A8-9268-CA53F47726B1}" type="slidenum">
              <a:rPr lang="en-IN" smtClean="0"/>
              <a:t>2</a:t>
            </a:fld>
            <a:endParaRPr lang="en-IN"/>
          </a:p>
        </p:txBody>
      </p:sp>
    </p:spTree>
    <p:extLst>
      <p:ext uri="{BB962C8B-B14F-4D97-AF65-F5344CB8AC3E}">
        <p14:creationId xmlns:p14="http://schemas.microsoft.com/office/powerpoint/2010/main" val="4938002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According to ONS estimates chronic illness, mobility problems, and dementia are more prevalent due to a longer lifespan. Support, in the form of physical, emotional, social and psychological, may be needed for older people to maintain wellbeing (Frost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2024). The significance of the demographic changes on the NHS and social care is profound, and its implications are clear, in need of low, sustainable, preventative and person-</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centered</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approaches to the care of the elderly.</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0AD23FE-6119-48A8-9268-CA53F47726B1}" type="slidenum">
              <a:rPr lang="en-IN" smtClean="0"/>
              <a:t>3</a:t>
            </a:fld>
            <a:endParaRPr lang="en-IN"/>
          </a:p>
        </p:txBody>
      </p:sp>
    </p:spTree>
    <p:extLst>
      <p:ext uri="{BB962C8B-B14F-4D97-AF65-F5344CB8AC3E}">
        <p14:creationId xmlns:p14="http://schemas.microsoft.com/office/powerpoint/2010/main" val="27736759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Ageing theories provide an explanation for older people's adjustment to old age. According to the Activity Theory concept, a socio-engaged person is happier and more satisfied with his/her life. One theory of successful ageing has been called the ‘Continuity Theory’, and its principle is that people follow routines and identities that are familiar to them, which they continue throughout their lives (Wang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2025). Disengagement Theory suggests a socially construct the context for a natural withdrawal from social roles. In general, theoretical underpinnings in modern care practice are in favour of Activity and Continuity theories as there is a connection between social participation and the mental health, independence and quality of life of older people.</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0AD23FE-6119-48A8-9268-CA53F47726B1}" type="slidenum">
              <a:rPr lang="en-IN" smtClean="0"/>
              <a:t>4</a:t>
            </a:fld>
            <a:endParaRPr lang="en-IN"/>
          </a:p>
        </p:txBody>
      </p:sp>
    </p:spTree>
    <p:extLst>
      <p:ext uri="{BB962C8B-B14F-4D97-AF65-F5344CB8AC3E}">
        <p14:creationId xmlns:p14="http://schemas.microsoft.com/office/powerpoint/2010/main" val="203575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As a general policy framework for social care there are some of these elements of the system with wellbeing, personalization covered under the Care Act 2014 and as Age Friendly environments and societies, along with the Committee on Older People special focus on age related discrimination, and the NHS long term plan with community support and care integrated systems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Vrančić</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2024). These are a good foundation of a supportive environment for empowerment, but they are let down, by financial and workforce limitations. Not the least because of the distribution inequalities of the system.</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0AD23FE-6119-48A8-9268-CA53F47726B1}" type="slidenum">
              <a:rPr lang="en-IN" smtClean="0"/>
              <a:t>5</a:t>
            </a:fld>
            <a:endParaRPr lang="en-IN"/>
          </a:p>
        </p:txBody>
      </p:sp>
    </p:spTree>
    <p:extLst>
      <p:ext uri="{BB962C8B-B14F-4D97-AF65-F5344CB8AC3E}">
        <p14:creationId xmlns:p14="http://schemas.microsoft.com/office/powerpoint/2010/main" val="33210428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Times New Roman" panose="02020603050405020304" pitchFamily="18" charset="0"/>
                <a:ea typeface="+mn-ea"/>
                <a:cs typeface="Times New Roman" panose="02020603050405020304" pitchFamily="18" charset="0"/>
              </a:rPr>
              <a:t>Older people, they may need assistance with physical, emotional and social health and with activities of daily living. Empowerment means empowering the individual to make decisions about his or her own care. The Care Act 2014 supports the Principles of person-centred approaches, namely choice, dignity and independence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Rony</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2024). Activity Theory will also help to keep people participating in meaningful activities. Research by Age UK indicates that care empowerment leads to greater wellbeing, boosted confidence and better future health outcomes than passive care.</a:t>
            </a:r>
          </a:p>
          <a:p>
            <a:pPr algn="just"/>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0AD23FE-6119-48A8-9268-CA53F47726B1}" type="slidenum">
              <a:rPr lang="en-IN" smtClean="0"/>
              <a:t>6</a:t>
            </a:fld>
            <a:endParaRPr lang="en-IN"/>
          </a:p>
        </p:txBody>
      </p:sp>
    </p:spTree>
    <p:extLst>
      <p:ext uri="{BB962C8B-B14F-4D97-AF65-F5344CB8AC3E}">
        <p14:creationId xmlns:p14="http://schemas.microsoft.com/office/powerpoint/2010/main" val="25230375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Domiciliary care is support provided in the home to older residents who can benefit from support services in their own home. This reflects, in terms of the approach of Continuity Theory, the importance of maintaining familiar routines and environments. Ageing at home has been shown to stimulate wellbeing and independence (Who, 2025). There are areas of high staffing shortages and recruitment challenges, though, and a lack of funding in the sector. Audiences report differences in service quality between regions, which may impact service outcomes and the extent of satisfaction experienced by users of services.</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0AD23FE-6119-48A8-9268-CA53F47726B1}" type="slidenum">
              <a:rPr lang="en-IN" smtClean="0"/>
              <a:t>7</a:t>
            </a:fld>
            <a:endParaRPr lang="en-IN"/>
          </a:p>
        </p:txBody>
      </p:sp>
    </p:spTree>
    <p:extLst>
      <p:ext uri="{BB962C8B-B14F-4D97-AF65-F5344CB8AC3E}">
        <p14:creationId xmlns:p14="http://schemas.microsoft.com/office/powerpoint/2010/main" val="1951841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Residential care homes provide care and support 24 hours a day for individuals whose health care needs are complex, including individuals with dementia. They can impact safety, medication administration and professional health care access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Eccles</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2021). However, critics offer a different perspective, one that suggests the institutional setting can provide less autonomy and personal control. The problems that arise within familiar routines and identities may pose a risk to well-being, and this suggests that the perspective of care will need to be person-centred in residential care.  </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0AD23FE-6119-48A8-9268-CA53F47726B1}" type="slidenum">
              <a:rPr lang="en-IN" smtClean="0"/>
              <a:t>8</a:t>
            </a:fld>
            <a:endParaRPr lang="en-IN"/>
          </a:p>
        </p:txBody>
      </p:sp>
    </p:spTree>
    <p:extLst>
      <p:ext uri="{BB962C8B-B14F-4D97-AF65-F5344CB8AC3E}">
        <p14:creationId xmlns:p14="http://schemas.microsoft.com/office/powerpoint/2010/main" val="13825083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For some aging people who are not physically frail and who have good mobility but do experience chronic diseases and have to learn coping and management skills as well as coping with loneliness for instance that as Age UK noted a much more severe cause of ill health affecting wellbeing mental health and even happiness (Gillam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2023.  And then it shows problems with access to digital which is also reducing access to health care, and reducing access to social networks as digital transformation in health is occurring at quite an increased rate and for the uptake of services as well too in social networks. Health care in other words and social networks. And of course, as well as financial issues there are economic barriers. And this is going to affect access to support and outcomes.</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0AD23FE-6119-48A8-9268-CA53F47726B1}" type="slidenum">
              <a:rPr lang="en-IN" smtClean="0"/>
              <a:t>9</a:t>
            </a:fld>
            <a:endParaRPr lang="en-IN"/>
          </a:p>
        </p:txBody>
      </p:sp>
    </p:spTree>
    <p:extLst>
      <p:ext uri="{BB962C8B-B14F-4D97-AF65-F5344CB8AC3E}">
        <p14:creationId xmlns:p14="http://schemas.microsoft.com/office/powerpoint/2010/main" val="32613775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In the UK, technology is playing a growing role in the care for the elderly. The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Telecare</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systems offer emergency support and remote assistance, and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Telehealth</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offers virtual consultations and chronic disease management. Smart home technologies detect falls and assess activity patterns by using a sensor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Cdc</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2024).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Wearables</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are used to monitor vital signs for early intervention and self-management. NHS England has been working on multiple digital health programs, showcasing how digital tools can support older people to become independent, safe and enjoy a better quality of life.</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0AD23FE-6119-48A8-9268-CA53F47726B1}" type="slidenum">
              <a:rPr lang="en-IN" smtClean="0"/>
              <a:t>10</a:t>
            </a:fld>
            <a:endParaRPr lang="en-IN"/>
          </a:p>
        </p:txBody>
      </p:sp>
    </p:spTree>
    <p:extLst>
      <p:ext uri="{BB962C8B-B14F-4D97-AF65-F5344CB8AC3E}">
        <p14:creationId xmlns:p14="http://schemas.microsoft.com/office/powerpoint/2010/main" val="9979209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Technological innovation has the potential to deliver a range of benefits, examples of which might include being able to monitor patients on an ongoing basis, as well as earlier diagnosis and better management of long-term conditions (Llewellyn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2023). Evidence indicates that remote monitoring may have an impact on non-necessary hospital visits for elderly people. However, challenges remain. Older people's lack of technological skills or internet access causes many of them to be digital excluded. The major concerns are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alos</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exist, and they all are regarding data privacy,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cybersecurity</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and other informed consent.  </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0AD23FE-6119-48A8-9268-CA53F47726B1}" type="slidenum">
              <a:rPr lang="en-IN" smtClean="0"/>
              <a:t>11</a:t>
            </a:fld>
            <a:endParaRPr lang="en-IN"/>
          </a:p>
        </p:txBody>
      </p:sp>
    </p:spTree>
    <p:extLst>
      <p:ext uri="{BB962C8B-B14F-4D97-AF65-F5344CB8AC3E}">
        <p14:creationId xmlns:p14="http://schemas.microsoft.com/office/powerpoint/2010/main" val="5785059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The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Hogeweyk</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Dementia Village in the Netherlands represents a cutting-edge approach to caring for those with dementia, moving away from the traditional residential model. Residents reside in small housing units and continue to engage in activities like cooking and shopping.  This supports the theory of Activity Theory by enabling ongoing social engagement, whilst respecting the right to autonomy as a principle of Care Act 2014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Røhnebæk</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2023)..  Evidence shows an increased quality of life, and decreased behaviour concerns, although this model demands considerable investment and specialist staff.  </a:t>
            </a:r>
          </a:p>
        </p:txBody>
      </p:sp>
      <p:sp>
        <p:nvSpPr>
          <p:cNvPr id="4" name="Slide Number Placeholder 3"/>
          <p:cNvSpPr>
            <a:spLocks noGrp="1"/>
          </p:cNvSpPr>
          <p:nvPr>
            <p:ph type="sldNum" sz="quarter" idx="10"/>
          </p:nvPr>
        </p:nvSpPr>
        <p:spPr/>
        <p:txBody>
          <a:bodyPr/>
          <a:lstStyle/>
          <a:p>
            <a:fld id="{C0AD23FE-6119-48A8-9268-CA53F47726B1}" type="slidenum">
              <a:rPr lang="en-IN" smtClean="0"/>
              <a:t>12</a:t>
            </a:fld>
            <a:endParaRPr lang="en-IN"/>
          </a:p>
        </p:txBody>
      </p:sp>
    </p:spTree>
    <p:extLst>
      <p:ext uri="{BB962C8B-B14F-4D97-AF65-F5344CB8AC3E}">
        <p14:creationId xmlns:p14="http://schemas.microsoft.com/office/powerpoint/2010/main" val="20749002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Age UK illustrates how community-based care can be enacted through its befriending scheme, advisory service and range of social groups that are designed to maintain an older persons social life, confidence and dignity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Ageuk</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2025). Such initiatives align clearly with Activity Theory, and are essential for addressing the aspirations within Care Act 2014 of promoting wellbeing and preventing care need, demonstrating positive outcomes for reduced loneliness and an improvement in mental wellbeing, although there may be disparities in the provision of this due to charitable reliance on public donation and therefore differing funding outcomes in localities. </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0AD23FE-6119-48A8-9268-CA53F47726B1}" type="slidenum">
              <a:rPr lang="en-IN" smtClean="0"/>
              <a:t>13</a:t>
            </a:fld>
            <a:endParaRPr lang="en-IN"/>
          </a:p>
        </p:txBody>
      </p:sp>
    </p:spTree>
    <p:extLst>
      <p:ext uri="{BB962C8B-B14F-4D97-AF65-F5344CB8AC3E}">
        <p14:creationId xmlns:p14="http://schemas.microsoft.com/office/powerpoint/2010/main" val="34035176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Support for older people can be further strengthened with several improvements. The extension of community-based services would lead to greater independence and relieve hospitals of their burden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Krier</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2023). More workforce training may help advance the quality of person-centred care; digital inclusion programs may help older adults enhance the value of technological developments. Funding for the development of integrated care complements the principles of the NHS Long Term Plan and Care Act. Potential barriers include funding lack and staff shortages, which may be overcome with strategic funding and partnerships.</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0AD23FE-6119-48A8-9268-CA53F47726B1}" type="slidenum">
              <a:rPr lang="en-IN" smtClean="0"/>
              <a:t>14</a:t>
            </a:fld>
            <a:endParaRPr lang="en-IN"/>
          </a:p>
        </p:txBody>
      </p:sp>
    </p:spTree>
    <p:extLst>
      <p:ext uri="{BB962C8B-B14F-4D97-AF65-F5344CB8AC3E}">
        <p14:creationId xmlns:p14="http://schemas.microsoft.com/office/powerpoint/2010/main" val="36836234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To sum up, senior citizens need integrated care and assistance that takes their physical, emotional and social needs into consideration. Theories like Activity Theory and Continuity Theory can inform good care practices and policies, such as the Care Act 2014 inform services. Those technological innovations are good chances to increase independence, self-management and safety, but it's not without difficulties. Empowerment, inclusion and integrated care is crucial if we are to ensure the needs of older people are met and that they can lead a dignified life, with health and happiness.</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0AD23FE-6119-48A8-9268-CA53F47726B1}" type="slidenum">
              <a:rPr lang="en-IN" smtClean="0"/>
              <a:t>15</a:t>
            </a:fld>
            <a:endParaRPr lang="en-IN"/>
          </a:p>
        </p:txBody>
      </p:sp>
    </p:spTree>
    <p:extLst>
      <p:ext uri="{BB962C8B-B14F-4D97-AF65-F5344CB8AC3E}">
        <p14:creationId xmlns:p14="http://schemas.microsoft.com/office/powerpoint/2010/main" val="7013715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Ageuk</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(2025)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Care and support.</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[Online] Available at:   </a:t>
            </a:r>
            <a:r>
              <a:rPr lang="en-IN" sz="1200" u="sng" kern="1200" dirty="0">
                <a:solidFill>
                  <a:schemeClr val="tx1"/>
                </a:solidFill>
                <a:effectLst/>
                <a:latin typeface="Times New Roman" panose="02020603050405020304" pitchFamily="18" charset="0"/>
                <a:ea typeface="+mn-ea"/>
                <a:cs typeface="Times New Roman" panose="02020603050405020304" pitchFamily="18" charset="0"/>
                <a:hlinkClick r:id="rId3"/>
              </a:rPr>
              <a:t>https://www.ageuk.org.uk/information-advice/care/</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[Accessed on: 20</a:t>
            </a:r>
            <a:r>
              <a:rPr lang="en-IN" sz="1200" kern="1200" baseline="30000" dirty="0">
                <a:solidFill>
                  <a:schemeClr val="tx1"/>
                </a:solidFill>
                <a:effectLst/>
                <a:latin typeface="Times New Roman" panose="02020603050405020304" pitchFamily="18" charset="0"/>
                <a:ea typeface="+mn-ea"/>
                <a:cs typeface="Times New Roman" panose="02020603050405020304" pitchFamily="18" charset="0"/>
              </a:rPr>
              <a:t>th</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June 2026]</a:t>
            </a:r>
          </a:p>
          <a:p>
            <a:pPr algn="just">
              <a:lnSpc>
                <a:spcPct val="150000"/>
              </a:lnSpc>
            </a:pP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Cdc</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(2024),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Older Adults.</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[Online] Available at: </a:t>
            </a:r>
            <a:r>
              <a:rPr lang="en-IN" sz="1200" u="sng" kern="1200" dirty="0">
                <a:solidFill>
                  <a:schemeClr val="tx1"/>
                </a:solidFill>
                <a:effectLst/>
                <a:latin typeface="Times New Roman" panose="02020603050405020304" pitchFamily="18" charset="0"/>
                <a:ea typeface="+mn-ea"/>
                <a:cs typeface="Times New Roman" panose="02020603050405020304" pitchFamily="18" charset="0"/>
                <a:hlinkClick r:id="rId4"/>
              </a:rPr>
              <a:t>https://www.cdc.gov/cdi/indicator-definitions/older-adults.html</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[Accessed on: 19</a:t>
            </a:r>
            <a:r>
              <a:rPr lang="en-IN" sz="1200" kern="1200" baseline="30000" dirty="0">
                <a:solidFill>
                  <a:schemeClr val="tx1"/>
                </a:solidFill>
                <a:effectLst/>
                <a:latin typeface="Times New Roman" panose="02020603050405020304" pitchFamily="18" charset="0"/>
                <a:ea typeface="+mn-ea"/>
                <a:cs typeface="Times New Roman" panose="02020603050405020304" pitchFamily="18" charset="0"/>
              </a:rPr>
              <a:t>th</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June 2026]</a:t>
            </a:r>
          </a:p>
          <a:p>
            <a:pPr algn="just">
              <a:lnSpc>
                <a:spcPct val="150000"/>
              </a:lnSpc>
            </a:pP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Eccles</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 (2021). Remote care technologies, older people and the social care crisis in the United Kingdom: a Multiple Streams Approach to understanding the ‘silver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bullet’of</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telecare</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policy.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Ageing &amp; Society</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41</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(8), pp.1726-1747.</a:t>
            </a:r>
          </a:p>
          <a:p>
            <a:pPr algn="just">
              <a:lnSpc>
                <a:spcPct val="150000"/>
              </a:lnSpc>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Frost, H.,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Tooman</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T.R.,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Aujla</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N., Guthrie, B.,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Hanratty</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B.,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Kaner</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E., O’Donnell, A., Ogden, M.E., Pain, H.G.,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Shenkin</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S.D. and Mercer, S.W., (2024). New models of health and social care for people in later life: mapping of innovation in services in two regions of the United Kingdom using a mixed method approach.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BMC health services research</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24</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(1), p.812. </a:t>
            </a:r>
          </a:p>
          <a:p>
            <a:pPr algn="just">
              <a:lnSpc>
                <a:spcPct val="150000"/>
              </a:lnSpc>
            </a:pP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Genge</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C., McNeil, H.,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Debergue</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P. and Freeman, S., (2023). Technology to support aging in place: key messages for policymakers and funders.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Frontiers in Psychology</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14</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p.1287486. </a:t>
            </a:r>
          </a:p>
          <a:p>
            <a:pPr algn="just">
              <a:lnSpc>
                <a:spcPct val="150000"/>
              </a:lnSpc>
            </a:pP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Gillam</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J., Evans, C.,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Aworinde</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J., Ellis-Smith, C., Ross, J. and Davies, N., (2023). Co-design of a theory-based implementation plan for a holistic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eHealth</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assessment and decision support framework for people with dementia in care homes.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Digital Health</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9</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p.20552076231211118. </a:t>
            </a:r>
          </a:p>
          <a:p>
            <a:pPr algn="just">
              <a:lnSpc>
                <a:spcPct val="150000"/>
              </a:lnSpc>
            </a:pP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Krier</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D., de Boer, B.,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Hiligsmann</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M.,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Wittwer</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J. and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Amieva</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H., (2023). Evaluation of dementia-friendly initiatives, small-scale homelike residential care, and dementia village models: A scoping review.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Journal of the American Medical Directors Association</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24</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(7), pp.1020-1027.</a:t>
            </a:r>
          </a:p>
          <a:p>
            <a:pPr algn="just">
              <a:lnSpc>
                <a:spcPct val="150000"/>
              </a:lnSpc>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Llewellyn, M., Verity, F., Wallace, S., Calder, G.,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Garthwaite</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T.,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Lyttleton</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-Smith, J. and Read, S., (2023). From act to impact? Final report of the Evaluation of the Social Services and Well-being (Wales) Act 2014.</a:t>
            </a:r>
          </a:p>
          <a:p>
            <a:pPr algn="just">
              <a:lnSpc>
                <a:spcPct val="150000"/>
              </a:lnSpc>
            </a:pP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Lonbay</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S., Chappell, K., Southall, C. and Scorer, J., (2024). A decade of adult safeguarding. A response to the LGA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publication'The</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Care Act 2014: Ten years on from Royal Assent'. </a:t>
            </a:r>
          </a:p>
          <a:p>
            <a:pPr algn="just">
              <a:lnSpc>
                <a:spcPct val="150000"/>
              </a:lnSpc>
            </a:pP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Ncbi</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(2025),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Navigating the Future of Elderly Healthcare: A Comprehensive Analysis of Aging Populations and Mortality Trends Using National Inpatient Sample (NIS) Data (2010-2024.</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[Online] Available at:  </a:t>
            </a:r>
            <a:r>
              <a:rPr lang="en-IN" sz="1200" u="sng" kern="1200" dirty="0">
                <a:solidFill>
                  <a:schemeClr val="tx1"/>
                </a:solidFill>
                <a:effectLst/>
                <a:latin typeface="Times New Roman" panose="02020603050405020304" pitchFamily="18" charset="0"/>
                <a:ea typeface="+mn-ea"/>
                <a:cs typeface="Times New Roman" panose="02020603050405020304" pitchFamily="18" charset="0"/>
                <a:hlinkClick r:id="rId5"/>
              </a:rPr>
              <a:t>https://pmc.ncbi.nlm.nih.gov/articles/PMC11986089/</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[Accessed on: 19</a:t>
            </a:r>
            <a:r>
              <a:rPr lang="en-IN" sz="1200" kern="1200" baseline="30000" dirty="0">
                <a:solidFill>
                  <a:schemeClr val="tx1"/>
                </a:solidFill>
                <a:effectLst/>
                <a:latin typeface="Times New Roman" panose="02020603050405020304" pitchFamily="18" charset="0"/>
                <a:ea typeface="+mn-ea"/>
                <a:cs typeface="Times New Roman" panose="02020603050405020304" pitchFamily="18" charset="0"/>
              </a:rPr>
              <a:t>th</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June 2026]</a:t>
            </a:r>
          </a:p>
          <a:p>
            <a:pPr algn="just">
              <a:lnSpc>
                <a:spcPct val="150000"/>
              </a:lnSpc>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Piccolo, R., (2024). Digitisation, health literacy and health empowerment of older people.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International Entrepreneurship and Management Journal</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20</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(4), pp.3001-3034. </a:t>
            </a:r>
          </a:p>
          <a:p>
            <a:pPr algn="just">
              <a:lnSpc>
                <a:spcPct val="150000"/>
              </a:lnSpc>
            </a:pP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Røhnebæk</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M.T., Engen, M. and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Bast</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 (2023). Co-designing a dementia village: Transforming dementia care through service design. In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Human-</a:t>
            </a:r>
            <a:r>
              <a:rPr lang="en-IN" sz="1200" i="1" kern="1200" dirty="0" err="1">
                <a:solidFill>
                  <a:schemeClr val="tx1"/>
                </a:solidFill>
                <a:effectLst/>
                <a:latin typeface="Times New Roman" panose="02020603050405020304" pitchFamily="18" charset="0"/>
                <a:ea typeface="+mn-ea"/>
                <a:cs typeface="Times New Roman" panose="02020603050405020304" pitchFamily="18" charset="0"/>
              </a:rPr>
              <a:t>Centered</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 Service Design for Healthcare Transformation: Development, Innovation, Change</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(pp. 449-466). Cham: Springer International Publishing.</a:t>
            </a:r>
          </a:p>
          <a:p>
            <a:pPr algn="just">
              <a:lnSpc>
                <a:spcPct val="150000"/>
              </a:lnSpc>
            </a:pP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Rony</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M.K.K.,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Parvin</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M.R.,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Wahiduzzaman</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M.,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Akter</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K. and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Ullah</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M., (2024). Challenges and advancements in the health‐related quality of life of older people.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Advances in Public Health</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2024</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(1), p.8839631. </a:t>
            </a:r>
          </a:p>
          <a:p>
            <a:pPr algn="just">
              <a:lnSpc>
                <a:spcPct val="150000"/>
              </a:lnSpc>
            </a:pP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Vrančić</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Zadravec</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H. and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Orehovački</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T., (2024). The role of smart homes in providing care for older adults: A systematic literature review from 2010 to 2023.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Smart Cities</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7</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(4), pp.1502-1550. </a:t>
            </a:r>
          </a:p>
          <a:p>
            <a:pPr algn="just">
              <a:lnSpc>
                <a:spcPct val="150000"/>
              </a:lnSpc>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Wang, Y., Shao, Z.,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Tian</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Z. and Chen, J., (2025, July). Advancements and innovation trends of information technology empowering elderly care community services based on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CiteSpace</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and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VOSViewer</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In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Healthcare</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(Vol. 13, No. 13, p. 1628). MDPI. </a:t>
            </a:r>
          </a:p>
          <a:p>
            <a:pPr algn="just">
              <a:lnSpc>
                <a:spcPct val="150000"/>
              </a:lnSpc>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Who, (2025),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Dementia</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[Online] Available at: </a:t>
            </a:r>
            <a:r>
              <a:rPr lang="en-IN" sz="1200" u="sng" kern="1200" dirty="0">
                <a:solidFill>
                  <a:schemeClr val="tx1"/>
                </a:solidFill>
                <a:effectLst/>
                <a:latin typeface="Times New Roman" panose="02020603050405020304" pitchFamily="18" charset="0"/>
                <a:ea typeface="+mn-ea"/>
                <a:cs typeface="Times New Roman" panose="02020603050405020304" pitchFamily="18" charset="0"/>
                <a:hlinkClick r:id="rId6"/>
              </a:rPr>
              <a:t>https://www.who.int/news-room/fact-sheets/detail/dementia</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[Accessed on: 19</a:t>
            </a:r>
            <a:r>
              <a:rPr lang="en-IN" sz="1200" kern="1200" baseline="30000" dirty="0">
                <a:solidFill>
                  <a:schemeClr val="tx1"/>
                </a:solidFill>
                <a:effectLst/>
                <a:latin typeface="Times New Roman" panose="02020603050405020304" pitchFamily="18" charset="0"/>
                <a:ea typeface="+mn-ea"/>
                <a:cs typeface="Times New Roman" panose="02020603050405020304" pitchFamily="18" charset="0"/>
              </a:rPr>
              <a:t>th</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June 2026]</a:t>
            </a:r>
          </a:p>
          <a:p>
            <a:pPr algn="just">
              <a:lnSpc>
                <a:spcPct val="150000"/>
              </a:lnSpc>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Wilson-Nash, C.,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Pavlopoulou</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I., McCabe, L. and Gibson, G., (2024). Towards an evaluation framework for inclusive technological innovation in social and health care services.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Journal of Business Research</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179</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p.114704.</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0AD23FE-6119-48A8-9268-CA53F47726B1}" type="slidenum">
              <a:rPr lang="en-IN" smtClean="0"/>
              <a:t>16</a:t>
            </a:fld>
            <a:endParaRPr lang="en-IN"/>
          </a:p>
        </p:txBody>
      </p:sp>
    </p:spTree>
    <p:extLst>
      <p:ext uri="{BB962C8B-B14F-4D97-AF65-F5344CB8AC3E}">
        <p14:creationId xmlns:p14="http://schemas.microsoft.com/office/powerpoint/2010/main" val="699448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10"/>
          </p:nvPr>
        </p:nvSpPr>
        <p:spPr/>
        <p:txBody>
          <a:bodyPr/>
          <a:lstStyle/>
          <a:p>
            <a:fld id="{C0AD23FE-6119-48A8-9268-CA53F47726B1}" type="slidenum">
              <a:rPr lang="en-IN" smtClean="0"/>
              <a:t>17</a:t>
            </a:fld>
            <a:endParaRPr lang="en-IN"/>
          </a:p>
        </p:txBody>
      </p:sp>
    </p:spTree>
    <p:extLst>
      <p:ext uri="{BB962C8B-B14F-4D97-AF65-F5344CB8AC3E}">
        <p14:creationId xmlns:p14="http://schemas.microsoft.com/office/powerpoint/2010/main" val="49014558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A2F27359-C631-4478-9E12-CEEDDA2357B9}" type="datetimeFigureOut">
              <a:rPr lang="en-IN" smtClean="0"/>
              <a:t>04/07/26</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D4503505-8F0B-4498-AA4F-5FFFA032DE6B}"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3329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F27359-C631-4478-9E12-CEEDDA2357B9}" type="datetimeFigureOut">
              <a:rPr lang="en-IN" smtClean="0"/>
              <a:t>04/07/26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503505-8F0B-4498-AA4F-5FFFA032DE6B}" type="slidenum">
              <a:rPr lang="en-IN" smtClean="0"/>
              <a:t>‹#›</a:t>
            </a:fld>
            <a:endParaRPr lang="en-IN"/>
          </a:p>
        </p:txBody>
      </p:sp>
    </p:spTree>
    <p:extLst>
      <p:ext uri="{BB962C8B-B14F-4D97-AF65-F5344CB8AC3E}">
        <p14:creationId xmlns:p14="http://schemas.microsoft.com/office/powerpoint/2010/main" val="36053209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F27359-C631-4478-9E12-CEEDDA2357B9}" type="datetimeFigureOut">
              <a:rPr lang="en-IN" smtClean="0"/>
              <a:t>04/07/26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503505-8F0B-4498-AA4F-5FFFA032DE6B}"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04212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2F27359-C631-4478-9E12-CEEDDA2357B9}" type="datetimeFigureOut">
              <a:rPr lang="en-IN" smtClean="0"/>
              <a:t>04/07/26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4503505-8F0B-4498-AA4F-5FFFA032DE6B}" type="slidenum">
              <a:rPr lang="en-IN" smtClean="0"/>
              <a:t>‹#›</a:t>
            </a:fld>
            <a:endParaRPr lang="en-IN"/>
          </a:p>
        </p:txBody>
      </p:sp>
    </p:spTree>
    <p:extLst>
      <p:ext uri="{BB962C8B-B14F-4D97-AF65-F5344CB8AC3E}">
        <p14:creationId xmlns:p14="http://schemas.microsoft.com/office/powerpoint/2010/main" val="623347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2F27359-C631-4478-9E12-CEEDDA2357B9}" type="datetimeFigureOut">
              <a:rPr lang="en-IN" smtClean="0"/>
              <a:t>04/07/26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4503505-8F0B-4498-AA4F-5FFFA032DE6B}"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40867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2F27359-C631-4478-9E12-CEEDDA2357B9}" type="datetimeFigureOut">
              <a:rPr lang="en-IN" smtClean="0"/>
              <a:t>04/07/26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4503505-8F0B-4498-AA4F-5FFFA032DE6B}"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15399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F27359-C631-4478-9E12-CEEDDA2357B9}" type="datetimeFigureOut">
              <a:rPr lang="en-IN" smtClean="0"/>
              <a:t>04/07/26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4503505-8F0B-4498-AA4F-5FFFA032DE6B}" type="slidenum">
              <a:rPr lang="en-IN" smtClean="0"/>
              <a:t>‹#›</a:t>
            </a:fld>
            <a:endParaRPr lang="en-IN"/>
          </a:p>
        </p:txBody>
      </p:sp>
    </p:spTree>
    <p:extLst>
      <p:ext uri="{BB962C8B-B14F-4D97-AF65-F5344CB8AC3E}">
        <p14:creationId xmlns:p14="http://schemas.microsoft.com/office/powerpoint/2010/main" val="3782210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F27359-C631-4478-9E12-CEEDDA2357B9}" type="datetimeFigureOut">
              <a:rPr lang="en-IN" smtClean="0"/>
              <a:t>04/07/26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4503505-8F0B-4498-AA4F-5FFFA032DE6B}"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14202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F27359-C631-4478-9E12-CEEDDA2357B9}" type="datetimeFigureOut">
              <a:rPr lang="en-IN" smtClean="0"/>
              <a:t>04/07/26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4503505-8F0B-4498-AA4F-5FFFA032DE6B}" type="slidenum">
              <a:rPr lang="en-IN" smtClean="0"/>
              <a:t>‹#›</a:t>
            </a:fld>
            <a:endParaRPr lang="en-IN"/>
          </a:p>
        </p:txBody>
      </p:sp>
    </p:spTree>
    <p:extLst>
      <p:ext uri="{BB962C8B-B14F-4D97-AF65-F5344CB8AC3E}">
        <p14:creationId xmlns:p14="http://schemas.microsoft.com/office/powerpoint/2010/main" val="230443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F27359-C631-4478-9E12-CEEDDA2357B9}" type="datetimeFigureOut">
              <a:rPr lang="en-IN" smtClean="0"/>
              <a:t>04/07/26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4503505-8F0B-4498-AA4F-5FFFA032DE6B}" type="slidenum">
              <a:rPr lang="en-IN" smtClean="0"/>
              <a:t>‹#›</a:t>
            </a:fld>
            <a:endParaRPr lang="en-IN"/>
          </a:p>
        </p:txBody>
      </p:sp>
    </p:spTree>
    <p:extLst>
      <p:ext uri="{BB962C8B-B14F-4D97-AF65-F5344CB8AC3E}">
        <p14:creationId xmlns:p14="http://schemas.microsoft.com/office/powerpoint/2010/main" val="3450684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F27359-C631-4478-9E12-CEEDDA2357B9}" type="datetimeFigureOut">
              <a:rPr lang="en-IN" smtClean="0"/>
              <a:t>04/07/26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503505-8F0B-4498-AA4F-5FFFA032DE6B}"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13414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F27359-C631-4478-9E12-CEEDDA2357B9}" type="datetimeFigureOut">
              <a:rPr lang="en-IN" smtClean="0"/>
              <a:t>04/07/26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503505-8F0B-4498-AA4F-5FFFA032DE6B}"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959070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F27359-C631-4478-9E12-CEEDDA2357B9}" type="datetimeFigureOut">
              <a:rPr lang="en-IN" smtClean="0"/>
              <a:t>04/07/26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503505-8F0B-4498-AA4F-5FFFA032DE6B}" type="slidenum">
              <a:rPr lang="en-IN" smtClean="0"/>
              <a:t>‹#›</a:t>
            </a:fld>
            <a:endParaRPr lang="en-IN"/>
          </a:p>
        </p:txBody>
      </p:sp>
    </p:spTree>
    <p:extLst>
      <p:ext uri="{BB962C8B-B14F-4D97-AF65-F5344CB8AC3E}">
        <p14:creationId xmlns:p14="http://schemas.microsoft.com/office/powerpoint/2010/main" val="34151984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F27359-C631-4478-9E12-CEEDDA2357B9}" type="datetimeFigureOut">
              <a:rPr lang="en-IN" smtClean="0"/>
              <a:t>04/07/26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503505-8F0B-4498-AA4F-5FFFA032DE6B}"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3535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F27359-C631-4478-9E12-CEEDDA2357B9}" type="datetimeFigureOut">
              <a:rPr lang="en-IN" smtClean="0"/>
              <a:t>04/07/26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503505-8F0B-4498-AA4F-5FFFA032DE6B}"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06917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F27359-C631-4478-9E12-CEEDDA2357B9}" type="datetimeFigureOut">
              <a:rPr lang="en-IN" smtClean="0"/>
              <a:t>04/07/26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503505-8F0B-4498-AA4F-5FFFA032DE6B}"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508063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F27359-C631-4478-9E12-CEEDDA2357B9}" type="datetimeFigureOut">
              <a:rPr lang="en-IN" smtClean="0"/>
              <a:t>04/07/26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503505-8F0B-4498-AA4F-5FFFA032DE6B}"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97678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2F27359-C631-4478-9E12-CEEDDA2357B9}" type="datetimeFigureOut">
              <a:rPr lang="en-IN" smtClean="0"/>
              <a:t>04/07/26</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4503505-8F0B-4498-AA4F-5FFFA032DE6B}" type="slidenum">
              <a:rPr lang="en-IN" smtClean="0"/>
              <a:t>‹#›</a:t>
            </a:fld>
            <a:endParaRPr lang="en-IN"/>
          </a:p>
        </p:txBody>
      </p:sp>
    </p:spTree>
    <p:extLst>
      <p:ext uri="{BB962C8B-B14F-4D97-AF65-F5344CB8AC3E}">
        <p14:creationId xmlns:p14="http://schemas.microsoft.com/office/powerpoint/2010/main" val="31506024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png"/><Relationship Id="rId5" Type="http://schemas.openxmlformats.org/officeDocument/2006/relationships/image" Target="../media/image8.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png"/><Relationship Id="rId5" Type="http://schemas.openxmlformats.org/officeDocument/2006/relationships/image" Target="../media/image9.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png"/><Relationship Id="rId5" Type="http://schemas.openxmlformats.org/officeDocument/2006/relationships/image" Target="../media/image10.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png"/><Relationship Id="rId5" Type="http://schemas.openxmlformats.org/officeDocument/2006/relationships/image" Target="../media/image1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7.png"/><Relationship Id="rId5" Type="http://schemas.openxmlformats.org/officeDocument/2006/relationships/image" Target="../media/image1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png"/><Relationship Id="rId5" Type="http://schemas.openxmlformats.org/officeDocument/2006/relationships/image" Target="../media/image1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7.png"/><Relationship Id="rId5" Type="http://schemas.openxmlformats.org/officeDocument/2006/relationships/image" Target="../media/image14.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7.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7.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7.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7.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hyperlink" Target="https://www.ageuk.org.uk/information-advice/care/"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cdc.gov/cdi/indicator-definitions/older-adults.htm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28004" y="2253802"/>
            <a:ext cx="7044030" cy="2626811"/>
          </a:xfrm>
        </p:spPr>
        <p:txBody>
          <a:bodyPr/>
          <a:lstStyle/>
          <a:p>
            <a:br>
              <a:rPr lang="en-IN" sz="2400" b="1" dirty="0"/>
            </a:br>
            <a:br>
              <a:rPr lang="en-IN" sz="2400" b="1" dirty="0"/>
            </a:br>
            <a:r>
              <a:rPr lang="en-IN" sz="2400" b="1" dirty="0"/>
              <a:t>Alayna Zaid 2225339</a:t>
            </a:r>
            <a:br>
              <a:rPr lang="en-IN" sz="2400" b="1" dirty="0"/>
            </a:br>
            <a:br>
              <a:rPr lang="en-IN" sz="2400" b="1" dirty="0"/>
            </a:br>
            <a:br>
              <a:rPr lang="en-IN" sz="2400" b="1" dirty="0"/>
            </a:br>
            <a:br>
              <a:rPr lang="en-IN" sz="2400" b="1" dirty="0"/>
            </a:br>
            <a:r>
              <a:rPr lang="en-IN" sz="2400" b="1" dirty="0"/>
              <a:t>EVALUATING THE CARE, EMPOWERMENT AND SUPPORT NEEDS OF OLDER PEOPLE IN THE UK: THE ROLE OF POLICY, THEORY AND TECHNOLOGICAL INNOVATION</a:t>
            </a:r>
            <a:br>
              <a:rPr lang="en-IN" sz="2400" b="1" dirty="0"/>
            </a:br>
            <a:endParaRPr lang="en-IN" sz="2400" b="1" dirty="0"/>
          </a:p>
        </p:txBody>
      </p:sp>
      <p:pic>
        <p:nvPicPr>
          <p:cNvPr id="19" name="Audio 18">
            <a:extLst>
              <a:ext uri="{FF2B5EF4-FFF2-40B4-BE49-F238E27FC236}">
                <a16:creationId xmlns:a16="http://schemas.microsoft.com/office/drawing/2014/main" id="{AF288A63-1243-5AD7-EBA2-3A151F6B200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42349010"/>
      </p:ext>
    </p:extLst>
  </p:cSld>
  <p:clrMapOvr>
    <a:masterClrMapping/>
  </p:clrMapOvr>
  <mc:AlternateContent xmlns:mc="http://schemas.openxmlformats.org/markup-compatibility/2006">
    <mc:Choice xmlns:p14="http://schemas.microsoft.com/office/powerpoint/2010/main" Requires="p14">
      <p:transition spd="slow" p14:dur="2000" advTm="11294"/>
    </mc:Choice>
    <mc:Fallback>
      <p:transition spd="slow" advTm="11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Introduction</a:t>
            </a:r>
          </a:p>
        </p:txBody>
      </p:sp>
      <p:sp>
        <p:nvSpPr>
          <p:cNvPr id="3" name="Content Placeholder 2"/>
          <p:cNvSpPr>
            <a:spLocks noGrp="1"/>
          </p:cNvSpPr>
          <p:nvPr>
            <p:ph idx="1"/>
          </p:nvPr>
        </p:nvSpPr>
        <p:spPr>
          <a:xfrm>
            <a:off x="940839" y="2538271"/>
            <a:ext cx="5086738" cy="3638594"/>
          </a:xfrm>
        </p:spPr>
        <p:txBody>
          <a:bodyPr>
            <a:noAutofit/>
          </a:bodyPr>
          <a:lstStyle/>
          <a:p>
            <a:pPr algn="just">
              <a:lnSpc>
                <a:spcPct val="150000"/>
              </a:lnSpc>
            </a:pPr>
            <a:r>
              <a:rPr lang="en-IN" sz="1800" dirty="0"/>
              <a:t>The ageing process has an age-related biological, psychological and social dimension.</a:t>
            </a:r>
          </a:p>
          <a:p>
            <a:pPr algn="just">
              <a:lnSpc>
                <a:spcPct val="150000"/>
              </a:lnSpc>
            </a:pPr>
            <a:r>
              <a:rPr lang="en-IN" sz="1800" dirty="0"/>
              <a:t>There has been an increase in the number of older people, which is happening in the UK as a whole (Wilson-Nash </a:t>
            </a:r>
            <a:r>
              <a:rPr lang="en-IN" sz="1800" i="1" dirty="0"/>
              <a:t>et al., </a:t>
            </a:r>
            <a:r>
              <a:rPr lang="en-IN" sz="1800" dirty="0"/>
              <a:t>2024).</a:t>
            </a:r>
          </a:p>
          <a:p>
            <a:pPr algn="just">
              <a:lnSpc>
                <a:spcPct val="150000"/>
              </a:lnSpc>
            </a:pPr>
            <a:r>
              <a:rPr lang="en-IN" sz="1800" dirty="0"/>
              <a:t>A presentation provides an overview of needs in care, theory, policy, technology and recommendations.</a:t>
            </a:r>
          </a:p>
          <a:p>
            <a:pPr algn="just">
              <a:lnSpc>
                <a:spcPct val="150000"/>
              </a:lnSpc>
            </a:pPr>
            <a:endParaRPr lang="en-IN" sz="1800" dirty="0"/>
          </a:p>
        </p:txBody>
      </p:sp>
      <p:pic>
        <p:nvPicPr>
          <p:cNvPr id="4" name="Picture 3"/>
          <p:cNvPicPr>
            <a:picLocks noChangeAspect="1"/>
          </p:cNvPicPr>
          <p:nvPr/>
        </p:nvPicPr>
        <p:blipFill>
          <a:blip r:embed="rId5"/>
          <a:stretch>
            <a:fillRect/>
          </a:stretch>
        </p:blipFill>
        <p:spPr>
          <a:xfrm>
            <a:off x="6380480" y="2476500"/>
            <a:ext cx="4876799" cy="3741438"/>
          </a:xfrm>
          <a:prstGeom prst="rect">
            <a:avLst/>
          </a:prstGeom>
        </p:spPr>
      </p:pic>
      <p:pic>
        <p:nvPicPr>
          <p:cNvPr id="44" name="Audio 43">
            <a:extLst>
              <a:ext uri="{FF2B5EF4-FFF2-40B4-BE49-F238E27FC236}">
                <a16:creationId xmlns:a16="http://schemas.microsoft.com/office/drawing/2014/main" id="{B5817794-DD75-9FA3-0F27-9D8F315E4E6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47447417"/>
      </p:ext>
    </p:extLst>
  </p:cSld>
  <p:clrMapOvr>
    <a:masterClrMapping/>
  </p:clrMapOvr>
  <mc:AlternateContent xmlns:mc="http://schemas.openxmlformats.org/markup-compatibility/2006">
    <mc:Choice xmlns:p14="http://schemas.microsoft.com/office/powerpoint/2010/main" Requires="p14">
      <p:transition spd="slow" p14:dur="2000" advTm="59541"/>
    </mc:Choice>
    <mc:Fallback>
      <p:transition spd="slow" advTm="595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The UK Ageing Population: Setting the Scene</a:t>
            </a:r>
          </a:p>
        </p:txBody>
      </p:sp>
      <p:sp>
        <p:nvSpPr>
          <p:cNvPr id="3" name="Content Placeholder 2"/>
          <p:cNvSpPr>
            <a:spLocks noGrp="1"/>
          </p:cNvSpPr>
          <p:nvPr>
            <p:ph idx="1"/>
          </p:nvPr>
        </p:nvSpPr>
        <p:spPr>
          <a:xfrm>
            <a:off x="1907541" y="2556932"/>
            <a:ext cx="8376917" cy="3318936"/>
          </a:xfrm>
        </p:spPr>
        <p:txBody>
          <a:bodyPr/>
          <a:lstStyle/>
          <a:p>
            <a:pPr lvl="0" algn="just">
              <a:lnSpc>
                <a:spcPct val="150000"/>
              </a:lnSpc>
            </a:pPr>
            <a:r>
              <a:rPr lang="en-IN" dirty="0"/>
              <a:t>Life expectancy carries on its rise in the UK.</a:t>
            </a:r>
          </a:p>
          <a:p>
            <a:pPr lvl="0" algn="just">
              <a:lnSpc>
                <a:spcPct val="150000"/>
              </a:lnSpc>
            </a:pPr>
            <a:r>
              <a:rPr lang="en-IN" dirty="0"/>
              <a:t>Older people have multiple and complex needs.</a:t>
            </a:r>
          </a:p>
          <a:p>
            <a:pPr lvl="0" algn="just">
              <a:lnSpc>
                <a:spcPct val="150000"/>
              </a:lnSpc>
            </a:pPr>
            <a:r>
              <a:rPr lang="en-IN" dirty="0"/>
              <a:t>Expansion of demand is a strain on the health and social care service (</a:t>
            </a:r>
            <a:r>
              <a:rPr lang="en-IN" dirty="0" err="1"/>
              <a:t>Ncbi</a:t>
            </a:r>
            <a:r>
              <a:rPr lang="en-IN" dirty="0"/>
              <a:t>, 2025).</a:t>
            </a:r>
          </a:p>
          <a:p>
            <a:pPr algn="just">
              <a:lnSpc>
                <a:spcPct val="150000"/>
              </a:lnSpc>
            </a:pPr>
            <a:endParaRPr lang="en-IN" dirty="0"/>
          </a:p>
        </p:txBody>
      </p:sp>
      <p:pic>
        <p:nvPicPr>
          <p:cNvPr id="43" name="Audio 42">
            <a:extLst>
              <a:ext uri="{FF2B5EF4-FFF2-40B4-BE49-F238E27FC236}">
                <a16:creationId xmlns:a16="http://schemas.microsoft.com/office/drawing/2014/main" id="{DEE69375-2884-3516-66F2-86B1021E9B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6661206"/>
      </p:ext>
    </p:extLst>
  </p:cSld>
  <p:clrMapOvr>
    <a:masterClrMapping/>
  </p:clrMapOvr>
  <mc:AlternateContent xmlns:mc="http://schemas.openxmlformats.org/markup-compatibility/2006">
    <mc:Choice xmlns:p14="http://schemas.microsoft.com/office/powerpoint/2010/main" Requires="p14">
      <p:transition spd="slow" p14:dur="2000" advTm="41496"/>
    </mc:Choice>
    <mc:Fallback>
      <p:transition spd="slow" advTm="414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Theories of Ageing and Their Relevance</a:t>
            </a:r>
          </a:p>
        </p:txBody>
      </p:sp>
      <p:sp>
        <p:nvSpPr>
          <p:cNvPr id="3" name="Content Placeholder 2"/>
          <p:cNvSpPr>
            <a:spLocks noGrp="1"/>
          </p:cNvSpPr>
          <p:nvPr>
            <p:ph idx="1"/>
          </p:nvPr>
        </p:nvSpPr>
        <p:spPr>
          <a:xfrm>
            <a:off x="909321" y="2495972"/>
            <a:ext cx="5552439" cy="3318936"/>
          </a:xfrm>
        </p:spPr>
        <p:txBody>
          <a:bodyPr>
            <a:normAutofit fontScale="92500" lnSpcReduction="10000"/>
          </a:bodyPr>
          <a:lstStyle/>
          <a:p>
            <a:pPr lvl="0" algn="just">
              <a:lnSpc>
                <a:spcPct val="150000"/>
              </a:lnSpc>
            </a:pPr>
            <a:r>
              <a:rPr lang="en-IN" dirty="0"/>
              <a:t>Activity Theory invites ongoing participation and activity (Wang </a:t>
            </a:r>
            <a:r>
              <a:rPr lang="en-IN" i="1" dirty="0"/>
              <a:t>et al.,</a:t>
            </a:r>
            <a:r>
              <a:rPr lang="en-IN" dirty="0"/>
              <a:t> 2025).</a:t>
            </a:r>
          </a:p>
          <a:p>
            <a:pPr lvl="0" algn="just">
              <a:lnSpc>
                <a:spcPct val="150000"/>
              </a:lnSpc>
            </a:pPr>
            <a:r>
              <a:rPr lang="en-IN" dirty="0"/>
              <a:t>Continuity theory has a focus on the preservation of the lifestyle.</a:t>
            </a:r>
          </a:p>
          <a:p>
            <a:pPr lvl="0" algn="just">
              <a:lnSpc>
                <a:spcPct val="150000"/>
              </a:lnSpc>
            </a:pPr>
            <a:r>
              <a:rPr lang="en-IN" dirty="0"/>
              <a:t>Gradual social withdrawal is suggested by Disengagement Theory.</a:t>
            </a:r>
          </a:p>
          <a:p>
            <a:pPr algn="just">
              <a:lnSpc>
                <a:spcPct val="150000"/>
              </a:lnSpc>
            </a:pPr>
            <a:endParaRPr lang="en-IN" dirty="0"/>
          </a:p>
        </p:txBody>
      </p:sp>
      <p:pic>
        <p:nvPicPr>
          <p:cNvPr id="4" name="Picture 3"/>
          <p:cNvPicPr>
            <a:picLocks noChangeAspect="1"/>
          </p:cNvPicPr>
          <p:nvPr/>
        </p:nvPicPr>
        <p:blipFill>
          <a:blip r:embed="rId5"/>
          <a:stretch>
            <a:fillRect/>
          </a:stretch>
        </p:blipFill>
        <p:spPr>
          <a:xfrm>
            <a:off x="6644640" y="2495972"/>
            <a:ext cx="4714240" cy="3595369"/>
          </a:xfrm>
          <a:prstGeom prst="rect">
            <a:avLst/>
          </a:prstGeom>
        </p:spPr>
      </p:pic>
      <p:pic>
        <p:nvPicPr>
          <p:cNvPr id="25" name="Audio 24">
            <a:extLst>
              <a:ext uri="{FF2B5EF4-FFF2-40B4-BE49-F238E27FC236}">
                <a16:creationId xmlns:a16="http://schemas.microsoft.com/office/drawing/2014/main" id="{D1AB3976-C3C5-C33F-EBFE-3D8F6492FC5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553737692"/>
      </p:ext>
    </p:extLst>
  </p:cSld>
  <p:clrMapOvr>
    <a:masterClrMapping/>
  </p:clrMapOvr>
  <mc:AlternateContent xmlns:mc="http://schemas.openxmlformats.org/markup-compatibility/2006">
    <mc:Choice xmlns:p14="http://schemas.microsoft.com/office/powerpoint/2010/main" Requires="p14">
      <p:transition spd="slow" p14:dur="2000" advTm="63544"/>
    </mc:Choice>
    <mc:Fallback>
      <p:transition spd="slow" advTm="63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Policy and Legislative Framework</a:t>
            </a:r>
          </a:p>
        </p:txBody>
      </p:sp>
      <p:sp>
        <p:nvSpPr>
          <p:cNvPr id="3" name="Content Placeholder 2"/>
          <p:cNvSpPr>
            <a:spLocks noGrp="1"/>
          </p:cNvSpPr>
          <p:nvPr>
            <p:ph idx="1"/>
          </p:nvPr>
        </p:nvSpPr>
        <p:spPr>
          <a:xfrm>
            <a:off x="5770880" y="2556932"/>
            <a:ext cx="5506720" cy="3318936"/>
          </a:xfrm>
        </p:spPr>
        <p:txBody>
          <a:bodyPr>
            <a:normAutofit fontScale="85000" lnSpcReduction="10000"/>
          </a:bodyPr>
          <a:lstStyle/>
          <a:p>
            <a:pPr lvl="0" algn="just">
              <a:lnSpc>
                <a:spcPct val="150000"/>
              </a:lnSpc>
            </a:pPr>
            <a:r>
              <a:rPr lang="en-IN" dirty="0"/>
              <a:t>Care Act supports positive wellbeing, choice and self-determination.</a:t>
            </a:r>
          </a:p>
          <a:p>
            <a:pPr lvl="0" algn="just">
              <a:lnSpc>
                <a:spcPct val="150000"/>
              </a:lnSpc>
            </a:pPr>
            <a:r>
              <a:rPr lang="en-IN" dirty="0"/>
              <a:t>The Equality Act will provide the basis for combating age discrimination.</a:t>
            </a:r>
          </a:p>
          <a:p>
            <a:pPr lvl="0" algn="just">
              <a:lnSpc>
                <a:spcPct val="150000"/>
              </a:lnSpc>
            </a:pPr>
            <a:r>
              <a:rPr lang="en-IN" dirty="0"/>
              <a:t>NHS Long Term Plan will lobby for integrated community care (</a:t>
            </a:r>
            <a:r>
              <a:rPr lang="en-IN" dirty="0" err="1"/>
              <a:t>Vrančić</a:t>
            </a:r>
            <a:r>
              <a:rPr lang="en-IN" dirty="0"/>
              <a:t> </a:t>
            </a:r>
            <a:r>
              <a:rPr lang="en-IN" i="1" dirty="0"/>
              <a:t>et al.,</a:t>
            </a:r>
            <a:r>
              <a:rPr lang="en-IN" dirty="0"/>
              <a:t> 2024).</a:t>
            </a:r>
          </a:p>
          <a:p>
            <a:pPr algn="just">
              <a:lnSpc>
                <a:spcPct val="150000"/>
              </a:lnSpc>
            </a:pPr>
            <a:endParaRPr lang="en-IN" dirty="0"/>
          </a:p>
        </p:txBody>
      </p:sp>
      <p:pic>
        <p:nvPicPr>
          <p:cNvPr id="4" name="Picture 3"/>
          <p:cNvPicPr>
            <a:picLocks noChangeAspect="1"/>
          </p:cNvPicPr>
          <p:nvPr/>
        </p:nvPicPr>
        <p:blipFill>
          <a:blip r:embed="rId5"/>
          <a:stretch>
            <a:fillRect/>
          </a:stretch>
        </p:blipFill>
        <p:spPr>
          <a:xfrm>
            <a:off x="875665" y="2556932"/>
            <a:ext cx="4813935" cy="3518748"/>
          </a:xfrm>
          <a:prstGeom prst="rect">
            <a:avLst/>
          </a:prstGeom>
        </p:spPr>
      </p:pic>
      <p:pic>
        <p:nvPicPr>
          <p:cNvPr id="35" name="Audio 34">
            <a:extLst>
              <a:ext uri="{FF2B5EF4-FFF2-40B4-BE49-F238E27FC236}">
                <a16:creationId xmlns:a16="http://schemas.microsoft.com/office/drawing/2014/main" id="{82B733C7-A24A-7998-2C32-7A2AFD3ACBE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66087576"/>
      </p:ext>
    </p:extLst>
  </p:cSld>
  <p:clrMapOvr>
    <a:masterClrMapping/>
  </p:clrMapOvr>
  <mc:AlternateContent xmlns:mc="http://schemas.openxmlformats.org/markup-compatibility/2006">
    <mc:Choice xmlns:p14="http://schemas.microsoft.com/office/powerpoint/2010/main" Requires="p14">
      <p:transition spd="slow" p14:dur="2000" advTm="56644"/>
    </mc:Choice>
    <mc:Fallback>
      <p:transition spd="slow" advTm="56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Care, Empowerment and Support Needs</a:t>
            </a:r>
          </a:p>
        </p:txBody>
      </p:sp>
      <p:sp>
        <p:nvSpPr>
          <p:cNvPr id="3" name="Content Placeholder 2"/>
          <p:cNvSpPr>
            <a:spLocks noGrp="1"/>
          </p:cNvSpPr>
          <p:nvPr>
            <p:ph idx="1"/>
          </p:nvPr>
        </p:nvSpPr>
        <p:spPr>
          <a:xfrm>
            <a:off x="868681" y="2556932"/>
            <a:ext cx="5654039" cy="3318936"/>
          </a:xfrm>
        </p:spPr>
        <p:txBody>
          <a:bodyPr>
            <a:normAutofit fontScale="92500" lnSpcReduction="10000"/>
          </a:bodyPr>
          <a:lstStyle/>
          <a:p>
            <a:pPr lvl="0" algn="just">
              <a:lnSpc>
                <a:spcPct val="150000"/>
              </a:lnSpc>
            </a:pPr>
            <a:r>
              <a:rPr lang="en-IN" dirty="0"/>
              <a:t>Physical, mental and social needs need to be supported.</a:t>
            </a:r>
          </a:p>
          <a:p>
            <a:pPr lvl="0" algn="just">
              <a:lnSpc>
                <a:spcPct val="150000"/>
              </a:lnSpc>
            </a:pPr>
            <a:r>
              <a:rPr lang="en-IN" dirty="0"/>
              <a:t>Independence and Autonomy are essential to develop the quality of life (</a:t>
            </a:r>
            <a:r>
              <a:rPr lang="en-IN" dirty="0" err="1"/>
              <a:t>Rony</a:t>
            </a:r>
            <a:r>
              <a:rPr lang="en-IN" dirty="0"/>
              <a:t> </a:t>
            </a:r>
            <a:r>
              <a:rPr lang="en-IN" i="1" dirty="0"/>
              <a:t>et al.,</a:t>
            </a:r>
            <a:r>
              <a:rPr lang="en-IN" dirty="0"/>
              <a:t> 2024).</a:t>
            </a:r>
          </a:p>
          <a:p>
            <a:pPr lvl="0" algn="just">
              <a:lnSpc>
                <a:spcPct val="150000"/>
              </a:lnSpc>
            </a:pPr>
            <a:r>
              <a:rPr lang="en-IN" dirty="0"/>
              <a:t>The entire person-centred care gives the values to develop well-being and empowerment.</a:t>
            </a:r>
          </a:p>
          <a:p>
            <a:pPr algn="just">
              <a:lnSpc>
                <a:spcPct val="150000"/>
              </a:lnSpc>
            </a:pPr>
            <a:endParaRPr lang="en-IN" dirty="0"/>
          </a:p>
        </p:txBody>
      </p:sp>
      <p:pic>
        <p:nvPicPr>
          <p:cNvPr id="4" name="Picture 3"/>
          <p:cNvPicPr>
            <a:picLocks noChangeAspect="1"/>
          </p:cNvPicPr>
          <p:nvPr/>
        </p:nvPicPr>
        <p:blipFill>
          <a:blip r:embed="rId5"/>
          <a:stretch>
            <a:fillRect/>
          </a:stretch>
        </p:blipFill>
        <p:spPr>
          <a:xfrm>
            <a:off x="6809105" y="2556932"/>
            <a:ext cx="4488815" cy="3620348"/>
          </a:xfrm>
          <a:prstGeom prst="rect">
            <a:avLst/>
          </a:prstGeom>
        </p:spPr>
      </p:pic>
      <p:pic>
        <p:nvPicPr>
          <p:cNvPr id="37" name="Audio 36">
            <a:extLst>
              <a:ext uri="{FF2B5EF4-FFF2-40B4-BE49-F238E27FC236}">
                <a16:creationId xmlns:a16="http://schemas.microsoft.com/office/drawing/2014/main" id="{9361E44A-051C-B17C-FD04-654BFFE47CB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98393122"/>
      </p:ext>
    </p:extLst>
  </p:cSld>
  <p:clrMapOvr>
    <a:masterClrMapping/>
  </p:clrMapOvr>
  <mc:AlternateContent xmlns:mc="http://schemas.openxmlformats.org/markup-compatibility/2006">
    <mc:Choice xmlns:p14="http://schemas.microsoft.com/office/powerpoint/2010/main" Requires="p14">
      <p:transition spd="slow" p14:dur="2000" advTm="50374"/>
    </mc:Choice>
    <mc:Fallback>
      <p:transition spd="slow" advTm="503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Evaluation of Domiciliary Care Services</a:t>
            </a:r>
          </a:p>
        </p:txBody>
      </p:sp>
      <p:sp>
        <p:nvSpPr>
          <p:cNvPr id="3" name="Content Placeholder 2"/>
          <p:cNvSpPr>
            <a:spLocks noGrp="1"/>
          </p:cNvSpPr>
          <p:nvPr>
            <p:ph idx="1"/>
          </p:nvPr>
        </p:nvSpPr>
        <p:spPr/>
        <p:txBody>
          <a:bodyPr/>
          <a:lstStyle/>
          <a:p>
            <a:pPr lvl="0" algn="just">
              <a:lnSpc>
                <a:spcPct val="150000"/>
              </a:lnSpc>
            </a:pPr>
            <a:r>
              <a:rPr lang="en-IN" dirty="0"/>
              <a:t>Supports independence in familiar home environment(s).</a:t>
            </a:r>
          </a:p>
          <a:p>
            <a:pPr lvl="0" algn="just">
              <a:lnSpc>
                <a:spcPct val="150000"/>
              </a:lnSpc>
            </a:pPr>
            <a:r>
              <a:rPr lang="en-IN" dirty="0"/>
              <a:t>Fosters continuity and provision of individual care.</a:t>
            </a:r>
          </a:p>
          <a:p>
            <a:pPr lvl="0" algn="just">
              <a:lnSpc>
                <a:spcPct val="150000"/>
              </a:lnSpc>
            </a:pPr>
            <a:r>
              <a:rPr lang="en-IN" dirty="0"/>
              <a:t>Lack of staff members impacts services and reliability.</a:t>
            </a:r>
          </a:p>
          <a:p>
            <a:pPr algn="just">
              <a:lnSpc>
                <a:spcPct val="150000"/>
              </a:lnSpc>
            </a:pPr>
            <a:endParaRPr lang="en-IN" dirty="0"/>
          </a:p>
        </p:txBody>
      </p:sp>
      <p:pic>
        <p:nvPicPr>
          <p:cNvPr id="25" name="Audio 24">
            <a:extLst>
              <a:ext uri="{FF2B5EF4-FFF2-40B4-BE49-F238E27FC236}">
                <a16:creationId xmlns:a16="http://schemas.microsoft.com/office/drawing/2014/main" id="{5F6D0E1F-1946-7478-AE19-B5A7C09F5AD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54516145"/>
      </p:ext>
    </p:extLst>
  </p:cSld>
  <p:clrMapOvr>
    <a:masterClrMapping/>
  </p:clrMapOvr>
  <mc:AlternateContent xmlns:mc="http://schemas.openxmlformats.org/markup-compatibility/2006">
    <mc:Choice xmlns:p14="http://schemas.microsoft.com/office/powerpoint/2010/main" Requires="p14">
      <p:transition spd="slow" p14:dur="2000" advTm="55930"/>
    </mc:Choice>
    <mc:Fallback>
      <p:transition spd="slow" advTm="55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Evaluation of Residential Care Homes</a:t>
            </a:r>
          </a:p>
        </p:txBody>
      </p:sp>
      <p:sp>
        <p:nvSpPr>
          <p:cNvPr id="3" name="Content Placeholder 2"/>
          <p:cNvSpPr>
            <a:spLocks noGrp="1"/>
          </p:cNvSpPr>
          <p:nvPr>
            <p:ph idx="1"/>
          </p:nvPr>
        </p:nvSpPr>
        <p:spPr>
          <a:xfrm>
            <a:off x="868681" y="2556932"/>
            <a:ext cx="5328919" cy="3318936"/>
          </a:xfrm>
        </p:spPr>
        <p:txBody>
          <a:bodyPr>
            <a:normAutofit fontScale="92500"/>
          </a:bodyPr>
          <a:lstStyle/>
          <a:p>
            <a:pPr lvl="0" algn="just">
              <a:lnSpc>
                <a:spcPct val="160000"/>
              </a:lnSpc>
            </a:pPr>
            <a:r>
              <a:rPr lang="en-IN" dirty="0"/>
              <a:t>Continues to care for and increase safety.</a:t>
            </a:r>
          </a:p>
          <a:p>
            <a:pPr lvl="0" algn="just">
              <a:lnSpc>
                <a:spcPct val="160000"/>
              </a:lnSpc>
            </a:pPr>
            <a:r>
              <a:rPr lang="en-IN" dirty="0"/>
              <a:t>Give more specialised care for different complex needs and dementia (</a:t>
            </a:r>
            <a:r>
              <a:rPr lang="en-IN" dirty="0" err="1"/>
              <a:t>Eccles</a:t>
            </a:r>
            <a:r>
              <a:rPr lang="en-IN" dirty="0"/>
              <a:t>, 2021).</a:t>
            </a:r>
          </a:p>
          <a:p>
            <a:pPr lvl="0" algn="just">
              <a:lnSpc>
                <a:spcPct val="160000"/>
              </a:lnSpc>
            </a:pPr>
            <a:r>
              <a:rPr lang="en-IN" dirty="0"/>
              <a:t>Some people live in their local community, but feel socially isolated.</a:t>
            </a:r>
          </a:p>
          <a:p>
            <a:pPr algn="just">
              <a:lnSpc>
                <a:spcPct val="160000"/>
              </a:lnSpc>
            </a:pPr>
            <a:endParaRPr lang="en-IN" dirty="0"/>
          </a:p>
        </p:txBody>
      </p:sp>
      <p:pic>
        <p:nvPicPr>
          <p:cNvPr id="4" name="Picture 3"/>
          <p:cNvPicPr>
            <a:picLocks noChangeAspect="1"/>
          </p:cNvPicPr>
          <p:nvPr/>
        </p:nvPicPr>
        <p:blipFill>
          <a:blip r:embed="rId5"/>
          <a:stretch>
            <a:fillRect/>
          </a:stretch>
        </p:blipFill>
        <p:spPr>
          <a:xfrm>
            <a:off x="6543040" y="2556932"/>
            <a:ext cx="4829175" cy="3219450"/>
          </a:xfrm>
          <a:prstGeom prst="rect">
            <a:avLst/>
          </a:prstGeom>
        </p:spPr>
      </p:pic>
      <p:pic>
        <p:nvPicPr>
          <p:cNvPr id="20" name="Audio 19">
            <a:extLst>
              <a:ext uri="{FF2B5EF4-FFF2-40B4-BE49-F238E27FC236}">
                <a16:creationId xmlns:a16="http://schemas.microsoft.com/office/drawing/2014/main" id="{93AAF2F3-E861-E34C-1B58-C1D2DA3EF18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60098345"/>
      </p:ext>
    </p:extLst>
  </p:cSld>
  <p:clrMapOvr>
    <a:masterClrMapping/>
  </p:clrMapOvr>
  <mc:AlternateContent xmlns:mc="http://schemas.openxmlformats.org/markup-compatibility/2006">
    <mc:Choice xmlns:p14="http://schemas.microsoft.com/office/powerpoint/2010/main" Requires="p14">
      <p:transition spd="slow" p14:dur="2000" advTm="48864"/>
    </mc:Choice>
    <mc:Fallback>
      <p:transition spd="slow" advTm="488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Challenges in Maintaining Independence</a:t>
            </a:r>
          </a:p>
        </p:txBody>
      </p:sp>
      <p:sp>
        <p:nvSpPr>
          <p:cNvPr id="3" name="Content Placeholder 2"/>
          <p:cNvSpPr>
            <a:spLocks noGrp="1"/>
          </p:cNvSpPr>
          <p:nvPr>
            <p:ph idx="1"/>
          </p:nvPr>
        </p:nvSpPr>
        <p:spPr/>
        <p:txBody>
          <a:bodyPr/>
          <a:lstStyle/>
          <a:p>
            <a:pPr lvl="0" algn="just">
              <a:lnSpc>
                <a:spcPct val="150000"/>
              </a:lnSpc>
            </a:pPr>
            <a:r>
              <a:rPr lang="en-IN" dirty="0"/>
              <a:t>Difficulty in complying with a requirement because of old age or disease (</a:t>
            </a:r>
            <a:r>
              <a:rPr lang="en-IN" dirty="0" err="1"/>
              <a:t>Gillam</a:t>
            </a:r>
            <a:r>
              <a:rPr lang="en-IN" dirty="0"/>
              <a:t> </a:t>
            </a:r>
            <a:r>
              <a:rPr lang="en-IN" i="1" dirty="0"/>
              <a:t>et al,</a:t>
            </a:r>
            <a:r>
              <a:rPr lang="en-IN" dirty="0"/>
              <a:t> 2023).</a:t>
            </a:r>
          </a:p>
          <a:p>
            <a:pPr lvl="0" algn="just">
              <a:lnSpc>
                <a:spcPct val="150000"/>
              </a:lnSpc>
            </a:pPr>
            <a:r>
              <a:rPr lang="en-IN" dirty="0"/>
              <a:t>This is because loneliness and isolation affect mental well-being.</a:t>
            </a:r>
          </a:p>
          <a:p>
            <a:pPr lvl="0" algn="just">
              <a:lnSpc>
                <a:spcPct val="150000"/>
              </a:lnSpc>
            </a:pPr>
            <a:r>
              <a:rPr lang="en-IN" dirty="0"/>
              <a:t>The digital divide and economic inequality increase differences.</a:t>
            </a:r>
          </a:p>
          <a:p>
            <a:pPr algn="just">
              <a:lnSpc>
                <a:spcPct val="150000"/>
              </a:lnSpc>
            </a:pPr>
            <a:endParaRPr lang="en-IN" dirty="0"/>
          </a:p>
        </p:txBody>
      </p:sp>
      <p:pic>
        <p:nvPicPr>
          <p:cNvPr id="14" name="Audio 13">
            <a:extLst>
              <a:ext uri="{FF2B5EF4-FFF2-40B4-BE49-F238E27FC236}">
                <a16:creationId xmlns:a16="http://schemas.microsoft.com/office/drawing/2014/main" id="{C2626CB3-FFEC-ACE0-E5BF-B3B0BFE49F1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15463817"/>
      </p:ext>
    </p:extLst>
  </p:cSld>
  <p:clrMapOvr>
    <a:masterClrMapping/>
  </p:clrMapOvr>
  <mc:AlternateContent xmlns:mc="http://schemas.openxmlformats.org/markup-compatibility/2006">
    <mc:Choice xmlns:p14="http://schemas.microsoft.com/office/powerpoint/2010/main" Requires="p14">
      <p:transition spd="slow" p14:dur="2000" advTm="65409"/>
    </mc:Choice>
    <mc:Fallback>
      <p:transition spd="slow" advTm="65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 Technological Innovations in Elderly Care</a:t>
            </a:r>
          </a:p>
        </p:txBody>
      </p:sp>
      <p:sp>
        <p:nvSpPr>
          <p:cNvPr id="3" name="Content Placeholder 2"/>
          <p:cNvSpPr>
            <a:spLocks noGrp="1"/>
          </p:cNvSpPr>
          <p:nvPr>
            <p:ph idx="1"/>
          </p:nvPr>
        </p:nvSpPr>
        <p:spPr>
          <a:xfrm>
            <a:off x="5562601" y="2638212"/>
            <a:ext cx="5775959" cy="3318936"/>
          </a:xfrm>
        </p:spPr>
        <p:txBody>
          <a:bodyPr/>
          <a:lstStyle/>
          <a:p>
            <a:pPr lvl="0" algn="just">
              <a:lnSpc>
                <a:spcPct val="150000"/>
              </a:lnSpc>
            </a:pPr>
            <a:r>
              <a:rPr lang="en-IN" dirty="0"/>
              <a:t>Both </a:t>
            </a:r>
            <a:r>
              <a:rPr lang="en-IN" dirty="0" err="1"/>
              <a:t>telecare</a:t>
            </a:r>
            <a:r>
              <a:rPr lang="en-IN" dirty="0"/>
              <a:t> and </a:t>
            </a:r>
            <a:r>
              <a:rPr lang="en-IN" dirty="0" err="1"/>
              <a:t>telehealth</a:t>
            </a:r>
            <a:r>
              <a:rPr lang="en-IN" dirty="0"/>
              <a:t> give access to the proper healthcare services.</a:t>
            </a:r>
          </a:p>
          <a:p>
            <a:pPr lvl="0" algn="just">
              <a:lnSpc>
                <a:spcPct val="150000"/>
              </a:lnSpc>
            </a:pPr>
            <a:r>
              <a:rPr lang="en-IN" dirty="0"/>
              <a:t>Smart homes: make life and living safer.</a:t>
            </a:r>
          </a:p>
          <a:p>
            <a:pPr lvl="0" algn="just">
              <a:lnSpc>
                <a:spcPct val="150000"/>
              </a:lnSpc>
            </a:pPr>
            <a:r>
              <a:rPr lang="en-IN" dirty="0"/>
              <a:t>Wearable products facilitate round-the-clock health tracking (</a:t>
            </a:r>
            <a:r>
              <a:rPr lang="en-IN" dirty="0" err="1"/>
              <a:t>Cdc</a:t>
            </a:r>
            <a:r>
              <a:rPr lang="en-IN" dirty="0"/>
              <a:t>, 2024).</a:t>
            </a:r>
          </a:p>
          <a:p>
            <a:pPr algn="just">
              <a:lnSpc>
                <a:spcPct val="150000"/>
              </a:lnSpc>
            </a:pPr>
            <a:endParaRPr lang="en-IN" dirty="0"/>
          </a:p>
        </p:txBody>
      </p:sp>
      <p:pic>
        <p:nvPicPr>
          <p:cNvPr id="4" name="Picture 3"/>
          <p:cNvPicPr>
            <a:picLocks noChangeAspect="1"/>
          </p:cNvPicPr>
          <p:nvPr/>
        </p:nvPicPr>
        <p:blipFill>
          <a:blip r:embed="rId5"/>
          <a:stretch>
            <a:fillRect/>
          </a:stretch>
        </p:blipFill>
        <p:spPr>
          <a:xfrm>
            <a:off x="914400" y="2638212"/>
            <a:ext cx="4648201" cy="3318936"/>
          </a:xfrm>
          <a:prstGeom prst="rect">
            <a:avLst/>
          </a:prstGeom>
        </p:spPr>
      </p:pic>
      <p:pic>
        <p:nvPicPr>
          <p:cNvPr id="14" name="Audio 13">
            <a:extLst>
              <a:ext uri="{FF2B5EF4-FFF2-40B4-BE49-F238E27FC236}">
                <a16:creationId xmlns:a16="http://schemas.microsoft.com/office/drawing/2014/main" id="{FCFC882D-0938-DA6C-DD97-11FB74F9A0A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8844567"/>
      </p:ext>
    </p:extLst>
  </p:cSld>
  <p:clrMapOvr>
    <a:masterClrMapping/>
  </p:clrMapOvr>
  <mc:AlternateContent xmlns:mc="http://schemas.openxmlformats.org/markup-compatibility/2006">
    <mc:Choice xmlns:p14="http://schemas.microsoft.com/office/powerpoint/2010/main" Requires="p14">
      <p:transition spd="slow" p14:dur="2000" advTm="50163"/>
    </mc:Choice>
    <mc:Fallback>
      <p:transition spd="slow" advTm="501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Critical Evaluation of Technology</a:t>
            </a:r>
          </a:p>
        </p:txBody>
      </p:sp>
      <p:sp>
        <p:nvSpPr>
          <p:cNvPr id="3" name="Content Placeholder 2"/>
          <p:cNvSpPr>
            <a:spLocks noGrp="1"/>
          </p:cNvSpPr>
          <p:nvPr>
            <p:ph idx="1"/>
          </p:nvPr>
        </p:nvSpPr>
        <p:spPr>
          <a:xfrm>
            <a:off x="848361" y="2516292"/>
            <a:ext cx="6019799" cy="3721948"/>
          </a:xfrm>
        </p:spPr>
        <p:txBody>
          <a:bodyPr>
            <a:noAutofit/>
          </a:bodyPr>
          <a:lstStyle/>
          <a:p>
            <a:pPr lvl="0" algn="just">
              <a:lnSpc>
                <a:spcPct val="150000"/>
              </a:lnSpc>
            </a:pPr>
            <a:r>
              <a:rPr lang="en-IN" sz="2200" dirty="0"/>
              <a:t>Develop Technological enhancements in investigating and preventative interventions (</a:t>
            </a:r>
            <a:r>
              <a:rPr lang="en-IN" sz="2200" dirty="0" err="1"/>
              <a:t>Lonbay</a:t>
            </a:r>
            <a:r>
              <a:rPr lang="en-IN" sz="2200" dirty="0"/>
              <a:t> </a:t>
            </a:r>
            <a:r>
              <a:rPr lang="en-IN" sz="2200" i="1" dirty="0"/>
              <a:t>et al.,</a:t>
            </a:r>
            <a:r>
              <a:rPr lang="en-IN" sz="2200" dirty="0"/>
              <a:t> 2024).</a:t>
            </a:r>
          </a:p>
          <a:p>
            <a:pPr lvl="0" algn="just">
              <a:lnSpc>
                <a:spcPct val="150000"/>
              </a:lnSpc>
            </a:pPr>
            <a:r>
              <a:rPr lang="en-IN" sz="2200" dirty="0"/>
              <a:t>Digital solutions can help to decrease hospitalisations.</a:t>
            </a:r>
          </a:p>
          <a:p>
            <a:pPr lvl="0" algn="just">
              <a:lnSpc>
                <a:spcPct val="150000"/>
              </a:lnSpc>
            </a:pPr>
            <a:r>
              <a:rPr lang="en-IN" sz="2200" dirty="0"/>
              <a:t>Cost, privacy and exclusion continue to be concerns.</a:t>
            </a:r>
          </a:p>
          <a:p>
            <a:pPr algn="just">
              <a:lnSpc>
                <a:spcPct val="150000"/>
              </a:lnSpc>
            </a:pPr>
            <a:endParaRPr lang="en-IN" sz="2200" dirty="0"/>
          </a:p>
        </p:txBody>
      </p:sp>
      <p:pic>
        <p:nvPicPr>
          <p:cNvPr id="4" name="Picture 3"/>
          <p:cNvPicPr>
            <a:picLocks noChangeAspect="1"/>
          </p:cNvPicPr>
          <p:nvPr/>
        </p:nvPicPr>
        <p:blipFill>
          <a:blip r:embed="rId5"/>
          <a:stretch>
            <a:fillRect/>
          </a:stretch>
        </p:blipFill>
        <p:spPr>
          <a:xfrm>
            <a:off x="6868161" y="2578873"/>
            <a:ext cx="4511040" cy="3517128"/>
          </a:xfrm>
          <a:prstGeom prst="rect">
            <a:avLst/>
          </a:prstGeom>
        </p:spPr>
      </p:pic>
      <p:pic>
        <p:nvPicPr>
          <p:cNvPr id="14" name="Audio 13">
            <a:extLst>
              <a:ext uri="{FF2B5EF4-FFF2-40B4-BE49-F238E27FC236}">
                <a16:creationId xmlns:a16="http://schemas.microsoft.com/office/drawing/2014/main" id="{F6BE8545-C96E-0435-8ECB-71E71B0227F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99660948"/>
      </p:ext>
    </p:extLst>
  </p:cSld>
  <p:clrMapOvr>
    <a:masterClrMapping/>
  </p:clrMapOvr>
  <mc:AlternateContent xmlns:mc="http://schemas.openxmlformats.org/markup-compatibility/2006">
    <mc:Choice xmlns:p14="http://schemas.microsoft.com/office/powerpoint/2010/main" Requires="p14">
      <p:transition spd="slow" p14:dur="2000" advTm="58390"/>
    </mc:Choice>
    <mc:Fallback>
      <p:transition spd="slow" advTm="583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Case Study 1: Dementia Village (Netherlands)</a:t>
            </a:r>
          </a:p>
        </p:txBody>
      </p:sp>
      <p:sp>
        <p:nvSpPr>
          <p:cNvPr id="3" name="Content Placeholder 2"/>
          <p:cNvSpPr>
            <a:spLocks noGrp="1"/>
          </p:cNvSpPr>
          <p:nvPr>
            <p:ph idx="1"/>
          </p:nvPr>
        </p:nvSpPr>
        <p:spPr/>
        <p:txBody>
          <a:bodyPr/>
          <a:lstStyle/>
          <a:p>
            <a:pPr lvl="0" algn="just">
              <a:lnSpc>
                <a:spcPct val="150000"/>
              </a:lnSpc>
            </a:pPr>
            <a:r>
              <a:rPr lang="en-IN" dirty="0"/>
              <a:t>In this case study community based model gives an appropriate definition of dignity and independence.</a:t>
            </a:r>
          </a:p>
          <a:p>
            <a:pPr lvl="0" algn="just">
              <a:lnSpc>
                <a:spcPct val="150000"/>
              </a:lnSpc>
            </a:pPr>
            <a:r>
              <a:rPr lang="en-IN" dirty="0"/>
              <a:t>Residents have purposeful daily activities and routines (</a:t>
            </a:r>
            <a:r>
              <a:rPr lang="en-IN" dirty="0" err="1"/>
              <a:t>Røhnebæk</a:t>
            </a:r>
            <a:r>
              <a:rPr lang="en-IN" dirty="0"/>
              <a:t> </a:t>
            </a:r>
            <a:r>
              <a:rPr lang="en-IN" i="1" dirty="0"/>
              <a:t>et al.,</a:t>
            </a:r>
            <a:r>
              <a:rPr lang="en-IN" dirty="0"/>
              <a:t> 2023).</a:t>
            </a:r>
          </a:p>
          <a:p>
            <a:pPr lvl="0" algn="just">
              <a:lnSpc>
                <a:spcPct val="150000"/>
              </a:lnSpc>
            </a:pPr>
            <a:r>
              <a:rPr lang="en-IN" dirty="0"/>
              <a:t>Good wellbeing and engagement with person-</a:t>
            </a:r>
            <a:r>
              <a:rPr lang="en-IN" dirty="0" err="1"/>
              <a:t>centered</a:t>
            </a:r>
            <a:r>
              <a:rPr lang="en-IN" dirty="0"/>
              <a:t> design.</a:t>
            </a:r>
          </a:p>
          <a:p>
            <a:pPr algn="just">
              <a:lnSpc>
                <a:spcPct val="150000"/>
              </a:lnSpc>
            </a:pPr>
            <a:endParaRPr lang="en-IN" dirty="0"/>
          </a:p>
        </p:txBody>
      </p:sp>
      <p:pic>
        <p:nvPicPr>
          <p:cNvPr id="13" name="Audio 12">
            <a:extLst>
              <a:ext uri="{FF2B5EF4-FFF2-40B4-BE49-F238E27FC236}">
                <a16:creationId xmlns:a16="http://schemas.microsoft.com/office/drawing/2014/main" id="{F32893E2-3DAF-AAC2-9E4A-42C09D0515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59838180"/>
      </p:ext>
    </p:extLst>
  </p:cSld>
  <p:clrMapOvr>
    <a:masterClrMapping/>
  </p:clrMapOvr>
  <mc:AlternateContent xmlns:mc="http://schemas.openxmlformats.org/markup-compatibility/2006">
    <mc:Choice xmlns:p14="http://schemas.microsoft.com/office/powerpoint/2010/main" Requires="p14">
      <p:transition spd="slow" p14:dur="2000" advTm="50959"/>
    </mc:Choice>
    <mc:Fallback>
      <p:transition spd="slow" advTm="50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Case Study 2: Age UK and Community Support</a:t>
            </a:r>
          </a:p>
        </p:txBody>
      </p:sp>
      <p:sp>
        <p:nvSpPr>
          <p:cNvPr id="3" name="Content Placeholder 2"/>
          <p:cNvSpPr>
            <a:spLocks noGrp="1"/>
          </p:cNvSpPr>
          <p:nvPr>
            <p:ph idx="1"/>
          </p:nvPr>
        </p:nvSpPr>
        <p:spPr/>
        <p:txBody>
          <a:bodyPr/>
          <a:lstStyle/>
          <a:p>
            <a:pPr lvl="0" algn="just">
              <a:lnSpc>
                <a:spcPct val="150000"/>
              </a:lnSpc>
            </a:pPr>
            <a:r>
              <a:rPr lang="en-IN" dirty="0"/>
              <a:t>Friending services help to minimise loneliness and isolation.</a:t>
            </a:r>
          </a:p>
          <a:p>
            <a:pPr lvl="0" algn="just">
              <a:lnSpc>
                <a:spcPct val="150000"/>
              </a:lnSpc>
            </a:pPr>
            <a:r>
              <a:rPr lang="en-IN" dirty="0"/>
              <a:t>Advice Programs facilitate independence and wellbeing (</a:t>
            </a:r>
            <a:r>
              <a:rPr lang="en-IN" dirty="0" err="1"/>
              <a:t>Ageuk</a:t>
            </a:r>
            <a:r>
              <a:rPr lang="en-IN" dirty="0"/>
              <a:t>, 2025).</a:t>
            </a:r>
          </a:p>
          <a:p>
            <a:pPr lvl="0" algn="just">
              <a:lnSpc>
                <a:spcPct val="150000"/>
              </a:lnSpc>
            </a:pPr>
            <a:r>
              <a:rPr lang="en-IN" dirty="0"/>
              <a:t>Raising awareness and participation of the community.</a:t>
            </a:r>
          </a:p>
          <a:p>
            <a:pPr algn="just">
              <a:lnSpc>
                <a:spcPct val="150000"/>
              </a:lnSpc>
            </a:pPr>
            <a:endParaRPr lang="en-IN" dirty="0"/>
          </a:p>
        </p:txBody>
      </p:sp>
      <p:pic>
        <p:nvPicPr>
          <p:cNvPr id="17" name="Audio 16">
            <a:extLst>
              <a:ext uri="{FF2B5EF4-FFF2-40B4-BE49-F238E27FC236}">
                <a16:creationId xmlns:a16="http://schemas.microsoft.com/office/drawing/2014/main" id="{8EFDD90D-EA32-C258-6A4F-94BAABCCED2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40984734"/>
      </p:ext>
    </p:extLst>
  </p:cSld>
  <p:clrMapOvr>
    <a:masterClrMapping/>
  </p:clrMapOvr>
  <mc:AlternateContent xmlns:mc="http://schemas.openxmlformats.org/markup-compatibility/2006">
    <mc:Choice xmlns:p14="http://schemas.microsoft.com/office/powerpoint/2010/main" Requires="p14">
      <p:transition spd="slow" p14:dur="2000" advTm="56379"/>
    </mc:Choice>
    <mc:Fallback>
      <p:transition spd="slow" advTm="56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Recommendations for Improvement</a:t>
            </a:r>
          </a:p>
        </p:txBody>
      </p:sp>
      <p:sp>
        <p:nvSpPr>
          <p:cNvPr id="3" name="Content Placeholder 2"/>
          <p:cNvSpPr>
            <a:spLocks noGrp="1"/>
          </p:cNvSpPr>
          <p:nvPr>
            <p:ph idx="1"/>
          </p:nvPr>
        </p:nvSpPr>
        <p:spPr/>
        <p:txBody>
          <a:bodyPr/>
          <a:lstStyle/>
          <a:p>
            <a:pPr lvl="0" algn="just">
              <a:lnSpc>
                <a:spcPct val="150000"/>
              </a:lnSpc>
            </a:pPr>
            <a:r>
              <a:rPr lang="en-IN" dirty="0"/>
              <a:t>Increase community-based and preventive services.</a:t>
            </a:r>
          </a:p>
          <a:p>
            <a:pPr lvl="0" algn="just">
              <a:lnSpc>
                <a:spcPct val="150000"/>
              </a:lnSpc>
            </a:pPr>
            <a:r>
              <a:rPr lang="en-IN" dirty="0"/>
              <a:t>Enhance training and digital inclusion of the workforce.</a:t>
            </a:r>
          </a:p>
          <a:p>
            <a:pPr lvl="0" algn="just">
              <a:lnSpc>
                <a:spcPct val="150000"/>
              </a:lnSpc>
            </a:pPr>
            <a:r>
              <a:rPr lang="en-IN" dirty="0"/>
              <a:t>Implement enhanced integrated care and technology investment (</a:t>
            </a:r>
            <a:r>
              <a:rPr lang="en-IN" dirty="0" err="1"/>
              <a:t>Krier</a:t>
            </a:r>
            <a:r>
              <a:rPr lang="en-IN" dirty="0"/>
              <a:t> </a:t>
            </a:r>
            <a:r>
              <a:rPr lang="en-IN" i="1" dirty="0"/>
              <a:t>et al.,</a:t>
            </a:r>
            <a:r>
              <a:rPr lang="en-IN" dirty="0"/>
              <a:t> 2023).</a:t>
            </a:r>
          </a:p>
          <a:p>
            <a:pPr algn="just">
              <a:lnSpc>
                <a:spcPct val="150000"/>
              </a:lnSpc>
            </a:pPr>
            <a:endParaRPr lang="en-IN" dirty="0"/>
          </a:p>
        </p:txBody>
      </p:sp>
      <p:pic>
        <p:nvPicPr>
          <p:cNvPr id="15" name="Audio 14">
            <a:extLst>
              <a:ext uri="{FF2B5EF4-FFF2-40B4-BE49-F238E27FC236}">
                <a16:creationId xmlns:a16="http://schemas.microsoft.com/office/drawing/2014/main" id="{455CBB4C-BA6F-4246-BCAE-8B3611BC2CF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612503295"/>
      </p:ext>
    </p:extLst>
  </p:cSld>
  <p:clrMapOvr>
    <a:masterClrMapping/>
  </p:clrMapOvr>
  <mc:AlternateContent xmlns:mc="http://schemas.openxmlformats.org/markup-compatibility/2006">
    <mc:Choice xmlns:p14="http://schemas.microsoft.com/office/powerpoint/2010/main" Requires="p14">
      <p:transition spd="slow" p14:dur="2000" advTm="48677"/>
    </mc:Choice>
    <mc:Fallback>
      <p:transition spd="slow" advTm="486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Conclusion</a:t>
            </a:r>
          </a:p>
        </p:txBody>
      </p:sp>
      <p:sp>
        <p:nvSpPr>
          <p:cNvPr id="3" name="Content Placeholder 2"/>
          <p:cNvSpPr>
            <a:spLocks noGrp="1"/>
          </p:cNvSpPr>
          <p:nvPr>
            <p:ph idx="1"/>
          </p:nvPr>
        </p:nvSpPr>
        <p:spPr/>
        <p:txBody>
          <a:bodyPr/>
          <a:lstStyle/>
          <a:p>
            <a:pPr lvl="0" algn="just">
              <a:lnSpc>
                <a:spcPct val="150000"/>
              </a:lnSpc>
            </a:pPr>
            <a:r>
              <a:rPr lang="en-IN" dirty="0"/>
              <a:t>This entire process needs person-</a:t>
            </a:r>
            <a:r>
              <a:rPr lang="en-IN" dirty="0" err="1"/>
              <a:t>centered</a:t>
            </a:r>
            <a:r>
              <a:rPr lang="en-IN" dirty="0"/>
              <a:t> support for older people.</a:t>
            </a:r>
          </a:p>
          <a:p>
            <a:pPr lvl="0" algn="just">
              <a:lnSpc>
                <a:spcPct val="150000"/>
              </a:lnSpc>
            </a:pPr>
            <a:r>
              <a:rPr lang="en-IN" dirty="0"/>
              <a:t>Policy, theory and practices also may affect the quality of care.</a:t>
            </a:r>
          </a:p>
          <a:p>
            <a:pPr lvl="0" algn="just">
              <a:lnSpc>
                <a:spcPct val="150000"/>
              </a:lnSpc>
            </a:pPr>
            <a:r>
              <a:rPr lang="en-IN" dirty="0"/>
              <a:t>Innovation has a positive impact on independence and wellbeing.</a:t>
            </a:r>
          </a:p>
          <a:p>
            <a:pPr algn="just">
              <a:lnSpc>
                <a:spcPct val="150000"/>
              </a:lnSpc>
            </a:pPr>
            <a:endParaRPr lang="en-IN" dirty="0"/>
          </a:p>
        </p:txBody>
      </p:sp>
      <p:pic>
        <p:nvPicPr>
          <p:cNvPr id="12" name="Audio 11">
            <a:extLst>
              <a:ext uri="{FF2B5EF4-FFF2-40B4-BE49-F238E27FC236}">
                <a16:creationId xmlns:a16="http://schemas.microsoft.com/office/drawing/2014/main" id="{59B69463-6EA6-6EB7-97F3-FE3088F36EF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31598365"/>
      </p:ext>
    </p:extLst>
  </p:cSld>
  <p:clrMapOvr>
    <a:masterClrMapping/>
  </p:clrMapOvr>
  <mc:AlternateContent xmlns:mc="http://schemas.openxmlformats.org/markup-compatibility/2006">
    <mc:Choice xmlns:p14="http://schemas.microsoft.com/office/powerpoint/2010/main" Requires="p14">
      <p:transition spd="slow" p14:dur="2000" advTm="48894"/>
    </mc:Choice>
    <mc:Fallback>
      <p:transition spd="slow" advTm="488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Reference List</a:t>
            </a:r>
          </a:p>
        </p:txBody>
      </p:sp>
      <p:sp>
        <p:nvSpPr>
          <p:cNvPr id="3" name="Content Placeholder 2"/>
          <p:cNvSpPr>
            <a:spLocks noGrp="1"/>
          </p:cNvSpPr>
          <p:nvPr>
            <p:ph idx="1"/>
          </p:nvPr>
        </p:nvSpPr>
        <p:spPr/>
        <p:txBody>
          <a:bodyPr>
            <a:noAutofit/>
          </a:bodyPr>
          <a:lstStyle/>
          <a:p>
            <a:pPr algn="just">
              <a:lnSpc>
                <a:spcPct val="170000"/>
              </a:lnSpc>
            </a:pPr>
            <a:r>
              <a:rPr lang="en-IN" sz="1200" dirty="0" err="1"/>
              <a:t>Ageuk</a:t>
            </a:r>
            <a:r>
              <a:rPr lang="en-IN" sz="1200" dirty="0"/>
              <a:t>, (2025) </a:t>
            </a:r>
            <a:r>
              <a:rPr lang="en-IN" sz="1200" i="1" dirty="0"/>
              <a:t>Care and support.</a:t>
            </a:r>
            <a:r>
              <a:rPr lang="en-IN" sz="1200" dirty="0"/>
              <a:t> [Online] Available at:   </a:t>
            </a:r>
            <a:r>
              <a:rPr lang="en-IN" sz="1200" u="sng" dirty="0">
                <a:hlinkClick r:id="rId3"/>
              </a:rPr>
              <a:t>https://www.ageuk.org.uk/information-advice/care/</a:t>
            </a:r>
            <a:r>
              <a:rPr lang="en-IN" sz="1200" dirty="0"/>
              <a:t> [Accessed on: 20</a:t>
            </a:r>
            <a:r>
              <a:rPr lang="en-IN" sz="1200" baseline="30000" dirty="0"/>
              <a:t>th</a:t>
            </a:r>
            <a:r>
              <a:rPr lang="en-IN" sz="1200" dirty="0"/>
              <a:t> June 2026]</a:t>
            </a:r>
          </a:p>
          <a:p>
            <a:pPr algn="just">
              <a:lnSpc>
                <a:spcPct val="170000"/>
              </a:lnSpc>
            </a:pPr>
            <a:r>
              <a:rPr lang="en-IN" sz="1200" dirty="0" err="1"/>
              <a:t>Cdc</a:t>
            </a:r>
            <a:r>
              <a:rPr lang="en-IN" sz="1200" dirty="0"/>
              <a:t>, (2024), </a:t>
            </a:r>
            <a:r>
              <a:rPr lang="en-IN" sz="1200" i="1" dirty="0"/>
              <a:t>Older Adults.</a:t>
            </a:r>
            <a:r>
              <a:rPr lang="en-IN" sz="1200" dirty="0"/>
              <a:t>  [Online] Available at: </a:t>
            </a:r>
            <a:r>
              <a:rPr lang="en-IN" sz="1200" u="sng" dirty="0">
                <a:hlinkClick r:id="rId4"/>
              </a:rPr>
              <a:t>https://www.cdc.gov/cdi/indicator-definitions/older-adults.html</a:t>
            </a:r>
            <a:r>
              <a:rPr lang="en-IN" sz="1200" dirty="0"/>
              <a:t> [Accessed on: 19</a:t>
            </a:r>
            <a:r>
              <a:rPr lang="en-IN" sz="1200" baseline="30000" dirty="0"/>
              <a:t>th</a:t>
            </a:r>
            <a:r>
              <a:rPr lang="en-IN" sz="1200" dirty="0"/>
              <a:t> June 2026]</a:t>
            </a:r>
          </a:p>
          <a:p>
            <a:pPr algn="just">
              <a:lnSpc>
                <a:spcPct val="170000"/>
              </a:lnSpc>
            </a:pPr>
            <a:r>
              <a:rPr lang="en-IN" sz="1200" dirty="0" err="1"/>
              <a:t>Eccles</a:t>
            </a:r>
            <a:r>
              <a:rPr lang="en-IN" sz="1200" dirty="0"/>
              <a:t>, A., (2021). Remote care technologies, older people and the social care crisis in the United Kingdom: a Multiple Streams Approach to understanding the ‘silver </a:t>
            </a:r>
            <a:r>
              <a:rPr lang="en-IN" sz="1200" dirty="0" err="1"/>
              <a:t>bullet’of</a:t>
            </a:r>
            <a:r>
              <a:rPr lang="en-IN" sz="1200" dirty="0"/>
              <a:t> </a:t>
            </a:r>
            <a:r>
              <a:rPr lang="en-IN" sz="1200" dirty="0" err="1"/>
              <a:t>telecare</a:t>
            </a:r>
            <a:r>
              <a:rPr lang="en-IN" sz="1200" dirty="0"/>
              <a:t> policy. </a:t>
            </a:r>
            <a:r>
              <a:rPr lang="en-IN" sz="1200" i="1" dirty="0"/>
              <a:t>Ageing &amp; Society</a:t>
            </a:r>
            <a:r>
              <a:rPr lang="en-IN" sz="1200" dirty="0"/>
              <a:t>, </a:t>
            </a:r>
            <a:r>
              <a:rPr lang="en-IN" sz="1200" i="1" dirty="0"/>
              <a:t>41</a:t>
            </a:r>
            <a:r>
              <a:rPr lang="en-IN" sz="1200" dirty="0"/>
              <a:t>(8), pp.1726-1747.</a:t>
            </a:r>
          </a:p>
          <a:p>
            <a:pPr algn="just">
              <a:lnSpc>
                <a:spcPct val="170000"/>
              </a:lnSpc>
            </a:pPr>
            <a:r>
              <a:rPr lang="en-IN" sz="1200" dirty="0"/>
              <a:t>Frost, H., </a:t>
            </a:r>
            <a:r>
              <a:rPr lang="en-IN" sz="1200" dirty="0" err="1"/>
              <a:t>Tooman</a:t>
            </a:r>
            <a:r>
              <a:rPr lang="en-IN" sz="1200" dirty="0"/>
              <a:t>, T.R., </a:t>
            </a:r>
            <a:r>
              <a:rPr lang="en-IN" sz="1200" dirty="0" err="1"/>
              <a:t>Aujla</a:t>
            </a:r>
            <a:r>
              <a:rPr lang="en-IN" sz="1200" dirty="0"/>
              <a:t>, N., Guthrie, B., </a:t>
            </a:r>
            <a:r>
              <a:rPr lang="en-IN" sz="1200" dirty="0" err="1"/>
              <a:t>Hanratty</a:t>
            </a:r>
            <a:r>
              <a:rPr lang="en-IN" sz="1200" dirty="0"/>
              <a:t>, B., </a:t>
            </a:r>
            <a:r>
              <a:rPr lang="en-IN" sz="1200" dirty="0" err="1"/>
              <a:t>Kaner</a:t>
            </a:r>
            <a:r>
              <a:rPr lang="en-IN" sz="1200" dirty="0"/>
              <a:t>, E., O’Donnell, A., Ogden, M.E., Pain, H.G., </a:t>
            </a:r>
            <a:r>
              <a:rPr lang="en-IN" sz="1200" dirty="0" err="1"/>
              <a:t>Shenkin</a:t>
            </a:r>
            <a:r>
              <a:rPr lang="en-IN" sz="1200" dirty="0"/>
              <a:t>, S.D. and Mercer, S.W., (2024). New models of health and social care for people in later life: mapping of innovation in services in two regions of the United Kingdom using a mixed method approach. </a:t>
            </a:r>
            <a:r>
              <a:rPr lang="en-IN" sz="1200" i="1" dirty="0"/>
              <a:t>BMC health services research</a:t>
            </a:r>
            <a:r>
              <a:rPr lang="en-IN" sz="1200" dirty="0"/>
              <a:t>, </a:t>
            </a:r>
            <a:r>
              <a:rPr lang="en-IN" sz="1200" i="1" dirty="0"/>
              <a:t>24</a:t>
            </a:r>
            <a:r>
              <a:rPr lang="en-IN" sz="1200" dirty="0"/>
              <a:t>(1), p.812. </a:t>
            </a:r>
          </a:p>
          <a:p>
            <a:pPr algn="just">
              <a:lnSpc>
                <a:spcPct val="170000"/>
              </a:lnSpc>
            </a:pPr>
            <a:r>
              <a:rPr lang="en-IN" sz="1200" dirty="0" err="1"/>
              <a:t>Genge</a:t>
            </a:r>
            <a:r>
              <a:rPr lang="en-IN" sz="1200" dirty="0"/>
              <a:t>, C., McNeil, H., </a:t>
            </a:r>
            <a:r>
              <a:rPr lang="en-IN" sz="1200" dirty="0" err="1"/>
              <a:t>Debergue</a:t>
            </a:r>
            <a:r>
              <a:rPr lang="en-IN" sz="1200" dirty="0"/>
              <a:t>, P. and Freeman, S., (2023). Technology to support aging in place: key messages for policymakers and funders. </a:t>
            </a:r>
            <a:r>
              <a:rPr lang="en-IN" sz="1200" i="1" dirty="0"/>
              <a:t>Frontiers in Psychology</a:t>
            </a:r>
            <a:r>
              <a:rPr lang="en-IN" sz="1200" dirty="0"/>
              <a:t>, </a:t>
            </a:r>
            <a:r>
              <a:rPr lang="en-IN" sz="1200" i="1" dirty="0"/>
              <a:t>14</a:t>
            </a:r>
            <a:r>
              <a:rPr lang="en-IN" sz="1200" dirty="0"/>
              <a:t>, p.1287486. </a:t>
            </a:r>
          </a:p>
          <a:p>
            <a:pPr algn="just">
              <a:lnSpc>
                <a:spcPct val="170000"/>
              </a:lnSpc>
            </a:pPr>
            <a:endParaRPr lang="en-IN" sz="1200" dirty="0"/>
          </a:p>
        </p:txBody>
      </p:sp>
    </p:spTree>
    <p:extLst>
      <p:ext uri="{BB962C8B-B14F-4D97-AF65-F5344CB8AC3E}">
        <p14:creationId xmlns:p14="http://schemas.microsoft.com/office/powerpoint/2010/main" val="30800266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026160" y="939799"/>
            <a:ext cx="10190480" cy="5024783"/>
          </a:xfrm>
          <a:prstGeom prst="rect">
            <a:avLst/>
          </a:prstGeom>
        </p:spPr>
      </p:pic>
    </p:spTree>
    <p:extLst>
      <p:ext uri="{BB962C8B-B14F-4D97-AF65-F5344CB8AC3E}">
        <p14:creationId xmlns:p14="http://schemas.microsoft.com/office/powerpoint/2010/main" val="426930765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66</TotalTime>
  <Words>3255</Words>
  <Application>Microsoft Macintosh PowerPoint</Application>
  <PresentationFormat>Widescreen</PresentationFormat>
  <Paragraphs>111</Paragraphs>
  <Slides>17</Slides>
  <Notes>17</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Garamond</vt:lpstr>
      <vt:lpstr>Times New Roman</vt:lpstr>
      <vt:lpstr>Organic</vt:lpstr>
      <vt:lpstr>  Alayna Zaid 2225339    EVALUATING THE CARE, EMPOWERMENT AND SUPPORT NEEDS OF OLDER PEOPLE IN THE UK: THE ROLE OF POLICY, THEORY AND TECHNOLOGICAL INNOVATION </vt:lpstr>
      <vt:lpstr>Introduction</vt:lpstr>
      <vt:lpstr>The UK Ageing Population: Setting the Scene</vt:lpstr>
      <vt:lpstr>Theories of Ageing and Their Relevance</vt:lpstr>
      <vt:lpstr>Policy and Legislative Framework</vt:lpstr>
      <vt:lpstr>Care, Empowerment and Support Needs</vt:lpstr>
      <vt:lpstr>Evaluation of Domiciliary Care Services</vt:lpstr>
      <vt:lpstr>Evaluation of Residential Care Homes</vt:lpstr>
      <vt:lpstr>Challenges in Maintaining Independence</vt:lpstr>
      <vt:lpstr> Technological Innovations in Elderly Care</vt:lpstr>
      <vt:lpstr>Critical Evaluation of Technology</vt:lpstr>
      <vt:lpstr>Case Study 1: Dementia Village (Netherlands)</vt:lpstr>
      <vt:lpstr>Case Study 2: Age UK and Community Support</vt:lpstr>
      <vt:lpstr>Recommendations for Improvement</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Alayna Zaid (2225339)</cp:lastModifiedBy>
  <cp:revision>3</cp:revision>
  <dcterms:created xsi:type="dcterms:W3CDTF">2026-06-23T08:16:43Z</dcterms:created>
  <dcterms:modified xsi:type="dcterms:W3CDTF">2026-07-04T22:41:10Z</dcterms:modified>
</cp:coreProperties>
</file>