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2" d="100"/>
          <a:sy n="62" d="100"/>
        </p:scale>
        <p:origin x="1400" y="5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F745777-38CC-41EA-9970-AC08E8C44007}" type="datetimeFigureOut">
              <a:rPr lang="en-US" smtClean="0"/>
              <a:pPr/>
              <a:t>11/8/2021</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8406A38-D3BC-4047-8ADA-686273352142}" type="slidenum">
              <a:rPr lang="en-IN" smtClean="0"/>
              <a:pPr/>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a:solidFill>
                  <a:schemeClr val="tx1"/>
                </a:solidFill>
                <a:latin typeface="+mn-lt"/>
                <a:ea typeface="+mn-ea"/>
                <a:cs typeface="+mn-cs"/>
              </a:rPr>
              <a:t>The employees in the United Kingdom have been found more stressful than any other country of the EU. The presentation will demonstrate the same and attempt to discuss the complex problem in a coherent way. A cause and effect research will also have its place and a PESTLE analysis to understand the impact of external factors on work-related stress. Some required solutions will also have its place along the establishment of PMI and GRID analysis within which the best will be chosen.</a:t>
            </a:r>
            <a:endParaRPr lang="en-IN" dirty="0"/>
          </a:p>
        </p:txBody>
      </p:sp>
      <p:sp>
        <p:nvSpPr>
          <p:cNvPr id="4" name="Slide Number Placeholder 3"/>
          <p:cNvSpPr>
            <a:spLocks noGrp="1"/>
          </p:cNvSpPr>
          <p:nvPr>
            <p:ph type="sldNum" sz="quarter" idx="10"/>
          </p:nvPr>
        </p:nvSpPr>
        <p:spPr/>
        <p:txBody>
          <a:bodyPr/>
          <a:lstStyle/>
          <a:p>
            <a:fld id="{E8406A38-D3BC-4047-8ADA-686273352142}" type="slidenum">
              <a:rPr lang="en-IN" smtClean="0"/>
              <a:pPr/>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a:solidFill>
                  <a:schemeClr val="tx1"/>
                </a:solidFill>
                <a:latin typeface="+mn-lt"/>
                <a:ea typeface="+mn-ea"/>
                <a:cs typeface="+mn-cs"/>
              </a:rPr>
              <a:t>The problem of work-related stress is complicated by the fact that it differs from person to person (</a:t>
            </a:r>
            <a:r>
              <a:rPr lang="en-IN" sz="1200" b="0" i="0" u="none" strike="noStrike" kern="1200" dirty="0" err="1">
                <a:solidFill>
                  <a:schemeClr val="tx1"/>
                </a:solidFill>
                <a:latin typeface="+mn-lt"/>
                <a:ea typeface="+mn-ea"/>
                <a:cs typeface="+mn-cs"/>
              </a:rPr>
              <a:t>Kirchberger</a:t>
            </a:r>
            <a:r>
              <a:rPr lang="en-IN" sz="1200" b="0" i="0" u="none" strike="noStrike" kern="1200" dirty="0">
                <a:solidFill>
                  <a:schemeClr val="tx1"/>
                </a:solidFill>
                <a:latin typeface="+mn-lt"/>
                <a:ea typeface="+mn-ea"/>
                <a:cs typeface="+mn-cs"/>
              </a:rPr>
              <a:t> et al., 2020). While some employees reported a complex problem of work-related stress as a result of workplace politics, others did not. According to a survey conducted in the United Kingdom, stress-related absenteeism is expected to increase in 2020 compared to 2019. The pressure on their own work was one cause of the complex problem of work-related stress.</a:t>
            </a:r>
            <a:endParaRPr lang="en-IN" dirty="0"/>
          </a:p>
        </p:txBody>
      </p:sp>
      <p:sp>
        <p:nvSpPr>
          <p:cNvPr id="4" name="Slide Number Placeholder 3"/>
          <p:cNvSpPr>
            <a:spLocks noGrp="1"/>
          </p:cNvSpPr>
          <p:nvPr>
            <p:ph type="sldNum" sz="quarter" idx="10"/>
          </p:nvPr>
        </p:nvSpPr>
        <p:spPr/>
        <p:txBody>
          <a:bodyPr/>
          <a:lstStyle/>
          <a:p>
            <a:fld id="{E8406A38-D3BC-4047-8ADA-686273352142}" type="slidenum">
              <a:rPr lang="en-IN" smtClean="0"/>
              <a:pPr/>
              <a:t>4</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a:solidFill>
                  <a:schemeClr val="tx1"/>
                </a:solidFill>
                <a:latin typeface="+mn-lt"/>
                <a:ea typeface="+mn-ea"/>
                <a:cs typeface="+mn-cs"/>
              </a:rPr>
              <a:t>Individual employee performance as well as the overall effectiveness of the organisation can be jeopardised by difficulties of work-related stress. The United Kingdom's economic strike resulted in the layoff of a large number of employees, and those who remained employed had to accept a significant pay cut. This has a significant impact on people's general mental health, resulting in unfavourable outcomes in a variety of fields (Adams-</a:t>
            </a:r>
            <a:r>
              <a:rPr lang="en-IN" sz="1200" b="0" i="0" u="none" strike="noStrike" kern="1200" dirty="0" err="1">
                <a:solidFill>
                  <a:schemeClr val="tx1"/>
                </a:solidFill>
                <a:latin typeface="+mn-lt"/>
                <a:ea typeface="+mn-ea"/>
                <a:cs typeface="+mn-cs"/>
              </a:rPr>
              <a:t>Prassl</a:t>
            </a:r>
            <a:r>
              <a:rPr lang="en-IN" sz="1200" b="0" i="0" u="none" strike="noStrike" kern="1200" dirty="0">
                <a:solidFill>
                  <a:schemeClr val="tx1"/>
                </a:solidFill>
                <a:latin typeface="+mn-lt"/>
                <a:ea typeface="+mn-ea"/>
                <a:cs typeface="+mn-cs"/>
              </a:rPr>
              <a:t> et al., 2020)</a:t>
            </a:r>
            <a:endParaRPr lang="en-IN" dirty="0"/>
          </a:p>
        </p:txBody>
      </p:sp>
      <p:sp>
        <p:nvSpPr>
          <p:cNvPr id="4" name="Slide Number Placeholder 3"/>
          <p:cNvSpPr>
            <a:spLocks noGrp="1"/>
          </p:cNvSpPr>
          <p:nvPr>
            <p:ph type="sldNum" sz="quarter" idx="10"/>
          </p:nvPr>
        </p:nvSpPr>
        <p:spPr/>
        <p:txBody>
          <a:bodyPr/>
          <a:lstStyle/>
          <a:p>
            <a:fld id="{E8406A38-D3BC-4047-8ADA-686273352142}" type="slidenum">
              <a:rPr lang="en-IN" smtClean="0"/>
              <a:pPr/>
              <a:t>5</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a:solidFill>
                  <a:schemeClr val="tx1"/>
                </a:solidFill>
                <a:latin typeface="+mn-lt"/>
                <a:ea typeface="+mn-ea"/>
                <a:cs typeface="+mn-cs"/>
              </a:rPr>
              <a:t>The majority of employees in various companies in the United Kingdom have been reported to be dissatisfied with their jobs. According to a recent survey, nearly half of employees in various sectors in the United Kingdom are looking for a way to change jobs (</a:t>
            </a:r>
            <a:r>
              <a:rPr lang="en-IN" sz="1200" b="0" i="0" u="none" strike="noStrike" kern="1200" dirty="0" err="1">
                <a:solidFill>
                  <a:schemeClr val="tx1"/>
                </a:solidFill>
                <a:latin typeface="+mn-lt"/>
                <a:ea typeface="+mn-ea"/>
                <a:cs typeface="+mn-cs"/>
              </a:rPr>
              <a:t>Kitching</a:t>
            </a:r>
            <a:r>
              <a:rPr lang="en-IN" sz="1200" b="0" i="0" u="none" strike="noStrike" kern="1200" dirty="0">
                <a:solidFill>
                  <a:schemeClr val="tx1"/>
                </a:solidFill>
                <a:latin typeface="+mn-lt"/>
                <a:ea typeface="+mn-ea"/>
                <a:cs typeface="+mn-cs"/>
              </a:rPr>
              <a:t>, 2018). These factors were exacerbated by the outbreak of the Covid-19 epidemic, which has worsened the situation and exacerbated issues like workplace stress.</a:t>
            </a:r>
            <a:endParaRPr lang="en-IN" dirty="0"/>
          </a:p>
        </p:txBody>
      </p:sp>
      <p:sp>
        <p:nvSpPr>
          <p:cNvPr id="4" name="Slide Number Placeholder 3"/>
          <p:cNvSpPr>
            <a:spLocks noGrp="1"/>
          </p:cNvSpPr>
          <p:nvPr>
            <p:ph type="sldNum" sz="quarter" idx="10"/>
          </p:nvPr>
        </p:nvSpPr>
        <p:spPr/>
        <p:txBody>
          <a:bodyPr/>
          <a:lstStyle/>
          <a:p>
            <a:fld id="{E8406A38-D3BC-4047-8ADA-686273352142}" type="slidenum">
              <a:rPr lang="en-IN" smtClean="0"/>
              <a:pPr/>
              <a:t>6</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a:solidFill>
                  <a:schemeClr val="tx1"/>
                </a:solidFill>
                <a:latin typeface="+mn-lt"/>
                <a:ea typeface="+mn-ea"/>
                <a:cs typeface="+mn-cs"/>
              </a:rPr>
              <a:t>Following the implementation of </a:t>
            </a:r>
            <a:r>
              <a:rPr lang="en-IN" sz="1200" b="0" i="0" u="none" strike="noStrike" kern="1200" dirty="0" err="1">
                <a:solidFill>
                  <a:schemeClr val="tx1"/>
                </a:solidFill>
                <a:latin typeface="+mn-lt"/>
                <a:ea typeface="+mn-ea"/>
                <a:cs typeface="+mn-cs"/>
              </a:rPr>
              <a:t>Brexit</a:t>
            </a:r>
            <a:r>
              <a:rPr lang="en-IN" sz="1200" b="0" i="0" u="none" strike="noStrike" kern="1200" dirty="0">
                <a:solidFill>
                  <a:schemeClr val="tx1"/>
                </a:solidFill>
                <a:latin typeface="+mn-lt"/>
                <a:ea typeface="+mn-ea"/>
                <a:cs typeface="+mn-cs"/>
              </a:rPr>
              <a:t> in the UK, several challenges have arisen, primarily as a result of changes in corporate rules. The government has imposed some restrictions on cross-border travel as well as the disclosure of new factors based on merit, such as the requirement that workers be qualified to get visas to enter the United Kingdom The Covid-19 outbreak has caused a 13 percent drop in the country's primary economic activities. This was mostly owing to the UK government's enactment of a state of emergency</a:t>
            </a:r>
            <a:endParaRPr lang="en-IN" dirty="0"/>
          </a:p>
        </p:txBody>
      </p:sp>
      <p:sp>
        <p:nvSpPr>
          <p:cNvPr id="4" name="Slide Number Placeholder 3"/>
          <p:cNvSpPr>
            <a:spLocks noGrp="1"/>
          </p:cNvSpPr>
          <p:nvPr>
            <p:ph type="sldNum" sz="quarter" idx="10"/>
          </p:nvPr>
        </p:nvSpPr>
        <p:spPr/>
        <p:txBody>
          <a:bodyPr/>
          <a:lstStyle/>
          <a:p>
            <a:fld id="{E8406A38-D3BC-4047-8ADA-686273352142}" type="slidenum">
              <a:rPr lang="en-IN" smtClean="0"/>
              <a:pPr/>
              <a:t>7</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a:solidFill>
                  <a:schemeClr val="tx1"/>
                </a:solidFill>
                <a:latin typeface="+mn-lt"/>
                <a:ea typeface="+mn-ea"/>
                <a:cs typeface="+mn-cs"/>
              </a:rPr>
              <a:t>Diversity and inclusion have a significant impact on a worker's mental health and contribute to work-related stress. The United Kingdom has an effective research and development infrastructure, allowing the country to brag about its technical advancements on a global scale (</a:t>
            </a:r>
            <a:r>
              <a:rPr lang="en-IN" sz="1200" b="0" i="0" u="none" strike="noStrike" kern="1200" dirty="0" err="1">
                <a:solidFill>
                  <a:schemeClr val="tx1"/>
                </a:solidFill>
                <a:latin typeface="+mn-lt"/>
                <a:ea typeface="+mn-ea"/>
                <a:cs typeface="+mn-cs"/>
              </a:rPr>
              <a:t>Ojo</a:t>
            </a:r>
            <a:r>
              <a:rPr lang="en-IN" sz="1200" b="0" i="0" u="none" strike="noStrike" kern="1200" dirty="0">
                <a:solidFill>
                  <a:schemeClr val="tx1"/>
                </a:solidFill>
                <a:latin typeface="+mn-lt"/>
                <a:ea typeface="+mn-ea"/>
                <a:cs typeface="+mn-cs"/>
              </a:rPr>
              <a:t> and Adebayo, 2017).</a:t>
            </a:r>
            <a:endParaRPr lang="en-IN" dirty="0"/>
          </a:p>
        </p:txBody>
      </p:sp>
      <p:sp>
        <p:nvSpPr>
          <p:cNvPr id="4" name="Slide Number Placeholder 3"/>
          <p:cNvSpPr>
            <a:spLocks noGrp="1"/>
          </p:cNvSpPr>
          <p:nvPr>
            <p:ph type="sldNum" sz="quarter" idx="10"/>
          </p:nvPr>
        </p:nvSpPr>
        <p:spPr/>
        <p:txBody>
          <a:bodyPr/>
          <a:lstStyle/>
          <a:p>
            <a:fld id="{E8406A38-D3BC-4047-8ADA-686273352142}" type="slidenum">
              <a:rPr lang="en-IN" smtClean="0"/>
              <a:pPr/>
              <a:t>8</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0" i="0" u="none" strike="noStrike" kern="1200" dirty="0">
                <a:solidFill>
                  <a:schemeClr val="tx1"/>
                </a:solidFill>
                <a:latin typeface="+mn-lt"/>
                <a:ea typeface="+mn-ea"/>
                <a:cs typeface="+mn-cs"/>
              </a:rPr>
              <a:t>Adverse or terrible weather conditions can degrade a worker's ability by making them unwell, which puts strain on them when they return to work, leading to job-related stress.</a:t>
            </a:r>
            <a:endParaRPr lang="en-IN" b="0" dirty="0"/>
          </a:p>
          <a:p>
            <a:pPr rtl="0"/>
            <a:r>
              <a:rPr lang="en-IN" sz="1200" b="0" i="0" u="none" strike="noStrike" kern="1200" dirty="0">
                <a:solidFill>
                  <a:schemeClr val="tx1"/>
                </a:solidFill>
                <a:latin typeface="+mn-lt"/>
                <a:ea typeface="+mn-ea"/>
                <a:cs typeface="+mn-cs"/>
              </a:rPr>
              <a:t>Every organisation operating in the United Kingdom must comply with acts such as the 'Employment Act 2002' and the 'Equality Act 2010'. (</a:t>
            </a:r>
            <a:r>
              <a:rPr lang="en-IN" sz="1200" b="0" i="0" u="none" strike="noStrike" kern="1200" dirty="0" err="1">
                <a:solidFill>
                  <a:schemeClr val="tx1"/>
                </a:solidFill>
                <a:latin typeface="+mn-lt"/>
                <a:ea typeface="+mn-ea"/>
                <a:cs typeface="+mn-cs"/>
              </a:rPr>
              <a:t>Casamitjana</a:t>
            </a:r>
            <a:r>
              <a:rPr lang="en-IN" sz="1200" b="0" i="0" u="none" strike="noStrike" kern="1200" dirty="0">
                <a:solidFill>
                  <a:schemeClr val="tx1"/>
                </a:solidFill>
                <a:latin typeface="+mn-lt"/>
                <a:ea typeface="+mn-ea"/>
                <a:cs typeface="+mn-cs"/>
              </a:rPr>
              <a:t>, 2021)</a:t>
            </a:r>
            <a:endParaRPr lang="en-IN" b="0" dirty="0"/>
          </a:p>
          <a:p>
            <a:br>
              <a:rPr lang="en-IN" dirty="0"/>
            </a:br>
            <a:endParaRPr lang="en-IN" dirty="0"/>
          </a:p>
        </p:txBody>
      </p:sp>
      <p:sp>
        <p:nvSpPr>
          <p:cNvPr id="4" name="Slide Number Placeholder 3"/>
          <p:cNvSpPr>
            <a:spLocks noGrp="1"/>
          </p:cNvSpPr>
          <p:nvPr>
            <p:ph type="sldNum" sz="quarter" idx="10"/>
          </p:nvPr>
        </p:nvSpPr>
        <p:spPr/>
        <p:txBody>
          <a:bodyPr/>
          <a:lstStyle/>
          <a:p>
            <a:fld id="{E8406A38-D3BC-4047-8ADA-686273352142}" type="slidenum">
              <a:rPr lang="en-IN" smtClean="0"/>
              <a:pPr/>
              <a:t>9</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a:solidFill>
                  <a:schemeClr val="tx1"/>
                </a:solidFill>
                <a:latin typeface="+mn-lt"/>
                <a:ea typeface="+mn-ea"/>
                <a:cs typeface="+mn-cs"/>
              </a:rPr>
              <a:t>Some of the ideas based on the GRID analysis may turn out to be the most viable. Compensation for employees and informing them of the reason for the company's action can go a long way toward instilling a sense of loyalty and belonging among them. Even while the PMI analysis aids in providing a practical view of the issue by analysing the various aspects, the goal of finding the best solution remains the same (</a:t>
            </a:r>
            <a:r>
              <a:rPr lang="en-IN" sz="1200" b="0" i="0" u="none" strike="noStrike" kern="1200" dirty="0" err="1">
                <a:solidFill>
                  <a:schemeClr val="tx1"/>
                </a:solidFill>
                <a:latin typeface="+mn-lt"/>
                <a:ea typeface="+mn-ea"/>
                <a:cs typeface="+mn-cs"/>
              </a:rPr>
              <a:t>Lastauskas</a:t>
            </a:r>
            <a:r>
              <a:rPr lang="en-IN" sz="1200" b="0" i="0" u="none" strike="noStrike" kern="1200" dirty="0">
                <a:solidFill>
                  <a:schemeClr val="tx1"/>
                </a:solidFill>
                <a:latin typeface="+mn-lt"/>
                <a:ea typeface="+mn-ea"/>
                <a:cs typeface="+mn-cs"/>
              </a:rPr>
              <a:t>, 2021).</a:t>
            </a:r>
            <a:endParaRPr lang="en-IN" dirty="0"/>
          </a:p>
        </p:txBody>
      </p:sp>
      <p:sp>
        <p:nvSpPr>
          <p:cNvPr id="4" name="Slide Number Placeholder 3"/>
          <p:cNvSpPr>
            <a:spLocks noGrp="1"/>
          </p:cNvSpPr>
          <p:nvPr>
            <p:ph type="sldNum" sz="quarter" idx="10"/>
          </p:nvPr>
        </p:nvSpPr>
        <p:spPr/>
        <p:txBody>
          <a:bodyPr/>
          <a:lstStyle/>
          <a:p>
            <a:fld id="{E8406A38-D3BC-4047-8ADA-686273352142}" type="slidenum">
              <a:rPr lang="en-IN" smtClean="0"/>
              <a:pPr/>
              <a:t>10</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a:solidFill>
                  <a:schemeClr val="tx1"/>
                </a:solidFill>
                <a:latin typeface="+mn-lt"/>
                <a:ea typeface="+mn-ea"/>
                <a:cs typeface="+mn-cs"/>
              </a:rPr>
              <a:t>The plan of offering employees a flexible working hour, assisting the employee by knowing their opinion and active listening, and offering employees compensation will prove to be beneficial. These aspects can be analysed through key performance indicator (Ali and Anwar, 2021).</a:t>
            </a:r>
            <a:endParaRPr lang="en-IN" dirty="0"/>
          </a:p>
        </p:txBody>
      </p:sp>
      <p:sp>
        <p:nvSpPr>
          <p:cNvPr id="4" name="Slide Number Placeholder 3"/>
          <p:cNvSpPr>
            <a:spLocks noGrp="1"/>
          </p:cNvSpPr>
          <p:nvPr>
            <p:ph type="sldNum" sz="quarter" idx="10"/>
          </p:nvPr>
        </p:nvSpPr>
        <p:spPr/>
        <p:txBody>
          <a:bodyPr/>
          <a:lstStyle/>
          <a:p>
            <a:fld id="{E8406A38-D3BC-4047-8ADA-686273352142}" type="slidenum">
              <a:rPr lang="en-IN" smtClean="0"/>
              <a:pPr/>
              <a:t>11</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a:solidFill>
                  <a:schemeClr val="tx1"/>
                </a:solidFill>
                <a:latin typeface="+mn-lt"/>
                <a:ea typeface="+mn-ea"/>
                <a:cs typeface="+mn-cs"/>
              </a:rPr>
              <a:t>The report based on the presentation has clearly and comprehensively covered the employee's complex problem of work-related stress. The strain of their own performance at work, as well as work-related politics, have been identified as key causes to work-related stress among employees in the United Kingdom</a:t>
            </a:r>
            <a:endParaRPr lang="en-IN" dirty="0"/>
          </a:p>
        </p:txBody>
      </p:sp>
      <p:sp>
        <p:nvSpPr>
          <p:cNvPr id="4" name="Slide Number Placeholder 3"/>
          <p:cNvSpPr>
            <a:spLocks noGrp="1"/>
          </p:cNvSpPr>
          <p:nvPr>
            <p:ph type="sldNum" sz="quarter" idx="10"/>
          </p:nvPr>
        </p:nvSpPr>
        <p:spPr/>
        <p:txBody>
          <a:bodyPr/>
          <a:lstStyle/>
          <a:p>
            <a:fld id="{E8406A38-D3BC-4047-8ADA-686273352142}" type="slidenum">
              <a:rPr lang="en-IN" smtClean="0"/>
              <a:pPr/>
              <a:t>12</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rtl="0"/>
            <a:r>
              <a:rPr lang="en-IN" sz="1200" b="0" i="0" u="none" strike="noStrike" kern="1200" dirty="0" err="1">
                <a:solidFill>
                  <a:schemeClr val="tx1"/>
                </a:solidFill>
                <a:latin typeface="+mn-lt"/>
                <a:ea typeface="+mn-ea"/>
                <a:cs typeface="+mn-cs"/>
              </a:rPr>
              <a:t>Huddy</a:t>
            </a:r>
            <a:r>
              <a:rPr lang="en-IN" sz="1200" b="0" i="0" u="none" strike="noStrike" kern="1200" dirty="0">
                <a:solidFill>
                  <a:schemeClr val="tx1"/>
                </a:solidFill>
                <a:latin typeface="+mn-lt"/>
                <a:ea typeface="+mn-ea"/>
                <a:cs typeface="+mn-cs"/>
              </a:rPr>
              <a:t>, L., </a:t>
            </a:r>
            <a:r>
              <a:rPr lang="en-IN" sz="1200" b="0" i="0" u="none" strike="noStrike" kern="1200" dirty="0" err="1">
                <a:solidFill>
                  <a:schemeClr val="tx1"/>
                </a:solidFill>
                <a:latin typeface="+mn-lt"/>
                <a:ea typeface="+mn-ea"/>
                <a:cs typeface="+mn-cs"/>
              </a:rPr>
              <a:t>Bankert</a:t>
            </a:r>
            <a:r>
              <a:rPr lang="en-IN" sz="1200" b="0" i="0" u="none" strike="noStrike" kern="1200" dirty="0">
                <a:solidFill>
                  <a:schemeClr val="tx1"/>
                </a:solidFill>
                <a:latin typeface="+mn-lt"/>
                <a:ea typeface="+mn-ea"/>
                <a:cs typeface="+mn-cs"/>
              </a:rPr>
              <a:t>, A. and Davies, C., 2018. Expressive versus instrumental partisanship in multiparty European systems. </a:t>
            </a:r>
            <a:r>
              <a:rPr lang="en-IN" sz="1200" b="0" i="1" u="none" strike="noStrike" kern="1200" dirty="0">
                <a:solidFill>
                  <a:schemeClr val="tx1"/>
                </a:solidFill>
                <a:latin typeface="+mn-lt"/>
                <a:ea typeface="+mn-ea"/>
                <a:cs typeface="+mn-cs"/>
              </a:rPr>
              <a:t>Political Psychology</a:t>
            </a:r>
            <a:r>
              <a:rPr lang="en-IN" sz="1200" b="0" i="0" u="none" strike="noStrike" kern="1200" dirty="0">
                <a:solidFill>
                  <a:schemeClr val="tx1"/>
                </a:solidFill>
                <a:latin typeface="+mn-lt"/>
                <a:ea typeface="+mn-ea"/>
                <a:cs typeface="+mn-cs"/>
              </a:rPr>
              <a:t>, </a:t>
            </a:r>
            <a:r>
              <a:rPr lang="en-IN" sz="1200" b="0" i="1" u="none" strike="noStrike" kern="1200" dirty="0">
                <a:solidFill>
                  <a:schemeClr val="tx1"/>
                </a:solidFill>
                <a:latin typeface="+mn-lt"/>
                <a:ea typeface="+mn-ea"/>
                <a:cs typeface="+mn-cs"/>
              </a:rPr>
              <a:t>39</a:t>
            </a:r>
            <a:r>
              <a:rPr lang="en-IN" sz="1200" b="0" i="0" u="none" strike="noStrike" kern="1200" dirty="0">
                <a:solidFill>
                  <a:schemeClr val="tx1"/>
                </a:solidFill>
                <a:latin typeface="+mn-lt"/>
                <a:ea typeface="+mn-ea"/>
                <a:cs typeface="+mn-cs"/>
              </a:rPr>
              <a:t>, pp.173-199.</a:t>
            </a:r>
            <a:endParaRPr lang="en-IN" b="0" dirty="0"/>
          </a:p>
          <a:p>
            <a:pPr rtl="0"/>
            <a:r>
              <a:rPr lang="en-IN" sz="1200" b="0" i="0" u="none" strike="noStrike" kern="1200" dirty="0">
                <a:solidFill>
                  <a:schemeClr val="tx1"/>
                </a:solidFill>
                <a:latin typeface="+mn-lt"/>
                <a:ea typeface="+mn-ea"/>
                <a:cs typeface="+mn-cs"/>
              </a:rPr>
              <a:t>Wheatley, D., 2021. Workplace location and the quality of work: The case of urban-based workers in the UK. </a:t>
            </a:r>
            <a:r>
              <a:rPr lang="en-IN" sz="1200" b="0" i="1" u="none" strike="noStrike" kern="1200" dirty="0">
                <a:solidFill>
                  <a:schemeClr val="tx1"/>
                </a:solidFill>
                <a:latin typeface="+mn-lt"/>
                <a:ea typeface="+mn-ea"/>
                <a:cs typeface="+mn-cs"/>
              </a:rPr>
              <a:t>Urban Studies</a:t>
            </a:r>
            <a:r>
              <a:rPr lang="en-IN" sz="1200" b="0" i="0" u="none" strike="noStrike" kern="1200" dirty="0">
                <a:solidFill>
                  <a:schemeClr val="tx1"/>
                </a:solidFill>
                <a:latin typeface="+mn-lt"/>
                <a:ea typeface="+mn-ea"/>
                <a:cs typeface="+mn-cs"/>
              </a:rPr>
              <a:t>, </a:t>
            </a:r>
            <a:r>
              <a:rPr lang="en-IN" sz="1200" b="0" i="1" u="none" strike="noStrike" kern="1200" dirty="0">
                <a:solidFill>
                  <a:schemeClr val="tx1"/>
                </a:solidFill>
                <a:latin typeface="+mn-lt"/>
                <a:ea typeface="+mn-ea"/>
                <a:cs typeface="+mn-cs"/>
              </a:rPr>
              <a:t>58</a:t>
            </a:r>
            <a:r>
              <a:rPr lang="en-IN" sz="1200" b="0" i="0" u="none" strike="noStrike" kern="1200" dirty="0">
                <a:solidFill>
                  <a:schemeClr val="tx1"/>
                </a:solidFill>
                <a:latin typeface="+mn-lt"/>
                <a:ea typeface="+mn-ea"/>
                <a:cs typeface="+mn-cs"/>
              </a:rPr>
              <a:t>(11), pp.2233-2257.</a:t>
            </a:r>
            <a:endParaRPr lang="en-IN" b="0" dirty="0"/>
          </a:p>
          <a:p>
            <a:pPr rtl="0"/>
            <a:r>
              <a:rPr lang="en-IN" sz="1200" b="0" i="0" u="none" strike="noStrike" kern="1200" dirty="0" err="1">
                <a:solidFill>
                  <a:schemeClr val="tx1"/>
                </a:solidFill>
                <a:latin typeface="+mn-lt"/>
                <a:ea typeface="+mn-ea"/>
                <a:cs typeface="+mn-cs"/>
              </a:rPr>
              <a:t>Huria</a:t>
            </a:r>
            <a:r>
              <a:rPr lang="en-IN" sz="1200" b="0" i="0" u="none" strike="noStrike" kern="1200" dirty="0">
                <a:solidFill>
                  <a:schemeClr val="tx1"/>
                </a:solidFill>
                <a:latin typeface="+mn-lt"/>
                <a:ea typeface="+mn-ea"/>
                <a:cs typeface="+mn-cs"/>
              </a:rPr>
              <a:t>, C.N., 2019. </a:t>
            </a:r>
            <a:r>
              <a:rPr lang="en-IN" sz="1200" b="0" i="1" u="none" strike="noStrike" kern="1200" dirty="0">
                <a:solidFill>
                  <a:schemeClr val="tx1"/>
                </a:solidFill>
                <a:latin typeface="+mn-lt"/>
                <a:ea typeface="+mn-ea"/>
                <a:cs typeface="+mn-cs"/>
              </a:rPr>
              <a:t>An Analysis of Political Regimes Model on Economic Development in Uganda: 1963-2013</a:t>
            </a:r>
            <a:r>
              <a:rPr lang="en-IN" sz="1200" b="0" i="0" u="none" strike="noStrike" kern="1200" dirty="0">
                <a:solidFill>
                  <a:schemeClr val="tx1"/>
                </a:solidFill>
                <a:latin typeface="+mn-lt"/>
                <a:ea typeface="+mn-ea"/>
                <a:cs typeface="+mn-cs"/>
              </a:rPr>
              <a:t> (Doctoral dissertation, United States International University-Africa).</a:t>
            </a:r>
            <a:endParaRPr lang="en-IN" b="0" dirty="0"/>
          </a:p>
          <a:p>
            <a:pPr rtl="0"/>
            <a:r>
              <a:rPr lang="en-IN" sz="1200" b="0" i="0" u="none" strike="noStrike" kern="1200" dirty="0">
                <a:solidFill>
                  <a:schemeClr val="tx1"/>
                </a:solidFill>
                <a:latin typeface="+mn-lt"/>
                <a:ea typeface="+mn-ea"/>
                <a:cs typeface="+mn-cs"/>
              </a:rPr>
              <a:t>Sinclair, R.R., Allen, T., Barber, L., Bergman, M., Britt, T., Butler, A., Ford, M., Hammer, L., Kath, L., </a:t>
            </a:r>
            <a:r>
              <a:rPr lang="en-IN" sz="1200" b="0" i="0" u="none" strike="noStrike" kern="1200" dirty="0" err="1">
                <a:solidFill>
                  <a:schemeClr val="tx1"/>
                </a:solidFill>
                <a:latin typeface="+mn-lt"/>
                <a:ea typeface="+mn-ea"/>
                <a:cs typeface="+mn-cs"/>
              </a:rPr>
              <a:t>Probst</a:t>
            </a:r>
            <a:r>
              <a:rPr lang="en-IN" sz="1200" b="0" i="0" u="none" strike="noStrike" kern="1200" dirty="0">
                <a:solidFill>
                  <a:schemeClr val="tx1"/>
                </a:solidFill>
                <a:latin typeface="+mn-lt"/>
                <a:ea typeface="+mn-ea"/>
                <a:cs typeface="+mn-cs"/>
              </a:rPr>
              <a:t>, T. and Yuan, Z., 2020. Occupational health science in the time of COVID-19: Now more than ever.</a:t>
            </a:r>
            <a:endParaRPr lang="en-IN" b="0" dirty="0"/>
          </a:p>
          <a:p>
            <a:pPr rtl="0"/>
            <a:r>
              <a:rPr lang="en-IN" sz="1200" b="0" i="0" u="none" strike="noStrike" kern="1200" dirty="0" err="1">
                <a:solidFill>
                  <a:schemeClr val="tx1"/>
                </a:solidFill>
                <a:latin typeface="+mn-lt"/>
                <a:ea typeface="+mn-ea"/>
                <a:cs typeface="+mn-cs"/>
              </a:rPr>
              <a:t>Baeza</a:t>
            </a:r>
            <a:r>
              <a:rPr lang="en-IN" sz="1200" b="0" i="0" u="none" strike="noStrike" kern="1200" dirty="0">
                <a:solidFill>
                  <a:schemeClr val="tx1"/>
                </a:solidFill>
                <a:latin typeface="+mn-lt"/>
                <a:ea typeface="+mn-ea"/>
                <a:cs typeface="+mn-cs"/>
              </a:rPr>
              <a:t>, M.A., Gonzalez, J.A. and Wang, Y., 2018. Job flexibility and job satisfaction among Mexican professionals: a socio-cultural explanation. </a:t>
            </a:r>
            <a:r>
              <a:rPr lang="en-IN" sz="1200" b="0" i="1" u="none" strike="noStrike" kern="1200" dirty="0">
                <a:solidFill>
                  <a:schemeClr val="tx1"/>
                </a:solidFill>
                <a:latin typeface="+mn-lt"/>
                <a:ea typeface="+mn-ea"/>
                <a:cs typeface="+mn-cs"/>
              </a:rPr>
              <a:t>Employee Relations</a:t>
            </a:r>
            <a:r>
              <a:rPr lang="en-IN" sz="1200" b="0" i="0" u="none" strike="noStrike" kern="1200" dirty="0">
                <a:solidFill>
                  <a:schemeClr val="tx1"/>
                </a:solidFill>
                <a:latin typeface="+mn-lt"/>
                <a:ea typeface="+mn-ea"/>
                <a:cs typeface="+mn-cs"/>
              </a:rPr>
              <a:t>.</a:t>
            </a:r>
            <a:endParaRPr lang="en-IN" b="0" dirty="0"/>
          </a:p>
          <a:p>
            <a:pPr rtl="0"/>
            <a:r>
              <a:rPr lang="en-IN" sz="1200" b="0" i="0" u="none" strike="noStrike" kern="1200" dirty="0" err="1">
                <a:solidFill>
                  <a:schemeClr val="tx1"/>
                </a:solidFill>
                <a:latin typeface="+mn-lt"/>
                <a:ea typeface="+mn-ea"/>
                <a:cs typeface="+mn-cs"/>
              </a:rPr>
              <a:t>Ojo</a:t>
            </a:r>
            <a:r>
              <a:rPr lang="en-IN" sz="1200" b="0" i="0" u="none" strike="noStrike" kern="1200" dirty="0">
                <a:solidFill>
                  <a:schemeClr val="tx1"/>
                </a:solidFill>
                <a:latin typeface="+mn-lt"/>
                <a:ea typeface="+mn-ea"/>
                <a:cs typeface="+mn-cs"/>
              </a:rPr>
              <a:t>, A. and Adebayo, S., 2017. </a:t>
            </a:r>
            <a:r>
              <a:rPr lang="en-IN" sz="1200" b="0" i="0" u="none" strike="noStrike" kern="1200" dirty="0" err="1">
                <a:solidFill>
                  <a:schemeClr val="tx1"/>
                </a:solidFill>
                <a:latin typeface="+mn-lt"/>
                <a:ea typeface="+mn-ea"/>
                <a:cs typeface="+mn-cs"/>
              </a:rPr>
              <a:t>Blockchain</a:t>
            </a:r>
            <a:r>
              <a:rPr lang="en-IN" sz="1200" b="0" i="0" u="none" strike="noStrike" kern="1200" dirty="0">
                <a:solidFill>
                  <a:schemeClr val="tx1"/>
                </a:solidFill>
                <a:latin typeface="+mn-lt"/>
                <a:ea typeface="+mn-ea"/>
                <a:cs typeface="+mn-cs"/>
              </a:rPr>
              <a:t> as a next generation government information infrastructure: A review of initiatives in D5 countries. </a:t>
            </a:r>
            <a:r>
              <a:rPr lang="en-IN" sz="1200" b="0" i="1" u="none" strike="noStrike" kern="1200" dirty="0">
                <a:solidFill>
                  <a:schemeClr val="tx1"/>
                </a:solidFill>
                <a:latin typeface="+mn-lt"/>
                <a:ea typeface="+mn-ea"/>
                <a:cs typeface="+mn-cs"/>
              </a:rPr>
              <a:t>Government 3.0–Next Generation Government Technology Infrastructure and Services</a:t>
            </a:r>
            <a:r>
              <a:rPr lang="en-IN" sz="1200" b="0" i="0" u="none" strike="noStrike" kern="1200" dirty="0">
                <a:solidFill>
                  <a:schemeClr val="tx1"/>
                </a:solidFill>
                <a:latin typeface="+mn-lt"/>
                <a:ea typeface="+mn-ea"/>
                <a:cs typeface="+mn-cs"/>
              </a:rPr>
              <a:t>, pp.283-298.</a:t>
            </a:r>
            <a:endParaRPr lang="en-IN" b="0" dirty="0"/>
          </a:p>
          <a:p>
            <a:pPr rtl="0"/>
            <a:r>
              <a:rPr lang="en-IN" sz="1200" b="0" i="0" u="none" strike="noStrike" kern="1200" dirty="0" err="1">
                <a:solidFill>
                  <a:schemeClr val="tx1"/>
                </a:solidFill>
                <a:latin typeface="+mn-lt"/>
                <a:ea typeface="+mn-ea"/>
                <a:cs typeface="+mn-cs"/>
              </a:rPr>
              <a:t>Sunindijo</a:t>
            </a:r>
            <a:r>
              <a:rPr lang="en-IN" sz="1200" b="0" i="0" u="none" strike="noStrike" kern="1200" dirty="0">
                <a:solidFill>
                  <a:schemeClr val="tx1"/>
                </a:solidFill>
                <a:latin typeface="+mn-lt"/>
                <a:ea typeface="+mn-ea"/>
                <a:cs typeface="+mn-cs"/>
              </a:rPr>
              <a:t>, R.Y. and </a:t>
            </a:r>
            <a:r>
              <a:rPr lang="en-IN" sz="1200" b="0" i="0" u="none" strike="noStrike" kern="1200" dirty="0" err="1">
                <a:solidFill>
                  <a:schemeClr val="tx1"/>
                </a:solidFill>
                <a:latin typeface="+mn-lt"/>
                <a:ea typeface="+mn-ea"/>
                <a:cs typeface="+mn-cs"/>
              </a:rPr>
              <a:t>Kamardeen</a:t>
            </a:r>
            <a:r>
              <a:rPr lang="en-IN" sz="1200" b="0" i="0" u="none" strike="noStrike" kern="1200" dirty="0">
                <a:solidFill>
                  <a:schemeClr val="tx1"/>
                </a:solidFill>
                <a:latin typeface="+mn-lt"/>
                <a:ea typeface="+mn-ea"/>
                <a:cs typeface="+mn-cs"/>
              </a:rPr>
              <a:t>, I., 2017. Work stress is a threat to gender diversity in the construction industry. </a:t>
            </a:r>
            <a:r>
              <a:rPr lang="en-IN" sz="1200" b="0" i="1" u="none" strike="noStrike" kern="1200" dirty="0">
                <a:solidFill>
                  <a:schemeClr val="tx1"/>
                </a:solidFill>
                <a:latin typeface="+mn-lt"/>
                <a:ea typeface="+mn-ea"/>
                <a:cs typeface="+mn-cs"/>
              </a:rPr>
              <a:t>Journal of Construction Engineering and Management</a:t>
            </a:r>
            <a:r>
              <a:rPr lang="en-IN" sz="1200" b="0" i="0" u="none" strike="noStrike" kern="1200" dirty="0">
                <a:solidFill>
                  <a:schemeClr val="tx1"/>
                </a:solidFill>
                <a:latin typeface="+mn-lt"/>
                <a:ea typeface="+mn-ea"/>
                <a:cs typeface="+mn-cs"/>
              </a:rPr>
              <a:t>, </a:t>
            </a:r>
            <a:r>
              <a:rPr lang="en-IN" sz="1200" b="0" i="1" u="none" strike="noStrike" kern="1200" dirty="0">
                <a:solidFill>
                  <a:schemeClr val="tx1"/>
                </a:solidFill>
                <a:latin typeface="+mn-lt"/>
                <a:ea typeface="+mn-ea"/>
                <a:cs typeface="+mn-cs"/>
              </a:rPr>
              <a:t>143</a:t>
            </a:r>
            <a:r>
              <a:rPr lang="en-IN" sz="1200" b="0" i="0" u="none" strike="noStrike" kern="1200" dirty="0">
                <a:solidFill>
                  <a:schemeClr val="tx1"/>
                </a:solidFill>
                <a:latin typeface="+mn-lt"/>
                <a:ea typeface="+mn-ea"/>
                <a:cs typeface="+mn-cs"/>
              </a:rPr>
              <a:t>(10), p.04017073.</a:t>
            </a:r>
            <a:endParaRPr lang="en-IN" b="0" dirty="0"/>
          </a:p>
          <a:p>
            <a:pPr rtl="0"/>
            <a:r>
              <a:rPr lang="en-IN" sz="1200" b="0" i="0" u="none" strike="noStrike" kern="1200" dirty="0">
                <a:solidFill>
                  <a:schemeClr val="tx1"/>
                </a:solidFill>
                <a:latin typeface="+mn-lt"/>
                <a:ea typeface="+mn-ea"/>
                <a:cs typeface="+mn-cs"/>
              </a:rPr>
              <a:t>Burns, E.E. and </a:t>
            </a:r>
            <a:r>
              <a:rPr lang="en-IN" sz="1200" b="0" i="0" u="none" strike="noStrike" kern="1200" dirty="0" err="1">
                <a:solidFill>
                  <a:schemeClr val="tx1"/>
                </a:solidFill>
                <a:latin typeface="+mn-lt"/>
                <a:ea typeface="+mn-ea"/>
                <a:cs typeface="+mn-cs"/>
              </a:rPr>
              <a:t>Boxall</a:t>
            </a:r>
            <a:r>
              <a:rPr lang="en-IN" sz="1200" b="0" i="0" u="none" strike="noStrike" kern="1200" dirty="0">
                <a:solidFill>
                  <a:schemeClr val="tx1"/>
                </a:solidFill>
                <a:latin typeface="+mn-lt"/>
                <a:ea typeface="+mn-ea"/>
                <a:cs typeface="+mn-cs"/>
              </a:rPr>
              <a:t>, A.B., 2018. </a:t>
            </a:r>
            <a:r>
              <a:rPr lang="en-IN" sz="1200" b="0" i="0" u="none" strike="noStrike" kern="1200" dirty="0" err="1">
                <a:solidFill>
                  <a:schemeClr val="tx1"/>
                </a:solidFill>
                <a:latin typeface="+mn-lt"/>
                <a:ea typeface="+mn-ea"/>
                <a:cs typeface="+mn-cs"/>
              </a:rPr>
              <a:t>Microplastics</a:t>
            </a:r>
            <a:r>
              <a:rPr lang="en-IN" sz="1200" b="0" i="0" u="none" strike="noStrike" kern="1200" dirty="0">
                <a:solidFill>
                  <a:schemeClr val="tx1"/>
                </a:solidFill>
                <a:latin typeface="+mn-lt"/>
                <a:ea typeface="+mn-ea"/>
                <a:cs typeface="+mn-cs"/>
              </a:rPr>
              <a:t> in the aquatic environment: Evidence for or against adverse impacts and major knowledge gaps. </a:t>
            </a:r>
            <a:r>
              <a:rPr lang="en-IN" sz="1200" b="0" i="1" u="none" strike="noStrike" kern="1200" dirty="0">
                <a:solidFill>
                  <a:schemeClr val="tx1"/>
                </a:solidFill>
                <a:latin typeface="+mn-lt"/>
                <a:ea typeface="+mn-ea"/>
                <a:cs typeface="+mn-cs"/>
              </a:rPr>
              <a:t>Environmental toxicology and chemistry</a:t>
            </a:r>
            <a:r>
              <a:rPr lang="en-IN" sz="1200" b="0" i="0" u="none" strike="noStrike" kern="1200" dirty="0">
                <a:solidFill>
                  <a:schemeClr val="tx1"/>
                </a:solidFill>
                <a:latin typeface="+mn-lt"/>
                <a:ea typeface="+mn-ea"/>
                <a:cs typeface="+mn-cs"/>
              </a:rPr>
              <a:t>, </a:t>
            </a:r>
            <a:r>
              <a:rPr lang="en-IN" sz="1200" b="0" i="1" u="none" strike="noStrike" kern="1200" dirty="0">
                <a:solidFill>
                  <a:schemeClr val="tx1"/>
                </a:solidFill>
                <a:latin typeface="+mn-lt"/>
                <a:ea typeface="+mn-ea"/>
                <a:cs typeface="+mn-cs"/>
              </a:rPr>
              <a:t>37</a:t>
            </a:r>
            <a:r>
              <a:rPr lang="en-IN" sz="1200" b="0" i="0" u="none" strike="noStrike" kern="1200" dirty="0">
                <a:solidFill>
                  <a:schemeClr val="tx1"/>
                </a:solidFill>
                <a:latin typeface="+mn-lt"/>
                <a:ea typeface="+mn-ea"/>
                <a:cs typeface="+mn-cs"/>
              </a:rPr>
              <a:t>(11), pp.2776-2796.</a:t>
            </a:r>
            <a:endParaRPr lang="en-IN" b="0" dirty="0"/>
          </a:p>
          <a:p>
            <a:pPr rtl="0"/>
            <a:r>
              <a:rPr lang="en-IN" sz="1200" b="0" i="0" u="none" strike="noStrike" kern="1200" dirty="0" err="1">
                <a:solidFill>
                  <a:schemeClr val="tx1"/>
                </a:solidFill>
                <a:latin typeface="+mn-lt"/>
                <a:ea typeface="+mn-ea"/>
                <a:cs typeface="+mn-cs"/>
              </a:rPr>
              <a:t>Casamitjana</a:t>
            </a:r>
            <a:r>
              <a:rPr lang="en-IN" sz="1200" b="0" i="0" u="none" strike="noStrike" kern="1200" dirty="0">
                <a:solidFill>
                  <a:schemeClr val="tx1"/>
                </a:solidFill>
                <a:latin typeface="+mn-lt"/>
                <a:ea typeface="+mn-ea"/>
                <a:cs typeface="+mn-cs"/>
              </a:rPr>
              <a:t>, J., 2021. The Confirmation of Ethical Veganism as a Protected Philosophical Belief in Great Britain. </a:t>
            </a:r>
            <a:r>
              <a:rPr lang="en-IN" sz="1200" b="0" i="1" u="none" strike="noStrike" kern="1200" dirty="0">
                <a:solidFill>
                  <a:schemeClr val="tx1"/>
                </a:solidFill>
                <a:latin typeface="+mn-lt"/>
                <a:ea typeface="+mn-ea"/>
                <a:cs typeface="+mn-cs"/>
              </a:rPr>
              <a:t>Law and Veganism: International Perspectives on the Human Right to Freedom of Conscience</a:t>
            </a:r>
            <a:r>
              <a:rPr lang="en-IN" sz="1200" b="0" i="0" u="none" strike="noStrike" kern="1200" dirty="0">
                <a:solidFill>
                  <a:schemeClr val="tx1"/>
                </a:solidFill>
                <a:latin typeface="+mn-lt"/>
                <a:ea typeface="+mn-ea"/>
                <a:cs typeface="+mn-cs"/>
              </a:rPr>
              <a:t>, p.245.</a:t>
            </a:r>
            <a:endParaRPr lang="en-IN" b="0" dirty="0"/>
          </a:p>
          <a:p>
            <a:br>
              <a:rPr lang="en-IN" dirty="0"/>
            </a:br>
            <a:endParaRPr lang="en-IN" dirty="0"/>
          </a:p>
        </p:txBody>
      </p:sp>
      <p:sp>
        <p:nvSpPr>
          <p:cNvPr id="4" name="Slide Number Placeholder 3"/>
          <p:cNvSpPr>
            <a:spLocks noGrp="1"/>
          </p:cNvSpPr>
          <p:nvPr>
            <p:ph type="sldNum" sz="quarter" idx="10"/>
          </p:nvPr>
        </p:nvSpPr>
        <p:spPr/>
        <p:txBody>
          <a:bodyPr/>
          <a:lstStyle/>
          <a:p>
            <a:fld id="{E8406A38-D3BC-4047-8ADA-686273352142}" type="slidenum">
              <a:rPr lang="en-IN" smtClean="0"/>
              <a:pPr/>
              <a:t>13</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F9A51D06-73A5-45F1-A222-18D27D175382}" type="datetimeFigureOut">
              <a:rPr lang="en-US" smtClean="0"/>
              <a:pPr/>
              <a:t>11/8/2021</a:t>
            </a:fld>
            <a:endParaRPr lang="en-IN"/>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IN"/>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58624DF-E75D-4138-BCFE-19010C472A0A}" type="slidenum">
              <a:rPr lang="en-IN" smtClean="0"/>
              <a:pPr/>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9A51D06-73A5-45F1-A222-18D27D175382}" type="datetimeFigureOut">
              <a:rPr lang="en-US" smtClean="0"/>
              <a:pPr/>
              <a:t>11/8/2021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58624DF-E75D-4138-BCFE-19010C472A0A}" type="slidenum">
              <a:rPr lang="en-IN" smtClean="0"/>
              <a:pPr/>
              <a:t>‹#›</a:t>
            </a:fld>
            <a:endParaRPr lang="en-IN"/>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F9A51D06-73A5-45F1-A222-18D27D175382}" type="datetimeFigureOut">
              <a:rPr lang="en-US" smtClean="0"/>
              <a:pPr/>
              <a:t>11/8/2021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58624DF-E75D-4138-BCFE-19010C472A0A}" type="slidenum">
              <a:rPr lang="en-IN" smtClean="0"/>
              <a:pPr/>
              <a:t>‹#›</a:t>
            </a:fld>
            <a:endParaRPr lang="en-IN"/>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9A51D06-73A5-45F1-A222-18D27D175382}" type="datetimeFigureOut">
              <a:rPr lang="en-US" smtClean="0"/>
              <a:pPr/>
              <a:t>11/8/2021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58624DF-E75D-4138-BCFE-19010C472A0A}" type="slidenum">
              <a:rPr lang="en-IN" smtClean="0"/>
              <a:pPr/>
              <a:t>‹#›</a:t>
            </a:fld>
            <a:endParaRPr lang="en-IN"/>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F9A51D06-73A5-45F1-A222-18D27D175382}" type="datetimeFigureOut">
              <a:rPr lang="en-US" smtClean="0"/>
              <a:pPr/>
              <a:t>11/8/2021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58624DF-E75D-4138-BCFE-19010C472A0A}" type="slidenum">
              <a:rPr lang="en-IN" smtClean="0"/>
              <a:pPr/>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9A51D06-73A5-45F1-A222-18D27D175382}" type="datetimeFigureOut">
              <a:rPr lang="en-US" smtClean="0"/>
              <a:pPr/>
              <a:t>11/8/2021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58624DF-E75D-4138-BCFE-19010C472A0A}" type="slidenum">
              <a:rPr lang="en-IN" smtClean="0"/>
              <a:pPr/>
              <a:t>‹#›</a:t>
            </a:fld>
            <a:endParaRPr lang="en-IN"/>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A51D06-73A5-45F1-A222-18D27D175382}" type="datetimeFigureOut">
              <a:rPr lang="en-US" smtClean="0"/>
              <a:pPr/>
              <a:t>11/8/2021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958624DF-E75D-4138-BCFE-19010C472A0A}"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F9A51D06-73A5-45F1-A222-18D27D175382}" type="datetimeFigureOut">
              <a:rPr lang="en-US" smtClean="0"/>
              <a:pPr/>
              <a:t>11/8/2021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58624DF-E75D-4138-BCFE-19010C472A0A}" type="slidenum">
              <a:rPr lang="en-IN" smtClean="0"/>
              <a:pPr/>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F9A51D06-73A5-45F1-A222-18D27D175382}" type="datetimeFigureOut">
              <a:rPr lang="en-US" smtClean="0"/>
              <a:pPr/>
              <a:t>11/8/2021</a:t>
            </a:fld>
            <a:endParaRPr lang="en-IN"/>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IN"/>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58624DF-E75D-4138-BCFE-19010C472A0A}" type="slidenum">
              <a:rPr lang="en-IN" smtClean="0"/>
              <a:pPr/>
              <a:t>‹#›</a:t>
            </a:fld>
            <a:endParaRPr lang="en-IN"/>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9A51D06-73A5-45F1-A222-18D27D175382}" type="datetimeFigureOut">
              <a:rPr lang="en-US" smtClean="0"/>
              <a:pPr/>
              <a:t>11/8/2021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58624DF-E75D-4138-BCFE-19010C472A0A}"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9A51D06-73A5-45F1-A222-18D27D175382}" type="datetimeFigureOut">
              <a:rPr lang="en-US" smtClean="0"/>
              <a:pPr/>
              <a:t>11/8/2021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58624DF-E75D-4138-BCFE-19010C472A0A}"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F9A51D06-73A5-45F1-A222-18D27D175382}" type="datetimeFigureOut">
              <a:rPr lang="en-US" smtClean="0"/>
              <a:pPr/>
              <a:t>11/8/2021</a:t>
            </a:fld>
            <a:endParaRPr lang="en-IN"/>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IN"/>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958624DF-E75D-4138-BCFE-19010C472A0A}" type="slidenum">
              <a:rPr lang="en-IN" smtClean="0"/>
              <a:pPr/>
              <a:t>‹#›</a:t>
            </a:fld>
            <a:endParaRPr lang="en-IN"/>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p:cNvSpPr>
            <a:spLocks noGrp="1"/>
          </p:cNvSpPr>
          <p:nvPr>
            <p:ph type="ctrTitle"/>
          </p:nvPr>
        </p:nvSpPr>
        <p:spPr/>
        <p:txBody>
          <a:bodyPr>
            <a:normAutofit fontScale="90000"/>
          </a:bodyPr>
          <a:lstStyle/>
          <a:p>
            <a:r>
              <a:rPr lang="en-GB" b="1" dirty="0"/>
              <a:t>Module: Problem Solving and Decision Making</a:t>
            </a:r>
            <a:br>
              <a:rPr lang="en-IN" dirty="0"/>
            </a:br>
            <a:r>
              <a:rPr lang="en-GB" b="1" dirty="0"/>
              <a:t>Module code: BMSW 4004</a:t>
            </a:r>
            <a:br>
              <a:rPr lang="en-IN" dirty="0"/>
            </a:br>
            <a:r>
              <a:rPr lang="en-GB" b="1" dirty="0"/>
              <a:t>Student </a:t>
            </a:r>
            <a:r>
              <a:rPr lang="en-GB" b="1" dirty="0" err="1"/>
              <a:t>Name:Sorin</a:t>
            </a:r>
            <a:r>
              <a:rPr lang="en-GB" dirty="0"/>
              <a:t> Stoleru</a:t>
            </a:r>
            <a:r>
              <a:rPr lang="en-GB" b="1" dirty="0"/>
              <a:t>      </a:t>
            </a:r>
            <a:br>
              <a:rPr lang="en-IN" dirty="0"/>
            </a:br>
            <a:r>
              <a:rPr lang="en-GB" b="1" dirty="0"/>
              <a:t>Student ID:2026787</a:t>
            </a:r>
            <a:r>
              <a:rPr lang="en-GB" dirty="0"/>
              <a:t> </a:t>
            </a:r>
            <a:endParaRPr lang="en-IN"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8596" y="1214423"/>
            <a:ext cx="8072494" cy="4500594"/>
          </a:xfrm>
        </p:spPr>
        <p:txBody>
          <a:bodyPr>
            <a:noAutofit/>
          </a:bodyPr>
          <a:lstStyle/>
          <a:p>
            <a:r>
              <a:rPr lang="en-IN" sz="2000" dirty="0"/>
              <a:t>Table of Contents</a:t>
            </a:r>
          </a:p>
          <a:p>
            <a:r>
              <a:rPr lang="en-IN" sz="2000" dirty="0"/>
              <a:t>Introduction</a:t>
            </a:r>
          </a:p>
          <a:p>
            <a:r>
              <a:rPr lang="en-IN" sz="2000" dirty="0"/>
              <a:t>Discussion on the nature and impact of the complex problem on the overall performance of organisations</a:t>
            </a:r>
          </a:p>
          <a:p>
            <a:r>
              <a:rPr lang="en-IN" sz="2000" dirty="0"/>
              <a:t>Research-informed cause-and-effect analysis of the complex problem</a:t>
            </a:r>
          </a:p>
          <a:p>
            <a:r>
              <a:rPr lang="en-IN" sz="2000" dirty="0"/>
              <a:t>PESTLE analysis of the macro-environmental factors contributing to the complex problem</a:t>
            </a:r>
          </a:p>
          <a:p>
            <a:r>
              <a:rPr lang="en-IN" sz="2000" dirty="0"/>
              <a:t>Evaluation of alternative solutions to the complex problem with an aim of choosing the most appropriate solution among these alternatives </a:t>
            </a:r>
          </a:p>
          <a:p>
            <a:r>
              <a:rPr lang="en-IN" sz="2000" dirty="0"/>
              <a:t>Plan to implement the decision for solving the problem</a:t>
            </a:r>
          </a:p>
          <a:p>
            <a:r>
              <a:rPr lang="en-IN" sz="2000" dirty="0"/>
              <a:t>Conclusion</a:t>
            </a:r>
          </a:p>
          <a:p>
            <a:r>
              <a:rPr lang="en-IN" sz="2000" dirty="0"/>
              <a:t>Reference Links</a:t>
            </a:r>
          </a:p>
        </p:txBody>
      </p:sp>
      <p:sp>
        <p:nvSpPr>
          <p:cNvPr id="2" name="Title 1"/>
          <p:cNvSpPr>
            <a:spLocks noGrp="1"/>
          </p:cNvSpPr>
          <p:nvPr>
            <p:ph type="title"/>
          </p:nvPr>
        </p:nvSpPr>
        <p:spPr/>
        <p:txBody>
          <a:bodyPr/>
          <a:lstStyle/>
          <a:p>
            <a:r>
              <a:rPr lang="en-IN" dirty="0"/>
              <a:t>Table of Contents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5257808" cy="4525963"/>
          </a:xfrm>
        </p:spPr>
        <p:txBody>
          <a:bodyPr>
            <a:normAutofit fontScale="92500"/>
          </a:bodyPr>
          <a:lstStyle/>
          <a:p>
            <a:pPr fontAlgn="base"/>
            <a:r>
              <a:rPr lang="en-IN" dirty="0"/>
              <a:t>The presentation will demonstrate the complex problem of work related stress in the UK</a:t>
            </a:r>
          </a:p>
          <a:p>
            <a:pPr fontAlgn="base"/>
            <a:r>
              <a:rPr lang="en-IN" dirty="0"/>
              <a:t>A Cause and Effect analysis will be demonstrated</a:t>
            </a:r>
          </a:p>
          <a:p>
            <a:pPr fontAlgn="base"/>
            <a:r>
              <a:rPr lang="en-IN" dirty="0"/>
              <a:t>A PESTLE analysis will be done</a:t>
            </a:r>
          </a:p>
          <a:p>
            <a:pPr fontAlgn="base"/>
            <a:r>
              <a:rPr lang="en-IN" dirty="0"/>
              <a:t>Solution will be provided to handle the problem in adherence to PMI and Grid Analysis</a:t>
            </a:r>
          </a:p>
          <a:p>
            <a:endParaRPr lang="en-IN" dirty="0"/>
          </a:p>
        </p:txBody>
      </p:sp>
      <p:sp>
        <p:nvSpPr>
          <p:cNvPr id="2" name="Title 1"/>
          <p:cNvSpPr>
            <a:spLocks noGrp="1"/>
          </p:cNvSpPr>
          <p:nvPr>
            <p:ph type="title"/>
          </p:nvPr>
        </p:nvSpPr>
        <p:spPr/>
        <p:txBody>
          <a:bodyPr/>
          <a:lstStyle/>
          <a:p>
            <a:r>
              <a:rPr lang="en-IN" dirty="0"/>
              <a:t>Introduction</a:t>
            </a:r>
          </a:p>
        </p:txBody>
      </p:sp>
      <p:pic>
        <p:nvPicPr>
          <p:cNvPr id="1026" name="Picture 2"/>
          <p:cNvPicPr>
            <a:picLocks noChangeAspect="1" noChangeArrowheads="1"/>
          </p:cNvPicPr>
          <p:nvPr/>
        </p:nvPicPr>
        <p:blipFill>
          <a:blip r:embed="rId3"/>
          <a:srcRect/>
          <a:stretch>
            <a:fillRect/>
          </a:stretch>
        </p:blipFill>
        <p:spPr bwMode="auto">
          <a:xfrm>
            <a:off x="5572132" y="1571612"/>
            <a:ext cx="3019425" cy="328614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5720" y="2071678"/>
            <a:ext cx="6000792" cy="4214841"/>
          </a:xfrm>
        </p:spPr>
        <p:txBody>
          <a:bodyPr>
            <a:normAutofit fontScale="92500" lnSpcReduction="20000"/>
          </a:bodyPr>
          <a:lstStyle/>
          <a:p>
            <a:pPr fontAlgn="base"/>
            <a:r>
              <a:rPr lang="en-IN" dirty="0"/>
              <a:t> The work-related stress vary from person to person</a:t>
            </a:r>
          </a:p>
          <a:p>
            <a:pPr fontAlgn="base"/>
            <a:r>
              <a:rPr lang="en-IN" dirty="0"/>
              <a:t>It has been reported that the pressure of own performance is one of the contributor behind the same (</a:t>
            </a:r>
            <a:r>
              <a:rPr lang="en-IN" dirty="0" err="1"/>
              <a:t>Kirchberger</a:t>
            </a:r>
            <a:r>
              <a:rPr lang="en-IN" dirty="0"/>
              <a:t> et al., 2020</a:t>
            </a:r>
          </a:p>
          <a:p>
            <a:pPr fontAlgn="base"/>
            <a:r>
              <a:rPr lang="en-IN" dirty="0"/>
              <a:t>Work related-politics is another factor in the UK which result in work-related stress</a:t>
            </a:r>
          </a:p>
          <a:p>
            <a:pPr fontAlgn="base"/>
            <a:r>
              <a:rPr lang="en-IN" dirty="0"/>
              <a:t>The department with highest work-related stress is the Customer service in the UK</a:t>
            </a:r>
          </a:p>
          <a:p>
            <a:endParaRPr lang="en-IN" dirty="0"/>
          </a:p>
        </p:txBody>
      </p:sp>
      <p:sp>
        <p:nvSpPr>
          <p:cNvPr id="2" name="Title 1"/>
          <p:cNvSpPr>
            <a:spLocks noGrp="1"/>
          </p:cNvSpPr>
          <p:nvPr>
            <p:ph type="title"/>
          </p:nvPr>
        </p:nvSpPr>
        <p:spPr>
          <a:xfrm>
            <a:off x="500034" y="500042"/>
            <a:ext cx="8229600" cy="1143000"/>
          </a:xfrm>
        </p:spPr>
        <p:txBody>
          <a:bodyPr>
            <a:normAutofit fontScale="90000"/>
          </a:bodyPr>
          <a:lstStyle/>
          <a:p>
            <a:pPr algn="ctr"/>
            <a:r>
              <a:rPr lang="en-IN" b="1" dirty="0"/>
              <a:t>Discussion on the nature and impact of the complex problem on employees and their organisations</a:t>
            </a:r>
            <a:r>
              <a:rPr lang="en-IN" dirty="0"/>
              <a:t>.</a:t>
            </a:r>
          </a:p>
        </p:txBody>
      </p:sp>
      <p:pic>
        <p:nvPicPr>
          <p:cNvPr id="2050" name="Picture 2"/>
          <p:cNvPicPr>
            <a:picLocks noChangeAspect="1" noChangeArrowheads="1"/>
          </p:cNvPicPr>
          <p:nvPr/>
        </p:nvPicPr>
        <p:blipFill>
          <a:blip r:embed="rId3"/>
          <a:srcRect/>
          <a:stretch>
            <a:fillRect/>
          </a:stretch>
        </p:blipFill>
        <p:spPr bwMode="auto">
          <a:xfrm>
            <a:off x="6000760" y="2428868"/>
            <a:ext cx="2928958" cy="3143272"/>
          </a:xfrm>
          <a:prstGeom prst="rect">
            <a:avLst/>
          </a:prstGeom>
          <a:ln>
            <a:noFill/>
          </a:ln>
          <a:effectLst>
            <a:softEdge rad="11250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857364"/>
            <a:ext cx="6357950" cy="4525963"/>
          </a:xfrm>
        </p:spPr>
        <p:txBody>
          <a:bodyPr>
            <a:normAutofit fontScale="92500" lnSpcReduction="10000"/>
          </a:bodyPr>
          <a:lstStyle/>
          <a:p>
            <a:pPr fontAlgn="base"/>
            <a:r>
              <a:rPr lang="en-IN" dirty="0"/>
              <a:t>The issue of work-related stress directly influence the overall efficiency of the organisation</a:t>
            </a:r>
          </a:p>
          <a:p>
            <a:pPr fontAlgn="base"/>
            <a:r>
              <a:rPr lang="en-IN" dirty="0"/>
              <a:t>The economic strike in the UK because of the pandemic was reason for pay cut </a:t>
            </a:r>
          </a:p>
          <a:p>
            <a:pPr fontAlgn="base"/>
            <a:r>
              <a:rPr lang="en-IN" dirty="0"/>
              <a:t>The issue of work-related stress affected the overall efficiency of the employees</a:t>
            </a:r>
          </a:p>
          <a:p>
            <a:pPr fontAlgn="base"/>
            <a:r>
              <a:rPr lang="en-IN" dirty="0"/>
              <a:t>Huge financial investment is made in the UK by the people due to work-related issue</a:t>
            </a:r>
          </a:p>
          <a:p>
            <a:endParaRPr lang="en-IN" dirty="0"/>
          </a:p>
        </p:txBody>
      </p:sp>
      <p:sp>
        <p:nvSpPr>
          <p:cNvPr id="2" name="Title 1"/>
          <p:cNvSpPr>
            <a:spLocks noGrp="1"/>
          </p:cNvSpPr>
          <p:nvPr>
            <p:ph type="title"/>
          </p:nvPr>
        </p:nvSpPr>
        <p:spPr/>
        <p:txBody>
          <a:bodyPr>
            <a:normAutofit fontScale="90000"/>
          </a:bodyPr>
          <a:lstStyle/>
          <a:p>
            <a:pPr algn="ctr"/>
            <a:r>
              <a:rPr lang="en-IN" b="1" dirty="0"/>
              <a:t>Discussion on the nature and impact of the complex problem on employees and their organisations</a:t>
            </a:r>
            <a:r>
              <a:rPr lang="en-IN" dirty="0"/>
              <a:t>.</a:t>
            </a:r>
          </a:p>
        </p:txBody>
      </p:sp>
      <p:pic>
        <p:nvPicPr>
          <p:cNvPr id="3074" name="Picture 2"/>
          <p:cNvPicPr>
            <a:picLocks noChangeAspect="1" noChangeArrowheads="1"/>
          </p:cNvPicPr>
          <p:nvPr/>
        </p:nvPicPr>
        <p:blipFill>
          <a:blip r:embed="rId3"/>
          <a:srcRect/>
          <a:stretch>
            <a:fillRect/>
          </a:stretch>
        </p:blipFill>
        <p:spPr bwMode="auto">
          <a:xfrm>
            <a:off x="6215074" y="2285992"/>
            <a:ext cx="2724150" cy="292895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4282" y="1928802"/>
            <a:ext cx="5500726" cy="4000528"/>
          </a:xfrm>
        </p:spPr>
        <p:txBody>
          <a:bodyPr>
            <a:normAutofit fontScale="92500" lnSpcReduction="20000"/>
          </a:bodyPr>
          <a:lstStyle/>
          <a:p>
            <a:pPr fontAlgn="base"/>
            <a:r>
              <a:rPr lang="en-IN" dirty="0"/>
              <a:t>Most employees are not happy with their jobs in the United Kingdom</a:t>
            </a:r>
          </a:p>
          <a:p>
            <a:pPr fontAlgn="base"/>
            <a:r>
              <a:rPr lang="en-IN" dirty="0"/>
              <a:t>Almost half of the employee are seeking the opportunity of switching their job (</a:t>
            </a:r>
            <a:r>
              <a:rPr lang="en-IN" dirty="0" err="1"/>
              <a:t>Kitching</a:t>
            </a:r>
            <a:r>
              <a:rPr lang="en-IN" dirty="0"/>
              <a:t>, 2018)</a:t>
            </a:r>
          </a:p>
          <a:p>
            <a:pPr fontAlgn="base"/>
            <a:r>
              <a:rPr lang="en-IN" dirty="0"/>
              <a:t>The pandemic has made the situation worse </a:t>
            </a:r>
          </a:p>
          <a:p>
            <a:pPr fontAlgn="base"/>
            <a:r>
              <a:rPr lang="en-IN" dirty="0" err="1"/>
              <a:t>Brexit</a:t>
            </a:r>
            <a:r>
              <a:rPr lang="en-IN" dirty="0"/>
              <a:t> has huge impact on the Work-related stress</a:t>
            </a:r>
          </a:p>
          <a:p>
            <a:endParaRPr lang="en-IN" dirty="0"/>
          </a:p>
        </p:txBody>
      </p:sp>
      <p:sp>
        <p:nvSpPr>
          <p:cNvPr id="2" name="Title 1"/>
          <p:cNvSpPr>
            <a:spLocks noGrp="1"/>
          </p:cNvSpPr>
          <p:nvPr>
            <p:ph type="title"/>
          </p:nvPr>
        </p:nvSpPr>
        <p:spPr/>
        <p:txBody>
          <a:bodyPr>
            <a:normAutofit fontScale="90000"/>
          </a:bodyPr>
          <a:lstStyle/>
          <a:p>
            <a:pPr algn="ctr"/>
            <a:r>
              <a:rPr lang="en-IN" b="1" dirty="0"/>
              <a:t>Research-informed cause-and-effect analysis of the complex problem</a:t>
            </a:r>
            <a:endParaRPr lang="en-IN" dirty="0"/>
          </a:p>
        </p:txBody>
      </p:sp>
      <p:pic>
        <p:nvPicPr>
          <p:cNvPr id="4098" name="Picture 2"/>
          <p:cNvPicPr>
            <a:picLocks noChangeAspect="1" noChangeArrowheads="1"/>
          </p:cNvPicPr>
          <p:nvPr/>
        </p:nvPicPr>
        <p:blipFill>
          <a:blip r:embed="rId3"/>
          <a:srcRect/>
          <a:stretch>
            <a:fillRect/>
          </a:stretch>
        </p:blipFill>
        <p:spPr bwMode="auto">
          <a:xfrm>
            <a:off x="5786446" y="2214554"/>
            <a:ext cx="3071834" cy="285752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785927"/>
            <a:ext cx="6286512" cy="4143404"/>
          </a:xfrm>
        </p:spPr>
        <p:txBody>
          <a:bodyPr>
            <a:normAutofit fontScale="85000" lnSpcReduction="10000"/>
          </a:bodyPr>
          <a:lstStyle/>
          <a:p>
            <a:r>
              <a:rPr lang="en-IN" b="1" dirty="0"/>
              <a:t>Political</a:t>
            </a:r>
            <a:endParaRPr lang="en-IN" b="0" dirty="0"/>
          </a:p>
          <a:p>
            <a:pPr fontAlgn="base"/>
            <a:r>
              <a:rPr lang="en-IN" dirty="0" err="1"/>
              <a:t>Brexit</a:t>
            </a:r>
            <a:r>
              <a:rPr lang="en-IN" dirty="0"/>
              <a:t> led to political disparity as there was travelling issue (</a:t>
            </a:r>
            <a:r>
              <a:rPr lang="en-IN" dirty="0" err="1"/>
              <a:t>Huddy</a:t>
            </a:r>
            <a:r>
              <a:rPr lang="en-IN" dirty="0"/>
              <a:t> </a:t>
            </a:r>
            <a:r>
              <a:rPr lang="en-IN" i="1" dirty="0"/>
              <a:t>et al., </a:t>
            </a:r>
            <a:r>
              <a:rPr lang="en-IN" dirty="0"/>
              <a:t>2018)</a:t>
            </a:r>
          </a:p>
          <a:p>
            <a:pPr fontAlgn="base"/>
            <a:r>
              <a:rPr lang="en-IN" dirty="0"/>
              <a:t>Government implication on visas for qualified person was hurdle impacting in work related issue</a:t>
            </a:r>
          </a:p>
          <a:p>
            <a:r>
              <a:rPr lang="en-IN" b="1" dirty="0"/>
              <a:t>Economic</a:t>
            </a:r>
            <a:endParaRPr lang="en-IN" b="0" dirty="0"/>
          </a:p>
          <a:p>
            <a:pPr fontAlgn="base"/>
            <a:r>
              <a:rPr lang="en-IN" dirty="0"/>
              <a:t>Covid-19 led to the strike in the Economy of the UK which led to the down fall</a:t>
            </a:r>
          </a:p>
          <a:p>
            <a:pPr fontAlgn="base"/>
            <a:r>
              <a:rPr lang="en-IN" dirty="0"/>
              <a:t>Lockdown has created major stress and even the close down of organisation</a:t>
            </a:r>
          </a:p>
          <a:p>
            <a:endParaRPr lang="en-IN" dirty="0"/>
          </a:p>
        </p:txBody>
      </p:sp>
      <p:sp>
        <p:nvSpPr>
          <p:cNvPr id="2" name="Title 1"/>
          <p:cNvSpPr>
            <a:spLocks noGrp="1"/>
          </p:cNvSpPr>
          <p:nvPr>
            <p:ph type="title"/>
          </p:nvPr>
        </p:nvSpPr>
        <p:spPr/>
        <p:txBody>
          <a:bodyPr>
            <a:normAutofit fontScale="90000"/>
          </a:bodyPr>
          <a:lstStyle/>
          <a:p>
            <a:pPr algn="ctr"/>
            <a:r>
              <a:rPr lang="en-IN" b="1" dirty="0"/>
              <a:t>A PESTLE analysis of the macro-environmental factors contributing to the complex problem</a:t>
            </a:r>
            <a:endParaRPr lang="en-IN" dirty="0"/>
          </a:p>
        </p:txBody>
      </p:sp>
      <p:pic>
        <p:nvPicPr>
          <p:cNvPr id="5122" name="Picture 2"/>
          <p:cNvPicPr>
            <a:picLocks noChangeAspect="1" noChangeArrowheads="1"/>
          </p:cNvPicPr>
          <p:nvPr/>
        </p:nvPicPr>
        <p:blipFill>
          <a:blip r:embed="rId3"/>
          <a:srcRect/>
          <a:stretch>
            <a:fillRect/>
          </a:stretch>
        </p:blipFill>
        <p:spPr bwMode="auto">
          <a:xfrm>
            <a:off x="6286512" y="2571744"/>
            <a:ext cx="2500311" cy="30003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4282" y="2071678"/>
            <a:ext cx="4786346" cy="3929090"/>
          </a:xfrm>
        </p:spPr>
        <p:txBody>
          <a:bodyPr>
            <a:normAutofit fontScale="92500"/>
          </a:bodyPr>
          <a:lstStyle/>
          <a:p>
            <a:pPr fontAlgn="base">
              <a:buNone/>
            </a:pPr>
            <a:r>
              <a:rPr lang="en-US" b="1" dirty="0"/>
              <a:t>Social</a:t>
            </a:r>
            <a:endParaRPr lang="en-IN" b="1" dirty="0"/>
          </a:p>
          <a:p>
            <a:pPr fontAlgn="base"/>
            <a:r>
              <a:rPr lang="en-IN" dirty="0"/>
              <a:t>Diversity and inclusion</a:t>
            </a:r>
          </a:p>
          <a:p>
            <a:pPr fontAlgn="base"/>
            <a:r>
              <a:rPr lang="en-IN" dirty="0"/>
              <a:t>Equal pay and gender biased (</a:t>
            </a:r>
            <a:r>
              <a:rPr lang="en-IN" dirty="0" err="1"/>
              <a:t>Baeza</a:t>
            </a:r>
            <a:r>
              <a:rPr lang="en-IN" dirty="0"/>
              <a:t> </a:t>
            </a:r>
            <a:r>
              <a:rPr lang="en-IN" i="1" dirty="0"/>
              <a:t>et al., </a:t>
            </a:r>
            <a:r>
              <a:rPr lang="en-IN" dirty="0"/>
              <a:t>2018)</a:t>
            </a:r>
          </a:p>
          <a:p>
            <a:r>
              <a:rPr lang="en-IN" b="1" dirty="0"/>
              <a:t>Technological</a:t>
            </a:r>
            <a:endParaRPr lang="en-IN" b="0" dirty="0"/>
          </a:p>
          <a:p>
            <a:pPr fontAlgn="base"/>
            <a:r>
              <a:rPr lang="en-IN" dirty="0"/>
              <a:t>High research and development infrastructure</a:t>
            </a:r>
          </a:p>
          <a:p>
            <a:pPr fontAlgn="base"/>
            <a:r>
              <a:rPr lang="en-IN" dirty="0"/>
              <a:t>Enhanced communication gap</a:t>
            </a:r>
          </a:p>
          <a:p>
            <a:endParaRPr lang="en-IN" dirty="0"/>
          </a:p>
        </p:txBody>
      </p:sp>
      <p:sp>
        <p:nvSpPr>
          <p:cNvPr id="2" name="Title 1"/>
          <p:cNvSpPr>
            <a:spLocks noGrp="1"/>
          </p:cNvSpPr>
          <p:nvPr>
            <p:ph type="title"/>
          </p:nvPr>
        </p:nvSpPr>
        <p:spPr/>
        <p:txBody>
          <a:bodyPr>
            <a:normAutofit fontScale="90000"/>
          </a:bodyPr>
          <a:lstStyle/>
          <a:p>
            <a:pPr algn="ctr"/>
            <a:r>
              <a:rPr lang="en-IN" b="1" dirty="0"/>
              <a:t>A PESTLE analysis of the macro-environmental factors contributing to the complex problem</a:t>
            </a:r>
            <a:endParaRPr lang="en-IN" dirty="0"/>
          </a:p>
        </p:txBody>
      </p:sp>
      <p:pic>
        <p:nvPicPr>
          <p:cNvPr id="6146" name="Picture 2"/>
          <p:cNvPicPr>
            <a:picLocks noChangeAspect="1" noChangeArrowheads="1"/>
          </p:cNvPicPr>
          <p:nvPr/>
        </p:nvPicPr>
        <p:blipFill>
          <a:blip r:embed="rId3"/>
          <a:srcRect/>
          <a:stretch>
            <a:fillRect/>
          </a:stretch>
        </p:blipFill>
        <p:spPr bwMode="auto">
          <a:xfrm>
            <a:off x="5357818" y="2643182"/>
            <a:ext cx="3286148" cy="2643206"/>
          </a:xfrm>
          <a:prstGeom prst="rect">
            <a:avLst/>
          </a:prstGeom>
          <a:ln>
            <a:noFill/>
          </a:ln>
          <a:effectLst>
            <a:outerShdw blurRad="190500" algn="tl" rotWithShape="0">
              <a:srgbClr val="000000">
                <a:alpha val="70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5720" y="1857364"/>
            <a:ext cx="5572164" cy="4214842"/>
          </a:xfrm>
        </p:spPr>
        <p:txBody>
          <a:bodyPr>
            <a:normAutofit fontScale="92500" lnSpcReduction="20000"/>
          </a:bodyPr>
          <a:lstStyle/>
          <a:p>
            <a:r>
              <a:rPr lang="en-IN" b="1" dirty="0"/>
              <a:t>Environmental Factors</a:t>
            </a:r>
            <a:endParaRPr lang="en-IN" b="0" dirty="0"/>
          </a:p>
          <a:p>
            <a:pPr fontAlgn="base"/>
            <a:r>
              <a:rPr lang="en-IN" dirty="0"/>
              <a:t>Weather and climatic impact on worker</a:t>
            </a:r>
          </a:p>
          <a:p>
            <a:pPr fontAlgn="base"/>
            <a:r>
              <a:rPr lang="en-IN" dirty="0"/>
              <a:t>Organisation operation within environmental norm</a:t>
            </a:r>
          </a:p>
          <a:p>
            <a:r>
              <a:rPr lang="en-IN" b="1" dirty="0"/>
              <a:t>Legal factor</a:t>
            </a:r>
            <a:endParaRPr lang="en-IN" b="0" dirty="0"/>
          </a:p>
          <a:p>
            <a:pPr fontAlgn="base"/>
            <a:r>
              <a:rPr lang="en-IN" dirty="0"/>
              <a:t>Adherence to the law of the country implied by the government</a:t>
            </a:r>
          </a:p>
          <a:p>
            <a:pPr fontAlgn="base"/>
            <a:r>
              <a:rPr lang="en-IN" dirty="0"/>
              <a:t>’Employment Act 2002’ and ‘Equality Act 2010’ (</a:t>
            </a:r>
            <a:r>
              <a:rPr lang="en-IN" dirty="0" err="1"/>
              <a:t>Casamitjana</a:t>
            </a:r>
            <a:r>
              <a:rPr lang="en-IN" dirty="0"/>
              <a:t>, 2021)</a:t>
            </a:r>
          </a:p>
          <a:p>
            <a:endParaRPr lang="en-IN" dirty="0"/>
          </a:p>
        </p:txBody>
      </p:sp>
      <p:sp>
        <p:nvSpPr>
          <p:cNvPr id="2" name="Title 1"/>
          <p:cNvSpPr>
            <a:spLocks noGrp="1"/>
          </p:cNvSpPr>
          <p:nvPr>
            <p:ph type="title"/>
          </p:nvPr>
        </p:nvSpPr>
        <p:spPr/>
        <p:txBody>
          <a:bodyPr>
            <a:normAutofit fontScale="90000"/>
          </a:bodyPr>
          <a:lstStyle/>
          <a:p>
            <a:pPr algn="ctr"/>
            <a:r>
              <a:rPr lang="en-IN" b="1" dirty="0"/>
              <a:t>A PESTLE analysis of the macro-environmental factors contributing to the complex problem</a:t>
            </a:r>
            <a:endParaRPr lang="en-IN" dirty="0"/>
          </a:p>
        </p:txBody>
      </p:sp>
      <p:pic>
        <p:nvPicPr>
          <p:cNvPr id="7170" name="Picture 2"/>
          <p:cNvPicPr>
            <a:picLocks noChangeAspect="1" noChangeArrowheads="1"/>
          </p:cNvPicPr>
          <p:nvPr/>
        </p:nvPicPr>
        <p:blipFill>
          <a:blip r:embed="rId3"/>
          <a:srcRect/>
          <a:stretch>
            <a:fillRect/>
          </a:stretch>
        </p:blipFill>
        <p:spPr bwMode="auto">
          <a:xfrm>
            <a:off x="5715008" y="2428868"/>
            <a:ext cx="3071834" cy="29289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786058"/>
            <a:ext cx="5857884" cy="3382979"/>
          </a:xfrm>
        </p:spPr>
        <p:txBody>
          <a:bodyPr>
            <a:normAutofit fontScale="92500" lnSpcReduction="10000"/>
          </a:bodyPr>
          <a:lstStyle/>
          <a:p>
            <a:pPr fontAlgn="base"/>
            <a:r>
              <a:rPr lang="en-IN" dirty="0"/>
              <a:t>The GRID can assist in making efficient solution to the problem</a:t>
            </a:r>
          </a:p>
          <a:p>
            <a:pPr fontAlgn="base"/>
            <a:r>
              <a:rPr lang="en-IN" dirty="0"/>
              <a:t>PMI Model is not as efficient as GRID model (</a:t>
            </a:r>
            <a:r>
              <a:rPr lang="en-IN" dirty="0" err="1"/>
              <a:t>Lastauskas</a:t>
            </a:r>
            <a:r>
              <a:rPr lang="en-IN" dirty="0"/>
              <a:t>, 2021)</a:t>
            </a:r>
          </a:p>
          <a:p>
            <a:pPr fontAlgn="base"/>
            <a:r>
              <a:rPr lang="en-IN" dirty="0"/>
              <a:t>The issues are resolved by the solution from GRID model</a:t>
            </a:r>
          </a:p>
          <a:p>
            <a:pPr fontAlgn="base"/>
            <a:r>
              <a:rPr lang="en-IN" dirty="0"/>
              <a:t>Solutions are employee compensation and making the employee realise</a:t>
            </a:r>
          </a:p>
          <a:p>
            <a:endParaRPr lang="en-IN" dirty="0"/>
          </a:p>
        </p:txBody>
      </p:sp>
      <p:sp>
        <p:nvSpPr>
          <p:cNvPr id="2" name="Title 1"/>
          <p:cNvSpPr>
            <a:spLocks noGrp="1"/>
          </p:cNvSpPr>
          <p:nvPr>
            <p:ph type="title"/>
          </p:nvPr>
        </p:nvSpPr>
        <p:spPr>
          <a:xfrm>
            <a:off x="428596" y="857232"/>
            <a:ext cx="8215370" cy="1143008"/>
          </a:xfrm>
        </p:spPr>
        <p:txBody>
          <a:bodyPr>
            <a:normAutofit fontScale="90000"/>
          </a:bodyPr>
          <a:lstStyle/>
          <a:p>
            <a:pPr algn="ctr"/>
            <a:r>
              <a:rPr lang="en-IN" b="1" dirty="0"/>
              <a:t>An evaluation of alternative solutions to work-related stress with an aim of choosing the most appropriate solution among these alternatives</a:t>
            </a:r>
            <a:endParaRPr lang="en-IN" dirty="0"/>
          </a:p>
        </p:txBody>
      </p:sp>
      <p:pic>
        <p:nvPicPr>
          <p:cNvPr id="8194" name="Picture 2"/>
          <p:cNvPicPr>
            <a:picLocks noChangeAspect="1" noChangeArrowheads="1"/>
          </p:cNvPicPr>
          <p:nvPr/>
        </p:nvPicPr>
        <p:blipFill>
          <a:blip r:embed="rId3"/>
          <a:srcRect/>
          <a:stretch>
            <a:fillRect/>
          </a:stretch>
        </p:blipFill>
        <p:spPr bwMode="auto">
          <a:xfrm>
            <a:off x="5715008" y="2857496"/>
            <a:ext cx="3014664" cy="278608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5720" y="1857364"/>
            <a:ext cx="5214974" cy="4168773"/>
          </a:xfrm>
        </p:spPr>
        <p:txBody>
          <a:bodyPr>
            <a:normAutofit fontScale="92500"/>
          </a:bodyPr>
          <a:lstStyle/>
          <a:p>
            <a:pPr fontAlgn="base"/>
            <a:r>
              <a:rPr lang="en-IN" dirty="0"/>
              <a:t>Offering employees with flexible time</a:t>
            </a:r>
          </a:p>
          <a:p>
            <a:pPr fontAlgn="base"/>
            <a:r>
              <a:rPr lang="en-IN" dirty="0"/>
              <a:t>Initiating the employee by taking their advices and active listening</a:t>
            </a:r>
          </a:p>
          <a:p>
            <a:pPr fontAlgn="base"/>
            <a:r>
              <a:rPr lang="en-IN" dirty="0"/>
              <a:t>Offering the employees with needed compensation (Ali and Anwar, 2021)</a:t>
            </a:r>
          </a:p>
          <a:p>
            <a:pPr fontAlgn="base"/>
            <a:r>
              <a:rPr lang="en-IN" dirty="0"/>
              <a:t>Analysing the effect through key performance indicators.</a:t>
            </a:r>
          </a:p>
          <a:p>
            <a:endParaRPr lang="en-IN" dirty="0"/>
          </a:p>
        </p:txBody>
      </p:sp>
      <p:sp>
        <p:nvSpPr>
          <p:cNvPr id="2" name="Title 1"/>
          <p:cNvSpPr>
            <a:spLocks noGrp="1"/>
          </p:cNvSpPr>
          <p:nvPr>
            <p:ph type="title"/>
          </p:nvPr>
        </p:nvSpPr>
        <p:spPr/>
        <p:txBody>
          <a:bodyPr>
            <a:normAutofit fontScale="90000"/>
          </a:bodyPr>
          <a:lstStyle/>
          <a:p>
            <a:pPr algn="ctr"/>
            <a:r>
              <a:rPr lang="en-IN" b="1" dirty="0"/>
              <a:t>Plan to implement the decision for solving the problem</a:t>
            </a:r>
            <a:endParaRPr lang="en-IN" dirty="0"/>
          </a:p>
        </p:txBody>
      </p:sp>
      <p:pic>
        <p:nvPicPr>
          <p:cNvPr id="9218" name="Picture 2"/>
          <p:cNvPicPr>
            <a:picLocks noChangeAspect="1" noChangeArrowheads="1"/>
          </p:cNvPicPr>
          <p:nvPr/>
        </p:nvPicPr>
        <p:blipFill>
          <a:blip r:embed="rId3"/>
          <a:srcRect/>
          <a:stretch>
            <a:fillRect/>
          </a:stretch>
        </p:blipFill>
        <p:spPr bwMode="auto">
          <a:xfrm>
            <a:off x="5357818" y="2214554"/>
            <a:ext cx="3429024" cy="2928958"/>
          </a:xfrm>
          <a:prstGeom prst="rect">
            <a:avLst/>
          </a:prstGeom>
          <a:ln>
            <a:noFill/>
          </a:ln>
          <a:effectLst>
            <a:softEdge rad="112500"/>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158" y="1500174"/>
            <a:ext cx="8143932" cy="4525963"/>
          </a:xfrm>
        </p:spPr>
        <p:txBody>
          <a:bodyPr/>
          <a:lstStyle/>
          <a:p>
            <a:pPr fontAlgn="base"/>
            <a:r>
              <a:rPr lang="en-IN" dirty="0"/>
              <a:t>The problem of work-related problem has been discussed</a:t>
            </a:r>
          </a:p>
          <a:p>
            <a:pPr fontAlgn="base"/>
            <a:r>
              <a:rPr lang="en-IN" dirty="0"/>
              <a:t>The cause as well as effect relationship has been analysed </a:t>
            </a:r>
          </a:p>
          <a:p>
            <a:pPr fontAlgn="base"/>
            <a:r>
              <a:rPr lang="en-IN" dirty="0"/>
              <a:t>PMI and GRID model have been implemented in the presentation</a:t>
            </a:r>
          </a:p>
          <a:p>
            <a:pPr fontAlgn="base"/>
            <a:r>
              <a:rPr lang="en-IN" dirty="0"/>
              <a:t>The solution from GRID is more effective. </a:t>
            </a:r>
          </a:p>
          <a:p>
            <a:endParaRPr lang="en-IN" dirty="0"/>
          </a:p>
        </p:txBody>
      </p:sp>
      <p:sp>
        <p:nvSpPr>
          <p:cNvPr id="2" name="Title 1"/>
          <p:cNvSpPr>
            <a:spLocks noGrp="1"/>
          </p:cNvSpPr>
          <p:nvPr>
            <p:ph type="title"/>
          </p:nvPr>
        </p:nvSpPr>
        <p:spPr/>
        <p:txBody>
          <a:bodyPr/>
          <a:lstStyle/>
          <a:p>
            <a:r>
              <a:rPr lang="en-IN" dirty="0"/>
              <a:t>Conclusion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r>
              <a:rPr lang="en-IN" dirty="0" err="1"/>
              <a:t>Kirchberger</a:t>
            </a:r>
            <a:r>
              <a:rPr lang="en-IN" dirty="0"/>
              <a:t>, I., </a:t>
            </a:r>
            <a:r>
              <a:rPr lang="en-IN" dirty="0" err="1"/>
              <a:t>Burkhardt</a:t>
            </a:r>
            <a:r>
              <a:rPr lang="en-IN" dirty="0"/>
              <a:t>, K., </a:t>
            </a:r>
            <a:r>
              <a:rPr lang="en-IN" dirty="0" err="1"/>
              <a:t>Heier</a:t>
            </a:r>
            <a:r>
              <a:rPr lang="en-IN" dirty="0"/>
              <a:t>, M., </a:t>
            </a:r>
            <a:r>
              <a:rPr lang="en-IN" dirty="0" err="1"/>
              <a:t>Thilo</a:t>
            </a:r>
            <a:r>
              <a:rPr lang="en-IN" dirty="0"/>
              <a:t>, C. and </a:t>
            </a:r>
            <a:r>
              <a:rPr lang="en-IN" dirty="0" err="1"/>
              <a:t>Meisinger</a:t>
            </a:r>
            <a:r>
              <a:rPr lang="en-IN" dirty="0"/>
              <a:t>, C., 2020. Resilience is strongly associated with health-related quality of life but does not buffer work-related stress in employed persons 1 year after acute myocardial infarction. </a:t>
            </a:r>
            <a:r>
              <a:rPr lang="en-IN" i="1" dirty="0"/>
              <a:t>Quality of Life Research</a:t>
            </a:r>
            <a:r>
              <a:rPr lang="en-IN" dirty="0"/>
              <a:t>, </a:t>
            </a:r>
            <a:r>
              <a:rPr lang="en-IN" i="1" dirty="0"/>
              <a:t>29</a:t>
            </a:r>
            <a:r>
              <a:rPr lang="en-IN" dirty="0"/>
              <a:t>(2), pp.391-401.</a:t>
            </a:r>
            <a:endParaRPr lang="en-IN" b="0" dirty="0"/>
          </a:p>
          <a:p>
            <a:r>
              <a:rPr lang="en-IN" dirty="0"/>
              <a:t>Adams-</a:t>
            </a:r>
            <a:r>
              <a:rPr lang="en-IN" dirty="0" err="1"/>
              <a:t>Prassl</a:t>
            </a:r>
            <a:r>
              <a:rPr lang="en-IN" dirty="0"/>
              <a:t>, A., </a:t>
            </a:r>
            <a:r>
              <a:rPr lang="en-IN" dirty="0" err="1"/>
              <a:t>Boneva</a:t>
            </a:r>
            <a:r>
              <a:rPr lang="en-IN" dirty="0"/>
              <a:t>, T., </a:t>
            </a:r>
            <a:r>
              <a:rPr lang="en-IN" dirty="0" err="1"/>
              <a:t>Golin</a:t>
            </a:r>
            <a:r>
              <a:rPr lang="en-IN" dirty="0"/>
              <a:t>, M. and </a:t>
            </a:r>
            <a:r>
              <a:rPr lang="en-IN" dirty="0" err="1"/>
              <a:t>Rauh</a:t>
            </a:r>
            <a:r>
              <a:rPr lang="en-IN" dirty="0"/>
              <a:t>, C., 2020. Inequality in the impact of the </a:t>
            </a:r>
            <a:r>
              <a:rPr lang="en-IN" dirty="0" err="1"/>
              <a:t>coronavirus</a:t>
            </a:r>
            <a:r>
              <a:rPr lang="en-IN" dirty="0"/>
              <a:t> shock: Evidence from real time surveys. </a:t>
            </a:r>
            <a:r>
              <a:rPr lang="en-IN" i="1" dirty="0"/>
              <a:t>Journal of Public Economics</a:t>
            </a:r>
            <a:r>
              <a:rPr lang="en-IN" dirty="0"/>
              <a:t>, </a:t>
            </a:r>
            <a:r>
              <a:rPr lang="en-IN" i="1" dirty="0"/>
              <a:t>189</a:t>
            </a:r>
            <a:r>
              <a:rPr lang="en-IN" dirty="0"/>
              <a:t>, p.104245.</a:t>
            </a:r>
            <a:endParaRPr lang="en-IN" b="0" dirty="0"/>
          </a:p>
          <a:p>
            <a:r>
              <a:rPr lang="en-IN" dirty="0" err="1"/>
              <a:t>Kitching</a:t>
            </a:r>
            <a:r>
              <a:rPr lang="en-IN" dirty="0"/>
              <a:t>, R., 2018. Migration behaviour among the unemployed and low-skilled. In </a:t>
            </a:r>
            <a:r>
              <a:rPr lang="en-IN" i="1" dirty="0"/>
              <a:t>Labour Migration</a:t>
            </a:r>
            <a:r>
              <a:rPr lang="en-IN" dirty="0"/>
              <a:t> (pp. 172-190). </a:t>
            </a:r>
            <a:r>
              <a:rPr lang="en-IN" dirty="0" err="1"/>
              <a:t>Routledge</a:t>
            </a:r>
            <a:r>
              <a:rPr lang="en-IN" dirty="0"/>
              <a:t>.</a:t>
            </a:r>
            <a:endParaRPr lang="en-IN" b="0" dirty="0"/>
          </a:p>
          <a:p>
            <a:r>
              <a:rPr lang="en-IN" dirty="0"/>
              <a:t>Gordon-Nesbitt, R. and Howarth, A., 2020. The arts and the social determinants of health: findings from an inquiry conducted by the United Kingdom All-Party Parliamentary Group on Arts, Health and Wellbeing. </a:t>
            </a:r>
            <a:r>
              <a:rPr lang="en-IN" i="1" dirty="0"/>
              <a:t>Arts &amp; health</a:t>
            </a:r>
            <a:r>
              <a:rPr lang="en-IN" dirty="0"/>
              <a:t>, </a:t>
            </a:r>
            <a:r>
              <a:rPr lang="en-IN" i="1" dirty="0"/>
              <a:t>12</a:t>
            </a:r>
            <a:r>
              <a:rPr lang="en-IN" dirty="0"/>
              <a:t>(1), pp.1-22.</a:t>
            </a:r>
            <a:endParaRPr lang="en-IN" b="0" dirty="0"/>
          </a:p>
          <a:p>
            <a:pPr>
              <a:buNone/>
            </a:pPr>
            <a:br>
              <a:rPr lang="en-IN" dirty="0"/>
            </a:br>
            <a:endParaRPr lang="en-IN" dirty="0"/>
          </a:p>
        </p:txBody>
      </p:sp>
      <p:sp>
        <p:nvSpPr>
          <p:cNvPr id="2" name="Title 1"/>
          <p:cNvSpPr>
            <a:spLocks noGrp="1"/>
          </p:cNvSpPr>
          <p:nvPr>
            <p:ph type="title"/>
          </p:nvPr>
        </p:nvSpPr>
        <p:spPr/>
        <p:txBody>
          <a:bodyPr/>
          <a:lstStyle/>
          <a:p>
            <a:r>
              <a:rPr lang="en-US" dirty="0"/>
              <a:t>Reference </a:t>
            </a:r>
            <a:endParaRPr lang="en-IN"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download (35).jpg"/>
          <p:cNvPicPr>
            <a:picLocks noGrp="1" noChangeAspect="1"/>
          </p:cNvPicPr>
          <p:nvPr>
            <p:ph idx="1"/>
          </p:nvPr>
        </p:nvPicPr>
        <p:blipFill>
          <a:blip r:embed="rId2"/>
          <a:stretch>
            <a:fillRect/>
          </a:stretch>
        </p:blipFill>
        <p:spPr>
          <a:xfrm>
            <a:off x="1000100" y="857232"/>
            <a:ext cx="6786609" cy="4929221"/>
          </a:xfr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39</TotalTime>
  <Words>1898</Words>
  <Application>Microsoft Office PowerPoint</Application>
  <PresentationFormat>On-screen Show (4:3)</PresentationFormat>
  <Paragraphs>106</Paragraphs>
  <Slides>14</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Calibri</vt:lpstr>
      <vt:lpstr>Lucida Sans Unicode</vt:lpstr>
      <vt:lpstr>Verdana</vt:lpstr>
      <vt:lpstr>Wingdings 2</vt:lpstr>
      <vt:lpstr>Wingdings 3</vt:lpstr>
      <vt:lpstr>Concourse</vt:lpstr>
      <vt:lpstr>Module: Problem Solving and Decision Making Module code: BMSW 4004 Student Name:Sorin Stoleru       Student ID:2026787 </vt:lpstr>
      <vt:lpstr>Table of Contents</vt:lpstr>
      <vt:lpstr>Introduction</vt:lpstr>
      <vt:lpstr>Discussion on the nature and impact of the complex problem on employees and their organisations.</vt:lpstr>
      <vt:lpstr>Discussion on the nature and impact of the complex problem on employees and their organisations.</vt:lpstr>
      <vt:lpstr>Research-informed cause-and-effect analysis of the complex problem</vt:lpstr>
      <vt:lpstr>A PESTLE analysis of the macro-environmental factors contributing to the complex problem</vt:lpstr>
      <vt:lpstr>A PESTLE analysis of the macro-environmental factors contributing to the complex problem</vt:lpstr>
      <vt:lpstr>A PESTLE analysis of the macro-environmental factors contributing to the complex problem</vt:lpstr>
      <vt:lpstr>An evaluation of alternative solutions to work-related stress with an aim of choosing the most appropriate solution among these alternatives</vt:lpstr>
      <vt:lpstr>Plan to implement the decision for solving the problem</vt:lpstr>
      <vt:lpstr>Conclusion</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Problem Solving and Decision Making Module code: BMSW 4004 Student Name:Sorin Stoleru       Student ID:2026787 </dc:title>
  <cp:lastModifiedBy>Sorin Constantin Stoleru (2026787)</cp:lastModifiedBy>
  <cp:revision>1</cp:revision>
  <dcterms:created xsi:type="dcterms:W3CDTF">2021-11-03T10:42:10Z</dcterms:created>
  <dcterms:modified xsi:type="dcterms:W3CDTF">2021-11-08T21:01:56Z</dcterms:modified>
</cp:coreProperties>
</file>