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0" r:id="rId1"/>
  </p:sldMasterIdLst>
  <p:notesMasterIdLst>
    <p:notesMasterId r:id="rId33"/>
  </p:notesMasterIdLst>
  <p:sldIdLst>
    <p:sldId id="356" r:id="rId2"/>
    <p:sldId id="256" r:id="rId3"/>
    <p:sldId id="329" r:id="rId4"/>
    <p:sldId id="358" r:id="rId5"/>
    <p:sldId id="345" r:id="rId6"/>
    <p:sldId id="350" r:id="rId7"/>
    <p:sldId id="310" r:id="rId8"/>
    <p:sldId id="312" r:id="rId9"/>
    <p:sldId id="374" r:id="rId10"/>
    <p:sldId id="328" r:id="rId11"/>
    <p:sldId id="341" r:id="rId12"/>
    <p:sldId id="335" r:id="rId13"/>
    <p:sldId id="383" r:id="rId14"/>
    <p:sldId id="352" r:id="rId15"/>
    <p:sldId id="379" r:id="rId16"/>
    <p:sldId id="376" r:id="rId17"/>
    <p:sldId id="364" r:id="rId18"/>
    <p:sldId id="348" r:id="rId19"/>
    <p:sldId id="266" r:id="rId20"/>
    <p:sldId id="367" r:id="rId21"/>
    <p:sldId id="368" r:id="rId22"/>
    <p:sldId id="372" r:id="rId23"/>
    <p:sldId id="339" r:id="rId24"/>
    <p:sldId id="370" r:id="rId25"/>
    <p:sldId id="264" r:id="rId26"/>
    <p:sldId id="276" r:id="rId27"/>
    <p:sldId id="333" r:id="rId28"/>
    <p:sldId id="334" r:id="rId29"/>
    <p:sldId id="354" r:id="rId30"/>
    <p:sldId id="355" r:id="rId31"/>
    <p:sldId id="384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esley Rachel Martin (1804350)" initials="LRM(" lastIdx="4" clrIdx="0">
    <p:extLst>
      <p:ext uri="{19B8F6BF-5375-455C-9EA6-DF929625EA0E}">
        <p15:presenceInfo xmlns:p15="http://schemas.microsoft.com/office/powerpoint/2012/main" userId="Lesley Rachel Martin (1804350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0773" autoAdjust="0"/>
  </p:normalViewPr>
  <p:slideViewPr>
    <p:cSldViewPr snapToGrid="0">
      <p:cViewPr varScale="1">
        <p:scale>
          <a:sx n="71" d="100"/>
          <a:sy n="71" d="100"/>
        </p:scale>
        <p:origin x="113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11-18T17:19:54.462" idx="2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11-23T00:15:29.526" idx="3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08D4F7-D870-448E-93C7-0F82E3C083A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B1C888C-25EF-4C27-A317-6367314E3760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cs typeface="Calibri" panose="020F0502020204030204" pitchFamily="34" charset="0"/>
            </a:rPr>
            <a:t>Critical part of:</a:t>
          </a:r>
        </a:p>
      </dgm:t>
    </dgm:pt>
    <dgm:pt modelId="{B42C55D9-FC45-45EC-BDDB-F83DA669196C}" type="parTrans" cxnId="{5854DB98-D33D-46A1-83A7-789C136D6B7A}">
      <dgm:prSet/>
      <dgm:spPr/>
      <dgm:t>
        <a:bodyPr/>
        <a:lstStyle/>
        <a:p>
          <a:endParaRPr lang="en-US"/>
        </a:p>
      </dgm:t>
    </dgm:pt>
    <dgm:pt modelId="{352BC92B-5120-4A34-B909-7D00FEB8DD1E}" type="sibTrans" cxnId="{5854DB98-D33D-46A1-83A7-789C136D6B7A}">
      <dgm:prSet/>
      <dgm:spPr/>
      <dgm:t>
        <a:bodyPr/>
        <a:lstStyle/>
        <a:p>
          <a:endParaRPr lang="en-US"/>
        </a:p>
      </dgm:t>
    </dgm:pt>
    <dgm:pt modelId="{328CCFBF-8759-455C-AB08-14B5B6DF0A31}">
      <dgm:prSet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  <a:cs typeface="Calibri" panose="020F0502020204030204" pitchFamily="34" charset="0"/>
            </a:rPr>
            <a:t>Childhood</a:t>
          </a:r>
        </a:p>
      </dgm:t>
    </dgm:pt>
    <dgm:pt modelId="{04F1A8AC-50DE-48C2-8B74-26DFFBA5142C}" type="parTrans" cxnId="{93452B52-B651-4DEF-BD7F-A39CEF4A7CC7}">
      <dgm:prSet/>
      <dgm:spPr/>
      <dgm:t>
        <a:bodyPr/>
        <a:lstStyle/>
        <a:p>
          <a:endParaRPr lang="en-US"/>
        </a:p>
      </dgm:t>
    </dgm:pt>
    <dgm:pt modelId="{F846903B-6E18-43AF-9A15-4A0BA46C8D5E}" type="sibTrans" cxnId="{93452B52-B651-4DEF-BD7F-A39CEF4A7CC7}">
      <dgm:prSet/>
      <dgm:spPr/>
      <dgm:t>
        <a:bodyPr/>
        <a:lstStyle/>
        <a:p>
          <a:endParaRPr lang="en-US"/>
        </a:p>
      </dgm:t>
    </dgm:pt>
    <dgm:pt modelId="{D8FFA85C-2C7D-4F4D-8B97-2D13662534E5}">
      <dgm:prSet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  <a:cs typeface="Calibri" panose="020F0502020204030204" pitchFamily="34" charset="0"/>
            </a:rPr>
            <a:t>Life-long development and attainment</a:t>
          </a:r>
        </a:p>
      </dgm:t>
    </dgm:pt>
    <dgm:pt modelId="{A953FC71-D757-4A0D-8016-D45683859F1D}" type="parTrans" cxnId="{77CD2F03-E0D1-41EF-8B3A-44C525E807A1}">
      <dgm:prSet/>
      <dgm:spPr/>
      <dgm:t>
        <a:bodyPr/>
        <a:lstStyle/>
        <a:p>
          <a:endParaRPr lang="en-US"/>
        </a:p>
      </dgm:t>
    </dgm:pt>
    <dgm:pt modelId="{35523495-31D5-4128-AA7B-E3E0CA4FEB24}" type="sibTrans" cxnId="{77CD2F03-E0D1-41EF-8B3A-44C525E807A1}">
      <dgm:prSet/>
      <dgm:spPr/>
      <dgm:t>
        <a:bodyPr/>
        <a:lstStyle/>
        <a:p>
          <a:endParaRPr lang="en-US"/>
        </a:p>
      </dgm:t>
    </dgm:pt>
    <dgm:pt modelId="{48FE6053-DB3E-49E5-8254-7D4B0A19DFED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cs typeface="Calibri" panose="020F0502020204030204" pitchFamily="34" charset="0"/>
            </a:rPr>
            <a:t>Foundation of societies:</a:t>
          </a:r>
        </a:p>
      </dgm:t>
    </dgm:pt>
    <dgm:pt modelId="{C3163CB1-19E7-41A2-B499-5A26436AD2DC}" type="parTrans" cxnId="{43D2B417-6EDC-49CB-8071-3BA189DAC687}">
      <dgm:prSet/>
      <dgm:spPr/>
      <dgm:t>
        <a:bodyPr/>
        <a:lstStyle/>
        <a:p>
          <a:endParaRPr lang="en-US"/>
        </a:p>
      </dgm:t>
    </dgm:pt>
    <dgm:pt modelId="{A5C78457-3FD8-48ED-8016-10C70E7B4D7A}" type="sibTrans" cxnId="{43D2B417-6EDC-49CB-8071-3BA189DAC687}">
      <dgm:prSet/>
      <dgm:spPr/>
      <dgm:t>
        <a:bodyPr/>
        <a:lstStyle/>
        <a:p>
          <a:endParaRPr lang="en-US"/>
        </a:p>
      </dgm:t>
    </dgm:pt>
    <dgm:pt modelId="{4E336E64-1C1B-4E0E-A368-74E213559A64}">
      <dgm:prSet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  <a:cs typeface="Calibri" panose="020F0502020204030204" pitchFamily="34" charset="0"/>
            </a:rPr>
            <a:t>Prosperity </a:t>
          </a:r>
        </a:p>
      </dgm:t>
    </dgm:pt>
    <dgm:pt modelId="{5FA64269-6F73-471C-AD10-07990D52B36F}" type="parTrans" cxnId="{8C37FA0F-348D-4F1F-B86E-DA6EC78CEF47}">
      <dgm:prSet/>
      <dgm:spPr/>
      <dgm:t>
        <a:bodyPr/>
        <a:lstStyle/>
        <a:p>
          <a:endParaRPr lang="en-US"/>
        </a:p>
      </dgm:t>
    </dgm:pt>
    <dgm:pt modelId="{7B8ADDB1-1E0F-4077-9A2F-DEBA8B237F78}" type="sibTrans" cxnId="{8C37FA0F-348D-4F1F-B86E-DA6EC78CEF47}">
      <dgm:prSet/>
      <dgm:spPr/>
      <dgm:t>
        <a:bodyPr/>
        <a:lstStyle/>
        <a:p>
          <a:endParaRPr lang="en-US"/>
        </a:p>
      </dgm:t>
    </dgm:pt>
    <dgm:pt modelId="{FD3956A6-756C-472B-85E9-A0E5FAEB6C4F}">
      <dgm:prSet custT="1"/>
      <dgm:spPr/>
      <dgm:t>
        <a:bodyPr/>
        <a:lstStyle/>
        <a:p>
          <a:r>
            <a:rPr lang="en-US" sz="2400" dirty="0">
              <a:latin typeface="Calibri" panose="020F0502020204030204" pitchFamily="34" charset="0"/>
              <a:cs typeface="Calibri" panose="020F0502020204030204" pitchFamily="34" charset="0"/>
            </a:rPr>
            <a:t>Progressive</a:t>
          </a:r>
        </a:p>
      </dgm:t>
    </dgm:pt>
    <dgm:pt modelId="{F035FAEF-E3C7-41D3-8ED2-B7ED05700DA0}" type="parTrans" cxnId="{CA5E3455-790C-4E6D-B66C-966C12AB27D0}">
      <dgm:prSet/>
      <dgm:spPr/>
      <dgm:t>
        <a:bodyPr/>
        <a:lstStyle/>
        <a:p>
          <a:endParaRPr lang="en-US"/>
        </a:p>
      </dgm:t>
    </dgm:pt>
    <dgm:pt modelId="{B8805228-476E-461A-809D-36BF8BCDF930}" type="sibTrans" cxnId="{CA5E3455-790C-4E6D-B66C-966C12AB27D0}">
      <dgm:prSet/>
      <dgm:spPr/>
      <dgm:t>
        <a:bodyPr/>
        <a:lstStyle/>
        <a:p>
          <a:endParaRPr lang="en-US"/>
        </a:p>
      </dgm:t>
    </dgm:pt>
    <dgm:pt modelId="{E32CE7F9-288E-41FE-987F-DA429EFA25E8}" type="pres">
      <dgm:prSet presAssocID="{5608D4F7-D870-448E-93C7-0F82E3C083A6}" presName="Name0" presStyleCnt="0">
        <dgm:presLayoutVars>
          <dgm:dir/>
          <dgm:animLvl val="lvl"/>
          <dgm:resizeHandles val="exact"/>
        </dgm:presLayoutVars>
      </dgm:prSet>
      <dgm:spPr/>
    </dgm:pt>
    <dgm:pt modelId="{B9F53885-A9DC-4E4C-B8CE-70708A06841A}" type="pres">
      <dgm:prSet presAssocID="{5B1C888C-25EF-4C27-A317-6367314E3760}" presName="linNode" presStyleCnt="0"/>
      <dgm:spPr/>
    </dgm:pt>
    <dgm:pt modelId="{343D967B-91E3-4B3C-A1AD-342C10106A8A}" type="pres">
      <dgm:prSet presAssocID="{5B1C888C-25EF-4C27-A317-6367314E3760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6DDFA5FC-3EC6-4C53-8588-3A7E355FD005}" type="pres">
      <dgm:prSet presAssocID="{5B1C888C-25EF-4C27-A317-6367314E3760}" presName="descendantText" presStyleLbl="alignAccFollowNode1" presStyleIdx="0" presStyleCnt="2">
        <dgm:presLayoutVars>
          <dgm:bulletEnabled val="1"/>
        </dgm:presLayoutVars>
      </dgm:prSet>
      <dgm:spPr/>
    </dgm:pt>
    <dgm:pt modelId="{0972988D-4A5B-4612-81AC-0D1EED950731}" type="pres">
      <dgm:prSet presAssocID="{352BC92B-5120-4A34-B909-7D00FEB8DD1E}" presName="sp" presStyleCnt="0"/>
      <dgm:spPr/>
    </dgm:pt>
    <dgm:pt modelId="{427502AB-4465-4D4E-A90F-3D6FED14FF55}" type="pres">
      <dgm:prSet presAssocID="{48FE6053-DB3E-49E5-8254-7D4B0A19DFED}" presName="linNode" presStyleCnt="0"/>
      <dgm:spPr/>
    </dgm:pt>
    <dgm:pt modelId="{A68D4355-212F-42EC-AD68-083D7699BC21}" type="pres">
      <dgm:prSet presAssocID="{48FE6053-DB3E-49E5-8254-7D4B0A19DFED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4CF796FA-A1B6-4728-9673-0CE120D87CB7}" type="pres">
      <dgm:prSet presAssocID="{48FE6053-DB3E-49E5-8254-7D4B0A19DFED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77CD2F03-E0D1-41EF-8B3A-44C525E807A1}" srcId="{5B1C888C-25EF-4C27-A317-6367314E3760}" destId="{D8FFA85C-2C7D-4F4D-8B97-2D13662534E5}" srcOrd="1" destOrd="0" parTransId="{A953FC71-D757-4A0D-8016-D45683859F1D}" sibTransId="{35523495-31D5-4128-AA7B-E3E0CA4FEB24}"/>
    <dgm:cxn modelId="{8C37FA0F-348D-4F1F-B86E-DA6EC78CEF47}" srcId="{48FE6053-DB3E-49E5-8254-7D4B0A19DFED}" destId="{4E336E64-1C1B-4E0E-A368-74E213559A64}" srcOrd="0" destOrd="0" parTransId="{5FA64269-6F73-471C-AD10-07990D52B36F}" sibTransId="{7B8ADDB1-1E0F-4077-9A2F-DEBA8B237F78}"/>
    <dgm:cxn modelId="{43D2B417-6EDC-49CB-8071-3BA189DAC687}" srcId="{5608D4F7-D870-448E-93C7-0F82E3C083A6}" destId="{48FE6053-DB3E-49E5-8254-7D4B0A19DFED}" srcOrd="1" destOrd="0" parTransId="{C3163CB1-19E7-41A2-B499-5A26436AD2DC}" sibTransId="{A5C78457-3FD8-48ED-8016-10C70E7B4D7A}"/>
    <dgm:cxn modelId="{8045F41D-0BC8-4150-8AE3-A900664CBA63}" type="presOf" srcId="{5608D4F7-D870-448E-93C7-0F82E3C083A6}" destId="{E32CE7F9-288E-41FE-987F-DA429EFA25E8}" srcOrd="0" destOrd="0" presId="urn:microsoft.com/office/officeart/2005/8/layout/vList5"/>
    <dgm:cxn modelId="{14D58A20-6AC2-4BD0-A331-A4C72598EBA2}" type="presOf" srcId="{48FE6053-DB3E-49E5-8254-7D4B0A19DFED}" destId="{A68D4355-212F-42EC-AD68-083D7699BC21}" srcOrd="0" destOrd="0" presId="urn:microsoft.com/office/officeart/2005/8/layout/vList5"/>
    <dgm:cxn modelId="{390FB122-A802-4215-9EC9-698A30DE397E}" type="presOf" srcId="{5B1C888C-25EF-4C27-A317-6367314E3760}" destId="{343D967B-91E3-4B3C-A1AD-342C10106A8A}" srcOrd="0" destOrd="0" presId="urn:microsoft.com/office/officeart/2005/8/layout/vList5"/>
    <dgm:cxn modelId="{6F74362E-EBDC-409C-8E9F-FCAE1362C47D}" type="presOf" srcId="{328CCFBF-8759-455C-AB08-14B5B6DF0A31}" destId="{6DDFA5FC-3EC6-4C53-8588-3A7E355FD005}" srcOrd="0" destOrd="0" presId="urn:microsoft.com/office/officeart/2005/8/layout/vList5"/>
    <dgm:cxn modelId="{6DB6A141-C78D-43B0-AD26-0D988C01E1CB}" type="presOf" srcId="{FD3956A6-756C-472B-85E9-A0E5FAEB6C4F}" destId="{4CF796FA-A1B6-4728-9673-0CE120D87CB7}" srcOrd="0" destOrd="1" presId="urn:microsoft.com/office/officeart/2005/8/layout/vList5"/>
    <dgm:cxn modelId="{93452B52-B651-4DEF-BD7F-A39CEF4A7CC7}" srcId="{5B1C888C-25EF-4C27-A317-6367314E3760}" destId="{328CCFBF-8759-455C-AB08-14B5B6DF0A31}" srcOrd="0" destOrd="0" parTransId="{04F1A8AC-50DE-48C2-8B74-26DFFBA5142C}" sibTransId="{F846903B-6E18-43AF-9A15-4A0BA46C8D5E}"/>
    <dgm:cxn modelId="{CBA36573-8D95-4C6C-85B6-12D30734CF97}" type="presOf" srcId="{D8FFA85C-2C7D-4F4D-8B97-2D13662534E5}" destId="{6DDFA5FC-3EC6-4C53-8588-3A7E355FD005}" srcOrd="0" destOrd="1" presId="urn:microsoft.com/office/officeart/2005/8/layout/vList5"/>
    <dgm:cxn modelId="{CA5E3455-790C-4E6D-B66C-966C12AB27D0}" srcId="{48FE6053-DB3E-49E5-8254-7D4B0A19DFED}" destId="{FD3956A6-756C-472B-85E9-A0E5FAEB6C4F}" srcOrd="1" destOrd="0" parTransId="{F035FAEF-E3C7-41D3-8ED2-B7ED05700DA0}" sibTransId="{B8805228-476E-461A-809D-36BF8BCDF930}"/>
    <dgm:cxn modelId="{5854DB98-D33D-46A1-83A7-789C136D6B7A}" srcId="{5608D4F7-D870-448E-93C7-0F82E3C083A6}" destId="{5B1C888C-25EF-4C27-A317-6367314E3760}" srcOrd="0" destOrd="0" parTransId="{B42C55D9-FC45-45EC-BDDB-F83DA669196C}" sibTransId="{352BC92B-5120-4A34-B909-7D00FEB8DD1E}"/>
    <dgm:cxn modelId="{6442E2B6-5706-4803-977D-1A5884BA3A40}" type="presOf" srcId="{4E336E64-1C1B-4E0E-A368-74E213559A64}" destId="{4CF796FA-A1B6-4728-9673-0CE120D87CB7}" srcOrd="0" destOrd="0" presId="urn:microsoft.com/office/officeart/2005/8/layout/vList5"/>
    <dgm:cxn modelId="{4279EB2D-43BF-4F4D-864A-F4EFC40623FB}" type="presParOf" srcId="{E32CE7F9-288E-41FE-987F-DA429EFA25E8}" destId="{B9F53885-A9DC-4E4C-B8CE-70708A06841A}" srcOrd="0" destOrd="0" presId="urn:microsoft.com/office/officeart/2005/8/layout/vList5"/>
    <dgm:cxn modelId="{F5F9B23D-F7FF-439C-ACAC-CA8ED1E37C76}" type="presParOf" srcId="{B9F53885-A9DC-4E4C-B8CE-70708A06841A}" destId="{343D967B-91E3-4B3C-A1AD-342C10106A8A}" srcOrd="0" destOrd="0" presId="urn:microsoft.com/office/officeart/2005/8/layout/vList5"/>
    <dgm:cxn modelId="{785A2956-38FD-4AE4-84C5-7454FF0385D6}" type="presParOf" srcId="{B9F53885-A9DC-4E4C-B8CE-70708A06841A}" destId="{6DDFA5FC-3EC6-4C53-8588-3A7E355FD005}" srcOrd="1" destOrd="0" presId="urn:microsoft.com/office/officeart/2005/8/layout/vList5"/>
    <dgm:cxn modelId="{5023E0A9-FAFF-44DE-85BE-4A38D73EA657}" type="presParOf" srcId="{E32CE7F9-288E-41FE-987F-DA429EFA25E8}" destId="{0972988D-4A5B-4612-81AC-0D1EED950731}" srcOrd="1" destOrd="0" presId="urn:microsoft.com/office/officeart/2005/8/layout/vList5"/>
    <dgm:cxn modelId="{9061C15F-8940-4B57-A511-CE8C33FC0375}" type="presParOf" srcId="{E32CE7F9-288E-41FE-987F-DA429EFA25E8}" destId="{427502AB-4465-4D4E-A90F-3D6FED14FF55}" srcOrd="2" destOrd="0" presId="urn:microsoft.com/office/officeart/2005/8/layout/vList5"/>
    <dgm:cxn modelId="{79EFCDD3-79DD-4A1A-B347-6865D4FD669D}" type="presParOf" srcId="{427502AB-4465-4D4E-A90F-3D6FED14FF55}" destId="{A68D4355-212F-42EC-AD68-083D7699BC21}" srcOrd="0" destOrd="0" presId="urn:microsoft.com/office/officeart/2005/8/layout/vList5"/>
    <dgm:cxn modelId="{864A6E1F-91D5-49F6-87A0-EA912768E43A}" type="presParOf" srcId="{427502AB-4465-4D4E-A90F-3D6FED14FF55}" destId="{4CF796FA-A1B6-4728-9673-0CE120D87CB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DFA5FC-3EC6-4C53-8588-3A7E355FD005}">
      <dsp:nvSpPr>
        <dsp:cNvPr id="0" name=""/>
        <dsp:cNvSpPr/>
      </dsp:nvSpPr>
      <dsp:spPr>
        <a:xfrm rot="5400000">
          <a:off x="3442298" y="-1081250"/>
          <a:ext cx="1382098" cy="389020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  <a:cs typeface="Calibri" panose="020F0502020204030204" pitchFamily="34" charset="0"/>
            </a:rPr>
            <a:t>Childhood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  <a:cs typeface="Calibri" panose="020F0502020204030204" pitchFamily="34" charset="0"/>
            </a:rPr>
            <a:t>Life-long development and attainment</a:t>
          </a:r>
        </a:p>
      </dsp:txBody>
      <dsp:txXfrm rot="-5400000">
        <a:off x="2188243" y="240273"/>
        <a:ext cx="3822741" cy="1247162"/>
      </dsp:txXfrm>
    </dsp:sp>
    <dsp:sp modelId="{343D967B-91E3-4B3C-A1AD-342C10106A8A}">
      <dsp:nvSpPr>
        <dsp:cNvPr id="0" name=""/>
        <dsp:cNvSpPr/>
      </dsp:nvSpPr>
      <dsp:spPr>
        <a:xfrm>
          <a:off x="0" y="43"/>
          <a:ext cx="2188243" cy="172762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cs typeface="Calibri" panose="020F0502020204030204" pitchFamily="34" charset="0"/>
            </a:rPr>
            <a:t>Critical part of:</a:t>
          </a:r>
        </a:p>
      </dsp:txBody>
      <dsp:txXfrm>
        <a:off x="84336" y="84379"/>
        <a:ext cx="2019571" cy="1558951"/>
      </dsp:txXfrm>
    </dsp:sp>
    <dsp:sp modelId="{4CF796FA-A1B6-4728-9673-0CE120D87CB7}">
      <dsp:nvSpPr>
        <dsp:cNvPr id="0" name=""/>
        <dsp:cNvSpPr/>
      </dsp:nvSpPr>
      <dsp:spPr>
        <a:xfrm rot="5400000">
          <a:off x="3442298" y="732754"/>
          <a:ext cx="1382098" cy="389020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  <a:cs typeface="Calibri" panose="020F0502020204030204" pitchFamily="34" charset="0"/>
            </a:rPr>
            <a:t>Prosperity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Calibri" panose="020F0502020204030204" pitchFamily="34" charset="0"/>
              <a:cs typeface="Calibri" panose="020F0502020204030204" pitchFamily="34" charset="0"/>
            </a:rPr>
            <a:t>Progressive</a:t>
          </a:r>
        </a:p>
      </dsp:txBody>
      <dsp:txXfrm rot="-5400000">
        <a:off x="2188243" y="2054277"/>
        <a:ext cx="3822741" cy="1247162"/>
      </dsp:txXfrm>
    </dsp:sp>
    <dsp:sp modelId="{A68D4355-212F-42EC-AD68-083D7699BC21}">
      <dsp:nvSpPr>
        <dsp:cNvPr id="0" name=""/>
        <dsp:cNvSpPr/>
      </dsp:nvSpPr>
      <dsp:spPr>
        <a:xfrm>
          <a:off x="0" y="1814047"/>
          <a:ext cx="2188243" cy="172762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cs typeface="Calibri" panose="020F0502020204030204" pitchFamily="34" charset="0"/>
            </a:rPr>
            <a:t>Foundation of societies:</a:t>
          </a:r>
        </a:p>
      </dsp:txBody>
      <dsp:txXfrm>
        <a:off x="84336" y="1898383"/>
        <a:ext cx="2019571" cy="15589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E52428-A5B1-46F3-940D-376474A1AD5B}" type="datetimeFigureOut">
              <a:rPr lang="en-GB" smtClean="0"/>
              <a:t>23/11/2020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787CAE-5D79-48C1-B99D-72D9F16E4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306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0773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525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Key words associated with curriculum:</a:t>
            </a:r>
          </a:p>
          <a:p>
            <a:r>
              <a:rPr lang="en-US" dirty="0"/>
              <a:t>Actions, manner, processes, techniques, methods, procedures, mechanism, system, instruments, measures and results</a:t>
            </a:r>
          </a:p>
          <a:p>
            <a:r>
              <a:rPr lang="en-US" dirty="0"/>
              <a:t>Subject matter, background information, experience, information, instruction, timetable, data, facts and figures, documents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0956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Finland: National Core Curriculum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Wales: National Curriculum of Wales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1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2534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u="sng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8839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0956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6221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9963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2377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Finland: National core curriculum is managed by the Finnish National Agency for Education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8733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8507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0422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</a:br>
            <a:endParaRPr lang="en-GB" sz="1200" b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3480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Individual Assessment Plan (IAP) process is known as ‘pedagogical documentation’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9006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4802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2803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3991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is important to think about children’s rights to education when developing a curriculum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Includes: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Right to an education - reach their full potential</a:t>
            </a:r>
          </a:p>
          <a:p>
            <a:r>
              <a:rPr lang="en-US" dirty="0"/>
              <a:t>Reduce poverty - social and cultural rights </a:t>
            </a:r>
          </a:p>
          <a:p>
            <a:endParaRPr lang="en-US" dirty="0"/>
          </a:p>
          <a:p>
            <a:r>
              <a:rPr lang="en-US" dirty="0"/>
              <a:t>Key words: respect, freedom, democracy, equality, tolerance, development, economic growth</a:t>
            </a:r>
          </a:p>
          <a:p>
            <a:endParaRPr lang="en-US" dirty="0"/>
          </a:p>
          <a:p>
            <a:r>
              <a:rPr lang="en-US" dirty="0"/>
              <a:t>Education: child-centred, empowering – refers to the curriculum, process, pedagogical practice and environment</a:t>
            </a:r>
          </a:p>
          <a:p>
            <a:endParaRPr lang="en-US" dirty="0"/>
          </a:p>
          <a:p>
            <a:r>
              <a:rPr lang="en-US" dirty="0"/>
              <a:t>Some associated articles: </a:t>
            </a:r>
          </a:p>
          <a:p>
            <a:r>
              <a:rPr lang="en-US" dirty="0"/>
              <a:t>12: Right to be heard</a:t>
            </a:r>
          </a:p>
          <a:p>
            <a:r>
              <a:rPr lang="en-US" dirty="0"/>
              <a:t>16: Protection of privacy</a:t>
            </a:r>
          </a:p>
          <a:p>
            <a:r>
              <a:rPr lang="en-US" dirty="0"/>
              <a:t>24: Health (inc. health education)</a:t>
            </a:r>
          </a:p>
          <a:p>
            <a:r>
              <a:rPr lang="en-US" dirty="0"/>
              <a:t>31: Rest, play, leisure, recreation, culture</a:t>
            </a:r>
          </a:p>
          <a:p>
            <a:endParaRPr lang="en-US" dirty="0"/>
          </a:p>
          <a:p>
            <a:r>
              <a:rPr lang="en-GB" dirty="0"/>
              <a:t>UNICEF (2020) </a:t>
            </a:r>
            <a:r>
              <a:rPr lang="en-GB" i="1" dirty="0"/>
              <a:t>THE RIGHT TO EDUCATION</a:t>
            </a:r>
            <a:r>
              <a:rPr lang="en-GB" dirty="0"/>
              <a:t>. Available at: https://www.unicef.org.uk/rights-respecting-schools/the-right-to-education/</a:t>
            </a:r>
            <a:r>
              <a:rPr lang="en-US" dirty="0"/>
              <a:t> (Accessed: 18</a:t>
            </a:r>
            <a:r>
              <a:rPr lang="en-US" baseline="30000" dirty="0"/>
              <a:t>th</a:t>
            </a:r>
            <a:r>
              <a:rPr lang="en-US" dirty="0"/>
              <a:t> November 2020).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1004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8283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 was unable to find a Welsh image for comparison so have used one for the UK and ‘*’ to confirm Wales Foundation Phase = UK’s Nursery school extended Foundation Phase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2324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87678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1322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61408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40336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US" b="0" i="0" dirty="0">
              <a:solidFill>
                <a:srgbClr val="32323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 i="0" dirty="0">
              <a:solidFill>
                <a:srgbClr val="FFFF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787CAE-5D79-48C1-B99D-72D9F16E482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457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EA0C0817-A112-4847-8014-A94B7D2A4EA3}" type="datetime1">
              <a:rPr lang="en-US" smtClean="0"/>
              <a:t>11/23/2020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6005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292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11/23/2020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2873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089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11/23/2020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66831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11/23/2020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54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11/23/2020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048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11/23/2020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3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11/23/2020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724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36911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29671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7582011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11/23/2020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25238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11/23/2020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23163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11/23/2020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21334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5766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876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900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11/23/2020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3876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  <p:sldLayoutId id="2147483842" r:id="rId12"/>
    <p:sldLayoutId id="2147483843" r:id="rId13"/>
    <p:sldLayoutId id="2147483844" r:id="rId14"/>
    <p:sldLayoutId id="2147483845" r:id="rId15"/>
    <p:sldLayoutId id="2147483846" r:id="rId16"/>
    <p:sldLayoutId id="2147483847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1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10.jpeg"/><Relationship Id="rId9" Type="http://schemas.microsoft.com/office/2007/relationships/diagramDrawing" Target="../diagrams/drawing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jpe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comments" Target="../comments/comment1.xml"/><Relationship Id="rId5" Type="http://schemas.openxmlformats.org/officeDocument/2006/relationships/image" Target="../media/image20.jpeg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ph.fi/sites/default/files/documents/finnish_education_in_a_nutshell.pdf" TargetMode="External"/><Relationship Id="rId13" Type="http://schemas.openxmlformats.org/officeDocument/2006/relationships/hyperlink" Target="https://gov.wales/sites/default/files/publications/2018-11/the-cwricwlwm-cymreig-history-and-the-story-of-wales-final-report.pdf" TargetMode="External"/><Relationship Id="rId3" Type="http://schemas.openxmlformats.org/officeDocument/2006/relationships/hyperlink" Target="https://www.scielo.br/scielo.php?pid=S1413-24782017000300802&amp;script=sci_arttext&amp;tlng=en" TargetMode="External"/><Relationship Id="rId7" Type="http://schemas.openxmlformats.org/officeDocument/2006/relationships/hyperlink" Target="https://eacea.ec.europa.eu/national-policies/eurydice/content/teaching-and-learning-early-childhood-education-and-care-other-pre-primary-education_en" TargetMode="External"/><Relationship Id="rId12" Type="http://schemas.openxmlformats.org/officeDocument/2006/relationships/hyperlink" Target="https://idreamcareer.com/blog/holistic-development/#:~:text=Holistic%20development%20essentially%20means%20the,in%20professional%20fields%20of%20work" TargetMode="External"/><Relationship Id="rId2" Type="http://schemas.openxmlformats.org/officeDocument/2006/relationships/notesSlide" Target="../notesSlides/notesSlide17.xml"/><Relationship Id="rId16" Type="http://schemas.openxmlformats.org/officeDocument/2006/relationships/hyperlink" Target="http://dspace.calstate.edu/bitstream/handle/10211.3/202509/THESIS%20FINAL.pdf?sequence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tyn.gov.wales/about-us" TargetMode="External"/><Relationship Id="rId11" Type="http://schemas.openxmlformats.org/officeDocument/2006/relationships/hyperlink" Target="https://www.futuregenerations.wales/news/our-obsession-with-exams-is-failing-to-equip-young-people-with-the-right-skills-for-the-future-says-future-generations-commissioner-for-wales/" TargetMode="External"/><Relationship Id="rId5" Type="http://schemas.openxmlformats.org/officeDocument/2006/relationships/hyperlink" Target="https://educationalliancefinland.com/products/guide-finnish-early-childhood-education" TargetMode="External"/><Relationship Id="rId15" Type="http://schemas.openxmlformats.org/officeDocument/2006/relationships/hyperlink" Target="https://link.springer.com/chapter/10.1007/978-3-319-78580-6_13" TargetMode="External"/><Relationship Id="rId10" Type="http://schemas.openxmlformats.org/officeDocument/2006/relationships/hyperlink" Target="https://www.legislation.gov.uk/ukpga/1996/56/section/8#:~:text=8%20Compulsory%20school%20age.&amp;text=(1)Subsections%20(2),is%20of%20compulsory%20school%20age.&amp;text=(b)otherwise%20at%20the%20beginning,following%20his%20attaining%20that%20age.%5D" TargetMode="External"/><Relationship Id="rId4" Type="http://schemas.openxmlformats.org/officeDocument/2006/relationships/hyperlink" Target="https://gov.wales/sites/default/files/publications/2018-03/successful-futures.pdf" TargetMode="External"/><Relationship Id="rId9" Type="http://schemas.openxmlformats.org/officeDocument/2006/relationships/hyperlink" Target="http://www.allianceforchildhood.eu/files/Improving_the_quality_of_Childhood_Vol_7/QOC%20V7%20CH06%20DEF%20WEB.pdf" TargetMode="External"/><Relationship Id="rId14" Type="http://schemas.openxmlformats.org/officeDocument/2006/relationships/hyperlink" Target="https://www.researchgate.net/publication/323725920_Effects_of_Social_Disadvantages_on_the_Community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ecd.org/education/Improving-schools-in-Wales.pdf" TargetMode="External"/><Relationship Id="rId13" Type="http://schemas.openxmlformats.org/officeDocument/2006/relationships/hyperlink" Target="https://www.unicef.org/earlychildhood/index_40748.html" TargetMode="External"/><Relationship Id="rId3" Type="http://schemas.openxmlformats.org/officeDocument/2006/relationships/hyperlink" Target="https://minedu.fi/en/education-system" TargetMode="External"/><Relationship Id="rId7" Type="http://schemas.openxmlformats.org/officeDocument/2006/relationships/hyperlink" Target="https://ncee.org/what-we-do/center-on-international-education-benchmarking/top-performing-countries/finland-overview/finland-teacher-and-principal-quality/" TargetMode="External"/><Relationship Id="rId12" Type="http://schemas.openxmlformats.org/officeDocument/2006/relationships/hyperlink" Target="file:///C:\Users\Student\Downloads\UnderstandingTeacherEvaluationinFinland.pdf" TargetMode="External"/><Relationship Id="rId2" Type="http://schemas.openxmlformats.org/officeDocument/2006/relationships/hyperlink" Target="https://minedu.fi/en/-/okm-n-talousarvioesitys-6-8-miljardia-euroa-vuodelle-2020#:~:text=A%20budget%20of%20EUR%206.8,of%20children%20and%20young%20people" TargetMode="External"/><Relationship Id="rId16" Type="http://schemas.openxmlformats.org/officeDocument/2006/relationships/hyperlink" Target="https://gov.wales/sites/default/files/publications/2018-02/foundation-phase-framework-revised-2015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cee.org/what-we-do/center-on-international-education-benchmarking/top-performing-countries/finland-overview/finland-system-and-school-organization/#:~:text=Education%20Funding,assuming%20the%20remaining%2040%20percent" TargetMode="External"/><Relationship Id="rId11" Type="http://schemas.openxmlformats.org/officeDocument/2006/relationships/hyperlink" Target="https://www.statista.com/statistics/294729/population-united-kingdom-uk-by-country/" TargetMode="External"/><Relationship Id="rId5" Type="http://schemas.openxmlformats.org/officeDocument/2006/relationships/hyperlink" Target="https://senedd.wales/Research%20Documents/18-047/18-47-Web-English.pdf" TargetMode="External"/><Relationship Id="rId15" Type="http://schemas.openxmlformats.org/officeDocument/2006/relationships/hyperlink" Target="https://link.springer.com/chapter/10.1007/978-94-6091-811-7_6#:~:text=In%20Finland%2C%20the%20national%20core,values%2C%20and%20structure%20of%20education" TargetMode="External"/><Relationship Id="rId10" Type="http://schemas.openxmlformats.org/officeDocument/2006/relationships/hyperlink" Target="https://pasisahlberg.com/wp-content/uploads/2013/01/Qualit_and_Equity_SA_2012.pdf" TargetMode="External"/><Relationship Id="rId4" Type="http://schemas.openxmlformats.org/officeDocument/2006/relationships/hyperlink" Target="https://senedd.wales/laid%20documents/cr-ld12643/cr-ld12643-e.pdf" TargetMode="External"/><Relationship Id="rId9" Type="http://schemas.openxmlformats.org/officeDocument/2006/relationships/hyperlink" Target="https://seneddresearch.blog/2019/12/04/how-did-wales-perform-in-pisa-2018/" TargetMode="External"/><Relationship Id="rId14" Type="http://schemas.openxmlformats.org/officeDocument/2006/relationships/hyperlink" Target="https://www.researchgate.net/publication/330289073_Analysis_of_Finnish_Education_System_to_question_the_reasons_behind_Finnish_success_in_PISA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03/succesful-futures-a-summary-of-professor-graham-donaldsons-report.pdf" TargetMode="External"/><Relationship Id="rId7" Type="http://schemas.openxmlformats.org/officeDocument/2006/relationships/hyperlink" Target="http://www.worldometers.info/world-population/china-hong-kong-sar-population" TargetMode="External"/><Relationship Id="rId2" Type="http://schemas.openxmlformats.org/officeDocument/2006/relationships/hyperlink" Target="https://gov.wales/sites/default/files/publications/2019-06/seven-core-aims-for-children-and-young-peopl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wales/sites/default/files/consultations/2019-01/transformational-curriculum-consultation-for-young-people-and-communities.pdf" TargetMode="External"/><Relationship Id="rId5" Type="http://schemas.openxmlformats.org/officeDocument/2006/relationships/hyperlink" Target="https://gov.wales/sites/default/files/statistics-and-research/2019-03/research-study-attractiveness-teaching-retention-teachers.pdf" TargetMode="External"/><Relationship Id="rId4" Type="http://schemas.openxmlformats.org/officeDocument/2006/relationships/hyperlink" Target="http://d6vsczyu1rky0.cloudfront.net/30631_b/wp-content/uploads/2019/03/National-Test-Information-for-Parents-2019.pdf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rlz=1C1GCEA_enGB866GB868&amp;sxsrf=ALeKk02LXZwn3lHTI5aIV_8eaY-Qj84y6A:1605787098887&amp;q=finland+area&amp;stick=H4sIAAAAAAAAAOPgE-LQz9U3MCqrStaSyk620s_JT04syczPgzOsEotSExex8qRl5uUk5qUogLgAQViUvTcAAAA&amp;sa=X&amp;ved=2ahUKEwjxp_SMx47tAhWaSRUIHY6gAKwQ6BMoADAEegQIAxAC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m/search?rlz=1C1GCEA_enGB866GB868&amp;sxsrf=ALeKk03bWiuOUEm1GT8cGFLFx9wsT9yang:1605787136499&amp;q=wales+area&amp;stick=H4sIAAAAAAAAAOPgE-LQz9U3yDJNt9SSyk620s_JT04syczPgzOsEotSExexcpUn5qQWK4A4ACBzrM01AAAA&amp;sa=X&amp;ved=2ahUKEwijhOyex47tAhVFr3EKHc85AAgQ6BMoADAEegQIBBAC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5" Type="http://schemas.openxmlformats.org/officeDocument/2006/relationships/comments" Target="../comments/comment2.xml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eb.microsoftstream.com/video/6d300f79-b51e-49b4-87c6-41403af6c56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F865E-6A1A-4753-B8A8-8B455B9BA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9213" y="0"/>
            <a:ext cx="9905998" cy="1478570"/>
          </a:xfrm>
        </p:spPr>
        <p:txBody>
          <a:bodyPr/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Setting the scene: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D5C731-3CB6-4EA7-86BA-FA50055CC533}"/>
              </a:ext>
            </a:extLst>
          </p:cNvPr>
          <p:cNvSpPr txBox="1"/>
          <p:nvPr/>
        </p:nvSpPr>
        <p:spPr>
          <a:xfrm>
            <a:off x="1319213" y="1308100"/>
            <a:ext cx="990599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Attendees will receive a copy of my presentation slides with space to add their own comments before starting of my presentation</a:t>
            </a:r>
          </a:p>
          <a:p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I will confirm that I only have 10 minutes, but there will be time allocated at the end for a question-and-answer session </a:t>
            </a:r>
          </a:p>
          <a:p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Following this I will distribute handouts containing appendices relevant to my presentation which I will not be able to cover due to time constraints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1462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6E2EFAD-2151-4EA3-8AB2-B9A723D0EE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87486" y="4550041"/>
            <a:ext cx="8369450" cy="2079907"/>
          </a:xfrm>
        </p:spPr>
        <p:txBody>
          <a:bodyPr>
            <a:normAutofit fontScale="25000" lnSpcReduction="20000"/>
          </a:bodyPr>
          <a:lstStyle/>
          <a:p>
            <a:pPr algn="ctr">
              <a:lnSpc>
                <a:spcPct val="110000"/>
              </a:lnSpc>
              <a:spcAft>
                <a:spcPts val="600"/>
              </a:spcAft>
            </a:pPr>
            <a:r>
              <a:rPr lang="en-US" sz="14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Curriculum comparisons</a:t>
            </a:r>
          </a:p>
          <a:p>
            <a:pPr algn="ctr">
              <a:lnSpc>
                <a:spcPct val="110000"/>
              </a:lnSpc>
              <a:spcAft>
                <a:spcPts val="600"/>
              </a:spcAft>
            </a:pPr>
            <a:r>
              <a:rPr lang="en-US" sz="144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early years</a:t>
            </a:r>
          </a:p>
          <a:p>
            <a:pPr algn="ctr">
              <a:lnSpc>
                <a:spcPct val="110000"/>
              </a:lnSpc>
              <a:spcAft>
                <a:spcPts val="600"/>
              </a:spcAft>
            </a:pPr>
            <a:r>
              <a:rPr lang="en-US" sz="14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FINLAND V WALES</a:t>
            </a:r>
            <a:endParaRPr lang="en-GB" sz="14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10000"/>
              </a:lnSpc>
              <a:spcAft>
                <a:spcPts val="600"/>
              </a:spcAft>
            </a:pPr>
            <a:endParaRPr lang="en-GB" sz="1700" dirty="0"/>
          </a:p>
        </p:txBody>
      </p:sp>
      <p:sp>
        <p:nvSpPr>
          <p:cNvPr id="2067" name="Round Diagonal Corner Rectangle 6">
            <a:extLst>
              <a:ext uri="{FF2B5EF4-FFF2-40B4-BE49-F238E27FC236}">
                <a16:creationId xmlns:a16="http://schemas.microsoft.com/office/drawing/2014/main" id="{BF64808F-7AB0-4B1E-8E79-6D969BCE8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974" y="639965"/>
            <a:ext cx="10879991" cy="3598548"/>
          </a:xfrm>
          <a:prstGeom prst="round2DiagRect">
            <a:avLst>
              <a:gd name="adj1" fmla="val 9529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Top 10 Interesting Facts About Finland - WorldAtlas">
            <a:extLst>
              <a:ext uri="{FF2B5EF4-FFF2-40B4-BE49-F238E27FC236}">
                <a16:creationId xmlns:a16="http://schemas.microsoft.com/office/drawing/2014/main" id="{D6D1B183-D4E5-4D1B-A064-671AE6AEE7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66" r="33723" b="2"/>
          <a:stretch/>
        </p:blipFill>
        <p:spPr bwMode="auto">
          <a:xfrm>
            <a:off x="987014" y="951493"/>
            <a:ext cx="2452203" cy="297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Finland Atlas: Maps and Online Resources | Infoplease.com">
            <a:extLst>
              <a:ext uri="{FF2B5EF4-FFF2-40B4-BE49-F238E27FC236}">
                <a16:creationId xmlns:a16="http://schemas.microsoft.com/office/drawing/2014/main" id="{108C7F95-6BFC-4EAF-BDE4-AD79CB2D6B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5" r="4" b="4"/>
          <a:stretch/>
        </p:blipFill>
        <p:spPr bwMode="auto">
          <a:xfrm>
            <a:off x="3604615" y="951493"/>
            <a:ext cx="2434965" cy="297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Top 10 most beautiful places to visit in Wales - Mirror Online">
            <a:extLst>
              <a:ext uri="{FF2B5EF4-FFF2-40B4-BE49-F238E27FC236}">
                <a16:creationId xmlns:a16="http://schemas.microsoft.com/office/drawing/2014/main" id="{BE2719FA-4199-4809-84B3-B5F519F869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07" r="31773" b="-1"/>
          <a:stretch/>
        </p:blipFill>
        <p:spPr bwMode="auto">
          <a:xfrm>
            <a:off x="6204978" y="951493"/>
            <a:ext cx="2434965" cy="297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Map of Wales">
            <a:extLst>
              <a:ext uri="{FF2B5EF4-FFF2-40B4-BE49-F238E27FC236}">
                <a16:creationId xmlns:a16="http://schemas.microsoft.com/office/drawing/2014/main" id="{7CD99321-7AD3-4A3A-921C-1616B50C96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61" r="23062" b="-3"/>
          <a:stretch/>
        </p:blipFill>
        <p:spPr bwMode="auto">
          <a:xfrm>
            <a:off x="8805340" y="951493"/>
            <a:ext cx="2434963" cy="297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BDAD564-674A-4850-995E-87AFF9AC53C3}"/>
              </a:ext>
            </a:extLst>
          </p:cNvPr>
          <p:cNvSpPr txBox="1"/>
          <p:nvPr/>
        </p:nvSpPr>
        <p:spPr>
          <a:xfrm>
            <a:off x="9691715" y="4278509"/>
            <a:ext cx="17661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(Google images, 2020</a:t>
            </a:r>
            <a:r>
              <a:rPr lang="en-US" sz="1200" dirty="0"/>
              <a:t>)</a:t>
            </a:r>
            <a:endParaRPr lang="en-GB" sz="1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2D8CFF7-4A96-40B3-9AFA-3F1CBBA89503}"/>
              </a:ext>
            </a:extLst>
          </p:cNvPr>
          <p:cNvSpPr txBox="1"/>
          <p:nvPr/>
        </p:nvSpPr>
        <p:spPr>
          <a:xfrm>
            <a:off x="4364374" y="6460671"/>
            <a:ext cx="635776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By: Lesley Martin Undergraduate at UWTSD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9766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78A47D-4F17-40FE-AB70-7AF78A957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400" y="-142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5BE3A7E-6A3F-401E-A025-BBB8FDB8D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tx1">
              <a:alpha val="60000"/>
            </a:schemeClr>
          </a:solidFill>
        </p:grpSpPr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id="{41EE9036-817C-476C-BD59-B5184F9A3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098087A-B4E4-4300-A841-44988BD88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5BD5F4B-A39C-4DF9-84E4-A4D33F30E6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D7FA9858-BFA0-4D5B-AF72-B1B65EB069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A508A5F3-AFE0-4750-A9C2-B51A514FF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2B4AAEB-ABF4-42A7-BE52-0B442190D1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767C370-4A42-4376-8CAE-606C4BC8F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36205F53-9C95-4954-B97C-1625BB8A35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DC80B58E-3469-43E9-96FC-D747B6983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E17A4ED2-DDD7-4B4D-A39C-9B0121C88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A2C14A85-E7A9-4E1D-809F-20F5CFA78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Line 16">
              <a:extLst>
                <a:ext uri="{FF2B5EF4-FFF2-40B4-BE49-F238E27FC236}">
                  <a16:creationId xmlns:a16="http://schemas.microsoft.com/office/drawing/2014/main" id="{F3D51E32-9399-4B7F-8D91-BF9A068B8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9969F9D2-502D-4C1D-ABA5-02B1BF2A0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4AE555C6-5623-478A-BF35-63E9929A3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A3D3AED4-A69E-4301-9BB4-436DC5F0C9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3B8082C-2D81-48D7-8B45-85B7C8929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Rectangle 21">
              <a:extLst>
                <a:ext uri="{FF2B5EF4-FFF2-40B4-BE49-F238E27FC236}">
                  <a16:creationId xmlns:a16="http://schemas.microsoft.com/office/drawing/2014/main" id="{9AD35461-BA86-408B-8A29-244EB2F2F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F238E495-B6C6-4857-899B-CDD584831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E20A751E-054C-4EC2-8DA3-0EC923A658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B6E8E701-3D21-4E5C-AB6E-9A7404697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431BDA41-D09D-4984-B888-756F5F81B4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0DC943D2-20E4-4C00-82D2-D405A7C00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4BC34A74-80A2-4DE1-8ADC-BBD170903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C6C3CA25-431F-4E26-952D-4AA9C4C725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776D1836-82AE-40EF-9829-C6B8D2CF0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9A8E397E-ADF9-45C1-98F4-3F5A86378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DE07CFD9-357F-40BC-A792-CE874BFE5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5510BAF-8088-4AD4-89BE-2C8CCC414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082673"/>
            <a:ext cx="2869416" cy="4497388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Objectives: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85ECEC0-FF5D-4348-92C7-1EA7C61E7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454684"/>
            <a:ext cx="0" cy="3649129"/>
          </a:xfrm>
          <a:prstGeom prst="line">
            <a:avLst/>
          </a:prstGeom>
          <a:ln w="2540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DFCFF-5E5F-482E-8785-675CBA438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4955" y="869079"/>
            <a:ext cx="5751237" cy="4719637"/>
          </a:xfrm>
        </p:spPr>
        <p:txBody>
          <a:bodyPr anchor="ctr">
            <a:normAutofit fontScale="92500" lnSpcReduction="20000"/>
          </a:bodyPr>
          <a:lstStyle/>
          <a:p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3000" dirty="0">
                <a:latin typeface="Calibri" panose="020F0502020204030204" pitchFamily="34" charset="0"/>
                <a:cs typeface="Calibri" panose="020F0502020204030204" pitchFamily="34" charset="0"/>
              </a:rPr>
              <a:t>Identify the National Curriculums for Finland and Wales</a:t>
            </a:r>
          </a:p>
          <a:p>
            <a:r>
              <a:rPr lang="en-US" sz="3000" dirty="0">
                <a:latin typeface="Calibri" panose="020F0502020204030204" pitchFamily="34" charset="0"/>
                <a:cs typeface="Calibri" panose="020F0502020204030204" pitchFamily="34" charset="0"/>
              </a:rPr>
              <a:t>Understand and compare the Early Childhood Education and Care (ECEC) curriculum for Finland with the Foundation Phase Curriculum for Wales </a:t>
            </a:r>
          </a:p>
          <a:p>
            <a:r>
              <a:rPr lang="en-US" sz="3000" dirty="0">
                <a:latin typeface="Calibri" panose="020F0502020204030204" pitchFamily="34" charset="0"/>
                <a:cs typeface="Calibri" panose="020F0502020204030204" pitchFamily="34" charset="0"/>
              </a:rPr>
              <a:t>Identify reasons for the gaps in performance</a:t>
            </a:r>
          </a:p>
          <a:p>
            <a:endParaRPr lang="en-GB" dirty="0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F4E035BE-9FF4-43D3-BC25-CF582D7FF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solidFill>
            <a:schemeClr val="tx1">
              <a:alpha val="60000"/>
            </a:schemeClr>
          </a:solidFill>
        </p:grpSpPr>
        <p:sp>
          <p:nvSpPr>
            <p:cNvPr id="42" name="Freeform 32">
              <a:extLst>
                <a:ext uri="{FF2B5EF4-FFF2-40B4-BE49-F238E27FC236}">
                  <a16:creationId xmlns:a16="http://schemas.microsoft.com/office/drawing/2014/main" id="{F98BCEB2-EC20-4E84-A994-0AC37292C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3">
              <a:extLst>
                <a:ext uri="{FF2B5EF4-FFF2-40B4-BE49-F238E27FC236}">
                  <a16:creationId xmlns:a16="http://schemas.microsoft.com/office/drawing/2014/main" id="{7A2E1821-AEDF-417E-9F17-83379E9C0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4">
              <a:extLst>
                <a:ext uri="{FF2B5EF4-FFF2-40B4-BE49-F238E27FC236}">
                  <a16:creationId xmlns:a16="http://schemas.microsoft.com/office/drawing/2014/main" id="{CB3734E2-8292-4B47-B6AB-0E5A058DE9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5">
              <a:extLst>
                <a:ext uri="{FF2B5EF4-FFF2-40B4-BE49-F238E27FC236}">
                  <a16:creationId xmlns:a16="http://schemas.microsoft.com/office/drawing/2014/main" id="{A0B09C51-29AB-45C0-B707-CCFB9DF28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6">
              <a:extLst>
                <a:ext uri="{FF2B5EF4-FFF2-40B4-BE49-F238E27FC236}">
                  <a16:creationId xmlns:a16="http://schemas.microsoft.com/office/drawing/2014/main" id="{510C0CED-AE1B-45AE-B5E1-57521E589D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37">
              <a:extLst>
                <a:ext uri="{FF2B5EF4-FFF2-40B4-BE49-F238E27FC236}">
                  <a16:creationId xmlns:a16="http://schemas.microsoft.com/office/drawing/2014/main" id="{591F2327-4B45-41AA-B41C-7404B6A1E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38">
              <a:extLst>
                <a:ext uri="{FF2B5EF4-FFF2-40B4-BE49-F238E27FC236}">
                  <a16:creationId xmlns:a16="http://schemas.microsoft.com/office/drawing/2014/main" id="{5A63224C-41A0-42C0-96F6-0B2BE99A13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39">
              <a:extLst>
                <a:ext uri="{FF2B5EF4-FFF2-40B4-BE49-F238E27FC236}">
                  <a16:creationId xmlns:a16="http://schemas.microsoft.com/office/drawing/2014/main" id="{A7C00B9F-C253-4776-9935-EC02254A4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0">
              <a:extLst>
                <a:ext uri="{FF2B5EF4-FFF2-40B4-BE49-F238E27FC236}">
                  <a16:creationId xmlns:a16="http://schemas.microsoft.com/office/drawing/2014/main" id="{5062D4AA-13F3-4064-8440-FFE8562D8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Rectangle 41">
              <a:extLst>
                <a:ext uri="{FF2B5EF4-FFF2-40B4-BE49-F238E27FC236}">
                  <a16:creationId xmlns:a16="http://schemas.microsoft.com/office/drawing/2014/main" id="{3E143B27-CB82-440B-879B-D25C1891C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3922460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44930-4E94-40B6-B2B5-AA15385EFE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6273" y="570270"/>
            <a:ext cx="6096749" cy="1134397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‘curriculum’</a:t>
            </a:r>
            <a:b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dates back Centuries</a:t>
            </a:r>
            <a:endParaRPr lang="en-GB" sz="36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1A199B-8999-40D2-A888-D202CD9AC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82947" y="2314267"/>
            <a:ext cx="6883400" cy="5111748"/>
          </a:xfrm>
        </p:spPr>
        <p:txBody>
          <a:bodyPr>
            <a:noAutofit/>
          </a:bodyPr>
          <a:lstStyle/>
          <a:p>
            <a:pPr algn="ctr">
              <a:lnSpc>
                <a:spcPct val="110000"/>
              </a:lnSpc>
            </a:pPr>
            <a:r>
              <a:rPr lang="en-US" sz="3200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“curriculum refers to the means and materials with which students will interact for the purpose of achieving identified educational outcomes” </a:t>
            </a:r>
          </a:p>
          <a:p>
            <a:pPr algn="ctr">
              <a:lnSpc>
                <a:spcPct val="110000"/>
              </a:lnSpc>
            </a:pPr>
            <a:endParaRPr lang="en-US" sz="1200" b="0" i="0" dirty="0"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10000"/>
              </a:lnSpc>
            </a:pPr>
            <a:endParaRPr lang="en-US" sz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10000"/>
              </a:lnSpc>
            </a:pPr>
            <a:endParaRPr lang="en-US" sz="1200" b="0" i="0" dirty="0"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10000"/>
              </a:lnSpc>
            </a:pPr>
            <a:endParaRPr lang="en-US" sz="1200" b="0" i="0" dirty="0"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10000"/>
              </a:lnSpc>
            </a:pPr>
            <a:r>
              <a:rPr lang="en-US" sz="12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(Ebert, Ebert and Bentley, 2013)</a:t>
            </a:r>
            <a:endParaRPr lang="en-GB" sz="1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9" name="Picture 4">
            <a:extLst>
              <a:ext uri="{FF2B5EF4-FFF2-40B4-BE49-F238E27FC236}">
                <a16:creationId xmlns:a16="http://schemas.microsoft.com/office/drawing/2014/main" id="{67C52DB0-5169-4D2C-9B7E-A32E99AD195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244" r="4468" b="2"/>
          <a:stretch/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0774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59A70C-8706-43DF-B6EC-7ED2EA5A02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88601" y="159156"/>
            <a:ext cx="4649783" cy="609726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Finland 1985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US" dirty="0"/>
              <a:t>	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01DA9-DF46-4A46-B0DE-171AC31808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17668" y="1121093"/>
            <a:ext cx="4457010" cy="545005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Introduced by the ‘Finnish National Agency for Education’ (EDUFI)</a:t>
            </a:r>
            <a:r>
              <a:rPr lang="en-US" b="0" i="0" dirty="0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in 1985</a:t>
            </a:r>
            <a:endParaRPr lang="en-US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(Ministry of Education and Culture, 2020) </a:t>
            </a:r>
          </a:p>
          <a:p>
            <a:pPr marL="0" indent="0" algn="ctr">
              <a:buNone/>
            </a:pPr>
            <a:endParaRPr lang="en-US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Updated every 10 years</a:t>
            </a:r>
          </a:p>
          <a:p>
            <a:pPr marL="0" indent="0" algn="ctr">
              <a:buNone/>
            </a:pPr>
            <a:r>
              <a:rPr lang="en-US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Current curriculum active </a:t>
            </a:r>
          </a:p>
          <a:p>
            <a:pPr marL="0" indent="0" algn="ctr">
              <a:buNone/>
            </a:pPr>
            <a:r>
              <a:rPr lang="en-US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since 2016</a:t>
            </a:r>
          </a:p>
          <a:p>
            <a:pPr marL="0" indent="0" algn="ctr">
              <a:buNone/>
            </a:pPr>
            <a:r>
              <a:rPr lang="en-US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2.5-year process</a:t>
            </a:r>
          </a:p>
          <a:p>
            <a:pPr marL="0" indent="0" algn="ctr">
              <a:buNone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Lahdemaki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2018)</a:t>
            </a:r>
          </a:p>
          <a:p>
            <a:pPr marL="0" indent="0" algn="ctr">
              <a:buNone/>
            </a:pP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0D8D6E-5309-44C8-A5BA-83619F7105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0760" y="159157"/>
            <a:ext cx="4646602" cy="609725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Wales (UK) 1988</a:t>
            </a:r>
            <a:endParaRPr lang="en-GB" sz="36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B71341-8C41-46DE-B9C5-F2961F322F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385840" y="926199"/>
            <a:ext cx="6523892" cy="6154472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en-US" sz="9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Part of the ‘Education Reform Act 1988’, </a:t>
            </a:r>
          </a:p>
          <a:p>
            <a:pPr marL="0" indent="0" algn="ctr">
              <a:buNone/>
            </a:pPr>
            <a:r>
              <a:rPr lang="en-US" sz="9600" dirty="0">
                <a:latin typeface="Calibri" panose="020F0502020204030204" pitchFamily="34" charset="0"/>
                <a:cs typeface="Calibri" panose="020F0502020204030204" pitchFamily="34" charset="0"/>
              </a:rPr>
              <a:t>introduced by Kenneth Baker </a:t>
            </a:r>
          </a:p>
          <a:p>
            <a:pPr marL="0" indent="0" algn="ctr">
              <a:buNone/>
            </a:pPr>
            <a:r>
              <a:rPr lang="en-US" sz="9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Until devolution in 1999, when ‘Welsh Government’ took responsibility</a:t>
            </a:r>
            <a:endParaRPr lang="en-US" sz="5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sz="9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Initial intent to review every </a:t>
            </a:r>
          </a:p>
          <a:p>
            <a:pPr marL="0" indent="0" algn="ctr">
              <a:buNone/>
            </a:pPr>
            <a:r>
              <a:rPr lang="en-US" sz="9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 years did not materialize </a:t>
            </a:r>
          </a:p>
          <a:p>
            <a:pPr marL="0" indent="0" algn="ctr">
              <a:buNone/>
            </a:pPr>
            <a:r>
              <a:rPr lang="en-US" sz="9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Minor amendments: 1995/6, 2000 and 2008 </a:t>
            </a:r>
          </a:p>
          <a:p>
            <a:pPr marL="0" indent="0" algn="ctr">
              <a:buNone/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(Jones and Roderick, 2003)</a:t>
            </a:r>
          </a:p>
          <a:p>
            <a:pPr marL="0" indent="0" algn="ctr">
              <a:buNone/>
            </a:pPr>
            <a:r>
              <a:rPr lang="en-US" sz="9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Independent review 2015</a:t>
            </a:r>
          </a:p>
          <a:p>
            <a:pPr marL="0" indent="0" algn="ctr">
              <a:buNone/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(Donaldson, 2015)</a:t>
            </a:r>
          </a:p>
          <a:p>
            <a:pPr marL="0" indent="0" algn="ctr">
              <a:buNone/>
            </a:pPr>
            <a:r>
              <a:rPr lang="en-US" sz="9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Phase implementation 2022 - 2026                      new curriculum for everyone </a:t>
            </a:r>
          </a:p>
          <a:p>
            <a:pPr marL="0" indent="0" algn="ctr">
              <a:buNone/>
            </a:pPr>
            <a:r>
              <a:rPr lang="en-US" sz="4800" dirty="0">
                <a:latin typeface="Calibri" panose="020F0502020204030204" pitchFamily="34" charset="0"/>
                <a:cs typeface="Calibri" panose="020F0502020204030204" pitchFamily="34" charset="0"/>
              </a:rPr>
              <a:t>(Welsh Government, (no date)</a:t>
            </a:r>
          </a:p>
          <a:p>
            <a:pPr marL="0" indent="0" algn="ctr">
              <a:buNone/>
            </a:pPr>
            <a:endParaRPr lang="en-US" sz="9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en-US" sz="6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en-US" sz="17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25038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79299-7219-4946-8450-2BF82F1DF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1359359"/>
            <a:ext cx="4865688" cy="687979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Education in Finland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2828E-6FC5-4CBE-BBB9-3019BA2B6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183354"/>
            <a:ext cx="5157788" cy="3967543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Government funded</a:t>
            </a:r>
          </a:p>
          <a:p>
            <a:r>
              <a:rPr lang="en-US" sz="20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Non-compulsory Early Childhood Education and Care (ECEC ) for 0 - 6-year olds</a:t>
            </a:r>
          </a:p>
          <a:p>
            <a:r>
              <a:rPr lang="en-US" sz="20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Pre-school education for 6 - 7-year olds</a:t>
            </a:r>
          </a:p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Basic compulsory education for 7 - 16-year-old</a:t>
            </a:r>
          </a:p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2 National Languages - Finnish and Swedish (compulsory)</a:t>
            </a: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0F997D-EE14-4F56-BB3E-E79EC50BE357}"/>
              </a:ext>
            </a:extLst>
          </p:cNvPr>
          <p:cNvSpPr txBox="1"/>
          <p:nvPr/>
        </p:nvSpPr>
        <p:spPr>
          <a:xfrm>
            <a:off x="6684706" y="1410961"/>
            <a:ext cx="447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EDUCATION IN WALES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933FC4-1362-4815-98EC-094D6177A947}"/>
              </a:ext>
            </a:extLst>
          </p:cNvPr>
          <p:cNvSpPr txBox="1"/>
          <p:nvPr/>
        </p:nvSpPr>
        <p:spPr>
          <a:xfrm flipH="1">
            <a:off x="6415638" y="2183354"/>
            <a:ext cx="58547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Mainly government funded</a:t>
            </a:r>
          </a:p>
          <a:p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Foundation Phase non-compulsory for 3 - 4-year olds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Basic compulsory education for 5 - 16-year-old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Foundation Phase for 3 - 7-year olds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Key Stage 2 for 7 - 11-year olds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Key Stage 3 for 11 - 14-year olds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Key Stage 4 for 14 - 16-year olds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English and Welsh-Medium Schools      </a:t>
            </a:r>
          </a:p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    (Welsh is compulsory up to age 16)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C8E043-4528-4FDA-B6BA-10213D917F6F}"/>
              </a:ext>
            </a:extLst>
          </p:cNvPr>
          <p:cNvSpPr txBox="1"/>
          <p:nvPr/>
        </p:nvSpPr>
        <p:spPr>
          <a:xfrm>
            <a:off x="2136878" y="159030"/>
            <a:ext cx="8128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CURRICULUM: KEY FEATURES</a:t>
            </a:r>
          </a:p>
          <a:p>
            <a:pPr algn="ctr"/>
            <a:r>
              <a:rPr lang="en-US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UNCRC</a:t>
            </a:r>
            <a:endParaRPr lang="en-GB" sz="3600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1B48DF-94E4-46A5-876A-02D3CD0A3291}"/>
              </a:ext>
            </a:extLst>
          </p:cNvPr>
          <p:cNvSpPr txBox="1"/>
          <p:nvPr/>
        </p:nvSpPr>
        <p:spPr>
          <a:xfrm>
            <a:off x="1802606" y="6500992"/>
            <a:ext cx="3835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(FINNISH NATIONAL AGENCY FOR EDUCATIN, 2018)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62FC2F-6D95-451D-A967-BE616361C1AC}"/>
              </a:ext>
            </a:extLst>
          </p:cNvPr>
          <p:cNvSpPr txBox="1"/>
          <p:nvPr/>
        </p:nvSpPr>
        <p:spPr>
          <a:xfrm>
            <a:off x="7777316" y="6500992"/>
            <a:ext cx="31313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(Welsh Government, no date)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13956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7" name="Rectangle 60">
            <a:extLst>
              <a:ext uri="{FF2B5EF4-FFF2-40B4-BE49-F238E27FC236}">
                <a16:creationId xmlns:a16="http://schemas.microsoft.com/office/drawing/2014/main" id="{6697F791-5FFA-4164-899F-EB52EA72B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8" name="Picture 2">
            <a:extLst>
              <a:ext uri="{FF2B5EF4-FFF2-40B4-BE49-F238E27FC236}">
                <a16:creationId xmlns:a16="http://schemas.microsoft.com/office/drawing/2014/main" id="{4E28A1A9-FB81-4816-AAEA-C3B430946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" y="-2"/>
            <a:ext cx="4061525" cy="6858001"/>
          </a:xfrm>
          <a:prstGeom prst="rect">
            <a:avLst/>
          </a:prstGeom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9" name="Rectangle 64">
            <a:extLst>
              <a:ext uri="{FF2B5EF4-FFF2-40B4-BE49-F238E27FC236}">
                <a16:creationId xmlns:a16="http://schemas.microsoft.com/office/drawing/2014/main" id="{B773AB25-A422-41AA-9737-5E04C1966D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53"/>
            <a:ext cx="4055621" cy="6858000"/>
          </a:xfrm>
          <a:prstGeom prst="rect">
            <a:avLst/>
          </a:prstGeom>
          <a:ln>
            <a:noFill/>
          </a:ln>
          <a:effectLst>
            <a:outerShdw blurRad="76200" dist="38100" algn="l" rotWithShape="0">
              <a:prstClr val="black">
                <a:alpha val="3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7" name="Picture 2">
            <a:extLst>
              <a:ext uri="{FF2B5EF4-FFF2-40B4-BE49-F238E27FC236}">
                <a16:creationId xmlns:a16="http://schemas.microsoft.com/office/drawing/2014/main" id="{AF0552B8-DE8C-40DF-B29F-1728E6A10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530" y="23283"/>
            <a:ext cx="4078152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7C420D-6507-44D4-9C5C-6E7997937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7021" y="91545"/>
            <a:ext cx="9879929" cy="83291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Finland’s               </a:t>
            </a:r>
            <a:r>
              <a:rPr lang="en-US" dirty="0"/>
              <a:t>national core curriculum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8AF550-C2B2-4661-86B8-16BB5905CCFA}"/>
              </a:ext>
            </a:extLst>
          </p:cNvPr>
          <p:cNvSpPr txBox="1"/>
          <p:nvPr/>
        </p:nvSpPr>
        <p:spPr>
          <a:xfrm>
            <a:off x="990158" y="992717"/>
            <a:ext cx="3211001" cy="495247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Two purposes: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Provides a legal and regulatory framework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Pedagogical praxis for teacher’s development</a:t>
            </a:r>
          </a:p>
          <a:p>
            <a:pPr marL="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Underpins the design for local curricula, including: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Objectives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Core contents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Mission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Values 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Structure of Education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69" name="Group 68">
            <a:extLst>
              <a:ext uri="{FF2B5EF4-FFF2-40B4-BE49-F238E27FC236}">
                <a16:creationId xmlns:a16="http://schemas.microsoft.com/office/drawing/2014/main" id="{6AD0D387-1584-4477-B5F8-52B50D4F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bg2"/>
              </a:gs>
              <a:gs pos="100000">
                <a:schemeClr val="tx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70" name="Rectangle 5">
              <a:extLst>
                <a:ext uri="{FF2B5EF4-FFF2-40B4-BE49-F238E27FC236}">
                  <a16:creationId xmlns:a16="http://schemas.microsoft.com/office/drawing/2014/main" id="{22C90122-8CF0-4164-B596-168DE41D39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6">
              <a:extLst>
                <a:ext uri="{FF2B5EF4-FFF2-40B4-BE49-F238E27FC236}">
                  <a16:creationId xmlns:a16="http://schemas.microsoft.com/office/drawing/2014/main" id="{E74D534E-37A6-4D27-9C47-0B2F05278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7">
              <a:extLst>
                <a:ext uri="{FF2B5EF4-FFF2-40B4-BE49-F238E27FC236}">
                  <a16:creationId xmlns:a16="http://schemas.microsoft.com/office/drawing/2014/main" id="{1C1C156E-D2E0-468A-9B19-79521D69B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8">
              <a:extLst>
                <a:ext uri="{FF2B5EF4-FFF2-40B4-BE49-F238E27FC236}">
                  <a16:creationId xmlns:a16="http://schemas.microsoft.com/office/drawing/2014/main" id="{14C97F11-4F6C-4DFF-89BC-3AEA5B7FF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9">
              <a:extLst>
                <a:ext uri="{FF2B5EF4-FFF2-40B4-BE49-F238E27FC236}">
                  <a16:creationId xmlns:a16="http://schemas.microsoft.com/office/drawing/2014/main" id="{773C2106-77CE-42E1-839F-925EAEBB2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0">
              <a:extLst>
                <a:ext uri="{FF2B5EF4-FFF2-40B4-BE49-F238E27FC236}">
                  <a16:creationId xmlns:a16="http://schemas.microsoft.com/office/drawing/2014/main" id="{E2807D33-BD1F-4B09-8D93-63C06DB3C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1">
              <a:extLst>
                <a:ext uri="{FF2B5EF4-FFF2-40B4-BE49-F238E27FC236}">
                  <a16:creationId xmlns:a16="http://schemas.microsoft.com/office/drawing/2014/main" id="{84BDF3E8-157B-47D1-AF8E-FE1EFF061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2">
              <a:extLst>
                <a:ext uri="{FF2B5EF4-FFF2-40B4-BE49-F238E27FC236}">
                  <a16:creationId xmlns:a16="http://schemas.microsoft.com/office/drawing/2014/main" id="{68B482B5-E0FD-406A-99B2-297DF33354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3">
              <a:extLst>
                <a:ext uri="{FF2B5EF4-FFF2-40B4-BE49-F238E27FC236}">
                  <a16:creationId xmlns:a16="http://schemas.microsoft.com/office/drawing/2014/main" id="{B8750F30-12E8-410B-8709-78F1EF3BBE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4">
              <a:extLst>
                <a:ext uri="{FF2B5EF4-FFF2-40B4-BE49-F238E27FC236}">
                  <a16:creationId xmlns:a16="http://schemas.microsoft.com/office/drawing/2014/main" id="{DB2D030A-4700-4CC4-A971-F119F8372C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5">
              <a:extLst>
                <a:ext uri="{FF2B5EF4-FFF2-40B4-BE49-F238E27FC236}">
                  <a16:creationId xmlns:a16="http://schemas.microsoft.com/office/drawing/2014/main" id="{B4E516DB-F66E-4E88-8CAA-67153F5618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Line 16">
              <a:extLst>
                <a:ext uri="{FF2B5EF4-FFF2-40B4-BE49-F238E27FC236}">
                  <a16:creationId xmlns:a16="http://schemas.microsoft.com/office/drawing/2014/main" id="{DF749FDD-DD56-4DC9-A379-77E110698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82" name="Freeform 17">
              <a:extLst>
                <a:ext uri="{FF2B5EF4-FFF2-40B4-BE49-F238E27FC236}">
                  <a16:creationId xmlns:a16="http://schemas.microsoft.com/office/drawing/2014/main" id="{6AD95087-E0AF-45D3-B824-EFFCBBECD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18">
              <a:extLst>
                <a:ext uri="{FF2B5EF4-FFF2-40B4-BE49-F238E27FC236}">
                  <a16:creationId xmlns:a16="http://schemas.microsoft.com/office/drawing/2014/main" id="{2D21010F-3DE2-4881-B9D5-3415C4E05D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19">
              <a:extLst>
                <a:ext uri="{FF2B5EF4-FFF2-40B4-BE49-F238E27FC236}">
                  <a16:creationId xmlns:a16="http://schemas.microsoft.com/office/drawing/2014/main" id="{2AFDF4BC-8E99-4A2C-9EF2-4B98A05C2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0">
              <a:extLst>
                <a:ext uri="{FF2B5EF4-FFF2-40B4-BE49-F238E27FC236}">
                  <a16:creationId xmlns:a16="http://schemas.microsoft.com/office/drawing/2014/main" id="{BB8EAEE8-22EA-4103-A02E-5043474C4B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Rectangle 21">
              <a:extLst>
                <a:ext uri="{FF2B5EF4-FFF2-40B4-BE49-F238E27FC236}">
                  <a16:creationId xmlns:a16="http://schemas.microsoft.com/office/drawing/2014/main" id="{7148ABD2-E447-429F-B97E-86494051C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87" name="Freeform 22">
              <a:extLst>
                <a:ext uri="{FF2B5EF4-FFF2-40B4-BE49-F238E27FC236}">
                  <a16:creationId xmlns:a16="http://schemas.microsoft.com/office/drawing/2014/main" id="{99900F4A-F8CA-456E-9FA0-34572621C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3">
              <a:extLst>
                <a:ext uri="{FF2B5EF4-FFF2-40B4-BE49-F238E27FC236}">
                  <a16:creationId xmlns:a16="http://schemas.microsoft.com/office/drawing/2014/main" id="{DF5CD0A9-E49B-4968-886B-41C1A66D23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4">
              <a:extLst>
                <a:ext uri="{FF2B5EF4-FFF2-40B4-BE49-F238E27FC236}">
                  <a16:creationId xmlns:a16="http://schemas.microsoft.com/office/drawing/2014/main" id="{7E462582-7383-4272-A323-85C9D137C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5">
              <a:extLst>
                <a:ext uri="{FF2B5EF4-FFF2-40B4-BE49-F238E27FC236}">
                  <a16:creationId xmlns:a16="http://schemas.microsoft.com/office/drawing/2014/main" id="{CB472F67-7C37-4D80-B346-DE30D44B5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6">
              <a:extLst>
                <a:ext uri="{FF2B5EF4-FFF2-40B4-BE49-F238E27FC236}">
                  <a16:creationId xmlns:a16="http://schemas.microsoft.com/office/drawing/2014/main" id="{19A8AE83-358F-4D4E-91C7-F09E35097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27">
              <a:extLst>
                <a:ext uri="{FF2B5EF4-FFF2-40B4-BE49-F238E27FC236}">
                  <a16:creationId xmlns:a16="http://schemas.microsoft.com/office/drawing/2014/main" id="{C4B79436-9285-45DE-A9FB-B3DD750738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28">
              <a:extLst>
                <a:ext uri="{FF2B5EF4-FFF2-40B4-BE49-F238E27FC236}">
                  <a16:creationId xmlns:a16="http://schemas.microsoft.com/office/drawing/2014/main" id="{B0BF8BF3-C90A-483A-B61E-13D2C41FBA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29">
              <a:extLst>
                <a:ext uri="{FF2B5EF4-FFF2-40B4-BE49-F238E27FC236}">
                  <a16:creationId xmlns:a16="http://schemas.microsoft.com/office/drawing/2014/main" id="{31011274-F329-444B-9B06-69DD2EC449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Freeform 30">
              <a:extLst>
                <a:ext uri="{FF2B5EF4-FFF2-40B4-BE49-F238E27FC236}">
                  <a16:creationId xmlns:a16="http://schemas.microsoft.com/office/drawing/2014/main" id="{DB8B1D39-5B9A-4B4E-849B-A5821A2460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6" name="Freeform 31">
              <a:extLst>
                <a:ext uri="{FF2B5EF4-FFF2-40B4-BE49-F238E27FC236}">
                  <a16:creationId xmlns:a16="http://schemas.microsoft.com/office/drawing/2014/main" id="{336ECD63-75C2-4A32-A31B-30BB30972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5156EF6C-21AB-4FD1-95D9-67727CB5AA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8403" y="2323146"/>
            <a:ext cx="7721417" cy="2490155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56F10E5B-8F96-4F93-888E-77539701772B}"/>
              </a:ext>
            </a:extLst>
          </p:cNvPr>
          <p:cNvSpPr txBox="1"/>
          <p:nvPr/>
        </p:nvSpPr>
        <p:spPr>
          <a:xfrm>
            <a:off x="7240317" y="6466094"/>
            <a:ext cx="2019680" cy="2853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ctr">
              <a:lnSpc>
                <a:spcPct val="110000"/>
              </a:lnSpc>
              <a:spcAft>
                <a:spcPts val="600"/>
              </a:spcAft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Halinene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2018)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2C87D3-6603-48B3-BB5F-B5334CBA3AC2}"/>
              </a:ext>
            </a:extLst>
          </p:cNvPr>
          <p:cNvSpPr txBox="1"/>
          <p:nvPr/>
        </p:nvSpPr>
        <p:spPr>
          <a:xfrm>
            <a:off x="7271804" y="1516063"/>
            <a:ext cx="2672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4 Value Pillars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D2D99C-0245-4D4E-A2DD-8587DAE3D384}"/>
              </a:ext>
            </a:extLst>
          </p:cNvPr>
          <p:cNvSpPr txBox="1"/>
          <p:nvPr/>
        </p:nvSpPr>
        <p:spPr>
          <a:xfrm>
            <a:off x="774700" y="6466095"/>
            <a:ext cx="3129281" cy="28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" algn="ctr"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Vitikka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Krokfors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Hurmerinta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2012)</a:t>
            </a:r>
          </a:p>
        </p:txBody>
      </p:sp>
    </p:spTree>
    <p:extLst>
      <p:ext uri="{BB962C8B-B14F-4D97-AF65-F5344CB8AC3E}">
        <p14:creationId xmlns:p14="http://schemas.microsoft.com/office/powerpoint/2010/main" val="16012693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1" name="Rectangle 140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A3439B-FB17-4558-B673-F5ECFFD9C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188" y="81716"/>
            <a:ext cx="10164762" cy="1080862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Wales’ national curriculum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8D98A-9F51-40C3-8433-1D2B6D92AE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187" y="1642002"/>
            <a:ext cx="3748495" cy="3965046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Historical aim, to reflect the: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Culture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Environment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Economy</a:t>
            </a:r>
          </a:p>
          <a:p>
            <a:pPr marL="457200" indent="-4572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History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of Wales</a:t>
            </a:r>
          </a:p>
          <a:p>
            <a:pPr>
              <a:lnSpc>
                <a:spcPct val="110000"/>
              </a:lnSpc>
            </a:pPr>
            <a:endParaRPr lang="en-GB" sz="4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4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4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  <p:grpSp>
        <p:nvGrpSpPr>
          <p:cNvPr id="145" name="Group 144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46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7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8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9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0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1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2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3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4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5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6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7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58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9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0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1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2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3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4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5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6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7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8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9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0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1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2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2DF8718D-B1DA-461E-9FC4-7DFE9C2FD7DE}"/>
              </a:ext>
            </a:extLst>
          </p:cNvPr>
          <p:cNvSpPr txBox="1"/>
          <p:nvPr/>
        </p:nvSpPr>
        <p:spPr>
          <a:xfrm>
            <a:off x="8021704" y="6451212"/>
            <a:ext cx="24882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(Welsh Government, no date) 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97EF65-F35A-441A-B23F-56C5BF19E66F}"/>
              </a:ext>
            </a:extLst>
          </p:cNvPr>
          <p:cNvSpPr txBox="1"/>
          <p:nvPr/>
        </p:nvSpPr>
        <p:spPr>
          <a:xfrm>
            <a:off x="1857917" y="6490949"/>
            <a:ext cx="2017033" cy="285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(Jones and Roderick, 2003</a:t>
            </a:r>
            <a:r>
              <a:rPr lang="en-GB" sz="1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231FAFF-79D1-47E2-87F3-1ACA90DEE317}"/>
              </a:ext>
            </a:extLst>
          </p:cNvPr>
          <p:cNvSpPr txBox="1"/>
          <p:nvPr/>
        </p:nvSpPr>
        <p:spPr>
          <a:xfrm>
            <a:off x="5635215" y="1223868"/>
            <a:ext cx="631866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Local Authorities: Legal obligation to provide schools for all children ( Section 14, Education Act 1996)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‘Basic Curriculum’ to be taught in all maintained schools in Wales (Section 101, of the Education Act 2002)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Promote spiritual, moral, cultural, mental and physical development of pupils and society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Prepare pupils for the opportunities, responsibilities and experiences of later life </a:t>
            </a: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Must include: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Religious education: (not nursery classes or special schools) (Section 19 - School Standards and Framework Act 1998)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Personal and social education: (all compulsory school ages)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Work-related education: (KS3 &amp; KS4)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Sex education: (all secondary school students)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The right to select subjects from the curriculum to study at KS4: (Section 116E of Education Act (2002)</a:t>
            </a:r>
          </a:p>
          <a:p>
            <a:pPr lvl="1"/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12654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8" name="Rectangle 191">
            <a:extLst>
              <a:ext uri="{FF2B5EF4-FFF2-40B4-BE49-F238E27FC236}">
                <a16:creationId xmlns:a16="http://schemas.microsoft.com/office/drawing/2014/main" id="{C2E4E997-8672-4FFD-B8EC-9932A8E4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9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5055A9-A3EA-4F01-B515-8B610A83C8AE}"/>
              </a:ext>
            </a:extLst>
          </p:cNvPr>
          <p:cNvSpPr txBox="1"/>
          <p:nvPr/>
        </p:nvSpPr>
        <p:spPr>
          <a:xfrm>
            <a:off x="2349731" y="41062"/>
            <a:ext cx="7575651" cy="8847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SzPct val="125000"/>
            </a:pPr>
            <a:r>
              <a:rPr lang="en-US" sz="3600" cap="all" dirty="0"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Wales National Mission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43DA1A4-DB5B-4A56-A9BF-3714845ECAEF}"/>
              </a:ext>
            </a:extLst>
          </p:cNvPr>
          <p:cNvSpPr txBox="1"/>
          <p:nvPr/>
        </p:nvSpPr>
        <p:spPr>
          <a:xfrm>
            <a:off x="769681" y="2207528"/>
            <a:ext cx="4459287" cy="39650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lnSpc>
                <a:spcPct val="120000"/>
              </a:lnSpc>
              <a:spcAft>
                <a:spcPts val="600"/>
              </a:spcAft>
              <a:buSzPct val="125000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Donaldson Review 2015</a:t>
            </a:r>
          </a:p>
          <a:p>
            <a:pPr indent="-228600" algn="ctr" defTabSz="914400">
              <a:lnSpc>
                <a:spcPct val="12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 defTabSz="914400">
              <a:lnSpc>
                <a:spcPct val="120000"/>
              </a:lnSpc>
              <a:spcAft>
                <a:spcPts val="600"/>
              </a:spcAft>
              <a:buSzPct val="125000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New curriculum: </a:t>
            </a:r>
          </a:p>
          <a:p>
            <a:pPr algn="ctr" defTabSz="914400">
              <a:lnSpc>
                <a:spcPct val="120000"/>
              </a:lnSpc>
              <a:spcAft>
                <a:spcPts val="600"/>
              </a:spcAft>
              <a:buSzPct val="125000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Phased implementation</a:t>
            </a:r>
          </a:p>
          <a:p>
            <a:pPr algn="ctr" defTabSz="914400">
              <a:lnSpc>
                <a:spcPct val="120000"/>
              </a:lnSpc>
              <a:spcAft>
                <a:spcPts val="600"/>
              </a:spcAft>
              <a:buSzPct val="125000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2022 - 2026 </a:t>
            </a:r>
          </a:p>
        </p:txBody>
      </p:sp>
      <p:pic>
        <p:nvPicPr>
          <p:cNvPr id="1026" name="Picture 2" descr="QUALIFIED FOR LIFE A curriculum for Wales – a curriculum for life - ppt  video online download">
            <a:extLst>
              <a:ext uri="{FF2B5EF4-FFF2-40B4-BE49-F238E27FC236}">
                <a16:creationId xmlns:a16="http://schemas.microsoft.com/office/drawing/2014/main" id="{2B8E0493-6E05-4087-BBFE-E7DA5F78CE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4350" y="1202252"/>
            <a:ext cx="6146312" cy="4609734"/>
          </a:xfrm>
          <a:prstGeom prst="round2DiagRect">
            <a:avLst>
              <a:gd name="adj1" fmla="val 5608"/>
              <a:gd name="adj2" fmla="val 0"/>
            </a:avLst>
          </a:prstGeom>
          <a:noFill/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30" name="Group 193">
            <a:extLst>
              <a:ext uri="{FF2B5EF4-FFF2-40B4-BE49-F238E27FC236}">
                <a16:creationId xmlns:a16="http://schemas.microsoft.com/office/drawing/2014/main" id="{453E4DEE-E996-40F8-8635-0FF43D734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031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32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7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8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9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0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1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2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3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4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5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6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07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8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9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0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1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12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3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4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5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6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7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8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9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0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1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22" name="TextBox 221">
            <a:extLst>
              <a:ext uri="{FF2B5EF4-FFF2-40B4-BE49-F238E27FC236}">
                <a16:creationId xmlns:a16="http://schemas.microsoft.com/office/drawing/2014/main" id="{9E9F1B93-02F7-4398-9875-CECABB7CA3D6}"/>
              </a:ext>
            </a:extLst>
          </p:cNvPr>
          <p:cNvSpPr txBox="1"/>
          <p:nvPr/>
        </p:nvSpPr>
        <p:spPr>
          <a:xfrm>
            <a:off x="3221025" y="6401594"/>
            <a:ext cx="3592729" cy="2980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SzPct val="125000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(Welsh Government, 2019) </a:t>
            </a:r>
          </a:p>
        </p:txBody>
      </p:sp>
      <p:sp>
        <p:nvSpPr>
          <p:cNvPr id="223" name="TextBox 222">
            <a:extLst>
              <a:ext uri="{FF2B5EF4-FFF2-40B4-BE49-F238E27FC236}">
                <a16:creationId xmlns:a16="http://schemas.microsoft.com/office/drawing/2014/main" id="{4BAB9BF3-20AB-49A2-96D0-9637389F585E}"/>
              </a:ext>
            </a:extLst>
          </p:cNvPr>
          <p:cNvSpPr txBox="1"/>
          <p:nvPr/>
        </p:nvSpPr>
        <p:spPr>
          <a:xfrm>
            <a:off x="7006140" y="5910788"/>
            <a:ext cx="3789762" cy="4025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SzPct val="125000"/>
            </a:pPr>
            <a:r>
              <a:rPr lang="en-US" cap="all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Transformational Curriculum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26422E2E-FCC5-44AF-B05D-C7C69FD10D67}"/>
              </a:ext>
            </a:extLst>
          </p:cNvPr>
          <p:cNvSpPr txBox="1"/>
          <p:nvPr/>
        </p:nvSpPr>
        <p:spPr>
          <a:xfrm>
            <a:off x="8076954" y="6422625"/>
            <a:ext cx="2740743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(Welsh Government, 2015)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838292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4B843-2FED-4715-B64D-72091F20A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6697" y="618518"/>
            <a:ext cx="6328528" cy="1478570"/>
          </a:xfrm>
        </p:spPr>
        <p:txBody>
          <a:bodyPr>
            <a:norm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Why early years matter?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DFE314-8C07-4255-9460-B07A8D73E64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123" r="36757" b="-1"/>
          <a:stretch/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  <p:graphicFrame>
        <p:nvGraphicFramePr>
          <p:cNvPr id="130" name="Content Placeholder 2">
            <a:extLst>
              <a:ext uri="{FF2B5EF4-FFF2-40B4-BE49-F238E27FC236}">
                <a16:creationId xmlns:a16="http://schemas.microsoft.com/office/drawing/2014/main" id="{60C21CCC-509C-463B-B6DB-69233476D2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2701702"/>
              </p:ext>
            </p:extLst>
          </p:nvPr>
        </p:nvGraphicFramePr>
        <p:xfrm>
          <a:off x="4968958" y="2249487"/>
          <a:ext cx="6078453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EED0877-3582-4C7E-AEBB-5F0F8F0B889F}"/>
              </a:ext>
            </a:extLst>
          </p:cNvPr>
          <p:cNvSpPr txBox="1"/>
          <p:nvPr/>
        </p:nvSpPr>
        <p:spPr>
          <a:xfrm>
            <a:off x="8008184" y="6449961"/>
            <a:ext cx="14602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(UNICEF, no date)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30141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BFC9644-673A-459F-B3C5-9310A4E50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ADB9295-9645-4BF2-ADFD-75800B7FA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20788" cy="6858001"/>
            <a:chOff x="-14288" y="0"/>
            <a:chExt cx="1220788" cy="6858001"/>
          </a:xfrm>
          <a:solidFill>
            <a:schemeClr val="bg2">
              <a:lumMod val="60000"/>
              <a:lumOff val="40000"/>
              <a:alpha val="60000"/>
            </a:schemeClr>
          </a:solidFill>
        </p:grpSpPr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id="{95B061E9-E435-4E1B-B160-96584A116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3CD7972E-7D38-40EE-A80B-E2A848811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524A3B55-746F-419F-8CFF-5F3A4BE143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C63219B-AD72-4494-935E-F5C70DB549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15B41FD2-05E2-44E7-8760-09E65D1C60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E6D63D0-3347-4EE2-8F65-F1C32168F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538A46A3-DB16-45D5-B636-03EFE39FE9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0B8A2B0E-823F-4BE8-9359-45143BB124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44516B3C-A8BE-46FC-B643-3DFEB7F28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59FD699C-3920-4E57-BE27-165A3F036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0FB0C02E-3F53-4889-8ADF-80DBC43F6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Line 16">
              <a:extLst>
                <a:ext uri="{FF2B5EF4-FFF2-40B4-BE49-F238E27FC236}">
                  <a16:creationId xmlns:a16="http://schemas.microsoft.com/office/drawing/2014/main" id="{F8A0C89C-946F-4BCD-8A27-BB73E37FE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70C83EAF-4E92-4849-A240-B257871D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320FD164-4D7A-469C-B3F4-B926BFACF5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F6E14D9A-4E63-48FF-95C5-9E8DDFF86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F3DCD24F-3CA8-4404-B22C-E4C928995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Rectangle 21">
              <a:extLst>
                <a:ext uri="{FF2B5EF4-FFF2-40B4-BE49-F238E27FC236}">
                  <a16:creationId xmlns:a16="http://schemas.microsoft.com/office/drawing/2014/main" id="{8AD2E827-32A3-4BE4-9CC6-831562917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47FB2CCC-1230-494F-B2D1-F05E5B8ED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A5F44514-9274-47E3-9243-CA9356C16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D06192CD-AD86-4DCA-8B53-4ACCA4658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99E9203A-21E4-46D8-981A-4B28CA320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32FCE9B6-FB52-4045-8DCC-E5959B9A4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E4A7025C-CDE8-429A-BBB9-E7380C962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A4EA0256-5DF5-437A-98A7-B79F3E6BB8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90C9433D-9E1C-493B-BEBD-C3081FFA32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352B39BB-F298-4285-A709-1FBA0CB72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31CAF2A0-CBA0-4E86-AA87-8750EC1AFB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p14="http://schemas.microsoft.com/office/powerpoint/2010/main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87CE772-DD0B-46FA-A4FF-311861AF6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1700" y="1118394"/>
            <a:ext cx="3694809" cy="3536950"/>
          </a:xfrm>
        </p:spPr>
        <p:txBody>
          <a:bodyPr>
            <a:norm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Finland - Early Childhood Education and Care (ECEC) / pre-school education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 useBgFill="1">
        <p:nvSpPr>
          <p:cNvPr id="39" name="Round Diagonal Corner Rectangle 7">
            <a:extLst>
              <a:ext uri="{FF2B5EF4-FFF2-40B4-BE49-F238E27FC236}">
                <a16:creationId xmlns:a16="http://schemas.microsoft.com/office/drawing/2014/main" id="{7D1C411D-0818-4640-8657-2AF78250C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084" y="0"/>
            <a:ext cx="7566916" cy="6848476"/>
          </a:xfrm>
          <a:prstGeom prst="round2DiagRect">
            <a:avLst>
              <a:gd name="adj1" fmla="val 0"/>
              <a:gd name="adj2" fmla="val 0"/>
            </a:avLst>
          </a:prstGeom>
          <a:ln w="19050" cap="sq">
            <a:noFill/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1363F-0C5D-41F0-A512-8199579BF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5934" y="713095"/>
            <a:ext cx="6809259" cy="5725319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Aim: to support the overall wellbeing and learning of the child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Legislation renewed between 2015 – 2018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National Core Curriculum: Guideline used as the basis for local action plans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3 Dimensional: </a:t>
            </a:r>
          </a:p>
          <a:p>
            <a:pPr lvl="1"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Planned/goal-orientated</a:t>
            </a:r>
          </a:p>
          <a:p>
            <a:pPr lvl="1"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Instruction and care</a:t>
            </a:r>
          </a:p>
          <a:p>
            <a:pPr lvl="1"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Pedagogical emphasis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5 Learning areas:</a:t>
            </a:r>
          </a:p>
          <a:p>
            <a:pPr lvl="1"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Rich world of languages</a:t>
            </a:r>
          </a:p>
          <a:p>
            <a:pPr lvl="1"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Diverse forms of expression</a:t>
            </a:r>
          </a:p>
          <a:p>
            <a:pPr lvl="1"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Me and my community</a:t>
            </a:r>
          </a:p>
          <a:p>
            <a:pPr lvl="1"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Exploring and interacting with my environment</a:t>
            </a:r>
          </a:p>
          <a:p>
            <a:pPr lvl="1">
              <a:lnSpc>
                <a:spcPct val="110000"/>
              </a:lnSpc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I grow, move and develop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Must be linked and relevant to children’s interests and abilities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2600" dirty="0">
                <a:latin typeface="Calibri" panose="020F0502020204030204" pitchFamily="34" charset="0"/>
                <a:cs typeface="Calibri" panose="020F0502020204030204" pitchFamily="34" charset="0"/>
              </a:rPr>
              <a:t>Essential foundation for planning and implementation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300" dirty="0"/>
          </a:p>
          <a:p>
            <a:pPr marL="0" indent="0">
              <a:lnSpc>
                <a:spcPct val="110000"/>
              </a:lnSpc>
              <a:buNone/>
            </a:pPr>
            <a:endParaRPr lang="en-GB" sz="1300" dirty="0"/>
          </a:p>
        </p:txBody>
      </p:sp>
      <p:graphicFrame>
        <p:nvGraphicFramePr>
          <p:cNvPr id="7" name="Table 8">
            <a:extLst>
              <a:ext uri="{FF2B5EF4-FFF2-40B4-BE49-F238E27FC236}">
                <a16:creationId xmlns:a16="http://schemas.microsoft.com/office/drawing/2014/main" id="{6A1D1D6C-0C2B-4461-A00D-0CE3FF42DA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890051"/>
              </p:ext>
            </p:extLst>
          </p:nvPr>
        </p:nvGraphicFramePr>
        <p:xfrm>
          <a:off x="954088" y="5142389"/>
          <a:ext cx="2578796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1339">
                  <a:extLst>
                    <a:ext uri="{9D8B030D-6E8A-4147-A177-3AD203B41FA5}">
                      <a16:colId xmlns:a16="http://schemas.microsoft.com/office/drawing/2014/main" val="1457540543"/>
                    </a:ext>
                  </a:extLst>
                </a:gridCol>
                <a:gridCol w="1357457">
                  <a:extLst>
                    <a:ext uri="{9D8B030D-6E8A-4147-A177-3AD203B41FA5}">
                      <a16:colId xmlns:a16="http://schemas.microsoft.com/office/drawing/2014/main" val="6054061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Age 0 - 6</a:t>
                      </a:r>
                      <a:endParaRPr lang="en-GB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ECEC</a:t>
                      </a:r>
                      <a:endParaRPr lang="en-GB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39029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Age 6</a:t>
                      </a:r>
                      <a:endParaRPr lang="en-GB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Pre-Primary</a:t>
                      </a:r>
                      <a:endParaRPr lang="en-GB" sz="18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2291545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A3A2C32-A819-4685-8A19-0FF79BE99F54}"/>
              </a:ext>
            </a:extLst>
          </p:cNvPr>
          <p:cNvSpPr txBox="1"/>
          <p:nvPr/>
        </p:nvSpPr>
        <p:spPr>
          <a:xfrm>
            <a:off x="7373905" y="6525133"/>
            <a:ext cx="21469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(European Commission, 2020)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84382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Rectangle 259">
            <a:extLst>
              <a:ext uri="{FF2B5EF4-FFF2-40B4-BE49-F238E27FC236}">
                <a16:creationId xmlns:a16="http://schemas.microsoft.com/office/drawing/2014/main" id="{3CBA50DB-DBC7-4B6E-B3C1-8FF1EA519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2" name="Group 261">
            <a:extLst>
              <a:ext uri="{FF2B5EF4-FFF2-40B4-BE49-F238E27FC236}">
                <a16:creationId xmlns:a16="http://schemas.microsoft.com/office/drawing/2014/main" id="{1DED8FB6-AF8D-4D98-913D-E6486FEC1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1902285" cy="6858001"/>
            <a:chOff x="0" y="0"/>
            <a:chExt cx="11902285" cy="6858001"/>
          </a:xfrm>
        </p:grpSpPr>
        <p:grpSp>
          <p:nvGrpSpPr>
            <p:cNvPr id="263" name="Group 262">
              <a:extLst>
                <a:ext uri="{FF2B5EF4-FFF2-40B4-BE49-F238E27FC236}">
                  <a16:creationId xmlns:a16="http://schemas.microsoft.com/office/drawing/2014/main" id="{0A805ED2-113B-4584-8827-567B5792F1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75" name="Rectangle 5">
                <a:extLst>
                  <a:ext uri="{FF2B5EF4-FFF2-40B4-BE49-F238E27FC236}">
                    <a16:creationId xmlns:a16="http://schemas.microsoft.com/office/drawing/2014/main" id="{C6CF21D8-CC72-4F35-A29E-3AF9E6DA13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76" name="Freeform 6">
                <a:extLst>
                  <a:ext uri="{FF2B5EF4-FFF2-40B4-BE49-F238E27FC236}">
                    <a16:creationId xmlns:a16="http://schemas.microsoft.com/office/drawing/2014/main" id="{8E60A7C3-087D-47B4-AB5A-C8B1042FD2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7" name="Freeform 7">
                <a:extLst>
                  <a:ext uri="{FF2B5EF4-FFF2-40B4-BE49-F238E27FC236}">
                    <a16:creationId xmlns:a16="http://schemas.microsoft.com/office/drawing/2014/main" id="{1885EECE-F6D9-4128-BC90-01583BF269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8" name="Freeform 8">
                <a:extLst>
                  <a:ext uri="{FF2B5EF4-FFF2-40B4-BE49-F238E27FC236}">
                    <a16:creationId xmlns:a16="http://schemas.microsoft.com/office/drawing/2014/main" id="{F44AA128-AA96-4FF2-A1C3-F9D2E7FD38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9" name="Freeform 9">
                <a:extLst>
                  <a:ext uri="{FF2B5EF4-FFF2-40B4-BE49-F238E27FC236}">
                    <a16:creationId xmlns:a16="http://schemas.microsoft.com/office/drawing/2014/main" id="{7E52DC12-230B-4892-B284-F2FE9DE16A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0" name="Freeform 10">
                <a:extLst>
                  <a:ext uri="{FF2B5EF4-FFF2-40B4-BE49-F238E27FC236}">
                    <a16:creationId xmlns:a16="http://schemas.microsoft.com/office/drawing/2014/main" id="{A68FBF9E-B81A-41D0-8A03-6CFC30811D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1" name="Freeform 11">
                <a:extLst>
                  <a:ext uri="{FF2B5EF4-FFF2-40B4-BE49-F238E27FC236}">
                    <a16:creationId xmlns:a16="http://schemas.microsoft.com/office/drawing/2014/main" id="{B0047F84-8480-494F-9241-39FF17CFF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2" name="Freeform 12">
                <a:extLst>
                  <a:ext uri="{FF2B5EF4-FFF2-40B4-BE49-F238E27FC236}">
                    <a16:creationId xmlns:a16="http://schemas.microsoft.com/office/drawing/2014/main" id="{8CAF76D8-4B95-4A8E-9EE5-8CCC0A7AD2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3" name="Freeform 13">
                <a:extLst>
                  <a:ext uri="{FF2B5EF4-FFF2-40B4-BE49-F238E27FC236}">
                    <a16:creationId xmlns:a16="http://schemas.microsoft.com/office/drawing/2014/main" id="{792F82F3-05A8-4A55-8C5B-81F6678B59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4" name="Freeform 14">
                <a:extLst>
                  <a:ext uri="{FF2B5EF4-FFF2-40B4-BE49-F238E27FC236}">
                    <a16:creationId xmlns:a16="http://schemas.microsoft.com/office/drawing/2014/main" id="{B8472536-021A-4E59-BD59-DDC090A18A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5" name="Freeform 15">
                <a:extLst>
                  <a:ext uri="{FF2B5EF4-FFF2-40B4-BE49-F238E27FC236}">
                    <a16:creationId xmlns:a16="http://schemas.microsoft.com/office/drawing/2014/main" id="{AEBEF646-3C12-469F-B194-A161A7A95D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6" name="Line 16">
                <a:extLst>
                  <a:ext uri="{FF2B5EF4-FFF2-40B4-BE49-F238E27FC236}">
                    <a16:creationId xmlns:a16="http://schemas.microsoft.com/office/drawing/2014/main" id="{D4501159-D7AC-4307-9DFC-C8F3A94341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287" name="Freeform 17">
                <a:extLst>
                  <a:ext uri="{FF2B5EF4-FFF2-40B4-BE49-F238E27FC236}">
                    <a16:creationId xmlns:a16="http://schemas.microsoft.com/office/drawing/2014/main" id="{B5244C41-454C-47D8-A6A9-C17EC2A366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8" name="Freeform 18">
                <a:extLst>
                  <a:ext uri="{FF2B5EF4-FFF2-40B4-BE49-F238E27FC236}">
                    <a16:creationId xmlns:a16="http://schemas.microsoft.com/office/drawing/2014/main" id="{8FA883B8-99FB-4540-B573-F0674BFB1C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9" name="Freeform 19">
                <a:extLst>
                  <a:ext uri="{FF2B5EF4-FFF2-40B4-BE49-F238E27FC236}">
                    <a16:creationId xmlns:a16="http://schemas.microsoft.com/office/drawing/2014/main" id="{F1178B7C-5A00-4E5B-9010-B1477621E0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0" name="Freeform 20">
                <a:extLst>
                  <a:ext uri="{FF2B5EF4-FFF2-40B4-BE49-F238E27FC236}">
                    <a16:creationId xmlns:a16="http://schemas.microsoft.com/office/drawing/2014/main" id="{E359D5D8-EE2E-4714-A40A-C3A6D91F98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1" name="Rectangle 21">
                <a:extLst>
                  <a:ext uri="{FF2B5EF4-FFF2-40B4-BE49-F238E27FC236}">
                    <a16:creationId xmlns:a16="http://schemas.microsoft.com/office/drawing/2014/main" id="{8A89C2E5-F892-4666-85FB-995578FBC7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92" name="Freeform 22">
                <a:extLst>
                  <a:ext uri="{FF2B5EF4-FFF2-40B4-BE49-F238E27FC236}">
                    <a16:creationId xmlns:a16="http://schemas.microsoft.com/office/drawing/2014/main" id="{6DC6174B-0EC3-4A81-A0D1-D10DBB869A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3" name="Freeform 23">
                <a:extLst>
                  <a:ext uri="{FF2B5EF4-FFF2-40B4-BE49-F238E27FC236}">
                    <a16:creationId xmlns:a16="http://schemas.microsoft.com/office/drawing/2014/main" id="{2CB96070-0553-4F79-984C-8DABB1CD5D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4" name="Freeform 24">
                <a:extLst>
                  <a:ext uri="{FF2B5EF4-FFF2-40B4-BE49-F238E27FC236}">
                    <a16:creationId xmlns:a16="http://schemas.microsoft.com/office/drawing/2014/main" id="{BA23B6E2-3718-4009-B80E-9279154B19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5" name="Freeform 25">
                <a:extLst>
                  <a:ext uri="{FF2B5EF4-FFF2-40B4-BE49-F238E27FC236}">
                    <a16:creationId xmlns:a16="http://schemas.microsoft.com/office/drawing/2014/main" id="{CAFB32D5-E528-419B-80EE-1475633970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6" name="Freeform 26">
                <a:extLst>
                  <a:ext uri="{FF2B5EF4-FFF2-40B4-BE49-F238E27FC236}">
                    <a16:creationId xmlns:a16="http://schemas.microsoft.com/office/drawing/2014/main" id="{A68ADD35-4FEA-404D-B2F3-23556E6E8F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7" name="Freeform 27">
                <a:extLst>
                  <a:ext uri="{FF2B5EF4-FFF2-40B4-BE49-F238E27FC236}">
                    <a16:creationId xmlns:a16="http://schemas.microsoft.com/office/drawing/2014/main" id="{89CF17CA-49E3-4B4A-836A-4FD55C67BE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8" name="Freeform 28">
                <a:extLst>
                  <a:ext uri="{FF2B5EF4-FFF2-40B4-BE49-F238E27FC236}">
                    <a16:creationId xmlns:a16="http://schemas.microsoft.com/office/drawing/2014/main" id="{AB394F2E-F3E7-4CED-84A9-35C47AB287C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9" name="Freeform 29">
                <a:extLst>
                  <a:ext uri="{FF2B5EF4-FFF2-40B4-BE49-F238E27FC236}">
                    <a16:creationId xmlns:a16="http://schemas.microsoft.com/office/drawing/2014/main" id="{FF816C2F-3999-4A9F-8395-5D68ED33A4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0" name="Freeform 30">
                <a:extLst>
                  <a:ext uri="{FF2B5EF4-FFF2-40B4-BE49-F238E27FC236}">
                    <a16:creationId xmlns:a16="http://schemas.microsoft.com/office/drawing/2014/main" id="{82AD6AC6-71D5-4BD8-9185-D3062968B5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1" name="Freeform 31">
                <a:extLst>
                  <a:ext uri="{FF2B5EF4-FFF2-40B4-BE49-F238E27FC236}">
                    <a16:creationId xmlns:a16="http://schemas.microsoft.com/office/drawing/2014/main" id="{743A50C2-65CF-4F4C-B412-6149A93AC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264" name="Group 263">
              <a:extLst>
                <a:ext uri="{FF2B5EF4-FFF2-40B4-BE49-F238E27FC236}">
                  <a16:creationId xmlns:a16="http://schemas.microsoft.com/office/drawing/2014/main" id="{6C0E7A88-FEDF-4C4F-A6B4-F7DDE9DE92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227597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65" name="Freeform 32">
                <a:extLst>
                  <a:ext uri="{FF2B5EF4-FFF2-40B4-BE49-F238E27FC236}">
                    <a16:creationId xmlns:a16="http://schemas.microsoft.com/office/drawing/2014/main" id="{AE94B3EE-D5C0-4BDE-B6AA-7599F0486E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6" name="Freeform 33">
                <a:extLst>
                  <a:ext uri="{FF2B5EF4-FFF2-40B4-BE49-F238E27FC236}">
                    <a16:creationId xmlns:a16="http://schemas.microsoft.com/office/drawing/2014/main" id="{5EF110E8-C00D-454E-8F3A-ECF2D35667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7" name="Freeform 34">
                <a:extLst>
                  <a:ext uri="{FF2B5EF4-FFF2-40B4-BE49-F238E27FC236}">
                    <a16:creationId xmlns:a16="http://schemas.microsoft.com/office/drawing/2014/main" id="{BFC5F327-6927-4F35-9AF6-C45527BB45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8" name="Freeform 35">
                <a:extLst>
                  <a:ext uri="{FF2B5EF4-FFF2-40B4-BE49-F238E27FC236}">
                    <a16:creationId xmlns:a16="http://schemas.microsoft.com/office/drawing/2014/main" id="{BF2D314D-AEDE-418D-9702-D3CDB98C30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9" name="Freeform 36">
                <a:extLst>
                  <a:ext uri="{FF2B5EF4-FFF2-40B4-BE49-F238E27FC236}">
                    <a16:creationId xmlns:a16="http://schemas.microsoft.com/office/drawing/2014/main" id="{64FD07F8-3CA6-4209-9A9E-30609FE9A3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0" name="Freeform 37">
                <a:extLst>
                  <a:ext uri="{FF2B5EF4-FFF2-40B4-BE49-F238E27FC236}">
                    <a16:creationId xmlns:a16="http://schemas.microsoft.com/office/drawing/2014/main" id="{AB0AE24D-CD49-4B57-82E0-780F62AE4F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1" name="Freeform 38">
                <a:extLst>
                  <a:ext uri="{FF2B5EF4-FFF2-40B4-BE49-F238E27FC236}">
                    <a16:creationId xmlns:a16="http://schemas.microsoft.com/office/drawing/2014/main" id="{66803AF8-6368-45E6-A0B7-C0C4CFFEEB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2" name="Freeform 39">
                <a:extLst>
                  <a:ext uri="{FF2B5EF4-FFF2-40B4-BE49-F238E27FC236}">
                    <a16:creationId xmlns:a16="http://schemas.microsoft.com/office/drawing/2014/main" id="{B4761E05-2792-472B-A814-9616151CF3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3" name="Freeform 40">
                <a:extLst>
                  <a:ext uri="{FF2B5EF4-FFF2-40B4-BE49-F238E27FC236}">
                    <a16:creationId xmlns:a16="http://schemas.microsoft.com/office/drawing/2014/main" id="{40B6A261-9427-4E70-9564-048AD009BD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4" name="Rectangle 41">
                <a:extLst>
                  <a:ext uri="{FF2B5EF4-FFF2-40B4-BE49-F238E27FC236}">
                    <a16:creationId xmlns:a16="http://schemas.microsoft.com/office/drawing/2014/main" id="{68BFDFBE-2286-4123-9436-E1DF84AF49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303" name="Picture 2">
            <a:extLst>
              <a:ext uri="{FF2B5EF4-FFF2-40B4-BE49-F238E27FC236}">
                <a16:creationId xmlns:a16="http://schemas.microsoft.com/office/drawing/2014/main" id="{5B3DE270-418F-47A7-B311-C4D876041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B04DDF-C5E0-411E-B133-5D9CA7059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01" y="137652"/>
            <a:ext cx="10290177" cy="560867"/>
          </a:xfrm>
        </p:spPr>
        <p:txBody>
          <a:bodyPr anchor="b">
            <a:no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National core curriculum framework</a:t>
            </a:r>
            <a:endParaRPr lang="en-GB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 useBgFill="1">
        <p:nvSpPr>
          <p:cNvPr id="305" name="Round Diagonal Corner Rectangle 11">
            <a:extLst>
              <a:ext uri="{FF2B5EF4-FFF2-40B4-BE49-F238E27FC236}">
                <a16:creationId xmlns:a16="http://schemas.microsoft.com/office/drawing/2014/main" id="{A1351C6B-7343-451F-AB4A-1CE294A4E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49" y="808057"/>
            <a:ext cx="6752461" cy="5234394"/>
          </a:xfrm>
          <a:prstGeom prst="round2DiagRect">
            <a:avLst>
              <a:gd name="adj1" fmla="val 741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The Finhow Guide helps to understand the core principles of Finnish pedagogy in ECEC and gives a comprehensive introduction to the Finnish National Curriculum for early childhood and care.">
            <a:extLst>
              <a:ext uri="{FF2B5EF4-FFF2-40B4-BE49-F238E27FC236}">
                <a16:creationId xmlns:a16="http://schemas.microsoft.com/office/drawing/2014/main" id="{770DBFFD-5694-41B4-BD66-2EE725420C8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4" t="11186" r="1926" b="5734"/>
          <a:stretch/>
        </p:blipFill>
        <p:spPr bwMode="auto">
          <a:xfrm>
            <a:off x="977900" y="1733548"/>
            <a:ext cx="6406609" cy="3541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636AD-ECFA-4980-A808-800B775C7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8293" y="1427779"/>
            <a:ext cx="3755880" cy="454183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Holistic growth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Psychological</a:t>
            </a:r>
          </a:p>
          <a:p>
            <a:pPr lvl="1">
              <a:lnSpc>
                <a:spcPct val="110000"/>
              </a:lnSpc>
            </a:pPr>
            <a:r>
              <a:rPr lang="en-US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Cognitive</a:t>
            </a:r>
          </a:p>
          <a:p>
            <a:pPr lvl="2">
              <a:lnSpc>
                <a:spcPct val="110000"/>
              </a:lnSpc>
            </a:pPr>
            <a:r>
              <a:rPr 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Thinking</a:t>
            </a:r>
          </a:p>
          <a:p>
            <a:pPr lvl="2">
              <a:lnSpc>
                <a:spcPct val="110000"/>
              </a:lnSpc>
            </a:pPr>
            <a:r>
              <a:rPr 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Problem-solving</a:t>
            </a:r>
          </a:p>
          <a:p>
            <a:pPr lvl="2">
              <a:lnSpc>
                <a:spcPct val="110000"/>
              </a:lnSpc>
            </a:pPr>
            <a:r>
              <a:rPr 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Understanding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Social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Physical 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Spiritual</a:t>
            </a:r>
            <a:endParaRPr lang="en-GB" sz="20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5162A0-BE52-4454-AFE3-E3BE63C276BA}"/>
              </a:ext>
            </a:extLst>
          </p:cNvPr>
          <p:cNvSpPr txBox="1"/>
          <p:nvPr/>
        </p:nvSpPr>
        <p:spPr>
          <a:xfrm>
            <a:off x="8008293" y="6559088"/>
            <a:ext cx="40607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(Education Alliance Finland, 2019) (I Dream Career, 2020)</a:t>
            </a:r>
            <a:endParaRPr lang="en-GB" sz="12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2621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>
            <a:extLst>
              <a:ext uri="{FF2B5EF4-FFF2-40B4-BE49-F238E27FC236}">
                <a16:creationId xmlns:a16="http://schemas.microsoft.com/office/drawing/2014/main" id="{D9D8A7AA-12DB-448E-AD58-AC3487114E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9634" y="377135"/>
            <a:ext cx="3270974" cy="3199423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1C1D6796-AC3C-4177-A222-EBEC0B51C16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5"/>
          <a:stretch>
            <a:fillRect/>
          </a:stretch>
        </p:blipFill>
        <p:spPr>
          <a:xfrm>
            <a:off x="319634" y="3576558"/>
            <a:ext cx="3272809" cy="296189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FAEF60F-92FB-4A5C-ADC3-120EA3DFDE3D}"/>
              </a:ext>
            </a:extLst>
          </p:cNvPr>
          <p:cNvSpPr txBox="1"/>
          <p:nvPr/>
        </p:nvSpPr>
        <p:spPr>
          <a:xfrm>
            <a:off x="4849761" y="111664"/>
            <a:ext cx="610091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Wales (2010): statutory FOUNDATION PHASE CURRICULUM</a:t>
            </a:r>
            <a:endParaRPr lang="en-GB" sz="3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6EFB450-AC03-4F89-8AFB-0E0CCB543F1D}"/>
              </a:ext>
            </a:extLst>
          </p:cNvPr>
          <p:cNvSpPr txBox="1"/>
          <p:nvPr/>
        </p:nvSpPr>
        <p:spPr>
          <a:xfrm>
            <a:off x="3716624" y="1976846"/>
            <a:ext cx="8006001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Indoor and outdoor activities (includes Forest School)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Each area has a different motive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Transversal competencies</a:t>
            </a: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Holistic - observational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Promotes 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psychological, social, spiritual and physical well-being 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Child centred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Adaptable subject matter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Enhances learning experiences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Includes a hidden curriculum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Focuses on first-hand experimental learning through play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Builds on previous experiences and knowledge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Children’s interests are taken into consideration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Observational assessments (1-to-1, small groups and whole class)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A fun learning experience, proven to develop optimistic perspectives to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Revised </a:t>
            </a:r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2015: To include National Literacy and Numeric Framework (LNF), and b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ronze, silver and gold outcomes</a:t>
            </a:r>
            <a:endParaRPr 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064CD9-6E2D-4180-A5F6-35C643C66CB8}"/>
              </a:ext>
            </a:extLst>
          </p:cNvPr>
          <p:cNvSpPr txBox="1"/>
          <p:nvPr/>
        </p:nvSpPr>
        <p:spPr>
          <a:xfrm>
            <a:off x="6368505" y="6538450"/>
            <a:ext cx="35719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(Welsh Government, 2012) (Welsh Government, 2015)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8D04ED-ADA5-477D-9BA2-016243605DB0}"/>
              </a:ext>
            </a:extLst>
          </p:cNvPr>
          <p:cNvSpPr txBox="1"/>
          <p:nvPr/>
        </p:nvSpPr>
        <p:spPr>
          <a:xfrm>
            <a:off x="1034629" y="6538451"/>
            <a:ext cx="1967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(Google images, 2020)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71481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" name="Picture 2">
            <a:extLst>
              <a:ext uri="{FF2B5EF4-FFF2-40B4-BE49-F238E27FC236}">
                <a16:creationId xmlns:a16="http://schemas.microsoft.com/office/drawing/2014/main" id="{7856394C-53C0-4D24-8A50-73F9D9E1C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p14="http://schemas.microsoft.com/office/powerpoint/2010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4" name="Group 203">
            <a:extLst>
              <a:ext uri="{FF2B5EF4-FFF2-40B4-BE49-F238E27FC236}">
                <a16:creationId xmlns:a16="http://schemas.microsoft.com/office/drawing/2014/main" id="{CC810F3A-3D78-4D8C-97FE-8CCCA6A0E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205" name="Group 204">
              <a:extLst>
                <a:ext uri="{FF2B5EF4-FFF2-40B4-BE49-F238E27FC236}">
                  <a16:creationId xmlns:a16="http://schemas.microsoft.com/office/drawing/2014/main" id="{A06B8ED8-5AB4-49EC-A020-0B738522ED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7" name="Rectangle 5">
                <a:extLst>
                  <a:ext uri="{FF2B5EF4-FFF2-40B4-BE49-F238E27FC236}">
                    <a16:creationId xmlns:a16="http://schemas.microsoft.com/office/drawing/2014/main" id="{4315C5C7-65AD-4FC7-9508-6FA6AA3254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18" name="Freeform 6">
                <a:extLst>
                  <a:ext uri="{FF2B5EF4-FFF2-40B4-BE49-F238E27FC236}">
                    <a16:creationId xmlns:a16="http://schemas.microsoft.com/office/drawing/2014/main" id="{4E294A40-EDA7-4077-9FB8-F85D7ADB04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9" name="Freeform 7">
                <a:extLst>
                  <a:ext uri="{FF2B5EF4-FFF2-40B4-BE49-F238E27FC236}">
                    <a16:creationId xmlns:a16="http://schemas.microsoft.com/office/drawing/2014/main" id="{3081163C-DCAA-4BCC-89F4-2774F9E64B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0" name="Freeform 8">
                <a:extLst>
                  <a:ext uri="{FF2B5EF4-FFF2-40B4-BE49-F238E27FC236}">
                    <a16:creationId xmlns:a16="http://schemas.microsoft.com/office/drawing/2014/main" id="{AA3261C4-187A-44F2-A07B-1DC4C7C4B8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1" name="Freeform 9">
                <a:extLst>
                  <a:ext uri="{FF2B5EF4-FFF2-40B4-BE49-F238E27FC236}">
                    <a16:creationId xmlns:a16="http://schemas.microsoft.com/office/drawing/2014/main" id="{A295EF5E-4247-44BB-AD06-CCCEE9110ED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2" name="Freeform 10">
                <a:extLst>
                  <a:ext uri="{FF2B5EF4-FFF2-40B4-BE49-F238E27FC236}">
                    <a16:creationId xmlns:a16="http://schemas.microsoft.com/office/drawing/2014/main" id="{D9CD0FEF-8773-4279-9AFB-8962F205A9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3" name="Freeform 11">
                <a:extLst>
                  <a:ext uri="{FF2B5EF4-FFF2-40B4-BE49-F238E27FC236}">
                    <a16:creationId xmlns:a16="http://schemas.microsoft.com/office/drawing/2014/main" id="{7F6E7F3A-65F4-4E2C-9455-C7648EE9A6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4" name="Freeform 12">
                <a:extLst>
                  <a:ext uri="{FF2B5EF4-FFF2-40B4-BE49-F238E27FC236}">
                    <a16:creationId xmlns:a16="http://schemas.microsoft.com/office/drawing/2014/main" id="{C51114FF-C5C4-4933-9782-7C54DEE7DF7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5" name="Freeform 13">
                <a:extLst>
                  <a:ext uri="{FF2B5EF4-FFF2-40B4-BE49-F238E27FC236}">
                    <a16:creationId xmlns:a16="http://schemas.microsoft.com/office/drawing/2014/main" id="{0BBE058D-3556-42E8-9E02-20697EB7F1B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6" name="Freeform 14">
                <a:extLst>
                  <a:ext uri="{FF2B5EF4-FFF2-40B4-BE49-F238E27FC236}">
                    <a16:creationId xmlns:a16="http://schemas.microsoft.com/office/drawing/2014/main" id="{F89E406B-E821-4758-88A4-9BC54B60E7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7" name="Freeform 15">
                <a:extLst>
                  <a:ext uri="{FF2B5EF4-FFF2-40B4-BE49-F238E27FC236}">
                    <a16:creationId xmlns:a16="http://schemas.microsoft.com/office/drawing/2014/main" id="{00E47EEB-3296-4F6C-AD83-A730C96B2B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8" name="Line 16">
                <a:extLst>
                  <a:ext uri="{FF2B5EF4-FFF2-40B4-BE49-F238E27FC236}">
                    <a16:creationId xmlns:a16="http://schemas.microsoft.com/office/drawing/2014/main" id="{DC92F4BD-F7E0-4669-A247-53DCCACCF2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229" name="Freeform 17">
                <a:extLst>
                  <a:ext uri="{FF2B5EF4-FFF2-40B4-BE49-F238E27FC236}">
                    <a16:creationId xmlns:a16="http://schemas.microsoft.com/office/drawing/2014/main" id="{1B140FE9-19D4-453C-B91F-3D30BDE13A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0" name="Freeform 18">
                <a:extLst>
                  <a:ext uri="{FF2B5EF4-FFF2-40B4-BE49-F238E27FC236}">
                    <a16:creationId xmlns:a16="http://schemas.microsoft.com/office/drawing/2014/main" id="{DE78F8E6-7EEA-45CB-9DB5-BD8387B94C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1" name="Freeform 19">
                <a:extLst>
                  <a:ext uri="{FF2B5EF4-FFF2-40B4-BE49-F238E27FC236}">
                    <a16:creationId xmlns:a16="http://schemas.microsoft.com/office/drawing/2014/main" id="{3CC3E798-9A2D-4CB6-BFF6-EC14E504BF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2" name="Freeform 20">
                <a:extLst>
                  <a:ext uri="{FF2B5EF4-FFF2-40B4-BE49-F238E27FC236}">
                    <a16:creationId xmlns:a16="http://schemas.microsoft.com/office/drawing/2014/main" id="{D1E3124D-06D8-4A74-B24A-69555027A3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3" name="Rectangle 21">
                <a:extLst>
                  <a:ext uri="{FF2B5EF4-FFF2-40B4-BE49-F238E27FC236}">
                    <a16:creationId xmlns:a16="http://schemas.microsoft.com/office/drawing/2014/main" id="{84F4A75D-6010-4A23-AE60-3D5DCA8B20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34" name="Freeform 22">
                <a:extLst>
                  <a:ext uri="{FF2B5EF4-FFF2-40B4-BE49-F238E27FC236}">
                    <a16:creationId xmlns:a16="http://schemas.microsoft.com/office/drawing/2014/main" id="{814AA457-071B-4E8B-89DB-5E48A16581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5" name="Freeform 23">
                <a:extLst>
                  <a:ext uri="{FF2B5EF4-FFF2-40B4-BE49-F238E27FC236}">
                    <a16:creationId xmlns:a16="http://schemas.microsoft.com/office/drawing/2014/main" id="{3CE571C2-C2AF-42EC-8035-4838248062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6" name="Freeform 24">
                <a:extLst>
                  <a:ext uri="{FF2B5EF4-FFF2-40B4-BE49-F238E27FC236}">
                    <a16:creationId xmlns:a16="http://schemas.microsoft.com/office/drawing/2014/main" id="{4D72BED5-7239-4FF2-9974-1BBE86C4D7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7" name="Freeform 25">
                <a:extLst>
                  <a:ext uri="{FF2B5EF4-FFF2-40B4-BE49-F238E27FC236}">
                    <a16:creationId xmlns:a16="http://schemas.microsoft.com/office/drawing/2014/main" id="{3FABD385-112F-4DA4-A2D4-C934B0141A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8" name="Freeform 26">
                <a:extLst>
                  <a:ext uri="{FF2B5EF4-FFF2-40B4-BE49-F238E27FC236}">
                    <a16:creationId xmlns:a16="http://schemas.microsoft.com/office/drawing/2014/main" id="{64AE5EDB-B410-4C6E-963F-6B0B6AAF1B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9" name="Freeform 27">
                <a:extLst>
                  <a:ext uri="{FF2B5EF4-FFF2-40B4-BE49-F238E27FC236}">
                    <a16:creationId xmlns:a16="http://schemas.microsoft.com/office/drawing/2014/main" id="{4B374591-4775-4266-8791-482F87EE16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0" name="Freeform 28">
                <a:extLst>
                  <a:ext uri="{FF2B5EF4-FFF2-40B4-BE49-F238E27FC236}">
                    <a16:creationId xmlns:a16="http://schemas.microsoft.com/office/drawing/2014/main" id="{00F8A02E-573F-4453-96EB-1E53ED2E82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1" name="Freeform 29">
                <a:extLst>
                  <a:ext uri="{FF2B5EF4-FFF2-40B4-BE49-F238E27FC236}">
                    <a16:creationId xmlns:a16="http://schemas.microsoft.com/office/drawing/2014/main" id="{BD63A715-4044-49B7-BAC1-4DCAD2C9490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2" name="Freeform 30">
                <a:extLst>
                  <a:ext uri="{FF2B5EF4-FFF2-40B4-BE49-F238E27FC236}">
                    <a16:creationId xmlns:a16="http://schemas.microsoft.com/office/drawing/2014/main" id="{5DA9F5DF-E969-401D-A25F-95D4A9BB83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3" name="Freeform 31">
                <a:extLst>
                  <a:ext uri="{FF2B5EF4-FFF2-40B4-BE49-F238E27FC236}">
                    <a16:creationId xmlns:a16="http://schemas.microsoft.com/office/drawing/2014/main" id="{FBBB8FE7-C5BE-4B6D-9C9E-23301A50BD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206" name="Group 205">
              <a:extLst>
                <a:ext uri="{FF2B5EF4-FFF2-40B4-BE49-F238E27FC236}">
                  <a16:creationId xmlns:a16="http://schemas.microsoft.com/office/drawing/2014/main" id="{7556458F-27F1-41A1-A887-7D6354BE2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07" name="Freeform 32">
                <a:extLst>
                  <a:ext uri="{FF2B5EF4-FFF2-40B4-BE49-F238E27FC236}">
                    <a16:creationId xmlns:a16="http://schemas.microsoft.com/office/drawing/2014/main" id="{012124B4-3C8F-48BA-818C-0926EBAAF8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8" name="Freeform 33">
                <a:extLst>
                  <a:ext uri="{FF2B5EF4-FFF2-40B4-BE49-F238E27FC236}">
                    <a16:creationId xmlns:a16="http://schemas.microsoft.com/office/drawing/2014/main" id="{978A4312-6EF0-456A-A027-A749152DA5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9" name="Freeform 34">
                <a:extLst>
                  <a:ext uri="{FF2B5EF4-FFF2-40B4-BE49-F238E27FC236}">
                    <a16:creationId xmlns:a16="http://schemas.microsoft.com/office/drawing/2014/main" id="{E56460CD-535C-4E47-AC32-6578591609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0" name="Freeform 35">
                <a:extLst>
                  <a:ext uri="{FF2B5EF4-FFF2-40B4-BE49-F238E27FC236}">
                    <a16:creationId xmlns:a16="http://schemas.microsoft.com/office/drawing/2014/main" id="{E451CC5F-6BD4-48F5-9EB4-57970C3504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1" name="Freeform 36">
                <a:extLst>
                  <a:ext uri="{FF2B5EF4-FFF2-40B4-BE49-F238E27FC236}">
                    <a16:creationId xmlns:a16="http://schemas.microsoft.com/office/drawing/2014/main" id="{9329AE54-1A26-443D-AC63-232131D8F3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2" name="Freeform 37">
                <a:extLst>
                  <a:ext uri="{FF2B5EF4-FFF2-40B4-BE49-F238E27FC236}">
                    <a16:creationId xmlns:a16="http://schemas.microsoft.com/office/drawing/2014/main" id="{CECBC766-59F6-4760-AA84-3F55B024E4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3" name="Freeform 38">
                <a:extLst>
                  <a:ext uri="{FF2B5EF4-FFF2-40B4-BE49-F238E27FC236}">
                    <a16:creationId xmlns:a16="http://schemas.microsoft.com/office/drawing/2014/main" id="{AC43C975-2B87-41CE-9955-E61F129947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4" name="Freeform 39">
                <a:extLst>
                  <a:ext uri="{FF2B5EF4-FFF2-40B4-BE49-F238E27FC236}">
                    <a16:creationId xmlns:a16="http://schemas.microsoft.com/office/drawing/2014/main" id="{14E5E50F-FE4A-4774-8CD4-936CF2B871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5" name="Freeform 40">
                <a:extLst>
                  <a:ext uri="{FF2B5EF4-FFF2-40B4-BE49-F238E27FC236}">
                    <a16:creationId xmlns:a16="http://schemas.microsoft.com/office/drawing/2014/main" id="{BDE1E59F-80CA-420E-8981-3A7692EEC4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6" name="Rectangle 41">
                <a:extLst>
                  <a:ext uri="{FF2B5EF4-FFF2-40B4-BE49-F238E27FC236}">
                    <a16:creationId xmlns:a16="http://schemas.microsoft.com/office/drawing/2014/main" id="{D354352C-244F-427F-9372-B101B4F74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p14="http://schemas.microsoft.com/office/powerpoint/2010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C8B8A470-0CCF-4DDE-9BFD-0BE35EC9003D}"/>
              </a:ext>
            </a:extLst>
          </p:cNvPr>
          <p:cNvSpPr txBox="1"/>
          <p:nvPr/>
        </p:nvSpPr>
        <p:spPr>
          <a:xfrm>
            <a:off x="2109078" y="5433223"/>
            <a:ext cx="2386912" cy="10588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Finland: 10</a:t>
            </a:r>
            <a:r>
              <a:rPr lang="en-US" sz="20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place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UK:         14</a:t>
            </a:r>
            <a:r>
              <a:rPr lang="en-US" sz="20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place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56424BB-BDD3-406D-A723-C6E22B79B66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" r="-5" b="31963"/>
          <a:stretch/>
        </p:blipFill>
        <p:spPr>
          <a:xfrm>
            <a:off x="7303440" y="5070377"/>
            <a:ext cx="3743997" cy="1744858"/>
          </a:xfrm>
          <a:custGeom>
            <a:avLst/>
            <a:gdLst/>
            <a:ahLst/>
            <a:cxnLst/>
            <a:rect l="l" t="t" r="r" b="b"/>
            <a:pathLst>
              <a:path w="2245675" h="3047892">
                <a:moveTo>
                  <a:pt x="148128" y="0"/>
                </a:moveTo>
                <a:lnTo>
                  <a:pt x="2245675" y="0"/>
                </a:lnTo>
                <a:lnTo>
                  <a:pt x="2245675" y="3047892"/>
                </a:lnTo>
                <a:lnTo>
                  <a:pt x="0" y="3047892"/>
                </a:lnTo>
                <a:lnTo>
                  <a:pt x="0" y="148128"/>
                </a:lnTo>
                <a:cubicBezTo>
                  <a:pt x="0" y="66319"/>
                  <a:pt x="66319" y="0"/>
                  <a:pt x="148128" y="0"/>
                </a:cubicBezTo>
                <a:close/>
              </a:path>
            </a:pathLst>
          </a:cu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09BC520-29DB-46F4-91C8-F7DDE007596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9790" r="7830" b="-4"/>
          <a:stretch/>
        </p:blipFill>
        <p:spPr>
          <a:xfrm>
            <a:off x="6988353" y="9524"/>
            <a:ext cx="4594047" cy="2547122"/>
          </a:xfrm>
          <a:prstGeom prst="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Picture 6" descr="Improvement in Welsh PISA scores, but still some way to go – Senedd Home">
            <a:extLst>
              <a:ext uri="{FF2B5EF4-FFF2-40B4-BE49-F238E27FC236}">
                <a16:creationId xmlns:a16="http://schemas.microsoft.com/office/drawing/2014/main" id="{8F6D3E6D-4F7A-4FD6-95F9-97988A3DA9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28" r="-3" b="21483"/>
          <a:stretch/>
        </p:blipFill>
        <p:spPr bwMode="auto">
          <a:xfrm>
            <a:off x="7241813" y="2564199"/>
            <a:ext cx="3854107" cy="2479675"/>
          </a:xfrm>
          <a:prstGeom prst="rect">
            <a:avLst/>
          </a:prstGeom>
          <a:noFill/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PISA 2018 Worldwide Ranking - average score of mathematics, science and  reading - FactsMaps">
            <a:extLst>
              <a:ext uri="{FF2B5EF4-FFF2-40B4-BE49-F238E27FC236}">
                <a16:creationId xmlns:a16="http://schemas.microsoft.com/office/drawing/2014/main" id="{C1DB1AA6-37FF-475E-B592-4E9F4FC3D2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1748" y="963613"/>
            <a:ext cx="5981099" cy="44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8" name="TextBox 97">
            <a:extLst>
              <a:ext uri="{FF2B5EF4-FFF2-40B4-BE49-F238E27FC236}">
                <a16:creationId xmlns:a16="http://schemas.microsoft.com/office/drawing/2014/main" id="{7B101131-D582-4478-9970-507826493D41}"/>
              </a:ext>
            </a:extLst>
          </p:cNvPr>
          <p:cNvSpPr txBox="1"/>
          <p:nvPr/>
        </p:nvSpPr>
        <p:spPr>
          <a:xfrm>
            <a:off x="1301750" y="32508"/>
            <a:ext cx="6172200" cy="7128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SzPct val="125000"/>
            </a:pP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Pisa World Rankings 2018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DE1344-C24B-485B-B166-8F9E74FF1EE1}"/>
              </a:ext>
            </a:extLst>
          </p:cNvPr>
          <p:cNvSpPr txBox="1"/>
          <p:nvPr/>
        </p:nvSpPr>
        <p:spPr>
          <a:xfrm>
            <a:off x="2166463" y="6554814"/>
            <a:ext cx="49845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(Google images, 2020) (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Ustun and Eryilmaz, 2018)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(Senedd Research, 2019)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45777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85F88-6CF3-4690-88D3-4728AB7EA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0" y="3808"/>
            <a:ext cx="9906000" cy="630517"/>
          </a:xfrm>
        </p:spPr>
        <p:txBody>
          <a:bodyPr/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CURRICULUM comparisons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605791-0441-42B7-A08C-6D3782098E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1410" y="532923"/>
            <a:ext cx="4649783" cy="569324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Finland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2355DF-0BF8-408A-87C0-F200EE8A2C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1038" y="532923"/>
            <a:ext cx="4646602" cy="569324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wales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B31920-9A4C-4C8B-9831-9AB2F7D4924E}"/>
              </a:ext>
            </a:extLst>
          </p:cNvPr>
          <p:cNvSpPr txBox="1"/>
          <p:nvPr/>
        </p:nvSpPr>
        <p:spPr>
          <a:xfrm>
            <a:off x="580122" y="964154"/>
            <a:ext cx="6100916" cy="52247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Government investment:  £6.08 billion 2020/2021(Ministry of Education and Culture, 2019)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Quality of teachers: Masters degree (Ustun and Eryilmaz, 2018)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Standard of teaching: Trust, respect, autonomy (Tarhan et al. 2019)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Collaboration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No socio-economic diversity (Sahlberg, 2012)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No differentiation in school standard  (Sahlberg, 2012)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Equity and equality (Sahlberg, 2012)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Small classes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Short school days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No homework (McKenzie and Nix, 2018)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No inspections or standardised testing - exception - voluntary Matriculation Exam at 18 (</a:t>
            </a:r>
            <a:r>
              <a:rPr lang="en-US" sz="16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BASTOS, 2017)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9 years compulsory education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36CD8E-340B-4FE3-878B-0B357D509C78}"/>
              </a:ext>
            </a:extLst>
          </p:cNvPr>
          <p:cNvSpPr txBox="1"/>
          <p:nvPr/>
        </p:nvSpPr>
        <p:spPr>
          <a:xfrm>
            <a:off x="6400809" y="964154"/>
            <a:ext cx="5791191" cy="5594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Government investment:  £2.65 billion 2020/2021 (National Assembly for Wales, 2019)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Quality of teachers: Degree and QTS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Standard of teaching: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Collaboration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Socio-economic diversity (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Kapur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, 2018)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Differentiation in school standard (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Kapur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, 2018))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Insufficient equity and equality (OECD, 2014)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Larger classes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Longer school days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Homework: fundamental part of curriculum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National Tests (age 6 to 14) - GCSE’S (age 14 - 16) - statutory requirement - (Howe, 2019)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Estyn: education and training Inspectorate for Wales</a:t>
            </a:r>
          </a:p>
          <a:p>
            <a:pPr marL="285750" indent="-285750" defTabSz="9144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0" algn="l"/>
              </a:tabLst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11 years compulsory education</a:t>
            </a:r>
          </a:p>
        </p:txBody>
      </p:sp>
    </p:spTree>
    <p:extLst>
      <p:ext uri="{BB962C8B-B14F-4D97-AF65-F5344CB8AC3E}">
        <p14:creationId xmlns:p14="http://schemas.microsoft.com/office/powerpoint/2010/main" val="42212345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Picture 2">
            <a:extLst>
              <a:ext uri="{FF2B5EF4-FFF2-40B4-BE49-F238E27FC236}">
                <a16:creationId xmlns:a16="http://schemas.microsoft.com/office/drawing/2014/main" id="{50C065C3-0FE3-4452-B765-CB05BBB2A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a14="http://schemas.microsoft.com/office/drawing/2010/main" xmlns:p14="http://schemas.microsoft.com/office/powerpoint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3" name="Group 142">
            <a:extLst>
              <a:ext uri="{FF2B5EF4-FFF2-40B4-BE49-F238E27FC236}">
                <a16:creationId xmlns:a16="http://schemas.microsoft.com/office/drawing/2014/main" id="{9795E515-5F57-431F-9A0D-3A0419DF75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44" name="Rectangle 5">
              <a:extLst>
                <a:ext uri="{FF2B5EF4-FFF2-40B4-BE49-F238E27FC236}">
                  <a16:creationId xmlns:a16="http://schemas.microsoft.com/office/drawing/2014/main" id="{D45BCBFE-0478-4767-BF2E-FC2C548BA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5" name="Freeform 6">
              <a:extLst>
                <a:ext uri="{FF2B5EF4-FFF2-40B4-BE49-F238E27FC236}">
                  <a16:creationId xmlns:a16="http://schemas.microsoft.com/office/drawing/2014/main" id="{E903928F-F6DA-470C-81A0-CF7D9DE034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6" name="Freeform 7">
              <a:extLst>
                <a:ext uri="{FF2B5EF4-FFF2-40B4-BE49-F238E27FC236}">
                  <a16:creationId xmlns:a16="http://schemas.microsoft.com/office/drawing/2014/main" id="{ADA095F6-E326-4450-A2D6-DB2BF989B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7" name="Rectangle 8">
              <a:extLst>
                <a:ext uri="{FF2B5EF4-FFF2-40B4-BE49-F238E27FC236}">
                  <a16:creationId xmlns:a16="http://schemas.microsoft.com/office/drawing/2014/main" id="{6B067F9A-FDF2-49EC-B4FF-CD4B90F78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48" name="Freeform 9">
              <a:extLst>
                <a:ext uri="{FF2B5EF4-FFF2-40B4-BE49-F238E27FC236}">
                  <a16:creationId xmlns:a16="http://schemas.microsoft.com/office/drawing/2014/main" id="{F1331213-D19D-49FC-8616-168A14565A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9" name="Freeform 10">
              <a:extLst>
                <a:ext uri="{FF2B5EF4-FFF2-40B4-BE49-F238E27FC236}">
                  <a16:creationId xmlns:a16="http://schemas.microsoft.com/office/drawing/2014/main" id="{2ADFE242-96FC-4A14-8C59-90CD6DE1D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0" name="Freeform 11">
              <a:extLst>
                <a:ext uri="{FF2B5EF4-FFF2-40B4-BE49-F238E27FC236}">
                  <a16:creationId xmlns:a16="http://schemas.microsoft.com/office/drawing/2014/main" id="{6A97B7BC-40BD-494B-9C6B-AF3045559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1" name="Freeform 12">
              <a:extLst>
                <a:ext uri="{FF2B5EF4-FFF2-40B4-BE49-F238E27FC236}">
                  <a16:creationId xmlns:a16="http://schemas.microsoft.com/office/drawing/2014/main" id="{3D7F35CF-F44C-491F-904D-A31ED8321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2" name="Freeform 13">
              <a:extLst>
                <a:ext uri="{FF2B5EF4-FFF2-40B4-BE49-F238E27FC236}">
                  <a16:creationId xmlns:a16="http://schemas.microsoft.com/office/drawing/2014/main" id="{84D9BF7E-18C2-452C-B139-4ED58D7A03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3" name="Freeform 14">
              <a:extLst>
                <a:ext uri="{FF2B5EF4-FFF2-40B4-BE49-F238E27FC236}">
                  <a16:creationId xmlns:a16="http://schemas.microsoft.com/office/drawing/2014/main" id="{700A6223-AD38-426F-A6FE-7926CAEF3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4" name="Freeform 15">
              <a:extLst>
                <a:ext uri="{FF2B5EF4-FFF2-40B4-BE49-F238E27FC236}">
                  <a16:creationId xmlns:a16="http://schemas.microsoft.com/office/drawing/2014/main" id="{D172AA94-449F-45EB-94E6-67C186C32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5" name="Freeform 16">
              <a:extLst>
                <a:ext uri="{FF2B5EF4-FFF2-40B4-BE49-F238E27FC236}">
                  <a16:creationId xmlns:a16="http://schemas.microsoft.com/office/drawing/2014/main" id="{A7D4F697-8937-4F4C-83C5-770B3FCB82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6" name="Freeform 17">
              <a:extLst>
                <a:ext uri="{FF2B5EF4-FFF2-40B4-BE49-F238E27FC236}">
                  <a16:creationId xmlns:a16="http://schemas.microsoft.com/office/drawing/2014/main" id="{10AF1D59-5117-4D47-8414-4BB61F944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7" name="Freeform 18">
              <a:extLst>
                <a:ext uri="{FF2B5EF4-FFF2-40B4-BE49-F238E27FC236}">
                  <a16:creationId xmlns:a16="http://schemas.microsoft.com/office/drawing/2014/main" id="{2387DC33-88B3-4718-8C94-41659EA33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8" name="Freeform 19">
              <a:extLst>
                <a:ext uri="{FF2B5EF4-FFF2-40B4-BE49-F238E27FC236}">
                  <a16:creationId xmlns:a16="http://schemas.microsoft.com/office/drawing/2014/main" id="{D4E7EC64-4763-4F04-B2E4-E400364D72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9" name="Freeform 20">
              <a:extLst>
                <a:ext uri="{FF2B5EF4-FFF2-40B4-BE49-F238E27FC236}">
                  <a16:creationId xmlns:a16="http://schemas.microsoft.com/office/drawing/2014/main" id="{581717DF-9FD4-47CB-9579-E34DF7E87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0" name="Freeform 21">
              <a:extLst>
                <a:ext uri="{FF2B5EF4-FFF2-40B4-BE49-F238E27FC236}">
                  <a16:creationId xmlns:a16="http://schemas.microsoft.com/office/drawing/2014/main" id="{BCD8EF50-6E58-4B2D-90B6-AFF236A73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1" name="Freeform 22">
              <a:extLst>
                <a:ext uri="{FF2B5EF4-FFF2-40B4-BE49-F238E27FC236}">
                  <a16:creationId xmlns:a16="http://schemas.microsoft.com/office/drawing/2014/main" id="{6524A268-142A-4CBF-BB8B-DC1FCBC8F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2" name="Freeform 23">
              <a:extLst>
                <a:ext uri="{FF2B5EF4-FFF2-40B4-BE49-F238E27FC236}">
                  <a16:creationId xmlns:a16="http://schemas.microsoft.com/office/drawing/2014/main" id="{56A0E6F3-B76B-4813-B44B-56CE11A8A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3" name="Freeform 24">
              <a:extLst>
                <a:ext uri="{FF2B5EF4-FFF2-40B4-BE49-F238E27FC236}">
                  <a16:creationId xmlns:a16="http://schemas.microsoft.com/office/drawing/2014/main" id="{A74CED8D-B902-4B76-9CC8-30A09B2FA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4" name="Freeform 25">
              <a:extLst>
                <a:ext uri="{FF2B5EF4-FFF2-40B4-BE49-F238E27FC236}">
                  <a16:creationId xmlns:a16="http://schemas.microsoft.com/office/drawing/2014/main" id="{ED007BD7-ED56-4566-B1FF-707160024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5" name="Freeform 26">
              <a:extLst>
                <a:ext uri="{FF2B5EF4-FFF2-40B4-BE49-F238E27FC236}">
                  <a16:creationId xmlns:a16="http://schemas.microsoft.com/office/drawing/2014/main" id="{90AD48D2-5BC8-4C80-B126-B1A201242B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6" name="Freeform 27">
              <a:extLst>
                <a:ext uri="{FF2B5EF4-FFF2-40B4-BE49-F238E27FC236}">
                  <a16:creationId xmlns:a16="http://schemas.microsoft.com/office/drawing/2014/main" id="{BE14C82F-9F35-4D61-B758-7BCE32DEC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7" name="Freeform 28">
              <a:extLst>
                <a:ext uri="{FF2B5EF4-FFF2-40B4-BE49-F238E27FC236}">
                  <a16:creationId xmlns:a16="http://schemas.microsoft.com/office/drawing/2014/main" id="{6540CE06-9028-497A-AC64-CF0ED60A74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8" name="Freeform 29">
              <a:extLst>
                <a:ext uri="{FF2B5EF4-FFF2-40B4-BE49-F238E27FC236}">
                  <a16:creationId xmlns:a16="http://schemas.microsoft.com/office/drawing/2014/main" id="{A4825B3B-52CD-4F08-BA02-6C2B0EFED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9" name="Freeform 30">
              <a:extLst>
                <a:ext uri="{FF2B5EF4-FFF2-40B4-BE49-F238E27FC236}">
                  <a16:creationId xmlns:a16="http://schemas.microsoft.com/office/drawing/2014/main" id="{6877A5EF-B8B8-44D3-AA57-4BBF89206D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0" name="Freeform 31">
              <a:extLst>
                <a:ext uri="{FF2B5EF4-FFF2-40B4-BE49-F238E27FC236}">
                  <a16:creationId xmlns:a16="http://schemas.microsoft.com/office/drawing/2014/main" id="{00BB365C-9180-4208-92CF-AB6A88848C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1" name="Freeform 32">
              <a:extLst>
                <a:ext uri="{FF2B5EF4-FFF2-40B4-BE49-F238E27FC236}">
                  <a16:creationId xmlns:a16="http://schemas.microsoft.com/office/drawing/2014/main" id="{8D1134D2-53A6-41D5-AC1A-5254A2FBD0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2" name="Rectangle 33">
              <a:extLst>
                <a:ext uri="{FF2B5EF4-FFF2-40B4-BE49-F238E27FC236}">
                  <a16:creationId xmlns:a16="http://schemas.microsoft.com/office/drawing/2014/main" id="{24C7FA73-07CD-479A-9B9E-DAD4D3B2B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73" name="Freeform 34">
              <a:extLst>
                <a:ext uri="{FF2B5EF4-FFF2-40B4-BE49-F238E27FC236}">
                  <a16:creationId xmlns:a16="http://schemas.microsoft.com/office/drawing/2014/main" id="{AB24DF92-B081-4701-B58D-913261A00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4" name="Freeform 35">
              <a:extLst>
                <a:ext uri="{FF2B5EF4-FFF2-40B4-BE49-F238E27FC236}">
                  <a16:creationId xmlns:a16="http://schemas.microsoft.com/office/drawing/2014/main" id="{AB4DF275-6B82-4AA9-A7A9-138E631E30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5" name="Freeform 36">
              <a:extLst>
                <a:ext uri="{FF2B5EF4-FFF2-40B4-BE49-F238E27FC236}">
                  <a16:creationId xmlns:a16="http://schemas.microsoft.com/office/drawing/2014/main" id="{972A3812-16AD-453E-B1E6-9F39894F7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6" name="Freeform 37">
              <a:extLst>
                <a:ext uri="{FF2B5EF4-FFF2-40B4-BE49-F238E27FC236}">
                  <a16:creationId xmlns:a16="http://schemas.microsoft.com/office/drawing/2014/main" id="{8FB6759A-BAD8-4073-86A2-6DDD73DE2A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7" name="Freeform 38">
              <a:extLst>
                <a:ext uri="{FF2B5EF4-FFF2-40B4-BE49-F238E27FC236}">
                  <a16:creationId xmlns:a16="http://schemas.microsoft.com/office/drawing/2014/main" id="{9FCCB0F4-1178-47C1-9EE2-234EA715C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8" name="Freeform 39">
              <a:extLst>
                <a:ext uri="{FF2B5EF4-FFF2-40B4-BE49-F238E27FC236}">
                  <a16:creationId xmlns:a16="http://schemas.microsoft.com/office/drawing/2014/main" id="{CB01BF0B-7EB0-4C18-80BE-20D2EAC04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9" name="Freeform 40">
              <a:extLst>
                <a:ext uri="{FF2B5EF4-FFF2-40B4-BE49-F238E27FC236}">
                  <a16:creationId xmlns:a16="http://schemas.microsoft.com/office/drawing/2014/main" id="{3266E9DA-C937-48E0-8F98-90A467760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0" name="Freeform 41">
              <a:extLst>
                <a:ext uri="{FF2B5EF4-FFF2-40B4-BE49-F238E27FC236}">
                  <a16:creationId xmlns:a16="http://schemas.microsoft.com/office/drawing/2014/main" id="{A8A9C00D-0425-4E68-A1DE-BCE5BD6BBD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1" name="Freeform 42">
              <a:extLst>
                <a:ext uri="{FF2B5EF4-FFF2-40B4-BE49-F238E27FC236}">
                  <a16:creationId xmlns:a16="http://schemas.microsoft.com/office/drawing/2014/main" id="{46230904-E744-4B55-84FF-826A6B737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2" name="Freeform 43">
              <a:extLst>
                <a:ext uri="{FF2B5EF4-FFF2-40B4-BE49-F238E27FC236}">
                  <a16:creationId xmlns:a16="http://schemas.microsoft.com/office/drawing/2014/main" id="{D4291668-8AF0-4784-BC06-870768F53F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3" name="Freeform 44">
              <a:extLst>
                <a:ext uri="{FF2B5EF4-FFF2-40B4-BE49-F238E27FC236}">
                  <a16:creationId xmlns:a16="http://schemas.microsoft.com/office/drawing/2014/main" id="{D917DCBD-774B-4AAF-92AE-D18289FFC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4" name="Rectangle 45">
              <a:extLst>
                <a:ext uri="{FF2B5EF4-FFF2-40B4-BE49-F238E27FC236}">
                  <a16:creationId xmlns:a16="http://schemas.microsoft.com/office/drawing/2014/main" id="{9E50122E-0F19-4D65-9CB2-E22C3EA84A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85" name="Freeform 46">
              <a:extLst>
                <a:ext uri="{FF2B5EF4-FFF2-40B4-BE49-F238E27FC236}">
                  <a16:creationId xmlns:a16="http://schemas.microsoft.com/office/drawing/2014/main" id="{BC28A765-6E8B-4352-BD0C-35474F70AC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6" name="Freeform 47">
              <a:extLst>
                <a:ext uri="{FF2B5EF4-FFF2-40B4-BE49-F238E27FC236}">
                  <a16:creationId xmlns:a16="http://schemas.microsoft.com/office/drawing/2014/main" id="{0AC30A17-F494-44EB-9817-1B8B255CE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7" name="Freeform 48">
              <a:extLst>
                <a:ext uri="{FF2B5EF4-FFF2-40B4-BE49-F238E27FC236}">
                  <a16:creationId xmlns:a16="http://schemas.microsoft.com/office/drawing/2014/main" id="{6088D59F-32BD-4932-9C22-9AA0FCDA7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8" name="Freeform 49">
              <a:extLst>
                <a:ext uri="{FF2B5EF4-FFF2-40B4-BE49-F238E27FC236}">
                  <a16:creationId xmlns:a16="http://schemas.microsoft.com/office/drawing/2014/main" id="{B18BBE45-5F21-47FA-B291-AC802D715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9" name="Freeform 50">
              <a:extLst>
                <a:ext uri="{FF2B5EF4-FFF2-40B4-BE49-F238E27FC236}">
                  <a16:creationId xmlns:a16="http://schemas.microsoft.com/office/drawing/2014/main" id="{A1BD992D-1C4B-4E69-A627-A45D8958E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0" name="Freeform 51">
              <a:extLst>
                <a:ext uri="{FF2B5EF4-FFF2-40B4-BE49-F238E27FC236}">
                  <a16:creationId xmlns:a16="http://schemas.microsoft.com/office/drawing/2014/main" id="{571C0498-7105-455E-8B0A-233F850F18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1" name="Freeform 52">
              <a:extLst>
                <a:ext uri="{FF2B5EF4-FFF2-40B4-BE49-F238E27FC236}">
                  <a16:creationId xmlns:a16="http://schemas.microsoft.com/office/drawing/2014/main" id="{F6FA78CC-C0B1-422F-B535-05580A971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2" name="Freeform 53">
              <a:extLst>
                <a:ext uri="{FF2B5EF4-FFF2-40B4-BE49-F238E27FC236}">
                  <a16:creationId xmlns:a16="http://schemas.microsoft.com/office/drawing/2014/main" id="{49A1BACF-EE5E-46F8-8968-D4CF18BC01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3" name="Freeform 54">
              <a:extLst>
                <a:ext uri="{FF2B5EF4-FFF2-40B4-BE49-F238E27FC236}">
                  <a16:creationId xmlns:a16="http://schemas.microsoft.com/office/drawing/2014/main" id="{0AF8DFAF-8AF7-453E-AED7-89E59FBD7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4" name="Freeform 55">
              <a:extLst>
                <a:ext uri="{FF2B5EF4-FFF2-40B4-BE49-F238E27FC236}">
                  <a16:creationId xmlns:a16="http://schemas.microsoft.com/office/drawing/2014/main" id="{F8C26D97-8DA4-4556-92E4-2AE66B36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5" name="Freeform 56">
              <a:extLst>
                <a:ext uri="{FF2B5EF4-FFF2-40B4-BE49-F238E27FC236}">
                  <a16:creationId xmlns:a16="http://schemas.microsoft.com/office/drawing/2014/main" id="{EEF9D855-A8A7-44CC-919C-BEA327F254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6" name="Freeform 57">
              <a:extLst>
                <a:ext uri="{FF2B5EF4-FFF2-40B4-BE49-F238E27FC236}">
                  <a16:creationId xmlns:a16="http://schemas.microsoft.com/office/drawing/2014/main" id="{11F0B045-803C-4067-A182-066EEB2C4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7" name="Freeform 58">
              <a:extLst>
                <a:ext uri="{FF2B5EF4-FFF2-40B4-BE49-F238E27FC236}">
                  <a16:creationId xmlns:a16="http://schemas.microsoft.com/office/drawing/2014/main" id="{3C1FCACB-EFEF-4B54-99A6-E327A637C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grpSp>
        <p:nvGrpSpPr>
          <p:cNvPr id="199" name="Group 198">
            <a:extLst>
              <a:ext uri="{FF2B5EF4-FFF2-40B4-BE49-F238E27FC236}">
                <a16:creationId xmlns:a16="http://schemas.microsoft.com/office/drawing/2014/main" id="{6C68F39D-867D-4AFF-94C4-C3829AD5C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200" name="Rectangle 199">
              <a:extLst>
                <a:ext uri="{FF2B5EF4-FFF2-40B4-BE49-F238E27FC236}">
                  <a16:creationId xmlns:a16="http://schemas.microsoft.com/office/drawing/2014/main" id="{8EC3C6AD-76A6-4B9E-9700-E70BCEA5BC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01" name="Picture 2">
              <a:extLst>
                <a:ext uri="{FF2B5EF4-FFF2-40B4-BE49-F238E27FC236}">
                  <a16:creationId xmlns:a16="http://schemas.microsoft.com/office/drawing/2014/main" id="{DC213DD1-BF02-41F7-80A7-E6A5694F57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A039239-461F-4541-8E72-4D67AE27B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0066" y="1122363"/>
            <a:ext cx="5397933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4800" dirty="0"/>
            </a:br>
            <a:endParaRPr lang="en-US" sz="4800" dirty="0"/>
          </a:p>
        </p:txBody>
      </p:sp>
      <p:pic>
        <p:nvPicPr>
          <p:cNvPr id="4" name="Picture 3" descr="A view of the earth from space&#10;&#10;Description automatically generated">
            <a:extLst>
              <a:ext uri="{FF2B5EF4-FFF2-40B4-BE49-F238E27FC236}">
                <a16:creationId xmlns:a16="http://schemas.microsoft.com/office/drawing/2014/main" id="{38CBD0BA-5793-4F37-99A8-0F204D77A93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5895" r="1" b="1"/>
          <a:stretch/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  <p:grpSp>
        <p:nvGrpSpPr>
          <p:cNvPr id="203" name="Group 202">
            <a:extLst>
              <a:ext uri="{FF2B5EF4-FFF2-40B4-BE49-F238E27FC236}">
                <a16:creationId xmlns:a16="http://schemas.microsoft.com/office/drawing/2014/main" id="{4466CCD0-FEF9-460D-9FB6-11613A492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204" name="Rectangle 5">
              <a:extLst>
                <a:ext uri="{FF2B5EF4-FFF2-40B4-BE49-F238E27FC236}">
                  <a16:creationId xmlns:a16="http://schemas.microsoft.com/office/drawing/2014/main" id="{F642B7E9-F9AF-4BC0-B586-E7B0E8E87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05" name="Freeform 6">
              <a:extLst>
                <a:ext uri="{FF2B5EF4-FFF2-40B4-BE49-F238E27FC236}">
                  <a16:creationId xmlns:a16="http://schemas.microsoft.com/office/drawing/2014/main" id="{16CE5EA6-3C76-4E5C-9257-D6A61A31C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6" name="Freeform 7">
              <a:extLst>
                <a:ext uri="{FF2B5EF4-FFF2-40B4-BE49-F238E27FC236}">
                  <a16:creationId xmlns:a16="http://schemas.microsoft.com/office/drawing/2014/main" id="{DD7BCC42-B325-4F92-B500-14A2933DA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7" name="Rectangle 8">
              <a:extLst>
                <a:ext uri="{FF2B5EF4-FFF2-40B4-BE49-F238E27FC236}">
                  <a16:creationId xmlns:a16="http://schemas.microsoft.com/office/drawing/2014/main" id="{197BF445-29BA-4C54-A1B4-A4390F022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08" name="Freeform 9">
              <a:extLst>
                <a:ext uri="{FF2B5EF4-FFF2-40B4-BE49-F238E27FC236}">
                  <a16:creationId xmlns:a16="http://schemas.microsoft.com/office/drawing/2014/main" id="{B10C1630-E8C0-489C-8FFB-C9BBAEDE7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9" name="Freeform 10">
              <a:extLst>
                <a:ext uri="{FF2B5EF4-FFF2-40B4-BE49-F238E27FC236}">
                  <a16:creationId xmlns:a16="http://schemas.microsoft.com/office/drawing/2014/main" id="{B8778BE5-6D1F-4629-A045-8A87E2C756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0" name="Freeform 11">
              <a:extLst>
                <a:ext uri="{FF2B5EF4-FFF2-40B4-BE49-F238E27FC236}">
                  <a16:creationId xmlns:a16="http://schemas.microsoft.com/office/drawing/2014/main" id="{A7885ADB-F1C4-4FF3-93CD-7C9337E87D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1" name="Freeform 12">
              <a:extLst>
                <a:ext uri="{FF2B5EF4-FFF2-40B4-BE49-F238E27FC236}">
                  <a16:creationId xmlns:a16="http://schemas.microsoft.com/office/drawing/2014/main" id="{59FC4F71-6E39-414E-9F39-CE1479FF8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2" name="Freeform 13">
              <a:extLst>
                <a:ext uri="{FF2B5EF4-FFF2-40B4-BE49-F238E27FC236}">
                  <a16:creationId xmlns:a16="http://schemas.microsoft.com/office/drawing/2014/main" id="{3FC9614F-1D2C-4CAC-8CE9-32DC7D8636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3" name="Freeform 14">
              <a:extLst>
                <a:ext uri="{FF2B5EF4-FFF2-40B4-BE49-F238E27FC236}">
                  <a16:creationId xmlns:a16="http://schemas.microsoft.com/office/drawing/2014/main" id="{2A872F50-76EA-4A5B-AA68-3CE2E2673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4" name="Freeform 15">
              <a:extLst>
                <a:ext uri="{FF2B5EF4-FFF2-40B4-BE49-F238E27FC236}">
                  <a16:creationId xmlns:a16="http://schemas.microsoft.com/office/drawing/2014/main" id="{CE389546-6A1F-4203-ACD1-BC17DDBFB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5" name="Freeform 16">
              <a:extLst>
                <a:ext uri="{FF2B5EF4-FFF2-40B4-BE49-F238E27FC236}">
                  <a16:creationId xmlns:a16="http://schemas.microsoft.com/office/drawing/2014/main" id="{1BA89DC9-FE9A-4228-A4BE-D3A37F865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6" name="Freeform 17">
              <a:extLst>
                <a:ext uri="{FF2B5EF4-FFF2-40B4-BE49-F238E27FC236}">
                  <a16:creationId xmlns:a16="http://schemas.microsoft.com/office/drawing/2014/main" id="{FA3E79A5-9B81-48B5-B96F-8D55B02FD5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7" name="Freeform 18">
              <a:extLst>
                <a:ext uri="{FF2B5EF4-FFF2-40B4-BE49-F238E27FC236}">
                  <a16:creationId xmlns:a16="http://schemas.microsoft.com/office/drawing/2014/main" id="{A76D4D27-C537-45E4-96DE-C5FD2C9A37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8" name="Freeform 19">
              <a:extLst>
                <a:ext uri="{FF2B5EF4-FFF2-40B4-BE49-F238E27FC236}">
                  <a16:creationId xmlns:a16="http://schemas.microsoft.com/office/drawing/2014/main" id="{C1B158DD-2DCB-42FF-B1FE-3C947FEF02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9" name="Freeform 20">
              <a:extLst>
                <a:ext uri="{FF2B5EF4-FFF2-40B4-BE49-F238E27FC236}">
                  <a16:creationId xmlns:a16="http://schemas.microsoft.com/office/drawing/2014/main" id="{3307DC3E-0C6E-4E70-AFA2-96538CE3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0" name="Freeform 21">
              <a:extLst>
                <a:ext uri="{FF2B5EF4-FFF2-40B4-BE49-F238E27FC236}">
                  <a16:creationId xmlns:a16="http://schemas.microsoft.com/office/drawing/2014/main" id="{53A9F721-7EE3-4844-BB91-0B995BAC1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1" name="Freeform 22">
              <a:extLst>
                <a:ext uri="{FF2B5EF4-FFF2-40B4-BE49-F238E27FC236}">
                  <a16:creationId xmlns:a16="http://schemas.microsoft.com/office/drawing/2014/main" id="{8F057800-5B8F-4775-805B-89727A78A8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2" name="Freeform 23">
              <a:extLst>
                <a:ext uri="{FF2B5EF4-FFF2-40B4-BE49-F238E27FC236}">
                  <a16:creationId xmlns:a16="http://schemas.microsoft.com/office/drawing/2014/main" id="{FC6DF692-3394-4FDD-92BA-CA0C41EBC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3" name="Freeform 24">
              <a:extLst>
                <a:ext uri="{FF2B5EF4-FFF2-40B4-BE49-F238E27FC236}">
                  <a16:creationId xmlns:a16="http://schemas.microsoft.com/office/drawing/2014/main" id="{B825CD97-262B-4A33-B1E5-55F0D81F40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4" name="Freeform 25">
              <a:extLst>
                <a:ext uri="{FF2B5EF4-FFF2-40B4-BE49-F238E27FC236}">
                  <a16:creationId xmlns:a16="http://schemas.microsoft.com/office/drawing/2014/main" id="{F00EA2FE-C735-4E1E-B9DC-636C49061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5" name="Freeform 26">
              <a:extLst>
                <a:ext uri="{FF2B5EF4-FFF2-40B4-BE49-F238E27FC236}">
                  <a16:creationId xmlns:a16="http://schemas.microsoft.com/office/drawing/2014/main" id="{95B50260-0DDF-4260-8DC1-D504B06435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6" name="Freeform 27">
              <a:extLst>
                <a:ext uri="{FF2B5EF4-FFF2-40B4-BE49-F238E27FC236}">
                  <a16:creationId xmlns:a16="http://schemas.microsoft.com/office/drawing/2014/main" id="{BBB491EB-35C1-4159-94B2-A367ADC134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7" name="Freeform 28">
              <a:extLst>
                <a:ext uri="{FF2B5EF4-FFF2-40B4-BE49-F238E27FC236}">
                  <a16:creationId xmlns:a16="http://schemas.microsoft.com/office/drawing/2014/main" id="{7EAA4E1C-EC83-44E0-A4AB-4B0F509A8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8" name="Freeform 29">
              <a:extLst>
                <a:ext uri="{FF2B5EF4-FFF2-40B4-BE49-F238E27FC236}">
                  <a16:creationId xmlns:a16="http://schemas.microsoft.com/office/drawing/2014/main" id="{BE561717-C43F-46C1-BBCE-C830DE4A19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9" name="Freeform 30">
              <a:extLst>
                <a:ext uri="{FF2B5EF4-FFF2-40B4-BE49-F238E27FC236}">
                  <a16:creationId xmlns:a16="http://schemas.microsoft.com/office/drawing/2014/main" id="{CC840BC4-F1CE-4A1B-A1DE-BB922689E2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0" name="Freeform 31">
              <a:extLst>
                <a:ext uri="{FF2B5EF4-FFF2-40B4-BE49-F238E27FC236}">
                  <a16:creationId xmlns:a16="http://schemas.microsoft.com/office/drawing/2014/main" id="{03B586C7-6126-46E0-9BEF-522798686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1" name="Freeform 32">
              <a:extLst>
                <a:ext uri="{FF2B5EF4-FFF2-40B4-BE49-F238E27FC236}">
                  <a16:creationId xmlns:a16="http://schemas.microsoft.com/office/drawing/2014/main" id="{45C5C565-0EB6-4E0C-9752-84084CDBB8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2" name="Rectangle 33">
              <a:extLst>
                <a:ext uri="{FF2B5EF4-FFF2-40B4-BE49-F238E27FC236}">
                  <a16:creationId xmlns:a16="http://schemas.microsoft.com/office/drawing/2014/main" id="{5CABC7BF-500C-4275-9EAA-9563EF4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33" name="Freeform 34">
              <a:extLst>
                <a:ext uri="{FF2B5EF4-FFF2-40B4-BE49-F238E27FC236}">
                  <a16:creationId xmlns:a16="http://schemas.microsoft.com/office/drawing/2014/main" id="{C7AA982B-BB49-4311-A724-81AAF8ABC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4" name="Freeform 35">
              <a:extLst>
                <a:ext uri="{FF2B5EF4-FFF2-40B4-BE49-F238E27FC236}">
                  <a16:creationId xmlns:a16="http://schemas.microsoft.com/office/drawing/2014/main" id="{89D49DD1-C07D-4ADD-BD4A-D6AA72575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5" name="Freeform 36">
              <a:extLst>
                <a:ext uri="{FF2B5EF4-FFF2-40B4-BE49-F238E27FC236}">
                  <a16:creationId xmlns:a16="http://schemas.microsoft.com/office/drawing/2014/main" id="{4359B9DB-1A95-4934-A839-A76774D792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6" name="Freeform 37">
              <a:extLst>
                <a:ext uri="{FF2B5EF4-FFF2-40B4-BE49-F238E27FC236}">
                  <a16:creationId xmlns:a16="http://schemas.microsoft.com/office/drawing/2014/main" id="{2B7EEF08-F28B-48E9-BA1D-E61AC62013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7" name="Freeform 38">
              <a:extLst>
                <a:ext uri="{FF2B5EF4-FFF2-40B4-BE49-F238E27FC236}">
                  <a16:creationId xmlns:a16="http://schemas.microsoft.com/office/drawing/2014/main" id="{E846B9B0-7D1C-4E1B-9256-7F25E8E88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8" name="Freeform 39">
              <a:extLst>
                <a:ext uri="{FF2B5EF4-FFF2-40B4-BE49-F238E27FC236}">
                  <a16:creationId xmlns:a16="http://schemas.microsoft.com/office/drawing/2014/main" id="{E31B0CE6-7913-4D1C-AC18-2ED44DF92F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9" name="Freeform 40">
              <a:extLst>
                <a:ext uri="{FF2B5EF4-FFF2-40B4-BE49-F238E27FC236}">
                  <a16:creationId xmlns:a16="http://schemas.microsoft.com/office/drawing/2014/main" id="{0F3517CE-D006-4218-9BB0-65269371E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0" name="Freeform 41">
              <a:extLst>
                <a:ext uri="{FF2B5EF4-FFF2-40B4-BE49-F238E27FC236}">
                  <a16:creationId xmlns:a16="http://schemas.microsoft.com/office/drawing/2014/main" id="{DE7DB798-CAAE-42A3-BDFE-D6AD0E0DA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1" name="Freeform 42">
              <a:extLst>
                <a:ext uri="{FF2B5EF4-FFF2-40B4-BE49-F238E27FC236}">
                  <a16:creationId xmlns:a16="http://schemas.microsoft.com/office/drawing/2014/main" id="{07A53F87-B4E0-4C4E-B913-D336D8993D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2" name="Freeform 43">
              <a:extLst>
                <a:ext uri="{FF2B5EF4-FFF2-40B4-BE49-F238E27FC236}">
                  <a16:creationId xmlns:a16="http://schemas.microsoft.com/office/drawing/2014/main" id="{587D3AD0-B188-4D2E-A497-5180C1F225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3" name="Freeform 44">
              <a:extLst>
                <a:ext uri="{FF2B5EF4-FFF2-40B4-BE49-F238E27FC236}">
                  <a16:creationId xmlns:a16="http://schemas.microsoft.com/office/drawing/2014/main" id="{E8B4429B-56DB-4ED5-8296-1C4EB6AE0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4" name="Rectangle 45">
              <a:extLst>
                <a:ext uri="{FF2B5EF4-FFF2-40B4-BE49-F238E27FC236}">
                  <a16:creationId xmlns:a16="http://schemas.microsoft.com/office/drawing/2014/main" id="{ABBE178E-641F-4008-8760-5134D226AA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45" name="Freeform 46">
              <a:extLst>
                <a:ext uri="{FF2B5EF4-FFF2-40B4-BE49-F238E27FC236}">
                  <a16:creationId xmlns:a16="http://schemas.microsoft.com/office/drawing/2014/main" id="{BB7A09DD-4AE2-4235-BCBA-B52CB79867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6" name="Freeform 47">
              <a:extLst>
                <a:ext uri="{FF2B5EF4-FFF2-40B4-BE49-F238E27FC236}">
                  <a16:creationId xmlns:a16="http://schemas.microsoft.com/office/drawing/2014/main" id="{64DBEF94-3525-4008-AD35-D566A238B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7" name="Freeform 48">
              <a:extLst>
                <a:ext uri="{FF2B5EF4-FFF2-40B4-BE49-F238E27FC236}">
                  <a16:creationId xmlns:a16="http://schemas.microsoft.com/office/drawing/2014/main" id="{1C0CEBA3-32C8-4D37-BBD0-8863B008E2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8" name="Freeform 49">
              <a:extLst>
                <a:ext uri="{FF2B5EF4-FFF2-40B4-BE49-F238E27FC236}">
                  <a16:creationId xmlns:a16="http://schemas.microsoft.com/office/drawing/2014/main" id="{D12DBC8B-AE05-43C6-BF30-3F9CDADE9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9" name="Freeform 50">
              <a:extLst>
                <a:ext uri="{FF2B5EF4-FFF2-40B4-BE49-F238E27FC236}">
                  <a16:creationId xmlns:a16="http://schemas.microsoft.com/office/drawing/2014/main" id="{47D642DC-B097-481B-8F32-671DE6AB5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0" name="Freeform 51">
              <a:extLst>
                <a:ext uri="{FF2B5EF4-FFF2-40B4-BE49-F238E27FC236}">
                  <a16:creationId xmlns:a16="http://schemas.microsoft.com/office/drawing/2014/main" id="{0D7CD8F4-0787-4106-9E76-FF0AFA0ACE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1" name="Freeform 52">
              <a:extLst>
                <a:ext uri="{FF2B5EF4-FFF2-40B4-BE49-F238E27FC236}">
                  <a16:creationId xmlns:a16="http://schemas.microsoft.com/office/drawing/2014/main" id="{3ED06726-52C5-468C-BEA2-0194993F8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2" name="Freeform 53">
              <a:extLst>
                <a:ext uri="{FF2B5EF4-FFF2-40B4-BE49-F238E27FC236}">
                  <a16:creationId xmlns:a16="http://schemas.microsoft.com/office/drawing/2014/main" id="{1541CE8F-816C-4189-8522-7AAA7EABD8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3" name="Freeform 54">
              <a:extLst>
                <a:ext uri="{FF2B5EF4-FFF2-40B4-BE49-F238E27FC236}">
                  <a16:creationId xmlns:a16="http://schemas.microsoft.com/office/drawing/2014/main" id="{3D0F8D98-15AC-458C-B872-777F4BBF3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4" name="Freeform 55">
              <a:extLst>
                <a:ext uri="{FF2B5EF4-FFF2-40B4-BE49-F238E27FC236}">
                  <a16:creationId xmlns:a16="http://schemas.microsoft.com/office/drawing/2014/main" id="{C9DE1ACE-C20F-4504-B0A1-5A37CA0D1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5" name="Freeform 56">
              <a:extLst>
                <a:ext uri="{FF2B5EF4-FFF2-40B4-BE49-F238E27FC236}">
                  <a16:creationId xmlns:a16="http://schemas.microsoft.com/office/drawing/2014/main" id="{E4BDEE62-868F-49A1-B97A-DE8EDC86F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6" name="Freeform 57">
              <a:extLst>
                <a:ext uri="{FF2B5EF4-FFF2-40B4-BE49-F238E27FC236}">
                  <a16:creationId xmlns:a16="http://schemas.microsoft.com/office/drawing/2014/main" id="{B71AB3E3-099B-47DC-AD0D-215F18FD3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7" name="Freeform 58">
              <a:extLst>
                <a:ext uri="{FF2B5EF4-FFF2-40B4-BE49-F238E27FC236}">
                  <a16:creationId xmlns:a16="http://schemas.microsoft.com/office/drawing/2014/main" id="{7D4B7844-C6A2-45AA-9147-C1CEC0CB8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grpSp>
        <p:nvGrpSpPr>
          <p:cNvPr id="259" name="Group 258">
            <a:extLst>
              <a:ext uri="{FF2B5EF4-FFF2-40B4-BE49-F238E27FC236}">
                <a16:creationId xmlns:a16="http://schemas.microsoft.com/office/drawing/2014/main" id="{176E1971-1C4C-46C8-A821-637664280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64912" y="0"/>
            <a:ext cx="674688" cy="6848476"/>
            <a:chOff x="11364912" y="0"/>
            <a:chExt cx="674688" cy="6848476"/>
          </a:xfrm>
          <a:gradFill flip="none" rotWithShape="1">
            <a:gsLst>
              <a:gs pos="0">
                <a:schemeClr val="tx2">
                  <a:alpha val="80000"/>
                </a:schemeClr>
              </a:gs>
              <a:gs pos="100000">
                <a:schemeClr val="bg2">
                  <a:lumMod val="60000"/>
                  <a:lumOff val="40000"/>
                  <a:alpha val="60000"/>
                </a:schemeClr>
              </a:gs>
            </a:gsLst>
            <a:lin ang="5400000" scaled="0"/>
            <a:tileRect/>
          </a:gradFill>
        </p:grpSpPr>
        <p:sp>
          <p:nvSpPr>
            <p:cNvPr id="260" name="Freeform 32">
              <a:extLst>
                <a:ext uri="{FF2B5EF4-FFF2-40B4-BE49-F238E27FC236}">
                  <a16:creationId xmlns:a16="http://schemas.microsoft.com/office/drawing/2014/main" id="{35FAC14F-8CA0-40F3-ADE4-31DBF8BD7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3975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1" name="Freeform 33">
              <a:extLst>
                <a:ext uri="{FF2B5EF4-FFF2-40B4-BE49-F238E27FC236}">
                  <a16:creationId xmlns:a16="http://schemas.microsoft.com/office/drawing/2014/main" id="{778F8CB9-0C96-4B66-B943-C5BF1A1B5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64912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2" name="Freeform 34">
              <a:extLst>
                <a:ext uri="{FF2B5EF4-FFF2-40B4-BE49-F238E27FC236}">
                  <a16:creationId xmlns:a16="http://schemas.microsoft.com/office/drawing/2014/main" id="{DB1C8E93-74F9-42A0-B326-E06DC9C584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1612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3" name="Freeform 35">
              <a:extLst>
                <a:ext uri="{FF2B5EF4-FFF2-40B4-BE49-F238E27FC236}">
                  <a16:creationId xmlns:a16="http://schemas.microsoft.com/office/drawing/2014/main" id="{EC6EA429-8E16-49E0-82D7-5846CDA76C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31600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4" name="Freeform 36">
              <a:extLst>
                <a:ext uri="{FF2B5EF4-FFF2-40B4-BE49-F238E27FC236}">
                  <a16:creationId xmlns:a16="http://schemas.microsoft.com/office/drawing/2014/main" id="{8F64C508-2357-44C9-93D8-FC81B85AE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72900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5" name="Freeform 37">
              <a:extLst>
                <a:ext uri="{FF2B5EF4-FFF2-40B4-BE49-F238E27FC236}">
                  <a16:creationId xmlns:a16="http://schemas.microsoft.com/office/drawing/2014/main" id="{82F6F3F7-8F51-41B4-AC2B-699593A1F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10987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6" name="Freeform 38">
              <a:extLst>
                <a:ext uri="{FF2B5EF4-FFF2-40B4-BE49-F238E27FC236}">
                  <a16:creationId xmlns:a16="http://schemas.microsoft.com/office/drawing/2014/main" id="{6F2FC65A-DA31-4602-B324-E53F76BD9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36375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7" name="Freeform 39">
              <a:extLst>
                <a:ext uri="{FF2B5EF4-FFF2-40B4-BE49-F238E27FC236}">
                  <a16:creationId xmlns:a16="http://schemas.microsoft.com/office/drawing/2014/main" id="{0E9B7CF9-E3CC-495E-A513-A8A1C2422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41112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8" name="Freeform 40">
              <a:extLst>
                <a:ext uri="{FF2B5EF4-FFF2-40B4-BE49-F238E27FC236}">
                  <a16:creationId xmlns:a16="http://schemas.microsoft.com/office/drawing/2014/main" id="{35C09477-23EA-4E6A-A8C2-5B447B25E9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49100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9" name="Rectangle 41">
              <a:extLst>
                <a:ext uri="{FF2B5EF4-FFF2-40B4-BE49-F238E27FC236}">
                  <a16:creationId xmlns:a16="http://schemas.microsoft.com/office/drawing/2014/main" id="{80A5D070-0FE6-4F72-8077-E259B2D35A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39587" y="6596063"/>
              <a:ext cx="23813" cy="2524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</p:grpSp>
      <p:sp>
        <p:nvSpPr>
          <p:cNvPr id="258" name="TextBox 257">
            <a:extLst>
              <a:ext uri="{FF2B5EF4-FFF2-40B4-BE49-F238E27FC236}">
                <a16:creationId xmlns:a16="http://schemas.microsoft.com/office/drawing/2014/main" id="{1D89861C-3C04-4FA4-905E-289FF9E2D17F}"/>
              </a:ext>
            </a:extLst>
          </p:cNvPr>
          <p:cNvSpPr txBox="1"/>
          <p:nvPr/>
        </p:nvSpPr>
        <p:spPr>
          <a:xfrm>
            <a:off x="5648171" y="2139301"/>
            <a:ext cx="6100916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COVID-19</a:t>
            </a:r>
          </a:p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World pandemic:</a:t>
            </a:r>
          </a:p>
          <a:p>
            <a:pPr algn="ctr"/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Serious repercussions on world education and socio-economic status</a:t>
            </a:r>
          </a:p>
          <a:p>
            <a:pPr algn="ctr"/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FB0554-FDF3-450A-A3E5-E8B01C6B37DC}"/>
              </a:ext>
            </a:extLst>
          </p:cNvPr>
          <p:cNvSpPr txBox="1"/>
          <p:nvPr/>
        </p:nvSpPr>
        <p:spPr>
          <a:xfrm>
            <a:off x="6869731" y="661336"/>
            <a:ext cx="34894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CURRENT ISSUES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31356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6" name="Picture 2">
            <a:extLst>
              <a:ext uri="{FF2B5EF4-FFF2-40B4-BE49-F238E27FC236}">
                <a16:creationId xmlns:a16="http://schemas.microsoft.com/office/drawing/2014/main" id="{59FACE42-44B0-4185-8ED4-9043A78C8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p14="http://schemas.microsoft.com/office/powerpoint/2010/main" xmlns:a14="http://schemas.microsoft.com/office/drawing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27" name="Group 225">
            <a:extLst>
              <a:ext uri="{FF2B5EF4-FFF2-40B4-BE49-F238E27FC236}">
                <a16:creationId xmlns:a16="http://schemas.microsoft.com/office/drawing/2014/main" id="{A838DBA2-246D-4087-AE0A-6EA2B4B65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227" name="Group 226">
              <a:extLst>
                <a:ext uri="{FF2B5EF4-FFF2-40B4-BE49-F238E27FC236}">
                  <a16:creationId xmlns:a16="http://schemas.microsoft.com/office/drawing/2014/main" id="{B4406F95-9579-494D-BE1E-A012A7F4C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39" name="Rectangle 5">
                <a:extLst>
                  <a:ext uri="{FF2B5EF4-FFF2-40B4-BE49-F238E27FC236}">
                    <a16:creationId xmlns:a16="http://schemas.microsoft.com/office/drawing/2014/main" id="{4C8D671A-5C73-44CA-B6D0-7F3BC195BA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40" name="Freeform 6">
                <a:extLst>
                  <a:ext uri="{FF2B5EF4-FFF2-40B4-BE49-F238E27FC236}">
                    <a16:creationId xmlns:a16="http://schemas.microsoft.com/office/drawing/2014/main" id="{F0DB3AC8-B5AD-4004-B0B9-74B58BECA0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1" name="Freeform 7">
                <a:extLst>
                  <a:ext uri="{FF2B5EF4-FFF2-40B4-BE49-F238E27FC236}">
                    <a16:creationId xmlns:a16="http://schemas.microsoft.com/office/drawing/2014/main" id="{F3B2C8F3-E236-45B2-B2E1-8460F8FD6D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2" name="Freeform 8">
                <a:extLst>
                  <a:ext uri="{FF2B5EF4-FFF2-40B4-BE49-F238E27FC236}">
                    <a16:creationId xmlns:a16="http://schemas.microsoft.com/office/drawing/2014/main" id="{761EE3AC-0BC2-4A29-AD58-5CB0EEFF96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3" name="Freeform 9">
                <a:extLst>
                  <a:ext uri="{FF2B5EF4-FFF2-40B4-BE49-F238E27FC236}">
                    <a16:creationId xmlns:a16="http://schemas.microsoft.com/office/drawing/2014/main" id="{38DC43BE-83DD-43F3-A21F-9B58B1074F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4" name="Freeform 10">
                <a:extLst>
                  <a:ext uri="{FF2B5EF4-FFF2-40B4-BE49-F238E27FC236}">
                    <a16:creationId xmlns:a16="http://schemas.microsoft.com/office/drawing/2014/main" id="{112583CE-53E8-48F6-9F71-25A32BFD61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5" name="Freeform 11">
                <a:extLst>
                  <a:ext uri="{FF2B5EF4-FFF2-40B4-BE49-F238E27FC236}">
                    <a16:creationId xmlns:a16="http://schemas.microsoft.com/office/drawing/2014/main" id="{229A7966-2C4F-4334-8FB7-08521F984D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6" name="Freeform 12">
                <a:extLst>
                  <a:ext uri="{FF2B5EF4-FFF2-40B4-BE49-F238E27FC236}">
                    <a16:creationId xmlns:a16="http://schemas.microsoft.com/office/drawing/2014/main" id="{656FCF6A-DF5B-42AA-83C4-22CD7B9947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7" name="Freeform 13">
                <a:extLst>
                  <a:ext uri="{FF2B5EF4-FFF2-40B4-BE49-F238E27FC236}">
                    <a16:creationId xmlns:a16="http://schemas.microsoft.com/office/drawing/2014/main" id="{E908B3EE-F31D-4E8D-BF3C-71F5B35F02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8" name="Freeform 14">
                <a:extLst>
                  <a:ext uri="{FF2B5EF4-FFF2-40B4-BE49-F238E27FC236}">
                    <a16:creationId xmlns:a16="http://schemas.microsoft.com/office/drawing/2014/main" id="{DA9F96D7-B42C-4F80-8F26-72388FE0C2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9" name="Freeform 15">
                <a:extLst>
                  <a:ext uri="{FF2B5EF4-FFF2-40B4-BE49-F238E27FC236}">
                    <a16:creationId xmlns:a16="http://schemas.microsoft.com/office/drawing/2014/main" id="{5C9D5861-5A45-408A-A25E-61ED661AD7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0" name="Line 16">
                <a:extLst>
                  <a:ext uri="{FF2B5EF4-FFF2-40B4-BE49-F238E27FC236}">
                    <a16:creationId xmlns:a16="http://schemas.microsoft.com/office/drawing/2014/main" id="{DEEF5DD7-13B2-4CBB-A1AE-193A618B0F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251" name="Freeform 17">
                <a:extLst>
                  <a:ext uri="{FF2B5EF4-FFF2-40B4-BE49-F238E27FC236}">
                    <a16:creationId xmlns:a16="http://schemas.microsoft.com/office/drawing/2014/main" id="{3D896DDA-5AD2-4360-9E65-A792131051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2" name="Freeform 18">
                <a:extLst>
                  <a:ext uri="{FF2B5EF4-FFF2-40B4-BE49-F238E27FC236}">
                    <a16:creationId xmlns:a16="http://schemas.microsoft.com/office/drawing/2014/main" id="{C088F3B1-D893-4078-8EAE-6A3776F675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3" name="Freeform 19">
                <a:extLst>
                  <a:ext uri="{FF2B5EF4-FFF2-40B4-BE49-F238E27FC236}">
                    <a16:creationId xmlns:a16="http://schemas.microsoft.com/office/drawing/2014/main" id="{23CCB367-42E1-4DEF-BABD-7457EB9F28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4" name="Freeform 20">
                <a:extLst>
                  <a:ext uri="{FF2B5EF4-FFF2-40B4-BE49-F238E27FC236}">
                    <a16:creationId xmlns:a16="http://schemas.microsoft.com/office/drawing/2014/main" id="{BAFD46CE-CD21-4C8E-8ACE-B1A0B74A90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5" name="Rectangle 21">
                <a:extLst>
                  <a:ext uri="{FF2B5EF4-FFF2-40B4-BE49-F238E27FC236}">
                    <a16:creationId xmlns:a16="http://schemas.microsoft.com/office/drawing/2014/main" id="{23980A26-1FFF-4434-A77C-C5A1C96A54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56" name="Freeform 22">
                <a:extLst>
                  <a:ext uri="{FF2B5EF4-FFF2-40B4-BE49-F238E27FC236}">
                    <a16:creationId xmlns:a16="http://schemas.microsoft.com/office/drawing/2014/main" id="{AE64C1E5-E917-4222-8080-3EF831FB46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7" name="Freeform 23">
                <a:extLst>
                  <a:ext uri="{FF2B5EF4-FFF2-40B4-BE49-F238E27FC236}">
                    <a16:creationId xmlns:a16="http://schemas.microsoft.com/office/drawing/2014/main" id="{D4D42DE6-99E5-4D28-834E-6601A7DD93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8" name="Freeform 24">
                <a:extLst>
                  <a:ext uri="{FF2B5EF4-FFF2-40B4-BE49-F238E27FC236}">
                    <a16:creationId xmlns:a16="http://schemas.microsoft.com/office/drawing/2014/main" id="{194304B3-4C44-49E0-A677-19E2DA8CC9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9" name="Freeform 25">
                <a:extLst>
                  <a:ext uri="{FF2B5EF4-FFF2-40B4-BE49-F238E27FC236}">
                    <a16:creationId xmlns:a16="http://schemas.microsoft.com/office/drawing/2014/main" id="{C726387F-F77D-4FB6-A177-1DC6115E84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0" name="Freeform 26">
                <a:extLst>
                  <a:ext uri="{FF2B5EF4-FFF2-40B4-BE49-F238E27FC236}">
                    <a16:creationId xmlns:a16="http://schemas.microsoft.com/office/drawing/2014/main" id="{2F09766D-0653-4646-BA37-8FC23294BA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1" name="Freeform 27">
                <a:extLst>
                  <a:ext uri="{FF2B5EF4-FFF2-40B4-BE49-F238E27FC236}">
                    <a16:creationId xmlns:a16="http://schemas.microsoft.com/office/drawing/2014/main" id="{F50D9867-C9E0-462B-894F-B2F97E26AC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2" name="Freeform 28">
                <a:extLst>
                  <a:ext uri="{FF2B5EF4-FFF2-40B4-BE49-F238E27FC236}">
                    <a16:creationId xmlns:a16="http://schemas.microsoft.com/office/drawing/2014/main" id="{44179987-9B3B-4BC1-9BDA-EC9F30A379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3" name="Freeform 29">
                <a:extLst>
                  <a:ext uri="{FF2B5EF4-FFF2-40B4-BE49-F238E27FC236}">
                    <a16:creationId xmlns:a16="http://schemas.microsoft.com/office/drawing/2014/main" id="{EF0E5480-8C2D-4FFE-9357-938DF0642B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4" name="Freeform 30">
                <a:extLst>
                  <a:ext uri="{FF2B5EF4-FFF2-40B4-BE49-F238E27FC236}">
                    <a16:creationId xmlns:a16="http://schemas.microsoft.com/office/drawing/2014/main" id="{FDAC2F76-95E6-4EE4-8A26-47CDAE5C62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5" name="Freeform 31">
                <a:extLst>
                  <a:ext uri="{FF2B5EF4-FFF2-40B4-BE49-F238E27FC236}">
                    <a16:creationId xmlns:a16="http://schemas.microsoft.com/office/drawing/2014/main" id="{249EB4AA-5D5B-4A3A-9F2D-6E4EDF2046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228" name="Group 227">
              <a:extLst>
                <a:ext uri="{FF2B5EF4-FFF2-40B4-BE49-F238E27FC236}">
                  <a16:creationId xmlns:a16="http://schemas.microsoft.com/office/drawing/2014/main" id="{375D3DC5-0B19-4EA9-A350-6218AC28CD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29" name="Freeform 32">
                <a:extLst>
                  <a:ext uri="{FF2B5EF4-FFF2-40B4-BE49-F238E27FC236}">
                    <a16:creationId xmlns:a16="http://schemas.microsoft.com/office/drawing/2014/main" id="{86B5A458-9418-4EDA-9B6F-E4754ABA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0" name="Freeform 33">
                <a:extLst>
                  <a:ext uri="{FF2B5EF4-FFF2-40B4-BE49-F238E27FC236}">
                    <a16:creationId xmlns:a16="http://schemas.microsoft.com/office/drawing/2014/main" id="{6307D20D-BE6F-4BFD-8A35-230A01AD72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1" name="Freeform 34">
                <a:extLst>
                  <a:ext uri="{FF2B5EF4-FFF2-40B4-BE49-F238E27FC236}">
                    <a16:creationId xmlns:a16="http://schemas.microsoft.com/office/drawing/2014/main" id="{37A04039-8217-4B7F-8F43-4039DF087D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2" name="Freeform 35">
                <a:extLst>
                  <a:ext uri="{FF2B5EF4-FFF2-40B4-BE49-F238E27FC236}">
                    <a16:creationId xmlns:a16="http://schemas.microsoft.com/office/drawing/2014/main" id="{CA6CE641-5DEB-4A06-B9C3-B726A334C2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3" name="Freeform 36">
                <a:extLst>
                  <a:ext uri="{FF2B5EF4-FFF2-40B4-BE49-F238E27FC236}">
                    <a16:creationId xmlns:a16="http://schemas.microsoft.com/office/drawing/2014/main" id="{D08C7C1C-DF39-4479-94BD-47E71DE422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4" name="Freeform 37">
                <a:extLst>
                  <a:ext uri="{FF2B5EF4-FFF2-40B4-BE49-F238E27FC236}">
                    <a16:creationId xmlns:a16="http://schemas.microsoft.com/office/drawing/2014/main" id="{27C5EAA7-E449-48C0-9B14-E677E6ECF8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5" name="Freeform 38">
                <a:extLst>
                  <a:ext uri="{FF2B5EF4-FFF2-40B4-BE49-F238E27FC236}">
                    <a16:creationId xmlns:a16="http://schemas.microsoft.com/office/drawing/2014/main" id="{AA6A8A39-39D4-41FE-9974-CB46106A73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6" name="Freeform 39">
                <a:extLst>
                  <a:ext uri="{FF2B5EF4-FFF2-40B4-BE49-F238E27FC236}">
                    <a16:creationId xmlns:a16="http://schemas.microsoft.com/office/drawing/2014/main" id="{433C6D82-AE91-4A0C-97C6-34399C9084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7" name="Freeform 40">
                <a:extLst>
                  <a:ext uri="{FF2B5EF4-FFF2-40B4-BE49-F238E27FC236}">
                    <a16:creationId xmlns:a16="http://schemas.microsoft.com/office/drawing/2014/main" id="{D4C06E36-D233-423A-BC95-5B4D5BE35C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8" name="Rectangle 41">
                <a:extLst>
                  <a:ext uri="{FF2B5EF4-FFF2-40B4-BE49-F238E27FC236}">
                    <a16:creationId xmlns:a16="http://schemas.microsoft.com/office/drawing/2014/main" id="{E1B0EEC1-CF7A-4761-B477-941DB41A83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p14="http://schemas.microsoft.com/office/powerpoint/2010/main" xmlns:a14="http://schemas.microsoft.com/office/drawing/2010/main" xmlns:a16="http://schemas.microsoft.com/office/drawing/2014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grpSp>
        <p:nvGrpSpPr>
          <p:cNvPr id="328" name="Group 266">
            <a:extLst>
              <a:ext uri="{FF2B5EF4-FFF2-40B4-BE49-F238E27FC236}">
                <a16:creationId xmlns:a16="http://schemas.microsoft.com/office/drawing/2014/main" id="{9AE4726C-1831-4FE3-9A11-227F0DC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329" name="Rectangle 267">
              <a:extLst>
                <a:ext uri="{FF2B5EF4-FFF2-40B4-BE49-F238E27FC236}">
                  <a16:creationId xmlns:a16="http://schemas.microsoft.com/office/drawing/2014/main" id="{B651D7F7-8C54-448E-A268-1CBFAD87D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69" name="Picture 2">
              <a:extLst>
                <a:ext uri="{FF2B5EF4-FFF2-40B4-BE49-F238E27FC236}">
                  <a16:creationId xmlns:a16="http://schemas.microsoft.com/office/drawing/2014/main" id="{E3B56E94-40E1-489A-98B2-A3238D66A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:p14="http://schemas.microsoft.com/office/powerpoint/2010/main" xmlns:a14="http://schemas.microsoft.com/office/drawing/2010/main" xmlns:a16="http://schemas.microsoft.com/office/drawing/2014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76C58DA-96C6-476E-8979-33FC0FA737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19756" y="37493"/>
            <a:ext cx="6050713" cy="78841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/>
              <a:t>To conclude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74831AB4-6078-4BAD-B66B-F0D53BD2F0B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1640" r="6789"/>
          <a:stretch/>
        </p:blipFill>
        <p:spPr>
          <a:xfrm>
            <a:off x="-5597" y="10"/>
            <a:ext cx="4635583" cy="6857990"/>
          </a:xfrm>
          <a:prstGeom prst="rect">
            <a:avLst/>
          </a:prstGeom>
        </p:spPr>
      </p:pic>
      <p:grpSp>
        <p:nvGrpSpPr>
          <p:cNvPr id="330" name="Group 270">
            <a:extLst>
              <a:ext uri="{FF2B5EF4-FFF2-40B4-BE49-F238E27FC236}">
                <a16:creationId xmlns:a16="http://schemas.microsoft.com/office/drawing/2014/main" id="{E916825F-759B-4F1A-BA80-AF7137691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70000"/>
            </a:schemeClr>
          </a:solidFill>
          <a:effectLst/>
        </p:grpSpPr>
        <p:sp>
          <p:nvSpPr>
            <p:cNvPr id="331" name="Rectangle 271">
              <a:extLst>
                <a:ext uri="{FF2B5EF4-FFF2-40B4-BE49-F238E27FC236}">
                  <a16:creationId xmlns:a16="http://schemas.microsoft.com/office/drawing/2014/main" id="{0AF64541-DE3B-4DBB-84E1-907956469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73" name="Freeform 6">
              <a:extLst>
                <a:ext uri="{FF2B5EF4-FFF2-40B4-BE49-F238E27FC236}">
                  <a16:creationId xmlns:a16="http://schemas.microsoft.com/office/drawing/2014/main" id="{9175DCC0-514A-4CA1-AD9A-1BB0FFF1B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4" name="Freeform 7">
              <a:extLst>
                <a:ext uri="{FF2B5EF4-FFF2-40B4-BE49-F238E27FC236}">
                  <a16:creationId xmlns:a16="http://schemas.microsoft.com/office/drawing/2014/main" id="{10371924-94D9-48AF-9D5B-6471775B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5" name="Rectangle 274">
              <a:extLst>
                <a:ext uri="{FF2B5EF4-FFF2-40B4-BE49-F238E27FC236}">
                  <a16:creationId xmlns:a16="http://schemas.microsoft.com/office/drawing/2014/main" id="{7C964FF9-A41A-438C-A22B-62690C98F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276" name="Freeform 9">
              <a:extLst>
                <a:ext uri="{FF2B5EF4-FFF2-40B4-BE49-F238E27FC236}">
                  <a16:creationId xmlns:a16="http://schemas.microsoft.com/office/drawing/2014/main" id="{61716CD6-1875-4567-B3E2-364CD0960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7" name="Freeform 10">
              <a:extLst>
                <a:ext uri="{FF2B5EF4-FFF2-40B4-BE49-F238E27FC236}">
                  <a16:creationId xmlns:a16="http://schemas.microsoft.com/office/drawing/2014/main" id="{31A293D3-7189-453D-AB91-1291AAFF3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8" name="Freeform 11">
              <a:extLst>
                <a:ext uri="{FF2B5EF4-FFF2-40B4-BE49-F238E27FC236}">
                  <a16:creationId xmlns:a16="http://schemas.microsoft.com/office/drawing/2014/main" id="{87CB4EFE-58B3-4326-9CFB-A2AFADDFA5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9" name="Freeform 12">
              <a:extLst>
                <a:ext uri="{FF2B5EF4-FFF2-40B4-BE49-F238E27FC236}">
                  <a16:creationId xmlns:a16="http://schemas.microsoft.com/office/drawing/2014/main" id="{249CF4D3-B5A3-4287-BC9D-E9BB8FA6E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0" name="Freeform 13">
              <a:extLst>
                <a:ext uri="{FF2B5EF4-FFF2-40B4-BE49-F238E27FC236}">
                  <a16:creationId xmlns:a16="http://schemas.microsoft.com/office/drawing/2014/main" id="{4D2515F2-4D11-41AF-A6B1-7D084BEA9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1" name="Freeform 14">
              <a:extLst>
                <a:ext uri="{FF2B5EF4-FFF2-40B4-BE49-F238E27FC236}">
                  <a16:creationId xmlns:a16="http://schemas.microsoft.com/office/drawing/2014/main" id="{331BCBF4-0DC2-426E-84B3-AE38E403C9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2" name="Freeform 15">
              <a:extLst>
                <a:ext uri="{FF2B5EF4-FFF2-40B4-BE49-F238E27FC236}">
                  <a16:creationId xmlns:a16="http://schemas.microsoft.com/office/drawing/2014/main" id="{EC8AF156-0BE9-437D-A83B-87364146D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3" name="Freeform 16">
              <a:extLst>
                <a:ext uri="{FF2B5EF4-FFF2-40B4-BE49-F238E27FC236}">
                  <a16:creationId xmlns:a16="http://schemas.microsoft.com/office/drawing/2014/main" id="{AC8CB256-3F62-4406-88F5-CE2421FF25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4" name="Freeform 17">
              <a:extLst>
                <a:ext uri="{FF2B5EF4-FFF2-40B4-BE49-F238E27FC236}">
                  <a16:creationId xmlns:a16="http://schemas.microsoft.com/office/drawing/2014/main" id="{F3E812EB-415E-4B60-B0FB-65386882C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5" name="Freeform 18">
              <a:extLst>
                <a:ext uri="{FF2B5EF4-FFF2-40B4-BE49-F238E27FC236}">
                  <a16:creationId xmlns:a16="http://schemas.microsoft.com/office/drawing/2014/main" id="{EB4C95D7-8E6D-45EC-8CA1-9123D718E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6" name="Freeform 19">
              <a:extLst>
                <a:ext uri="{FF2B5EF4-FFF2-40B4-BE49-F238E27FC236}">
                  <a16:creationId xmlns:a16="http://schemas.microsoft.com/office/drawing/2014/main" id="{83F62FD2-2F62-4495-997C-8BD7F95AB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7" name="Freeform 20">
              <a:extLst>
                <a:ext uri="{FF2B5EF4-FFF2-40B4-BE49-F238E27FC236}">
                  <a16:creationId xmlns:a16="http://schemas.microsoft.com/office/drawing/2014/main" id="{B7DFE0F9-22A3-4846-8D4E-0D193BD32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8" name="Freeform 21">
              <a:extLst>
                <a:ext uri="{FF2B5EF4-FFF2-40B4-BE49-F238E27FC236}">
                  <a16:creationId xmlns:a16="http://schemas.microsoft.com/office/drawing/2014/main" id="{244DAF25-7415-491A-9FF6-E04BC2DC2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9" name="Freeform 22">
              <a:extLst>
                <a:ext uri="{FF2B5EF4-FFF2-40B4-BE49-F238E27FC236}">
                  <a16:creationId xmlns:a16="http://schemas.microsoft.com/office/drawing/2014/main" id="{7ACA3646-863C-4D00-A58A-62C7FE71C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0" name="Freeform 23">
              <a:extLst>
                <a:ext uri="{FF2B5EF4-FFF2-40B4-BE49-F238E27FC236}">
                  <a16:creationId xmlns:a16="http://schemas.microsoft.com/office/drawing/2014/main" id="{0EA18B38-BD42-45ED-8458-FB205DBC76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1" name="Freeform 24">
              <a:extLst>
                <a:ext uri="{FF2B5EF4-FFF2-40B4-BE49-F238E27FC236}">
                  <a16:creationId xmlns:a16="http://schemas.microsoft.com/office/drawing/2014/main" id="{45302917-5DBE-4CF2-B52F-478F93FDDE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2" name="Freeform 25">
              <a:extLst>
                <a:ext uri="{FF2B5EF4-FFF2-40B4-BE49-F238E27FC236}">
                  <a16:creationId xmlns:a16="http://schemas.microsoft.com/office/drawing/2014/main" id="{8E61E6FD-D40E-479C-ABE9-2B69AE20D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3" name="Freeform 26">
              <a:extLst>
                <a:ext uri="{FF2B5EF4-FFF2-40B4-BE49-F238E27FC236}">
                  <a16:creationId xmlns:a16="http://schemas.microsoft.com/office/drawing/2014/main" id="{2F4DEB4F-F824-48D7-AF9B-B5D905DCD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4" name="Freeform 27">
              <a:extLst>
                <a:ext uri="{FF2B5EF4-FFF2-40B4-BE49-F238E27FC236}">
                  <a16:creationId xmlns:a16="http://schemas.microsoft.com/office/drawing/2014/main" id="{F76CFA02-6090-4464-B573-BCA350C90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5" name="Freeform 28">
              <a:extLst>
                <a:ext uri="{FF2B5EF4-FFF2-40B4-BE49-F238E27FC236}">
                  <a16:creationId xmlns:a16="http://schemas.microsoft.com/office/drawing/2014/main" id="{51BE8BEC-76C7-41FE-AB76-35194C244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6" name="Freeform 29">
              <a:extLst>
                <a:ext uri="{FF2B5EF4-FFF2-40B4-BE49-F238E27FC236}">
                  <a16:creationId xmlns:a16="http://schemas.microsoft.com/office/drawing/2014/main" id="{710F61D4-3B34-45A9-B9B7-CE0373AB4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7" name="Freeform 30">
              <a:extLst>
                <a:ext uri="{FF2B5EF4-FFF2-40B4-BE49-F238E27FC236}">
                  <a16:creationId xmlns:a16="http://schemas.microsoft.com/office/drawing/2014/main" id="{451F080F-4CFB-4626-87CA-BB4CACA1C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8" name="Freeform 31">
              <a:extLst>
                <a:ext uri="{FF2B5EF4-FFF2-40B4-BE49-F238E27FC236}">
                  <a16:creationId xmlns:a16="http://schemas.microsoft.com/office/drawing/2014/main" id="{667BBD71-2295-4A66-B76C-F82175C2B0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9" name="Freeform 32">
              <a:extLst>
                <a:ext uri="{FF2B5EF4-FFF2-40B4-BE49-F238E27FC236}">
                  <a16:creationId xmlns:a16="http://schemas.microsoft.com/office/drawing/2014/main" id="{B6644DE8-5BD1-4D5F-B245-0D3A21BCE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0" name="Rectangle 299">
              <a:extLst>
                <a:ext uri="{FF2B5EF4-FFF2-40B4-BE49-F238E27FC236}">
                  <a16:creationId xmlns:a16="http://schemas.microsoft.com/office/drawing/2014/main" id="{A4DE8FD0-E681-4D9C-85C2-BEA4C2B3A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01" name="Freeform 34">
              <a:extLst>
                <a:ext uri="{FF2B5EF4-FFF2-40B4-BE49-F238E27FC236}">
                  <a16:creationId xmlns:a16="http://schemas.microsoft.com/office/drawing/2014/main" id="{D46033BD-1026-4388-B926-9D11E1D7C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2" name="Freeform 35">
              <a:extLst>
                <a:ext uri="{FF2B5EF4-FFF2-40B4-BE49-F238E27FC236}">
                  <a16:creationId xmlns:a16="http://schemas.microsoft.com/office/drawing/2014/main" id="{1FA74D4C-2E28-42C5-A7FA-3C7D6BD8B7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3" name="Freeform 36">
              <a:extLst>
                <a:ext uri="{FF2B5EF4-FFF2-40B4-BE49-F238E27FC236}">
                  <a16:creationId xmlns:a16="http://schemas.microsoft.com/office/drawing/2014/main" id="{FADF7B3F-903C-456C-983E-C9868DDAB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4" name="Freeform 37">
              <a:extLst>
                <a:ext uri="{FF2B5EF4-FFF2-40B4-BE49-F238E27FC236}">
                  <a16:creationId xmlns:a16="http://schemas.microsoft.com/office/drawing/2014/main" id="{033F8698-1549-44AD-8DAD-0055D7B807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5" name="Freeform 38">
              <a:extLst>
                <a:ext uri="{FF2B5EF4-FFF2-40B4-BE49-F238E27FC236}">
                  <a16:creationId xmlns:a16="http://schemas.microsoft.com/office/drawing/2014/main" id="{F1BDD4B6-46FD-4048-ADF1-32EADD9E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6" name="Freeform 39">
              <a:extLst>
                <a:ext uri="{FF2B5EF4-FFF2-40B4-BE49-F238E27FC236}">
                  <a16:creationId xmlns:a16="http://schemas.microsoft.com/office/drawing/2014/main" id="{E7F387A7-B3BF-4B1A-BFCA-2D21AD3DF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7" name="Freeform 40">
              <a:extLst>
                <a:ext uri="{FF2B5EF4-FFF2-40B4-BE49-F238E27FC236}">
                  <a16:creationId xmlns:a16="http://schemas.microsoft.com/office/drawing/2014/main" id="{7A1B6BC8-EA82-459D-A0E0-4EBE394E7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8" name="Freeform 41">
              <a:extLst>
                <a:ext uri="{FF2B5EF4-FFF2-40B4-BE49-F238E27FC236}">
                  <a16:creationId xmlns:a16="http://schemas.microsoft.com/office/drawing/2014/main" id="{8B94E190-DDC2-4545-906F-A1699BD73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9" name="Freeform 42">
              <a:extLst>
                <a:ext uri="{FF2B5EF4-FFF2-40B4-BE49-F238E27FC236}">
                  <a16:creationId xmlns:a16="http://schemas.microsoft.com/office/drawing/2014/main" id="{D9807239-A5BA-4BB3-9194-BCE3B2F21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0" name="Freeform 43">
              <a:extLst>
                <a:ext uri="{FF2B5EF4-FFF2-40B4-BE49-F238E27FC236}">
                  <a16:creationId xmlns:a16="http://schemas.microsoft.com/office/drawing/2014/main" id="{04D300FD-DC53-4375-8981-09EA63BCF1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1" name="Freeform 44">
              <a:extLst>
                <a:ext uri="{FF2B5EF4-FFF2-40B4-BE49-F238E27FC236}">
                  <a16:creationId xmlns:a16="http://schemas.microsoft.com/office/drawing/2014/main" id="{1DF83FFD-4C16-41FD-928F-6E88AFC45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2" name="Rectangle 311">
              <a:extLst>
                <a:ext uri="{FF2B5EF4-FFF2-40B4-BE49-F238E27FC236}">
                  <a16:creationId xmlns:a16="http://schemas.microsoft.com/office/drawing/2014/main" id="{A5B4BC2F-B667-462B-99D8-0C433124AB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13" name="Freeform 46">
              <a:extLst>
                <a:ext uri="{FF2B5EF4-FFF2-40B4-BE49-F238E27FC236}">
                  <a16:creationId xmlns:a16="http://schemas.microsoft.com/office/drawing/2014/main" id="{0CBD9EFB-AC61-4674-B75A-56449003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4" name="Freeform 47">
              <a:extLst>
                <a:ext uri="{FF2B5EF4-FFF2-40B4-BE49-F238E27FC236}">
                  <a16:creationId xmlns:a16="http://schemas.microsoft.com/office/drawing/2014/main" id="{1AD4BBB0-F6A7-451F-BE09-DF619F38EB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5" name="Freeform 48">
              <a:extLst>
                <a:ext uri="{FF2B5EF4-FFF2-40B4-BE49-F238E27FC236}">
                  <a16:creationId xmlns:a16="http://schemas.microsoft.com/office/drawing/2014/main" id="{A258B285-AE5E-473A-AA72-3C95E1D83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6" name="Freeform 49">
              <a:extLst>
                <a:ext uri="{FF2B5EF4-FFF2-40B4-BE49-F238E27FC236}">
                  <a16:creationId xmlns:a16="http://schemas.microsoft.com/office/drawing/2014/main" id="{7BEEDDE5-CB8A-4DF9-858F-4D9462D95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7" name="Freeform 50">
              <a:extLst>
                <a:ext uri="{FF2B5EF4-FFF2-40B4-BE49-F238E27FC236}">
                  <a16:creationId xmlns:a16="http://schemas.microsoft.com/office/drawing/2014/main" id="{DA1C731B-9B66-4D65-BF47-04B118107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8" name="Freeform 51">
              <a:extLst>
                <a:ext uri="{FF2B5EF4-FFF2-40B4-BE49-F238E27FC236}">
                  <a16:creationId xmlns:a16="http://schemas.microsoft.com/office/drawing/2014/main" id="{58DBFEC6-C6DC-4B7A-934F-5A79EC32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9" name="Freeform 52">
              <a:extLst>
                <a:ext uri="{FF2B5EF4-FFF2-40B4-BE49-F238E27FC236}">
                  <a16:creationId xmlns:a16="http://schemas.microsoft.com/office/drawing/2014/main" id="{9948D8CB-2DBE-4E48-98EA-DF9E2666A2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0" name="Freeform 53">
              <a:extLst>
                <a:ext uri="{FF2B5EF4-FFF2-40B4-BE49-F238E27FC236}">
                  <a16:creationId xmlns:a16="http://schemas.microsoft.com/office/drawing/2014/main" id="{56AB69F6-9F0B-4AB6-BCA8-AA2FD69E9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1" name="Freeform 54">
              <a:extLst>
                <a:ext uri="{FF2B5EF4-FFF2-40B4-BE49-F238E27FC236}">
                  <a16:creationId xmlns:a16="http://schemas.microsoft.com/office/drawing/2014/main" id="{0E7FB426-288D-4B0B-B73B-10CCC0EF41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2" name="Freeform 55">
              <a:extLst>
                <a:ext uri="{FF2B5EF4-FFF2-40B4-BE49-F238E27FC236}">
                  <a16:creationId xmlns:a16="http://schemas.microsoft.com/office/drawing/2014/main" id="{A5C59C6B-46C9-48C9-9F57-2EE738B53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3" name="Freeform 56">
              <a:extLst>
                <a:ext uri="{FF2B5EF4-FFF2-40B4-BE49-F238E27FC236}">
                  <a16:creationId xmlns:a16="http://schemas.microsoft.com/office/drawing/2014/main" id="{7CE85F33-17DC-4273-B06F-D17109444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4" name="Freeform 57">
              <a:extLst>
                <a:ext uri="{FF2B5EF4-FFF2-40B4-BE49-F238E27FC236}">
                  <a16:creationId xmlns:a16="http://schemas.microsoft.com/office/drawing/2014/main" id="{5CD001CF-F2C4-4810-A8D9-679F9F89E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5" name="Freeform 58">
              <a:extLst>
                <a:ext uri="{FF2B5EF4-FFF2-40B4-BE49-F238E27FC236}">
                  <a16:creationId xmlns:a16="http://schemas.microsoft.com/office/drawing/2014/main" id="{69F4BCDD-D153-40D2-8DD1-2509EE0CE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p14="http://schemas.microsoft.com/office/powerpoint/2010/main" xmlns:a14="http://schemas.microsoft.com/office/drawing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68814D2C-36D8-4B0E-B00A-3391197DB38C}"/>
              </a:ext>
            </a:extLst>
          </p:cNvPr>
          <p:cNvSpPr txBox="1"/>
          <p:nvPr/>
        </p:nvSpPr>
        <p:spPr>
          <a:xfrm>
            <a:off x="4764924" y="906462"/>
            <a:ext cx="732622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FINLAND</a:t>
            </a:r>
          </a:p>
          <a:p>
            <a:pPr marL="457200" indent="-228600" defTabSz="914400">
              <a:lnSpc>
                <a:spcPct val="110000"/>
              </a:lnSpc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Proven track record, but difficult to implement in countries with different values</a:t>
            </a:r>
          </a:p>
          <a:p>
            <a:pPr marL="457200" indent="-228600" defTabSz="914400">
              <a:lnSpc>
                <a:spcPct val="110000"/>
              </a:lnSpc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Reduced awareness for competition in adulthood</a:t>
            </a:r>
          </a:p>
          <a:p>
            <a:pPr marL="457200" indent="-228600" defTabSz="914400">
              <a:lnSpc>
                <a:spcPct val="110000"/>
              </a:lnSpc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Despite a variety of monitoring practices - no common perspectives for its worth</a:t>
            </a:r>
          </a:p>
          <a:p>
            <a:pPr marL="45720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Concise world-class education, centered around their curriculum</a:t>
            </a:r>
          </a:p>
          <a:p>
            <a:pPr marL="45720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Strong partnerships built on trust, respect and collaboration</a:t>
            </a:r>
          </a:p>
          <a:p>
            <a:pPr marL="45720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Exceptional, highly qualified, motivated, and engaged teachers</a:t>
            </a:r>
          </a:p>
          <a:p>
            <a:pPr marL="45720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Value childhood, human rights, cultural diversity and citizenship, within a democratic community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Result:</a:t>
            </a: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 a thriving, prosperous nation of well- educated individuals</a:t>
            </a:r>
          </a:p>
          <a:p>
            <a:pPr marL="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219" name="TextBox 218">
            <a:extLst>
              <a:ext uri="{FF2B5EF4-FFF2-40B4-BE49-F238E27FC236}">
                <a16:creationId xmlns:a16="http://schemas.microsoft.com/office/drawing/2014/main" id="{2615AEDA-8B9E-4AD0-9FB8-62E14A3FF3C6}"/>
              </a:ext>
            </a:extLst>
          </p:cNvPr>
          <p:cNvSpPr txBox="1"/>
          <p:nvPr/>
        </p:nvSpPr>
        <p:spPr>
          <a:xfrm>
            <a:off x="5990237" y="6527669"/>
            <a:ext cx="6100916" cy="5654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Ustun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Eryilmaz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2018) (Welsh Government, 2018) (Donaldson, 2015)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7A15B435-A420-4065-82EA-9DC2370EECF3}"/>
              </a:ext>
            </a:extLst>
          </p:cNvPr>
          <p:cNvSpPr txBox="1"/>
          <p:nvPr/>
        </p:nvSpPr>
        <p:spPr>
          <a:xfrm>
            <a:off x="4795219" y="4110474"/>
            <a:ext cx="6716801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WALES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Recognised outdated curriculum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Mission 	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NEW TRANSFORMATIONAL CURRICULUM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b="1" dirty="0">
                <a:latin typeface="Calibri" panose="020F0502020204030204" pitchFamily="34" charset="0"/>
                <a:cs typeface="Calibri" panose="020F0502020204030204" pitchFamily="34" charset="0"/>
              </a:rPr>
              <a:t>Result: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Enterprising nation that incorporate cultural diversity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Accomplishment of theory into practice, yet to be confirmed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algn="ctr">
              <a:spcAft>
                <a:spcPts val="600"/>
              </a:spcAft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65590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3" name="Picture 2">
            <a:extLst>
              <a:ext uri="{FF2B5EF4-FFF2-40B4-BE49-F238E27FC236}">
                <a16:creationId xmlns:a16="http://schemas.microsoft.com/office/drawing/2014/main" id="{50C065C3-0FE3-4452-B765-CB05BBB2A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a14="http://schemas.microsoft.com/office/drawing/2010/main" xmlns:p14="http://schemas.microsoft.com/office/powerpoint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75" name="Group 374">
            <a:extLst>
              <a:ext uri="{FF2B5EF4-FFF2-40B4-BE49-F238E27FC236}">
                <a16:creationId xmlns:a16="http://schemas.microsoft.com/office/drawing/2014/main" id="{9795E515-5F57-431F-9A0D-3A0419DF75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376" name="Rectangle 5">
              <a:extLst>
                <a:ext uri="{FF2B5EF4-FFF2-40B4-BE49-F238E27FC236}">
                  <a16:creationId xmlns:a16="http://schemas.microsoft.com/office/drawing/2014/main" id="{D45BCBFE-0478-4767-BF2E-FC2C548BA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77" name="Freeform 6">
              <a:extLst>
                <a:ext uri="{FF2B5EF4-FFF2-40B4-BE49-F238E27FC236}">
                  <a16:creationId xmlns:a16="http://schemas.microsoft.com/office/drawing/2014/main" id="{E903928F-F6DA-470C-81A0-CF7D9DE034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8" name="Freeform 7">
              <a:extLst>
                <a:ext uri="{FF2B5EF4-FFF2-40B4-BE49-F238E27FC236}">
                  <a16:creationId xmlns:a16="http://schemas.microsoft.com/office/drawing/2014/main" id="{ADA095F6-E326-4450-A2D6-DB2BF989B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9" name="Rectangle 8">
              <a:extLst>
                <a:ext uri="{FF2B5EF4-FFF2-40B4-BE49-F238E27FC236}">
                  <a16:creationId xmlns:a16="http://schemas.microsoft.com/office/drawing/2014/main" id="{6B067F9A-FDF2-49EC-B4FF-CD4B90F78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380" name="Freeform 9">
              <a:extLst>
                <a:ext uri="{FF2B5EF4-FFF2-40B4-BE49-F238E27FC236}">
                  <a16:creationId xmlns:a16="http://schemas.microsoft.com/office/drawing/2014/main" id="{F1331213-D19D-49FC-8616-168A14565A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1" name="Freeform 10">
              <a:extLst>
                <a:ext uri="{FF2B5EF4-FFF2-40B4-BE49-F238E27FC236}">
                  <a16:creationId xmlns:a16="http://schemas.microsoft.com/office/drawing/2014/main" id="{2ADFE242-96FC-4A14-8C59-90CD6DE1D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2" name="Freeform 11">
              <a:extLst>
                <a:ext uri="{FF2B5EF4-FFF2-40B4-BE49-F238E27FC236}">
                  <a16:creationId xmlns:a16="http://schemas.microsoft.com/office/drawing/2014/main" id="{6A97B7BC-40BD-494B-9C6B-AF3045559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3" name="Freeform 12">
              <a:extLst>
                <a:ext uri="{FF2B5EF4-FFF2-40B4-BE49-F238E27FC236}">
                  <a16:creationId xmlns:a16="http://schemas.microsoft.com/office/drawing/2014/main" id="{3D7F35CF-F44C-491F-904D-A31ED8321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4" name="Freeform 13">
              <a:extLst>
                <a:ext uri="{FF2B5EF4-FFF2-40B4-BE49-F238E27FC236}">
                  <a16:creationId xmlns:a16="http://schemas.microsoft.com/office/drawing/2014/main" id="{84D9BF7E-18C2-452C-B139-4ED58D7A03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5" name="Freeform 14">
              <a:extLst>
                <a:ext uri="{FF2B5EF4-FFF2-40B4-BE49-F238E27FC236}">
                  <a16:creationId xmlns:a16="http://schemas.microsoft.com/office/drawing/2014/main" id="{700A6223-AD38-426F-A6FE-7926CAEF3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6" name="Freeform 15">
              <a:extLst>
                <a:ext uri="{FF2B5EF4-FFF2-40B4-BE49-F238E27FC236}">
                  <a16:creationId xmlns:a16="http://schemas.microsoft.com/office/drawing/2014/main" id="{D172AA94-449F-45EB-94E6-67C186C32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7" name="Freeform 16">
              <a:extLst>
                <a:ext uri="{FF2B5EF4-FFF2-40B4-BE49-F238E27FC236}">
                  <a16:creationId xmlns:a16="http://schemas.microsoft.com/office/drawing/2014/main" id="{A7D4F697-8937-4F4C-83C5-770B3FCB82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8" name="Freeform 17">
              <a:extLst>
                <a:ext uri="{FF2B5EF4-FFF2-40B4-BE49-F238E27FC236}">
                  <a16:creationId xmlns:a16="http://schemas.microsoft.com/office/drawing/2014/main" id="{10AF1D59-5117-4D47-8414-4BB61F944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9" name="Freeform 18">
              <a:extLst>
                <a:ext uri="{FF2B5EF4-FFF2-40B4-BE49-F238E27FC236}">
                  <a16:creationId xmlns:a16="http://schemas.microsoft.com/office/drawing/2014/main" id="{2387DC33-88B3-4718-8C94-41659EA33A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0" name="Freeform 19">
              <a:extLst>
                <a:ext uri="{FF2B5EF4-FFF2-40B4-BE49-F238E27FC236}">
                  <a16:creationId xmlns:a16="http://schemas.microsoft.com/office/drawing/2014/main" id="{D4E7EC64-4763-4F04-B2E4-E400364D72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1" name="Freeform 20">
              <a:extLst>
                <a:ext uri="{FF2B5EF4-FFF2-40B4-BE49-F238E27FC236}">
                  <a16:creationId xmlns:a16="http://schemas.microsoft.com/office/drawing/2014/main" id="{581717DF-9FD4-47CB-9579-E34DF7E87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2" name="Freeform 21">
              <a:extLst>
                <a:ext uri="{FF2B5EF4-FFF2-40B4-BE49-F238E27FC236}">
                  <a16:creationId xmlns:a16="http://schemas.microsoft.com/office/drawing/2014/main" id="{BCD8EF50-6E58-4B2D-90B6-AFF236A73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3" name="Freeform 22">
              <a:extLst>
                <a:ext uri="{FF2B5EF4-FFF2-40B4-BE49-F238E27FC236}">
                  <a16:creationId xmlns:a16="http://schemas.microsoft.com/office/drawing/2014/main" id="{6524A268-142A-4CBF-BB8B-DC1FCBC8F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4" name="Freeform 23">
              <a:extLst>
                <a:ext uri="{FF2B5EF4-FFF2-40B4-BE49-F238E27FC236}">
                  <a16:creationId xmlns:a16="http://schemas.microsoft.com/office/drawing/2014/main" id="{56A0E6F3-B76B-4813-B44B-56CE11A8A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5" name="Freeform 24">
              <a:extLst>
                <a:ext uri="{FF2B5EF4-FFF2-40B4-BE49-F238E27FC236}">
                  <a16:creationId xmlns:a16="http://schemas.microsoft.com/office/drawing/2014/main" id="{A74CED8D-B902-4B76-9CC8-30A09B2FA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6" name="Freeform 25">
              <a:extLst>
                <a:ext uri="{FF2B5EF4-FFF2-40B4-BE49-F238E27FC236}">
                  <a16:creationId xmlns:a16="http://schemas.microsoft.com/office/drawing/2014/main" id="{ED007BD7-ED56-4566-B1FF-707160024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7" name="Freeform 26">
              <a:extLst>
                <a:ext uri="{FF2B5EF4-FFF2-40B4-BE49-F238E27FC236}">
                  <a16:creationId xmlns:a16="http://schemas.microsoft.com/office/drawing/2014/main" id="{90AD48D2-5BC8-4C80-B126-B1A201242B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8" name="Freeform 27">
              <a:extLst>
                <a:ext uri="{FF2B5EF4-FFF2-40B4-BE49-F238E27FC236}">
                  <a16:creationId xmlns:a16="http://schemas.microsoft.com/office/drawing/2014/main" id="{BE14C82F-9F35-4D61-B758-7BCE32DEC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9" name="Freeform 28">
              <a:extLst>
                <a:ext uri="{FF2B5EF4-FFF2-40B4-BE49-F238E27FC236}">
                  <a16:creationId xmlns:a16="http://schemas.microsoft.com/office/drawing/2014/main" id="{6540CE06-9028-497A-AC64-CF0ED60A74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0" name="Freeform 29">
              <a:extLst>
                <a:ext uri="{FF2B5EF4-FFF2-40B4-BE49-F238E27FC236}">
                  <a16:creationId xmlns:a16="http://schemas.microsoft.com/office/drawing/2014/main" id="{A4825B3B-52CD-4F08-BA02-6C2B0EFED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1" name="Freeform 30">
              <a:extLst>
                <a:ext uri="{FF2B5EF4-FFF2-40B4-BE49-F238E27FC236}">
                  <a16:creationId xmlns:a16="http://schemas.microsoft.com/office/drawing/2014/main" id="{6877A5EF-B8B8-44D3-AA57-4BBF89206D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2" name="Freeform 31">
              <a:extLst>
                <a:ext uri="{FF2B5EF4-FFF2-40B4-BE49-F238E27FC236}">
                  <a16:creationId xmlns:a16="http://schemas.microsoft.com/office/drawing/2014/main" id="{00BB365C-9180-4208-92CF-AB6A88848C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3" name="Freeform 32">
              <a:extLst>
                <a:ext uri="{FF2B5EF4-FFF2-40B4-BE49-F238E27FC236}">
                  <a16:creationId xmlns:a16="http://schemas.microsoft.com/office/drawing/2014/main" id="{8D1134D2-53A6-41D5-AC1A-5254A2FBD0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4" name="Rectangle 33">
              <a:extLst>
                <a:ext uri="{FF2B5EF4-FFF2-40B4-BE49-F238E27FC236}">
                  <a16:creationId xmlns:a16="http://schemas.microsoft.com/office/drawing/2014/main" id="{24C7FA73-07CD-479A-9B9E-DAD4D3B2B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05" name="Freeform 34">
              <a:extLst>
                <a:ext uri="{FF2B5EF4-FFF2-40B4-BE49-F238E27FC236}">
                  <a16:creationId xmlns:a16="http://schemas.microsoft.com/office/drawing/2014/main" id="{AB24DF92-B081-4701-B58D-913261A00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6" name="Freeform 35">
              <a:extLst>
                <a:ext uri="{FF2B5EF4-FFF2-40B4-BE49-F238E27FC236}">
                  <a16:creationId xmlns:a16="http://schemas.microsoft.com/office/drawing/2014/main" id="{AB4DF275-6B82-4AA9-A7A9-138E631E30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7" name="Freeform 36">
              <a:extLst>
                <a:ext uri="{FF2B5EF4-FFF2-40B4-BE49-F238E27FC236}">
                  <a16:creationId xmlns:a16="http://schemas.microsoft.com/office/drawing/2014/main" id="{972A3812-16AD-453E-B1E6-9F39894F79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8" name="Freeform 37">
              <a:extLst>
                <a:ext uri="{FF2B5EF4-FFF2-40B4-BE49-F238E27FC236}">
                  <a16:creationId xmlns:a16="http://schemas.microsoft.com/office/drawing/2014/main" id="{8FB6759A-BAD8-4073-86A2-6DDD73DE2A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9" name="Freeform 38">
              <a:extLst>
                <a:ext uri="{FF2B5EF4-FFF2-40B4-BE49-F238E27FC236}">
                  <a16:creationId xmlns:a16="http://schemas.microsoft.com/office/drawing/2014/main" id="{9FCCB0F4-1178-47C1-9EE2-234EA715C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0" name="Freeform 39">
              <a:extLst>
                <a:ext uri="{FF2B5EF4-FFF2-40B4-BE49-F238E27FC236}">
                  <a16:creationId xmlns:a16="http://schemas.microsoft.com/office/drawing/2014/main" id="{CB01BF0B-7EB0-4C18-80BE-20D2EAC04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1" name="Freeform 40">
              <a:extLst>
                <a:ext uri="{FF2B5EF4-FFF2-40B4-BE49-F238E27FC236}">
                  <a16:creationId xmlns:a16="http://schemas.microsoft.com/office/drawing/2014/main" id="{3266E9DA-C937-48E0-8F98-90A467760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2" name="Freeform 41">
              <a:extLst>
                <a:ext uri="{FF2B5EF4-FFF2-40B4-BE49-F238E27FC236}">
                  <a16:creationId xmlns:a16="http://schemas.microsoft.com/office/drawing/2014/main" id="{A8A9C00D-0425-4E68-A1DE-BCE5BD6BBD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3" name="Freeform 42">
              <a:extLst>
                <a:ext uri="{FF2B5EF4-FFF2-40B4-BE49-F238E27FC236}">
                  <a16:creationId xmlns:a16="http://schemas.microsoft.com/office/drawing/2014/main" id="{46230904-E744-4B55-84FF-826A6B737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4" name="Freeform 43">
              <a:extLst>
                <a:ext uri="{FF2B5EF4-FFF2-40B4-BE49-F238E27FC236}">
                  <a16:creationId xmlns:a16="http://schemas.microsoft.com/office/drawing/2014/main" id="{D4291668-8AF0-4784-BC06-870768F53F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5" name="Freeform 44">
              <a:extLst>
                <a:ext uri="{FF2B5EF4-FFF2-40B4-BE49-F238E27FC236}">
                  <a16:creationId xmlns:a16="http://schemas.microsoft.com/office/drawing/2014/main" id="{D917DCBD-774B-4AAF-92AE-D18289FFC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6" name="Rectangle 45">
              <a:extLst>
                <a:ext uri="{FF2B5EF4-FFF2-40B4-BE49-F238E27FC236}">
                  <a16:creationId xmlns:a16="http://schemas.microsoft.com/office/drawing/2014/main" id="{9E50122E-0F19-4D65-9CB2-E22C3EA84A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7" name="Freeform 46">
              <a:extLst>
                <a:ext uri="{FF2B5EF4-FFF2-40B4-BE49-F238E27FC236}">
                  <a16:creationId xmlns:a16="http://schemas.microsoft.com/office/drawing/2014/main" id="{BC28A765-6E8B-4352-BD0C-35474F70AC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8" name="Freeform 47">
              <a:extLst>
                <a:ext uri="{FF2B5EF4-FFF2-40B4-BE49-F238E27FC236}">
                  <a16:creationId xmlns:a16="http://schemas.microsoft.com/office/drawing/2014/main" id="{0AC30A17-F494-44EB-9817-1B8B255CE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9" name="Freeform 48">
              <a:extLst>
                <a:ext uri="{FF2B5EF4-FFF2-40B4-BE49-F238E27FC236}">
                  <a16:creationId xmlns:a16="http://schemas.microsoft.com/office/drawing/2014/main" id="{6088D59F-32BD-4932-9C22-9AA0FCDA7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0" name="Freeform 49">
              <a:extLst>
                <a:ext uri="{FF2B5EF4-FFF2-40B4-BE49-F238E27FC236}">
                  <a16:creationId xmlns:a16="http://schemas.microsoft.com/office/drawing/2014/main" id="{B18BBE45-5F21-47FA-B291-AC802D715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1" name="Freeform 50">
              <a:extLst>
                <a:ext uri="{FF2B5EF4-FFF2-40B4-BE49-F238E27FC236}">
                  <a16:creationId xmlns:a16="http://schemas.microsoft.com/office/drawing/2014/main" id="{A1BD992D-1C4B-4E69-A627-A45D8958E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2" name="Freeform 51">
              <a:extLst>
                <a:ext uri="{FF2B5EF4-FFF2-40B4-BE49-F238E27FC236}">
                  <a16:creationId xmlns:a16="http://schemas.microsoft.com/office/drawing/2014/main" id="{571C0498-7105-455E-8B0A-233F850F18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3" name="Freeform 52">
              <a:extLst>
                <a:ext uri="{FF2B5EF4-FFF2-40B4-BE49-F238E27FC236}">
                  <a16:creationId xmlns:a16="http://schemas.microsoft.com/office/drawing/2014/main" id="{F6FA78CC-C0B1-422F-B535-05580A971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4" name="Freeform 53">
              <a:extLst>
                <a:ext uri="{FF2B5EF4-FFF2-40B4-BE49-F238E27FC236}">
                  <a16:creationId xmlns:a16="http://schemas.microsoft.com/office/drawing/2014/main" id="{49A1BACF-EE5E-46F8-8968-D4CF18BC01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5" name="Freeform 54">
              <a:extLst>
                <a:ext uri="{FF2B5EF4-FFF2-40B4-BE49-F238E27FC236}">
                  <a16:creationId xmlns:a16="http://schemas.microsoft.com/office/drawing/2014/main" id="{0AF8DFAF-8AF7-453E-AED7-89E59FBD7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6" name="Freeform 55">
              <a:extLst>
                <a:ext uri="{FF2B5EF4-FFF2-40B4-BE49-F238E27FC236}">
                  <a16:creationId xmlns:a16="http://schemas.microsoft.com/office/drawing/2014/main" id="{F8C26D97-8DA4-4556-92E4-2AE66B36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7" name="Freeform 56">
              <a:extLst>
                <a:ext uri="{FF2B5EF4-FFF2-40B4-BE49-F238E27FC236}">
                  <a16:creationId xmlns:a16="http://schemas.microsoft.com/office/drawing/2014/main" id="{EEF9D855-A8A7-44CC-919C-BEA327F254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8" name="Freeform 57">
              <a:extLst>
                <a:ext uri="{FF2B5EF4-FFF2-40B4-BE49-F238E27FC236}">
                  <a16:creationId xmlns:a16="http://schemas.microsoft.com/office/drawing/2014/main" id="{11F0B045-803C-4067-A182-066EEB2C4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9" name="Freeform 58">
              <a:extLst>
                <a:ext uri="{FF2B5EF4-FFF2-40B4-BE49-F238E27FC236}">
                  <a16:creationId xmlns:a16="http://schemas.microsoft.com/office/drawing/2014/main" id="{3C1FCACB-EFEF-4B54-99A6-E327A637C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6="http://schemas.microsoft.com/office/drawing/2014/main" xmlns:a14="http://schemas.microsoft.com/office/drawing/2010/main" xmlns:p14="http://schemas.microsoft.com/office/powerpoint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grpSp>
        <p:nvGrpSpPr>
          <p:cNvPr id="431" name="Group 430">
            <a:extLst>
              <a:ext uri="{FF2B5EF4-FFF2-40B4-BE49-F238E27FC236}">
                <a16:creationId xmlns:a16="http://schemas.microsoft.com/office/drawing/2014/main" id="{068ACACB-DD9E-4155-84BF-8E4D43DEC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192003" cy="6858001"/>
            <a:chOff x="0" y="-1"/>
            <a:chExt cx="12192003" cy="6858001"/>
          </a:xfrm>
        </p:grpSpPr>
        <p:sp useBgFill="1">
          <p:nvSpPr>
            <p:cNvPr id="432" name="Rectangle 431">
              <a:extLst>
                <a:ext uri="{FF2B5EF4-FFF2-40B4-BE49-F238E27FC236}">
                  <a16:creationId xmlns:a16="http://schemas.microsoft.com/office/drawing/2014/main" id="{8A7B0AF6-6256-4262-A76E-47B08EAB92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-1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433" name="Picture 2">
              <a:extLst>
                <a:ext uri="{FF2B5EF4-FFF2-40B4-BE49-F238E27FC236}">
                  <a16:creationId xmlns:a16="http://schemas.microsoft.com/office/drawing/2014/main" id="{8034A3B1-2FBE-4771-84C6-797415E99D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 noChangeArrowheads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30000"/>
              <a:duotone>
                <a:prstClr val="black"/>
                <a:schemeClr val="tx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-1"/>
              <a:ext cx="12192003" cy="6858001"/>
            </a:xfrm>
            <a:prstGeom prst="rect">
              <a:avLst/>
            </a:prstGeom>
            <a:noFill/>
            <a:extLst>
              <a:ext uri="{909E8E84-426E-40dd-AFC4-6F175D3DCCD1}">
                <a14:hiddenFill xmlns="" xmlns:a16="http://schemas.microsoft.com/office/drawing/2014/main" xmlns:a14="http://schemas.microsoft.com/office/drawing/2010/main" xmlns:p14="http://schemas.microsoft.com/office/powerpoint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79" name="Picture 3" descr="A picture containing food, bed, room, bedroom&#10;&#10;Description automatically generated">
            <a:extLst>
              <a:ext uri="{FF2B5EF4-FFF2-40B4-BE49-F238E27FC236}">
                <a16:creationId xmlns:a16="http://schemas.microsoft.com/office/drawing/2014/main" id="{B7C10D19-1ED2-49BD-B55A-2AB0F5F5E85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alphaModFix/>
          </a:blip>
          <a:srcRect t="7760"/>
          <a:stretch/>
        </p:blipFill>
        <p:spPr>
          <a:xfrm>
            <a:off x="66675" y="9525"/>
            <a:ext cx="12188389" cy="6857990"/>
          </a:xfrm>
          <a:prstGeom prst="rect">
            <a:avLst/>
          </a:prstGeom>
        </p:spPr>
      </p:pic>
      <p:grpSp>
        <p:nvGrpSpPr>
          <p:cNvPr id="435" name="Group 434">
            <a:extLst>
              <a:ext uri="{FF2B5EF4-FFF2-40B4-BE49-F238E27FC236}">
                <a16:creationId xmlns:a16="http://schemas.microsoft.com/office/drawing/2014/main" id="{BF3AEE19-128A-4FF8-954B-A9724F42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5895" y="2235200"/>
            <a:ext cx="10982062" cy="2396067"/>
            <a:chOff x="605895" y="2235200"/>
            <a:chExt cx="10982062" cy="2396067"/>
          </a:xfrm>
        </p:grpSpPr>
        <p:sp>
          <p:nvSpPr>
            <p:cNvPr id="436" name="Round Diagonal Corner Rectangle 7">
              <a:extLst>
                <a:ext uri="{FF2B5EF4-FFF2-40B4-BE49-F238E27FC236}">
                  <a16:creationId xmlns:a16="http://schemas.microsoft.com/office/drawing/2014/main" id="{80F57FCB-2163-4EF8-B6A7-023F6B877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82333" y="2235200"/>
              <a:ext cx="7027334" cy="2396067"/>
            </a:xfrm>
            <a:prstGeom prst="round2DiagRect">
              <a:avLst>
                <a:gd name="adj1" fmla="val 9246"/>
                <a:gd name="adj2" fmla="val 0"/>
              </a:avLst>
            </a:prstGeom>
            <a:solidFill>
              <a:schemeClr val="bg1">
                <a:alpha val="80000"/>
              </a:schemeClr>
            </a:solidFill>
            <a:ln w="19050" cap="sq">
              <a:solidFill>
                <a:schemeClr val="tx2">
                  <a:alpha val="60000"/>
                </a:schemeClr>
              </a:solidFill>
              <a:miter lim="800000"/>
            </a:ln>
            <a:effectLst>
              <a:outerShdw blurRad="889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37" name="Group 436">
              <a:extLst>
                <a:ext uri="{FF2B5EF4-FFF2-40B4-BE49-F238E27FC236}">
                  <a16:creationId xmlns:a16="http://schemas.microsoft.com/office/drawing/2014/main" id="{77AB9C7F-4D09-4E13-BD9A-E5C14E37AF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5895" y="2900097"/>
              <a:ext cx="10982062" cy="1211524"/>
              <a:chOff x="605895" y="2900097"/>
              <a:chExt cx="10982062" cy="1211524"/>
            </a:xfrm>
          </p:grpSpPr>
          <p:sp>
            <p:nvSpPr>
              <p:cNvPr id="438" name="Freeform 32">
                <a:extLst>
                  <a:ext uri="{FF2B5EF4-FFF2-40B4-BE49-F238E27FC236}">
                    <a16:creationId xmlns:a16="http://schemas.microsoft.com/office/drawing/2014/main" id="{043B40A6-216C-4409-942A-16B4141973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9653587" y="3379784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39" name="Freeform 33">
                <a:extLst>
                  <a:ext uri="{FF2B5EF4-FFF2-40B4-BE49-F238E27FC236}">
                    <a16:creationId xmlns:a16="http://schemas.microsoft.com/office/drawing/2014/main" id="{6F5ED6F5-BEC7-4798-943B-12105A5178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0078244" y="3310728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0" name="Freeform 34">
                <a:extLst>
                  <a:ext uri="{FF2B5EF4-FFF2-40B4-BE49-F238E27FC236}">
                    <a16:creationId xmlns:a16="http://schemas.microsoft.com/office/drawing/2014/main" id="{45C6ABB9-CB59-444A-9A14-96A037BC42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1146631" y="3574253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1" name="Freeform 37">
                <a:extLst>
                  <a:ext uri="{FF2B5EF4-FFF2-40B4-BE49-F238E27FC236}">
                    <a16:creationId xmlns:a16="http://schemas.microsoft.com/office/drawing/2014/main" id="{C5F74DA3-506A-4911-BADD-B5DADFA9C5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 flipV="1">
                <a:off x="10230644" y="3034502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2" name="Freeform 35">
                <a:extLst>
                  <a:ext uri="{FF2B5EF4-FFF2-40B4-BE49-F238E27FC236}">
                    <a16:creationId xmlns:a16="http://schemas.microsoft.com/office/drawing/2014/main" id="{364BA096-7428-4C20-ABC8-CEBBC3E678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034587" y="256275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3" name="Freeform 36">
                <a:extLst>
                  <a:ext uri="{FF2B5EF4-FFF2-40B4-BE49-F238E27FC236}">
                    <a16:creationId xmlns:a16="http://schemas.microsoft.com/office/drawing/2014/main" id="{25CA3B41-F8C1-48AF-B4B0-83A0E662AA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747375" y="3232679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4" name="Freeform 38">
                <a:extLst>
                  <a:ext uri="{FF2B5EF4-FFF2-40B4-BE49-F238E27FC236}">
                    <a16:creationId xmlns:a16="http://schemas.microsoft.com/office/drawing/2014/main" id="{A2E4BFFC-0D72-4691-AC6F-6D446092C8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1399044" y="3095360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5" name="Freeform 39">
                <a:extLst>
                  <a:ext uri="{FF2B5EF4-FFF2-40B4-BE49-F238E27FC236}">
                    <a16:creationId xmlns:a16="http://schemas.microsoft.com/office/drawing/2014/main" id="{7E81AA48-AA02-4008-9B21-B1BB050424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10353675" y="2153178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6" name="Freeform 40">
                <a:extLst>
                  <a:ext uri="{FF2B5EF4-FFF2-40B4-BE49-F238E27FC236}">
                    <a16:creationId xmlns:a16="http://schemas.microsoft.com/office/drawing/2014/main" id="{08B8F28E-CB03-4B11-8575-F1AB3A12A3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9848850" y="330887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7" name="Rectangle 41">
                <a:extLst>
                  <a:ext uri="{FF2B5EF4-FFF2-40B4-BE49-F238E27FC236}">
                    <a16:creationId xmlns:a16="http://schemas.microsoft.com/office/drawing/2014/main" id="{6F2B917E-B873-4E35-8D18-F116784B50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5400000">
                <a:off x="9721056" y="3284272"/>
                <a:ext cx="23813" cy="252413"/>
              </a:xfrm>
              <a:prstGeom prst="rect">
                <a:avLst/>
              </a:pr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8" name="Freeform 32">
                <a:extLst>
                  <a:ext uri="{FF2B5EF4-FFF2-40B4-BE49-F238E27FC236}">
                    <a16:creationId xmlns:a16="http://schemas.microsoft.com/office/drawing/2014/main" id="{DA0EBFF7-C330-4AEE-806E-6A2D745425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2122751" y="3532184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49" name="Freeform 33">
                <a:extLst>
                  <a:ext uri="{FF2B5EF4-FFF2-40B4-BE49-F238E27FC236}">
                    <a16:creationId xmlns:a16="http://schemas.microsoft.com/office/drawing/2014/main" id="{2A66CF61-D72F-4E03-B74E-4BDD67D1CA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1958445" y="3463128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50" name="Freeform 34">
                <a:extLst>
                  <a:ext uri="{FF2B5EF4-FFF2-40B4-BE49-F238E27FC236}">
                    <a16:creationId xmlns:a16="http://schemas.microsoft.com/office/drawing/2014/main" id="{04DE5338-105A-4EB0-8FE2-D41DC2F984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858308" y="3726653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51" name="Freeform 37">
                <a:extLst>
                  <a:ext uri="{FF2B5EF4-FFF2-40B4-BE49-F238E27FC236}">
                    <a16:creationId xmlns:a16="http://schemas.microsoft.com/office/drawing/2014/main" id="{C9A1C85F-5B5B-47FA-8C0C-66F75C2741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 flipV="1">
                <a:off x="1658407" y="3186902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52" name="Freeform 35">
                <a:extLst>
                  <a:ext uri="{FF2B5EF4-FFF2-40B4-BE49-F238E27FC236}">
                    <a16:creationId xmlns:a16="http://schemas.microsoft.com/office/drawing/2014/main" id="{75F79533-DD24-4E6A-83A1-9E21DF5651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860814" y="271515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53" name="Freeform 36">
                <a:extLst>
                  <a:ext uri="{FF2B5EF4-FFF2-40B4-BE49-F238E27FC236}">
                    <a16:creationId xmlns:a16="http://schemas.microsoft.com/office/drawing/2014/main" id="{376D6142-024F-4BD4-95B7-A6D05EF593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289314" y="3385079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54" name="Freeform 38">
                <a:extLst>
                  <a:ext uri="{FF2B5EF4-FFF2-40B4-BE49-F238E27FC236}">
                    <a16:creationId xmlns:a16="http://schemas.microsoft.com/office/drawing/2014/main" id="{CD28FD54-698D-4BAD-92FC-2897067450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605895" y="3247760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55" name="Freeform 39">
                <a:extLst>
                  <a:ext uri="{FF2B5EF4-FFF2-40B4-BE49-F238E27FC236}">
                    <a16:creationId xmlns:a16="http://schemas.microsoft.com/office/drawing/2014/main" id="{47EFA16F-61E8-404C-840D-A8AE44F51F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1532202" y="2305578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56" name="Freeform 40">
                <a:extLst>
                  <a:ext uri="{FF2B5EF4-FFF2-40B4-BE49-F238E27FC236}">
                    <a16:creationId xmlns:a16="http://schemas.microsoft.com/office/drawing/2014/main" id="{09E4A29B-6AEB-4F87-9189-F506B278A7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2154501" y="346127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  <p:sp>
            <p:nvSpPr>
              <p:cNvPr id="457" name="Rectangle 41">
                <a:extLst>
                  <a:ext uri="{FF2B5EF4-FFF2-40B4-BE49-F238E27FC236}">
                    <a16:creationId xmlns:a16="http://schemas.microsoft.com/office/drawing/2014/main" id="{338E5AEE-F711-46EB-9890-E720C8B852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rot="16200000" flipH="1">
                <a:off x="2448983" y="3436672"/>
                <a:ext cx="23813" cy="252413"/>
              </a:xfrm>
              <a:prstGeom prst="rect">
                <a:avLst/>
              </a:prstGeom>
              <a:solidFill>
                <a:schemeClr val="tx2">
                  <a:alpha val="60000"/>
                </a:schemeClr>
              </a:solidFill>
              <a:ln>
                <a:noFill/>
              </a:ln>
              <a:effectLst>
                <a:outerShdw blurRad="50800" dist="38100" dir="2700000" algn="tl" rotWithShape="0">
                  <a:srgbClr val="000000">
                    <a:alpha val="58000"/>
                  </a:srgbClr>
                </a:outerShdw>
              </a:effectLst>
            </p:spPr>
          </p:sp>
        </p:grp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D1B583A-2FC4-462E-87C8-8797A75E0E0D}"/>
              </a:ext>
            </a:extLst>
          </p:cNvPr>
          <p:cNvSpPr txBox="1"/>
          <p:nvPr/>
        </p:nvSpPr>
        <p:spPr>
          <a:xfrm>
            <a:off x="3931972" y="2732088"/>
            <a:ext cx="4325939" cy="147796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475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cap="all" dirty="0"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questions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cap="all" dirty="0"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And 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cap="all" dirty="0"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handouts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cap="all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2104831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74267-6E6D-473C-A95B-DFEA789C1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39350"/>
            <a:ext cx="9905998" cy="52800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REFERENCES: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DB0B0-618C-46B3-A643-655D443B03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91" y="688279"/>
            <a:ext cx="12192000" cy="6169721"/>
          </a:xfrm>
        </p:spPr>
        <p:txBody>
          <a:bodyPr>
            <a:normAutofit fontScale="25000" lnSpcReduction="20000"/>
          </a:bodyPr>
          <a:lstStyle/>
          <a:p>
            <a:pPr>
              <a:spcBef>
                <a:spcPts val="0"/>
              </a:spcBef>
              <a:buSzTx/>
              <a:defRPr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Bastos, R. M. B. (2017) </a:t>
            </a:r>
            <a:r>
              <a:rPr lang="en-GB" sz="3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surprising success of the Finnish educational system in a global scenario of commodified education. 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https://www.scielo.br/scielo.php?pid=S1413-24782017000300802&amp;script=sci_arttext&amp;tlng=en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16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spcBef>
                <a:spcPts val="0"/>
              </a:spcBef>
              <a:buSzTx/>
              <a:defRPr/>
            </a:pP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Donaldson, G. (2015) 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Successful Futures Independent Review of Curriculum and Assessment Arrangement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 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Wales.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https://gov.wales/sites/default/files/publications/2018-03/successful-futures.pdf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Accessed: 11</a:t>
            </a:r>
            <a:r>
              <a:rPr lang="en-US" sz="3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3600" i="0" baseline="30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Ebert, E. Ebert, C. and Bentley, M. (2013) </a:t>
            </a:r>
            <a:r>
              <a:rPr lang="en-US" sz="36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What is curriculum? </a:t>
            </a:r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3600" i="0" dirty="0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https://pbea.agron.iastate.edu/plc/curriculum-design/what-curriculum#:~:text=%E2%80%9Ccurriculum%20refers%20to%20the%20means,Bentley%2C%20M.L.%2C%202013 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Accessed: 11</a:t>
            </a:r>
            <a:r>
              <a:rPr lang="en-US" sz="3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sz="3600" i="0" baseline="30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Education Alliance Finland (2019) </a:t>
            </a:r>
            <a:r>
              <a:rPr lang="en-US" sz="36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GUIDE TO FINNISH EARLY CHILDHOOD EDUCATION</a:t>
            </a:r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3600" i="0" dirty="0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https://educationalliancefinland.com/products/guide-finnish-early-childhood-education</a:t>
            </a:r>
            <a:r>
              <a:rPr lang="en-US" sz="3600" i="0" dirty="0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(Accessed: 14</a:t>
            </a:r>
            <a:r>
              <a:rPr lang="en-US" sz="3600" i="0" baseline="30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36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Estyn (no date) </a:t>
            </a:r>
            <a:r>
              <a:rPr lang="en-US" sz="3600" i="1" dirty="0">
                <a:latin typeface="Calibri" panose="020F0502020204030204" pitchFamily="34" charset="0"/>
                <a:cs typeface="Calibri" panose="020F0502020204030204" pitchFamily="34" charset="0"/>
              </a:rPr>
              <a:t>About us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https://www.estyn.gov.wales/about-us</a:t>
            </a:r>
            <a:r>
              <a:rPr lang="en-US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(Accessed: 18</a:t>
            </a:r>
            <a:r>
              <a:rPr lang="en-US" sz="3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European Commission (2020) </a:t>
            </a:r>
            <a:r>
              <a:rPr lang="en-GB" sz="3600" i="1" dirty="0">
                <a:latin typeface="Calibri" panose="020F0502020204030204" pitchFamily="34" charset="0"/>
                <a:cs typeface="Calibri" panose="020F0502020204030204" pitchFamily="34" charset="0"/>
              </a:rPr>
              <a:t>Teaching and Learning in early childhood education and care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https://eacea.ec.europa.eu/national-policies/eurydice/content/teaching-and-learning-early-childhood-education-and-care-other-pre-primary-education_en</a:t>
            </a:r>
            <a:r>
              <a:rPr lang="en-GB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(Accessed: 14</a:t>
            </a:r>
            <a:r>
              <a:rPr lang="en-US" sz="3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FINISH NATIONAL AGENCY FOR EDUCATION (2018) </a:t>
            </a:r>
            <a:r>
              <a:rPr lang="en-US" sz="3600" i="1" dirty="0">
                <a:latin typeface="Calibri" panose="020F0502020204030204" pitchFamily="34" charset="0"/>
                <a:cs typeface="Calibri" panose="020F0502020204030204" pitchFamily="34" charset="0"/>
              </a:rPr>
              <a:t>Finnish Education in a nutshell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US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https://www.oph.fi/sites/default/files/documents/finnish_education_in_a_nutshell.pdf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 (Accessed: 14</a:t>
            </a:r>
            <a:r>
              <a:rPr lang="en-US" sz="3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spcBef>
                <a:spcPts val="0"/>
              </a:spcBef>
              <a:buSzTx/>
              <a:defRPr/>
            </a:pP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SzTx/>
              <a:defRPr/>
            </a:pPr>
            <a:r>
              <a:rPr lang="en-GB" sz="3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Halinen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I. (2018) 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NEW EDUCATIONAL CURRICULUM IN FINLAND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http://www.allianceforchildhood.eu/files/Improving_the_quality_of_Childhood_Vol_7/QOC%20V7%20CH06%20DEF%20WEB.pdf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11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>
              <a:spcBef>
                <a:spcPts val="0"/>
              </a:spcBef>
              <a:buSzTx/>
              <a:defRPr/>
            </a:pP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SzTx/>
              <a:defRPr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HM Government (no date) </a:t>
            </a:r>
            <a:r>
              <a:rPr lang="en-GB" sz="3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Education Act 1996 Section 8 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https://www.legislation.gov.uk/ukpga/1996/56/section/8#:~:text=8%20Compulsory%20school%20age.&amp;text=(1)Subsections%20(2),is%20of%20compulsory%20school%20age.&amp;text=(b)otherwise%20at%20the%20beginning,following%20his%20attaining%20that%20age.%5D</a:t>
            </a:r>
            <a:r>
              <a:rPr lang="en-GB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8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SzTx/>
              <a:defRPr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HM Government (no date) </a:t>
            </a:r>
            <a:r>
              <a:rPr lang="en-GB" sz="3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Education Act 2002 Section 101 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https://www.legislation.gov.uk/ukpga/1996/56/section/8#:~:text=8%20Compulsory%20school%20age.&amp;text=(1)Subsections%20(2),is%20of%20compulsory%20school%20age.&amp;text=(b)otherwise%20at%20the%20beginning,following%20his%20attaining%20that%20age.%5D</a:t>
            </a:r>
            <a:r>
              <a:rPr lang="en-GB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8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buSzTx/>
              <a:defRPr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Howe, S. (2019) </a:t>
            </a:r>
            <a:r>
              <a:rPr lang="en-GB" sz="3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Our obsession with exams is failing to equip young people with the right skills for the future, says Future Generations Commissioner for Wales. 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36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https://www.futuregenerations.wales/news/our-obsession-with-exams-is-failing-to-equip-young-people-with-the-right-skills-for-the-future-says-future-generations-commissioner-for-wales/</a:t>
            </a:r>
            <a:endParaRPr lang="en-GB" sz="3600" dirty="0">
              <a:solidFill>
                <a:srgbClr val="FFFF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SzTx/>
              <a:defRPr/>
            </a:pP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18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2020)..</a:t>
            </a:r>
          </a:p>
          <a:p>
            <a:pPr>
              <a:defRPr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Dream Career (2020) </a:t>
            </a:r>
            <a:r>
              <a:rPr lang="en-GB" sz="36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Holistic development for students: Meaning &amp; Importance.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GB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https://idreamcareer.com/blog/holistic-development/#:~:text=Holistic%20development%20essentially%20means%20the,in%20professional%20fields%20of%20work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16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buSzTx/>
              <a:defRPr/>
            </a:pP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Jones, G. E. and Roderick, G. W. (2003) 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Cwricwlum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Cymreig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history and the story of Wales Final report.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https://gov.wales/sites/default/files/publications/2018-11/the-cwricwlwm-cymreig-history-and-the-story-of-wales-final-report.pdf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10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</a:t>
            </a:r>
          </a:p>
          <a:p>
            <a:pPr>
              <a:buSzTx/>
              <a:defRPr/>
            </a:pPr>
            <a:r>
              <a:rPr lang="en-GB" sz="3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Kapur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R. (2018) 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Effects of Social Disadvantages on the Community.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</a:t>
            </a:r>
          </a:p>
          <a:p>
            <a:pPr>
              <a:buSzTx/>
              <a:defRPr/>
            </a:pP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https://www.researchgate.net/publication/323725920_Effects_of_Social_Disadvantages_on_the_Community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Accessed: 18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buSzTx/>
              <a:defRPr/>
            </a:pPr>
            <a:r>
              <a:rPr lang="en-GB" sz="3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Lahdemaki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J. (2018) </a:t>
            </a:r>
            <a:r>
              <a:rPr lang="en-GB" sz="36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3600" i="1" kern="1800" spc="1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ase Study: The Finnish National Curriculum 2016—A Co-created National Education Policy </a:t>
            </a:r>
            <a:r>
              <a:rPr lang="en-GB" sz="3600" kern="1800" spc="1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Available at: </a:t>
            </a:r>
            <a:r>
              <a:rPr lang="en-GB" sz="3600" u="sng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https://link.springer.com/chapter/10.1007/978-3-319-78580-6_13</a:t>
            </a:r>
            <a:r>
              <a:rPr lang="en-GB" sz="36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8</a:t>
            </a:r>
            <a:r>
              <a:rPr lang="en-GB" sz="36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 </a:t>
            </a:r>
          </a:p>
          <a:p>
            <a:pPr>
              <a:buSzTx/>
              <a:defRPr/>
            </a:pP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McKenzie, C. and Nix, S. (2018) </a:t>
            </a:r>
            <a:r>
              <a:rPr lang="en-US" sz="3600" i="1" dirty="0">
                <a:latin typeface="Calibri" panose="020F0502020204030204" pitchFamily="34" charset="0"/>
                <a:cs typeface="Calibri" panose="020F0502020204030204" pitchFamily="34" charset="0"/>
              </a:rPr>
              <a:t>THE EFFECTS OF HOMEWORK ON STUDENTS’ SOCIAL-EMOTIONA HEALTH. 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Available at:</a:t>
            </a:r>
            <a:r>
              <a:rPr lang="en-US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6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http://dspace.calstate.edu/bitstream/handle/10211.3/202509/THESIS%20FINAL.pdf?sequence=1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 (Accessed: 18</a:t>
            </a:r>
            <a:r>
              <a:rPr lang="en-US" sz="3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 November (2020). </a:t>
            </a:r>
          </a:p>
          <a:p>
            <a:pPr>
              <a:buSzTx/>
              <a:defRPr/>
            </a:pP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SzTx/>
              <a:defRPr/>
            </a:pP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1050" dirty="0"/>
          </a:p>
          <a:p>
            <a:endParaRPr lang="en-US" sz="1800" b="1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b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5748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74267-6E6D-473C-A95B-DFEA789C1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1597"/>
            <a:ext cx="9905998" cy="665655"/>
          </a:xfrm>
        </p:spPr>
        <p:txBody>
          <a:bodyPr/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REFERENCES: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DB0B0-618C-46B3-A643-655D443B03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982" y="589937"/>
            <a:ext cx="12015018" cy="5950472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0"/>
              </a:spcBef>
              <a:buSzTx/>
              <a:defRPr/>
            </a:pPr>
            <a:endParaRPr lang="en-US" sz="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SzTx/>
              <a:defRPr/>
            </a:pP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Ministry of Education and Culture (2019) </a:t>
            </a:r>
            <a:r>
              <a:rPr lang="en-GB" sz="900" i="1" dirty="0">
                <a:latin typeface="Calibri" panose="020F0502020204030204" pitchFamily="34" charset="0"/>
                <a:cs typeface="Calibri" panose="020F0502020204030204" pitchFamily="34" charset="0"/>
              </a:rPr>
              <a:t>EUR 6.8 billion budget proposal for Ministry of Education and Culture for 2020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https://minedu.fi/en/-/okm-n-talousarvioesitys-6-8-miljardia-euroa-vuodelle-2020#:~:text=A%20budget%20of%20EUR%206.8,of%20children%20and%20young%20people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(Accessed: 18</a:t>
            </a:r>
            <a:r>
              <a:rPr lang="en-GB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SzTx/>
              <a:defRPr/>
            </a:pP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Ministry of Education and Culture (no date) </a:t>
            </a:r>
            <a:r>
              <a:rPr lang="en-GB" sz="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Finnish education system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900" u="sng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https://minedu.fi/en/education-system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8</a:t>
            </a:r>
            <a:r>
              <a:rPr lang="en-GB" sz="9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spcBef>
                <a:spcPts val="0"/>
              </a:spcBef>
              <a:buSzTx/>
              <a:defRPr/>
            </a:pP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SzTx/>
              <a:defRPr/>
            </a:pP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National Assembly for Wales (2018) </a:t>
            </a:r>
            <a:r>
              <a:rPr lang="en-US" sz="900" i="1" dirty="0">
                <a:latin typeface="Calibri" panose="020F0502020204030204" pitchFamily="34" charset="0"/>
                <a:cs typeface="Calibri" panose="020F0502020204030204" pitchFamily="34" charset="0"/>
              </a:rPr>
              <a:t>School Funding in Wales. 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https://senedd.wales/laid%20documents/cr-ld12643/cr-ld12643-e.pdf</a:t>
            </a:r>
            <a:r>
              <a:rPr 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(Accessed: 17</a:t>
            </a:r>
            <a:r>
              <a:rPr lang="en-US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 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SzTx/>
              <a:defRPr/>
            </a:pP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SzTx/>
              <a:defRPr/>
            </a:pP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National Assembly for Wales (2018) </a:t>
            </a:r>
            <a:r>
              <a:rPr lang="en-US" sz="900" i="1" dirty="0">
                <a:latin typeface="Calibri" panose="020F0502020204030204" pitchFamily="34" charset="0"/>
                <a:cs typeface="Calibri" panose="020F0502020204030204" pitchFamily="34" charset="0"/>
              </a:rPr>
              <a:t>School Funding in Wales Research Briefing. 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https://senedd.wales/Research%20Documents/18-047/18-47-Web-English.pdf</a:t>
            </a:r>
            <a:r>
              <a:rPr 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(Accessed: 17</a:t>
            </a:r>
            <a:r>
              <a:rPr lang="en-US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National Centre On EDUCATION And The Economy (no date) </a:t>
            </a:r>
            <a:r>
              <a:rPr lang="en-GB" sz="900" i="1" dirty="0">
                <a:latin typeface="Calibri" panose="020F0502020204030204" pitchFamily="34" charset="0"/>
                <a:cs typeface="Calibri" panose="020F0502020204030204" pitchFamily="34" charset="0"/>
              </a:rPr>
              <a:t>Finland: Governance and Accountability. </a:t>
            </a:r>
            <a:r>
              <a:rPr lang="en-GB" sz="900" i="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https://ncee.org/what-we-do/center-on-international-education-benchmarking/top-performing-countries/finland-overview/finland-system-and-school-organization/#:~:text=Education%20Funding,assuming%20the%20remaining%2040%20percent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 (Accessed: 16</a:t>
            </a:r>
            <a:r>
              <a:rPr lang="en-GB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National Center On Education And The Economy (2020) </a:t>
            </a:r>
            <a:r>
              <a:rPr lang="en-GB" sz="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Finland: Teacher and Principal Quality.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https://ncee.org/what-we-do/center-on-international-education-benchmarking/top-performing-countries/finland-overview/finland-teacher-and-principal-quality/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(Accessed: 14</a:t>
            </a:r>
            <a:r>
              <a:rPr lang="en-GB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OECD (2014) </a:t>
            </a:r>
            <a:r>
              <a:rPr lang="en-GB" sz="900" i="1" dirty="0">
                <a:latin typeface="Calibri" panose="020F0502020204030204" pitchFamily="34" charset="0"/>
                <a:cs typeface="Calibri" panose="020F0502020204030204" pitchFamily="34" charset="0"/>
              </a:rPr>
              <a:t>Improving Schools in Wales An OECD Perspective. 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http://www.oecd.org/education/Improving-schools-in-Wales.pdf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(Accessed: 19</a:t>
            </a:r>
            <a:r>
              <a:rPr lang="en-GB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Senedd Research (2018)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did Wales perform in PISA 2018? </a:t>
            </a: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https://seneddresearch.blog/2019/12/04/how-did-wales-perform-in-pisa-2018/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Accessed: 14</a:t>
            </a:r>
            <a:r>
              <a:rPr lang="en-GB" sz="900" baseline="30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 </a:t>
            </a:r>
          </a:p>
          <a:p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Sahlberg, P (2012)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Quality and Equity in Finnish Schools (2012). </a:t>
            </a: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https://pasisahlberg.com/wp-content/uploads/2013/01/Qualit_and_Equity_SA_2012.pdf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(Accessed: 18</a:t>
            </a:r>
            <a:r>
              <a:rPr lang="en-US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SOOL (unknown) </a:t>
            </a:r>
            <a:r>
              <a:rPr lang="en-US" sz="900" i="1" dirty="0">
                <a:latin typeface="Calibri" panose="020F0502020204030204" pitchFamily="34" charset="0"/>
                <a:cs typeface="Calibri" panose="020F0502020204030204" pitchFamily="34" charset="0"/>
              </a:rPr>
              <a:t>Teacher education in Finland. 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https://www.sool.fi/in-english/the-finnish-school-system/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(Accessed: 19</a:t>
            </a:r>
            <a:r>
              <a:rPr lang="en-US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Statista (2019) </a:t>
            </a:r>
            <a:r>
              <a:rPr lang="en-GB" sz="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Population of the United Kingdom in 2019, by country.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https://www.statista.com/statistics/294729/population-united-kingdom-uk-by-country/</a:t>
            </a:r>
            <a:r>
              <a:rPr lang="en-US" sz="9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(Accessed: 18</a:t>
            </a:r>
            <a:r>
              <a:rPr lang="en-US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US" sz="900" dirty="0" err="1">
                <a:latin typeface="Calibri" panose="020F0502020204030204" pitchFamily="34" charset="0"/>
                <a:cs typeface="Calibri" panose="020F0502020204030204" pitchFamily="34" charset="0"/>
              </a:rPr>
              <a:t>Tarhan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, H. et al. (2019) </a:t>
            </a:r>
            <a:r>
              <a:rPr lang="en-US" sz="900" i="1" dirty="0">
                <a:latin typeface="Calibri" panose="020F0502020204030204" pitchFamily="34" charset="0"/>
                <a:cs typeface="Calibri" panose="020F0502020204030204" pitchFamily="34" charset="0"/>
              </a:rPr>
              <a:t>Understanding Teacher Evaluation in Finland: A Professional Development Framework.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12" action="ppaction://hlinkfil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file:///C:/Users/Student/Downloads/UnderstandingTeacherEvaluationinFinland.pdf</a:t>
            </a:r>
            <a:r>
              <a:rPr 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(Accessed: 18</a:t>
            </a:r>
            <a:r>
              <a:rPr lang="en-US" sz="9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US" sz="10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UCAS (no date) </a:t>
            </a:r>
            <a:r>
              <a:rPr lang="en-US" sz="100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TRAIN TO TEACH IN WALES. </a:t>
            </a:r>
            <a:r>
              <a:rPr lang="en-US" sz="10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Available at:</a:t>
            </a:r>
            <a:r>
              <a:rPr lang="en-US" sz="1000" i="0" dirty="0">
                <a:solidFill>
                  <a:srgbClr val="FFFF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https://www.ucas.com/teaching-in-wales#:~:text=To%20teach%20in%20a%20Welsh,Education%20Workforce%20Council%20(EWC) </a:t>
            </a:r>
            <a:r>
              <a:rPr lang="en-US" sz="10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(Accessed: 17</a:t>
            </a:r>
            <a:r>
              <a:rPr lang="en-US" sz="1000" i="0" baseline="300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100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1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Unicef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(no date)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Why Early Childhood Development?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0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https://www.unicef.org/earlychildhood/index_40748.html</a:t>
            </a:r>
            <a:r>
              <a:rPr lang="en-GB" sz="10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15</a:t>
            </a:r>
            <a:r>
              <a:rPr lang="en-GB" sz="1000" baseline="30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Ustun, U. and Eryilmaz, A (2018)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Analysis of Finnish Education System to question the reasons behind Finnish success in PISA.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000" u="sng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https://www.researchgate.net/publication/330289073_Analysis_of_Finnish_Education_System_to_question_the_reasons_behind_Finnish_success_in_PISA</a:t>
            </a:r>
            <a:r>
              <a:rPr lang="en-GB" sz="10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14</a:t>
            </a:r>
            <a:r>
              <a:rPr lang="en-GB" sz="10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2020).</a:t>
            </a:r>
          </a:p>
          <a:p>
            <a:pPr>
              <a:lnSpc>
                <a:spcPct val="100000"/>
              </a:lnSpc>
              <a:spcBef>
                <a:spcPts val="0"/>
              </a:spcBef>
              <a:buSzTx/>
              <a:defRPr/>
            </a:pP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SzTx/>
              <a:defRPr/>
            </a:pPr>
            <a:r>
              <a:rPr lang="en-GB" sz="1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Vitikka</a:t>
            </a:r>
            <a:r>
              <a:rPr lang="en-GB" sz="1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 </a:t>
            </a:r>
            <a:r>
              <a:rPr lang="en-GB" sz="1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Krokfors</a:t>
            </a:r>
            <a:r>
              <a:rPr lang="en-GB" sz="1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  and </a:t>
            </a:r>
            <a:r>
              <a:rPr lang="en-GB" sz="1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Hurmerinta</a:t>
            </a:r>
            <a:r>
              <a:rPr lang="en-GB" sz="1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 (2012) </a:t>
            </a:r>
            <a:r>
              <a:rPr lang="en-GB" sz="1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Finnish National Core Curriculum. </a:t>
            </a:r>
            <a:r>
              <a:rPr lang="en-GB" sz="1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0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https://link.springer.com/chapter/10.1007/978-94-6091-811-7_6#:~:text=In%20Finland%2C%20the%20national%20core,values%2C%20and%20structure%20of%20education</a:t>
            </a:r>
            <a:r>
              <a:rPr lang="en-GB" sz="10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8</a:t>
            </a:r>
            <a:r>
              <a:rPr lang="en-GB" sz="10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lnSpc>
                <a:spcPct val="100000"/>
              </a:lnSpc>
              <a:spcBef>
                <a:spcPts val="0"/>
              </a:spcBef>
              <a:buSzTx/>
              <a:defRPr/>
            </a:pP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SzTx/>
              <a:defRPr/>
            </a:pPr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Welsh Government (2012) </a:t>
            </a:r>
            <a:r>
              <a:rPr lang="en-US" sz="1000" i="1" dirty="0">
                <a:latin typeface="Calibri" panose="020F0502020204030204" pitchFamily="34" charset="0"/>
                <a:cs typeface="Calibri" panose="020F0502020204030204" pitchFamily="34" charset="0"/>
              </a:rPr>
              <a:t>Evaluating the Foundation Phase: Policy Logic Model and Programme Theory.</a:t>
            </a:r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 Available at: https://orca.cf.ac.uk/88812/1/130318-evaluating-foundation-phase-policy-logic-model-programme-theory-en.pdf (Accessed:19</a:t>
            </a:r>
            <a:r>
              <a:rPr lang="en-US" sz="10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US" sz="1000" dirty="0">
                <a:latin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lnSpc>
                <a:spcPct val="100000"/>
              </a:lnSpc>
              <a:spcBef>
                <a:spcPts val="0"/>
              </a:spcBef>
              <a:buSzTx/>
              <a:defRPr/>
            </a:pP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SzTx/>
              <a:defRPr/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Government (2015) </a:t>
            </a:r>
            <a:r>
              <a:rPr lang="en-GB" sz="1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Curriculum for Wales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0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https://gov.wales/sites/default/files/publications/2018-02/foundation-phase-framework-revised-2015.pdf</a:t>
            </a:r>
            <a:r>
              <a:rPr lang="en-GB" sz="10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16</a:t>
            </a:r>
            <a:r>
              <a:rPr lang="en-GB" sz="10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b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50586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74267-6E6D-473C-A95B-DFEA789C1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1597"/>
            <a:ext cx="9905998" cy="577164"/>
          </a:xfrm>
        </p:spPr>
        <p:txBody>
          <a:bodyPr>
            <a:noAutofit/>
          </a:bodyPr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REFERENCES: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DB0B0-618C-46B3-A643-655D443B03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854" y="658761"/>
            <a:ext cx="11951319" cy="5950472"/>
          </a:xfrm>
        </p:spPr>
        <p:txBody>
          <a:bodyPr>
            <a:normAutofit/>
          </a:bodyPr>
          <a:lstStyle/>
          <a:p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Government (2015</a:t>
            </a:r>
            <a:r>
              <a:rPr lang="en-GB" sz="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Programme for Children and Young People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https://gov.wales/sites/default/files/publications/2019-06/seven-core-aims-for-children-and-young-people.pdf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19</a:t>
            </a:r>
            <a:r>
              <a:rPr lang="en-GB" sz="9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Government (2018) </a:t>
            </a:r>
            <a:r>
              <a:rPr lang="en-GB" sz="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Successful Futures Looking at the Curriculum and Assessment Arrangements in Wales.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https://gov.wales/sites/default/files/publications/2018-03/succesful-futures-a-summary-of-professor-graham-donaldsons-report.pdf</a:t>
            </a:r>
            <a:r>
              <a:rPr lang="en-GB" sz="900" dirty="0">
                <a:solidFill>
                  <a:srgbClr val="FFFF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10</a:t>
            </a:r>
            <a:r>
              <a:rPr lang="en-GB" sz="900" baseline="30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Welsh Government (2019)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Reading and numeracy tests in Wales – 2019 Information for parents and carers of children in Years 2 to 9. </a:t>
            </a: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http://d6vsczyu1rky0.cloudfront.net/30631_b/wp-content/uploads/2019/03/National-Test-Information-for-Parents-2019.pdf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8</a:t>
            </a:r>
            <a:r>
              <a:rPr lang="en-GB" sz="9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pPr>
              <a:lnSpc>
                <a:spcPct val="100000"/>
              </a:lnSpc>
            </a:pP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Government (2019) </a:t>
            </a:r>
            <a:r>
              <a:rPr lang="en-GB" sz="9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Research Study on the Attractiveness of Teaching, and Retention of Teachers. </a:t>
            </a:r>
            <a:r>
              <a:rPr lang="en-GB" sz="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https://gov.wales/sites/default/files/statistics-and-research/2019-03/research-study-attractiveness-teaching-retention-teachers.pdf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18</a:t>
            </a:r>
            <a:r>
              <a:rPr lang="en-GB" sz="9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 </a:t>
            </a:r>
          </a:p>
          <a:p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Government (no date) </a:t>
            </a:r>
            <a:r>
              <a:rPr lang="en-GB" sz="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Education in Wales is changing.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https://gov.wales/sites/default/files/consultations/2019-01/transformational-curriculum-consultation-for-young-people-and-communities.pdf</a:t>
            </a:r>
            <a:r>
              <a:rPr lang="en-GB" sz="900" dirty="0"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14</a:t>
            </a:r>
            <a:r>
              <a:rPr lang="en-GB" sz="9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Welsh Government (no date) </a:t>
            </a:r>
            <a:r>
              <a:rPr lang="en-GB" sz="900" i="1" dirty="0">
                <a:latin typeface="Calibri" panose="020F0502020204030204" pitchFamily="34" charset="0"/>
                <a:cs typeface="Calibri" panose="020F0502020204030204" pitchFamily="34" charset="0"/>
              </a:rPr>
              <a:t>The Curriculum. </a:t>
            </a:r>
            <a:r>
              <a:rPr lang="en-GB" sz="9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900" u="sng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ttps://law.gov.wales/publicservices/education/school-and-other-education-for-children/Schools-maintained-by-local-authorities/curriculum/?lang=en#/publicservices/education/school-and-other-education-for-children/Schools-maintained-by-local-authorities/curriculum/?tab=overview&amp;lang=en 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14</a:t>
            </a:r>
            <a:r>
              <a:rPr lang="en-GB" sz="9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November 2020).</a:t>
            </a:r>
          </a:p>
          <a:p>
            <a:r>
              <a:rPr lang="en-GB" altLang="en-US" sz="900" dirty="0" err="1"/>
              <a:t>Worldometers</a:t>
            </a:r>
            <a:r>
              <a:rPr lang="en-GB" altLang="en-US" sz="900" dirty="0"/>
              <a:t> (2019) </a:t>
            </a:r>
            <a:r>
              <a:rPr lang="en-GB" altLang="en-US" sz="900" i="1" dirty="0"/>
              <a:t>Finland Population. </a:t>
            </a:r>
            <a:r>
              <a:rPr lang="en-GB" altLang="en-US" sz="900" dirty="0"/>
              <a:t>Available at: </a:t>
            </a:r>
            <a:r>
              <a:rPr lang="en-GB" alt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http://www.worldometers.info/world-population/china-hong-kong-sar-population</a:t>
            </a:r>
            <a:r>
              <a:rPr lang="en-GB" altLang="en-US" sz="900" dirty="0">
                <a:solidFill>
                  <a:srgbClr val="FFFF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900" dirty="0"/>
              <a:t>(Accessed: 18th November 2020). </a:t>
            </a:r>
            <a:endParaRPr lang="en-US" altLang="en-US" sz="900" dirty="0"/>
          </a:p>
          <a:p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b="1" dirty="0">
              <a:solidFill>
                <a:srgbClr val="FFFF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40547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C892AB0-7D6D-4FC9-9105-0CB427161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07353E4-FA19-40CB-8AF8-3A8E6704B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598488" cy="1981201"/>
            <a:chOff x="194733" y="0"/>
            <a:chExt cx="598488" cy="1981201"/>
          </a:xfrm>
        </p:grpSpPr>
        <p:sp>
          <p:nvSpPr>
            <p:cNvPr id="11" name="Freeform 35">
              <a:extLst>
                <a:ext uri="{FF2B5EF4-FFF2-40B4-BE49-F238E27FC236}">
                  <a16:creationId xmlns:a16="http://schemas.microsoft.com/office/drawing/2014/main" id="{697D009D-8E70-460A-BE57-321BB0764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85221" y="0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2" name="Freeform 36">
              <a:extLst>
                <a:ext uri="{FF2B5EF4-FFF2-40B4-BE49-F238E27FC236}">
                  <a16:creationId xmlns:a16="http://schemas.microsoft.com/office/drawing/2014/main" id="{D0001F35-F282-403E-8D08-0D204D851F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526521" y="1141413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3" name="Freeform 38">
              <a:extLst>
                <a:ext uri="{FF2B5EF4-FFF2-40B4-BE49-F238E27FC236}">
                  <a16:creationId xmlns:a16="http://schemas.microsoft.com/office/drawing/2014/main" id="{3F8A69A2-2D15-40CD-8C14-A18643ABA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9996" y="1792288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4" name="Freeform 39">
              <a:extLst>
                <a:ext uri="{FF2B5EF4-FFF2-40B4-BE49-F238E27FC236}">
                  <a16:creationId xmlns:a16="http://schemas.microsoft.com/office/drawing/2014/main" id="{B665CA2A-9D55-4786-9343-EB4667262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94733" y="0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5" name="Freeform 40">
              <a:extLst>
                <a:ext uri="{FF2B5EF4-FFF2-40B4-BE49-F238E27FC236}">
                  <a16:creationId xmlns:a16="http://schemas.microsoft.com/office/drawing/2014/main" id="{CEE9BD85-96DF-4CDF-BC0F-C4E46062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02721" y="24288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16" name="Rectangle 41">
              <a:extLst>
                <a:ext uri="{FF2B5EF4-FFF2-40B4-BE49-F238E27FC236}">
                  <a16:creationId xmlns:a16="http://schemas.microsoft.com/office/drawing/2014/main" id="{6BB6F5E5-6CA3-4B20-86A7-1174D6E71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93208" y="0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328E69E-CE3D-4110-8BF7-AD3C0C10C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85512" y="0"/>
            <a:ext cx="650875" cy="1730375"/>
            <a:chOff x="11347978" y="0"/>
            <a:chExt cx="650875" cy="1730375"/>
          </a:xfrm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30F84C80-9E12-4460-B88F-D03839F0C8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67041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2F84C18C-5783-48FF-9DE0-FDA327CFC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47978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08C6A855-346C-4589-9AD4-5E15BCBC7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4678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2" name="Freeform 37">
              <a:extLst>
                <a:ext uri="{FF2B5EF4-FFF2-40B4-BE49-F238E27FC236}">
                  <a16:creationId xmlns:a16="http://schemas.microsoft.com/office/drawing/2014/main" id="{7E64BEE6-1157-421C-A02A-47639E4D9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94053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64806C9-3599-45A7-BCFF-F762C5427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40267" y="5118101"/>
            <a:ext cx="650875" cy="1730375"/>
            <a:chOff x="118533" y="5118101"/>
            <a:chExt cx="650875" cy="1730375"/>
          </a:xfrm>
        </p:grpSpPr>
        <p:sp>
          <p:nvSpPr>
            <p:cNvPr id="25" name="Freeform 32">
              <a:extLst>
                <a:ext uri="{FF2B5EF4-FFF2-40B4-BE49-F238E27FC236}">
                  <a16:creationId xmlns:a16="http://schemas.microsoft.com/office/drawing/2014/main" id="{41D6E755-9558-4CAA-8F56-469D231C35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37596" y="6335713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6" name="Freeform 33">
              <a:extLst>
                <a:ext uri="{FF2B5EF4-FFF2-40B4-BE49-F238E27FC236}">
                  <a16:creationId xmlns:a16="http://schemas.microsoft.com/office/drawing/2014/main" id="{8FCD41C4-606C-446C-8C81-6353C6442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18533" y="622141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7" name="Freeform 34">
              <a:extLst>
                <a:ext uri="{FF2B5EF4-FFF2-40B4-BE49-F238E27FC236}">
                  <a16:creationId xmlns:a16="http://schemas.microsoft.com/office/drawing/2014/main" id="{274CFBE4-CEA6-4C81-BB1E-83E189677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5233" y="5118101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24813D3D-7B30-42F2-9065-1B40F140C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464608" y="5299075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1287AC97-A8E8-4B45-A50A-3057A88B4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1229445" y="4867275"/>
            <a:ext cx="598488" cy="1981201"/>
            <a:chOff x="11424178" y="4867275"/>
            <a:chExt cx="598488" cy="1981201"/>
          </a:xfrm>
        </p:grpSpPr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57D70AA8-D36C-4DF9-B7D7-4E2C9BEF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14666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74D88556-8C5B-41AF-9FA0-92D273470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55966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17E00558-8912-48C6-8202-D8A2D854B7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9441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4" name="Freeform 39">
              <a:extLst>
                <a:ext uri="{FF2B5EF4-FFF2-40B4-BE49-F238E27FC236}">
                  <a16:creationId xmlns:a16="http://schemas.microsoft.com/office/drawing/2014/main" id="{7E4C092A-90EF-4870-97FC-C2D97FD2CE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24178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5" name="Freeform 40">
              <a:extLst>
                <a:ext uri="{FF2B5EF4-FFF2-40B4-BE49-F238E27FC236}">
                  <a16:creationId xmlns:a16="http://schemas.microsoft.com/office/drawing/2014/main" id="{0C8C091A-4902-4B98-BB6B-AF6FA1174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32166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36" name="Rectangle 41">
              <a:extLst>
                <a:ext uri="{FF2B5EF4-FFF2-40B4-BE49-F238E27FC236}">
                  <a16:creationId xmlns:a16="http://schemas.microsoft.com/office/drawing/2014/main" id="{50C57AA3-5B6E-4C49-9AE3-D130A254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22653" y="6596063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6D29BE04-4454-4832-B83F-10D001BFF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ound Diagonal Corner Rectangle 7">
            <a:extLst>
              <a:ext uri="{FF2B5EF4-FFF2-40B4-BE49-F238E27FC236}">
                <a16:creationId xmlns:a16="http://schemas.microsoft.com/office/drawing/2014/main" id="{98714CE9-3C2C-48E1-8B8F-CFB7735C4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2867" y="766234"/>
            <a:ext cx="10346266" cy="5325532"/>
          </a:xfrm>
          <a:prstGeom prst="round2DiagRect">
            <a:avLst>
              <a:gd name="adj1" fmla="val 4147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F1A21A-BBD8-4849-BA09-5D3DC8F04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0938" y="144832"/>
            <a:ext cx="9048219" cy="476571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General information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BFDD8-660D-45D2-950B-9007F3B045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6528" y="1393297"/>
            <a:ext cx="10197041" cy="4736726"/>
          </a:xfrm>
        </p:spPr>
        <p:txBody>
          <a:bodyPr anchor="ctr">
            <a:normAutofit fontScale="40000" lnSpcReduction="20000"/>
          </a:bodyPr>
          <a:lstStyle/>
          <a:p>
            <a:pPr>
              <a:lnSpc>
                <a:spcPct val="110000"/>
              </a:lnSpc>
            </a:pPr>
            <a:r>
              <a:rPr lang="en-US" sz="6000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Finland: </a:t>
            </a:r>
          </a:p>
          <a:p>
            <a:pPr>
              <a:lnSpc>
                <a:spcPct val="110000"/>
              </a:lnSpc>
            </a:pPr>
            <a:r>
              <a:rPr lang="en-GB" sz="6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Finland became independent in 1917</a:t>
            </a:r>
          </a:p>
          <a:p>
            <a:pPr>
              <a:lnSpc>
                <a:spcPct val="110000"/>
              </a:lnSpc>
            </a:pPr>
            <a:r>
              <a:rPr lang="en-US" sz="6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Population: 5.54 million</a:t>
            </a:r>
          </a:p>
          <a:p>
            <a:pPr>
              <a:lnSpc>
                <a:spcPct val="110000"/>
              </a:lnSpc>
            </a:pPr>
            <a:r>
              <a:rPr lang="en-GB" sz="6000" b="1" i="0" u="none" strike="noStrike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Area</a:t>
            </a:r>
            <a:r>
              <a:rPr lang="en-GB" sz="6000" b="1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 </a:t>
            </a:r>
            <a:r>
              <a:rPr lang="en-GB" sz="6000" b="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338,440 km²</a:t>
            </a:r>
          </a:p>
          <a:p>
            <a:pPr>
              <a:lnSpc>
                <a:spcPct val="110000"/>
              </a:lnSpc>
            </a:pPr>
            <a:r>
              <a:rPr lang="en-US" sz="6000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Wales:</a:t>
            </a:r>
          </a:p>
          <a:p>
            <a:pPr>
              <a:lnSpc>
                <a:spcPct val="110000"/>
              </a:lnSpc>
            </a:pPr>
            <a:r>
              <a:rPr lang="en-US" sz="6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Population: 3.15 million</a:t>
            </a:r>
          </a:p>
          <a:p>
            <a:pPr>
              <a:lnSpc>
                <a:spcPct val="110000"/>
              </a:lnSpc>
            </a:pPr>
            <a:r>
              <a:rPr lang="en-GB" sz="6000" b="1" i="0" u="none" strike="noStrike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Area</a:t>
            </a:r>
            <a:r>
              <a:rPr lang="en-GB" sz="6000" b="1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 </a:t>
            </a:r>
            <a:r>
              <a:rPr lang="en-GB" sz="6000" b="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20,735 km²</a:t>
            </a:r>
          </a:p>
          <a:p>
            <a:pPr>
              <a:lnSpc>
                <a:spcPct val="110000"/>
              </a:lnSpc>
            </a:pPr>
            <a:r>
              <a:rPr lang="en-GB" sz="60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2021 - approximately 90 countries will take part</a:t>
            </a:r>
          </a:p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6000" b="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6000" b="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Finland’s GDP per capita is higher than Wales</a:t>
            </a:r>
          </a:p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5500" b="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10000"/>
              </a:lnSpc>
            </a:pPr>
            <a:endParaRPr lang="en-GB" sz="5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C67794-D27A-46AB-8E65-D18478931F84}"/>
              </a:ext>
            </a:extLst>
          </p:cNvPr>
          <p:cNvSpPr txBox="1"/>
          <p:nvPr/>
        </p:nvSpPr>
        <p:spPr>
          <a:xfrm>
            <a:off x="10988110" y="133548"/>
            <a:ext cx="12891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Appendix 1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ED7E84E-5299-418A-8F38-023EBA18A748}"/>
              </a:ext>
            </a:extLst>
          </p:cNvPr>
          <p:cNvSpPr txBox="1"/>
          <p:nvPr/>
        </p:nvSpPr>
        <p:spPr>
          <a:xfrm>
            <a:off x="4857273" y="6488197"/>
            <a:ext cx="614516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12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Worldometers</a:t>
            </a:r>
            <a:r>
              <a:rPr lang="en-US" sz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2018) (Statista, 2019)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024831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5DBE9-6F51-4FD0-AB25-B75433EE5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7233" y="4539573"/>
            <a:ext cx="8957534" cy="119289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700" dirty="0"/>
              <a:t>UN Convention on the rights of the child</a:t>
            </a:r>
            <a:br>
              <a:rPr lang="en-US" sz="3700" dirty="0"/>
            </a:br>
            <a:r>
              <a:rPr lang="en-US" sz="3700" dirty="0"/>
              <a:t> (</a:t>
            </a:r>
            <a:r>
              <a:rPr lang="en-US" sz="3700" dirty="0" err="1"/>
              <a:t>Uncrc</a:t>
            </a:r>
            <a:r>
              <a:rPr lang="en-US" sz="3700" dirty="0"/>
              <a:t>)</a:t>
            </a:r>
          </a:p>
        </p:txBody>
      </p:sp>
      <p:pic>
        <p:nvPicPr>
          <p:cNvPr id="6148" name="Picture 4" descr="The 54 articles of the un crc">
            <a:extLst>
              <a:ext uri="{FF2B5EF4-FFF2-40B4-BE49-F238E27FC236}">
                <a16:creationId xmlns:a16="http://schemas.microsoft.com/office/drawing/2014/main" id="{0B1957FE-B689-4CCB-BA6F-69C9126711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38750" y="831332"/>
            <a:ext cx="4278985" cy="3209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The 54 articles of the un crc">
            <a:extLst>
              <a:ext uri="{FF2B5EF4-FFF2-40B4-BE49-F238E27FC236}">
                <a16:creationId xmlns:a16="http://schemas.microsoft.com/office/drawing/2014/main" id="{C4531BF2-3568-4264-A7EF-94BA1509A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90650" y="829083"/>
            <a:ext cx="4295388" cy="322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85FC24B-0C12-43A7-BA22-331CA21059A2}"/>
              </a:ext>
            </a:extLst>
          </p:cNvPr>
          <p:cNvSpPr txBox="1"/>
          <p:nvPr/>
        </p:nvSpPr>
        <p:spPr>
          <a:xfrm>
            <a:off x="11021039" y="184965"/>
            <a:ext cx="147002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Appendix 2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A89E59-3B96-4AE5-AEFC-1878D27DEACE}"/>
              </a:ext>
            </a:extLst>
          </p:cNvPr>
          <p:cNvSpPr txBox="1"/>
          <p:nvPr/>
        </p:nvSpPr>
        <p:spPr>
          <a:xfrm>
            <a:off x="5686336" y="6396036"/>
            <a:ext cx="62484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UNICEF (2020) </a:t>
            </a:r>
          </a:p>
        </p:txBody>
      </p:sp>
    </p:spTree>
    <p:extLst>
      <p:ext uri="{BB962C8B-B14F-4D97-AF65-F5344CB8AC3E}">
        <p14:creationId xmlns:p14="http://schemas.microsoft.com/office/powerpoint/2010/main" val="9692593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2F226-2C7A-4A68-8777-220398DFA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6676"/>
            <a:ext cx="9906000" cy="609906"/>
          </a:xfrm>
        </p:spPr>
        <p:txBody>
          <a:bodyPr/>
          <a:lstStyle/>
          <a:p>
            <a:pPr algn="ctr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funding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37069F-F8EC-446C-AF87-2B712F4E0F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5713" y="1343024"/>
            <a:ext cx="4649783" cy="609906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Finland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47D13A-4016-43EC-971B-09111FA775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6544" y="2274129"/>
            <a:ext cx="4561302" cy="2717801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60% Federal government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40% Municipal authorities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E4CACD-5CBC-4FC8-99F8-13197EA33C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6496" y="1343024"/>
            <a:ext cx="4646602" cy="609907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wales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233E84-315F-42A7-9DC6-E0ECFACB05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06496" y="2274129"/>
            <a:ext cx="4875210" cy="3504045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Welsh government provide funding to local authorities via their annual local government budget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Maintained schools receive their funding from their local authority</a:t>
            </a:r>
          </a:p>
          <a:p>
            <a:r>
              <a:rPr lang="en-GB" b="0" dirty="0"/>
              <a:t>Early years pupil development grant (EYPDG) - Additional funding to improve desired outcomes for pupils from underprivileged backgrounds</a:t>
            </a:r>
          </a:p>
          <a:p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7FB8E3F-DFE4-4623-A6B8-5C990188E55B}"/>
              </a:ext>
            </a:extLst>
          </p:cNvPr>
          <p:cNvSpPr txBox="1"/>
          <p:nvPr/>
        </p:nvSpPr>
        <p:spPr>
          <a:xfrm>
            <a:off x="1255713" y="6404325"/>
            <a:ext cx="39811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National Centre On EDUCATION And The Economy (no date)</a:t>
            </a:r>
            <a:endParaRPr lang="en-GB" sz="12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4D2C03-93CC-4D17-A8F9-7E16E77C2475}"/>
              </a:ext>
            </a:extLst>
          </p:cNvPr>
          <p:cNvSpPr txBox="1"/>
          <p:nvPr/>
        </p:nvSpPr>
        <p:spPr>
          <a:xfrm>
            <a:off x="6873615" y="6404325"/>
            <a:ext cx="39811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National Assembly for Wales (2018)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E09051-C57E-4E9E-8DC8-A6752F017CE1}"/>
              </a:ext>
            </a:extLst>
          </p:cNvPr>
          <p:cNvSpPr txBox="1"/>
          <p:nvPr/>
        </p:nvSpPr>
        <p:spPr>
          <a:xfrm>
            <a:off x="11090787" y="112297"/>
            <a:ext cx="1161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Appendix 3</a:t>
            </a:r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5334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11C37-D285-4494-8E25-91A34C7F0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0" y="0"/>
            <a:ext cx="9906000" cy="823913"/>
          </a:xfrm>
        </p:spPr>
        <p:txBody>
          <a:bodyPr/>
          <a:lstStyle/>
          <a:p>
            <a:pPr algn="ctr"/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Who the curriculum affects?</a:t>
            </a: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3348E3-8338-41C5-A5A9-CFB03F8695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2677" y="631596"/>
            <a:ext cx="4649783" cy="647164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FINLAND</a:t>
            </a:r>
            <a:endParaRPr lang="en-GB" sz="36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0D233B-C351-4510-90B9-11A304C353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39541" y="631596"/>
            <a:ext cx="4646602" cy="647164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Calibri" panose="020F0502020204030204" pitchFamily="34" charset="0"/>
                <a:cs typeface="Calibri" panose="020F0502020204030204" pitchFamily="34" charset="0"/>
              </a:rPr>
              <a:t>Wales</a:t>
            </a:r>
            <a:endParaRPr lang="en-GB" sz="36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C080E9F7-496F-4D19-B45A-47AC07DCB7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361" y="1220019"/>
            <a:ext cx="5458826" cy="5198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United Kingdom | European portal for youngsters in vocational education  training (MavoieProEurope)">
            <a:extLst>
              <a:ext uri="{FF2B5EF4-FFF2-40B4-BE49-F238E27FC236}">
                <a16:creationId xmlns:a16="http://schemas.microsoft.com/office/drawing/2014/main" id="{0C69A247-F3EB-47CE-8B4A-ADA38C1505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898" y="1220019"/>
            <a:ext cx="5139888" cy="5198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7DEFDE5-F45D-4EAD-82F3-D3CFB3A90E97}"/>
              </a:ext>
            </a:extLst>
          </p:cNvPr>
          <p:cNvSpPr txBox="1"/>
          <p:nvPr/>
        </p:nvSpPr>
        <p:spPr>
          <a:xfrm>
            <a:off x="6096000" y="6476001"/>
            <a:ext cx="595629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** Nursery School  &amp; KS1 of Primary = The Foundation Phase in Wales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73D051-4B59-473D-8E78-0725B4C898B0}"/>
              </a:ext>
            </a:extLst>
          </p:cNvPr>
          <p:cNvSpPr txBox="1"/>
          <p:nvPr/>
        </p:nvSpPr>
        <p:spPr>
          <a:xfrm>
            <a:off x="2292298" y="6476001"/>
            <a:ext cx="33942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Google images (2020) 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F8763BD-801C-4C56-8F15-72F28679408F}"/>
              </a:ext>
            </a:extLst>
          </p:cNvPr>
          <p:cNvSpPr txBox="1"/>
          <p:nvPr/>
        </p:nvSpPr>
        <p:spPr>
          <a:xfrm>
            <a:off x="11047410" y="131132"/>
            <a:ext cx="14246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ppendix 4</a:t>
            </a:r>
            <a:r>
              <a:rPr lang="en-US" sz="1400" dirty="0"/>
              <a:t>: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2706370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A8347-0BEC-481D-8FA5-B54304C2D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044" y="3977149"/>
            <a:ext cx="5344180" cy="1725561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WELSH GOVERNMENTS NEW CURRICULUM FOR WALES 2022</a:t>
            </a:r>
          </a:p>
        </p:txBody>
      </p:sp>
      <p:pic>
        <p:nvPicPr>
          <p:cNvPr id="55" name="Picture 4" descr="Well-being of Future Generations (Wales) Act 2015 | Public Health Network  Cymru">
            <a:extLst>
              <a:ext uri="{FF2B5EF4-FFF2-40B4-BE49-F238E27FC236}">
                <a16:creationId xmlns:a16="http://schemas.microsoft.com/office/drawing/2014/main" id="{85D39E53-ADE8-48E8-A737-355A468F33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4439" y="1188022"/>
            <a:ext cx="3790684" cy="4369667"/>
          </a:xfrm>
          <a:prstGeom prst="round2DiagRect">
            <a:avLst>
              <a:gd name="adj1" fmla="val 5608"/>
              <a:gd name="adj2" fmla="val 0"/>
            </a:avLst>
          </a:prstGeom>
          <a:noFill/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FB577E0-26F6-4D12-8FC1-CD71BD222705}"/>
              </a:ext>
            </a:extLst>
          </p:cNvPr>
          <p:cNvSpPr txBox="1"/>
          <p:nvPr/>
        </p:nvSpPr>
        <p:spPr>
          <a:xfrm>
            <a:off x="5221392" y="679431"/>
            <a:ext cx="6012832" cy="13908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lnSpc>
                <a:spcPct val="120000"/>
              </a:lnSpc>
              <a:spcAft>
                <a:spcPts val="600"/>
              </a:spcAft>
              <a:buSzPct val="125000"/>
            </a:pP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WELL-BEING OF FUTURE GENERATIONS (WALES) ACT 2015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BE632C-18F1-4122-83E4-4C152410F497}"/>
              </a:ext>
            </a:extLst>
          </p:cNvPr>
          <p:cNvSpPr txBox="1"/>
          <p:nvPr/>
        </p:nvSpPr>
        <p:spPr>
          <a:xfrm>
            <a:off x="7334784" y="2644877"/>
            <a:ext cx="2418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COLLABORATION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65F8B89-571C-45E2-B2B0-6F25CD29B80C}"/>
              </a:ext>
            </a:extLst>
          </p:cNvPr>
          <p:cNvSpPr txBox="1"/>
          <p:nvPr/>
        </p:nvSpPr>
        <p:spPr>
          <a:xfrm>
            <a:off x="1720645" y="5702710"/>
            <a:ext cx="29005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(Google images, 2020)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2AA8E5-1193-4A69-97BD-84EFDB8F05B5}"/>
              </a:ext>
            </a:extLst>
          </p:cNvPr>
          <p:cNvSpPr txBox="1"/>
          <p:nvPr/>
        </p:nvSpPr>
        <p:spPr>
          <a:xfrm>
            <a:off x="11090787" y="90239"/>
            <a:ext cx="12585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Appendix 5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0DA163-3FAD-4B4F-A159-D5D57184179E}"/>
              </a:ext>
            </a:extLst>
          </p:cNvPr>
          <p:cNvSpPr txBox="1"/>
          <p:nvPr/>
        </p:nvSpPr>
        <p:spPr>
          <a:xfrm>
            <a:off x="7502014" y="1931740"/>
            <a:ext cx="30185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(Welsh Government, 2015)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46856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8" descr="The Success of Finnish Early Childhood Education and Care »Learning Scoop">
            <a:extLst>
              <a:ext uri="{FF2B5EF4-FFF2-40B4-BE49-F238E27FC236}">
                <a16:creationId xmlns:a16="http://schemas.microsoft.com/office/drawing/2014/main" id="{84A57872-0897-424F-B3B6-7817B195ED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" r="2" b="2"/>
          <a:stretch/>
        </p:blipFill>
        <p:spPr bwMode="auto">
          <a:xfrm>
            <a:off x="-5597" y="1"/>
            <a:ext cx="4651294" cy="3427413"/>
          </a:xfrm>
          <a:custGeom>
            <a:avLst/>
            <a:gdLst/>
            <a:ahLst/>
            <a:cxnLst/>
            <a:rect l="l" t="t" r="r" b="b"/>
            <a:pathLst>
              <a:path w="7558541" h="3427413">
                <a:moveTo>
                  <a:pt x="0" y="0"/>
                </a:moveTo>
                <a:lnTo>
                  <a:pt x="7558541" y="0"/>
                </a:lnTo>
                <a:lnTo>
                  <a:pt x="7558541" y="3427413"/>
                </a:lnTo>
                <a:lnTo>
                  <a:pt x="0" y="342741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Forest kindergarten - Wikipedia">
            <a:extLst>
              <a:ext uri="{FF2B5EF4-FFF2-40B4-BE49-F238E27FC236}">
                <a16:creationId xmlns:a16="http://schemas.microsoft.com/office/drawing/2014/main" id="{BE910AAF-EC92-4697-AF0E-668ED185CC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31" r="27307" b="-1"/>
          <a:stretch/>
        </p:blipFill>
        <p:spPr bwMode="auto">
          <a:xfrm>
            <a:off x="-5597" y="3427414"/>
            <a:ext cx="2880360" cy="3430587"/>
          </a:xfrm>
          <a:custGeom>
            <a:avLst/>
            <a:gdLst/>
            <a:ahLst/>
            <a:cxnLst/>
            <a:rect l="l" t="t" r="r" b="b"/>
            <a:pathLst>
              <a:path w="7558541" h="3430587">
                <a:moveTo>
                  <a:pt x="0" y="0"/>
                </a:moveTo>
                <a:lnTo>
                  <a:pt x="7558541" y="0"/>
                </a:lnTo>
                <a:lnTo>
                  <a:pt x="7558541" y="3430587"/>
                </a:lnTo>
                <a:lnTo>
                  <a:pt x="0" y="343058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74C01A-8751-4906-8B79-E9F7347D5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6756" y="1827747"/>
            <a:ext cx="4457928" cy="232197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Ecec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 and foundation phase </a:t>
            </a:r>
            <a:b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outdoor Learning (forest school)</a:t>
            </a:r>
          </a:p>
        </p:txBody>
      </p:sp>
      <p:pic>
        <p:nvPicPr>
          <p:cNvPr id="3076" name="Picture 4" descr="Why Finland's 'Forest Schools' Are Great for Kids">
            <a:extLst>
              <a:ext uri="{FF2B5EF4-FFF2-40B4-BE49-F238E27FC236}">
                <a16:creationId xmlns:a16="http://schemas.microsoft.com/office/drawing/2014/main" id="{782D2B91-6AB1-45E8-A9D2-3DCD5E7CDB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74" r="18251" b="3"/>
          <a:stretch/>
        </p:blipFill>
        <p:spPr bwMode="auto">
          <a:xfrm>
            <a:off x="4669509" y="10"/>
            <a:ext cx="2883435" cy="3427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L'Asilo Finlandese è della Gioia, Ecco Perchè - Eticamente.net">
            <a:extLst>
              <a:ext uri="{FF2B5EF4-FFF2-40B4-BE49-F238E27FC236}">
                <a16:creationId xmlns:a16="http://schemas.microsoft.com/office/drawing/2014/main" id="{F6A3EBD5-B359-43D7-A007-729AD0E89F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18" r="-2" b="-2"/>
          <a:stretch/>
        </p:blipFill>
        <p:spPr bwMode="auto">
          <a:xfrm>
            <a:off x="2877677" y="3430587"/>
            <a:ext cx="4663440" cy="3427413"/>
          </a:xfrm>
          <a:custGeom>
            <a:avLst/>
            <a:gdLst/>
            <a:ahLst/>
            <a:cxnLst/>
            <a:rect l="l" t="t" r="r" b="b"/>
            <a:pathLst>
              <a:path w="7558541" h="3427413">
                <a:moveTo>
                  <a:pt x="0" y="0"/>
                </a:moveTo>
                <a:lnTo>
                  <a:pt x="7558541" y="0"/>
                </a:lnTo>
                <a:lnTo>
                  <a:pt x="7558541" y="3427413"/>
                </a:lnTo>
                <a:lnTo>
                  <a:pt x="0" y="342741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208F44B-6189-404E-BFDD-FFA55A6871EF}"/>
              </a:ext>
            </a:extLst>
          </p:cNvPr>
          <p:cNvSpPr txBox="1"/>
          <p:nvPr/>
        </p:nvSpPr>
        <p:spPr>
          <a:xfrm>
            <a:off x="10990006" y="129967"/>
            <a:ext cx="139863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Appendix 6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359433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4" name="Picture 8" descr="Research centers and groups | Learning, Culture and Interventions |  University of Helsinki">
            <a:extLst>
              <a:ext uri="{FF2B5EF4-FFF2-40B4-BE49-F238E27FC236}">
                <a16:creationId xmlns:a16="http://schemas.microsoft.com/office/drawing/2014/main" id="{7DF3461F-82A5-4E91-9F03-0A86B35F82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16" r="3801" b="2"/>
          <a:stretch/>
        </p:blipFill>
        <p:spPr bwMode="auto">
          <a:xfrm>
            <a:off x="-5597" y="1"/>
            <a:ext cx="4651294" cy="3427413"/>
          </a:xfrm>
          <a:custGeom>
            <a:avLst/>
            <a:gdLst/>
            <a:ahLst/>
            <a:cxnLst/>
            <a:rect l="l" t="t" r="r" b="b"/>
            <a:pathLst>
              <a:path w="7558541" h="3427413">
                <a:moveTo>
                  <a:pt x="0" y="0"/>
                </a:moveTo>
                <a:lnTo>
                  <a:pt x="7558541" y="0"/>
                </a:lnTo>
                <a:lnTo>
                  <a:pt x="7558541" y="3427413"/>
                </a:lnTo>
                <a:lnTo>
                  <a:pt x="0" y="342741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nland early childhood education">
            <a:extLst>
              <a:ext uri="{FF2B5EF4-FFF2-40B4-BE49-F238E27FC236}">
                <a16:creationId xmlns:a16="http://schemas.microsoft.com/office/drawing/2014/main" id="{586BDA8F-56C2-4581-B2F0-1144722468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2" r="31287" b="-2"/>
          <a:stretch/>
        </p:blipFill>
        <p:spPr bwMode="auto">
          <a:xfrm>
            <a:off x="-5597" y="3427414"/>
            <a:ext cx="2880360" cy="3430587"/>
          </a:xfrm>
          <a:custGeom>
            <a:avLst/>
            <a:gdLst/>
            <a:ahLst/>
            <a:cxnLst/>
            <a:rect l="l" t="t" r="r" b="b"/>
            <a:pathLst>
              <a:path w="7558541" h="3430587">
                <a:moveTo>
                  <a:pt x="0" y="0"/>
                </a:moveTo>
                <a:lnTo>
                  <a:pt x="7558541" y="0"/>
                </a:lnTo>
                <a:lnTo>
                  <a:pt x="7558541" y="3430587"/>
                </a:lnTo>
                <a:lnTo>
                  <a:pt x="0" y="343058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74C01A-8751-4906-8B79-E9F7347D5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7819" y="2665158"/>
            <a:ext cx="3632736" cy="15245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Ecec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 and Foundation Phase indoor Learning</a:t>
            </a:r>
          </a:p>
        </p:txBody>
      </p:sp>
      <p:pic>
        <p:nvPicPr>
          <p:cNvPr id="4108" name="Picture 12" descr="The Nordic Baccalaureate Curriculum - Global Services In Education">
            <a:extLst>
              <a:ext uri="{FF2B5EF4-FFF2-40B4-BE49-F238E27FC236}">
                <a16:creationId xmlns:a16="http://schemas.microsoft.com/office/drawing/2014/main" id="{C5B0302D-EB5C-4D31-A995-513122C1E45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05" r="24679"/>
          <a:stretch/>
        </p:blipFill>
        <p:spPr bwMode="auto">
          <a:xfrm>
            <a:off x="4669509" y="10"/>
            <a:ext cx="2883435" cy="3427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Foreigner in Finland: Virvon varvon | Sundays child, Easter traditions,  Palm sunday">
            <a:extLst>
              <a:ext uri="{FF2B5EF4-FFF2-40B4-BE49-F238E27FC236}">
                <a16:creationId xmlns:a16="http://schemas.microsoft.com/office/drawing/2014/main" id="{6520C061-A1C0-4E0E-9D11-74888B6F84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3931"/>
          <a:stretch/>
        </p:blipFill>
        <p:spPr bwMode="auto">
          <a:xfrm>
            <a:off x="2877677" y="3430587"/>
            <a:ext cx="4663440" cy="3427413"/>
          </a:xfrm>
          <a:custGeom>
            <a:avLst/>
            <a:gdLst/>
            <a:ahLst/>
            <a:cxnLst/>
            <a:rect l="l" t="t" r="r" b="b"/>
            <a:pathLst>
              <a:path w="7558541" h="3427413">
                <a:moveTo>
                  <a:pt x="0" y="0"/>
                </a:moveTo>
                <a:lnTo>
                  <a:pt x="7558541" y="0"/>
                </a:lnTo>
                <a:lnTo>
                  <a:pt x="7558541" y="3427413"/>
                </a:lnTo>
                <a:lnTo>
                  <a:pt x="0" y="342741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161A69-B5C6-4240-9D46-FDEC37CD4533}"/>
              </a:ext>
            </a:extLst>
          </p:cNvPr>
          <p:cNvSpPr txBox="1"/>
          <p:nvPr/>
        </p:nvSpPr>
        <p:spPr>
          <a:xfrm>
            <a:off x="11105818" y="110301"/>
            <a:ext cx="135165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Appendix 7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853111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FBB3149-8289-4060-BB01-ED3047C53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3BAEF7DA-43C4-4736-B5A3-B48E6125A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A909436B-313B-4D27-BD55-E8303EF45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3" name="Rectangle 5">
                <a:extLst>
                  <a:ext uri="{FF2B5EF4-FFF2-40B4-BE49-F238E27FC236}">
                    <a16:creationId xmlns:a16="http://schemas.microsoft.com/office/drawing/2014/main" id="{758BC0E2-32D9-41ED-907C-DA3C4A698E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6">
                <a:extLst>
                  <a:ext uri="{FF2B5EF4-FFF2-40B4-BE49-F238E27FC236}">
                    <a16:creationId xmlns:a16="http://schemas.microsoft.com/office/drawing/2014/main" id="{41E486E5-1757-4896-A762-4D0BE33091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7">
                <a:extLst>
                  <a:ext uri="{FF2B5EF4-FFF2-40B4-BE49-F238E27FC236}">
                    <a16:creationId xmlns:a16="http://schemas.microsoft.com/office/drawing/2014/main" id="{5812B4BD-11B4-43E6-B3D0-1F424A9FD8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8">
                <a:extLst>
                  <a:ext uri="{FF2B5EF4-FFF2-40B4-BE49-F238E27FC236}">
                    <a16:creationId xmlns:a16="http://schemas.microsoft.com/office/drawing/2014/main" id="{6A0E1D38-C2A3-42C9-920D-F40319CE16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9">
                <a:extLst>
                  <a:ext uri="{FF2B5EF4-FFF2-40B4-BE49-F238E27FC236}">
                    <a16:creationId xmlns:a16="http://schemas.microsoft.com/office/drawing/2014/main" id="{3FAF6AF3-9B01-4BEB-BB6B-08B348511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0">
                <a:extLst>
                  <a:ext uri="{FF2B5EF4-FFF2-40B4-BE49-F238E27FC236}">
                    <a16:creationId xmlns:a16="http://schemas.microsoft.com/office/drawing/2014/main" id="{53F7FADA-61E9-4AAB-BED8-D6FD1BB545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1">
                <a:extLst>
                  <a:ext uri="{FF2B5EF4-FFF2-40B4-BE49-F238E27FC236}">
                    <a16:creationId xmlns:a16="http://schemas.microsoft.com/office/drawing/2014/main" id="{46419F9F-3EEC-45FF-98BB-4F20D5347E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2">
                <a:extLst>
                  <a:ext uri="{FF2B5EF4-FFF2-40B4-BE49-F238E27FC236}">
                    <a16:creationId xmlns:a16="http://schemas.microsoft.com/office/drawing/2014/main" id="{1E081BCD-31AF-4E94-966D-497357D221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3">
                <a:extLst>
                  <a:ext uri="{FF2B5EF4-FFF2-40B4-BE49-F238E27FC236}">
                    <a16:creationId xmlns:a16="http://schemas.microsoft.com/office/drawing/2014/main" id="{5082EAA7-B95F-462F-8307-2C9EC1C35A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14">
                <a:extLst>
                  <a:ext uri="{FF2B5EF4-FFF2-40B4-BE49-F238E27FC236}">
                    <a16:creationId xmlns:a16="http://schemas.microsoft.com/office/drawing/2014/main" id="{E9A57125-4B73-448E-B7B7-94380A928D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5">
                <a:extLst>
                  <a:ext uri="{FF2B5EF4-FFF2-40B4-BE49-F238E27FC236}">
                    <a16:creationId xmlns:a16="http://schemas.microsoft.com/office/drawing/2014/main" id="{7290E834-81F0-42A1-B66B-33D4580573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Line 16">
                <a:extLst>
                  <a:ext uri="{FF2B5EF4-FFF2-40B4-BE49-F238E27FC236}">
                    <a16:creationId xmlns:a16="http://schemas.microsoft.com/office/drawing/2014/main" id="{C9FA5563-6ED2-4EAC-A8ED-DF71850ACD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5" name="Freeform 17">
                <a:extLst>
                  <a:ext uri="{FF2B5EF4-FFF2-40B4-BE49-F238E27FC236}">
                    <a16:creationId xmlns:a16="http://schemas.microsoft.com/office/drawing/2014/main" id="{50479572-5CA3-41F4-8BDC-F039335C2C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18">
                <a:extLst>
                  <a:ext uri="{FF2B5EF4-FFF2-40B4-BE49-F238E27FC236}">
                    <a16:creationId xmlns:a16="http://schemas.microsoft.com/office/drawing/2014/main" id="{4156CB6F-DF65-4A51-A840-7A4177BDF6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9">
                <a:extLst>
                  <a:ext uri="{FF2B5EF4-FFF2-40B4-BE49-F238E27FC236}">
                    <a16:creationId xmlns:a16="http://schemas.microsoft.com/office/drawing/2014/main" id="{9252974F-88C0-4CAA-A42D-E94E2B7A6D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0">
                <a:extLst>
                  <a:ext uri="{FF2B5EF4-FFF2-40B4-BE49-F238E27FC236}">
                    <a16:creationId xmlns:a16="http://schemas.microsoft.com/office/drawing/2014/main" id="{DE3974B2-2875-4AFE-A30A-6EE823E579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Rectangle 21">
                <a:extLst>
                  <a:ext uri="{FF2B5EF4-FFF2-40B4-BE49-F238E27FC236}">
                    <a16:creationId xmlns:a16="http://schemas.microsoft.com/office/drawing/2014/main" id="{948A52FE-E1B0-4297-BBBE-C860B4E3D3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2">
                <a:extLst>
                  <a:ext uri="{FF2B5EF4-FFF2-40B4-BE49-F238E27FC236}">
                    <a16:creationId xmlns:a16="http://schemas.microsoft.com/office/drawing/2014/main" id="{C6E71B5D-6B02-417C-A0CF-4447C55F27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3">
                <a:extLst>
                  <a:ext uri="{FF2B5EF4-FFF2-40B4-BE49-F238E27FC236}">
                    <a16:creationId xmlns:a16="http://schemas.microsoft.com/office/drawing/2014/main" id="{0FB94710-B373-451B-84A2-947DDB4564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4">
                <a:extLst>
                  <a:ext uri="{FF2B5EF4-FFF2-40B4-BE49-F238E27FC236}">
                    <a16:creationId xmlns:a16="http://schemas.microsoft.com/office/drawing/2014/main" id="{4E47778B-FD55-4A2C-A53F-E548158C89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5">
                <a:extLst>
                  <a:ext uri="{FF2B5EF4-FFF2-40B4-BE49-F238E27FC236}">
                    <a16:creationId xmlns:a16="http://schemas.microsoft.com/office/drawing/2014/main" id="{DA2A4F49-8FC4-4F12-8707-A6CC117E58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6">
                <a:extLst>
                  <a:ext uri="{FF2B5EF4-FFF2-40B4-BE49-F238E27FC236}">
                    <a16:creationId xmlns:a16="http://schemas.microsoft.com/office/drawing/2014/main" id="{2293D140-51FA-484D-8464-785D8FD3DD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7">
                <a:extLst>
                  <a:ext uri="{FF2B5EF4-FFF2-40B4-BE49-F238E27FC236}">
                    <a16:creationId xmlns:a16="http://schemas.microsoft.com/office/drawing/2014/main" id="{AA66B21A-3C7F-426E-9C38-C0D6AEF130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8">
                <a:extLst>
                  <a:ext uri="{FF2B5EF4-FFF2-40B4-BE49-F238E27FC236}">
                    <a16:creationId xmlns:a16="http://schemas.microsoft.com/office/drawing/2014/main" id="{F22F8B0E-04B8-4D29-9E19-CACDAE6ABD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9">
                <a:extLst>
                  <a:ext uri="{FF2B5EF4-FFF2-40B4-BE49-F238E27FC236}">
                    <a16:creationId xmlns:a16="http://schemas.microsoft.com/office/drawing/2014/main" id="{E0D8C2CC-1759-4605-B3C9-DA4B1EF250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30">
                <a:extLst>
                  <a:ext uri="{FF2B5EF4-FFF2-40B4-BE49-F238E27FC236}">
                    <a16:creationId xmlns:a16="http://schemas.microsoft.com/office/drawing/2014/main" id="{547A4BC3-AA95-4A78-AC23-65A4CE843B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31">
                <a:extLst>
                  <a:ext uri="{FF2B5EF4-FFF2-40B4-BE49-F238E27FC236}">
                    <a16:creationId xmlns:a16="http://schemas.microsoft.com/office/drawing/2014/main" id="{93059BC9-C7C3-41F9-8BBA-7BF49FF602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F335FE01-8192-4D2A-93F8-2F680F728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3" name="Freeform 32">
                <a:extLst>
                  <a:ext uri="{FF2B5EF4-FFF2-40B4-BE49-F238E27FC236}">
                    <a16:creationId xmlns:a16="http://schemas.microsoft.com/office/drawing/2014/main" id="{A150A82A-9896-4D5B-BAA5-0A7ECD0789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3">
                <a:extLst>
                  <a:ext uri="{FF2B5EF4-FFF2-40B4-BE49-F238E27FC236}">
                    <a16:creationId xmlns:a16="http://schemas.microsoft.com/office/drawing/2014/main" id="{82641EF7-9CDB-40BE-A964-13F866165C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4">
                <a:extLst>
                  <a:ext uri="{FF2B5EF4-FFF2-40B4-BE49-F238E27FC236}">
                    <a16:creationId xmlns:a16="http://schemas.microsoft.com/office/drawing/2014/main" id="{A1D1CF16-B5BD-4021-9BA9-637569FC80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5">
                <a:extLst>
                  <a:ext uri="{FF2B5EF4-FFF2-40B4-BE49-F238E27FC236}">
                    <a16:creationId xmlns:a16="http://schemas.microsoft.com/office/drawing/2014/main" id="{FF13F72C-CC27-48A0-AC55-686AB9153E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6">
                <a:extLst>
                  <a:ext uri="{FF2B5EF4-FFF2-40B4-BE49-F238E27FC236}">
                    <a16:creationId xmlns:a16="http://schemas.microsoft.com/office/drawing/2014/main" id="{0EC3BA8B-33ED-483D-935C-170AD0C4DC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7">
                <a:extLst>
                  <a:ext uri="{FF2B5EF4-FFF2-40B4-BE49-F238E27FC236}">
                    <a16:creationId xmlns:a16="http://schemas.microsoft.com/office/drawing/2014/main" id="{C4C451E6-48CE-4642-B51D-FE44840872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8">
                <a:extLst>
                  <a:ext uri="{FF2B5EF4-FFF2-40B4-BE49-F238E27FC236}">
                    <a16:creationId xmlns:a16="http://schemas.microsoft.com/office/drawing/2014/main" id="{0F88F098-E44C-4A45-AE2B-595A7B8527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9">
                <a:extLst>
                  <a:ext uri="{FF2B5EF4-FFF2-40B4-BE49-F238E27FC236}">
                    <a16:creationId xmlns:a16="http://schemas.microsoft.com/office/drawing/2014/main" id="{5B782B5D-8B67-4CD5-A0B3-8067BBB328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40">
                <a:extLst>
                  <a:ext uri="{FF2B5EF4-FFF2-40B4-BE49-F238E27FC236}">
                    <a16:creationId xmlns:a16="http://schemas.microsoft.com/office/drawing/2014/main" id="{897A4906-0942-4CD6-840D-0915E0C4D0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Rectangle 41">
                <a:extLst>
                  <a:ext uri="{FF2B5EF4-FFF2-40B4-BE49-F238E27FC236}">
                    <a16:creationId xmlns:a16="http://schemas.microsoft.com/office/drawing/2014/main" id="{D1131789-2DD5-462E-9FC9-E25021F5CF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CC892AB0-7D6D-4FC9-9105-0CB427161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807353E4-FA19-40CB-8AF8-3A8E6704B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598488" cy="1981201"/>
            <a:chOff x="194733" y="0"/>
            <a:chExt cx="598488" cy="1981201"/>
          </a:xfrm>
        </p:grpSpPr>
        <p:sp>
          <p:nvSpPr>
            <p:cNvPr id="54" name="Freeform 35">
              <a:extLst>
                <a:ext uri="{FF2B5EF4-FFF2-40B4-BE49-F238E27FC236}">
                  <a16:creationId xmlns:a16="http://schemas.microsoft.com/office/drawing/2014/main" id="{697D009D-8E70-460A-BE57-321BB0764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85221" y="0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5" name="Freeform 36">
              <a:extLst>
                <a:ext uri="{FF2B5EF4-FFF2-40B4-BE49-F238E27FC236}">
                  <a16:creationId xmlns:a16="http://schemas.microsoft.com/office/drawing/2014/main" id="{D0001F35-F282-403E-8D08-0D204D851F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526521" y="1141413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6" name="Freeform 38">
              <a:extLst>
                <a:ext uri="{FF2B5EF4-FFF2-40B4-BE49-F238E27FC236}">
                  <a16:creationId xmlns:a16="http://schemas.microsoft.com/office/drawing/2014/main" id="{3F8A69A2-2D15-40CD-8C14-A18643ABA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9996" y="1792288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7" name="Freeform 39">
              <a:extLst>
                <a:ext uri="{FF2B5EF4-FFF2-40B4-BE49-F238E27FC236}">
                  <a16:creationId xmlns:a16="http://schemas.microsoft.com/office/drawing/2014/main" id="{B665CA2A-9D55-4786-9343-EB4667262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94733" y="0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8" name="Freeform 40">
              <a:extLst>
                <a:ext uri="{FF2B5EF4-FFF2-40B4-BE49-F238E27FC236}">
                  <a16:creationId xmlns:a16="http://schemas.microsoft.com/office/drawing/2014/main" id="{CEE9BD85-96DF-4CDF-BC0F-C4E46062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02721" y="24288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9" name="Rectangle 41">
              <a:extLst>
                <a:ext uri="{FF2B5EF4-FFF2-40B4-BE49-F238E27FC236}">
                  <a16:creationId xmlns:a16="http://schemas.microsoft.com/office/drawing/2014/main" id="{6BB6F5E5-6CA3-4B20-86A7-1174D6E71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93208" y="0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0328E69E-CE3D-4110-8BF7-AD3C0C10C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85512" y="0"/>
            <a:ext cx="650875" cy="1730375"/>
            <a:chOff x="11347978" y="0"/>
            <a:chExt cx="650875" cy="1730375"/>
          </a:xfrm>
        </p:grpSpPr>
        <p:sp>
          <p:nvSpPr>
            <p:cNvPr id="62" name="Freeform 32">
              <a:extLst>
                <a:ext uri="{FF2B5EF4-FFF2-40B4-BE49-F238E27FC236}">
                  <a16:creationId xmlns:a16="http://schemas.microsoft.com/office/drawing/2014/main" id="{30F84C80-9E12-4460-B88F-D03839F0C8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67041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63" name="Freeform 33">
              <a:extLst>
                <a:ext uri="{FF2B5EF4-FFF2-40B4-BE49-F238E27FC236}">
                  <a16:creationId xmlns:a16="http://schemas.microsoft.com/office/drawing/2014/main" id="{2F84C18C-5783-48FF-9DE0-FDA327CFC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47978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64" name="Freeform 34">
              <a:extLst>
                <a:ext uri="{FF2B5EF4-FFF2-40B4-BE49-F238E27FC236}">
                  <a16:creationId xmlns:a16="http://schemas.microsoft.com/office/drawing/2014/main" id="{08C6A855-346C-4589-9AD4-5E15BCBC7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4678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65" name="Freeform 37">
              <a:extLst>
                <a:ext uri="{FF2B5EF4-FFF2-40B4-BE49-F238E27FC236}">
                  <a16:creationId xmlns:a16="http://schemas.microsoft.com/office/drawing/2014/main" id="{7E64BEE6-1157-421C-A02A-47639E4D9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94053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F64806C9-3599-45A7-BCFF-F762C5427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40267" y="5118101"/>
            <a:ext cx="650875" cy="1730375"/>
            <a:chOff x="118533" y="5118101"/>
            <a:chExt cx="650875" cy="1730375"/>
          </a:xfrm>
        </p:grpSpPr>
        <p:sp>
          <p:nvSpPr>
            <p:cNvPr id="68" name="Freeform 32">
              <a:extLst>
                <a:ext uri="{FF2B5EF4-FFF2-40B4-BE49-F238E27FC236}">
                  <a16:creationId xmlns:a16="http://schemas.microsoft.com/office/drawing/2014/main" id="{41D6E755-9558-4CAA-8F56-469D231C35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37596" y="6335713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69" name="Freeform 33">
              <a:extLst>
                <a:ext uri="{FF2B5EF4-FFF2-40B4-BE49-F238E27FC236}">
                  <a16:creationId xmlns:a16="http://schemas.microsoft.com/office/drawing/2014/main" id="{8FCD41C4-606C-446C-8C81-6353C6442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18533" y="622141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0" name="Freeform 34">
              <a:extLst>
                <a:ext uri="{FF2B5EF4-FFF2-40B4-BE49-F238E27FC236}">
                  <a16:creationId xmlns:a16="http://schemas.microsoft.com/office/drawing/2014/main" id="{274CFBE4-CEA6-4C81-BB1E-83E189677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5233" y="5118101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1" name="Freeform 37">
              <a:extLst>
                <a:ext uri="{FF2B5EF4-FFF2-40B4-BE49-F238E27FC236}">
                  <a16:creationId xmlns:a16="http://schemas.microsoft.com/office/drawing/2014/main" id="{24813D3D-7B30-42F2-9065-1B40F140C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464608" y="5299075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1287AC97-A8E8-4B45-A50A-3057A88B4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1229445" y="4867275"/>
            <a:ext cx="598488" cy="1981201"/>
            <a:chOff x="11424178" y="4867275"/>
            <a:chExt cx="598488" cy="1981201"/>
          </a:xfrm>
        </p:grpSpPr>
        <p:sp>
          <p:nvSpPr>
            <p:cNvPr id="74" name="Freeform 35">
              <a:extLst>
                <a:ext uri="{FF2B5EF4-FFF2-40B4-BE49-F238E27FC236}">
                  <a16:creationId xmlns:a16="http://schemas.microsoft.com/office/drawing/2014/main" id="{57D70AA8-D36C-4DF9-B7D7-4E2C9BEF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14666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5" name="Freeform 36">
              <a:extLst>
                <a:ext uri="{FF2B5EF4-FFF2-40B4-BE49-F238E27FC236}">
                  <a16:creationId xmlns:a16="http://schemas.microsoft.com/office/drawing/2014/main" id="{74D88556-8C5B-41AF-9FA0-92D273470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55966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6" name="Freeform 38">
              <a:extLst>
                <a:ext uri="{FF2B5EF4-FFF2-40B4-BE49-F238E27FC236}">
                  <a16:creationId xmlns:a16="http://schemas.microsoft.com/office/drawing/2014/main" id="{17E00558-8912-48C6-8202-D8A2D854B7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9441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7" name="Freeform 39">
              <a:extLst>
                <a:ext uri="{FF2B5EF4-FFF2-40B4-BE49-F238E27FC236}">
                  <a16:creationId xmlns:a16="http://schemas.microsoft.com/office/drawing/2014/main" id="{7E4C092A-90EF-4870-97FC-C2D97FD2CE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24178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8" name="Freeform 40">
              <a:extLst>
                <a:ext uri="{FF2B5EF4-FFF2-40B4-BE49-F238E27FC236}">
                  <a16:creationId xmlns:a16="http://schemas.microsoft.com/office/drawing/2014/main" id="{0C8C091A-4902-4B98-BB6B-AF6FA1174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32166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9" name="Rectangle 41">
              <a:extLst>
                <a:ext uri="{FF2B5EF4-FFF2-40B4-BE49-F238E27FC236}">
                  <a16:creationId xmlns:a16="http://schemas.microsoft.com/office/drawing/2014/main" id="{50C57AA3-5B6E-4C49-9AE3-D130A254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22653" y="6596063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sp>
        <p:nvSpPr>
          <p:cNvPr id="81" name="Rectangle 80">
            <a:extLst>
              <a:ext uri="{FF2B5EF4-FFF2-40B4-BE49-F238E27FC236}">
                <a16:creationId xmlns:a16="http://schemas.microsoft.com/office/drawing/2014/main" id="{6D29BE04-4454-4832-B83F-10D001BFF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3" name="Round Diagonal Corner Rectangle 7">
            <a:extLst>
              <a:ext uri="{FF2B5EF4-FFF2-40B4-BE49-F238E27FC236}">
                <a16:creationId xmlns:a16="http://schemas.microsoft.com/office/drawing/2014/main" id="{98714CE9-3C2C-48E1-8B8F-CFB7735C4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2867" y="766234"/>
            <a:ext cx="10346266" cy="5325532"/>
          </a:xfrm>
          <a:prstGeom prst="round2DiagRect">
            <a:avLst>
              <a:gd name="adj1" fmla="val 4147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5C4484-4483-4C86-83AE-D204AC04A5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9730" y="124003"/>
            <a:ext cx="9048219" cy="534193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becoming a Teacher in Finland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52C2BF-109E-41D9-914C-DEAB44E15FE7}"/>
              </a:ext>
            </a:extLst>
          </p:cNvPr>
          <p:cNvSpPr txBox="1"/>
          <p:nvPr/>
        </p:nvSpPr>
        <p:spPr>
          <a:xfrm>
            <a:off x="923925" y="766234"/>
            <a:ext cx="10315575" cy="54647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R="0" lvl="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tabLst/>
              <a:defRPr/>
            </a:pPr>
            <a:endParaRPr lang="en-US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rgbClr val="FFFFFF"/>
                </a:solidFill>
              </a:rPr>
              <a:t>10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18680D33-3B3F-40F5-904B-6FDBB043FCFE}"/>
              </a:ext>
            </a:extLst>
          </p:cNvPr>
          <p:cNvSpPr txBox="1"/>
          <p:nvPr/>
        </p:nvSpPr>
        <p:spPr>
          <a:xfrm>
            <a:off x="1029759" y="1123934"/>
            <a:ext cx="10070571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It takes around 5 years to become a fully qualified teacher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Teacher training is organised by universities and vocational institutes of higher education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Kindergarten and Pre-school teachers must have a bachelor's degree in educational science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Classroom teachers require a master's degree in educational science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Subject teachers require a Master's degree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There are two options:</a:t>
            </a:r>
          </a:p>
          <a:p>
            <a:pPr algn="l"/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1.</a:t>
            </a:r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tudy the subject at university first, then take pedagogical studies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2.Apply directly to subject teacher education (only available in limited subjects)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Special-education teachers need a Master's degree in educational science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Vocational schoolteachers generally get a degree at a university or vocational institute of higher education, then work for several years, before taking pedagogical studies at a vocational institute of higher education.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Teacher education is very much research based with significant importance placed on pedagogical content understanding</a:t>
            </a:r>
          </a:p>
          <a:p>
            <a:pPr algn="l"/>
            <a:r>
              <a:rPr lang="en-US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Students are required to spend one-year teaching in a teacher training school associated with their university before graduating. 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786FB42B-17E0-4828-A3CE-CC7D01DFF1CF}"/>
              </a:ext>
            </a:extLst>
          </p:cNvPr>
          <p:cNvSpPr txBox="1"/>
          <p:nvPr/>
        </p:nvSpPr>
        <p:spPr>
          <a:xfrm>
            <a:off x="11032967" y="126273"/>
            <a:ext cx="14322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Appendix 9</a:t>
            </a:r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B2D633-2427-4ABA-8609-9A45DADFDA99}"/>
              </a:ext>
            </a:extLst>
          </p:cNvPr>
          <p:cNvSpPr txBox="1"/>
          <p:nvPr/>
        </p:nvSpPr>
        <p:spPr>
          <a:xfrm>
            <a:off x="4192228" y="6474410"/>
            <a:ext cx="47820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(National Center On Education And The Economy, 2020) (SOOL, no date)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0528210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FBB3149-8289-4060-BB01-ED3047C53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6="http://schemas.microsoft.com/office/drawing/2014/main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3BAEF7DA-43C4-4736-B5A3-B48E6125A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A909436B-313B-4D27-BD55-E8303EF45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3" name="Rectangle 5">
                <a:extLst>
                  <a:ext uri="{FF2B5EF4-FFF2-40B4-BE49-F238E27FC236}">
                    <a16:creationId xmlns:a16="http://schemas.microsoft.com/office/drawing/2014/main" id="{758BC0E2-32D9-41ED-907C-DA3C4A698E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6">
                <a:extLst>
                  <a:ext uri="{FF2B5EF4-FFF2-40B4-BE49-F238E27FC236}">
                    <a16:creationId xmlns:a16="http://schemas.microsoft.com/office/drawing/2014/main" id="{41E486E5-1757-4896-A762-4D0BE33091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7">
                <a:extLst>
                  <a:ext uri="{FF2B5EF4-FFF2-40B4-BE49-F238E27FC236}">
                    <a16:creationId xmlns:a16="http://schemas.microsoft.com/office/drawing/2014/main" id="{5812B4BD-11B4-43E6-B3D0-1F424A9FD8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8">
                <a:extLst>
                  <a:ext uri="{FF2B5EF4-FFF2-40B4-BE49-F238E27FC236}">
                    <a16:creationId xmlns:a16="http://schemas.microsoft.com/office/drawing/2014/main" id="{6A0E1D38-C2A3-42C9-920D-F40319CE16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9">
                <a:extLst>
                  <a:ext uri="{FF2B5EF4-FFF2-40B4-BE49-F238E27FC236}">
                    <a16:creationId xmlns:a16="http://schemas.microsoft.com/office/drawing/2014/main" id="{3FAF6AF3-9B01-4BEB-BB6B-08B3485119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0">
                <a:extLst>
                  <a:ext uri="{FF2B5EF4-FFF2-40B4-BE49-F238E27FC236}">
                    <a16:creationId xmlns:a16="http://schemas.microsoft.com/office/drawing/2014/main" id="{53F7FADA-61E9-4AAB-BED8-D6FD1BB545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1">
                <a:extLst>
                  <a:ext uri="{FF2B5EF4-FFF2-40B4-BE49-F238E27FC236}">
                    <a16:creationId xmlns:a16="http://schemas.microsoft.com/office/drawing/2014/main" id="{46419F9F-3EEC-45FF-98BB-4F20D5347E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2">
                <a:extLst>
                  <a:ext uri="{FF2B5EF4-FFF2-40B4-BE49-F238E27FC236}">
                    <a16:creationId xmlns:a16="http://schemas.microsoft.com/office/drawing/2014/main" id="{1E081BCD-31AF-4E94-966D-497357D221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3">
                <a:extLst>
                  <a:ext uri="{FF2B5EF4-FFF2-40B4-BE49-F238E27FC236}">
                    <a16:creationId xmlns:a16="http://schemas.microsoft.com/office/drawing/2014/main" id="{5082EAA7-B95F-462F-8307-2C9EC1C35A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14">
                <a:extLst>
                  <a:ext uri="{FF2B5EF4-FFF2-40B4-BE49-F238E27FC236}">
                    <a16:creationId xmlns:a16="http://schemas.microsoft.com/office/drawing/2014/main" id="{E9A57125-4B73-448E-B7B7-94380A928D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5">
                <a:extLst>
                  <a:ext uri="{FF2B5EF4-FFF2-40B4-BE49-F238E27FC236}">
                    <a16:creationId xmlns:a16="http://schemas.microsoft.com/office/drawing/2014/main" id="{7290E834-81F0-42A1-B66B-33D4580573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Line 16">
                <a:extLst>
                  <a:ext uri="{FF2B5EF4-FFF2-40B4-BE49-F238E27FC236}">
                    <a16:creationId xmlns:a16="http://schemas.microsoft.com/office/drawing/2014/main" id="{C9FA5563-6ED2-4EAC-A8ED-DF71850ACD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5" name="Freeform 17">
                <a:extLst>
                  <a:ext uri="{FF2B5EF4-FFF2-40B4-BE49-F238E27FC236}">
                    <a16:creationId xmlns:a16="http://schemas.microsoft.com/office/drawing/2014/main" id="{50479572-5CA3-41F4-8BDC-F039335C2C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18">
                <a:extLst>
                  <a:ext uri="{FF2B5EF4-FFF2-40B4-BE49-F238E27FC236}">
                    <a16:creationId xmlns:a16="http://schemas.microsoft.com/office/drawing/2014/main" id="{4156CB6F-DF65-4A51-A840-7A4177BDF6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9">
                <a:extLst>
                  <a:ext uri="{FF2B5EF4-FFF2-40B4-BE49-F238E27FC236}">
                    <a16:creationId xmlns:a16="http://schemas.microsoft.com/office/drawing/2014/main" id="{9252974F-88C0-4CAA-A42D-E94E2B7A6D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0">
                <a:extLst>
                  <a:ext uri="{FF2B5EF4-FFF2-40B4-BE49-F238E27FC236}">
                    <a16:creationId xmlns:a16="http://schemas.microsoft.com/office/drawing/2014/main" id="{DE3974B2-2875-4AFE-A30A-6EE823E579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Rectangle 21">
                <a:extLst>
                  <a:ext uri="{FF2B5EF4-FFF2-40B4-BE49-F238E27FC236}">
                    <a16:creationId xmlns:a16="http://schemas.microsoft.com/office/drawing/2014/main" id="{948A52FE-E1B0-4297-BBBE-C860B4E3D3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2">
                <a:extLst>
                  <a:ext uri="{FF2B5EF4-FFF2-40B4-BE49-F238E27FC236}">
                    <a16:creationId xmlns:a16="http://schemas.microsoft.com/office/drawing/2014/main" id="{C6E71B5D-6B02-417C-A0CF-4447C55F27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3">
                <a:extLst>
                  <a:ext uri="{FF2B5EF4-FFF2-40B4-BE49-F238E27FC236}">
                    <a16:creationId xmlns:a16="http://schemas.microsoft.com/office/drawing/2014/main" id="{0FB94710-B373-451B-84A2-947DDB4564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4">
                <a:extLst>
                  <a:ext uri="{FF2B5EF4-FFF2-40B4-BE49-F238E27FC236}">
                    <a16:creationId xmlns:a16="http://schemas.microsoft.com/office/drawing/2014/main" id="{4E47778B-FD55-4A2C-A53F-E548158C89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5">
                <a:extLst>
                  <a:ext uri="{FF2B5EF4-FFF2-40B4-BE49-F238E27FC236}">
                    <a16:creationId xmlns:a16="http://schemas.microsoft.com/office/drawing/2014/main" id="{DA2A4F49-8FC4-4F12-8707-A6CC117E58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6">
                <a:extLst>
                  <a:ext uri="{FF2B5EF4-FFF2-40B4-BE49-F238E27FC236}">
                    <a16:creationId xmlns:a16="http://schemas.microsoft.com/office/drawing/2014/main" id="{2293D140-51FA-484D-8464-785D8FD3DD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7">
                <a:extLst>
                  <a:ext uri="{FF2B5EF4-FFF2-40B4-BE49-F238E27FC236}">
                    <a16:creationId xmlns:a16="http://schemas.microsoft.com/office/drawing/2014/main" id="{AA66B21A-3C7F-426E-9C38-C0D6AEF130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8">
                <a:extLst>
                  <a:ext uri="{FF2B5EF4-FFF2-40B4-BE49-F238E27FC236}">
                    <a16:creationId xmlns:a16="http://schemas.microsoft.com/office/drawing/2014/main" id="{F22F8B0E-04B8-4D29-9E19-CACDAE6ABD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9">
                <a:extLst>
                  <a:ext uri="{FF2B5EF4-FFF2-40B4-BE49-F238E27FC236}">
                    <a16:creationId xmlns:a16="http://schemas.microsoft.com/office/drawing/2014/main" id="{E0D8C2CC-1759-4605-B3C9-DA4B1EF250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30">
                <a:extLst>
                  <a:ext uri="{FF2B5EF4-FFF2-40B4-BE49-F238E27FC236}">
                    <a16:creationId xmlns:a16="http://schemas.microsoft.com/office/drawing/2014/main" id="{547A4BC3-AA95-4A78-AC23-65A4CE843B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31">
                <a:extLst>
                  <a:ext uri="{FF2B5EF4-FFF2-40B4-BE49-F238E27FC236}">
                    <a16:creationId xmlns:a16="http://schemas.microsoft.com/office/drawing/2014/main" id="{93059BC9-C7C3-41F9-8BBA-7BF49FF602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F335FE01-8192-4D2A-93F8-2F680F728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3" name="Freeform 32">
                <a:extLst>
                  <a:ext uri="{FF2B5EF4-FFF2-40B4-BE49-F238E27FC236}">
                    <a16:creationId xmlns:a16="http://schemas.microsoft.com/office/drawing/2014/main" id="{A150A82A-9896-4D5B-BAA5-0A7ECD0789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3">
                <a:extLst>
                  <a:ext uri="{FF2B5EF4-FFF2-40B4-BE49-F238E27FC236}">
                    <a16:creationId xmlns:a16="http://schemas.microsoft.com/office/drawing/2014/main" id="{82641EF7-9CDB-40BE-A964-13F866165C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4">
                <a:extLst>
                  <a:ext uri="{FF2B5EF4-FFF2-40B4-BE49-F238E27FC236}">
                    <a16:creationId xmlns:a16="http://schemas.microsoft.com/office/drawing/2014/main" id="{A1D1CF16-B5BD-4021-9BA9-637569FC80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5">
                <a:extLst>
                  <a:ext uri="{FF2B5EF4-FFF2-40B4-BE49-F238E27FC236}">
                    <a16:creationId xmlns:a16="http://schemas.microsoft.com/office/drawing/2014/main" id="{FF13F72C-CC27-48A0-AC55-686AB9153E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6">
                <a:extLst>
                  <a:ext uri="{FF2B5EF4-FFF2-40B4-BE49-F238E27FC236}">
                    <a16:creationId xmlns:a16="http://schemas.microsoft.com/office/drawing/2014/main" id="{0EC3BA8B-33ED-483D-935C-170AD0C4DC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7">
                <a:extLst>
                  <a:ext uri="{FF2B5EF4-FFF2-40B4-BE49-F238E27FC236}">
                    <a16:creationId xmlns:a16="http://schemas.microsoft.com/office/drawing/2014/main" id="{C4C451E6-48CE-4642-B51D-FE44840872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8">
                <a:extLst>
                  <a:ext uri="{FF2B5EF4-FFF2-40B4-BE49-F238E27FC236}">
                    <a16:creationId xmlns:a16="http://schemas.microsoft.com/office/drawing/2014/main" id="{0F88F098-E44C-4A45-AE2B-595A7B8527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9">
                <a:extLst>
                  <a:ext uri="{FF2B5EF4-FFF2-40B4-BE49-F238E27FC236}">
                    <a16:creationId xmlns:a16="http://schemas.microsoft.com/office/drawing/2014/main" id="{5B782B5D-8B67-4CD5-A0B3-8067BBB328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40">
                <a:extLst>
                  <a:ext uri="{FF2B5EF4-FFF2-40B4-BE49-F238E27FC236}">
                    <a16:creationId xmlns:a16="http://schemas.microsoft.com/office/drawing/2014/main" id="{897A4906-0942-4CD6-840D-0915E0C4D09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Rectangle 41">
                <a:extLst>
                  <a:ext uri="{FF2B5EF4-FFF2-40B4-BE49-F238E27FC236}">
                    <a16:creationId xmlns:a16="http://schemas.microsoft.com/office/drawing/2014/main" id="{D1131789-2DD5-462E-9FC9-E25021F5CF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6="http://schemas.microsoft.com/office/drawing/2014/main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CC892AB0-7D6D-4FC9-9105-0CB427161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807353E4-FA19-40CB-8AF8-3A8E6704B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2533" y="0"/>
            <a:ext cx="598488" cy="1981201"/>
            <a:chOff x="194733" y="0"/>
            <a:chExt cx="598488" cy="1981201"/>
          </a:xfrm>
        </p:grpSpPr>
        <p:sp>
          <p:nvSpPr>
            <p:cNvPr id="54" name="Freeform 35">
              <a:extLst>
                <a:ext uri="{FF2B5EF4-FFF2-40B4-BE49-F238E27FC236}">
                  <a16:creationId xmlns:a16="http://schemas.microsoft.com/office/drawing/2014/main" id="{697D009D-8E70-460A-BE57-321BB0764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85221" y="0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5" name="Freeform 36">
              <a:extLst>
                <a:ext uri="{FF2B5EF4-FFF2-40B4-BE49-F238E27FC236}">
                  <a16:creationId xmlns:a16="http://schemas.microsoft.com/office/drawing/2014/main" id="{D0001F35-F282-403E-8D08-0D204D851F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526521" y="1141413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6" name="Freeform 38">
              <a:extLst>
                <a:ext uri="{FF2B5EF4-FFF2-40B4-BE49-F238E27FC236}">
                  <a16:creationId xmlns:a16="http://schemas.microsoft.com/office/drawing/2014/main" id="{3F8A69A2-2D15-40CD-8C14-A18643ABA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9996" y="1792288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7" name="Freeform 39">
              <a:extLst>
                <a:ext uri="{FF2B5EF4-FFF2-40B4-BE49-F238E27FC236}">
                  <a16:creationId xmlns:a16="http://schemas.microsoft.com/office/drawing/2014/main" id="{B665CA2A-9D55-4786-9343-EB4667262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94733" y="0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8" name="Freeform 40">
              <a:extLst>
                <a:ext uri="{FF2B5EF4-FFF2-40B4-BE49-F238E27FC236}">
                  <a16:creationId xmlns:a16="http://schemas.microsoft.com/office/drawing/2014/main" id="{CEE9BD85-96DF-4CDF-BC0F-C4E46062B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02721" y="24288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59" name="Rectangle 41">
              <a:extLst>
                <a:ext uri="{FF2B5EF4-FFF2-40B4-BE49-F238E27FC236}">
                  <a16:creationId xmlns:a16="http://schemas.microsoft.com/office/drawing/2014/main" id="{6BB6F5E5-6CA3-4B20-86A7-1174D6E71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93208" y="0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0328E69E-CE3D-4110-8BF7-AD3C0C10C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85512" y="0"/>
            <a:ext cx="650875" cy="1730375"/>
            <a:chOff x="11347978" y="0"/>
            <a:chExt cx="650875" cy="1730375"/>
          </a:xfrm>
        </p:grpSpPr>
        <p:sp>
          <p:nvSpPr>
            <p:cNvPr id="62" name="Freeform 32">
              <a:extLst>
                <a:ext uri="{FF2B5EF4-FFF2-40B4-BE49-F238E27FC236}">
                  <a16:creationId xmlns:a16="http://schemas.microsoft.com/office/drawing/2014/main" id="{30F84C80-9E12-4460-B88F-D03839F0C8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67041" y="0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63" name="Freeform 33">
              <a:extLst>
                <a:ext uri="{FF2B5EF4-FFF2-40B4-BE49-F238E27FC236}">
                  <a16:creationId xmlns:a16="http://schemas.microsoft.com/office/drawing/2014/main" id="{2F84C18C-5783-48FF-9DE0-FDA327CFC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47978" y="47466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64" name="Freeform 34">
              <a:extLst>
                <a:ext uri="{FF2B5EF4-FFF2-40B4-BE49-F238E27FC236}">
                  <a16:creationId xmlns:a16="http://schemas.microsoft.com/office/drawing/2014/main" id="{08C6A855-346C-4589-9AD4-5E15BCBC7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4678" y="1539875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65" name="Freeform 37">
              <a:extLst>
                <a:ext uri="{FF2B5EF4-FFF2-40B4-BE49-F238E27FC236}">
                  <a16:creationId xmlns:a16="http://schemas.microsoft.com/office/drawing/2014/main" id="{7E64BEE6-1157-421C-A02A-47639E4D9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94053" y="4763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F64806C9-3599-45A7-BCFF-F762C5427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40267" y="5118101"/>
            <a:ext cx="650875" cy="1730375"/>
            <a:chOff x="118533" y="5118101"/>
            <a:chExt cx="650875" cy="1730375"/>
          </a:xfrm>
        </p:grpSpPr>
        <p:sp>
          <p:nvSpPr>
            <p:cNvPr id="68" name="Freeform 32">
              <a:extLst>
                <a:ext uri="{FF2B5EF4-FFF2-40B4-BE49-F238E27FC236}">
                  <a16:creationId xmlns:a16="http://schemas.microsoft.com/office/drawing/2014/main" id="{41D6E755-9558-4CAA-8F56-469D231C35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237596" y="6335713"/>
              <a:ext cx="417513" cy="512763"/>
            </a:xfrm>
            <a:custGeom>
              <a:avLst/>
              <a:gdLst/>
              <a:ahLst/>
              <a:cxnLst/>
              <a:rect l="0" t="0" r="r" b="b"/>
              <a:pathLst>
                <a:path w="263" h="323">
                  <a:moveTo>
                    <a:pt x="12" y="323"/>
                  </a:moveTo>
                  <a:lnTo>
                    <a:pt x="0" y="314"/>
                  </a:lnTo>
                  <a:lnTo>
                    <a:pt x="203" y="108"/>
                  </a:lnTo>
                  <a:lnTo>
                    <a:pt x="248" y="0"/>
                  </a:lnTo>
                  <a:lnTo>
                    <a:pt x="263" y="6"/>
                  </a:lnTo>
                  <a:lnTo>
                    <a:pt x="218" y="117"/>
                  </a:lnTo>
                  <a:lnTo>
                    <a:pt x="218" y="117"/>
                  </a:lnTo>
                  <a:lnTo>
                    <a:pt x="12" y="32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69" name="Freeform 33">
              <a:extLst>
                <a:ext uri="{FF2B5EF4-FFF2-40B4-BE49-F238E27FC236}">
                  <a16:creationId xmlns:a16="http://schemas.microsoft.com/office/drawing/2014/main" id="{8FCD41C4-606C-446C-8C81-6353C6442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118533" y="6221413"/>
              <a:ext cx="157163" cy="152400"/>
            </a:xfrm>
            <a:custGeom>
              <a:avLst/>
              <a:gdLst/>
              <a:ahLst/>
              <a:cxnLst/>
              <a:rect l="0" t="0" r="r" b="b"/>
              <a:pathLst>
                <a:path w="33" h="32">
                  <a:moveTo>
                    <a:pt x="17" y="32"/>
                  </a:moveTo>
                  <a:cubicBezTo>
                    <a:pt x="13" y="32"/>
                    <a:pt x="9" y="30"/>
                    <a:pt x="6" y="27"/>
                  </a:cubicBezTo>
                  <a:cubicBezTo>
                    <a:pt x="0" y="21"/>
                    <a:pt x="0" y="11"/>
                    <a:pt x="6" y="5"/>
                  </a:cubicBezTo>
                  <a:cubicBezTo>
                    <a:pt x="9" y="2"/>
                    <a:pt x="13" y="0"/>
                    <a:pt x="17" y="0"/>
                  </a:cubicBezTo>
                  <a:cubicBezTo>
                    <a:pt x="21" y="0"/>
                    <a:pt x="25" y="2"/>
                    <a:pt x="28" y="5"/>
                  </a:cubicBezTo>
                  <a:cubicBezTo>
                    <a:pt x="31" y="8"/>
                    <a:pt x="33" y="12"/>
                    <a:pt x="33" y="16"/>
                  </a:cubicBezTo>
                  <a:cubicBezTo>
                    <a:pt x="33" y="20"/>
                    <a:pt x="31" y="24"/>
                    <a:pt x="28" y="27"/>
                  </a:cubicBezTo>
                  <a:cubicBezTo>
                    <a:pt x="25" y="30"/>
                    <a:pt x="21" y="32"/>
                    <a:pt x="17" y="32"/>
                  </a:cubicBezTo>
                  <a:close/>
                  <a:moveTo>
                    <a:pt x="17" y="4"/>
                  </a:moveTo>
                  <a:cubicBezTo>
                    <a:pt x="14" y="4"/>
                    <a:pt x="11" y="6"/>
                    <a:pt x="9" y="8"/>
                  </a:cubicBezTo>
                  <a:cubicBezTo>
                    <a:pt x="4" y="12"/>
                    <a:pt x="4" y="20"/>
                    <a:pt x="9" y="24"/>
                  </a:cubicBezTo>
                  <a:cubicBezTo>
                    <a:pt x="11" y="27"/>
                    <a:pt x="14" y="28"/>
                    <a:pt x="17" y="28"/>
                  </a:cubicBezTo>
                  <a:cubicBezTo>
                    <a:pt x="20" y="28"/>
                    <a:pt x="23" y="27"/>
                    <a:pt x="26" y="24"/>
                  </a:cubicBezTo>
                  <a:cubicBezTo>
                    <a:pt x="30" y="20"/>
                    <a:pt x="30" y="12"/>
                    <a:pt x="26" y="8"/>
                  </a:cubicBezTo>
                  <a:cubicBezTo>
                    <a:pt x="23" y="6"/>
                    <a:pt x="20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0" name="Freeform 34">
              <a:extLst>
                <a:ext uri="{FF2B5EF4-FFF2-40B4-BE49-F238E27FC236}">
                  <a16:creationId xmlns:a16="http://schemas.microsoft.com/office/drawing/2014/main" id="{274CFBE4-CEA6-4C81-BB1E-83E189677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385233" y="5118101"/>
              <a:ext cx="188913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1" name="Freeform 37">
              <a:extLst>
                <a:ext uri="{FF2B5EF4-FFF2-40B4-BE49-F238E27FC236}">
                  <a16:creationId xmlns:a16="http://schemas.microsoft.com/office/drawing/2014/main" id="{24813D3D-7B30-42F2-9065-1B40F140C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464608" y="5299075"/>
              <a:ext cx="304800" cy="1544638"/>
            </a:xfrm>
            <a:custGeom>
              <a:avLst/>
              <a:gdLst/>
              <a:ahLst/>
              <a:cxnLst/>
              <a:rect l="0" t="0" r="r" b="b"/>
              <a:pathLst>
                <a:path w="192" h="973">
                  <a:moveTo>
                    <a:pt x="15" y="973"/>
                  </a:moveTo>
                  <a:lnTo>
                    <a:pt x="0" y="973"/>
                  </a:lnTo>
                  <a:lnTo>
                    <a:pt x="0" y="790"/>
                  </a:lnTo>
                  <a:lnTo>
                    <a:pt x="174" y="614"/>
                  </a:lnTo>
                  <a:lnTo>
                    <a:pt x="174" y="0"/>
                  </a:lnTo>
                  <a:lnTo>
                    <a:pt x="192" y="0"/>
                  </a:lnTo>
                  <a:lnTo>
                    <a:pt x="192" y="620"/>
                  </a:lnTo>
                  <a:lnTo>
                    <a:pt x="15" y="796"/>
                  </a:lnTo>
                  <a:lnTo>
                    <a:pt x="15" y="973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1287AC97-A8E8-4B45-A50A-3057A88B40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1229445" y="4867275"/>
            <a:ext cx="598488" cy="1981201"/>
            <a:chOff x="11424178" y="4867275"/>
            <a:chExt cx="598488" cy="1981201"/>
          </a:xfrm>
        </p:grpSpPr>
        <p:sp>
          <p:nvSpPr>
            <p:cNvPr id="74" name="Freeform 35">
              <a:extLst>
                <a:ext uri="{FF2B5EF4-FFF2-40B4-BE49-F238E27FC236}">
                  <a16:creationId xmlns:a16="http://schemas.microsoft.com/office/drawing/2014/main" id="{57D70AA8-D36C-4DF9-B7D7-4E2C9BEFD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14666" y="5694363"/>
              <a:ext cx="298450" cy="1154113"/>
            </a:xfrm>
            <a:custGeom>
              <a:avLst/>
              <a:gdLst/>
              <a:ahLst/>
              <a:cxnLst/>
              <a:rect l="0" t="0" r="r" b="b"/>
              <a:pathLst>
                <a:path w="188" h="727">
                  <a:moveTo>
                    <a:pt x="15" y="727"/>
                  </a:moveTo>
                  <a:lnTo>
                    <a:pt x="0" y="727"/>
                  </a:lnTo>
                  <a:lnTo>
                    <a:pt x="0" y="407"/>
                  </a:lnTo>
                  <a:lnTo>
                    <a:pt x="0" y="407"/>
                  </a:lnTo>
                  <a:lnTo>
                    <a:pt x="176" y="0"/>
                  </a:lnTo>
                  <a:lnTo>
                    <a:pt x="188" y="6"/>
                  </a:lnTo>
                  <a:lnTo>
                    <a:pt x="15" y="410"/>
                  </a:lnTo>
                  <a:lnTo>
                    <a:pt x="15" y="727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5" name="Freeform 36">
              <a:extLst>
                <a:ext uri="{FF2B5EF4-FFF2-40B4-BE49-F238E27FC236}">
                  <a16:creationId xmlns:a16="http://schemas.microsoft.com/office/drawing/2014/main" id="{74D88556-8C5B-41AF-9FA0-92D273470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55966" y="5551488"/>
              <a:ext cx="157163" cy="155575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5"/>
                    <a:pt x="0" y="16"/>
                  </a:cubicBezTo>
                  <a:cubicBezTo>
                    <a:pt x="0" y="7"/>
                    <a:pt x="8" y="0"/>
                    <a:pt x="17" y="0"/>
                  </a:cubicBezTo>
                  <a:cubicBezTo>
                    <a:pt x="26" y="0"/>
                    <a:pt x="33" y="7"/>
                    <a:pt x="33" y="16"/>
                  </a:cubicBezTo>
                  <a:cubicBezTo>
                    <a:pt x="33" y="25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9"/>
                    <a:pt x="4" y="16"/>
                  </a:cubicBezTo>
                  <a:cubicBezTo>
                    <a:pt x="4" y="23"/>
                    <a:pt x="10" y="29"/>
                    <a:pt x="17" y="29"/>
                  </a:cubicBezTo>
                  <a:cubicBezTo>
                    <a:pt x="23" y="29"/>
                    <a:pt x="29" y="23"/>
                    <a:pt x="29" y="16"/>
                  </a:cubicBezTo>
                  <a:cubicBezTo>
                    <a:pt x="29" y="9"/>
                    <a:pt x="23" y="4"/>
                    <a:pt x="17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6" name="Freeform 38">
              <a:extLst>
                <a:ext uri="{FF2B5EF4-FFF2-40B4-BE49-F238E27FC236}">
                  <a16:creationId xmlns:a16="http://schemas.microsoft.com/office/drawing/2014/main" id="{17E00558-8912-48C6-8202-D8A2D854B7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619441" y="4867275"/>
              <a:ext cx="188913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7" name="Freeform 39">
              <a:extLst>
                <a:ext uri="{FF2B5EF4-FFF2-40B4-BE49-F238E27FC236}">
                  <a16:creationId xmlns:a16="http://schemas.microsoft.com/office/drawing/2014/main" id="{7E4C092A-90EF-4870-97FC-C2D97FD2CE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24178" y="5046663"/>
              <a:ext cx="307975" cy="1801813"/>
            </a:xfrm>
            <a:custGeom>
              <a:avLst/>
              <a:gdLst/>
              <a:ahLst/>
              <a:cxnLst/>
              <a:rect l="0" t="0" r="r" b="b"/>
              <a:pathLst>
                <a:path w="194" h="1135">
                  <a:moveTo>
                    <a:pt x="18" y="1135"/>
                  </a:moveTo>
                  <a:lnTo>
                    <a:pt x="0" y="1135"/>
                  </a:lnTo>
                  <a:lnTo>
                    <a:pt x="0" y="354"/>
                  </a:lnTo>
                  <a:lnTo>
                    <a:pt x="176" y="177"/>
                  </a:lnTo>
                  <a:lnTo>
                    <a:pt x="176" y="0"/>
                  </a:lnTo>
                  <a:lnTo>
                    <a:pt x="194" y="0"/>
                  </a:lnTo>
                  <a:lnTo>
                    <a:pt x="194" y="183"/>
                  </a:lnTo>
                  <a:lnTo>
                    <a:pt x="18" y="360"/>
                  </a:lnTo>
                  <a:lnTo>
                    <a:pt x="18" y="1135"/>
                  </a:ln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8" name="Freeform 40">
              <a:extLst>
                <a:ext uri="{FF2B5EF4-FFF2-40B4-BE49-F238E27FC236}">
                  <a16:creationId xmlns:a16="http://schemas.microsoft.com/office/drawing/2014/main" id="{0C8C091A-4902-4B98-BB6B-AF6FA1174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32166" y="64166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solidFill>
              <a:schemeClr val="tx2">
                <a:alpha val="80000"/>
              </a:schemeClr>
            </a:solidFill>
            <a:ln>
              <a:noFill/>
            </a:ln>
          </p:spPr>
        </p:sp>
        <p:sp>
          <p:nvSpPr>
            <p:cNvPr id="79" name="Rectangle 41">
              <a:extLst>
                <a:ext uri="{FF2B5EF4-FFF2-40B4-BE49-F238E27FC236}">
                  <a16:creationId xmlns:a16="http://schemas.microsoft.com/office/drawing/2014/main" id="{50C57AA3-5B6E-4C49-9AE3-D130A254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22653" y="6596063"/>
              <a:ext cx="23813" cy="252413"/>
            </a:xfrm>
            <a:prstGeom prst="rect">
              <a:avLst/>
            </a:prstGeom>
            <a:solidFill>
              <a:schemeClr val="tx2">
                <a:alpha val="80000"/>
              </a:schemeClr>
            </a:solidFill>
            <a:ln>
              <a:noFill/>
            </a:ln>
          </p:spPr>
        </p:sp>
      </p:grpSp>
      <p:sp>
        <p:nvSpPr>
          <p:cNvPr id="81" name="Rectangle 80">
            <a:extLst>
              <a:ext uri="{FF2B5EF4-FFF2-40B4-BE49-F238E27FC236}">
                <a16:creationId xmlns:a16="http://schemas.microsoft.com/office/drawing/2014/main" id="{6D29BE04-4454-4832-B83F-10D001BFF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3" name="Round Diagonal Corner Rectangle 7">
            <a:extLst>
              <a:ext uri="{FF2B5EF4-FFF2-40B4-BE49-F238E27FC236}">
                <a16:creationId xmlns:a16="http://schemas.microsoft.com/office/drawing/2014/main" id="{98714CE9-3C2C-48E1-8B8F-CFB7735C4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2867" y="766234"/>
            <a:ext cx="10346266" cy="5325532"/>
          </a:xfrm>
          <a:prstGeom prst="round2DiagRect">
            <a:avLst>
              <a:gd name="adj1" fmla="val 4147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5C4484-4483-4C86-83AE-D204AC04A5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9990" y="162455"/>
            <a:ext cx="9048219" cy="534193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becoming a Teacher in wales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52C2BF-109E-41D9-914C-DEAB44E15FE7}"/>
              </a:ext>
            </a:extLst>
          </p:cNvPr>
          <p:cNvSpPr txBox="1"/>
          <p:nvPr/>
        </p:nvSpPr>
        <p:spPr>
          <a:xfrm>
            <a:off x="1051454" y="806185"/>
            <a:ext cx="10187252" cy="54647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R="0" lvl="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tabLst/>
              <a:defRPr/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Minimum qualifications: GCSE Mathematics and English – Grade B (or equivalent) </a:t>
            </a:r>
          </a:p>
          <a:p>
            <a:pPr marR="0" lvl="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tabLst/>
              <a:defRPr/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Primary school teacher also require GCSE Science - Grade C </a:t>
            </a:r>
          </a:p>
          <a:p>
            <a:pPr marR="0" lvl="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tabLst/>
              <a:defRPr/>
            </a:pPr>
            <a:r>
              <a:rPr lang="en-US" sz="260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If you do not have the required GCSEs, you may be allowed to sit a pre-entry equivalency test</a:t>
            </a:r>
          </a:p>
          <a:p>
            <a:pPr marR="0" lvl="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tabLst/>
              <a:defRPr/>
            </a:pPr>
            <a:r>
              <a:rPr lang="en-US" sz="260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All teachers must register with the Education Workforce Council (EWC).</a:t>
            </a:r>
          </a:p>
          <a:p>
            <a:pPr marR="0" lvl="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tabLst/>
              <a:defRPr/>
            </a:pPr>
            <a:r>
              <a:rPr lang="en-US" sz="260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Programmes are provided in English or Welsh. </a:t>
            </a:r>
          </a:p>
          <a:p>
            <a:pPr marR="0" lvl="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tabLst/>
              <a:defRPr/>
            </a:pPr>
            <a:r>
              <a:rPr lang="en-US" sz="260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Students training through the medium of Welsh also require GCSE grade C in Welsh.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sz="260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*QTS awarded by the Education Workforce Council is automatically recognised in England (UCAS, unknown)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SzPct val="125000"/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These are some of the pathways in:</a:t>
            </a:r>
          </a:p>
          <a:p>
            <a:pPr marL="285750" marR="0" lvl="0" indent="-22860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buFont typeface="Arial" panose="020B0604020202020204" pitchFamily="34" charset="0"/>
              <a:buChar char="•"/>
              <a:tabLst/>
              <a:defRPr/>
            </a:pPr>
            <a:r>
              <a:rPr lang="en-US" sz="2600" i="0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 degree and Qualified Teacher Status (QTS) by following a programme of Initial Teacher Education (ITE).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Undergraduates have the option of applying for 2- or 3-year courses to attain BA with qualified teacher status (QTS) - includes 24 weeks at a secondary educational establishment </a:t>
            </a:r>
          </a:p>
          <a:p>
            <a:pPr marL="285750" marR="0" lvl="0" indent="-228600" defTabSz="914400" fontAlgn="auto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Tx/>
              <a:buSzPct val="125000"/>
              <a:buFont typeface="Arial" panose="020B0604020202020204" pitchFamily="34" charset="0"/>
              <a:buChar char="•"/>
              <a:tabLst/>
              <a:defRPr/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Complete 2 years of a degree, then apply for a postgraduate ITE programme in final year - Postgraduate ITE courses usually take 1 year to complete and incorporate 24 weeks practical experience in a school environment. If acquired standards are met, you will receive qualified teacher status ( QTS) and complete an induction year - newly qualified teacher (NQT)</a:t>
            </a:r>
          </a:p>
          <a:p>
            <a:pPr marL="285750"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Graduate Teacher Programme (GTP) - on the job training - schools develop individual training Programmes for trainee teachers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sz="800" dirty="0">
              <a:solidFill>
                <a:srgbClr val="FFFFFF"/>
              </a:solidFill>
            </a:endParaRP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2572B911-9161-4C0B-94BF-3AC52C130019}"/>
              </a:ext>
            </a:extLst>
          </p:cNvPr>
          <p:cNvSpPr txBox="1"/>
          <p:nvPr/>
        </p:nvSpPr>
        <p:spPr>
          <a:xfrm>
            <a:off x="10948769" y="146910"/>
            <a:ext cx="114237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Appendix 9</a:t>
            </a:r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C2CA0D-226A-47D7-ABFD-CB5F73D7A8D9}"/>
              </a:ext>
            </a:extLst>
          </p:cNvPr>
          <p:cNvSpPr txBox="1"/>
          <p:nvPr/>
        </p:nvSpPr>
        <p:spPr>
          <a:xfrm>
            <a:off x="5004774" y="6511131"/>
            <a:ext cx="47406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(UCAS, no date) (Discover Teaching, no date))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6263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0523A0-090D-4A60-B7B1-0F4CA7107624}"/>
              </a:ext>
            </a:extLst>
          </p:cNvPr>
          <p:cNvSpPr txBox="1"/>
          <p:nvPr/>
        </p:nvSpPr>
        <p:spPr>
          <a:xfrm>
            <a:off x="1000461" y="2921168"/>
            <a:ext cx="1048870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https://web.microsoftstream.com/video/6d300f79-b51e-49b4-87c6-41403af6c56e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02B00E-A760-4639-B77B-05C504444091}"/>
              </a:ext>
            </a:extLst>
          </p:cNvPr>
          <p:cNvSpPr txBox="1"/>
          <p:nvPr/>
        </p:nvSpPr>
        <p:spPr>
          <a:xfrm>
            <a:off x="4583652" y="1635162"/>
            <a:ext cx="38073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VIDEO RECORDING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68789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mokey Glass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18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2159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28575" h="4127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391</TotalTime>
  <Words>4354</Words>
  <Application>Microsoft Office PowerPoint</Application>
  <PresentationFormat>Widescreen</PresentationFormat>
  <Paragraphs>439</Paragraphs>
  <Slides>31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Arial</vt:lpstr>
      <vt:lpstr>Calibri</vt:lpstr>
      <vt:lpstr>Tw Cen MT</vt:lpstr>
      <vt:lpstr>Circuit</vt:lpstr>
      <vt:lpstr>Setting the scene:</vt:lpstr>
      <vt:lpstr>PowerPoint Presentation</vt:lpstr>
      <vt:lpstr>Objectives:</vt:lpstr>
      <vt:lpstr>‘curriculum’ dates back Centuries</vt:lpstr>
      <vt:lpstr>PowerPoint Presentation</vt:lpstr>
      <vt:lpstr>Education in Finland</vt:lpstr>
      <vt:lpstr>Finland’s               national core curriculum</vt:lpstr>
      <vt:lpstr>Wales’ national curriculum</vt:lpstr>
      <vt:lpstr>PowerPoint Presentation</vt:lpstr>
      <vt:lpstr>Why early years matter?</vt:lpstr>
      <vt:lpstr>Finland - Early Childhood Education and Care (ECEC) / pre-school education</vt:lpstr>
      <vt:lpstr>National core curriculum framework</vt:lpstr>
      <vt:lpstr>PowerPoint Presentation</vt:lpstr>
      <vt:lpstr>PowerPoint Presentation</vt:lpstr>
      <vt:lpstr> CURRICULUM comparisons</vt:lpstr>
      <vt:lpstr> </vt:lpstr>
      <vt:lpstr>To conclude</vt:lpstr>
      <vt:lpstr>PowerPoint Presentation</vt:lpstr>
      <vt:lpstr>REFERENCES:</vt:lpstr>
      <vt:lpstr>REFERENCES:</vt:lpstr>
      <vt:lpstr>REFERENCES:</vt:lpstr>
      <vt:lpstr>General information</vt:lpstr>
      <vt:lpstr>UN Convention on the rights of the child  (Uncrc)</vt:lpstr>
      <vt:lpstr>funding</vt:lpstr>
      <vt:lpstr>Who the curriculum affects?</vt:lpstr>
      <vt:lpstr>WELSH GOVERNMENTS NEW CURRICULUM FOR WALES 2022</vt:lpstr>
      <vt:lpstr>Ecec and foundation phase  outdoor Learning (forest school)</vt:lpstr>
      <vt:lpstr>Ecec and Foundation Phase indoor Learning</vt:lpstr>
      <vt:lpstr>becoming a Teacher in Finland</vt:lpstr>
      <vt:lpstr>becoming a Teacher in wales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Setting the scene:</dc:title>
  <dc:creator>Lesley Rachel Martin (1804350)</dc:creator>
  <cp:lastModifiedBy>Lesley Rachel Martin (1804350)</cp:lastModifiedBy>
  <cp:revision>5</cp:revision>
  <dcterms:created xsi:type="dcterms:W3CDTF">2020-11-23T11:05:09Z</dcterms:created>
  <dcterms:modified xsi:type="dcterms:W3CDTF">2020-11-23T17:59:16Z</dcterms:modified>
</cp:coreProperties>
</file>