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5"/>
  </p:notesMasterIdLst>
  <p:sldIdLst>
    <p:sldId id="266" r:id="rId26"/>
    <p:sldId id="313" r:id="rId27"/>
    <p:sldId id="319" r:id="rId28"/>
    <p:sldId id="326" r:id="rId29"/>
    <p:sldId id="324" r:id="rId30"/>
    <p:sldId id="320" r:id="rId31"/>
    <p:sldId id="323" r:id="rId32"/>
    <p:sldId id="327" r:id="rId33"/>
    <p:sldId id="328" r:id="rId34"/>
    <p:sldId id="329" r:id="rId35"/>
    <p:sldId id="330" r:id="rId36"/>
    <p:sldId id="331" r:id="rId37"/>
    <p:sldId id="332" r:id="rId38"/>
    <p:sldId id="333" r:id="rId39"/>
    <p:sldId id="334" r:id="rId40"/>
    <p:sldId id="335" r:id="rId41"/>
    <p:sldId id="336" r:id="rId42"/>
    <p:sldId id="337" r:id="rId43"/>
    <p:sldId id="338" r:id="rId44"/>
    <p:sldId id="339" r:id="rId45"/>
    <p:sldId id="340" r:id="rId46"/>
    <p:sldId id="341" r:id="rId47"/>
    <p:sldId id="342" r:id="rId48"/>
    <p:sldId id="343" r:id="rId49"/>
    <p:sldId id="344" r:id="rId50"/>
    <p:sldId id="345" r:id="rId51"/>
    <p:sldId id="346" r:id="rId52"/>
    <p:sldId id="347" r:id="rId53"/>
    <p:sldId id="348" r:id="rId54"/>
    <p:sldId id="349" r:id="rId55"/>
    <p:sldId id="350" r:id="rId56"/>
    <p:sldId id="351" r:id="rId57"/>
    <p:sldId id="352" r:id="rId58"/>
    <p:sldId id="353" r:id="rId59"/>
    <p:sldId id="354" r:id="rId60"/>
    <p:sldId id="355" r:id="rId61"/>
    <p:sldId id="356" r:id="rId62"/>
    <p:sldId id="357" r:id="rId63"/>
    <p:sldId id="358" r:id="rId64"/>
    <p:sldId id="359" r:id="rId65"/>
    <p:sldId id="360" r:id="rId66"/>
    <p:sldId id="362" r:id="rId67"/>
    <p:sldId id="361" r:id="rId68"/>
    <p:sldId id="363" r:id="rId69"/>
    <p:sldId id="364" r:id="rId70"/>
    <p:sldId id="365" r:id="rId71"/>
    <p:sldId id="366" r:id="rId72"/>
    <p:sldId id="367" r:id="rId73"/>
    <p:sldId id="368" r:id="rId7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slide" Target="slides/slide49.xml"/><Relationship Id="rId79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27/12/2024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2040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2409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8789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273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0817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6960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Entropy measures the randomness within a variable.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4630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3274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comparison, here are logarithms to the base 10, and logarithms to the base 2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34049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graph we see </a:t>
            </a:r>
            <a:r>
              <a:rPr lang="en-US" dirty="0">
                <a:effectLst/>
                <a:latin typeface="Arial" panose="020B0604020202020204" pitchFamily="34" charset="0"/>
              </a:rPr>
              <a:t>the value of H(X) is 0 when the probability is 1 or 0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in such case there is no uncertainty about the variable ( H(X)= 0).</a:t>
            </a:r>
            <a:br>
              <a:rPr lang="en-US" dirty="0"/>
            </a:br>
            <a:r>
              <a:rPr lang="en-US" dirty="0">
                <a:effectLst/>
                <a:latin typeface="Arial" panose="020B0604020202020204" pitchFamily="34" charset="0"/>
              </a:rPr>
              <a:t>The maximum value is 1.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Here the probability is 0.5 which the highest uncertainty we can have about predicting the value of the variable.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959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387670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3316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981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6339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20901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48884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70542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06015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 us use the tennis scenario again.</a:t>
            </a:r>
          </a:p>
          <a:p>
            <a:r>
              <a:rPr lang="en-US" dirty="0"/>
              <a:t>This dataset consists of 4 features.</a:t>
            </a:r>
          </a:p>
          <a:p>
            <a:r>
              <a:rPr lang="en-US" dirty="0"/>
              <a:t>These are categorial variables.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56106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6487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89837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306120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891342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Which feature is better to start with?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22373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14144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417804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0101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we build a full tree using the training dataset.</a:t>
            </a:r>
          </a:p>
          <a:p>
            <a:r>
              <a:rPr lang="en-US" dirty="0"/>
              <a:t>25% of the leaf node labels will be wrong.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92597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111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0211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3831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Let’s not look at the irrelevant bits</a:t>
            </a:r>
          </a:p>
          <a:p>
            <a:r>
              <a:rPr lang="en-US" dirty="0">
                <a:effectLst/>
                <a:latin typeface="Arial" panose="020B0604020202020204" pitchFamily="34" charset="0"/>
              </a:rPr>
              <a:t>What decision tree would we learn now?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71011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39893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16650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487553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92882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02612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365317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99486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55818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414618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197698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67295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79336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469843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91455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016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12/27/2024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7.png"/><Relationship Id="rId4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2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0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081463"/>
            <a:ext cx="5755922" cy="3254107"/>
          </a:xfrm>
        </p:spPr>
        <p:txBody>
          <a:bodyPr/>
          <a:lstStyle/>
          <a:p>
            <a:r>
              <a:rPr lang="en-GB" sz="6000" b="1" dirty="0"/>
              <a:t>Decision Trees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E17F8C0-93D6-CD8C-56FA-39C6309D9B35}"/>
              </a:ext>
            </a:extLst>
          </p:cNvPr>
          <p:cNvSpPr/>
          <p:nvPr/>
        </p:nvSpPr>
        <p:spPr>
          <a:xfrm>
            <a:off x="5265821" y="1375327"/>
            <a:ext cx="1660358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/>
              <a:t>ML</a:t>
            </a:r>
            <a:endParaRPr lang="en-GB" sz="3600" b="1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677DE47-E637-66EC-5149-DF56B88A1F00}"/>
              </a:ext>
            </a:extLst>
          </p:cNvPr>
          <p:cNvSpPr/>
          <p:nvPr/>
        </p:nvSpPr>
        <p:spPr>
          <a:xfrm>
            <a:off x="330848" y="2931940"/>
            <a:ext cx="1941095" cy="914401"/>
          </a:xfrm>
          <a:prstGeom prst="roundRect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Reinforcement Learning</a:t>
            </a:r>
            <a:endParaRPr lang="en-GB" sz="2000" b="1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1AD4117-69D5-208B-5086-BE2BAFB292DD}"/>
              </a:ext>
            </a:extLst>
          </p:cNvPr>
          <p:cNvSpPr/>
          <p:nvPr/>
        </p:nvSpPr>
        <p:spPr>
          <a:xfrm>
            <a:off x="2538145" y="2931940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Unsupervised Learning</a:t>
            </a:r>
            <a:endParaRPr lang="en-GB" sz="2000" b="1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E1CD764-4ABE-CE9A-063F-6E8B6D92C0EC}"/>
              </a:ext>
            </a:extLst>
          </p:cNvPr>
          <p:cNvSpPr/>
          <p:nvPr/>
        </p:nvSpPr>
        <p:spPr>
          <a:xfrm>
            <a:off x="7451073" y="2931939"/>
            <a:ext cx="1941095" cy="914400"/>
          </a:xfrm>
          <a:prstGeom prst="roundRect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Supervised Learning</a:t>
            </a:r>
            <a:endParaRPr lang="en-GB" sz="2000" b="1" dirty="0"/>
          </a:p>
        </p:txBody>
      </p:sp>
      <p:cxnSp>
        <p:nvCxnSpPr>
          <p:cNvPr id="11" name="Connector: Elbow 10">
            <a:extLst>
              <a:ext uri="{FF2B5EF4-FFF2-40B4-BE49-F238E27FC236}">
                <a16:creationId xmlns:a16="http://schemas.microsoft.com/office/drawing/2014/main" id="{4300600E-A9A6-4BF4-D81C-FEF52B70FCB1}"/>
              </a:ext>
            </a:extLst>
          </p:cNvPr>
          <p:cNvCxnSpPr>
            <a:cxnSpLocks/>
            <a:stCxn id="6" idx="2"/>
            <a:endCxn id="7" idx="0"/>
          </p:cNvCxnSpPr>
          <p:nvPr/>
        </p:nvCxnSpPr>
        <p:spPr>
          <a:xfrm rot="5400000">
            <a:off x="3377592" y="213531"/>
            <a:ext cx="642213" cy="4794604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A18FB96A-1676-0E01-A286-4A5575EFF731}"/>
              </a:ext>
            </a:extLst>
          </p:cNvPr>
          <p:cNvCxnSpPr>
            <a:cxnSpLocks/>
            <a:endCxn id="10" idx="0"/>
          </p:cNvCxnSpPr>
          <p:nvPr/>
        </p:nvCxnSpPr>
        <p:spPr>
          <a:xfrm>
            <a:off x="4262704" y="2598820"/>
            <a:ext cx="4158917" cy="333119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7E535BB-D247-51C8-AD68-0AA3C480611E}"/>
              </a:ext>
            </a:extLst>
          </p:cNvPr>
          <p:cNvCxnSpPr>
            <a:cxnSpLocks/>
            <a:endCxn id="9" idx="0"/>
          </p:cNvCxnSpPr>
          <p:nvPr/>
        </p:nvCxnSpPr>
        <p:spPr>
          <a:xfrm>
            <a:off x="3508693" y="2598822"/>
            <a:ext cx="0" cy="333118"/>
          </a:xfrm>
          <a:prstGeom prst="straightConnector1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CADE5E2-3B81-C36D-37FB-30651BA5BDF1}"/>
              </a:ext>
            </a:extLst>
          </p:cNvPr>
          <p:cNvSpPr/>
          <p:nvPr/>
        </p:nvSpPr>
        <p:spPr>
          <a:xfrm>
            <a:off x="9920057" y="293453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Logistic Regression</a:t>
            </a:r>
            <a:endParaRPr lang="en-GB" sz="2000" b="1" dirty="0"/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5E74F8EA-E71D-1516-EAC5-FCFB45D8733B}"/>
              </a:ext>
            </a:extLst>
          </p:cNvPr>
          <p:cNvCxnSpPr>
            <a:cxnSpLocks/>
            <a:stCxn id="10" idx="3"/>
            <a:endCxn id="14" idx="1"/>
          </p:cNvCxnSpPr>
          <p:nvPr/>
        </p:nvCxnSpPr>
        <p:spPr>
          <a:xfrm>
            <a:off x="9392168" y="3389139"/>
            <a:ext cx="527889" cy="2598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651E544-AB11-0D59-C0BD-31B8CAD5F280}"/>
              </a:ext>
            </a:extLst>
          </p:cNvPr>
          <p:cNvSpPr/>
          <p:nvPr/>
        </p:nvSpPr>
        <p:spPr>
          <a:xfrm>
            <a:off x="9920057" y="4354143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SVM</a:t>
            </a:r>
            <a:endParaRPr lang="en-GB" sz="2400" b="1" dirty="0"/>
          </a:p>
        </p:txBody>
      </p:sp>
      <p:cxnSp>
        <p:nvCxnSpPr>
          <p:cNvPr id="17" name="Connector: Elbow 16">
            <a:extLst>
              <a:ext uri="{FF2B5EF4-FFF2-40B4-BE49-F238E27FC236}">
                <a16:creationId xmlns:a16="http://schemas.microsoft.com/office/drawing/2014/main" id="{C78DC261-4C75-DAC2-9D71-6A12AFC0E492}"/>
              </a:ext>
            </a:extLst>
          </p:cNvPr>
          <p:cNvCxnSpPr>
            <a:cxnSpLocks/>
            <a:stCxn id="10" idx="2"/>
            <a:endCxn id="16" idx="0"/>
          </p:cNvCxnSpPr>
          <p:nvPr/>
        </p:nvCxnSpPr>
        <p:spPr>
          <a:xfrm rot="16200000" flipH="1">
            <a:off x="9402211" y="2865749"/>
            <a:ext cx="507804" cy="2468984"/>
          </a:xfrm>
          <a:prstGeom prst="bentConnector3">
            <a:avLst>
              <a:gd name="adj1" fmla="val 54739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0B4704E-3C1F-7E08-093A-E1BE96763021}"/>
              </a:ext>
            </a:extLst>
          </p:cNvPr>
          <p:cNvSpPr txBox="1"/>
          <p:nvPr/>
        </p:nvSpPr>
        <p:spPr>
          <a:xfrm>
            <a:off x="9920057" y="2562607"/>
            <a:ext cx="19410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Continuous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396DD9-2E51-3AFA-BEAD-92580F553FC2}"/>
              </a:ext>
            </a:extLst>
          </p:cNvPr>
          <p:cNvSpPr txBox="1"/>
          <p:nvPr/>
        </p:nvSpPr>
        <p:spPr>
          <a:xfrm>
            <a:off x="7595958" y="5268543"/>
            <a:ext cx="1651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Discreet Labels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2A43232C-D675-D130-7913-817A717AF87C}"/>
              </a:ext>
            </a:extLst>
          </p:cNvPr>
          <p:cNvSpPr/>
          <p:nvPr/>
        </p:nvSpPr>
        <p:spPr>
          <a:xfrm>
            <a:off x="7828043" y="4351088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KNN</a:t>
            </a:r>
            <a:endParaRPr lang="en-GB" sz="2400" b="1" dirty="0"/>
          </a:p>
        </p:txBody>
      </p: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A60C61CF-1F6D-B5D9-2288-91C0B8C72F55}"/>
              </a:ext>
            </a:extLst>
          </p:cNvPr>
          <p:cNvCxnSpPr>
            <a:cxnSpLocks/>
            <a:endCxn id="20" idx="0"/>
          </p:cNvCxnSpPr>
          <p:nvPr/>
        </p:nvCxnSpPr>
        <p:spPr>
          <a:xfrm rot="5400000">
            <a:off x="8695762" y="4248258"/>
            <a:ext cx="205660" cy="1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B22557D8-FA42-7626-0A9F-35CB985DFFF5}"/>
              </a:ext>
            </a:extLst>
          </p:cNvPr>
          <p:cNvSpPr/>
          <p:nvPr/>
        </p:nvSpPr>
        <p:spPr>
          <a:xfrm>
            <a:off x="5748137" y="4356177"/>
            <a:ext cx="1941095" cy="914400"/>
          </a:xfrm>
          <a:prstGeom prst="roundRect">
            <a:avLst/>
          </a:prstGeom>
          <a:solidFill>
            <a:srgbClr val="92D05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Naïve Bayes</a:t>
            </a:r>
            <a:endParaRPr lang="en-GB" sz="2400" b="1" dirty="0"/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943F4F51-DD01-F854-4531-98877BF7E223}"/>
              </a:ext>
            </a:extLst>
          </p:cNvPr>
          <p:cNvCxnSpPr>
            <a:cxnSpLocks/>
            <a:endCxn id="22" idx="0"/>
          </p:cNvCxnSpPr>
          <p:nvPr/>
        </p:nvCxnSpPr>
        <p:spPr>
          <a:xfrm rot="10800000" flipV="1">
            <a:off x="6718686" y="4129053"/>
            <a:ext cx="2167669" cy="227124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540908F-41E8-9756-E580-FFF327E90092}"/>
              </a:ext>
            </a:extLst>
          </p:cNvPr>
          <p:cNvSpPr/>
          <p:nvPr/>
        </p:nvSpPr>
        <p:spPr>
          <a:xfrm>
            <a:off x="1300350" y="4351088"/>
            <a:ext cx="1941095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Clustering</a:t>
            </a:r>
          </a:p>
          <a:p>
            <a:pPr algn="ctr"/>
            <a:r>
              <a:rPr lang="en-US" sz="2400" b="1" dirty="0"/>
              <a:t>(K-Means)</a:t>
            </a:r>
            <a:endParaRPr lang="en-GB" sz="2400" b="1" dirty="0"/>
          </a:p>
        </p:txBody>
      </p: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021DBC1C-6B82-87EE-3FBB-C41DB1B72C10}"/>
              </a:ext>
            </a:extLst>
          </p:cNvPr>
          <p:cNvCxnSpPr>
            <a:cxnSpLocks/>
            <a:stCxn id="9" idx="2"/>
            <a:endCxn id="24" idx="0"/>
          </p:cNvCxnSpPr>
          <p:nvPr/>
        </p:nvCxnSpPr>
        <p:spPr>
          <a:xfrm rot="5400000">
            <a:off x="2637422" y="3479817"/>
            <a:ext cx="504748" cy="1237795"/>
          </a:xfrm>
          <a:prstGeom prst="bentConnector3">
            <a:avLst>
              <a:gd name="adj1" fmla="val 50000"/>
            </a:avLst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A2C68606-EC51-6E62-CD81-29948382AF31}"/>
              </a:ext>
            </a:extLst>
          </p:cNvPr>
          <p:cNvSpPr/>
          <p:nvPr/>
        </p:nvSpPr>
        <p:spPr>
          <a:xfrm>
            <a:off x="3644017" y="4351088"/>
            <a:ext cx="1944582" cy="914400"/>
          </a:xfrm>
          <a:prstGeom prst="roundRect">
            <a:avLst/>
          </a:prstGeom>
          <a:solidFill>
            <a:srgbClr val="FF00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Decision Trees</a:t>
            </a:r>
            <a:endParaRPr lang="en-GB" sz="2400" b="1" dirty="0"/>
          </a:p>
        </p:txBody>
      </p:sp>
      <p:cxnSp>
        <p:nvCxnSpPr>
          <p:cNvPr id="27" name="Connector: Elbow 26">
            <a:extLst>
              <a:ext uri="{FF2B5EF4-FFF2-40B4-BE49-F238E27FC236}">
                <a16:creationId xmlns:a16="http://schemas.microsoft.com/office/drawing/2014/main" id="{CF1930E8-07AA-F714-1CC4-7AE910BD7FD1}"/>
              </a:ext>
            </a:extLst>
          </p:cNvPr>
          <p:cNvCxnSpPr>
            <a:cxnSpLocks/>
            <a:endCxn id="26" idx="0"/>
          </p:cNvCxnSpPr>
          <p:nvPr/>
        </p:nvCxnSpPr>
        <p:spPr>
          <a:xfrm rot="10800000" flipV="1">
            <a:off x="4616308" y="4129052"/>
            <a:ext cx="2100722" cy="222035"/>
          </a:xfrm>
          <a:prstGeom prst="bentConnector2">
            <a:avLst/>
          </a:prstGeom>
          <a:ln w="5715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perform both classification and regression tasks.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fit complex datasets (be careful about overfitting!)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decision tree classifier will look at a training set and then build a classifier to predict a new response to previously unknown data.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Patterns in the dataset can be captured using IF-THEN rules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decision tree looks at each attribute and splits the training data into subsets recursively to produce a decision tree. 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The IF-THEN rules create </a:t>
            </a:r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branching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.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0910708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Why Decision Trees?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97241"/>
            <a:ext cx="11481847" cy="3717759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Relatively fast compared to other classification models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Obtain similar and sometimes better accuracy compared to other models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Simple and easy to understand</a:t>
            </a:r>
          </a:p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Can be converted into simple and easy to understand classification rules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9807712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913021"/>
            <a:ext cx="11481847" cy="3801980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Decision Trees are best used when: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class label is discreet.</a:t>
            </a:r>
          </a:p>
          <a:p>
            <a:pPr lvl="1"/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 do not have large dataset.</a:t>
            </a:r>
          </a:p>
          <a:p>
            <a:pPr lvl="1"/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Data is noisy.</a:t>
            </a:r>
          </a:p>
          <a:p>
            <a:pPr lvl="1"/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Classes are well separated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440062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Trees Logic Proposition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08ACE47-1A10-404F-0110-76412C82F0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33153" y="2107143"/>
            <a:ext cx="7125694" cy="152421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A8E58A2-0C5B-E22B-5881-5ACDC21BD734}"/>
              </a:ext>
            </a:extLst>
          </p:cNvPr>
          <p:cNvSpPr txBox="1"/>
          <p:nvPr/>
        </p:nvSpPr>
        <p:spPr>
          <a:xfrm>
            <a:off x="697832" y="1690688"/>
            <a:ext cx="6790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The tree can be represented as an array</a:t>
            </a:r>
            <a:endParaRPr lang="en-GB" sz="3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91C7D4-65BB-C7FB-3BB5-BE9027AC7B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34207" y="3789947"/>
            <a:ext cx="9123586" cy="1803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645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 Construction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 lnSpcReduction="10000"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Decision trees consist of :</a:t>
            </a:r>
          </a:p>
          <a:p>
            <a:pPr marL="971550" lvl="1" indent="-514350">
              <a:buFont typeface="+mj-lt"/>
              <a:buAutoNum type="arabicPeriod"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Nodes to represent each feature, at each note the value of the feature is tested using logic relations.</a:t>
            </a:r>
          </a:p>
          <a:p>
            <a:pPr marL="971550" lvl="1" indent="-514350">
              <a:buFont typeface="+mj-lt"/>
              <a:buAutoNum type="arabicPeriod"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Branches that connect the nodes. The branching must be binary.</a:t>
            </a:r>
          </a:p>
          <a:p>
            <a:pPr lvl="2"/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two branches can be True/ False, Yes/ No, or 1/0.</a:t>
            </a:r>
          </a:p>
          <a:p>
            <a:pPr marL="971550" lvl="1" indent="-514350">
              <a:buFont typeface="+mj-lt"/>
              <a:buAutoNum type="arabicPeriod"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last nodes at the bottom of the tree are called leaves</a:t>
            </a:r>
          </a:p>
          <a:p>
            <a:pPr lvl="2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leaves classify the data points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679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 Construction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some important questions: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are the features ordered for use?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Which order will generate the most compact branching?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W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hat is the most important feature to use at the root node?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445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Entropy measures the amount of uncertainty about a variable.</a:t>
            </a:r>
          </a:p>
          <a:p>
            <a:r>
              <a:rPr lang="en-US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 is the amount of information that we need to predict the value of the variable.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2F3178-C430-8935-42FC-D568AE4B0D6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52978" y="3741261"/>
            <a:ext cx="4714167" cy="123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517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75562" cy="4235116"/>
          </a:xfrm>
        </p:spPr>
        <p:txBody>
          <a:bodyPr>
            <a:normAutofit lnSpcReduction="10000"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Assume that there is only have binary data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Assume that the data is divided into training (S) and testing (T) samples.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 includes positive data points S+, and negative data points S-.</a:t>
            </a:r>
          </a:p>
          <a:p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𝑝(𝑆</a:t>
            </a:r>
            <a:r>
              <a:rPr kumimoji="0" lang="en-US" sz="280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𝑖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is the probability mass function</a:t>
            </a:r>
          </a:p>
          <a:p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lang="en-US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Logarithms are to the base 2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42F3178-C430-8935-42FC-D568AE4B0D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2853" y="3004747"/>
            <a:ext cx="3226294" cy="84850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02AB615-4A34-20A8-C21A-8F9363882E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5430" y="4463928"/>
            <a:ext cx="6641140" cy="640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3359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- Logarithms</a:t>
            </a:r>
            <a:endParaRPr lang="en-GB" sz="6000" b="1" dirty="0"/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7FCE27-F6EF-CC44-34EC-45172D9A60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90051" y="2292917"/>
            <a:ext cx="10611898" cy="2272165"/>
          </a:xfrm>
        </p:spPr>
      </p:pic>
    </p:spTree>
    <p:extLst>
      <p:ext uri="{BB962C8B-B14F-4D97-AF65-F5344CB8AC3E}">
        <p14:creationId xmlns:p14="http://schemas.microsoft.com/office/powerpoint/2010/main" val="3181088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690688"/>
            <a:ext cx="5863389" cy="3606611"/>
          </a:xfrm>
        </p:spPr>
        <p:txBody>
          <a:bodyPr>
            <a:normAutofit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H(X) = 0 when the probability is 1 or 0</a:t>
            </a:r>
          </a:p>
          <a:p>
            <a:r>
              <a:rPr lang="en-US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 such a case there is no uncertainty about the variable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maximum value is 1 when the probability is 0.5 which the highest uncertainty we can have about predicting the value of the variable.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1560700"/>
            <a:ext cx="5424897" cy="373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5531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6594" y="3100892"/>
            <a:ext cx="4923257" cy="25770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Example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560700"/>
            <a:ext cx="5863389" cy="3736599"/>
          </a:xfrm>
        </p:spPr>
        <p:txBody>
          <a:bodyPr>
            <a:normAutofit/>
          </a:bodyPr>
          <a:lstStyle/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Consider a small dataset about customer review of a service.</a:t>
            </a:r>
          </a:p>
          <a:p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To estimate the entropy of the variables in the following data: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3492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1973179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7705" y="1732868"/>
            <a:ext cx="2935706" cy="619556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8277727" y="3205305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2070E53-2751-AEF5-E6AE-C56A98A256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033" y="3188186"/>
            <a:ext cx="5096698" cy="481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B498B4F-A7DF-6B56-040F-18D2007D41B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034" y="3608294"/>
            <a:ext cx="5096698" cy="48162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60DFFA-1459-9026-7811-DB815B1380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494" y="4427621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128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2791334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07704" y="2236880"/>
            <a:ext cx="2827421" cy="619556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9288379" y="3236502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C84B78-E45A-0D7A-B786-E71A7B55CA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494" y="4839742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69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7705" y="2778302"/>
            <a:ext cx="2887584" cy="6195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2394286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10395289" y="3236502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9267E3-163A-FADD-4046-F6510CBBA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018547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7300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5989" y="3687932"/>
            <a:ext cx="2887584" cy="6195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1985204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8314451" y="4677743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9267E3-163A-FADD-4046-F6510CBBA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018547"/>
            <a:ext cx="5096698" cy="4816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50E512-5CE0-C38A-09DD-692FE2EE2B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194" y="2790511"/>
            <a:ext cx="5096698" cy="481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1493F7-BC40-970F-1E66-4DEFE925B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436930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3500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710574B-8A94-27C0-CF1E-7394CBC9C28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14" r="2945"/>
          <a:stretch/>
        </p:blipFill>
        <p:spPr>
          <a:xfrm>
            <a:off x="5593192" y="1560700"/>
            <a:ext cx="6598808" cy="37365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414F9AE-F16E-A5E2-C2D1-334828BBAD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15989" y="4205295"/>
            <a:ext cx="2887584" cy="619556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Entropy Example</a:t>
            </a:r>
            <a:endParaRPr lang="en-GB" sz="60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92FBEE-F468-3AFC-20D9-05EC387F201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35573" y="1560700"/>
            <a:ext cx="5057619" cy="37365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CD058C5-923C-0B73-5E6E-44CE01B6CDB4}"/>
              </a:ext>
            </a:extLst>
          </p:cNvPr>
          <p:cNvSpPr/>
          <p:nvPr/>
        </p:nvSpPr>
        <p:spPr>
          <a:xfrm>
            <a:off x="535573" y="2382253"/>
            <a:ext cx="5057619" cy="445168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6F0FAA0-EE26-B313-6E7F-B229CDA03014}"/>
              </a:ext>
            </a:extLst>
          </p:cNvPr>
          <p:cNvSpPr/>
          <p:nvPr/>
        </p:nvSpPr>
        <p:spPr>
          <a:xfrm>
            <a:off x="9301045" y="4677743"/>
            <a:ext cx="1156290" cy="619556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9267E3-163A-FADD-4046-F6510CBBAA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3609471"/>
            <a:ext cx="5096698" cy="48162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50E512-5CE0-C38A-09DD-692FE2EE2B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194" y="3163493"/>
            <a:ext cx="5096698" cy="48162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1493F7-BC40-970F-1E66-4DEFE925B9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5573" y="4821942"/>
            <a:ext cx="5096698" cy="481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50900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7B90850-3999-6F8C-1FFE-CC7E1A40BE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1904" y="3276132"/>
            <a:ext cx="3945612" cy="2472763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 Construction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823255" cy="4235116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some important questions: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much information can each feature tell us about the class label?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OR how important each feature for predicting the class label.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96B7B-9C66-1D2B-ABC3-885FEE4B7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358" y="1290483"/>
            <a:ext cx="2781688" cy="215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5519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Information Gain (IG)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427" y="2093494"/>
            <a:ext cx="5878026" cy="3404937"/>
          </a:xfrm>
        </p:spPr>
        <p:txBody>
          <a:bodyPr>
            <a:normAutofit/>
          </a:bodyPr>
          <a:lstStyle/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We need to quantify the significance of each feature.</a:t>
            </a:r>
          </a:p>
          <a:p>
            <a:pPr lvl="1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Information gain 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is the amount of reduction in the entropy of the class label if we know the feature F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aim is to reduce the amount of entropy of the class H(C)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84709-4600-DF54-B39B-A5739F9E6C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29" y="1599085"/>
            <a:ext cx="5480371" cy="4031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6068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IG - Example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426" y="1455821"/>
            <a:ext cx="6086573" cy="4295273"/>
          </a:xfrm>
        </p:spPr>
        <p:txBody>
          <a:bodyPr>
            <a:normAutofit fontScale="40000" lnSpcReduction="20000"/>
          </a:bodyPr>
          <a:lstStyle/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14 data points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Outlook has three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Sunny, overcast or rainy.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Temperature has three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Hot, Mild or Cool.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Humidity has two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High or Normal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Windy is a binary feature that has two possible values:</a:t>
            </a:r>
          </a:p>
          <a:p>
            <a:pPr lvl="1"/>
            <a:r>
              <a:rPr kumimoji="0" lang="en-US" sz="5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True when it is windy or false when it is not</a:t>
            </a:r>
          </a:p>
          <a:p>
            <a:r>
              <a:rPr kumimoji="0" lang="en-US" sz="6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There are 36 possible combinations, less that the have are in the data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84709-4600-DF54-B39B-A5739F9E6C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1934" y="1302476"/>
            <a:ext cx="5492960" cy="444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247387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IG - Example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426" y="1455821"/>
            <a:ext cx="6086573" cy="4295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aim:</a:t>
            </a:r>
          </a:p>
          <a:p>
            <a:r>
              <a:rPr lang="en-US" sz="32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 construct a decision tree trained model that can</a:t>
            </a:r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 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predict whether a game is played or not:</a:t>
            </a:r>
          </a:p>
          <a:p>
            <a:r>
              <a:rPr lang="en-US" sz="2400" dirty="0">
                <a:effectLst/>
                <a:latin typeface="+mj-lt"/>
              </a:rPr>
              <a:t>Step 1 - Define the nodes, and the branches.</a:t>
            </a:r>
          </a:p>
          <a:p>
            <a:r>
              <a:rPr lang="en-US" sz="2400" dirty="0">
                <a:latin typeface="+mj-lt"/>
              </a:rPr>
              <a:t>Step 2 - </a:t>
            </a:r>
            <a:r>
              <a:rPr lang="en-US" sz="2400" dirty="0">
                <a:effectLst/>
                <a:latin typeface="+mj-lt"/>
              </a:rPr>
              <a:t>Identify the root node, and the order of the child nodes .</a:t>
            </a:r>
            <a:br>
              <a:rPr lang="en-US" sz="2400" dirty="0">
                <a:latin typeface="+mj-lt"/>
              </a:rPr>
            </a:br>
            <a:r>
              <a:rPr lang="en-US" sz="2400" dirty="0">
                <a:effectLst/>
                <a:latin typeface="+mj-lt"/>
              </a:rPr>
              <a:t>• If an attribute has more than two possible values, we still take binary decision</a:t>
            </a:r>
            <a:endParaRPr kumimoji="0" lang="en-US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584709-4600-DF54-B39B-A5739F9E6C1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51934" y="1302476"/>
            <a:ext cx="5492960" cy="4448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20336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295273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Calculating the entropy of the class label: The number of scenarios where the decision is yes is 9 and the number of times the decision is no is 5</a:t>
            </a:r>
          </a:p>
          <a:p>
            <a:r>
              <a:rPr lang="en-US" sz="3200" dirty="0">
                <a:effectLst/>
                <a:latin typeface="+mj-lt"/>
              </a:rPr>
              <a:t>The probability mass function of Yes= p</a:t>
            </a:r>
            <a:r>
              <a:rPr lang="en-US" sz="3200" baseline="-25000" dirty="0">
                <a:effectLst/>
                <a:latin typeface="+mj-lt"/>
              </a:rPr>
              <a:t>yes</a:t>
            </a:r>
            <a:r>
              <a:rPr lang="en-US" sz="3200" dirty="0">
                <a:effectLst/>
                <a:latin typeface="+mj-lt"/>
              </a:rPr>
              <a:t> = 9/14 = 0.643</a:t>
            </a:r>
          </a:p>
          <a:p>
            <a:r>
              <a:rPr lang="en-US" sz="3200" dirty="0">
                <a:latin typeface="+mj-lt"/>
              </a:rPr>
              <a:t>The probability mass function of No= p</a:t>
            </a:r>
            <a:r>
              <a:rPr lang="en-US" sz="3200" baseline="-25000" dirty="0">
                <a:latin typeface="+mj-lt"/>
              </a:rPr>
              <a:t>no</a:t>
            </a:r>
            <a:r>
              <a:rPr lang="en-US" sz="3200" dirty="0">
                <a:latin typeface="+mj-lt"/>
              </a:rPr>
              <a:t> = 5/14 = 0.357</a:t>
            </a:r>
          </a:p>
          <a:p>
            <a:r>
              <a:rPr lang="en-US" sz="3200" dirty="0">
                <a:solidFill>
                  <a:prstClr val="black"/>
                </a:solidFill>
                <a:latin typeface="+mj-lt"/>
                <a:ea typeface="+mj-ea"/>
                <a:cs typeface="+mj-cs"/>
              </a:rPr>
              <a:t>p</a:t>
            </a:r>
            <a:r>
              <a:rPr kumimoji="0" lang="en-US" sz="320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yes 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+ p</a:t>
            </a:r>
            <a:r>
              <a:rPr kumimoji="0" lang="en-US" sz="3200" i="0" u="none" strike="noStrike" kern="1200" cap="none" spc="0" normalizeH="0" baseline="-25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no 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= 1</a:t>
            </a:r>
          </a:p>
          <a:p>
            <a:r>
              <a:rPr kumimoji="0" lang="da-DK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H(c) = -(0.643 log(0.643))-(0.357 log(0.357))= 0.41+0.53=0.94</a:t>
            </a:r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2218279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596063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Calculating the IG between Decision and Outlook feature:</a:t>
            </a: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IG(F;C) = H(C) – H(C|F)</a:t>
            </a:r>
          </a:p>
          <a:p>
            <a:pPr marL="0" indent="0" algn="ctr">
              <a:buNone/>
            </a:pPr>
            <a:r>
              <a:rPr kumimoji="0" lang="en-US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 = 0.94 – ((5/14)0.97 + (4/14)0 + (5/14)0.97) = 0.246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3D781-95CD-D448-8FFA-F0D78E312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7285" y="1799697"/>
            <a:ext cx="5293895" cy="316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79445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596063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Calculating the IG between Decision and Outlook feature:</a:t>
            </a: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IG(F;C) = H(C) – H(C|F)</a:t>
            </a:r>
          </a:p>
          <a:p>
            <a:pPr marL="0" indent="0" algn="ctr">
              <a:buNone/>
            </a:pPr>
            <a:r>
              <a:rPr kumimoji="0" lang="en-US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 = 0.94 – ((4/14)1 + (6/14)0.92 + (4/14)0.81) = 0.029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3D781-95CD-D448-8FFA-F0D78E3121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3608444" y="1799697"/>
            <a:ext cx="5151577" cy="3162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9115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Identify the Root Node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4" y="1455821"/>
            <a:ext cx="11481846" cy="4596063"/>
          </a:xfrm>
        </p:spPr>
        <p:txBody>
          <a:bodyPr>
            <a:normAutofit fontScale="92500" lnSpcReduction="10000"/>
          </a:bodyPr>
          <a:lstStyle/>
          <a:p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Calculating the IG between Decision and Outlook feature:</a:t>
            </a: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endParaRPr kumimoji="0" lang="en-US" sz="3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endParaRPr lang="en-US" sz="3200" dirty="0">
              <a:solidFill>
                <a:prstClr val="black"/>
              </a:solidFill>
              <a:latin typeface="+mj-lt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</a:p>
          <a:p>
            <a:pPr marL="0" indent="0" algn="ctr">
              <a:buNone/>
            </a:pPr>
            <a:r>
              <a:rPr kumimoji="0" lang="en-US" sz="3500" b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IG(Outlook) = 0.246 &gt; IG(Temperature) = 0.029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E3D781-95CD-D448-8FFA-F0D78E31211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46319" y="1799697"/>
            <a:ext cx="5151577" cy="316276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5E753FCE-B6E0-B8D0-5FF5-E3737E72AC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821" y="1846951"/>
            <a:ext cx="5297883" cy="3164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7256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AEDF2D7-C108-B729-62C5-7D5E3D336B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30041" y="1263103"/>
            <a:ext cx="9131918" cy="4608139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Identify the Root Node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3440943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AEDF2D7-C108-B729-62C5-7D5E3D336B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530041" y="1263103"/>
            <a:ext cx="9131918" cy="4608139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New Example</a:t>
            </a:r>
            <a:endParaRPr lang="en-GB" sz="6000" b="1" dirty="0"/>
          </a:p>
        </p:txBody>
      </p:sp>
    </p:spTree>
    <p:extLst>
      <p:ext uri="{BB962C8B-B14F-4D97-AF65-F5344CB8AC3E}">
        <p14:creationId xmlns:p14="http://schemas.microsoft.com/office/powerpoint/2010/main" val="9347572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New Example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dirty="0"/>
              <a:t> Consider that some values in the class label (y) are corrupted (noisy or mislabeled)</a:t>
            </a:r>
          </a:p>
          <a:p>
            <a:r>
              <a:rPr lang="en-US" dirty="0"/>
              <a:t>A test set is generated according to the same method.</a:t>
            </a:r>
          </a:p>
          <a:p>
            <a:r>
              <a:rPr lang="en-US" dirty="0"/>
              <a:t>The test set is identical, except that some of values in class label (y) will be different.</a:t>
            </a:r>
          </a:p>
          <a:p>
            <a:r>
              <a:rPr lang="en-US" dirty="0"/>
              <a:t>Assume the corrupted values in training set class label (y) will be corrected in the testing set.</a:t>
            </a:r>
          </a:p>
          <a:p>
            <a:r>
              <a:rPr lang="en-US" dirty="0"/>
              <a:t>Assume that some of the uncorrupted values in training set class label (y) values will be corrupted in the testing set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73102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6000" b="1" dirty="0"/>
              <a:t>Building a Decision Tree using the Training Data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B641269-739A-6588-7110-13374FBC33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22191" y="1690688"/>
            <a:ext cx="8747618" cy="4036344"/>
          </a:xfrm>
        </p:spPr>
      </p:pic>
    </p:spTree>
    <p:extLst>
      <p:ext uri="{BB962C8B-B14F-4D97-AF65-F5344CB8AC3E}">
        <p14:creationId xmlns:p14="http://schemas.microsoft.com/office/powerpoint/2010/main" val="155445181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Every leaf node contains exactly one record and so...</a:t>
            </a:r>
          </a:p>
          <a:p>
            <a:pPr lvl="1"/>
            <a:r>
              <a:rPr lang="en-US" sz="3200" dirty="0"/>
              <a:t>We would have a training set error of zero</a:t>
            </a:r>
          </a:p>
          <a:p>
            <a:pPr lvl="1"/>
            <a:endParaRPr lang="en-US" sz="3200" dirty="0"/>
          </a:p>
          <a:p>
            <a:pPr lvl="1"/>
            <a:r>
              <a:rPr lang="en-US" sz="2800" dirty="0"/>
              <a:t>AND…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The testing error is expected to be about 3/8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71524"/>
            <a:ext cx="6039693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5025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Training Errors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Every leaf node contains exactly one record and so...</a:t>
            </a:r>
          </a:p>
          <a:p>
            <a:pPr lvl="1"/>
            <a:r>
              <a:rPr lang="en-US" sz="3200" dirty="0"/>
              <a:t>We would have a training set error of zero</a:t>
            </a:r>
          </a:p>
          <a:p>
            <a:pPr lvl="1"/>
            <a:endParaRPr lang="en-US" sz="3200" dirty="0"/>
          </a:p>
          <a:p>
            <a:pPr lvl="1"/>
            <a:r>
              <a:rPr lang="en-US" sz="2800" dirty="0"/>
              <a:t>AND…</a:t>
            </a:r>
          </a:p>
          <a:p>
            <a:pPr lvl="1"/>
            <a:endParaRPr lang="en-US" sz="2800" dirty="0"/>
          </a:p>
          <a:p>
            <a:pPr lvl="1"/>
            <a:r>
              <a:rPr lang="en-US" sz="3200" dirty="0"/>
              <a:t>The testing error is expected to be about 3/8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71524"/>
            <a:ext cx="6039693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2687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 Performance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What does this mean?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dirty="0"/>
              <a:t>It shows that the constructed tree is not performing well on the unseen data (testing set).</a:t>
            </a:r>
          </a:p>
          <a:p>
            <a:r>
              <a:rPr lang="en-US" sz="3200" dirty="0"/>
              <a:t>However, the performance was perfect on the training data.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71524"/>
            <a:ext cx="6039693" cy="2514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4473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Trimming the Irrelevant Features</a:t>
            </a:r>
            <a:endParaRPr lang="en-GB" sz="60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65FA2EC-E841-C7AE-918B-58C6856BA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40831" y="1400911"/>
            <a:ext cx="8510337" cy="4340403"/>
          </a:xfrm>
        </p:spPr>
      </p:pic>
    </p:spTree>
    <p:extLst>
      <p:ext uri="{BB962C8B-B14F-4D97-AF65-F5344CB8AC3E}">
        <p14:creationId xmlns:p14="http://schemas.microsoft.com/office/powerpoint/2010/main" val="23670491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Trimming the Irrelevant Features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3790"/>
            <a:ext cx="5737781" cy="4295274"/>
          </a:xfrm>
        </p:spPr>
        <p:txBody>
          <a:bodyPr>
            <a:noAutofit/>
          </a:bodyPr>
          <a:lstStyle/>
          <a:p>
            <a:r>
              <a:rPr lang="en-US" b="1" dirty="0"/>
              <a:t> Without including the irrelevant bits, we will have this tree:</a:t>
            </a:r>
          </a:p>
          <a:p>
            <a:endParaRPr lang="en-US" sz="2400" b="1" dirty="0"/>
          </a:p>
          <a:p>
            <a:pPr lvl="1"/>
            <a:r>
              <a:rPr lang="en-US" dirty="0"/>
              <a:t>e=0 and e=1 will be the leaf nodes</a:t>
            </a:r>
          </a:p>
          <a:p>
            <a:pPr lvl="1"/>
            <a:r>
              <a:rPr lang="en-US" dirty="0"/>
              <a:t>They will be </a:t>
            </a:r>
            <a:r>
              <a:rPr lang="en-US" dirty="0" err="1"/>
              <a:t>unexpandable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539378" y="1320377"/>
            <a:ext cx="4294403" cy="3158465"/>
          </a:xfrm>
          <a:prstGeom prst="rect">
            <a:avLst/>
          </a:prstGeom>
        </p:spPr>
      </p:pic>
      <p:sp>
        <p:nvSpPr>
          <p:cNvPr id="15" name="Oval 14">
            <a:extLst>
              <a:ext uri="{FF2B5EF4-FFF2-40B4-BE49-F238E27FC236}">
                <a16:creationId xmlns:a16="http://schemas.microsoft.com/office/drawing/2014/main" id="{E91BE68F-9FFF-85F5-9858-FA939E5D87E7}"/>
              </a:ext>
            </a:extLst>
          </p:cNvPr>
          <p:cNvSpPr/>
          <p:nvPr/>
        </p:nvSpPr>
        <p:spPr>
          <a:xfrm>
            <a:off x="7533093" y="3238793"/>
            <a:ext cx="1672390" cy="117909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1A7BD7E-8FAA-A8FF-5BB8-C1BBCEA7E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77981" y="3162004"/>
            <a:ext cx="1755800" cy="125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2224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Trimming the Irrelevant Features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43790"/>
            <a:ext cx="5737781" cy="4295274"/>
          </a:xfrm>
        </p:spPr>
        <p:txBody>
          <a:bodyPr>
            <a:noAutofit/>
          </a:bodyPr>
          <a:lstStyle/>
          <a:p>
            <a:r>
              <a:rPr lang="en-US" b="1" dirty="0"/>
              <a:t> Without including the irrelevant bits, we will have this tree:</a:t>
            </a:r>
          </a:p>
          <a:p>
            <a:endParaRPr lang="en-US" sz="2400" b="1" dirty="0"/>
          </a:p>
          <a:p>
            <a:pPr lvl="1"/>
            <a:r>
              <a:rPr lang="en-US" dirty="0"/>
              <a:t>e=0 and e=1 will be the leaf nodes</a:t>
            </a:r>
          </a:p>
          <a:p>
            <a:pPr lvl="1"/>
            <a:r>
              <a:rPr lang="en-US" dirty="0"/>
              <a:t>They will be </a:t>
            </a:r>
            <a:r>
              <a:rPr lang="en-US" dirty="0" err="1"/>
              <a:t>unexpandable</a:t>
            </a:r>
            <a:endParaRPr lang="en-US" dirty="0"/>
          </a:p>
          <a:p>
            <a:pPr lvl="1"/>
            <a:r>
              <a:rPr lang="en-US" dirty="0"/>
              <a:t>In about 12 of the 16 records in this node the output will be 0</a:t>
            </a:r>
          </a:p>
          <a:p>
            <a:pPr lvl="1"/>
            <a:r>
              <a:rPr lang="en-US" dirty="0"/>
              <a:t>So this will almost certainly predict 0</a:t>
            </a:r>
          </a:p>
          <a:p>
            <a:pPr lvl="1"/>
            <a:r>
              <a:rPr lang="en-US" dirty="0"/>
              <a:t>In about 12 of the 16 records in this node the output will be 1</a:t>
            </a:r>
          </a:p>
          <a:p>
            <a:pPr lvl="1"/>
            <a:r>
              <a:rPr lang="en-US" dirty="0"/>
              <a:t>So this will almost certainly predict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539378" y="1320377"/>
            <a:ext cx="4294403" cy="3158465"/>
          </a:xfrm>
          <a:prstGeom prst="rect">
            <a:avLst/>
          </a:prstGeom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85CA9E3-BCC5-F8FD-32EB-3F76C3B7F367}"/>
              </a:ext>
            </a:extLst>
          </p:cNvPr>
          <p:cNvCxnSpPr/>
          <p:nvPr/>
        </p:nvCxnSpPr>
        <p:spPr>
          <a:xfrm flipV="1">
            <a:off x="5751095" y="4018547"/>
            <a:ext cx="4572000" cy="1203158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AE21FE1-1A23-EC23-53DB-3437650192F3}"/>
              </a:ext>
            </a:extLst>
          </p:cNvPr>
          <p:cNvCxnSpPr>
            <a:cxnSpLocks/>
          </p:cNvCxnSpPr>
          <p:nvPr/>
        </p:nvCxnSpPr>
        <p:spPr>
          <a:xfrm flipV="1">
            <a:off x="5606716" y="3753853"/>
            <a:ext cx="2249905" cy="4090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3567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 Performance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5737781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 What does this mean?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dirty="0"/>
              <a:t>The error rate of this tree is expected to be only 1/4 of the test set predictions</a:t>
            </a:r>
            <a:endParaRPr lang="en-GB" sz="3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9707AF-954A-43AE-E82D-73DAE77733B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320591" y="1702453"/>
            <a:ext cx="5625485" cy="358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5809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Overfitting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dirty="0"/>
              <a:t> </a:t>
            </a:r>
            <a:r>
              <a:rPr lang="en-US" sz="3200" dirty="0"/>
              <a:t>Overfitting is a concept in data science, which occurs when a statistical model fits exactly against its training data</a:t>
            </a:r>
          </a:p>
          <a:p>
            <a:r>
              <a:rPr lang="en-US" sz="3200" dirty="0"/>
              <a:t>When this happens, the algorithm unfortunately cannot perform accurately against unseen data, defeating its purpose</a:t>
            </a:r>
          </a:p>
          <a:p>
            <a:r>
              <a:rPr lang="en-US" sz="3200" dirty="0" err="1"/>
              <a:t>Generalisation</a:t>
            </a:r>
            <a:r>
              <a:rPr lang="en-US" sz="3200" dirty="0"/>
              <a:t> of a model to new data is ultimately what allows us to use machine learning algorithms every day to make predictions and classify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0391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Overfitting</a:t>
            </a:r>
            <a:endParaRPr lang="en-GB" sz="6000" b="1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D0D31C1-A2F1-F875-1C71-C6AFD692D2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08441" y="1664523"/>
            <a:ext cx="8775118" cy="3528953"/>
          </a:xfrm>
        </p:spPr>
      </p:pic>
    </p:spTree>
    <p:extLst>
      <p:ext uri="{BB962C8B-B14F-4D97-AF65-F5344CB8AC3E}">
        <p14:creationId xmlns:p14="http://schemas.microsoft.com/office/powerpoint/2010/main" val="174537328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9E8D980-947E-5741-B4D7-1E02A1C981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5985" b="5898"/>
          <a:stretch/>
        </p:blipFill>
        <p:spPr>
          <a:xfrm>
            <a:off x="2695074" y="1338843"/>
            <a:ext cx="7182851" cy="4180314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Overfitting</a:t>
            </a:r>
            <a:endParaRPr lang="en-GB" sz="60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FD7C4A-9522-AEED-96FD-261EC43CF117}"/>
              </a:ext>
            </a:extLst>
          </p:cNvPr>
          <p:cNvSpPr txBox="1"/>
          <p:nvPr/>
        </p:nvSpPr>
        <p:spPr>
          <a:xfrm>
            <a:off x="1708484" y="3121223"/>
            <a:ext cx="8491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Accuracy</a:t>
            </a:r>
            <a:endParaRPr lang="en-GB" sz="1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EA927E-975A-E0C1-B362-F6E8D3CB7D2F}"/>
              </a:ext>
            </a:extLst>
          </p:cNvPr>
          <p:cNvSpPr txBox="1"/>
          <p:nvPr/>
        </p:nvSpPr>
        <p:spPr>
          <a:xfrm>
            <a:off x="4887977" y="5434933"/>
            <a:ext cx="245400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/>
              <a:t>Size of tree (Number of nodes</a:t>
            </a:r>
            <a:r>
              <a:rPr lang="en-US" sz="1400" dirty="0"/>
              <a:t>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825478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Overfitting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Sources of Overfitting:</a:t>
            </a:r>
          </a:p>
          <a:p>
            <a:pPr lvl="1"/>
            <a:r>
              <a:rPr lang="en-GB" sz="3200" dirty="0"/>
              <a:t>Noise</a:t>
            </a:r>
          </a:p>
          <a:p>
            <a:pPr lvl="1"/>
            <a:r>
              <a:rPr lang="en-US" sz="3200" dirty="0"/>
              <a:t>Small number of examples are associated with each leaf node</a:t>
            </a:r>
          </a:p>
          <a:p>
            <a:r>
              <a:rPr lang="en-GB" sz="3200" b="1" dirty="0"/>
              <a:t>Dealing with overfitting:</a:t>
            </a:r>
          </a:p>
          <a:p>
            <a:pPr lvl="1"/>
            <a:r>
              <a:rPr lang="en-US" sz="3200" dirty="0"/>
              <a:t>Stop growing the tree</a:t>
            </a:r>
          </a:p>
          <a:p>
            <a:pPr lvl="1"/>
            <a:r>
              <a:rPr lang="en-US" sz="3200" dirty="0"/>
              <a:t>Post prune the tree - Prune after overfitting</a:t>
            </a:r>
          </a:p>
        </p:txBody>
      </p:sp>
    </p:spTree>
    <p:extLst>
      <p:ext uri="{BB962C8B-B14F-4D97-AF65-F5344CB8AC3E}">
        <p14:creationId xmlns:p14="http://schemas.microsoft.com/office/powerpoint/2010/main" val="30062625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 Size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19726"/>
            <a:ext cx="11481847" cy="4319337"/>
          </a:xfrm>
        </p:spPr>
        <p:txBody>
          <a:bodyPr>
            <a:noAutofit/>
          </a:bodyPr>
          <a:lstStyle/>
          <a:p>
            <a:r>
              <a:rPr lang="en-US" sz="3200" b="1" dirty="0"/>
              <a:t>What is the correct tree size?</a:t>
            </a:r>
          </a:p>
          <a:p>
            <a:pPr lvl="1"/>
            <a:r>
              <a:rPr lang="en-US" sz="2800" dirty="0"/>
              <a:t> Balanced trees are preferred</a:t>
            </a:r>
          </a:p>
          <a:p>
            <a:pPr lvl="1"/>
            <a:r>
              <a:rPr lang="en-US" sz="2800" dirty="0"/>
              <a:t>Trees that grow on one side usually tend to be shallow</a:t>
            </a:r>
          </a:p>
          <a:p>
            <a:pPr lvl="1"/>
            <a:r>
              <a:rPr lang="en-US" sz="2800" dirty="0"/>
              <a:t>Too many splits just to reach very few datapoints is preferred</a:t>
            </a:r>
          </a:p>
          <a:p>
            <a:r>
              <a:rPr lang="en-US" sz="3200" b="1" dirty="0"/>
              <a:t>How do we determine correct final tree (size)</a:t>
            </a:r>
          </a:p>
          <a:p>
            <a:pPr lvl="1"/>
            <a:r>
              <a:rPr lang="en-US" sz="2800" dirty="0"/>
              <a:t>Validation set (1/3rd)</a:t>
            </a:r>
          </a:p>
          <a:p>
            <a:pPr lvl="1"/>
            <a:r>
              <a:rPr lang="en-US" sz="2800" dirty="0"/>
              <a:t>Statistical (chi-square) test to determine whether to grow the tree</a:t>
            </a:r>
          </a:p>
          <a:p>
            <a:pPr lvl="1"/>
            <a:r>
              <a:rPr lang="en-US" sz="2800" dirty="0"/>
              <a:t>Minimize MDL (measure of complexity)</a:t>
            </a:r>
          </a:p>
          <a:p>
            <a:pPr lvl="2"/>
            <a:r>
              <a:rPr lang="en-US" sz="2800" dirty="0"/>
              <a:t>size(tree) + size(misclassifications)</a:t>
            </a:r>
          </a:p>
        </p:txBody>
      </p:sp>
    </p:spTree>
    <p:extLst>
      <p:ext uri="{BB962C8B-B14F-4D97-AF65-F5344CB8AC3E}">
        <p14:creationId xmlns:p14="http://schemas.microsoft.com/office/powerpoint/2010/main" val="41189692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Decision Trees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Using Chi-squared to avoid overfitting</a:t>
            </a:r>
          </a:p>
          <a:p>
            <a:pPr lvl="1"/>
            <a:r>
              <a:rPr lang="en-US" sz="2800" dirty="0"/>
              <a:t>Build the full decision tree as before.</a:t>
            </a:r>
          </a:p>
          <a:p>
            <a:pPr lvl="1"/>
            <a:r>
              <a:rPr lang="en-US" sz="2800" dirty="0"/>
              <a:t>But when you can grow it no more, start to prune:</a:t>
            </a:r>
          </a:p>
          <a:p>
            <a:pPr lvl="1"/>
            <a:r>
              <a:rPr lang="en-US" sz="2800" dirty="0"/>
              <a:t>Beginning at the bottom of the tree, delete splits in which</a:t>
            </a:r>
          </a:p>
          <a:p>
            <a:pPr marL="457200" lvl="1" indent="0">
              <a:buNone/>
            </a:pPr>
            <a:r>
              <a:rPr lang="en-US" sz="2800" dirty="0"/>
              <a:t> </a:t>
            </a:r>
            <a:r>
              <a:rPr lang="en-US" sz="2800" i="1" dirty="0"/>
              <a:t>p</a:t>
            </a:r>
            <a:r>
              <a:rPr lang="en-US" sz="2800" i="1" baseline="-25000" dirty="0"/>
              <a:t>chance</a:t>
            </a:r>
            <a:r>
              <a:rPr lang="en-US" sz="2800" i="1" dirty="0"/>
              <a:t> &gt; MaxP</a:t>
            </a:r>
            <a:r>
              <a:rPr lang="en-US" sz="2800" i="1" baseline="-25000" dirty="0"/>
              <a:t>chance</a:t>
            </a:r>
          </a:p>
          <a:p>
            <a:pPr lvl="1"/>
            <a:r>
              <a:rPr lang="en-US" sz="2800" dirty="0"/>
              <a:t>Continue working you way up until no more nodes can be pruned</a:t>
            </a:r>
          </a:p>
          <a:p>
            <a:pPr marL="457200" lvl="1" indent="0">
              <a:buNone/>
            </a:pPr>
            <a:endParaRPr lang="en-US" sz="2800" dirty="0"/>
          </a:p>
          <a:p>
            <a:pPr marL="457200" lvl="1" indent="0" algn="ctr">
              <a:buNone/>
            </a:pPr>
            <a:r>
              <a:rPr lang="en-US" sz="2000" i="1" dirty="0"/>
              <a:t>MaxP</a:t>
            </a:r>
            <a:r>
              <a:rPr lang="en-US" sz="2000" i="1" baseline="-25000" dirty="0"/>
              <a:t>chance</a:t>
            </a:r>
            <a:r>
              <a:rPr lang="en-US" sz="2000" i="1" dirty="0"/>
              <a:t> is a magic parameter you must specify to the decision tree, indicating your willingness to risk fitting noise</a:t>
            </a:r>
          </a:p>
        </p:txBody>
      </p:sp>
    </p:spTree>
    <p:extLst>
      <p:ext uri="{BB962C8B-B14F-4D97-AF65-F5344CB8AC3E}">
        <p14:creationId xmlns:p14="http://schemas.microsoft.com/office/powerpoint/2010/main" val="24661963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MaxPchance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i="1" dirty="0"/>
              <a:t>The decision tree can automatically adjust its pruning decisions according to the amount of apparent noise and data</a:t>
            </a:r>
          </a:p>
          <a:p>
            <a:endParaRPr lang="en-US" i="1" dirty="0"/>
          </a:p>
          <a:p>
            <a:r>
              <a:rPr lang="en-US" i="1" dirty="0"/>
              <a:t>The user must come up with a good value of MaxPchance. (we may use 0.05, which is his favorite value for any magic parameter)</a:t>
            </a:r>
          </a:p>
          <a:p>
            <a:endParaRPr lang="en-US" i="1" dirty="0"/>
          </a:p>
          <a:p>
            <a:r>
              <a:rPr lang="en-US" i="1" dirty="0"/>
              <a:t>But with extra work, the best MaxPchance value can be estimated automatically by cross-validation</a:t>
            </a:r>
          </a:p>
        </p:txBody>
      </p:sp>
    </p:spTree>
    <p:extLst>
      <p:ext uri="{BB962C8B-B14F-4D97-AF65-F5344CB8AC3E}">
        <p14:creationId xmlns:p14="http://schemas.microsoft.com/office/powerpoint/2010/main" val="118933407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Reduced Error Pruning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88168"/>
            <a:ext cx="11481847" cy="4150895"/>
          </a:xfrm>
        </p:spPr>
        <p:txBody>
          <a:bodyPr>
            <a:noAutofit/>
          </a:bodyPr>
          <a:lstStyle/>
          <a:p>
            <a:r>
              <a:rPr lang="en-US" sz="3200" b="1" dirty="0"/>
              <a:t>Prune until further pruning is harmful:</a:t>
            </a:r>
          </a:p>
          <a:p>
            <a:pPr lvl="1"/>
            <a:r>
              <a:rPr lang="en-US" sz="3200" dirty="0"/>
              <a:t>Remove subtree at node and replace with leaf.</a:t>
            </a:r>
          </a:p>
          <a:p>
            <a:pPr lvl="1"/>
            <a:r>
              <a:rPr lang="en-US" sz="3200" dirty="0"/>
              <a:t>Assign most common class at node to leaf.</a:t>
            </a:r>
          </a:p>
          <a:p>
            <a:pPr lvl="1"/>
            <a:r>
              <a:rPr lang="en-US" sz="3200" dirty="0"/>
              <a:t>Remove the node that most improves the validation accuracy.</a:t>
            </a:r>
          </a:p>
          <a:p>
            <a:pPr lvl="1"/>
            <a:r>
              <a:rPr lang="en-US" sz="3200" dirty="0"/>
              <a:t>Only select node for removal if error &lt;= error of original tree on validation set</a:t>
            </a:r>
          </a:p>
        </p:txBody>
      </p:sp>
    </p:spTree>
    <p:extLst>
      <p:ext uri="{BB962C8B-B14F-4D97-AF65-F5344CB8AC3E}">
        <p14:creationId xmlns:p14="http://schemas.microsoft.com/office/powerpoint/2010/main" val="1711234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Rule Post Pruning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sz="3200" dirty="0"/>
              <a:t>Convert tree to equivalent set of rules</a:t>
            </a:r>
          </a:p>
          <a:p>
            <a:r>
              <a:rPr lang="en-US" sz="3200" dirty="0"/>
              <a:t>Prune each rule independently of others</a:t>
            </a:r>
          </a:p>
          <a:p>
            <a:pPr lvl="1"/>
            <a:r>
              <a:rPr lang="en-US" sz="2800" dirty="0"/>
              <a:t>Remove precondition and test the validation accuracy.</a:t>
            </a:r>
          </a:p>
          <a:p>
            <a:r>
              <a:rPr lang="en-US" sz="3200" dirty="0"/>
              <a:t>Sort final rules into sequence by estimated accuracy and consider them in this sequence.</a:t>
            </a:r>
          </a:p>
          <a:p>
            <a:r>
              <a:rPr lang="en-US" sz="3200" dirty="0"/>
              <a:t>Classify new instances using the sorted sequence of rules</a:t>
            </a:r>
          </a:p>
        </p:txBody>
      </p:sp>
    </p:spTree>
    <p:extLst>
      <p:ext uri="{BB962C8B-B14F-4D97-AF65-F5344CB8AC3E}">
        <p14:creationId xmlns:p14="http://schemas.microsoft.com/office/powerpoint/2010/main" val="543551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Further Decision Tree Information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dirty="0"/>
              <a:t>It’s easy to have real-valued outputs too</a:t>
            </a:r>
          </a:p>
          <a:p>
            <a:pPr lvl="1"/>
            <a:r>
              <a:rPr lang="en-US" sz="2800" dirty="0"/>
              <a:t>these are called Regression Trees</a:t>
            </a:r>
          </a:p>
          <a:p>
            <a:r>
              <a:rPr lang="en-US" dirty="0"/>
              <a:t>Bayesian Decision Trees can take a different approach to preventing overfitting</a:t>
            </a:r>
          </a:p>
          <a:p>
            <a:r>
              <a:rPr lang="en-US" dirty="0"/>
              <a:t>There are alternatives to Information Gain for splitting nodes</a:t>
            </a:r>
          </a:p>
          <a:p>
            <a:r>
              <a:rPr lang="en-US" dirty="0"/>
              <a:t>Choosing MaxPchance automatically.</a:t>
            </a:r>
          </a:p>
          <a:p>
            <a:r>
              <a:rPr lang="en-US" dirty="0"/>
              <a:t>More details of Chi-Squared testing.</a:t>
            </a:r>
          </a:p>
          <a:p>
            <a:r>
              <a:rPr lang="en-US" dirty="0"/>
              <a:t>Handling missing values.</a:t>
            </a:r>
          </a:p>
        </p:txBody>
      </p:sp>
    </p:spTree>
    <p:extLst>
      <p:ext uri="{BB962C8B-B14F-4D97-AF65-F5344CB8AC3E}">
        <p14:creationId xmlns:p14="http://schemas.microsoft.com/office/powerpoint/2010/main" val="119086392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Further Decision Tree Information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dirty="0"/>
              <a:t>Contingency table – what is it?</a:t>
            </a:r>
          </a:p>
          <a:p>
            <a:r>
              <a:rPr lang="en-US" dirty="0"/>
              <a:t>The recursive algorithm for building an unpruned decision tree</a:t>
            </a:r>
          </a:p>
          <a:p>
            <a:r>
              <a:rPr lang="en-US" dirty="0"/>
              <a:t>Training and test set errors - what are they?</a:t>
            </a:r>
          </a:p>
          <a:p>
            <a:r>
              <a:rPr lang="en-US" dirty="0"/>
              <a:t>Test set errors can be bigger than training set – why?</a:t>
            </a:r>
          </a:p>
          <a:p>
            <a:r>
              <a:rPr lang="en-US" dirty="0"/>
              <a:t>Pruning can reduce test set error – why?</a:t>
            </a:r>
          </a:p>
          <a:p>
            <a:r>
              <a:rPr lang="en-US" dirty="0"/>
              <a:t>How to exploit real-valued inputs</a:t>
            </a:r>
          </a:p>
        </p:txBody>
      </p:sp>
    </p:spTree>
    <p:extLst>
      <p:ext uri="{BB962C8B-B14F-4D97-AF65-F5344CB8AC3E}">
        <p14:creationId xmlns:p14="http://schemas.microsoft.com/office/powerpoint/2010/main" val="39786869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Further Decision Tree Information</a:t>
            </a:r>
            <a:endParaRPr lang="en-GB" sz="6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B2C48-0157-B465-641F-FD67D932DA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3611" y="1588168"/>
            <a:ext cx="11226455" cy="4150895"/>
          </a:xfrm>
        </p:spPr>
        <p:txBody>
          <a:bodyPr>
            <a:noAutofit/>
          </a:bodyPr>
          <a:lstStyle/>
          <a:p>
            <a:r>
              <a:rPr lang="en-US" dirty="0"/>
              <a:t>John Wiley &amp; Sons, New York (2006),</a:t>
            </a:r>
            <a:r>
              <a:rPr lang="en-US" b="1" dirty="0"/>
              <a:t> Elements of information theory</a:t>
            </a:r>
            <a:endParaRPr lang="en-US" dirty="0"/>
          </a:p>
          <a:p>
            <a:r>
              <a:rPr lang="en-US" dirty="0"/>
              <a:t>Witten, I.H., Frank, E., Hall, M.A., Pal, C.J. and DATA, M., 2005,</a:t>
            </a:r>
          </a:p>
          <a:p>
            <a:pPr marL="0" indent="0">
              <a:buNone/>
            </a:pPr>
            <a:r>
              <a:rPr lang="en-US" b="1" dirty="0"/>
              <a:t>Practical machine learning 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30928775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2047</Words>
  <Application>Microsoft Office PowerPoint</Application>
  <PresentationFormat>Widescreen</PresentationFormat>
  <Paragraphs>316</Paragraphs>
  <Slides>49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49</vt:i4>
      </vt:variant>
    </vt:vector>
  </HeadingPairs>
  <TitlesOfParts>
    <vt:vector size="74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Decision Trees</vt:lpstr>
      <vt:lpstr>Decision Trees</vt:lpstr>
      <vt:lpstr>Why Decision Trees?</vt:lpstr>
      <vt:lpstr>Decision Trees</vt:lpstr>
      <vt:lpstr>Decision Trees Logic Proposition</vt:lpstr>
      <vt:lpstr>Decision Tree Construction</vt:lpstr>
      <vt:lpstr>Decision Tree Construction</vt:lpstr>
      <vt:lpstr>Entropy</vt:lpstr>
      <vt:lpstr>Entropy</vt:lpstr>
      <vt:lpstr>Entropy - Logarithms</vt:lpstr>
      <vt:lpstr>Entropy</vt:lpstr>
      <vt:lpstr>Entropy Example</vt:lpstr>
      <vt:lpstr>Entropy Example</vt:lpstr>
      <vt:lpstr>Entropy Example</vt:lpstr>
      <vt:lpstr>Entropy Example</vt:lpstr>
      <vt:lpstr>Entropy Example</vt:lpstr>
      <vt:lpstr>Entropy Example</vt:lpstr>
      <vt:lpstr>Decision Tree Construction</vt:lpstr>
      <vt:lpstr>Information Gain (IG)</vt:lpstr>
      <vt:lpstr>IG - Example</vt:lpstr>
      <vt:lpstr>IG - Example</vt:lpstr>
      <vt:lpstr>Identify the Root Node</vt:lpstr>
      <vt:lpstr>Identify the Root Node</vt:lpstr>
      <vt:lpstr>Identify the Root Node</vt:lpstr>
      <vt:lpstr>Identify the Root Node</vt:lpstr>
      <vt:lpstr>Identify the Root Node</vt:lpstr>
      <vt:lpstr>New Example</vt:lpstr>
      <vt:lpstr>New Example</vt:lpstr>
      <vt:lpstr>Building a Decision Tree using the Training Data</vt:lpstr>
      <vt:lpstr>Training Errors</vt:lpstr>
      <vt:lpstr>Training Errors</vt:lpstr>
      <vt:lpstr>Decision Tree Performance</vt:lpstr>
      <vt:lpstr>Trimming the Irrelevant Features</vt:lpstr>
      <vt:lpstr>Trimming the Irrelevant Features</vt:lpstr>
      <vt:lpstr>Trimming the Irrelevant Features</vt:lpstr>
      <vt:lpstr>Decision Tree Performance</vt:lpstr>
      <vt:lpstr>Overfitting</vt:lpstr>
      <vt:lpstr>Overfitting</vt:lpstr>
      <vt:lpstr>Overfitting</vt:lpstr>
      <vt:lpstr>Overfitting</vt:lpstr>
      <vt:lpstr>Decision Tree Size</vt:lpstr>
      <vt:lpstr>Decision Trees</vt:lpstr>
      <vt:lpstr>MaxPchance</vt:lpstr>
      <vt:lpstr>Reduced Error Pruning</vt:lpstr>
      <vt:lpstr>Rule Post Pruning</vt:lpstr>
      <vt:lpstr>Further Decision Tree Information</vt:lpstr>
      <vt:lpstr>Further Decision Tree Information</vt:lpstr>
      <vt:lpstr>Further Decision Tree Information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103</cp:revision>
  <dcterms:created xsi:type="dcterms:W3CDTF">2021-03-09T15:35:42Z</dcterms:created>
  <dcterms:modified xsi:type="dcterms:W3CDTF">2024-12-27T10:45:10Z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