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70" r:id="rId2"/>
    <p:sldId id="256" r:id="rId3"/>
    <p:sldId id="257" r:id="rId4"/>
    <p:sldId id="258" r:id="rId5"/>
    <p:sldId id="268" r:id="rId6"/>
    <p:sldId id="259" r:id="rId7"/>
    <p:sldId id="260" r:id="rId8"/>
    <p:sldId id="261" r:id="rId9"/>
    <p:sldId id="262" r:id="rId10"/>
    <p:sldId id="263" r:id="rId11"/>
    <p:sldId id="264" r:id="rId12"/>
    <p:sldId id="265" r:id="rId13"/>
    <p:sldId id="266"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80CDFA-649B-4F5C-8CA5-A1B489DDC4E8}" type="datetimeFigureOut">
              <a:rPr lang="en-US" smtClean="0"/>
              <a:t>2/25/2026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7AF9E6-0AC0-481A-A87C-D1C0ACFB5220}" type="slidenum">
              <a:rPr lang="en-US" smtClean="0"/>
              <a:t>‹#›</a:t>
            </a:fld>
            <a:endParaRPr lang="en-US"/>
          </a:p>
        </p:txBody>
      </p:sp>
    </p:spTree>
    <p:extLst>
      <p:ext uri="{BB962C8B-B14F-4D97-AF65-F5344CB8AC3E}">
        <p14:creationId xmlns:p14="http://schemas.microsoft.com/office/powerpoint/2010/main" val="16532941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Mental health is a critical issue in the hospitality industry because employees are exposed to multiple overlapping stress factors. Long and irregular working hours disrupt work–life balance and limit recovery time, while emotional </a:t>
            </a:r>
            <a:r>
              <a:rPr lang="en-US" dirty="0" err="1"/>
              <a:t>labour</a:t>
            </a:r>
            <a:r>
              <a:rPr lang="en-US" dirty="0"/>
              <a:t> requires staff to remain polite and positive regardless of their personal feelings. In addition, low wages and job insecurity increase financial anxiety, especially among younger and migrant workers. These pressures intensified after COVID-19 due to </a:t>
            </a:r>
            <a:r>
              <a:rPr lang="en-US" dirty="0" err="1"/>
              <a:t>labour</a:t>
            </a:r>
            <a:r>
              <a:rPr lang="en-US" dirty="0"/>
              <a:t> shortages and increased workloads. As a result, mental health challenges are no longer isolated personal issues but widespread </a:t>
            </a:r>
            <a:r>
              <a:rPr lang="en-US" dirty="0" err="1"/>
              <a:t>organisational</a:t>
            </a:r>
            <a:r>
              <a:rPr lang="en-US" dirty="0"/>
              <a:t> problems. When wellbeing is ignored, employees experience burnout, dissatisfaction, and disengagement, which leads to higher turnover and reduced service quality. This ultimately damages </a:t>
            </a:r>
            <a:r>
              <a:rPr lang="en-US" dirty="0" err="1"/>
              <a:t>organisational</a:t>
            </a:r>
            <a:r>
              <a:rPr lang="en-US" dirty="0"/>
              <a:t> reputation and profitability. Therefore, mental health should be viewed as both an ethical responsibility and a strategic priority for sustainable hospitality management.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257173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academic literature strongly indicates that hospitality workers face higher psychological risks than employees in many other sectors. Mental health is defined not only as the absence of illness but also as emotional resilience, job satisfaction, and psychological stability. Research shows that burnout, </a:t>
            </a:r>
            <a:r>
              <a:rPr lang="en-US" dirty="0" err="1"/>
              <a:t>characterised</a:t>
            </a:r>
            <a:r>
              <a:rPr lang="en-US" dirty="0"/>
              <a:t> by emotional exhaustion and reduced achievement, is highly prevalent due to prolonged exposure to stress. Emotional </a:t>
            </a:r>
            <a:r>
              <a:rPr lang="en-US" dirty="0" err="1"/>
              <a:t>Labour</a:t>
            </a:r>
            <a:r>
              <a:rPr lang="en-US" dirty="0"/>
              <a:t> Theory explains that workers are required to display positive emotions continuously, even when experiencing frustration or fatigue. This emotional dissonance contributes to anxiety, depression, and sleep disturbances. Comparative studies further reveal that hospitality employees report higher stress levels than office-based workers. These findings demonstrate that mental health problems are deeply embedded in the nature of hospitality work rather than being temporary or individual weaknesses. Therefore, effective interventions must address structural and cultural causes, not just personal coping strategies.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1665717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Emotional </a:t>
            </a:r>
            <a:r>
              <a:rPr lang="en-US" dirty="0" err="1"/>
              <a:t>Labour</a:t>
            </a:r>
            <a:r>
              <a:rPr lang="en-US" dirty="0"/>
              <a:t> Theory as the main framework for understanding mental health problems in hospitality. Employees are expected to display organisation-approved emotions such as friendliness, patience, and calmness, regardless of their true feelings. This constant emotional regulation creates psychological strain and emotional dissonance, especially in customer-facing roles. Over time, suppressing genuine emotions and performing positivity leads to stress, fatigue, and emotional exhaustion. Research shows that this ongoing pressure increases the risk of burnout and reduces overall wellbeing. When workers cannot express frustration or distress openly, problems remain hidden and unresolved. This theory explains why hospitality workers are more vulnerable to mental health issues than many other occupational groups. Therefore, emotional </a:t>
            </a:r>
            <a:r>
              <a:rPr lang="en-US" dirty="0" err="1"/>
              <a:t>labour</a:t>
            </a:r>
            <a:r>
              <a:rPr lang="en-US" dirty="0"/>
              <a:t> is not simply part of customer service but a structural risk factor that must be managed through supportive leadership, realistic performance expectations, and </a:t>
            </a:r>
            <a:r>
              <a:rPr lang="en-US" dirty="0" err="1"/>
              <a:t>organisational</a:t>
            </a:r>
            <a:r>
              <a:rPr lang="en-US" dirty="0"/>
              <a:t> culture change.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3607429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mental health crisis in hospitality is driven by several interconnected structural factors. Prolonged and irregular working hours reduce opportunities for rest and recovery, leading to chronic fatigue. Emotional </a:t>
            </a:r>
            <a:r>
              <a:rPr lang="en-US" dirty="0" err="1"/>
              <a:t>labour</a:t>
            </a:r>
            <a:r>
              <a:rPr lang="en-US" dirty="0"/>
              <a:t> places constant psychological pressure on employees, especially when dealing with demanding or aggressive customers. In addition, low wages and unstable contracts create financial insecurity, which increases anxiety and stress. Customer aggression further worsens mental strain, as staff are expected to remain polite regardless of mistreatment. The COVID-19 pandemic intensified these problems by causing staff shortages and heavier workloads. Rather than being temporary, these pressures have become </a:t>
            </a:r>
            <a:r>
              <a:rPr lang="en-US" dirty="0" err="1"/>
              <a:t>normalised</a:t>
            </a:r>
            <a:r>
              <a:rPr lang="en-US" dirty="0"/>
              <a:t> within the industry. As a result, many workers accept high stress as unavoidable. This </a:t>
            </a:r>
            <a:r>
              <a:rPr lang="en-US" dirty="0" err="1"/>
              <a:t>normalisation</a:t>
            </a:r>
            <a:r>
              <a:rPr lang="en-US" dirty="0"/>
              <a:t> prevents early intervention and reinforces unhealthy working conditions, making mental health risks a permanent feature of hospitality employment.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2254892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This study uses a qualitative secondary data research design to explore mental health in the hospitality industry. This approach is appropriate because mental health is a complex and sensitive issue that cannot be fully understood through numerical data alone. The research draws on peer-reviewed journals and credible industry reports from </a:t>
            </a:r>
            <a:r>
              <a:rPr lang="en-US" dirty="0" err="1"/>
              <a:t>organisations</a:t>
            </a:r>
            <a:r>
              <a:rPr lang="en-US" dirty="0"/>
              <a:t> such as UK Hospitality, the World Health Organization, and CIPD. These sources provide reliable insights into employee wellbeing and </a:t>
            </a:r>
            <a:r>
              <a:rPr lang="en-US" dirty="0" err="1"/>
              <a:t>organisational</a:t>
            </a:r>
            <a:r>
              <a:rPr lang="en-US" dirty="0"/>
              <a:t> practices. Thematic analysis was applied to identify recurring patterns, challenges, and trends across the literature. This method helps to highlight common risk factors and </a:t>
            </a:r>
            <a:r>
              <a:rPr lang="en-US" dirty="0" err="1"/>
              <a:t>organisational</a:t>
            </a:r>
            <a:r>
              <a:rPr lang="en-US" dirty="0"/>
              <a:t> weaknesses. The findings were then </a:t>
            </a:r>
            <a:r>
              <a:rPr lang="en-US" dirty="0" err="1"/>
              <a:t>organised</a:t>
            </a:r>
            <a:r>
              <a:rPr lang="en-US" dirty="0"/>
              <a:t> using the PESTLE framework, which examines political, economic, social, technological, legal, and environmental influences. This structured approach allows for a comprehensive and systematic analysis of both internal and external drivers of the crisis.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28216370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Poor mental health has serious consequences for hospitality </a:t>
            </a:r>
            <a:r>
              <a:rPr lang="en-US" dirty="0" err="1"/>
              <a:t>organisations</a:t>
            </a:r>
            <a:r>
              <a:rPr lang="en-US" dirty="0"/>
              <a:t>. High stress and burnout increase employee turnover, which is already a major industry challenge. When experienced staff leave, service consistency and </a:t>
            </a:r>
            <a:r>
              <a:rPr lang="en-US" dirty="0" err="1"/>
              <a:t>organisational</a:t>
            </a:r>
            <a:r>
              <a:rPr lang="en-US" dirty="0"/>
              <a:t> knowledge are lost. Absenteeism and </a:t>
            </a:r>
            <a:r>
              <a:rPr lang="en-US" dirty="0" err="1"/>
              <a:t>presenteeism</a:t>
            </a:r>
            <a:r>
              <a:rPr lang="en-US" dirty="0"/>
              <a:t> also reduce productivity and place additional pressure on remaining employees. Demotivated staff are less likely to deliver high-quality customer service, leading to lower guest satisfaction and weaker brand reputation. Furthermore, frequent recruitment and training generate significant financial costs. These resources could otherwise be invested in service improvement and innovation. Over time, these combined effects weaken </a:t>
            </a:r>
            <a:r>
              <a:rPr lang="en-US" dirty="0" err="1"/>
              <a:t>organisational</a:t>
            </a:r>
            <a:r>
              <a:rPr lang="en-US" dirty="0"/>
              <a:t> resilience and competitiveness. If mental health is neglected, businesses risk entering a cycle of constant staffing shortages, declining performance, and financial instability. Therefore, employee wellbeing is directly linked to long-term operational sustainability.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8254406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In response to growing awareness, many hospitality </a:t>
            </a:r>
            <a:r>
              <a:rPr lang="en-US" dirty="0" err="1"/>
              <a:t>organisations</a:t>
            </a:r>
            <a:r>
              <a:rPr lang="en-US" dirty="0"/>
              <a:t> have introduced wellbeing initiatives. Employee Assistance </a:t>
            </a:r>
            <a:r>
              <a:rPr lang="en-US" dirty="0" err="1"/>
              <a:t>Programmes</a:t>
            </a:r>
            <a:r>
              <a:rPr lang="en-US" dirty="0"/>
              <a:t> provide access to counselling and support services, while mental health training aims to reduce stigma and improve awareness. Some </a:t>
            </a:r>
            <a:r>
              <a:rPr lang="en-US" dirty="0" err="1"/>
              <a:t>organisations</a:t>
            </a:r>
            <a:r>
              <a:rPr lang="en-US" dirty="0"/>
              <a:t> have also adopted flexible working arrangements to improve work–life balance. These measures represent positive steps toward supporting employees. However, research suggests that many initiatives are reactive rather than preventative. They focus on helping individuals cope rather than addressing underlying structural problems such as excessive workloads and job insecurity. Implementation is often inconsistent, especially in small businesses with limited resources. As a result, support </a:t>
            </a:r>
            <a:r>
              <a:rPr lang="en-US" dirty="0" err="1"/>
              <a:t>programmes</a:t>
            </a:r>
            <a:r>
              <a:rPr lang="en-US" dirty="0"/>
              <a:t> may exist on paper but have limited practical impact. Without strong leadership commitment and systematic evaluation, these responses remain unstable and insufficient to create lasting change.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27775547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PESTLE analysis shows that mental health challenges in hospitality are influenced by multiple interacting factors. Politically and legally, psychological risks are weakly regulated compared to physical hazards. Economically, poor mental health increases absenteeism, turnover, and long-term operational costs. Socially, workplace cultures often </a:t>
            </a:r>
            <a:r>
              <a:rPr lang="en-US" dirty="0" err="1"/>
              <a:t>normalise</a:t>
            </a:r>
            <a:r>
              <a:rPr lang="en-US" dirty="0"/>
              <a:t> stress and discourage employees from seeking help due to stigma. Technologically, digital scheduling and performance monitoring systems can intensify pressure rather than reduce it. Environmentally, physically demanding and high-pressure service settings contribute to fatigue and burnout. These findings demonstrate that mental health problems are not caused by individual weakness but by systemic conditions. The interaction of these factors reinforces stress and limits recovery opportunities. Therefore, effective solutions must operate across multiple levels, including policy, management practices, and </a:t>
            </a:r>
            <a:r>
              <a:rPr lang="en-US" dirty="0" err="1"/>
              <a:t>organisational</a:t>
            </a:r>
            <a:r>
              <a:rPr lang="en-US" dirty="0"/>
              <a:t> culture.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13377924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recommendations </a:t>
            </a:r>
            <a:r>
              <a:rPr lang="en-US" dirty="0" err="1"/>
              <a:t>emphasise</a:t>
            </a:r>
            <a:r>
              <a:rPr lang="en-US" dirty="0"/>
              <a:t> the need for structural and preventative approaches to mental health management. First, wellbeing should be integrated into leadership training and everyday management practices. Managers must be equipped to </a:t>
            </a:r>
            <a:r>
              <a:rPr lang="en-US" dirty="0" err="1"/>
              <a:t>recognise</a:t>
            </a:r>
            <a:r>
              <a:rPr lang="en-US" dirty="0"/>
              <a:t> stress and respond appropriately. Second, industry-wide wellbeing standards should be established to ensure consistency and accountability. Third, mental health should be </a:t>
            </a:r>
            <a:r>
              <a:rPr lang="en-US" dirty="0" err="1"/>
              <a:t>normalised</a:t>
            </a:r>
            <a:r>
              <a:rPr lang="en-US" dirty="0"/>
              <a:t> through open dialogue and awareness campaigns to reduce stigma. Fourth, policymakers must strengthen enforcement of employer duty of care regarding psychological safety. Finally, </a:t>
            </a:r>
            <a:r>
              <a:rPr lang="en-US" dirty="0" err="1"/>
              <a:t>organisations</a:t>
            </a:r>
            <a:r>
              <a:rPr lang="en-US" dirty="0"/>
              <a:t> should replace short-term reactive measures with long-term preventative strategies, such as workload management and fair scheduling. These recommendations highlight that mental health cannot be addressed through isolated initiatives. Instead, sustainable improvement requires coordinated action at </a:t>
            </a:r>
            <a:r>
              <a:rPr lang="en-US" dirty="0" err="1"/>
              <a:t>organisational</a:t>
            </a:r>
            <a:r>
              <a:rPr lang="en-US" dirty="0"/>
              <a:t>, industry, and regulatory levels.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33994082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In conclusion, mental health represents one of the most urgent challenges facing the hospitality industry. This research demonstrates that employee wellbeing is closely connected to </a:t>
            </a:r>
            <a:r>
              <a:rPr lang="en-US" dirty="0" err="1"/>
              <a:t>organisational</a:t>
            </a:r>
            <a:r>
              <a:rPr lang="en-US" dirty="0"/>
              <a:t> structures, management practices, and industry culture. Stress, burnout, and emotional exhaustion are not accidental but systematic outcomes of current working conditions. Sustainable change therefore requires collective responsibility from employers, industry bodies, and policymakers. </a:t>
            </a:r>
            <a:r>
              <a:rPr lang="en-US" dirty="0" err="1"/>
              <a:t>Prioritising</a:t>
            </a:r>
            <a:r>
              <a:rPr lang="en-US" dirty="0"/>
              <a:t> mental health is not only an ethical obligation but also a strategic investment in workforce stability and service quality. </a:t>
            </a:r>
            <a:r>
              <a:rPr lang="en-US" dirty="0" err="1"/>
              <a:t>Organisations</a:t>
            </a:r>
            <a:r>
              <a:rPr lang="en-US" dirty="0"/>
              <a:t> that support wellbeing are more likely to retain skilled employees, maintain high customer satisfaction, and remain competitive. By shifting from reactive support to preventative reform, the industry can create healthier workplaces and stronger long-term performance. </a:t>
            </a:r>
            <a:r>
              <a:rPr lang="en-US"/>
              <a:t>Addressing mental health proactively is essential for building a resilient and sustainable hospitality sector.</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2176986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31245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4509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7446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24688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570584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12860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06853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68601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11225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07726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077547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2/25/2026</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8286336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6.sv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4.sv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EAFB2F-42FF-A535-7134-F1A193CF8DBF}"/>
              </a:ext>
            </a:extLst>
          </p:cNvPr>
          <p:cNvPicPr/>
          <p:nvPr/>
        </p:nvPicPr>
        <p:blipFill>
          <a:blip r:embed="rId2"/>
          <a:stretch>
            <a:fillRect/>
          </a:stretch>
        </p:blipFill>
        <p:spPr>
          <a:xfrm>
            <a:off x="212161" y="128177"/>
            <a:ext cx="3095625" cy="1292225"/>
          </a:xfrm>
          <a:prstGeom prst="rect">
            <a:avLst/>
          </a:prstGeom>
        </p:spPr>
      </p:pic>
      <p:sp>
        <p:nvSpPr>
          <p:cNvPr id="5" name="TextBox 4">
            <a:extLst>
              <a:ext uri="{FF2B5EF4-FFF2-40B4-BE49-F238E27FC236}">
                <a16:creationId xmlns:a16="http://schemas.microsoft.com/office/drawing/2014/main" id="{8D2BEB84-C048-55B7-C387-551194D798AF}"/>
              </a:ext>
            </a:extLst>
          </p:cNvPr>
          <p:cNvSpPr txBox="1"/>
          <p:nvPr/>
        </p:nvSpPr>
        <p:spPr>
          <a:xfrm>
            <a:off x="3382296" y="859948"/>
            <a:ext cx="6145161" cy="5998052"/>
          </a:xfrm>
          <a:prstGeom prst="rect">
            <a:avLst/>
          </a:prstGeom>
          <a:noFill/>
        </p:spPr>
        <p:txBody>
          <a:bodyPr wrap="square">
            <a:spAutoFit/>
          </a:bodyPr>
          <a:lstStyle/>
          <a:p>
            <a:pPr marL="0" marR="0" algn="ctr">
              <a:lnSpc>
                <a:spcPct val="150000"/>
              </a:lnSpc>
              <a:spcBef>
                <a:spcPts val="600"/>
              </a:spcBef>
              <a:spcAft>
                <a:spcPts val="600"/>
              </a:spcAft>
              <a:buNone/>
            </a:pPr>
            <a:r>
              <a:rPr lang="en-US" sz="1800" b="1" dirty="0">
                <a:effectLst/>
                <a:latin typeface="Times New Roman" panose="02020603050405020304" pitchFamily="18" charset="0"/>
                <a:ea typeface="Aptos" panose="020B0004020202020204" pitchFamily="34" charset="0"/>
                <a:cs typeface="Times New Roman" panose="02020603050405020304" pitchFamily="18" charset="0"/>
              </a:rPr>
              <a:t> </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ctr">
              <a:lnSpc>
                <a:spcPct val="150000"/>
              </a:lnSpc>
              <a:spcBef>
                <a:spcPts val="600"/>
              </a:spcBef>
              <a:spcAft>
                <a:spcPts val="600"/>
              </a:spcAft>
              <a:buNone/>
            </a:pPr>
            <a:r>
              <a:rPr lang="en-US" sz="1800" b="1" dirty="0">
                <a:effectLst/>
                <a:latin typeface="Times New Roman" panose="02020603050405020304" pitchFamily="18" charset="0"/>
                <a:ea typeface="Aptos" panose="020B0004020202020204" pitchFamily="34" charset="0"/>
                <a:cs typeface="Times New Roman" panose="02020603050405020304" pitchFamily="18" charset="0"/>
              </a:rPr>
              <a:t>BA International Hotel Management</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ctr">
              <a:lnSpc>
                <a:spcPct val="150000"/>
              </a:lnSpc>
              <a:spcBef>
                <a:spcPts val="600"/>
              </a:spcBef>
              <a:spcAft>
                <a:spcPts val="600"/>
              </a:spcAft>
              <a:buNone/>
            </a:pPr>
            <a:r>
              <a:rPr lang="en-US" sz="1800" b="1" dirty="0">
                <a:effectLst/>
                <a:latin typeface="Times New Roman" panose="02020603050405020304" pitchFamily="18" charset="0"/>
                <a:ea typeface="Aptos" panose="020B0004020202020204" pitchFamily="34" charset="0"/>
                <a:cs typeface="Times New Roman" panose="02020603050405020304" pitchFamily="18" charset="0"/>
              </a:rPr>
              <a:t>Contemporary Themes in the Hotel and Hospitality Sector. </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ctr">
              <a:lnSpc>
                <a:spcPct val="150000"/>
              </a:lnSpc>
              <a:spcBef>
                <a:spcPts val="600"/>
              </a:spcBef>
              <a:spcAft>
                <a:spcPts val="600"/>
              </a:spcAft>
              <a:buNone/>
            </a:pPr>
            <a:r>
              <a:rPr lang="en-US" sz="1800" b="1" dirty="0">
                <a:effectLst/>
                <a:latin typeface="Times New Roman" panose="02020603050405020304" pitchFamily="18" charset="0"/>
                <a:ea typeface="Aptos" panose="020B0004020202020204" pitchFamily="34" charset="0"/>
                <a:cs typeface="Times New Roman" panose="02020603050405020304" pitchFamily="18" charset="0"/>
              </a:rPr>
              <a:t>BMIH6001</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ctr">
              <a:lnSpc>
                <a:spcPct val="150000"/>
              </a:lnSpc>
              <a:spcBef>
                <a:spcPts val="600"/>
              </a:spcBef>
              <a:spcAft>
                <a:spcPts val="600"/>
              </a:spcAft>
              <a:buNone/>
            </a:pPr>
            <a:r>
              <a:rPr lang="en-US" sz="1800" b="1" dirty="0">
                <a:effectLst/>
                <a:latin typeface="Times New Roman" panose="02020603050405020304" pitchFamily="18" charset="0"/>
                <a:ea typeface="Aptos" panose="020B0004020202020204" pitchFamily="34" charset="0"/>
                <a:cs typeface="Times New Roman" panose="02020603050405020304" pitchFamily="18" charset="0"/>
              </a:rPr>
              <a:t>Student name: Constantin Dragos Nenciu</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ctr">
              <a:lnSpc>
                <a:spcPct val="150000"/>
              </a:lnSpc>
              <a:spcBef>
                <a:spcPts val="600"/>
              </a:spcBef>
              <a:spcAft>
                <a:spcPts val="600"/>
              </a:spcAft>
              <a:buNone/>
            </a:pPr>
            <a:r>
              <a:rPr lang="en-US" sz="1800" b="1" dirty="0">
                <a:effectLst/>
                <a:latin typeface="Times New Roman" panose="02020603050405020304" pitchFamily="18" charset="0"/>
                <a:ea typeface="Aptos" panose="020B0004020202020204" pitchFamily="34" charset="0"/>
                <a:cs typeface="Times New Roman" panose="02020603050405020304" pitchFamily="18" charset="0"/>
              </a:rPr>
              <a:t>Student number: 2246448</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ctr">
              <a:lnSpc>
                <a:spcPct val="150000"/>
              </a:lnSpc>
              <a:spcBef>
                <a:spcPts val="600"/>
              </a:spcBef>
              <a:spcAft>
                <a:spcPts val="600"/>
              </a:spcAft>
              <a:buNone/>
            </a:pPr>
            <a:r>
              <a:rPr lang="en-US" sz="1800" b="1" dirty="0">
                <a:effectLst/>
                <a:latin typeface="Times New Roman" panose="02020603050405020304" pitchFamily="18" charset="0"/>
                <a:ea typeface="Aptos" panose="020B0004020202020204" pitchFamily="34" charset="0"/>
                <a:cs typeface="Times New Roman" panose="02020603050405020304" pitchFamily="18" charset="0"/>
              </a:rPr>
              <a:t>Tutor name: Dr Ernest </a:t>
            </a:r>
            <a:r>
              <a:rPr lang="en-US" sz="1800" b="1" dirty="0" err="1">
                <a:effectLst/>
                <a:latin typeface="Times New Roman" panose="02020603050405020304" pitchFamily="18" charset="0"/>
                <a:ea typeface="Aptos" panose="020B0004020202020204" pitchFamily="34" charset="0"/>
                <a:cs typeface="Times New Roman" panose="02020603050405020304" pitchFamily="18" charset="0"/>
              </a:rPr>
              <a:t>Balutie</a:t>
            </a:r>
            <a:r>
              <a:rPr lang="en-US" sz="1800" b="1" dirty="0">
                <a:effectLst/>
                <a:latin typeface="Times New Roman" panose="02020603050405020304" pitchFamily="18" charset="0"/>
                <a:ea typeface="Aptos" panose="020B0004020202020204" pitchFamily="34" charset="0"/>
                <a:cs typeface="Times New Roman" panose="02020603050405020304" pitchFamily="18" charset="0"/>
              </a:rPr>
              <a:t> </a:t>
            </a:r>
            <a:r>
              <a:rPr lang="en-US" sz="1800" b="1" dirty="0" err="1">
                <a:effectLst/>
                <a:latin typeface="Times New Roman" panose="02020603050405020304" pitchFamily="18" charset="0"/>
                <a:ea typeface="Aptos" panose="020B0004020202020204" pitchFamily="34" charset="0"/>
                <a:cs typeface="Times New Roman" panose="02020603050405020304" pitchFamily="18" charset="0"/>
              </a:rPr>
              <a:t>Wavei</a:t>
            </a:r>
            <a:endParaRPr lang="en-US" sz="1800" b="1"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ctr">
              <a:lnSpc>
                <a:spcPct val="150000"/>
              </a:lnSpc>
              <a:spcBef>
                <a:spcPts val="600"/>
              </a:spcBef>
              <a:spcAft>
                <a:spcPts val="600"/>
              </a:spcAft>
              <a:buNone/>
            </a:pPr>
            <a:r>
              <a:rPr lang="en-US" b="1" dirty="0">
                <a:latin typeface="Times New Roman" panose="02020603050405020304" pitchFamily="18" charset="0"/>
                <a:ea typeface="Aptos" panose="020B0004020202020204" pitchFamily="34" charset="0"/>
                <a:cs typeface="Times New Roman" panose="02020603050405020304" pitchFamily="18" charset="0"/>
              </a:rPr>
              <a:t>As 2:The Deepening Mental Health Crisis in the Hospitality Industry</a:t>
            </a:r>
          </a:p>
          <a:p>
            <a:pPr marL="0" marR="0" algn="ctr">
              <a:lnSpc>
                <a:spcPct val="150000"/>
              </a:lnSpc>
              <a:spcBef>
                <a:spcPts val="600"/>
              </a:spcBef>
              <a:spcAft>
                <a:spcPts val="600"/>
              </a:spcAft>
              <a:buNone/>
            </a:pPr>
            <a:r>
              <a:rPr lang="en-US" b="1" dirty="0">
                <a:latin typeface="Times New Roman" panose="02020603050405020304" pitchFamily="18" charset="0"/>
                <a:ea typeface="Aptos" panose="020B0004020202020204" pitchFamily="34" charset="0"/>
                <a:cs typeface="Times New Roman" panose="02020603050405020304" pitchFamily="18" charset="0"/>
              </a:rPr>
              <a:t>Conference Research Presentation</a:t>
            </a:r>
          </a:p>
          <a:p>
            <a:pPr marL="0" marR="0" algn="ctr">
              <a:lnSpc>
                <a:spcPct val="150000"/>
              </a:lnSpc>
              <a:spcBef>
                <a:spcPts val="600"/>
              </a:spcBef>
              <a:spcAft>
                <a:spcPts val="600"/>
              </a:spcAft>
              <a:buNone/>
            </a:pP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406222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254E72"/>
        </a:solidFill>
        <a:effectLst/>
      </p:bgPr>
    </p:bg>
    <p:spTree>
      <p:nvGrpSpPr>
        <p:cNvPr id="1" name=""/>
        <p:cNvGrpSpPr/>
        <p:nvPr/>
      </p:nvGrpSpPr>
      <p:grpSpPr>
        <a:xfrm>
          <a:off x="0" y="0"/>
          <a:ext cx="0" cy="0"/>
          <a:chOff x="0" y="0"/>
          <a:chExt cx="0" cy="0"/>
        </a:xfrm>
      </p:grpSpPr>
      <p:sp>
        <p:nvSpPr>
          <p:cNvPr id="2" name="Freeform 2"/>
          <p:cNvSpPr/>
          <p:nvPr/>
        </p:nvSpPr>
        <p:spPr>
          <a:xfrm>
            <a:off x="7478483" y="0"/>
            <a:ext cx="4713517" cy="6941643"/>
          </a:xfrm>
          <a:custGeom>
            <a:avLst/>
            <a:gdLst/>
            <a:ahLst/>
            <a:cxnLst/>
            <a:rect l="l" t="t" r="r" b="b"/>
            <a:pathLst>
              <a:path w="7070276" h="10412464">
                <a:moveTo>
                  <a:pt x="0" y="0"/>
                </a:moveTo>
                <a:lnTo>
                  <a:pt x="7070276" y="0"/>
                </a:lnTo>
                <a:lnTo>
                  <a:pt x="7070276" y="10412464"/>
                </a:lnTo>
                <a:lnTo>
                  <a:pt x="0" y="10412464"/>
                </a:lnTo>
                <a:lnTo>
                  <a:pt x="0" y="0"/>
                </a:lnTo>
                <a:close/>
              </a:path>
            </a:pathLst>
          </a:custGeom>
          <a:blipFill>
            <a:blip r:embed="rId2"/>
            <a:stretch>
              <a:fillRect l="-3225" t="-1655" b="-3482"/>
            </a:stretch>
          </a:blipFill>
        </p:spPr>
        <p:txBody>
          <a:bodyPr/>
          <a:lstStyle/>
          <a:p>
            <a:pPr defTabSz="609630"/>
            <a:endParaRPr lang="en-US" sz="1200">
              <a:solidFill>
                <a:prstClr val="black"/>
              </a:solidFill>
              <a:latin typeface="Calibri"/>
            </a:endParaRPr>
          </a:p>
        </p:txBody>
      </p:sp>
      <p:sp>
        <p:nvSpPr>
          <p:cNvPr id="3" name="AutoShape 3"/>
          <p:cNvSpPr/>
          <p:nvPr/>
        </p:nvSpPr>
        <p:spPr>
          <a:xfrm>
            <a:off x="0" y="675873"/>
            <a:ext cx="12192000" cy="6383"/>
          </a:xfrm>
          <a:prstGeom prst="rect">
            <a:avLst/>
          </a:prstGeom>
          <a:solidFill>
            <a:srgbClr val="FEFFFF"/>
          </a:solidFill>
        </p:spPr>
        <p:txBody>
          <a:bodyPr/>
          <a:lstStyle/>
          <a:p>
            <a:pPr defTabSz="609630"/>
            <a:endParaRPr lang="en-US" sz="1200">
              <a:solidFill>
                <a:prstClr val="black"/>
              </a:solidFill>
              <a:latin typeface="Calibri"/>
            </a:endParaRPr>
          </a:p>
        </p:txBody>
      </p:sp>
      <p:sp>
        <p:nvSpPr>
          <p:cNvPr id="4" name="AutoShape 4"/>
          <p:cNvSpPr/>
          <p:nvPr/>
        </p:nvSpPr>
        <p:spPr>
          <a:xfrm rot="-5400000">
            <a:off x="391191" y="266700"/>
            <a:ext cx="42347" cy="824729"/>
          </a:xfrm>
          <a:prstGeom prst="rect">
            <a:avLst/>
          </a:prstGeom>
          <a:solidFill>
            <a:srgbClr val="C0E8DF"/>
          </a:solidFill>
        </p:spPr>
        <p:txBody>
          <a:bodyPr/>
          <a:lstStyle/>
          <a:p>
            <a:pPr defTabSz="609630"/>
            <a:endParaRPr lang="en-US" sz="1200">
              <a:solidFill>
                <a:prstClr val="black"/>
              </a:solidFill>
              <a:latin typeface="Calibri"/>
            </a:endParaRPr>
          </a:p>
        </p:txBody>
      </p:sp>
      <p:grpSp>
        <p:nvGrpSpPr>
          <p:cNvPr id="5" name="Group 5"/>
          <p:cNvGrpSpPr/>
          <p:nvPr/>
        </p:nvGrpSpPr>
        <p:grpSpPr>
          <a:xfrm>
            <a:off x="740134" y="-7097602"/>
            <a:ext cx="5803916" cy="13656954"/>
            <a:chOff x="0" y="-19050"/>
            <a:chExt cx="11607833" cy="27313908"/>
          </a:xfrm>
        </p:grpSpPr>
        <p:sp>
          <p:nvSpPr>
            <p:cNvPr id="6" name="TextBox 6"/>
            <p:cNvSpPr txBox="1"/>
            <p:nvPr/>
          </p:nvSpPr>
          <p:spPr>
            <a:xfrm>
              <a:off x="493160" y="-19050"/>
              <a:ext cx="11114673" cy="535660"/>
            </a:xfrm>
            <a:prstGeom prst="rect">
              <a:avLst/>
            </a:prstGeom>
          </p:spPr>
          <p:txBody>
            <a:bodyPr lIns="0" tIns="0" rIns="0" bIns="0" rtlCol="0" anchor="t">
              <a:spAutoFit/>
            </a:bodyPr>
            <a:lstStyle/>
            <a:p>
              <a:pPr defTabSz="609630">
                <a:lnSpc>
                  <a:spcPts val="2166"/>
                </a:lnSpc>
              </a:pPr>
              <a:r>
                <a:rPr lang="en-US" sz="1666" b="1" spc="83">
                  <a:solidFill>
                    <a:srgbClr val="C0E8DF"/>
                  </a:solidFill>
                  <a:latin typeface="Assistant Bold"/>
                  <a:ea typeface="Assistant Bold"/>
                  <a:cs typeface="Assistant Bold"/>
                  <a:sym typeface="Assistant Bold"/>
                </a:rPr>
                <a:t>ANAYA BAY MEDICAL CENTER</a:t>
              </a:r>
            </a:p>
          </p:txBody>
        </p:sp>
        <p:sp>
          <p:nvSpPr>
            <p:cNvPr id="7" name="TextBox 7"/>
            <p:cNvSpPr txBox="1"/>
            <p:nvPr/>
          </p:nvSpPr>
          <p:spPr>
            <a:xfrm>
              <a:off x="0" y="16157356"/>
              <a:ext cx="7029425" cy="9454640"/>
            </a:xfrm>
            <a:prstGeom prst="rect">
              <a:avLst/>
            </a:prstGeom>
          </p:spPr>
          <p:txBody>
            <a:bodyPr lIns="0" tIns="0" rIns="0" bIns="0" rtlCol="0" anchor="t">
              <a:spAutoFit/>
            </a:bodyPr>
            <a:lstStyle/>
            <a:p>
              <a:pPr defTabSz="609630">
                <a:lnSpc>
                  <a:spcPts val="4326"/>
                </a:lnSpc>
              </a:pPr>
              <a:r>
                <a:rPr lang="en-US" sz="3933" spc="39" dirty="0">
                  <a:solidFill>
                    <a:srgbClr val="FEFFFF"/>
                  </a:solidFill>
                  <a:latin typeface="Calibri"/>
                  <a:ea typeface="Telegraf"/>
                  <a:cs typeface="Telegraf"/>
                  <a:sym typeface="Telegraf"/>
                </a:rPr>
                <a:t>The Deepening Mental Health Crisis in the Hospitality Industry</a:t>
              </a:r>
            </a:p>
            <a:p>
              <a:pPr defTabSz="609630">
                <a:lnSpc>
                  <a:spcPts val="4326"/>
                </a:lnSpc>
              </a:pPr>
              <a:r>
                <a:rPr lang="en-US" sz="3933" spc="39" dirty="0">
                  <a:solidFill>
                    <a:srgbClr val="FEFFFF"/>
                  </a:solidFill>
                  <a:latin typeface="Calibri"/>
                  <a:ea typeface="Telegraf"/>
                  <a:cs typeface="Telegraf"/>
                  <a:sym typeface="Telegraf"/>
                </a:rPr>
                <a:t>Conference Research Presentation</a:t>
              </a:r>
            </a:p>
            <a:p>
              <a:pPr defTabSz="609630">
                <a:lnSpc>
                  <a:spcPts val="1863"/>
                </a:lnSpc>
              </a:pPr>
              <a:endParaRPr lang="en-US" sz="3933" spc="39" dirty="0">
                <a:solidFill>
                  <a:srgbClr val="FEFFFF"/>
                </a:solidFill>
                <a:latin typeface="Calibri"/>
                <a:ea typeface="Telegraf"/>
                <a:cs typeface="Telegraf"/>
                <a:sym typeface="Telegraf"/>
              </a:endParaRPr>
            </a:p>
          </p:txBody>
        </p:sp>
        <p:sp>
          <p:nvSpPr>
            <p:cNvPr id="8" name="TextBox 8"/>
            <p:cNvSpPr txBox="1"/>
            <p:nvPr/>
          </p:nvSpPr>
          <p:spPr>
            <a:xfrm>
              <a:off x="493160" y="26771124"/>
              <a:ext cx="11114673" cy="523734"/>
            </a:xfrm>
            <a:prstGeom prst="rect">
              <a:avLst/>
            </a:prstGeom>
          </p:spPr>
          <p:txBody>
            <a:bodyPr lIns="0" tIns="0" rIns="0" bIns="0" rtlCol="0" anchor="t">
              <a:spAutoFit/>
            </a:bodyPr>
            <a:lstStyle/>
            <a:p>
              <a:pPr defTabSz="609630">
                <a:lnSpc>
                  <a:spcPts val="2299"/>
                </a:lnSpc>
              </a:pPr>
              <a:endParaRPr sz="1200">
                <a:solidFill>
                  <a:prstClr val="black"/>
                </a:solidFill>
                <a:latin typeface="Calibri"/>
              </a:endParaRPr>
            </a:p>
          </p:txBody>
        </p:sp>
      </p:grpSp>
      <p:grpSp>
        <p:nvGrpSpPr>
          <p:cNvPr id="9" name="Group 9"/>
          <p:cNvGrpSpPr/>
          <p:nvPr/>
        </p:nvGrpSpPr>
        <p:grpSpPr>
          <a:xfrm rot="-10800000">
            <a:off x="11180199" y="5846199"/>
            <a:ext cx="326001" cy="326001"/>
            <a:chOff x="0" y="0"/>
            <a:chExt cx="652003" cy="652003"/>
          </a:xfrm>
        </p:grpSpPr>
        <p:grpSp>
          <p:nvGrpSpPr>
            <p:cNvPr id="10" name="Group 10"/>
            <p:cNvGrpSpPr>
              <a:grpSpLocks noChangeAspect="1"/>
            </p:cNvGrpSpPr>
            <p:nvPr/>
          </p:nvGrpSpPr>
          <p:grpSpPr>
            <a:xfrm rot="-10800000">
              <a:off x="0" y="0"/>
              <a:ext cx="652003" cy="652003"/>
              <a:chOff x="0" y="0"/>
              <a:chExt cx="6355080" cy="6355080"/>
            </a:xfrm>
          </p:grpSpPr>
          <p:sp>
            <p:nvSpPr>
              <p:cNvPr id="11" name="Freeform 11"/>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EFFFF"/>
              </a:solidFill>
            </p:spPr>
            <p:txBody>
              <a:bodyPr/>
              <a:lstStyle/>
              <a:p>
                <a:pPr defTabSz="609630"/>
                <a:endParaRPr lang="en-US" sz="1200">
                  <a:solidFill>
                    <a:prstClr val="black"/>
                  </a:solidFill>
                  <a:latin typeface="Calibri"/>
                </a:endParaRPr>
              </a:p>
            </p:txBody>
          </p:sp>
        </p:grpSp>
        <p:sp>
          <p:nvSpPr>
            <p:cNvPr id="12" name="Freeform 12"/>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US" sz="1200">
                <a:solidFill>
                  <a:prstClr val="black"/>
                </a:solidFill>
                <a:latin typeface="Calibri"/>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EFFFF"/>
        </a:solidFill>
        <a:effectLst/>
      </p:bgPr>
    </p:bg>
    <p:spTree>
      <p:nvGrpSpPr>
        <p:cNvPr id="1" name=""/>
        <p:cNvGrpSpPr/>
        <p:nvPr/>
      </p:nvGrpSpPr>
      <p:grpSpPr>
        <a:xfrm>
          <a:off x="0" y="0"/>
          <a:ext cx="0" cy="0"/>
          <a:chOff x="0" y="0"/>
          <a:chExt cx="0" cy="0"/>
        </a:xfrm>
      </p:grpSpPr>
      <p:sp>
        <p:nvSpPr>
          <p:cNvPr id="2" name="AutoShape 2"/>
          <p:cNvSpPr/>
          <p:nvPr/>
        </p:nvSpPr>
        <p:spPr>
          <a:xfrm>
            <a:off x="0" y="0"/>
            <a:ext cx="6727537" cy="6858000"/>
          </a:xfrm>
          <a:prstGeom prst="rect">
            <a:avLst/>
          </a:prstGeom>
          <a:solidFill>
            <a:srgbClr val="C0E8DF"/>
          </a:solidFill>
        </p:spPr>
        <p:txBody>
          <a:bodyPr/>
          <a:lstStyle/>
          <a:p>
            <a:pPr defTabSz="609630"/>
            <a:endParaRPr lang="en-US" sz="1200">
              <a:solidFill>
                <a:prstClr val="black"/>
              </a:solidFill>
              <a:latin typeface="Calibri"/>
            </a:endParaRPr>
          </a:p>
        </p:txBody>
      </p:sp>
      <p:grpSp>
        <p:nvGrpSpPr>
          <p:cNvPr id="3" name="Group 3"/>
          <p:cNvGrpSpPr/>
          <p:nvPr/>
        </p:nvGrpSpPr>
        <p:grpSpPr>
          <a:xfrm>
            <a:off x="11463853" y="0"/>
            <a:ext cx="42347" cy="6858000"/>
            <a:chOff x="0" y="0"/>
            <a:chExt cx="84693" cy="13716000"/>
          </a:xfrm>
        </p:grpSpPr>
        <p:sp>
          <p:nvSpPr>
            <p:cNvPr id="4" name="AutoShape 4"/>
            <p:cNvSpPr/>
            <p:nvPr/>
          </p:nvSpPr>
          <p:spPr>
            <a:xfrm>
              <a:off x="35961" y="1371600"/>
              <a:ext cx="12770" cy="12344400"/>
            </a:xfrm>
            <a:prstGeom prst="rect">
              <a:avLst/>
            </a:prstGeom>
            <a:solidFill>
              <a:srgbClr val="254E72"/>
            </a:solidFill>
          </p:spPr>
          <p:txBody>
            <a:bodyPr/>
            <a:lstStyle/>
            <a:p>
              <a:pPr defTabSz="609630"/>
              <a:endParaRPr lang="en-US" sz="1200">
                <a:solidFill>
                  <a:prstClr val="black"/>
                </a:solidFill>
                <a:latin typeface="Calibri"/>
              </a:endParaRPr>
            </a:p>
          </p:txBody>
        </p:sp>
        <p:sp>
          <p:nvSpPr>
            <p:cNvPr id="5" name="AutoShape 5"/>
            <p:cNvSpPr/>
            <p:nvPr/>
          </p:nvSpPr>
          <p:spPr>
            <a:xfrm>
              <a:off x="0" y="0"/>
              <a:ext cx="84693" cy="1649458"/>
            </a:xfrm>
            <a:prstGeom prst="rect">
              <a:avLst/>
            </a:prstGeom>
            <a:solidFill>
              <a:srgbClr val="254E72"/>
            </a:solidFill>
          </p:spPr>
          <p:txBody>
            <a:bodyPr/>
            <a:lstStyle/>
            <a:p>
              <a:pPr defTabSz="609630"/>
              <a:endParaRPr lang="en-US" sz="1200">
                <a:solidFill>
                  <a:prstClr val="black"/>
                </a:solidFill>
                <a:latin typeface="Calibri"/>
              </a:endParaRPr>
            </a:p>
          </p:txBody>
        </p:sp>
      </p:grpSp>
      <p:grpSp>
        <p:nvGrpSpPr>
          <p:cNvPr id="6" name="Group 6"/>
          <p:cNvGrpSpPr/>
          <p:nvPr/>
        </p:nvGrpSpPr>
        <p:grpSpPr>
          <a:xfrm rot="-10800000">
            <a:off x="1463964" y="685800"/>
            <a:ext cx="326001" cy="326001"/>
            <a:chOff x="0" y="0"/>
            <a:chExt cx="652003" cy="652003"/>
          </a:xfrm>
        </p:grpSpPr>
        <p:grpSp>
          <p:nvGrpSpPr>
            <p:cNvPr id="7" name="Group 7"/>
            <p:cNvGrpSpPr>
              <a:grpSpLocks noChangeAspect="1"/>
            </p:cNvGrpSpPr>
            <p:nvPr/>
          </p:nvGrpSpPr>
          <p:grpSpPr>
            <a:xfrm rot="-10800000">
              <a:off x="0" y="0"/>
              <a:ext cx="652003" cy="652003"/>
              <a:chOff x="0" y="0"/>
              <a:chExt cx="6355080" cy="6355080"/>
            </a:xfrm>
          </p:grpSpPr>
          <p:sp>
            <p:nvSpPr>
              <p:cNvPr id="8" name="Freeform 8"/>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pPr defTabSz="609630"/>
                <a:endParaRPr lang="en-US" sz="1200">
                  <a:solidFill>
                    <a:prstClr val="black"/>
                  </a:solidFill>
                  <a:latin typeface="Calibri"/>
                </a:endParaRPr>
              </a:p>
            </p:txBody>
          </p:sp>
        </p:grpSp>
        <p:sp>
          <p:nvSpPr>
            <p:cNvPr id="9" name="Freeform 9"/>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US" sz="1200">
                <a:solidFill>
                  <a:prstClr val="black"/>
                </a:solidFill>
                <a:latin typeface="Calibri"/>
              </a:endParaRPr>
            </a:p>
          </p:txBody>
        </p:sp>
      </p:grpSp>
      <p:grpSp>
        <p:nvGrpSpPr>
          <p:cNvPr id="10" name="Group 10"/>
          <p:cNvGrpSpPr/>
          <p:nvPr/>
        </p:nvGrpSpPr>
        <p:grpSpPr>
          <a:xfrm>
            <a:off x="1031251" y="685800"/>
            <a:ext cx="326001" cy="326001"/>
            <a:chOff x="0" y="0"/>
            <a:chExt cx="652003" cy="652003"/>
          </a:xfrm>
        </p:grpSpPr>
        <p:grpSp>
          <p:nvGrpSpPr>
            <p:cNvPr id="11" name="Group 11"/>
            <p:cNvGrpSpPr>
              <a:grpSpLocks noChangeAspect="1"/>
            </p:cNvGrpSpPr>
            <p:nvPr/>
          </p:nvGrpSpPr>
          <p:grpSpPr>
            <a:xfrm rot="-10800000">
              <a:off x="0" y="0"/>
              <a:ext cx="652003" cy="652003"/>
              <a:chOff x="0" y="0"/>
              <a:chExt cx="6355080" cy="6355080"/>
            </a:xfrm>
          </p:grpSpPr>
          <p:sp>
            <p:nvSpPr>
              <p:cNvPr id="12" name="Freeform 12"/>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pPr defTabSz="609630"/>
                <a:endParaRPr lang="en-US" sz="1200">
                  <a:solidFill>
                    <a:prstClr val="black"/>
                  </a:solidFill>
                  <a:latin typeface="Calibri"/>
                </a:endParaRPr>
              </a:p>
            </p:txBody>
          </p:sp>
        </p:grpSp>
        <p:sp>
          <p:nvSpPr>
            <p:cNvPr id="13" name="Freeform 13"/>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US" sz="1200">
                <a:solidFill>
                  <a:prstClr val="black"/>
                </a:solidFill>
                <a:latin typeface="Calibri"/>
              </a:endParaRPr>
            </a:p>
          </p:txBody>
        </p:sp>
      </p:grpSp>
      <p:sp>
        <p:nvSpPr>
          <p:cNvPr id="14" name="Freeform 14"/>
          <p:cNvSpPr/>
          <p:nvPr/>
        </p:nvSpPr>
        <p:spPr>
          <a:xfrm>
            <a:off x="6976709" y="1405906"/>
            <a:ext cx="4237972" cy="4237972"/>
          </a:xfrm>
          <a:custGeom>
            <a:avLst/>
            <a:gdLst/>
            <a:ahLst/>
            <a:cxnLst/>
            <a:rect l="l" t="t" r="r" b="b"/>
            <a:pathLst>
              <a:path w="6356958" h="6356958">
                <a:moveTo>
                  <a:pt x="0" y="0"/>
                </a:moveTo>
                <a:lnTo>
                  <a:pt x="6356958" y="0"/>
                </a:lnTo>
                <a:lnTo>
                  <a:pt x="6356958" y="6356958"/>
                </a:lnTo>
                <a:lnTo>
                  <a:pt x="0" y="6356958"/>
                </a:lnTo>
                <a:lnTo>
                  <a:pt x="0" y="0"/>
                </a:lnTo>
                <a:close/>
              </a:path>
            </a:pathLst>
          </a:custGeom>
          <a:blipFill>
            <a:blip r:embed="rId5"/>
            <a:stretch>
              <a:fillRect/>
            </a:stretch>
          </a:blipFill>
        </p:spPr>
        <p:txBody>
          <a:bodyPr/>
          <a:lstStyle/>
          <a:p>
            <a:pPr defTabSz="609630"/>
            <a:endParaRPr lang="en-US" sz="1200">
              <a:solidFill>
                <a:prstClr val="black"/>
              </a:solidFill>
              <a:latin typeface="Calibri"/>
            </a:endParaRPr>
          </a:p>
        </p:txBody>
      </p:sp>
      <p:grpSp>
        <p:nvGrpSpPr>
          <p:cNvPr id="15" name="Group 15"/>
          <p:cNvGrpSpPr/>
          <p:nvPr/>
        </p:nvGrpSpPr>
        <p:grpSpPr>
          <a:xfrm>
            <a:off x="417487" y="1141730"/>
            <a:ext cx="5690902" cy="4103917"/>
            <a:chOff x="-76823" y="-19050"/>
            <a:chExt cx="11381803" cy="8207837"/>
          </a:xfrm>
        </p:grpSpPr>
        <p:sp>
          <p:nvSpPr>
            <p:cNvPr id="16" name="TextBox 16"/>
            <p:cNvSpPr txBox="1"/>
            <p:nvPr/>
          </p:nvSpPr>
          <p:spPr>
            <a:xfrm>
              <a:off x="1" y="4175953"/>
              <a:ext cx="9330069" cy="504498"/>
            </a:xfrm>
            <a:prstGeom prst="rect">
              <a:avLst/>
            </a:prstGeom>
          </p:spPr>
          <p:txBody>
            <a:bodyPr lIns="0" tIns="0" rIns="0" bIns="0" rtlCol="0" anchor="t">
              <a:spAutoFit/>
            </a:bodyPr>
            <a:lstStyle/>
            <a:p>
              <a:pPr defTabSz="609630">
                <a:lnSpc>
                  <a:spcPts val="2239"/>
                </a:lnSpc>
              </a:pPr>
              <a:endParaRPr sz="1200">
                <a:solidFill>
                  <a:prstClr val="black"/>
                </a:solidFill>
                <a:latin typeface="Calibri"/>
              </a:endParaRPr>
            </a:p>
          </p:txBody>
        </p:sp>
        <p:sp>
          <p:nvSpPr>
            <p:cNvPr id="17" name="TextBox 17"/>
            <p:cNvSpPr txBox="1"/>
            <p:nvPr/>
          </p:nvSpPr>
          <p:spPr>
            <a:xfrm>
              <a:off x="1" y="-19050"/>
              <a:ext cx="9330069" cy="2245231"/>
            </a:xfrm>
            <a:prstGeom prst="rect">
              <a:avLst/>
            </a:prstGeom>
          </p:spPr>
          <p:txBody>
            <a:bodyPr lIns="0" tIns="0" rIns="0" bIns="0" rtlCol="0" anchor="t">
              <a:spAutoFit/>
            </a:bodyPr>
            <a:lstStyle/>
            <a:p>
              <a:pPr algn="ctr" defTabSz="609630">
                <a:lnSpc>
                  <a:spcPts val="4620"/>
                </a:lnSpc>
              </a:pPr>
              <a:r>
                <a:rPr lang="en-US" sz="2667" b="1" spc="42" dirty="0">
                  <a:solidFill>
                    <a:srgbClr val="254E72"/>
                  </a:solidFill>
                  <a:latin typeface="Calibri"/>
                  <a:ea typeface="Telegraf"/>
                  <a:cs typeface="Telegraf"/>
                  <a:sym typeface="Telegraf"/>
                </a:rPr>
                <a:t>WHY MENTAL HEALTH MATTERS IN HOSPITALITY</a:t>
              </a:r>
            </a:p>
          </p:txBody>
        </p:sp>
        <p:sp>
          <p:nvSpPr>
            <p:cNvPr id="18" name="TextBox 18"/>
            <p:cNvSpPr txBox="1"/>
            <p:nvPr/>
          </p:nvSpPr>
          <p:spPr>
            <a:xfrm>
              <a:off x="-76823" y="3328863"/>
              <a:ext cx="11381803" cy="4859924"/>
            </a:xfrm>
            <a:prstGeom prst="rect">
              <a:avLst/>
            </a:prstGeom>
          </p:spPr>
          <p:txBody>
            <a:bodyPr wrap="square" lIns="0" tIns="0" rIns="0" bIns="0" rtlCol="0" anchor="t">
              <a:spAutoFit/>
            </a:bodyPr>
            <a:lstStyle/>
            <a:p>
              <a:pPr marL="291479" lvl="1" indent="-145740" algn="just" defTabSz="609630">
                <a:lnSpc>
                  <a:spcPct val="150000"/>
                </a:lnSpc>
                <a:buFont typeface="Arial"/>
                <a:buChar char="•"/>
              </a:pPr>
              <a:r>
                <a:rPr lang="en-US" sz="1333" b="1" dirty="0">
                  <a:solidFill>
                    <a:srgbClr val="254E72"/>
                  </a:solidFill>
                  <a:latin typeface="Calibri"/>
                  <a:ea typeface="Assistant"/>
                  <a:cs typeface="Assistant"/>
                  <a:sym typeface="Assistant"/>
                </a:rPr>
                <a:t>As a conference delegate; </a:t>
              </a:r>
            </a:p>
            <a:p>
              <a:pPr marL="291479" lvl="1" indent="-145740" algn="just" defTabSz="609630">
                <a:lnSpc>
                  <a:spcPct val="150000"/>
                </a:lnSpc>
                <a:buFont typeface="Arial"/>
                <a:buChar char="•"/>
              </a:pPr>
              <a:r>
                <a:rPr lang="en-US" sz="1333" b="1" dirty="0">
                  <a:solidFill>
                    <a:srgbClr val="254E72"/>
                  </a:solidFill>
                  <a:latin typeface="Calibri"/>
                  <a:ea typeface="Assistant"/>
                  <a:cs typeface="Assistant"/>
                  <a:sym typeface="Assistant"/>
                </a:rPr>
                <a:t>Long working hours and irregular shifts are some of the characteristics that typify hospitality (Collins, 2024).</a:t>
              </a:r>
            </a:p>
            <a:p>
              <a:pPr marL="291479" lvl="1" indent="-145740" algn="just" defTabSz="609630">
                <a:lnSpc>
                  <a:spcPct val="150000"/>
                </a:lnSpc>
                <a:buFont typeface="Arial"/>
                <a:buChar char="•"/>
              </a:pPr>
              <a:r>
                <a:rPr lang="en-US" sz="1333" b="1" dirty="0">
                  <a:solidFill>
                    <a:srgbClr val="254E72"/>
                  </a:solidFill>
                  <a:latin typeface="Calibri"/>
                  <a:ea typeface="Assistant"/>
                  <a:cs typeface="Assistant"/>
                  <a:sym typeface="Assistant"/>
                </a:rPr>
                <a:t>Employees have to conduct a continuous emotional </a:t>
              </a:r>
              <a:r>
                <a:rPr lang="en-US" sz="1333" b="1" dirty="0" err="1">
                  <a:solidFill>
                    <a:srgbClr val="254E72"/>
                  </a:solidFill>
                  <a:latin typeface="Calibri"/>
                  <a:ea typeface="Assistant"/>
                  <a:cs typeface="Assistant"/>
                  <a:sym typeface="Assistant"/>
                </a:rPr>
                <a:t>labour</a:t>
              </a:r>
              <a:r>
                <a:rPr lang="en-US" sz="1333" b="1" dirty="0">
                  <a:solidFill>
                    <a:srgbClr val="254E72"/>
                  </a:solidFill>
                  <a:latin typeface="Calibri"/>
                  <a:ea typeface="Assistant"/>
                  <a:cs typeface="Assistant"/>
                  <a:sym typeface="Assistant"/>
                </a:rPr>
                <a:t>.</a:t>
              </a:r>
            </a:p>
            <a:p>
              <a:pPr marL="291479" lvl="1" indent="-145740" algn="just" defTabSz="609630">
                <a:lnSpc>
                  <a:spcPct val="150000"/>
                </a:lnSpc>
                <a:buFont typeface="Arial"/>
                <a:buChar char="•"/>
              </a:pPr>
              <a:r>
                <a:rPr lang="en-US" sz="1333" b="1" dirty="0">
                  <a:solidFill>
                    <a:srgbClr val="254E72"/>
                  </a:solidFill>
                  <a:latin typeface="Calibri"/>
                  <a:ea typeface="Assistant"/>
                  <a:cs typeface="Assistant"/>
                  <a:sym typeface="Assistant"/>
                </a:rPr>
                <a:t>Lack of job security and low salaries exert mental stress (Wang et al., 2024).</a:t>
              </a:r>
            </a:p>
            <a:p>
              <a:pPr marL="291479" lvl="1" indent="-145740" algn="just" defTabSz="609630">
                <a:lnSpc>
                  <a:spcPct val="150000"/>
                </a:lnSpc>
                <a:buFont typeface="Arial"/>
                <a:buChar char="•"/>
              </a:pPr>
              <a:r>
                <a:rPr lang="en-US" sz="1333" b="1" dirty="0">
                  <a:solidFill>
                    <a:srgbClr val="254E72"/>
                  </a:solidFill>
                  <a:latin typeface="Calibri"/>
                  <a:ea typeface="Assistant"/>
                  <a:cs typeface="Assistant"/>
                  <a:sym typeface="Assistant"/>
                </a:rPr>
                <a:t>Since the COVID-19 pandemic, mental health issues have been increased.</a:t>
              </a:r>
            </a:p>
            <a:p>
              <a:pPr marL="291479" lvl="1" indent="-145740" algn="just" defTabSz="609630">
                <a:lnSpc>
                  <a:spcPct val="150000"/>
                </a:lnSpc>
                <a:buFont typeface="Arial"/>
                <a:buChar char="•"/>
              </a:pPr>
              <a:r>
                <a:rPr lang="en-US" sz="1333" b="1" dirty="0">
                  <a:solidFill>
                    <a:srgbClr val="254E72"/>
                  </a:solidFill>
                  <a:latin typeface="Calibri"/>
                  <a:ea typeface="Assistant"/>
                  <a:cs typeface="Assistant"/>
                  <a:sym typeface="Assistant"/>
                </a:rPr>
                <a:t>Ineffective wellbeing leads to burnout, turnover, and service deterioration (Wang et al., 2024)</a:t>
              </a: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EFFFF"/>
        </a:solidFill>
        <a:effectLst/>
      </p:bgPr>
    </p:bg>
    <p:spTree>
      <p:nvGrpSpPr>
        <p:cNvPr id="1" name=""/>
        <p:cNvGrpSpPr/>
        <p:nvPr/>
      </p:nvGrpSpPr>
      <p:grpSpPr>
        <a:xfrm>
          <a:off x="0" y="0"/>
          <a:ext cx="0" cy="0"/>
          <a:chOff x="0" y="0"/>
          <a:chExt cx="0" cy="0"/>
        </a:xfrm>
      </p:grpSpPr>
      <p:sp>
        <p:nvSpPr>
          <p:cNvPr id="2" name="AutoShape 2"/>
          <p:cNvSpPr/>
          <p:nvPr/>
        </p:nvSpPr>
        <p:spPr>
          <a:xfrm>
            <a:off x="0" y="0"/>
            <a:ext cx="12192000" cy="3429000"/>
          </a:xfrm>
          <a:prstGeom prst="rect">
            <a:avLst/>
          </a:prstGeom>
          <a:solidFill>
            <a:srgbClr val="254E72"/>
          </a:solidFill>
        </p:spPr>
        <p:txBody>
          <a:bodyPr/>
          <a:lstStyle/>
          <a:p>
            <a:pPr defTabSz="609630"/>
            <a:endParaRPr lang="en-US" sz="1200">
              <a:solidFill>
                <a:prstClr val="black"/>
              </a:solidFill>
              <a:latin typeface="Calibri"/>
            </a:endParaRPr>
          </a:p>
        </p:txBody>
      </p:sp>
      <p:grpSp>
        <p:nvGrpSpPr>
          <p:cNvPr id="3" name="Group 3"/>
          <p:cNvGrpSpPr/>
          <p:nvPr/>
        </p:nvGrpSpPr>
        <p:grpSpPr>
          <a:xfrm>
            <a:off x="0" y="657891"/>
            <a:ext cx="12192000" cy="42347"/>
            <a:chOff x="0" y="0"/>
            <a:chExt cx="24384000" cy="84693"/>
          </a:xfrm>
        </p:grpSpPr>
        <p:sp>
          <p:nvSpPr>
            <p:cNvPr id="4" name="AutoShape 4"/>
            <p:cNvSpPr/>
            <p:nvPr/>
          </p:nvSpPr>
          <p:spPr>
            <a:xfrm>
              <a:off x="0" y="35963"/>
              <a:ext cx="24384000" cy="12766"/>
            </a:xfrm>
            <a:prstGeom prst="rect">
              <a:avLst/>
            </a:prstGeom>
            <a:solidFill>
              <a:srgbClr val="FEFFFF"/>
            </a:solidFill>
          </p:spPr>
          <p:txBody>
            <a:bodyPr/>
            <a:lstStyle/>
            <a:p>
              <a:pPr defTabSz="609630"/>
              <a:endParaRPr lang="en-US" sz="1200">
                <a:solidFill>
                  <a:prstClr val="black"/>
                </a:solidFill>
                <a:latin typeface="Calibri"/>
              </a:endParaRPr>
            </a:p>
          </p:txBody>
        </p:sp>
        <p:sp>
          <p:nvSpPr>
            <p:cNvPr id="5" name="AutoShape 5"/>
            <p:cNvSpPr/>
            <p:nvPr/>
          </p:nvSpPr>
          <p:spPr>
            <a:xfrm rot="-5400000">
              <a:off x="782383" y="-782383"/>
              <a:ext cx="84693" cy="1649458"/>
            </a:xfrm>
            <a:prstGeom prst="rect">
              <a:avLst/>
            </a:prstGeom>
            <a:solidFill>
              <a:srgbClr val="C0E8DF"/>
            </a:solidFill>
          </p:spPr>
          <p:txBody>
            <a:bodyPr/>
            <a:lstStyle/>
            <a:p>
              <a:pPr defTabSz="609630"/>
              <a:endParaRPr lang="en-US" sz="1200">
                <a:solidFill>
                  <a:prstClr val="black"/>
                </a:solidFill>
                <a:latin typeface="Calibri"/>
              </a:endParaRPr>
            </a:p>
          </p:txBody>
        </p:sp>
      </p:grpSp>
      <p:grpSp>
        <p:nvGrpSpPr>
          <p:cNvPr id="6" name="Group 6"/>
          <p:cNvGrpSpPr/>
          <p:nvPr/>
        </p:nvGrpSpPr>
        <p:grpSpPr>
          <a:xfrm rot="-10800000">
            <a:off x="11128367" y="5846199"/>
            <a:ext cx="326001" cy="326001"/>
            <a:chOff x="0" y="0"/>
            <a:chExt cx="652003" cy="652003"/>
          </a:xfrm>
        </p:grpSpPr>
        <p:grpSp>
          <p:nvGrpSpPr>
            <p:cNvPr id="7" name="Group 7"/>
            <p:cNvGrpSpPr>
              <a:grpSpLocks noChangeAspect="1"/>
            </p:cNvGrpSpPr>
            <p:nvPr/>
          </p:nvGrpSpPr>
          <p:grpSpPr>
            <a:xfrm rot="-10800000">
              <a:off x="0" y="0"/>
              <a:ext cx="652003" cy="652003"/>
              <a:chOff x="0" y="0"/>
              <a:chExt cx="6355080" cy="6355080"/>
            </a:xfrm>
          </p:grpSpPr>
          <p:sp>
            <p:nvSpPr>
              <p:cNvPr id="8" name="Freeform 8"/>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pPr defTabSz="609630"/>
                <a:endParaRPr lang="en-US" sz="1200">
                  <a:solidFill>
                    <a:prstClr val="black"/>
                  </a:solidFill>
                  <a:latin typeface="Calibri"/>
                </a:endParaRPr>
              </a:p>
            </p:txBody>
          </p:sp>
        </p:grpSp>
        <p:sp>
          <p:nvSpPr>
            <p:cNvPr id="9" name="Freeform 9"/>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US" sz="1200">
                <a:solidFill>
                  <a:prstClr val="black"/>
                </a:solidFill>
                <a:latin typeface="Calibri"/>
              </a:endParaRPr>
            </a:p>
          </p:txBody>
        </p:sp>
      </p:grpSp>
      <p:grpSp>
        <p:nvGrpSpPr>
          <p:cNvPr id="10" name="Group 10"/>
          <p:cNvGrpSpPr/>
          <p:nvPr/>
        </p:nvGrpSpPr>
        <p:grpSpPr>
          <a:xfrm>
            <a:off x="10695654" y="5846199"/>
            <a:ext cx="326001" cy="326001"/>
            <a:chOff x="0" y="0"/>
            <a:chExt cx="652003" cy="652003"/>
          </a:xfrm>
        </p:grpSpPr>
        <p:grpSp>
          <p:nvGrpSpPr>
            <p:cNvPr id="11" name="Group 11"/>
            <p:cNvGrpSpPr>
              <a:grpSpLocks noChangeAspect="1"/>
            </p:cNvGrpSpPr>
            <p:nvPr/>
          </p:nvGrpSpPr>
          <p:grpSpPr>
            <a:xfrm rot="-10800000">
              <a:off x="0" y="0"/>
              <a:ext cx="652003" cy="652003"/>
              <a:chOff x="0" y="0"/>
              <a:chExt cx="6355080" cy="6355080"/>
            </a:xfrm>
          </p:grpSpPr>
          <p:sp>
            <p:nvSpPr>
              <p:cNvPr id="12" name="Freeform 12"/>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pPr defTabSz="609630"/>
                <a:endParaRPr lang="en-US" sz="1200">
                  <a:solidFill>
                    <a:prstClr val="black"/>
                  </a:solidFill>
                  <a:latin typeface="Calibri"/>
                </a:endParaRPr>
              </a:p>
            </p:txBody>
          </p:sp>
        </p:grpSp>
        <p:sp>
          <p:nvSpPr>
            <p:cNvPr id="13" name="Freeform 13"/>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US" sz="1200">
                <a:solidFill>
                  <a:prstClr val="black"/>
                </a:solidFill>
                <a:latin typeface="Calibri"/>
              </a:endParaRPr>
            </a:p>
          </p:txBody>
        </p:sp>
      </p:grpSp>
      <p:sp>
        <p:nvSpPr>
          <p:cNvPr id="14" name="Freeform 14"/>
          <p:cNvSpPr/>
          <p:nvPr/>
        </p:nvSpPr>
        <p:spPr>
          <a:xfrm>
            <a:off x="8604832" y="72771"/>
            <a:ext cx="3581821" cy="3410563"/>
          </a:xfrm>
          <a:custGeom>
            <a:avLst/>
            <a:gdLst/>
            <a:ahLst/>
            <a:cxnLst/>
            <a:rect l="l" t="t" r="r" b="b"/>
            <a:pathLst>
              <a:path w="5372732" h="5744119">
                <a:moveTo>
                  <a:pt x="0" y="0"/>
                </a:moveTo>
                <a:lnTo>
                  <a:pt x="5372732" y="0"/>
                </a:lnTo>
                <a:lnTo>
                  <a:pt x="5372732" y="5744120"/>
                </a:lnTo>
                <a:lnTo>
                  <a:pt x="0" y="5744120"/>
                </a:lnTo>
                <a:lnTo>
                  <a:pt x="0" y="0"/>
                </a:lnTo>
                <a:close/>
              </a:path>
            </a:pathLst>
          </a:custGeom>
          <a:blipFill>
            <a:blip r:embed="rId5"/>
            <a:stretch>
              <a:fillRect/>
            </a:stretch>
          </a:blipFill>
        </p:spPr>
        <p:txBody>
          <a:bodyPr/>
          <a:lstStyle/>
          <a:p>
            <a:pPr defTabSz="609630"/>
            <a:endParaRPr lang="en-US" sz="1200">
              <a:solidFill>
                <a:prstClr val="black"/>
              </a:solidFill>
              <a:latin typeface="Calibri"/>
            </a:endParaRPr>
          </a:p>
        </p:txBody>
      </p:sp>
      <p:sp>
        <p:nvSpPr>
          <p:cNvPr id="15" name="TextBox 15"/>
          <p:cNvSpPr txBox="1"/>
          <p:nvPr/>
        </p:nvSpPr>
        <p:spPr>
          <a:xfrm>
            <a:off x="1228886" y="1317295"/>
            <a:ext cx="4248740" cy="619272"/>
          </a:xfrm>
          <a:prstGeom prst="rect">
            <a:avLst/>
          </a:prstGeom>
        </p:spPr>
        <p:txBody>
          <a:bodyPr lIns="0" tIns="0" rIns="0" bIns="0" rtlCol="0" anchor="t">
            <a:spAutoFit/>
          </a:bodyPr>
          <a:lstStyle/>
          <a:p>
            <a:pPr algn="ctr" defTabSz="609630">
              <a:lnSpc>
                <a:spcPts val="5500"/>
              </a:lnSpc>
            </a:pPr>
            <a:r>
              <a:rPr lang="en-US" sz="2667" b="1" spc="50" dirty="0">
                <a:solidFill>
                  <a:srgbClr val="FEFFFF"/>
                </a:solidFill>
                <a:latin typeface="Calibri"/>
                <a:ea typeface="Telegraf"/>
                <a:cs typeface="Telegraf"/>
                <a:sym typeface="Telegraf"/>
              </a:rPr>
              <a:t>LITERATURE SNAPSHOT</a:t>
            </a:r>
          </a:p>
        </p:txBody>
      </p:sp>
      <p:grpSp>
        <p:nvGrpSpPr>
          <p:cNvPr id="16" name="Group 16"/>
          <p:cNvGrpSpPr/>
          <p:nvPr/>
        </p:nvGrpSpPr>
        <p:grpSpPr>
          <a:xfrm>
            <a:off x="1189868" y="3120770"/>
            <a:ext cx="8575515" cy="2551943"/>
            <a:chOff x="-78036" y="0"/>
            <a:chExt cx="17151029" cy="5103888"/>
          </a:xfrm>
        </p:grpSpPr>
        <p:sp>
          <p:nvSpPr>
            <p:cNvPr id="17" name="TextBox 17"/>
            <p:cNvSpPr txBox="1"/>
            <p:nvPr/>
          </p:nvSpPr>
          <p:spPr>
            <a:xfrm>
              <a:off x="0" y="0"/>
              <a:ext cx="8497480" cy="504498"/>
            </a:xfrm>
            <a:prstGeom prst="rect">
              <a:avLst/>
            </a:prstGeom>
          </p:spPr>
          <p:txBody>
            <a:bodyPr lIns="0" tIns="0" rIns="0" bIns="0" rtlCol="0" anchor="t">
              <a:spAutoFit/>
            </a:bodyPr>
            <a:lstStyle/>
            <a:p>
              <a:pPr defTabSz="609630">
                <a:lnSpc>
                  <a:spcPts val="2239"/>
                </a:lnSpc>
              </a:pPr>
              <a:endParaRPr sz="1200">
                <a:solidFill>
                  <a:prstClr val="black"/>
                </a:solidFill>
                <a:latin typeface="Calibri"/>
              </a:endParaRPr>
            </a:p>
          </p:txBody>
        </p:sp>
        <p:sp>
          <p:nvSpPr>
            <p:cNvPr id="18" name="TextBox 18"/>
            <p:cNvSpPr txBox="1"/>
            <p:nvPr/>
          </p:nvSpPr>
          <p:spPr>
            <a:xfrm>
              <a:off x="-78036" y="2090241"/>
              <a:ext cx="17151029" cy="3013647"/>
            </a:xfrm>
            <a:prstGeom prst="rect">
              <a:avLst/>
            </a:prstGeom>
          </p:spPr>
          <p:txBody>
            <a:bodyPr wrap="square" lIns="0" tIns="0" rIns="0" bIns="0" rtlCol="0" anchor="t">
              <a:spAutoFit/>
            </a:bodyPr>
            <a:lstStyle/>
            <a:p>
              <a:pPr marL="228611" indent="-228611" algn="just" defTabSz="609630">
                <a:lnSpc>
                  <a:spcPct val="150000"/>
                </a:lnSpc>
                <a:buFont typeface="Arial" panose="020B0604020202020204" pitchFamily="34" charset="0"/>
                <a:buChar char="•"/>
              </a:pPr>
              <a:r>
                <a:rPr lang="en-US" sz="1333" b="1" dirty="0">
                  <a:solidFill>
                    <a:srgbClr val="254E72"/>
                  </a:solidFill>
                  <a:latin typeface="Calibri"/>
                  <a:ea typeface="Assistant"/>
                  <a:cs typeface="Assistant"/>
                  <a:sym typeface="Assistant"/>
                </a:rPr>
                <a:t>Mental health is defined as good health, strength, and sanity in the workplace (Hu, Wen and </a:t>
              </a:r>
              <a:r>
                <a:rPr lang="en-US" sz="1333" b="1" dirty="0" err="1">
                  <a:solidFill>
                    <a:srgbClr val="254E72"/>
                  </a:solidFill>
                  <a:latin typeface="Calibri"/>
                  <a:ea typeface="Assistant"/>
                  <a:cs typeface="Assistant"/>
                  <a:sym typeface="Assistant"/>
                </a:rPr>
                <a:t>Kozak</a:t>
              </a:r>
              <a:r>
                <a:rPr lang="en-US" sz="1333" b="1" dirty="0">
                  <a:solidFill>
                    <a:srgbClr val="254E72"/>
                  </a:solidFill>
                  <a:latin typeface="Calibri"/>
                  <a:ea typeface="Assistant"/>
                  <a:cs typeface="Assistant"/>
                  <a:sym typeface="Assistant"/>
                </a:rPr>
                <a:t>, 2024).</a:t>
              </a:r>
            </a:p>
            <a:p>
              <a:pPr marL="228611" indent="-228611" algn="just" defTabSz="609630">
                <a:lnSpc>
                  <a:spcPct val="150000"/>
                </a:lnSpc>
                <a:buFont typeface="Arial" panose="020B0604020202020204" pitchFamily="34" charset="0"/>
                <a:buChar char="•"/>
              </a:pPr>
              <a:r>
                <a:rPr lang="en-US" sz="1333" b="1" dirty="0">
                  <a:solidFill>
                    <a:srgbClr val="254E72"/>
                  </a:solidFill>
                  <a:latin typeface="Calibri"/>
                  <a:ea typeface="Assistant"/>
                  <a:cs typeface="Assistant"/>
                  <a:sym typeface="Assistant"/>
                </a:rPr>
                <a:t>Burnout is the feeling of emotional exhaustion and diminished achievement (</a:t>
              </a:r>
              <a:r>
                <a:rPr lang="en-US" sz="1333" b="1" dirty="0" err="1">
                  <a:solidFill>
                    <a:srgbClr val="254E72"/>
                  </a:solidFill>
                  <a:latin typeface="Calibri"/>
                  <a:ea typeface="Assistant"/>
                  <a:cs typeface="Assistant"/>
                  <a:sym typeface="Assistant"/>
                </a:rPr>
                <a:t>Elovainio</a:t>
              </a:r>
              <a:r>
                <a:rPr lang="en-US" sz="1333" b="1" dirty="0">
                  <a:solidFill>
                    <a:srgbClr val="254E72"/>
                  </a:solidFill>
                  <a:latin typeface="Calibri"/>
                  <a:ea typeface="Assistant"/>
                  <a:cs typeface="Assistant"/>
                  <a:sym typeface="Assistant"/>
                </a:rPr>
                <a:t> et al., 2010).</a:t>
              </a:r>
            </a:p>
            <a:p>
              <a:pPr marL="228611" indent="-228611" algn="just" defTabSz="609630">
                <a:lnSpc>
                  <a:spcPct val="150000"/>
                </a:lnSpc>
                <a:buFont typeface="Arial" panose="020B0604020202020204" pitchFamily="34" charset="0"/>
                <a:buChar char="•"/>
              </a:pPr>
              <a:r>
                <a:rPr lang="en-US" sz="1333" b="1" dirty="0">
                  <a:solidFill>
                    <a:srgbClr val="254E72"/>
                  </a:solidFill>
                  <a:latin typeface="Calibri"/>
                  <a:ea typeface="Assistant"/>
                  <a:cs typeface="Assistant"/>
                  <a:sym typeface="Assistant"/>
                </a:rPr>
                <a:t>The emotional </a:t>
              </a:r>
              <a:r>
                <a:rPr lang="en-US" sz="1333" b="1" dirty="0" err="1">
                  <a:solidFill>
                    <a:srgbClr val="254E72"/>
                  </a:solidFill>
                  <a:latin typeface="Calibri"/>
                  <a:ea typeface="Assistant"/>
                  <a:cs typeface="Assistant"/>
                  <a:sym typeface="Assistant"/>
                </a:rPr>
                <a:t>labour</a:t>
              </a:r>
              <a:r>
                <a:rPr lang="en-US" sz="1333" b="1" dirty="0">
                  <a:solidFill>
                    <a:srgbClr val="254E72"/>
                  </a:solidFill>
                  <a:latin typeface="Calibri"/>
                  <a:ea typeface="Assistant"/>
                  <a:cs typeface="Assistant"/>
                  <a:sym typeface="Assistant"/>
                </a:rPr>
                <a:t> theory elucidates customer-oriented job stress (Choi et al., 2020).</a:t>
              </a:r>
            </a:p>
            <a:p>
              <a:pPr marL="228611" indent="-228611" algn="just" defTabSz="609630">
                <a:lnSpc>
                  <a:spcPct val="150000"/>
                </a:lnSpc>
                <a:buFont typeface="Arial" panose="020B0604020202020204" pitchFamily="34" charset="0"/>
                <a:buChar char="•"/>
              </a:pPr>
              <a:r>
                <a:rPr lang="en-US" sz="1333" b="1" dirty="0">
                  <a:solidFill>
                    <a:srgbClr val="254E72"/>
                  </a:solidFill>
                  <a:latin typeface="Calibri"/>
                  <a:ea typeface="Assistant"/>
                  <a:cs typeface="Assistant"/>
                  <a:sym typeface="Assistant"/>
                </a:rPr>
                <a:t>The workers in the hospitality sector are more stressed as compared to those in the offices (</a:t>
              </a:r>
              <a:r>
                <a:rPr lang="en-US" sz="1333" b="1" dirty="0" err="1">
                  <a:solidFill>
                    <a:srgbClr val="254E72"/>
                  </a:solidFill>
                  <a:latin typeface="Calibri"/>
                  <a:ea typeface="Assistant"/>
                  <a:cs typeface="Assistant"/>
                  <a:sym typeface="Assistant"/>
                </a:rPr>
                <a:t>Izell</a:t>
              </a:r>
              <a:r>
                <a:rPr lang="en-US" sz="1333" b="1" dirty="0">
                  <a:solidFill>
                    <a:srgbClr val="254E72"/>
                  </a:solidFill>
                  <a:latin typeface="Calibri"/>
                  <a:ea typeface="Assistant"/>
                  <a:cs typeface="Assistant"/>
                  <a:sym typeface="Assistant"/>
                </a:rPr>
                <a:t>, 2022).</a:t>
              </a:r>
            </a:p>
            <a:p>
              <a:pPr marL="228611" indent="-228611" algn="just" defTabSz="609630">
                <a:lnSpc>
                  <a:spcPct val="150000"/>
                </a:lnSpc>
                <a:buFont typeface="Arial" panose="020B0604020202020204" pitchFamily="34" charset="0"/>
                <a:buChar char="•"/>
              </a:pPr>
              <a:r>
                <a:rPr lang="en-US" sz="1333" b="1" dirty="0">
                  <a:solidFill>
                    <a:srgbClr val="254E72"/>
                  </a:solidFill>
                  <a:latin typeface="Calibri"/>
                  <a:ea typeface="Assistant"/>
                  <a:cs typeface="Assistant"/>
                  <a:sym typeface="Assistant"/>
                </a:rPr>
                <a:t>Worry and depression are common among the hospitality positions (Kin et al., 2024).</a:t>
              </a: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12192000" cy="3429000"/>
          </a:xfrm>
          <a:prstGeom prst="rect">
            <a:avLst/>
          </a:prstGeom>
          <a:solidFill>
            <a:srgbClr val="254E72"/>
          </a:solidFill>
        </p:spPr>
        <p:txBody>
          <a:bodyPr/>
          <a:lstStyle/>
          <a:p>
            <a:pPr defTabSz="609630"/>
            <a:endParaRPr lang="en-US" sz="1200">
              <a:solidFill>
                <a:prstClr val="black"/>
              </a:solidFill>
              <a:latin typeface="Calibri"/>
            </a:endParaRPr>
          </a:p>
        </p:txBody>
      </p:sp>
      <p:grpSp>
        <p:nvGrpSpPr>
          <p:cNvPr id="3" name="Group 3"/>
          <p:cNvGrpSpPr/>
          <p:nvPr/>
        </p:nvGrpSpPr>
        <p:grpSpPr>
          <a:xfrm>
            <a:off x="0" y="657891"/>
            <a:ext cx="12192000" cy="42347"/>
            <a:chOff x="0" y="0"/>
            <a:chExt cx="24384000" cy="84693"/>
          </a:xfrm>
        </p:grpSpPr>
        <p:sp>
          <p:nvSpPr>
            <p:cNvPr id="4" name="AutoShape 4"/>
            <p:cNvSpPr/>
            <p:nvPr/>
          </p:nvSpPr>
          <p:spPr>
            <a:xfrm>
              <a:off x="0" y="35963"/>
              <a:ext cx="24384000" cy="12766"/>
            </a:xfrm>
            <a:prstGeom prst="rect">
              <a:avLst/>
            </a:prstGeom>
            <a:solidFill>
              <a:srgbClr val="FEFFFF"/>
            </a:solidFill>
          </p:spPr>
          <p:txBody>
            <a:bodyPr/>
            <a:lstStyle/>
            <a:p>
              <a:pPr defTabSz="609630"/>
              <a:endParaRPr lang="en-US" sz="1200">
                <a:solidFill>
                  <a:prstClr val="black"/>
                </a:solidFill>
                <a:latin typeface="Calibri"/>
              </a:endParaRPr>
            </a:p>
          </p:txBody>
        </p:sp>
        <p:sp>
          <p:nvSpPr>
            <p:cNvPr id="5" name="AutoShape 5"/>
            <p:cNvSpPr/>
            <p:nvPr/>
          </p:nvSpPr>
          <p:spPr>
            <a:xfrm rot="-5400000">
              <a:off x="782383" y="-782383"/>
              <a:ext cx="84693" cy="1649458"/>
            </a:xfrm>
            <a:prstGeom prst="rect">
              <a:avLst/>
            </a:prstGeom>
            <a:solidFill>
              <a:srgbClr val="C0E8DF"/>
            </a:solidFill>
          </p:spPr>
          <p:txBody>
            <a:bodyPr/>
            <a:lstStyle/>
            <a:p>
              <a:pPr defTabSz="609630"/>
              <a:endParaRPr lang="en-US" sz="1200">
                <a:solidFill>
                  <a:prstClr val="black"/>
                </a:solidFill>
                <a:latin typeface="Calibri"/>
              </a:endParaRPr>
            </a:p>
          </p:txBody>
        </p:sp>
      </p:grpSp>
      <p:grpSp>
        <p:nvGrpSpPr>
          <p:cNvPr id="6" name="Group 6"/>
          <p:cNvGrpSpPr/>
          <p:nvPr/>
        </p:nvGrpSpPr>
        <p:grpSpPr>
          <a:xfrm rot="-10800000">
            <a:off x="11128367" y="5846199"/>
            <a:ext cx="326001" cy="326001"/>
            <a:chOff x="0" y="0"/>
            <a:chExt cx="652003" cy="652003"/>
          </a:xfrm>
        </p:grpSpPr>
        <p:grpSp>
          <p:nvGrpSpPr>
            <p:cNvPr id="7" name="Group 7"/>
            <p:cNvGrpSpPr>
              <a:grpSpLocks noChangeAspect="1"/>
            </p:cNvGrpSpPr>
            <p:nvPr/>
          </p:nvGrpSpPr>
          <p:grpSpPr>
            <a:xfrm rot="-10800000">
              <a:off x="0" y="0"/>
              <a:ext cx="652003" cy="652003"/>
              <a:chOff x="0" y="0"/>
              <a:chExt cx="6355080" cy="6355080"/>
            </a:xfrm>
          </p:grpSpPr>
          <p:sp>
            <p:nvSpPr>
              <p:cNvPr id="8" name="Freeform 8"/>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pPr defTabSz="609630"/>
                <a:endParaRPr lang="en-US" sz="1200">
                  <a:solidFill>
                    <a:prstClr val="black"/>
                  </a:solidFill>
                  <a:latin typeface="Calibri"/>
                </a:endParaRPr>
              </a:p>
            </p:txBody>
          </p:sp>
        </p:grpSp>
        <p:sp>
          <p:nvSpPr>
            <p:cNvPr id="9" name="Freeform 9"/>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US" sz="1200">
                <a:solidFill>
                  <a:prstClr val="black"/>
                </a:solidFill>
                <a:latin typeface="Calibri"/>
              </a:endParaRPr>
            </a:p>
          </p:txBody>
        </p:sp>
      </p:grpSp>
      <p:grpSp>
        <p:nvGrpSpPr>
          <p:cNvPr id="10" name="Group 10"/>
          <p:cNvGrpSpPr/>
          <p:nvPr/>
        </p:nvGrpSpPr>
        <p:grpSpPr>
          <a:xfrm>
            <a:off x="10695654" y="5846199"/>
            <a:ext cx="326001" cy="326001"/>
            <a:chOff x="0" y="0"/>
            <a:chExt cx="652003" cy="652003"/>
          </a:xfrm>
        </p:grpSpPr>
        <p:grpSp>
          <p:nvGrpSpPr>
            <p:cNvPr id="11" name="Group 11"/>
            <p:cNvGrpSpPr>
              <a:grpSpLocks noChangeAspect="1"/>
            </p:cNvGrpSpPr>
            <p:nvPr/>
          </p:nvGrpSpPr>
          <p:grpSpPr>
            <a:xfrm rot="-10800000">
              <a:off x="0" y="0"/>
              <a:ext cx="652003" cy="652003"/>
              <a:chOff x="0" y="0"/>
              <a:chExt cx="6355080" cy="6355080"/>
            </a:xfrm>
          </p:grpSpPr>
          <p:sp>
            <p:nvSpPr>
              <p:cNvPr id="12" name="Freeform 12"/>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pPr defTabSz="609630"/>
                <a:endParaRPr lang="en-US" sz="1200">
                  <a:solidFill>
                    <a:prstClr val="black"/>
                  </a:solidFill>
                  <a:latin typeface="Calibri"/>
                </a:endParaRPr>
              </a:p>
            </p:txBody>
          </p:sp>
        </p:grpSp>
        <p:sp>
          <p:nvSpPr>
            <p:cNvPr id="13" name="Freeform 13"/>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US" sz="1200">
                <a:solidFill>
                  <a:prstClr val="black"/>
                </a:solidFill>
                <a:latin typeface="Calibri"/>
              </a:endParaRPr>
            </a:p>
          </p:txBody>
        </p:sp>
      </p:grpSp>
      <p:sp>
        <p:nvSpPr>
          <p:cNvPr id="15" name="TextBox 15"/>
          <p:cNvSpPr txBox="1"/>
          <p:nvPr/>
        </p:nvSpPr>
        <p:spPr>
          <a:xfrm>
            <a:off x="1228886" y="1317295"/>
            <a:ext cx="4248740" cy="619272"/>
          </a:xfrm>
          <a:prstGeom prst="rect">
            <a:avLst/>
          </a:prstGeom>
        </p:spPr>
        <p:txBody>
          <a:bodyPr lIns="0" tIns="0" rIns="0" bIns="0" rtlCol="0" anchor="t">
            <a:spAutoFit/>
          </a:bodyPr>
          <a:lstStyle/>
          <a:p>
            <a:pPr algn="ctr" defTabSz="609630">
              <a:lnSpc>
                <a:spcPts val="5500"/>
              </a:lnSpc>
            </a:pPr>
            <a:r>
              <a:rPr lang="en-US" sz="2667" b="1" spc="50" dirty="0">
                <a:solidFill>
                  <a:srgbClr val="FEFFFF"/>
                </a:solidFill>
                <a:latin typeface="Calibri"/>
                <a:ea typeface="Telegraf"/>
                <a:cs typeface="Telegraf"/>
                <a:sym typeface="Telegraf"/>
              </a:rPr>
              <a:t>THEORETICAL LITERATURE </a:t>
            </a:r>
          </a:p>
        </p:txBody>
      </p:sp>
      <p:grpSp>
        <p:nvGrpSpPr>
          <p:cNvPr id="16" name="Group 16"/>
          <p:cNvGrpSpPr/>
          <p:nvPr/>
        </p:nvGrpSpPr>
        <p:grpSpPr>
          <a:xfrm>
            <a:off x="432746" y="3406775"/>
            <a:ext cx="10534577" cy="2323563"/>
            <a:chOff x="-1592281" y="0"/>
            <a:chExt cx="21069153" cy="4647129"/>
          </a:xfrm>
        </p:grpSpPr>
        <p:sp>
          <p:nvSpPr>
            <p:cNvPr id="17" name="TextBox 17"/>
            <p:cNvSpPr txBox="1"/>
            <p:nvPr/>
          </p:nvSpPr>
          <p:spPr>
            <a:xfrm>
              <a:off x="1" y="0"/>
              <a:ext cx="8497480" cy="504498"/>
            </a:xfrm>
            <a:prstGeom prst="rect">
              <a:avLst/>
            </a:prstGeom>
          </p:spPr>
          <p:txBody>
            <a:bodyPr lIns="0" tIns="0" rIns="0" bIns="0" rtlCol="0" anchor="t">
              <a:spAutoFit/>
            </a:bodyPr>
            <a:lstStyle/>
            <a:p>
              <a:pPr defTabSz="609630">
                <a:lnSpc>
                  <a:spcPts val="2239"/>
                </a:lnSpc>
              </a:pPr>
              <a:endParaRPr sz="1200">
                <a:solidFill>
                  <a:prstClr val="black"/>
                </a:solidFill>
                <a:latin typeface="Calibri"/>
              </a:endParaRPr>
            </a:p>
          </p:txBody>
        </p:sp>
        <p:sp>
          <p:nvSpPr>
            <p:cNvPr id="18" name="TextBox 18"/>
            <p:cNvSpPr txBox="1"/>
            <p:nvPr/>
          </p:nvSpPr>
          <p:spPr>
            <a:xfrm>
              <a:off x="-1592281" y="1018055"/>
              <a:ext cx="21069153" cy="3629074"/>
            </a:xfrm>
            <a:prstGeom prst="rect">
              <a:avLst/>
            </a:prstGeom>
          </p:spPr>
          <p:txBody>
            <a:bodyPr wrap="square" lIns="0" tIns="0" rIns="0" bIns="0" rtlCol="0" anchor="t">
              <a:spAutoFit/>
            </a:bodyPr>
            <a:lstStyle/>
            <a:p>
              <a:pPr marL="228611" indent="-228611" algn="just" defTabSz="609630">
                <a:lnSpc>
                  <a:spcPct val="150000"/>
                </a:lnSpc>
                <a:buFont typeface="Arial" panose="020B0604020202020204" pitchFamily="34" charset="0"/>
                <a:buChar char="•"/>
              </a:pPr>
              <a:r>
                <a:rPr lang="en-US" sz="1333" b="1" dirty="0">
                  <a:solidFill>
                    <a:srgbClr val="254E72"/>
                  </a:solidFill>
                  <a:latin typeface="Calibri"/>
                  <a:ea typeface="Assistant"/>
                  <a:cs typeface="Assistant"/>
                  <a:sym typeface="Assistant"/>
                </a:rPr>
                <a:t>Emotional regulation demands: Emotional </a:t>
              </a:r>
              <a:r>
                <a:rPr lang="en-US" sz="1333" b="1" dirty="0" err="1">
                  <a:solidFill>
                    <a:srgbClr val="254E72"/>
                  </a:solidFill>
                  <a:latin typeface="Calibri"/>
                  <a:ea typeface="Assistant"/>
                  <a:cs typeface="Assistant"/>
                  <a:sym typeface="Assistant"/>
                </a:rPr>
                <a:t>Labour</a:t>
              </a:r>
              <a:r>
                <a:rPr lang="en-US" sz="1333" b="1" dirty="0">
                  <a:solidFill>
                    <a:srgbClr val="254E72"/>
                  </a:solidFill>
                  <a:latin typeface="Calibri"/>
                  <a:ea typeface="Assistant"/>
                  <a:cs typeface="Assistant"/>
                  <a:sym typeface="Assistant"/>
                </a:rPr>
                <a:t> Theory explains how hospitality employees must display organisation-approved emotions (e.g. friendliness and calmness) regardless of their true feelings, particularly in customer-facing roles (Koenig, 2024).</a:t>
              </a:r>
            </a:p>
            <a:p>
              <a:pPr marL="228611" indent="-228611" algn="just" defTabSz="609630">
                <a:lnSpc>
                  <a:spcPct val="150000"/>
                </a:lnSpc>
                <a:buFont typeface="Arial" panose="020B0604020202020204" pitchFamily="34" charset="0"/>
                <a:buChar char="•"/>
              </a:pPr>
              <a:r>
                <a:rPr lang="en-US" sz="1333" b="1" dirty="0">
                  <a:solidFill>
                    <a:srgbClr val="254E72"/>
                  </a:solidFill>
                  <a:latin typeface="Calibri"/>
                  <a:ea typeface="Assistant"/>
                  <a:cs typeface="Assistant"/>
                  <a:sym typeface="Assistant"/>
                </a:rPr>
                <a:t>Psychological strain: Continuous emotional regulation is strongly associated with increased stress, emotional exhaustion, and psychological strain among hospitality workers (Choi et al., 2020).</a:t>
              </a:r>
            </a:p>
            <a:p>
              <a:pPr marL="228611" indent="-228611" algn="just" defTabSz="609630">
                <a:lnSpc>
                  <a:spcPct val="150000"/>
                </a:lnSpc>
                <a:buFont typeface="Arial" panose="020B0604020202020204" pitchFamily="34" charset="0"/>
                <a:buChar char="•"/>
              </a:pPr>
              <a:r>
                <a:rPr lang="en-US" sz="1333" b="1" dirty="0">
                  <a:solidFill>
                    <a:srgbClr val="254E72"/>
                  </a:solidFill>
                  <a:latin typeface="Calibri"/>
                  <a:ea typeface="Assistant"/>
                  <a:cs typeface="Assistant"/>
                  <a:sym typeface="Assistant"/>
                </a:rPr>
                <a:t>Burnout outcomes: Ongoing dissonance between felt and displayed emotions contributes to burnout and reduced wellbeing, making emotional </a:t>
              </a:r>
              <a:r>
                <a:rPr lang="en-US" sz="1333" b="1" dirty="0" err="1">
                  <a:solidFill>
                    <a:srgbClr val="254E72"/>
                  </a:solidFill>
                  <a:latin typeface="Calibri"/>
                  <a:ea typeface="Assistant"/>
                  <a:cs typeface="Assistant"/>
                  <a:sym typeface="Assistant"/>
                </a:rPr>
                <a:t>labour</a:t>
              </a:r>
              <a:r>
                <a:rPr lang="en-US" sz="1333" b="1" dirty="0">
                  <a:solidFill>
                    <a:srgbClr val="254E72"/>
                  </a:solidFill>
                  <a:latin typeface="Calibri"/>
                  <a:ea typeface="Assistant"/>
                  <a:cs typeface="Assistant"/>
                  <a:sym typeface="Assistant"/>
                </a:rPr>
                <a:t> a key explanatory framework for mental health issues in hospitality (Choi et al., 2020).</a:t>
              </a:r>
            </a:p>
          </p:txBody>
        </p:sp>
      </p:grpSp>
      <p:pic>
        <p:nvPicPr>
          <p:cNvPr id="19" name="Picture 1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95958" y="22225"/>
            <a:ext cx="5080000" cy="3384550"/>
          </a:xfrm>
          <a:prstGeom prst="rect">
            <a:avLst/>
          </a:prstGeom>
        </p:spPr>
      </p:pic>
    </p:spTree>
    <p:extLst>
      <p:ext uri="{BB962C8B-B14F-4D97-AF65-F5344CB8AC3E}">
        <p14:creationId xmlns:p14="http://schemas.microsoft.com/office/powerpoint/2010/main" val="3791202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254E72"/>
        </a:solidFill>
        <a:effectLst/>
      </p:bgPr>
    </p:bg>
    <p:spTree>
      <p:nvGrpSpPr>
        <p:cNvPr id="1" name=""/>
        <p:cNvGrpSpPr/>
        <p:nvPr/>
      </p:nvGrpSpPr>
      <p:grpSpPr>
        <a:xfrm>
          <a:off x="0" y="0"/>
          <a:ext cx="0" cy="0"/>
          <a:chOff x="0" y="0"/>
          <a:chExt cx="0" cy="0"/>
        </a:xfrm>
      </p:grpSpPr>
      <p:grpSp>
        <p:nvGrpSpPr>
          <p:cNvPr id="2" name="Group 2"/>
          <p:cNvGrpSpPr/>
          <p:nvPr/>
        </p:nvGrpSpPr>
        <p:grpSpPr>
          <a:xfrm>
            <a:off x="697729" y="0"/>
            <a:ext cx="42347" cy="6858000"/>
            <a:chOff x="0" y="0"/>
            <a:chExt cx="84693" cy="13716000"/>
          </a:xfrm>
        </p:grpSpPr>
        <p:sp>
          <p:nvSpPr>
            <p:cNvPr id="3" name="AutoShape 3"/>
            <p:cNvSpPr/>
            <p:nvPr/>
          </p:nvSpPr>
          <p:spPr>
            <a:xfrm>
              <a:off x="35961" y="1371600"/>
              <a:ext cx="12770" cy="12344400"/>
            </a:xfrm>
            <a:prstGeom prst="rect">
              <a:avLst/>
            </a:prstGeom>
            <a:solidFill>
              <a:srgbClr val="FEFFFF"/>
            </a:solidFill>
          </p:spPr>
          <p:txBody>
            <a:bodyPr/>
            <a:lstStyle/>
            <a:p>
              <a:pPr defTabSz="609630"/>
              <a:endParaRPr lang="en-US" sz="1200">
                <a:solidFill>
                  <a:prstClr val="black"/>
                </a:solidFill>
                <a:latin typeface="Calibri"/>
              </a:endParaRPr>
            </a:p>
          </p:txBody>
        </p:sp>
        <p:sp>
          <p:nvSpPr>
            <p:cNvPr id="4" name="AutoShape 4"/>
            <p:cNvSpPr/>
            <p:nvPr/>
          </p:nvSpPr>
          <p:spPr>
            <a:xfrm>
              <a:off x="0" y="0"/>
              <a:ext cx="84693" cy="1649458"/>
            </a:xfrm>
            <a:prstGeom prst="rect">
              <a:avLst/>
            </a:prstGeom>
            <a:solidFill>
              <a:srgbClr val="C0E8DF"/>
            </a:solidFill>
          </p:spPr>
          <p:txBody>
            <a:bodyPr/>
            <a:lstStyle/>
            <a:p>
              <a:pPr defTabSz="609630"/>
              <a:endParaRPr lang="en-US" sz="1200">
                <a:solidFill>
                  <a:prstClr val="black"/>
                </a:solidFill>
                <a:latin typeface="Calibri"/>
              </a:endParaRPr>
            </a:p>
          </p:txBody>
        </p:sp>
      </p:grpSp>
      <p:grpSp>
        <p:nvGrpSpPr>
          <p:cNvPr id="5" name="Group 5"/>
          <p:cNvGrpSpPr/>
          <p:nvPr/>
        </p:nvGrpSpPr>
        <p:grpSpPr>
          <a:xfrm>
            <a:off x="5967591" y="1157131"/>
            <a:ext cx="5258641" cy="4522937"/>
            <a:chOff x="0" y="0"/>
            <a:chExt cx="10517282" cy="9045875"/>
          </a:xfrm>
        </p:grpSpPr>
        <p:sp>
          <p:nvSpPr>
            <p:cNvPr id="6" name="TextBox 6"/>
            <p:cNvSpPr txBox="1"/>
            <p:nvPr/>
          </p:nvSpPr>
          <p:spPr>
            <a:xfrm>
              <a:off x="0" y="1413188"/>
              <a:ext cx="10517282" cy="6090771"/>
            </a:xfrm>
            <a:prstGeom prst="rect">
              <a:avLst/>
            </a:prstGeom>
          </p:spPr>
          <p:txBody>
            <a:bodyPr lIns="0" tIns="0" rIns="0" bIns="0" rtlCol="0" anchor="t">
              <a:spAutoFit/>
            </a:bodyPr>
            <a:lstStyle/>
            <a:p>
              <a:pPr marL="408536" lvl="1" indent="-228611" algn="just" defTabSz="609630">
                <a:lnSpc>
                  <a:spcPct val="150000"/>
                </a:lnSpc>
                <a:buFont typeface="Arial" panose="020B0604020202020204" pitchFamily="34" charset="0"/>
                <a:buChar char="•"/>
              </a:pPr>
              <a:r>
                <a:rPr lang="en-US" sz="1333" b="1" dirty="0">
                  <a:solidFill>
                    <a:srgbClr val="FEFFFF"/>
                  </a:solidFill>
                  <a:latin typeface="Calibri"/>
                  <a:ea typeface="Telegraf"/>
                  <a:cs typeface="Telegraf"/>
                  <a:sym typeface="Telegraf"/>
                </a:rPr>
                <a:t>Prolonged work schedules and irregular working schedules lessen the time taken to recover (Koenig, 2024).</a:t>
              </a:r>
            </a:p>
            <a:p>
              <a:pPr marL="408536" lvl="1" indent="-228611" algn="just" defTabSz="609630">
                <a:lnSpc>
                  <a:spcPct val="150000"/>
                </a:lnSpc>
                <a:buFont typeface="Arial" panose="020B0604020202020204" pitchFamily="34" charset="0"/>
                <a:buChar char="•"/>
              </a:pPr>
              <a:r>
                <a:rPr lang="en-US" sz="1333" b="1" dirty="0">
                  <a:solidFill>
                    <a:srgbClr val="FEFFFF"/>
                  </a:solidFill>
                  <a:latin typeface="Calibri"/>
                  <a:ea typeface="Telegraf"/>
                  <a:cs typeface="Telegraf"/>
                  <a:sym typeface="Telegraf"/>
                </a:rPr>
                <a:t>Emotional </a:t>
              </a:r>
              <a:r>
                <a:rPr lang="en-US" sz="1333" b="1" dirty="0" err="1">
                  <a:solidFill>
                    <a:srgbClr val="FEFFFF"/>
                  </a:solidFill>
                  <a:latin typeface="Calibri"/>
                  <a:ea typeface="Telegraf"/>
                  <a:cs typeface="Telegraf"/>
                  <a:sym typeface="Telegraf"/>
                </a:rPr>
                <a:t>labour</a:t>
              </a:r>
              <a:r>
                <a:rPr lang="en-US" sz="1333" b="1" dirty="0">
                  <a:solidFill>
                    <a:srgbClr val="FEFFFF"/>
                  </a:solidFill>
                  <a:latin typeface="Calibri"/>
                  <a:ea typeface="Telegraf"/>
                  <a:cs typeface="Telegraf"/>
                  <a:sym typeface="Telegraf"/>
                </a:rPr>
                <a:t> exerts the unceasing mental pressure on employees.</a:t>
              </a:r>
            </a:p>
            <a:p>
              <a:pPr marL="408536" lvl="1" indent="-228611" algn="just" defTabSz="609630">
                <a:lnSpc>
                  <a:spcPct val="150000"/>
                </a:lnSpc>
                <a:buFont typeface="Arial" panose="020B0604020202020204" pitchFamily="34" charset="0"/>
                <a:buChar char="•"/>
              </a:pPr>
              <a:r>
                <a:rPr lang="en-US" sz="1333" b="1" dirty="0">
                  <a:solidFill>
                    <a:srgbClr val="FEFFFF"/>
                  </a:solidFill>
                  <a:latin typeface="Calibri"/>
                  <a:ea typeface="Telegraf"/>
                  <a:cs typeface="Telegraf"/>
                  <a:sym typeface="Telegraf"/>
                </a:rPr>
                <a:t>Financial stress is caused by lack of job security and low salaries (Lee et al., 2014).</a:t>
              </a:r>
            </a:p>
            <a:p>
              <a:pPr marL="408536" lvl="1" indent="-228611" algn="just" defTabSz="609630">
                <a:lnSpc>
                  <a:spcPct val="150000"/>
                </a:lnSpc>
                <a:buFont typeface="Arial" panose="020B0604020202020204" pitchFamily="34" charset="0"/>
                <a:buChar char="•"/>
              </a:pPr>
              <a:r>
                <a:rPr lang="en-US" sz="1333" b="1" dirty="0">
                  <a:solidFill>
                    <a:srgbClr val="FEFFFF"/>
                  </a:solidFill>
                  <a:latin typeface="Calibri"/>
                  <a:ea typeface="Telegraf"/>
                  <a:cs typeface="Telegraf"/>
                  <a:sym typeface="Telegraf"/>
                </a:rPr>
                <a:t>Emotional exhaustion has a contribution of customer aggression.</a:t>
              </a:r>
            </a:p>
            <a:p>
              <a:pPr marL="408536" lvl="1" indent="-228611" algn="just" defTabSz="609630">
                <a:lnSpc>
                  <a:spcPct val="150000"/>
                </a:lnSpc>
                <a:buFont typeface="Arial" panose="020B0604020202020204" pitchFamily="34" charset="0"/>
                <a:buChar char="•"/>
              </a:pPr>
              <a:r>
                <a:rPr lang="en-US" sz="1333" b="1" dirty="0">
                  <a:solidFill>
                    <a:srgbClr val="FEFFFF"/>
                  </a:solidFill>
                  <a:latin typeface="Calibri"/>
                  <a:ea typeface="Telegraf"/>
                  <a:cs typeface="Telegraf"/>
                  <a:sym typeface="Telegraf"/>
                </a:rPr>
                <a:t>COVID-19 heightened the pressures that were already present in the work place (Liu-</a:t>
              </a:r>
              <a:r>
                <a:rPr lang="en-US" sz="1333" b="1" dirty="0" err="1">
                  <a:solidFill>
                    <a:srgbClr val="FEFFFF"/>
                  </a:solidFill>
                  <a:latin typeface="Calibri"/>
                  <a:ea typeface="Telegraf"/>
                  <a:cs typeface="Telegraf"/>
                  <a:sym typeface="Telegraf"/>
                </a:rPr>
                <a:t>Lastres</a:t>
              </a:r>
              <a:r>
                <a:rPr lang="en-US" sz="1333" b="1" dirty="0">
                  <a:solidFill>
                    <a:srgbClr val="FEFFFF"/>
                  </a:solidFill>
                  <a:latin typeface="Calibri"/>
                  <a:ea typeface="Telegraf"/>
                  <a:cs typeface="Telegraf"/>
                  <a:sym typeface="Telegraf"/>
                </a:rPr>
                <a:t>, Wen and Huang, 2022).</a:t>
              </a:r>
            </a:p>
            <a:p>
              <a:pPr marL="228611" indent="-228611" algn="just" defTabSz="609630">
                <a:lnSpc>
                  <a:spcPct val="150000"/>
                </a:lnSpc>
                <a:buFont typeface="Arial" panose="020B0604020202020204" pitchFamily="34" charset="0"/>
                <a:buChar char="•"/>
              </a:pPr>
              <a:endParaRPr lang="en-US" sz="1333" b="1" dirty="0">
                <a:solidFill>
                  <a:srgbClr val="FEFFFF"/>
                </a:solidFill>
                <a:latin typeface="Calibri"/>
                <a:ea typeface="Telegraf"/>
                <a:cs typeface="Telegraf"/>
                <a:sym typeface="Telegraf"/>
              </a:endParaRPr>
            </a:p>
          </p:txBody>
        </p:sp>
        <p:sp>
          <p:nvSpPr>
            <p:cNvPr id="7" name="TextBox 7"/>
            <p:cNvSpPr txBox="1"/>
            <p:nvPr/>
          </p:nvSpPr>
          <p:spPr>
            <a:xfrm>
              <a:off x="0" y="0"/>
              <a:ext cx="10517282" cy="796116"/>
            </a:xfrm>
            <a:prstGeom prst="rect">
              <a:avLst/>
            </a:prstGeom>
          </p:spPr>
          <p:txBody>
            <a:bodyPr lIns="0" tIns="0" rIns="0" bIns="0" rtlCol="0" anchor="t">
              <a:spAutoFit/>
            </a:bodyPr>
            <a:lstStyle/>
            <a:p>
              <a:pPr algn="ctr" defTabSz="609630">
                <a:lnSpc>
                  <a:spcPts val="3199"/>
                </a:lnSpc>
              </a:pPr>
              <a:r>
                <a:rPr lang="en-US" sz="2666" b="1" spc="106" dirty="0">
                  <a:solidFill>
                    <a:srgbClr val="C0E8DF"/>
                  </a:solidFill>
                  <a:latin typeface="Calibri"/>
                  <a:ea typeface="Assistant Bold"/>
                  <a:cs typeface="Assistant Bold"/>
                  <a:sym typeface="Assistant Bold"/>
                </a:rPr>
                <a:t>CAUSES OF THE CRISIS</a:t>
              </a:r>
            </a:p>
          </p:txBody>
        </p:sp>
        <p:sp>
          <p:nvSpPr>
            <p:cNvPr id="8" name="TextBox 8"/>
            <p:cNvSpPr txBox="1"/>
            <p:nvPr/>
          </p:nvSpPr>
          <p:spPr>
            <a:xfrm>
              <a:off x="0" y="8541377"/>
              <a:ext cx="10517282" cy="504498"/>
            </a:xfrm>
            <a:prstGeom prst="rect">
              <a:avLst/>
            </a:prstGeom>
          </p:spPr>
          <p:txBody>
            <a:bodyPr lIns="0" tIns="0" rIns="0" bIns="0" rtlCol="0" anchor="t">
              <a:spAutoFit/>
            </a:bodyPr>
            <a:lstStyle/>
            <a:p>
              <a:pPr defTabSz="609630">
                <a:lnSpc>
                  <a:spcPts val="2160"/>
                </a:lnSpc>
              </a:pPr>
              <a:endParaRPr sz="1200">
                <a:solidFill>
                  <a:prstClr val="black"/>
                </a:solidFill>
                <a:latin typeface="Calibri"/>
              </a:endParaRPr>
            </a:p>
          </p:txBody>
        </p:sp>
      </p:grpSp>
      <p:sp>
        <p:nvSpPr>
          <p:cNvPr id="9" name="Freeform 9"/>
          <p:cNvSpPr/>
          <p:nvPr/>
        </p:nvSpPr>
        <p:spPr>
          <a:xfrm>
            <a:off x="1649988" y="685800"/>
            <a:ext cx="3409553" cy="5111135"/>
          </a:xfrm>
          <a:custGeom>
            <a:avLst/>
            <a:gdLst/>
            <a:ahLst/>
            <a:cxnLst/>
            <a:rect l="l" t="t" r="r" b="b"/>
            <a:pathLst>
              <a:path w="5114329" h="7666702">
                <a:moveTo>
                  <a:pt x="0" y="0"/>
                </a:moveTo>
                <a:lnTo>
                  <a:pt x="5114329" y="0"/>
                </a:lnTo>
                <a:lnTo>
                  <a:pt x="5114329" y="7666702"/>
                </a:lnTo>
                <a:lnTo>
                  <a:pt x="0" y="7666702"/>
                </a:lnTo>
                <a:lnTo>
                  <a:pt x="0" y="0"/>
                </a:lnTo>
                <a:close/>
              </a:path>
            </a:pathLst>
          </a:custGeom>
          <a:blipFill>
            <a:blip r:embed="rId3"/>
            <a:stretch>
              <a:fillRect l="-62429" r="-62429"/>
            </a:stretch>
          </a:blipFill>
        </p:spPr>
        <p:txBody>
          <a:bodyPr/>
          <a:lstStyle/>
          <a:p>
            <a:pPr defTabSz="609630"/>
            <a:endParaRPr lang="en-US" sz="1200">
              <a:solidFill>
                <a:prstClr val="black"/>
              </a:solidFill>
              <a:latin typeface="Calibri"/>
            </a:endParaRPr>
          </a:p>
        </p:txBody>
      </p:sp>
      <p:grpSp>
        <p:nvGrpSpPr>
          <p:cNvPr id="10" name="Group 10"/>
          <p:cNvGrpSpPr/>
          <p:nvPr/>
        </p:nvGrpSpPr>
        <p:grpSpPr>
          <a:xfrm rot="-10800000">
            <a:off x="11180199" y="5796935"/>
            <a:ext cx="326001" cy="326001"/>
            <a:chOff x="0" y="0"/>
            <a:chExt cx="652003" cy="652003"/>
          </a:xfrm>
        </p:grpSpPr>
        <p:grpSp>
          <p:nvGrpSpPr>
            <p:cNvPr id="11" name="Group 11"/>
            <p:cNvGrpSpPr>
              <a:grpSpLocks noChangeAspect="1"/>
            </p:cNvGrpSpPr>
            <p:nvPr/>
          </p:nvGrpSpPr>
          <p:grpSpPr>
            <a:xfrm rot="-10800000">
              <a:off x="0" y="0"/>
              <a:ext cx="652003" cy="652003"/>
              <a:chOff x="0" y="0"/>
              <a:chExt cx="6355080" cy="6355080"/>
            </a:xfrm>
          </p:grpSpPr>
          <p:sp>
            <p:nvSpPr>
              <p:cNvPr id="12" name="Freeform 12"/>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EFFFF"/>
              </a:solidFill>
            </p:spPr>
            <p:txBody>
              <a:bodyPr/>
              <a:lstStyle/>
              <a:p>
                <a:pPr defTabSz="609630"/>
                <a:endParaRPr lang="en-US" sz="1200">
                  <a:solidFill>
                    <a:prstClr val="black"/>
                  </a:solidFill>
                  <a:latin typeface="Calibri"/>
                </a:endParaRPr>
              </a:p>
            </p:txBody>
          </p:sp>
        </p:grpSp>
        <p:sp>
          <p:nvSpPr>
            <p:cNvPr id="13" name="Freeform 13"/>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US" sz="1200">
                <a:solidFill>
                  <a:prstClr val="black"/>
                </a:solidFill>
                <a:latin typeface="Calibri"/>
              </a:endParaRPr>
            </a:p>
          </p:txBody>
        </p:sp>
      </p:grpSp>
      <p:grpSp>
        <p:nvGrpSpPr>
          <p:cNvPr id="14" name="Group 14"/>
          <p:cNvGrpSpPr/>
          <p:nvPr/>
        </p:nvGrpSpPr>
        <p:grpSpPr>
          <a:xfrm>
            <a:off x="10747486" y="5796935"/>
            <a:ext cx="326001" cy="326001"/>
            <a:chOff x="0" y="0"/>
            <a:chExt cx="652003" cy="652003"/>
          </a:xfrm>
        </p:grpSpPr>
        <p:grpSp>
          <p:nvGrpSpPr>
            <p:cNvPr id="15" name="Group 15"/>
            <p:cNvGrpSpPr>
              <a:grpSpLocks noChangeAspect="1"/>
            </p:cNvGrpSpPr>
            <p:nvPr/>
          </p:nvGrpSpPr>
          <p:grpSpPr>
            <a:xfrm rot="-10800000">
              <a:off x="0" y="0"/>
              <a:ext cx="652003" cy="652003"/>
              <a:chOff x="0" y="0"/>
              <a:chExt cx="6355080" cy="6355080"/>
            </a:xfrm>
          </p:grpSpPr>
          <p:sp>
            <p:nvSpPr>
              <p:cNvPr id="16" name="Freeform 16"/>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EFFFF"/>
              </a:solidFill>
            </p:spPr>
            <p:txBody>
              <a:bodyPr/>
              <a:lstStyle/>
              <a:p>
                <a:pPr defTabSz="609630"/>
                <a:endParaRPr lang="en-US" sz="1200">
                  <a:solidFill>
                    <a:prstClr val="black"/>
                  </a:solidFill>
                  <a:latin typeface="Calibri"/>
                </a:endParaRPr>
              </a:p>
            </p:txBody>
          </p:sp>
        </p:grpSp>
        <p:sp>
          <p:nvSpPr>
            <p:cNvPr id="17" name="Freeform 17"/>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US" sz="1200">
                <a:solidFill>
                  <a:prstClr val="black"/>
                </a:solidFill>
                <a:latin typeface="Calibri"/>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EFFFF"/>
        </a:solidFill>
        <a:effectLst/>
      </p:bgPr>
    </p:bg>
    <p:spTree>
      <p:nvGrpSpPr>
        <p:cNvPr id="1" name=""/>
        <p:cNvGrpSpPr/>
        <p:nvPr/>
      </p:nvGrpSpPr>
      <p:grpSpPr>
        <a:xfrm>
          <a:off x="0" y="0"/>
          <a:ext cx="0" cy="0"/>
          <a:chOff x="0" y="0"/>
          <a:chExt cx="0" cy="0"/>
        </a:xfrm>
      </p:grpSpPr>
      <p:sp>
        <p:nvSpPr>
          <p:cNvPr id="2" name="AutoShape 2"/>
          <p:cNvSpPr/>
          <p:nvPr/>
        </p:nvSpPr>
        <p:spPr>
          <a:xfrm>
            <a:off x="1" y="3429000"/>
            <a:ext cx="5781827" cy="3429000"/>
          </a:xfrm>
          <a:prstGeom prst="rect">
            <a:avLst/>
          </a:prstGeom>
          <a:solidFill>
            <a:srgbClr val="C0E8DF"/>
          </a:solidFill>
        </p:spPr>
        <p:txBody>
          <a:bodyPr/>
          <a:lstStyle/>
          <a:p>
            <a:pPr defTabSz="609630"/>
            <a:endParaRPr lang="en-US" sz="1200">
              <a:solidFill>
                <a:prstClr val="black"/>
              </a:solidFill>
              <a:latin typeface="Calibri"/>
            </a:endParaRPr>
          </a:p>
        </p:txBody>
      </p:sp>
      <p:sp>
        <p:nvSpPr>
          <p:cNvPr id="3" name="Freeform 3"/>
          <p:cNvSpPr/>
          <p:nvPr/>
        </p:nvSpPr>
        <p:spPr>
          <a:xfrm>
            <a:off x="-590122" y="-164563"/>
            <a:ext cx="6371950" cy="3593563"/>
          </a:xfrm>
          <a:custGeom>
            <a:avLst/>
            <a:gdLst/>
            <a:ahLst/>
            <a:cxnLst/>
            <a:rect l="l" t="t" r="r" b="b"/>
            <a:pathLst>
              <a:path w="9557925" h="5390345">
                <a:moveTo>
                  <a:pt x="0" y="0"/>
                </a:moveTo>
                <a:lnTo>
                  <a:pt x="9557924" y="0"/>
                </a:lnTo>
                <a:lnTo>
                  <a:pt x="9557924" y="5390345"/>
                </a:lnTo>
                <a:lnTo>
                  <a:pt x="0" y="5390345"/>
                </a:lnTo>
                <a:lnTo>
                  <a:pt x="0" y="0"/>
                </a:lnTo>
                <a:close/>
              </a:path>
            </a:pathLst>
          </a:custGeom>
          <a:blipFill>
            <a:blip r:embed="rId3"/>
            <a:stretch>
              <a:fillRect r="-7422"/>
            </a:stretch>
          </a:blipFill>
        </p:spPr>
        <p:txBody>
          <a:bodyPr/>
          <a:lstStyle/>
          <a:p>
            <a:pPr defTabSz="609630"/>
            <a:endParaRPr lang="en-US" sz="1200">
              <a:solidFill>
                <a:prstClr val="black"/>
              </a:solidFill>
              <a:latin typeface="Calibri"/>
            </a:endParaRPr>
          </a:p>
        </p:txBody>
      </p:sp>
      <p:grpSp>
        <p:nvGrpSpPr>
          <p:cNvPr id="4" name="Group 4"/>
          <p:cNvGrpSpPr/>
          <p:nvPr/>
        </p:nvGrpSpPr>
        <p:grpSpPr>
          <a:xfrm>
            <a:off x="685800" y="0"/>
            <a:ext cx="42347" cy="6858000"/>
            <a:chOff x="0" y="0"/>
            <a:chExt cx="84693" cy="13716000"/>
          </a:xfrm>
        </p:grpSpPr>
        <p:sp>
          <p:nvSpPr>
            <p:cNvPr id="5" name="AutoShape 5"/>
            <p:cNvSpPr/>
            <p:nvPr/>
          </p:nvSpPr>
          <p:spPr>
            <a:xfrm>
              <a:off x="35961" y="1371600"/>
              <a:ext cx="12770" cy="12344400"/>
            </a:xfrm>
            <a:prstGeom prst="rect">
              <a:avLst/>
            </a:prstGeom>
            <a:solidFill>
              <a:srgbClr val="254E72"/>
            </a:solidFill>
          </p:spPr>
          <p:txBody>
            <a:bodyPr/>
            <a:lstStyle/>
            <a:p>
              <a:pPr defTabSz="609630"/>
              <a:endParaRPr lang="en-US" sz="1200">
                <a:solidFill>
                  <a:prstClr val="black"/>
                </a:solidFill>
                <a:latin typeface="Calibri"/>
              </a:endParaRPr>
            </a:p>
          </p:txBody>
        </p:sp>
        <p:sp>
          <p:nvSpPr>
            <p:cNvPr id="6" name="AutoShape 6"/>
            <p:cNvSpPr/>
            <p:nvPr/>
          </p:nvSpPr>
          <p:spPr>
            <a:xfrm>
              <a:off x="0" y="0"/>
              <a:ext cx="84693" cy="1649458"/>
            </a:xfrm>
            <a:prstGeom prst="rect">
              <a:avLst/>
            </a:prstGeom>
            <a:solidFill>
              <a:srgbClr val="254E72"/>
            </a:solidFill>
          </p:spPr>
          <p:txBody>
            <a:bodyPr/>
            <a:lstStyle/>
            <a:p>
              <a:pPr defTabSz="609630"/>
              <a:endParaRPr lang="en-US" sz="1200">
                <a:solidFill>
                  <a:prstClr val="black"/>
                </a:solidFill>
                <a:latin typeface="Calibri"/>
              </a:endParaRPr>
            </a:p>
          </p:txBody>
        </p:sp>
      </p:grpSp>
      <p:grpSp>
        <p:nvGrpSpPr>
          <p:cNvPr id="7" name="Group 7"/>
          <p:cNvGrpSpPr/>
          <p:nvPr/>
        </p:nvGrpSpPr>
        <p:grpSpPr>
          <a:xfrm rot="-10800000">
            <a:off x="11180199" y="685800"/>
            <a:ext cx="326001" cy="326001"/>
            <a:chOff x="0" y="0"/>
            <a:chExt cx="652003" cy="652003"/>
          </a:xfrm>
        </p:grpSpPr>
        <p:grpSp>
          <p:nvGrpSpPr>
            <p:cNvPr id="8" name="Group 8"/>
            <p:cNvGrpSpPr>
              <a:grpSpLocks noChangeAspect="1"/>
            </p:cNvGrpSpPr>
            <p:nvPr/>
          </p:nvGrpSpPr>
          <p:grpSpPr>
            <a:xfrm rot="-10800000">
              <a:off x="0" y="0"/>
              <a:ext cx="652003" cy="652003"/>
              <a:chOff x="0" y="0"/>
              <a:chExt cx="6355080" cy="6355080"/>
            </a:xfrm>
          </p:grpSpPr>
          <p:sp>
            <p:nvSpPr>
              <p:cNvPr id="9" name="Freeform 9"/>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pPr defTabSz="609630"/>
                <a:endParaRPr lang="en-US" sz="1200">
                  <a:solidFill>
                    <a:prstClr val="black"/>
                  </a:solidFill>
                  <a:latin typeface="Calibri"/>
                </a:endParaRPr>
              </a:p>
            </p:txBody>
          </p:sp>
        </p:grpSp>
        <p:sp>
          <p:nvSpPr>
            <p:cNvPr id="10" name="Freeform 10"/>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US" sz="1200">
                <a:solidFill>
                  <a:prstClr val="black"/>
                </a:solidFill>
                <a:latin typeface="Calibri"/>
              </a:endParaRPr>
            </a:p>
          </p:txBody>
        </p:sp>
      </p:grpSp>
      <p:grpSp>
        <p:nvGrpSpPr>
          <p:cNvPr id="11" name="Group 11"/>
          <p:cNvGrpSpPr/>
          <p:nvPr/>
        </p:nvGrpSpPr>
        <p:grpSpPr>
          <a:xfrm>
            <a:off x="10747486" y="685800"/>
            <a:ext cx="326001" cy="326001"/>
            <a:chOff x="0" y="0"/>
            <a:chExt cx="652003" cy="652003"/>
          </a:xfrm>
        </p:grpSpPr>
        <p:grpSp>
          <p:nvGrpSpPr>
            <p:cNvPr id="12" name="Group 12"/>
            <p:cNvGrpSpPr>
              <a:grpSpLocks noChangeAspect="1"/>
            </p:cNvGrpSpPr>
            <p:nvPr/>
          </p:nvGrpSpPr>
          <p:grpSpPr>
            <a:xfrm rot="-10800000">
              <a:off x="0" y="0"/>
              <a:ext cx="652003" cy="652003"/>
              <a:chOff x="0" y="0"/>
              <a:chExt cx="6355080" cy="6355080"/>
            </a:xfrm>
          </p:grpSpPr>
          <p:sp>
            <p:nvSpPr>
              <p:cNvPr id="13" name="Freeform 13"/>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pPr defTabSz="609630"/>
                <a:endParaRPr lang="en-US" sz="1200">
                  <a:solidFill>
                    <a:prstClr val="black"/>
                  </a:solidFill>
                  <a:latin typeface="Calibri"/>
                </a:endParaRPr>
              </a:p>
            </p:txBody>
          </p:sp>
        </p:grpSp>
        <p:sp>
          <p:nvSpPr>
            <p:cNvPr id="14" name="Freeform 14"/>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US" sz="1200">
                <a:solidFill>
                  <a:prstClr val="black"/>
                </a:solidFill>
                <a:latin typeface="Calibri"/>
              </a:endParaRPr>
            </a:p>
          </p:txBody>
        </p:sp>
      </p:grpSp>
      <p:grpSp>
        <p:nvGrpSpPr>
          <p:cNvPr id="15" name="Group 15"/>
          <p:cNvGrpSpPr/>
          <p:nvPr/>
        </p:nvGrpSpPr>
        <p:grpSpPr>
          <a:xfrm>
            <a:off x="6685172" y="1373226"/>
            <a:ext cx="4821029" cy="3485363"/>
            <a:chOff x="0" y="0"/>
            <a:chExt cx="9642058" cy="6970724"/>
          </a:xfrm>
        </p:grpSpPr>
        <p:sp>
          <p:nvSpPr>
            <p:cNvPr id="16" name="TextBox 16"/>
            <p:cNvSpPr txBox="1"/>
            <p:nvPr/>
          </p:nvSpPr>
          <p:spPr>
            <a:xfrm>
              <a:off x="0" y="0"/>
              <a:ext cx="9642058" cy="600678"/>
            </a:xfrm>
            <a:prstGeom prst="rect">
              <a:avLst/>
            </a:prstGeom>
          </p:spPr>
          <p:txBody>
            <a:bodyPr lIns="0" tIns="0" rIns="0" bIns="0" rtlCol="0" anchor="t">
              <a:spAutoFit/>
            </a:bodyPr>
            <a:lstStyle/>
            <a:p>
              <a:pPr defTabSz="609630">
                <a:lnSpc>
                  <a:spcPts val="2719"/>
                </a:lnSpc>
              </a:pPr>
              <a:endParaRPr sz="1200">
                <a:solidFill>
                  <a:prstClr val="black"/>
                </a:solidFill>
                <a:latin typeface="Calibri"/>
              </a:endParaRPr>
            </a:p>
          </p:txBody>
        </p:sp>
        <p:sp>
          <p:nvSpPr>
            <p:cNvPr id="17" name="TextBox 17"/>
            <p:cNvSpPr txBox="1"/>
            <p:nvPr/>
          </p:nvSpPr>
          <p:spPr>
            <a:xfrm>
              <a:off x="0" y="879956"/>
              <a:ext cx="9642058" cy="6090768"/>
            </a:xfrm>
            <a:prstGeom prst="rect">
              <a:avLst/>
            </a:prstGeom>
          </p:spPr>
          <p:txBody>
            <a:bodyPr lIns="0" tIns="0" rIns="0" bIns="0" rtlCol="0" anchor="t">
              <a:spAutoFit/>
            </a:bodyPr>
            <a:lstStyle/>
            <a:p>
              <a:pPr marL="304815" indent="-304815" algn="just" defTabSz="609630">
                <a:lnSpc>
                  <a:spcPct val="150000"/>
                </a:lnSpc>
                <a:buFont typeface="Arial" panose="020B0604020202020204" pitchFamily="34" charset="0"/>
                <a:buChar char="•"/>
              </a:pPr>
              <a:r>
                <a:rPr lang="en-US" sz="1333" b="1" dirty="0">
                  <a:solidFill>
                    <a:srgbClr val="254E72"/>
                  </a:solidFill>
                  <a:latin typeface="Calibri"/>
                  <a:ea typeface="Assistant"/>
                  <a:cs typeface="Assistant"/>
                  <a:sym typeface="Assistant"/>
                </a:rPr>
                <a:t>The research design adopted in the study is a qualitative secondary data research design.</a:t>
              </a:r>
            </a:p>
            <a:p>
              <a:pPr marL="304815" indent="-304815" algn="just" defTabSz="609630">
                <a:lnSpc>
                  <a:spcPct val="150000"/>
                </a:lnSpc>
                <a:buFont typeface="Arial" panose="020B0604020202020204" pitchFamily="34" charset="0"/>
                <a:buChar char="•"/>
              </a:pPr>
              <a:r>
                <a:rPr lang="en-US" sz="1333" b="1" dirty="0">
                  <a:solidFill>
                    <a:srgbClr val="254E72"/>
                  </a:solidFill>
                  <a:latin typeface="Calibri"/>
                  <a:ea typeface="Assistant"/>
                  <a:cs typeface="Assistant"/>
                  <a:sym typeface="Assistant"/>
                </a:rPr>
                <a:t>Sources of data include academic reports and industry journals (Scott, 2025).</a:t>
              </a:r>
            </a:p>
            <a:p>
              <a:pPr marL="304815" indent="-304815" algn="just" defTabSz="609630">
                <a:lnSpc>
                  <a:spcPct val="150000"/>
                </a:lnSpc>
                <a:buFont typeface="Arial" panose="020B0604020202020204" pitchFamily="34" charset="0"/>
                <a:buChar char="•"/>
              </a:pPr>
              <a:r>
                <a:rPr lang="en-US" sz="1333" b="1" dirty="0">
                  <a:solidFill>
                    <a:srgbClr val="254E72"/>
                  </a:solidFill>
                  <a:latin typeface="Calibri"/>
                  <a:ea typeface="Assistant"/>
                  <a:cs typeface="Assistant"/>
                  <a:sym typeface="Assistant"/>
                </a:rPr>
                <a:t>Sources such as UK Hospitality, WHO, and CIPD publications will be used.</a:t>
              </a:r>
            </a:p>
            <a:p>
              <a:pPr marL="304815" indent="-304815" algn="just" defTabSz="609630">
                <a:lnSpc>
                  <a:spcPct val="150000"/>
                </a:lnSpc>
                <a:buFont typeface="Arial" panose="020B0604020202020204" pitchFamily="34" charset="0"/>
                <a:buChar char="•"/>
              </a:pPr>
              <a:r>
                <a:rPr lang="en-US" sz="1333" b="1" dirty="0">
                  <a:solidFill>
                    <a:srgbClr val="254E72"/>
                  </a:solidFill>
                  <a:latin typeface="Calibri"/>
                  <a:ea typeface="Assistant"/>
                  <a:cs typeface="Assistant"/>
                  <a:sym typeface="Assistant"/>
                </a:rPr>
                <a:t>Identifying key patterns is done through thematic analysis (Sisson, Peele and Sisson, 2023).</a:t>
              </a:r>
            </a:p>
            <a:p>
              <a:pPr marL="304815" indent="-304815" algn="just" defTabSz="609630">
                <a:lnSpc>
                  <a:spcPct val="150000"/>
                </a:lnSpc>
                <a:buFont typeface="Arial" panose="020B0604020202020204" pitchFamily="34" charset="0"/>
                <a:buChar char="•"/>
              </a:pPr>
              <a:r>
                <a:rPr lang="en-US" sz="1333" b="1" dirty="0">
                  <a:solidFill>
                    <a:srgbClr val="254E72"/>
                  </a:solidFill>
                  <a:latin typeface="Calibri"/>
                  <a:ea typeface="Assistant"/>
                  <a:cs typeface="Assistant"/>
                  <a:sym typeface="Assistant"/>
                </a:rPr>
                <a:t>The impact analysis is organized in the PESTLE framework.</a:t>
              </a:r>
            </a:p>
            <a:p>
              <a:pPr marL="304815" indent="-304815" algn="just" defTabSz="609630">
                <a:lnSpc>
                  <a:spcPct val="150000"/>
                </a:lnSpc>
                <a:buFont typeface="Arial" panose="020B0604020202020204" pitchFamily="34" charset="0"/>
                <a:buChar char="•"/>
              </a:pPr>
              <a:endParaRPr lang="en-US" sz="1333" b="1" dirty="0">
                <a:solidFill>
                  <a:srgbClr val="254E72"/>
                </a:solidFill>
                <a:latin typeface="Calibri"/>
                <a:ea typeface="Assistant"/>
                <a:cs typeface="Assistant"/>
                <a:sym typeface="Assistant"/>
              </a:endParaRPr>
            </a:p>
          </p:txBody>
        </p:sp>
      </p:grpSp>
      <p:sp>
        <p:nvSpPr>
          <p:cNvPr id="18" name="TextBox 18"/>
          <p:cNvSpPr txBox="1"/>
          <p:nvPr/>
        </p:nvSpPr>
        <p:spPr>
          <a:xfrm>
            <a:off x="1058893" y="4762500"/>
            <a:ext cx="4043394" cy="619272"/>
          </a:xfrm>
          <a:prstGeom prst="rect">
            <a:avLst/>
          </a:prstGeom>
        </p:spPr>
        <p:txBody>
          <a:bodyPr lIns="0" tIns="0" rIns="0" bIns="0" rtlCol="0" anchor="t">
            <a:spAutoFit/>
          </a:bodyPr>
          <a:lstStyle/>
          <a:p>
            <a:pPr algn="ctr" defTabSz="609630">
              <a:lnSpc>
                <a:spcPts val="5500"/>
              </a:lnSpc>
            </a:pPr>
            <a:r>
              <a:rPr lang="en-US" sz="2667" b="1" spc="50" dirty="0">
                <a:solidFill>
                  <a:srgbClr val="254E72"/>
                </a:solidFill>
                <a:latin typeface="Calibri"/>
                <a:ea typeface="Telegraf"/>
                <a:cs typeface="Telegraf"/>
                <a:sym typeface="Telegraf"/>
              </a:rPr>
              <a:t>METHODOLOGY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254E72"/>
        </a:solidFill>
        <a:effectLst/>
      </p:bgPr>
    </p:bg>
    <p:spTree>
      <p:nvGrpSpPr>
        <p:cNvPr id="1" name=""/>
        <p:cNvGrpSpPr/>
        <p:nvPr/>
      </p:nvGrpSpPr>
      <p:grpSpPr>
        <a:xfrm>
          <a:off x="0" y="0"/>
          <a:ext cx="0" cy="0"/>
          <a:chOff x="0" y="0"/>
          <a:chExt cx="0" cy="0"/>
        </a:xfrm>
      </p:grpSpPr>
      <p:grpSp>
        <p:nvGrpSpPr>
          <p:cNvPr id="2" name="Group 2"/>
          <p:cNvGrpSpPr/>
          <p:nvPr/>
        </p:nvGrpSpPr>
        <p:grpSpPr>
          <a:xfrm>
            <a:off x="685800" y="0"/>
            <a:ext cx="42347" cy="6858000"/>
            <a:chOff x="0" y="0"/>
            <a:chExt cx="84693" cy="13716000"/>
          </a:xfrm>
        </p:grpSpPr>
        <p:sp>
          <p:nvSpPr>
            <p:cNvPr id="3" name="AutoShape 3"/>
            <p:cNvSpPr/>
            <p:nvPr/>
          </p:nvSpPr>
          <p:spPr>
            <a:xfrm>
              <a:off x="35961" y="1371600"/>
              <a:ext cx="12770" cy="12344400"/>
            </a:xfrm>
            <a:prstGeom prst="rect">
              <a:avLst/>
            </a:prstGeom>
            <a:solidFill>
              <a:srgbClr val="FEFFFF"/>
            </a:solidFill>
          </p:spPr>
          <p:txBody>
            <a:bodyPr/>
            <a:lstStyle/>
            <a:p>
              <a:pPr defTabSz="609630"/>
              <a:endParaRPr lang="en-US" sz="1200">
                <a:solidFill>
                  <a:prstClr val="black"/>
                </a:solidFill>
                <a:latin typeface="Calibri"/>
              </a:endParaRPr>
            </a:p>
          </p:txBody>
        </p:sp>
        <p:sp>
          <p:nvSpPr>
            <p:cNvPr id="4" name="AutoShape 4"/>
            <p:cNvSpPr/>
            <p:nvPr/>
          </p:nvSpPr>
          <p:spPr>
            <a:xfrm>
              <a:off x="0" y="0"/>
              <a:ext cx="84693" cy="1649458"/>
            </a:xfrm>
            <a:prstGeom prst="rect">
              <a:avLst/>
            </a:prstGeom>
            <a:solidFill>
              <a:srgbClr val="C0E8DF"/>
            </a:solidFill>
          </p:spPr>
          <p:txBody>
            <a:bodyPr/>
            <a:lstStyle/>
            <a:p>
              <a:pPr defTabSz="609630"/>
              <a:endParaRPr lang="en-US" sz="1200">
                <a:solidFill>
                  <a:prstClr val="black"/>
                </a:solidFill>
                <a:latin typeface="Calibri"/>
              </a:endParaRPr>
            </a:p>
          </p:txBody>
        </p:sp>
      </p:grpSp>
      <p:sp>
        <p:nvSpPr>
          <p:cNvPr id="5" name="Freeform 5"/>
          <p:cNvSpPr/>
          <p:nvPr/>
        </p:nvSpPr>
        <p:spPr>
          <a:xfrm>
            <a:off x="1413947" y="0"/>
            <a:ext cx="10778053" cy="3429000"/>
          </a:xfrm>
          <a:custGeom>
            <a:avLst/>
            <a:gdLst/>
            <a:ahLst/>
            <a:cxnLst/>
            <a:rect l="l" t="t" r="r" b="b"/>
            <a:pathLst>
              <a:path w="16167080" h="5143500">
                <a:moveTo>
                  <a:pt x="0" y="0"/>
                </a:moveTo>
                <a:lnTo>
                  <a:pt x="16167080" y="0"/>
                </a:lnTo>
                <a:lnTo>
                  <a:pt x="16167080" y="5143500"/>
                </a:lnTo>
                <a:lnTo>
                  <a:pt x="0" y="5143500"/>
                </a:lnTo>
                <a:lnTo>
                  <a:pt x="0" y="0"/>
                </a:lnTo>
                <a:close/>
              </a:path>
            </a:pathLst>
          </a:custGeom>
          <a:blipFill>
            <a:blip r:embed="rId3"/>
            <a:stretch>
              <a:fillRect t="-54435" b="-55176"/>
            </a:stretch>
          </a:blipFill>
        </p:spPr>
        <p:txBody>
          <a:bodyPr/>
          <a:lstStyle/>
          <a:p>
            <a:pPr defTabSz="609630"/>
            <a:endParaRPr lang="en-US" sz="1200">
              <a:solidFill>
                <a:prstClr val="black"/>
              </a:solidFill>
              <a:latin typeface="Calibri"/>
            </a:endParaRPr>
          </a:p>
        </p:txBody>
      </p:sp>
      <p:grpSp>
        <p:nvGrpSpPr>
          <p:cNvPr id="6" name="Group 6"/>
          <p:cNvGrpSpPr/>
          <p:nvPr/>
        </p:nvGrpSpPr>
        <p:grpSpPr>
          <a:xfrm>
            <a:off x="203200" y="4184560"/>
            <a:ext cx="5640994" cy="1313996"/>
            <a:chOff x="0" y="-9525"/>
            <a:chExt cx="11281989" cy="5732750"/>
          </a:xfrm>
        </p:grpSpPr>
        <p:sp>
          <p:nvSpPr>
            <p:cNvPr id="7" name="TextBox 7"/>
            <p:cNvSpPr txBox="1"/>
            <p:nvPr/>
          </p:nvSpPr>
          <p:spPr>
            <a:xfrm>
              <a:off x="0" y="-9525"/>
              <a:ext cx="11281989" cy="3750831"/>
            </a:xfrm>
            <a:prstGeom prst="rect">
              <a:avLst/>
            </a:prstGeom>
          </p:spPr>
          <p:txBody>
            <a:bodyPr lIns="0" tIns="0" rIns="0" bIns="0" rtlCol="0" anchor="t">
              <a:spAutoFit/>
            </a:bodyPr>
            <a:lstStyle/>
            <a:p>
              <a:pPr algn="ctr" defTabSz="609630">
                <a:lnSpc>
                  <a:spcPts val="8012"/>
                </a:lnSpc>
              </a:pPr>
              <a:r>
                <a:rPr lang="en-US" sz="2667" b="1" spc="73" dirty="0">
                  <a:solidFill>
                    <a:srgbClr val="FEFFFF"/>
                  </a:solidFill>
                  <a:latin typeface="Calibri"/>
                  <a:ea typeface="Telegraf"/>
                  <a:cs typeface="Telegraf"/>
                  <a:sym typeface="Telegraf"/>
                </a:rPr>
                <a:t>INDUSTRY IMPACT</a:t>
              </a:r>
            </a:p>
          </p:txBody>
        </p:sp>
        <p:sp>
          <p:nvSpPr>
            <p:cNvPr id="8" name="TextBox 8"/>
            <p:cNvSpPr txBox="1"/>
            <p:nvPr/>
          </p:nvSpPr>
          <p:spPr>
            <a:xfrm>
              <a:off x="0" y="4622704"/>
              <a:ext cx="10432659" cy="1100521"/>
            </a:xfrm>
            <a:prstGeom prst="rect">
              <a:avLst/>
            </a:prstGeom>
          </p:spPr>
          <p:txBody>
            <a:bodyPr lIns="0" tIns="0" rIns="0" bIns="0" rtlCol="0" anchor="t">
              <a:spAutoFit/>
            </a:bodyPr>
            <a:lstStyle/>
            <a:p>
              <a:pPr defTabSz="609630">
                <a:lnSpc>
                  <a:spcPts val="2160"/>
                </a:lnSpc>
              </a:pPr>
              <a:endParaRPr sz="1200">
                <a:solidFill>
                  <a:prstClr val="black"/>
                </a:solidFill>
                <a:latin typeface="Calibri"/>
              </a:endParaRPr>
            </a:p>
          </p:txBody>
        </p:sp>
      </p:grpSp>
      <p:grpSp>
        <p:nvGrpSpPr>
          <p:cNvPr id="9" name="Group 9"/>
          <p:cNvGrpSpPr/>
          <p:nvPr/>
        </p:nvGrpSpPr>
        <p:grpSpPr>
          <a:xfrm>
            <a:off x="6299200" y="3491370"/>
            <a:ext cx="5207000" cy="2177856"/>
            <a:chOff x="-3517715" y="0"/>
            <a:chExt cx="10414001" cy="4355711"/>
          </a:xfrm>
        </p:grpSpPr>
        <p:sp>
          <p:nvSpPr>
            <p:cNvPr id="10" name="TextBox 10"/>
            <p:cNvSpPr txBox="1"/>
            <p:nvPr/>
          </p:nvSpPr>
          <p:spPr>
            <a:xfrm>
              <a:off x="-3517715" y="726640"/>
              <a:ext cx="10414001" cy="3629071"/>
            </a:xfrm>
            <a:prstGeom prst="rect">
              <a:avLst/>
            </a:prstGeom>
          </p:spPr>
          <p:txBody>
            <a:bodyPr wrap="square" lIns="0" tIns="0" rIns="0" bIns="0" rtlCol="0" anchor="t">
              <a:spAutoFit/>
            </a:bodyPr>
            <a:lstStyle/>
            <a:p>
              <a:pPr marL="287882" lvl="1" indent="-143941" algn="just" defTabSz="609630">
                <a:lnSpc>
                  <a:spcPct val="150000"/>
                </a:lnSpc>
                <a:buFont typeface="Arial"/>
                <a:buChar char="•"/>
              </a:pPr>
              <a:r>
                <a:rPr lang="en-US" sz="1333" b="1" dirty="0">
                  <a:solidFill>
                    <a:srgbClr val="FEFFFF"/>
                  </a:solidFill>
                  <a:latin typeface="Calibri"/>
                  <a:ea typeface="Assistant"/>
                  <a:cs typeface="Assistant"/>
                  <a:sym typeface="Assistant"/>
                </a:rPr>
                <a:t>Bad mental health is also a cause of high turnover.</a:t>
              </a:r>
            </a:p>
            <a:p>
              <a:pPr marL="287882" lvl="1" indent="-143941" algn="just" defTabSz="609630">
                <a:lnSpc>
                  <a:spcPct val="150000"/>
                </a:lnSpc>
                <a:buFont typeface="Arial"/>
                <a:buChar char="•"/>
              </a:pPr>
              <a:r>
                <a:rPr lang="en-US" sz="1333" b="1" dirty="0">
                  <a:solidFill>
                    <a:srgbClr val="FEFFFF"/>
                  </a:solidFill>
                  <a:latin typeface="Calibri"/>
                  <a:ea typeface="Assistant"/>
                  <a:cs typeface="Assistant"/>
                  <a:sym typeface="Assistant"/>
                </a:rPr>
                <a:t>Burnouts result in absenteeism and low productivity (Wang, Deale and </a:t>
              </a:r>
              <a:r>
                <a:rPr lang="en-US" sz="1333" b="1" dirty="0" err="1">
                  <a:solidFill>
                    <a:srgbClr val="FEFFFF"/>
                  </a:solidFill>
                  <a:latin typeface="Calibri"/>
                  <a:ea typeface="Assistant"/>
                  <a:cs typeface="Assistant"/>
                  <a:sym typeface="Assistant"/>
                </a:rPr>
                <a:t>Muzaffer</a:t>
              </a:r>
              <a:r>
                <a:rPr lang="en-US" sz="1333" b="1" dirty="0">
                  <a:solidFill>
                    <a:srgbClr val="FEFFFF"/>
                  </a:solidFill>
                  <a:latin typeface="Calibri"/>
                  <a:ea typeface="Assistant"/>
                  <a:cs typeface="Assistant"/>
                  <a:sym typeface="Assistant"/>
                </a:rPr>
                <a:t> </a:t>
              </a:r>
              <a:r>
                <a:rPr lang="en-US" sz="1333" b="1" dirty="0" err="1">
                  <a:solidFill>
                    <a:srgbClr val="FEFFFF"/>
                  </a:solidFill>
                  <a:latin typeface="Calibri"/>
                  <a:ea typeface="Assistant"/>
                  <a:cs typeface="Assistant"/>
                  <a:sym typeface="Assistant"/>
                </a:rPr>
                <a:t>Uysal</a:t>
              </a:r>
              <a:r>
                <a:rPr lang="en-US" sz="1333" b="1" dirty="0">
                  <a:solidFill>
                    <a:srgbClr val="FEFFFF"/>
                  </a:solidFill>
                  <a:latin typeface="Calibri"/>
                  <a:ea typeface="Assistant"/>
                  <a:cs typeface="Assistant"/>
                  <a:sym typeface="Assistant"/>
                </a:rPr>
                <a:t>, 2024).</a:t>
              </a:r>
            </a:p>
            <a:p>
              <a:pPr marL="287882" lvl="1" indent="-143941" algn="just" defTabSz="609630">
                <a:lnSpc>
                  <a:spcPct val="150000"/>
                </a:lnSpc>
                <a:buFont typeface="Arial"/>
                <a:buChar char="•"/>
              </a:pPr>
              <a:r>
                <a:rPr lang="en-US" sz="1333" b="1" dirty="0">
                  <a:solidFill>
                    <a:srgbClr val="FEFFFF"/>
                  </a:solidFill>
                  <a:latin typeface="Calibri"/>
                  <a:ea typeface="Assistant"/>
                  <a:cs typeface="Assistant"/>
                  <a:sym typeface="Assistant"/>
                </a:rPr>
                <a:t>The quality of service suffers when employees feel demotivated.</a:t>
              </a:r>
            </a:p>
            <a:p>
              <a:pPr marL="287882" lvl="1" indent="-143941" algn="just" defTabSz="609630">
                <a:lnSpc>
                  <a:spcPct val="150000"/>
                </a:lnSpc>
                <a:buFont typeface="Arial"/>
                <a:buChar char="•"/>
              </a:pPr>
              <a:r>
                <a:rPr lang="en-US" sz="1333" b="1" dirty="0">
                  <a:solidFill>
                    <a:srgbClr val="FEFFFF"/>
                  </a:solidFill>
                  <a:latin typeface="Calibri"/>
                  <a:ea typeface="Assistant"/>
                  <a:cs typeface="Assistant"/>
                  <a:sym typeface="Assistant"/>
                </a:rPr>
                <a:t>Costs of recruitment and training are high (Wong, Kim and Xu, 2025).</a:t>
              </a:r>
            </a:p>
            <a:p>
              <a:pPr marL="287882" lvl="1" indent="-143941" algn="just" defTabSz="609630">
                <a:lnSpc>
                  <a:spcPct val="150000"/>
                </a:lnSpc>
                <a:buFont typeface="Arial"/>
                <a:buChar char="•"/>
              </a:pPr>
              <a:r>
                <a:rPr lang="en-US" sz="1333" b="1" dirty="0">
                  <a:solidFill>
                    <a:srgbClr val="FEFFFF"/>
                  </a:solidFill>
                  <a:latin typeface="Calibri"/>
                  <a:ea typeface="Assistant"/>
                  <a:cs typeface="Assistant"/>
                  <a:sym typeface="Assistant"/>
                </a:rPr>
                <a:t>Sustainability of the organisation in the long run is at risk.</a:t>
              </a:r>
            </a:p>
          </p:txBody>
        </p:sp>
        <p:sp>
          <p:nvSpPr>
            <p:cNvPr id="11" name="TextBox 11"/>
            <p:cNvSpPr txBox="1"/>
            <p:nvPr/>
          </p:nvSpPr>
          <p:spPr>
            <a:xfrm>
              <a:off x="-1" y="0"/>
              <a:ext cx="6896287" cy="504498"/>
            </a:xfrm>
            <a:prstGeom prst="rect">
              <a:avLst/>
            </a:prstGeom>
          </p:spPr>
          <p:txBody>
            <a:bodyPr lIns="0" tIns="0" rIns="0" bIns="0" rtlCol="0" anchor="t">
              <a:spAutoFit/>
            </a:bodyPr>
            <a:lstStyle/>
            <a:p>
              <a:pPr defTabSz="609630">
                <a:lnSpc>
                  <a:spcPts val="2239"/>
                </a:lnSpc>
              </a:pPr>
              <a:endParaRPr sz="1200">
                <a:solidFill>
                  <a:prstClr val="black"/>
                </a:solidFill>
                <a:latin typeface="Calibri"/>
              </a:endParaRPr>
            </a:p>
          </p:txBody>
        </p:sp>
      </p:grpSp>
      <p:grpSp>
        <p:nvGrpSpPr>
          <p:cNvPr id="12" name="Group 12"/>
          <p:cNvGrpSpPr/>
          <p:nvPr/>
        </p:nvGrpSpPr>
        <p:grpSpPr>
          <a:xfrm rot="-10800000">
            <a:off x="11180199" y="685800"/>
            <a:ext cx="326001" cy="326001"/>
            <a:chOff x="0" y="0"/>
            <a:chExt cx="652003" cy="652003"/>
          </a:xfrm>
        </p:grpSpPr>
        <p:grpSp>
          <p:nvGrpSpPr>
            <p:cNvPr id="13" name="Group 13"/>
            <p:cNvGrpSpPr>
              <a:grpSpLocks noChangeAspect="1"/>
            </p:cNvGrpSpPr>
            <p:nvPr/>
          </p:nvGrpSpPr>
          <p:grpSpPr>
            <a:xfrm rot="-10800000">
              <a:off x="0" y="0"/>
              <a:ext cx="652003" cy="652003"/>
              <a:chOff x="0" y="0"/>
              <a:chExt cx="6355080" cy="6355080"/>
            </a:xfrm>
          </p:grpSpPr>
          <p:sp>
            <p:nvSpPr>
              <p:cNvPr id="14" name="Freeform 14"/>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EFFFF"/>
              </a:solidFill>
            </p:spPr>
            <p:txBody>
              <a:bodyPr/>
              <a:lstStyle/>
              <a:p>
                <a:pPr defTabSz="609630"/>
                <a:endParaRPr lang="en-US" sz="1200">
                  <a:solidFill>
                    <a:prstClr val="black"/>
                  </a:solidFill>
                  <a:latin typeface="Calibri"/>
                </a:endParaRPr>
              </a:p>
            </p:txBody>
          </p:sp>
        </p:grpSp>
        <p:sp>
          <p:nvSpPr>
            <p:cNvPr id="15" name="Freeform 15"/>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US" sz="1200">
                <a:solidFill>
                  <a:prstClr val="black"/>
                </a:solidFill>
                <a:latin typeface="Calibri"/>
              </a:endParaRPr>
            </a:p>
          </p:txBody>
        </p:sp>
      </p:grpSp>
      <p:grpSp>
        <p:nvGrpSpPr>
          <p:cNvPr id="16" name="Group 16"/>
          <p:cNvGrpSpPr/>
          <p:nvPr/>
        </p:nvGrpSpPr>
        <p:grpSpPr>
          <a:xfrm>
            <a:off x="10747486" y="685800"/>
            <a:ext cx="326001" cy="326001"/>
            <a:chOff x="0" y="0"/>
            <a:chExt cx="652003" cy="652003"/>
          </a:xfrm>
        </p:grpSpPr>
        <p:grpSp>
          <p:nvGrpSpPr>
            <p:cNvPr id="17" name="Group 17"/>
            <p:cNvGrpSpPr>
              <a:grpSpLocks noChangeAspect="1"/>
            </p:cNvGrpSpPr>
            <p:nvPr/>
          </p:nvGrpSpPr>
          <p:grpSpPr>
            <a:xfrm rot="-10800000">
              <a:off x="0" y="0"/>
              <a:ext cx="652003" cy="652003"/>
              <a:chOff x="0" y="0"/>
              <a:chExt cx="6355080" cy="6355080"/>
            </a:xfrm>
          </p:grpSpPr>
          <p:sp>
            <p:nvSpPr>
              <p:cNvPr id="18" name="Freeform 18"/>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EFFFF"/>
              </a:solidFill>
            </p:spPr>
            <p:txBody>
              <a:bodyPr/>
              <a:lstStyle/>
              <a:p>
                <a:pPr defTabSz="609630"/>
                <a:endParaRPr lang="en-US" sz="1200">
                  <a:solidFill>
                    <a:prstClr val="black"/>
                  </a:solidFill>
                  <a:latin typeface="Calibri"/>
                </a:endParaRPr>
              </a:p>
            </p:txBody>
          </p:sp>
        </p:grpSp>
        <p:sp>
          <p:nvSpPr>
            <p:cNvPr id="19" name="Freeform 19"/>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US" sz="1200">
                <a:solidFill>
                  <a:prstClr val="black"/>
                </a:solidFill>
                <a:latin typeface="Calibri"/>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0E8DF"/>
        </a:solidFill>
        <a:effectLst/>
      </p:bgPr>
    </p:bg>
    <p:spTree>
      <p:nvGrpSpPr>
        <p:cNvPr id="1" name=""/>
        <p:cNvGrpSpPr/>
        <p:nvPr/>
      </p:nvGrpSpPr>
      <p:grpSpPr>
        <a:xfrm>
          <a:off x="0" y="0"/>
          <a:ext cx="0" cy="0"/>
          <a:chOff x="0" y="0"/>
          <a:chExt cx="0" cy="0"/>
        </a:xfrm>
      </p:grpSpPr>
      <p:sp>
        <p:nvSpPr>
          <p:cNvPr id="2" name="Freeform 2"/>
          <p:cNvSpPr/>
          <p:nvPr/>
        </p:nvSpPr>
        <p:spPr>
          <a:xfrm>
            <a:off x="1281514" y="4086006"/>
            <a:ext cx="4287395" cy="1781081"/>
          </a:xfrm>
          <a:custGeom>
            <a:avLst/>
            <a:gdLst/>
            <a:ahLst/>
            <a:cxnLst/>
            <a:rect l="l" t="t" r="r" b="b"/>
            <a:pathLst>
              <a:path w="6431093" h="2671621">
                <a:moveTo>
                  <a:pt x="0" y="0"/>
                </a:moveTo>
                <a:lnTo>
                  <a:pt x="6431093" y="0"/>
                </a:lnTo>
                <a:lnTo>
                  <a:pt x="6431093" y="2671621"/>
                </a:lnTo>
                <a:lnTo>
                  <a:pt x="0" y="2671621"/>
                </a:lnTo>
                <a:lnTo>
                  <a:pt x="0" y="0"/>
                </a:lnTo>
                <a:close/>
              </a:path>
            </a:pathLst>
          </a:custGeom>
          <a:blipFill>
            <a:blip r:embed="rId3"/>
            <a:stretch>
              <a:fillRect t="-39997" b="-20481"/>
            </a:stretch>
          </a:blipFill>
        </p:spPr>
        <p:txBody>
          <a:bodyPr/>
          <a:lstStyle/>
          <a:p>
            <a:pPr defTabSz="609630"/>
            <a:endParaRPr lang="en-US" sz="1200">
              <a:solidFill>
                <a:prstClr val="black"/>
              </a:solidFill>
              <a:latin typeface="Calibri"/>
            </a:endParaRPr>
          </a:p>
        </p:txBody>
      </p:sp>
      <p:grpSp>
        <p:nvGrpSpPr>
          <p:cNvPr id="3" name="Group 3"/>
          <p:cNvGrpSpPr/>
          <p:nvPr/>
        </p:nvGrpSpPr>
        <p:grpSpPr>
          <a:xfrm>
            <a:off x="11463853" y="0"/>
            <a:ext cx="42347" cy="6858000"/>
            <a:chOff x="0" y="0"/>
            <a:chExt cx="84693" cy="13716000"/>
          </a:xfrm>
        </p:grpSpPr>
        <p:sp>
          <p:nvSpPr>
            <p:cNvPr id="4" name="AutoShape 4"/>
            <p:cNvSpPr/>
            <p:nvPr/>
          </p:nvSpPr>
          <p:spPr>
            <a:xfrm>
              <a:off x="35961" y="1371600"/>
              <a:ext cx="12770" cy="12344400"/>
            </a:xfrm>
            <a:prstGeom prst="rect">
              <a:avLst/>
            </a:prstGeom>
            <a:solidFill>
              <a:srgbClr val="254E72"/>
            </a:solidFill>
          </p:spPr>
          <p:txBody>
            <a:bodyPr/>
            <a:lstStyle/>
            <a:p>
              <a:pPr defTabSz="609630"/>
              <a:endParaRPr lang="en-US" sz="1200">
                <a:solidFill>
                  <a:prstClr val="black"/>
                </a:solidFill>
                <a:latin typeface="Calibri"/>
              </a:endParaRPr>
            </a:p>
          </p:txBody>
        </p:sp>
        <p:sp>
          <p:nvSpPr>
            <p:cNvPr id="5" name="AutoShape 5"/>
            <p:cNvSpPr/>
            <p:nvPr/>
          </p:nvSpPr>
          <p:spPr>
            <a:xfrm>
              <a:off x="0" y="0"/>
              <a:ext cx="84693" cy="1649458"/>
            </a:xfrm>
            <a:prstGeom prst="rect">
              <a:avLst/>
            </a:prstGeom>
            <a:solidFill>
              <a:srgbClr val="254E72"/>
            </a:solidFill>
          </p:spPr>
          <p:txBody>
            <a:bodyPr/>
            <a:lstStyle/>
            <a:p>
              <a:pPr defTabSz="609630"/>
              <a:endParaRPr lang="en-US" sz="1200">
                <a:solidFill>
                  <a:prstClr val="black"/>
                </a:solidFill>
                <a:latin typeface="Calibri"/>
              </a:endParaRPr>
            </a:p>
          </p:txBody>
        </p:sp>
      </p:grpSp>
      <p:grpSp>
        <p:nvGrpSpPr>
          <p:cNvPr id="6" name="Group 6"/>
          <p:cNvGrpSpPr/>
          <p:nvPr/>
        </p:nvGrpSpPr>
        <p:grpSpPr>
          <a:xfrm rot="-10800000">
            <a:off x="1118513" y="685800"/>
            <a:ext cx="326001" cy="326001"/>
            <a:chOff x="0" y="0"/>
            <a:chExt cx="652003" cy="652003"/>
          </a:xfrm>
        </p:grpSpPr>
        <p:grpSp>
          <p:nvGrpSpPr>
            <p:cNvPr id="7" name="Group 7"/>
            <p:cNvGrpSpPr>
              <a:grpSpLocks noChangeAspect="1"/>
            </p:cNvGrpSpPr>
            <p:nvPr/>
          </p:nvGrpSpPr>
          <p:grpSpPr>
            <a:xfrm rot="-10800000">
              <a:off x="0" y="0"/>
              <a:ext cx="652003" cy="652003"/>
              <a:chOff x="0" y="0"/>
              <a:chExt cx="6355080" cy="6355080"/>
            </a:xfrm>
          </p:grpSpPr>
          <p:sp>
            <p:nvSpPr>
              <p:cNvPr id="8" name="Freeform 8"/>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pPr defTabSz="609630"/>
                <a:endParaRPr lang="en-US" sz="1200">
                  <a:solidFill>
                    <a:prstClr val="black"/>
                  </a:solidFill>
                  <a:latin typeface="Calibri"/>
                </a:endParaRPr>
              </a:p>
            </p:txBody>
          </p:sp>
        </p:grpSp>
        <p:sp>
          <p:nvSpPr>
            <p:cNvPr id="9" name="Freeform 9"/>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US" sz="1200">
                <a:solidFill>
                  <a:prstClr val="black"/>
                </a:solidFill>
                <a:latin typeface="Calibri"/>
              </a:endParaRPr>
            </a:p>
          </p:txBody>
        </p:sp>
      </p:grpSp>
      <p:grpSp>
        <p:nvGrpSpPr>
          <p:cNvPr id="10" name="Group 10"/>
          <p:cNvGrpSpPr/>
          <p:nvPr/>
        </p:nvGrpSpPr>
        <p:grpSpPr>
          <a:xfrm>
            <a:off x="685800" y="685800"/>
            <a:ext cx="326001" cy="326001"/>
            <a:chOff x="0" y="0"/>
            <a:chExt cx="652003" cy="652003"/>
          </a:xfrm>
        </p:grpSpPr>
        <p:grpSp>
          <p:nvGrpSpPr>
            <p:cNvPr id="11" name="Group 11"/>
            <p:cNvGrpSpPr>
              <a:grpSpLocks noChangeAspect="1"/>
            </p:cNvGrpSpPr>
            <p:nvPr/>
          </p:nvGrpSpPr>
          <p:grpSpPr>
            <a:xfrm rot="-10800000">
              <a:off x="0" y="0"/>
              <a:ext cx="652003" cy="652003"/>
              <a:chOff x="0" y="0"/>
              <a:chExt cx="6355080" cy="6355080"/>
            </a:xfrm>
          </p:grpSpPr>
          <p:sp>
            <p:nvSpPr>
              <p:cNvPr id="12" name="Freeform 12"/>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pPr defTabSz="609630"/>
                <a:endParaRPr lang="en-US" sz="1200">
                  <a:solidFill>
                    <a:prstClr val="black"/>
                  </a:solidFill>
                  <a:latin typeface="Calibri"/>
                </a:endParaRPr>
              </a:p>
            </p:txBody>
          </p:sp>
        </p:grpSp>
        <p:sp>
          <p:nvSpPr>
            <p:cNvPr id="13" name="Freeform 13"/>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US" sz="1200">
                <a:solidFill>
                  <a:prstClr val="black"/>
                </a:solidFill>
                <a:latin typeface="Calibri"/>
              </a:endParaRPr>
            </a:p>
          </p:txBody>
        </p:sp>
      </p:grpSp>
      <p:sp>
        <p:nvSpPr>
          <p:cNvPr id="14" name="Freeform 14"/>
          <p:cNvSpPr/>
          <p:nvPr/>
        </p:nvSpPr>
        <p:spPr>
          <a:xfrm>
            <a:off x="1281514" y="1487287"/>
            <a:ext cx="4287395" cy="2201311"/>
          </a:xfrm>
          <a:custGeom>
            <a:avLst/>
            <a:gdLst/>
            <a:ahLst/>
            <a:cxnLst/>
            <a:rect l="l" t="t" r="r" b="b"/>
            <a:pathLst>
              <a:path w="6431093" h="3301966">
                <a:moveTo>
                  <a:pt x="0" y="0"/>
                </a:moveTo>
                <a:lnTo>
                  <a:pt x="6431093" y="0"/>
                </a:lnTo>
                <a:lnTo>
                  <a:pt x="6431093" y="3301967"/>
                </a:lnTo>
                <a:lnTo>
                  <a:pt x="0" y="3301967"/>
                </a:lnTo>
                <a:lnTo>
                  <a:pt x="0" y="0"/>
                </a:lnTo>
                <a:close/>
              </a:path>
            </a:pathLst>
          </a:custGeom>
          <a:blipFill>
            <a:blip r:embed="rId6"/>
            <a:stretch>
              <a:fillRect t="-4777" b="-4777"/>
            </a:stretch>
          </a:blipFill>
        </p:spPr>
        <p:txBody>
          <a:bodyPr/>
          <a:lstStyle/>
          <a:p>
            <a:pPr defTabSz="609630"/>
            <a:endParaRPr lang="en-US" sz="1200">
              <a:solidFill>
                <a:prstClr val="black"/>
              </a:solidFill>
              <a:latin typeface="Calibri"/>
            </a:endParaRPr>
          </a:p>
        </p:txBody>
      </p:sp>
      <p:sp>
        <p:nvSpPr>
          <p:cNvPr id="15" name="TextBox 15"/>
          <p:cNvSpPr txBox="1"/>
          <p:nvPr/>
        </p:nvSpPr>
        <p:spPr>
          <a:xfrm>
            <a:off x="6144772" y="685800"/>
            <a:ext cx="4577650" cy="619272"/>
          </a:xfrm>
          <a:prstGeom prst="rect">
            <a:avLst/>
          </a:prstGeom>
        </p:spPr>
        <p:txBody>
          <a:bodyPr lIns="0" tIns="0" rIns="0" bIns="0" rtlCol="0" anchor="t">
            <a:spAutoFit/>
          </a:bodyPr>
          <a:lstStyle/>
          <a:p>
            <a:pPr algn="ctr" defTabSz="609630">
              <a:lnSpc>
                <a:spcPts val="5500"/>
              </a:lnSpc>
            </a:pPr>
            <a:r>
              <a:rPr lang="en-US" sz="2667" b="1" spc="50" dirty="0">
                <a:solidFill>
                  <a:srgbClr val="254E72"/>
                </a:solidFill>
                <a:latin typeface="Calibri"/>
                <a:ea typeface="Telegraf"/>
                <a:cs typeface="Telegraf"/>
                <a:sym typeface="Telegraf"/>
              </a:rPr>
              <a:t>INDUSTRY RESPONSES</a:t>
            </a:r>
          </a:p>
        </p:txBody>
      </p:sp>
      <p:grpSp>
        <p:nvGrpSpPr>
          <p:cNvPr id="16" name="Group 16"/>
          <p:cNvGrpSpPr/>
          <p:nvPr/>
        </p:nvGrpSpPr>
        <p:grpSpPr>
          <a:xfrm>
            <a:off x="6144772" y="1482525"/>
            <a:ext cx="4777228" cy="4191996"/>
            <a:chOff x="0" y="-9525"/>
            <a:chExt cx="9554456" cy="8383993"/>
          </a:xfrm>
        </p:grpSpPr>
        <p:sp>
          <p:nvSpPr>
            <p:cNvPr id="17" name="TextBox 17"/>
            <p:cNvSpPr txBox="1"/>
            <p:nvPr/>
          </p:nvSpPr>
          <p:spPr>
            <a:xfrm>
              <a:off x="0" y="-9525"/>
              <a:ext cx="7060684" cy="1081578"/>
            </a:xfrm>
            <a:prstGeom prst="rect">
              <a:avLst/>
            </a:prstGeom>
          </p:spPr>
          <p:txBody>
            <a:bodyPr lIns="0" tIns="0" rIns="0" bIns="0" rtlCol="0" anchor="t">
              <a:spAutoFit/>
            </a:bodyPr>
            <a:lstStyle/>
            <a:p>
              <a:pPr defTabSz="609630">
                <a:lnSpc>
                  <a:spcPts val="5170"/>
                </a:lnSpc>
              </a:pPr>
              <a:endParaRPr sz="1200">
                <a:solidFill>
                  <a:prstClr val="black"/>
                </a:solidFill>
                <a:latin typeface="Calibri"/>
              </a:endParaRPr>
            </a:p>
          </p:txBody>
        </p:sp>
        <p:sp>
          <p:nvSpPr>
            <p:cNvPr id="18" name="TextBox 18"/>
            <p:cNvSpPr txBox="1"/>
            <p:nvPr/>
          </p:nvSpPr>
          <p:spPr>
            <a:xfrm>
              <a:off x="0" y="1668273"/>
              <a:ext cx="9554456" cy="6706195"/>
            </a:xfrm>
            <a:prstGeom prst="rect">
              <a:avLst/>
            </a:prstGeom>
          </p:spPr>
          <p:txBody>
            <a:bodyPr wrap="square" lIns="0" tIns="0" rIns="0" bIns="0" rtlCol="0" anchor="t">
              <a:spAutoFit/>
            </a:bodyPr>
            <a:lstStyle/>
            <a:p>
              <a:pPr marL="304815" indent="-304815" algn="just" defTabSz="609630">
                <a:lnSpc>
                  <a:spcPct val="150000"/>
                </a:lnSpc>
                <a:buFont typeface="Arial" panose="020B0604020202020204" pitchFamily="34" charset="0"/>
                <a:buChar char="•"/>
              </a:pPr>
              <a:r>
                <a:rPr lang="en-US" sz="1333" b="1" spc="67" dirty="0">
                  <a:solidFill>
                    <a:srgbClr val="254E72"/>
                  </a:solidFill>
                  <a:latin typeface="Calibri"/>
                  <a:ea typeface="Assistant Semi-Bold"/>
                  <a:cs typeface="Assistant Semi-Bold"/>
                  <a:sym typeface="Assistant Semi-Bold"/>
                </a:rPr>
                <a:t>The </a:t>
              </a:r>
              <a:r>
                <a:rPr lang="en-US" sz="1333" b="1" spc="67" dirty="0" err="1">
                  <a:solidFill>
                    <a:srgbClr val="254E72"/>
                  </a:solidFill>
                  <a:latin typeface="Calibri"/>
                  <a:ea typeface="Assistant Semi-Bold"/>
                  <a:cs typeface="Assistant Semi-Bold"/>
                  <a:sym typeface="Assistant Semi-Bold"/>
                </a:rPr>
                <a:t>organisations</a:t>
              </a:r>
              <a:r>
                <a:rPr lang="en-US" sz="1333" b="1" spc="67" dirty="0">
                  <a:solidFill>
                    <a:srgbClr val="254E72"/>
                  </a:solidFill>
                  <a:latin typeface="Calibri"/>
                  <a:ea typeface="Assistant Semi-Bold"/>
                  <a:cs typeface="Assistant Semi-Bold"/>
                  <a:sym typeface="Assistant Semi-Bold"/>
                </a:rPr>
                <a:t> providing Employee Assistance </a:t>
              </a:r>
              <a:r>
                <a:rPr lang="en-US" sz="1333" b="1" spc="67" dirty="0" err="1">
                  <a:solidFill>
                    <a:srgbClr val="254E72"/>
                  </a:solidFill>
                  <a:latin typeface="Calibri"/>
                  <a:ea typeface="Assistant Semi-Bold"/>
                  <a:cs typeface="Assistant Semi-Bold"/>
                  <a:sym typeface="Assistant Semi-Bold"/>
                </a:rPr>
                <a:t>Programmes</a:t>
              </a:r>
              <a:r>
                <a:rPr lang="en-US" sz="1333" b="1" spc="67" dirty="0">
                  <a:solidFill>
                    <a:srgbClr val="254E72"/>
                  </a:solidFill>
                  <a:latin typeface="Calibri"/>
                  <a:ea typeface="Assistant Semi-Bold"/>
                  <a:cs typeface="Assistant Semi-Bold"/>
                  <a:sym typeface="Assistant Semi-Bold"/>
                </a:rPr>
                <a:t> are many.</a:t>
              </a:r>
            </a:p>
            <a:p>
              <a:pPr marL="304815" indent="-304815" algn="just" defTabSz="609630">
                <a:lnSpc>
                  <a:spcPct val="150000"/>
                </a:lnSpc>
                <a:buFont typeface="Arial" panose="020B0604020202020204" pitchFamily="34" charset="0"/>
                <a:buChar char="•"/>
              </a:pPr>
              <a:r>
                <a:rPr lang="en-US" sz="1333" b="1" spc="67" dirty="0">
                  <a:solidFill>
                    <a:srgbClr val="254E72"/>
                  </a:solidFill>
                  <a:latin typeface="Calibri"/>
                  <a:ea typeface="Assistant Semi-Bold"/>
                  <a:cs typeface="Assistant Semi-Bold"/>
                  <a:sym typeface="Assistant Semi-Bold"/>
                </a:rPr>
                <a:t>Mental health awareness education is becoming more widespread (Wang, Deale and </a:t>
              </a:r>
              <a:r>
                <a:rPr lang="en-US" sz="1333" b="1" spc="67" dirty="0" err="1">
                  <a:solidFill>
                    <a:srgbClr val="254E72"/>
                  </a:solidFill>
                  <a:latin typeface="Calibri"/>
                  <a:ea typeface="Assistant Semi-Bold"/>
                  <a:cs typeface="Assistant Semi-Bold"/>
                  <a:sym typeface="Assistant Semi-Bold"/>
                </a:rPr>
                <a:t>Muzaffer</a:t>
              </a:r>
              <a:r>
                <a:rPr lang="en-US" sz="1333" b="1" spc="67" dirty="0">
                  <a:solidFill>
                    <a:srgbClr val="254E72"/>
                  </a:solidFill>
                  <a:latin typeface="Calibri"/>
                  <a:ea typeface="Assistant Semi-Bold"/>
                  <a:cs typeface="Assistant Semi-Bold"/>
                  <a:sym typeface="Assistant Semi-Bold"/>
                </a:rPr>
                <a:t> </a:t>
              </a:r>
              <a:r>
                <a:rPr lang="en-US" sz="1333" b="1" spc="67" dirty="0" err="1">
                  <a:solidFill>
                    <a:srgbClr val="254E72"/>
                  </a:solidFill>
                  <a:latin typeface="Calibri"/>
                  <a:ea typeface="Assistant Semi-Bold"/>
                  <a:cs typeface="Assistant Semi-Bold"/>
                  <a:sym typeface="Assistant Semi-Bold"/>
                </a:rPr>
                <a:t>Uysal</a:t>
              </a:r>
              <a:r>
                <a:rPr lang="en-US" sz="1333" b="1" spc="67" dirty="0">
                  <a:solidFill>
                    <a:srgbClr val="254E72"/>
                  </a:solidFill>
                  <a:latin typeface="Calibri"/>
                  <a:ea typeface="Assistant Semi-Bold"/>
                  <a:cs typeface="Assistant Semi-Bold"/>
                  <a:sym typeface="Assistant Semi-Bold"/>
                </a:rPr>
                <a:t>, 2024).</a:t>
              </a:r>
            </a:p>
            <a:p>
              <a:pPr marL="304815" indent="-304815" algn="just" defTabSz="609630">
                <a:lnSpc>
                  <a:spcPct val="150000"/>
                </a:lnSpc>
                <a:buFont typeface="Arial" panose="020B0604020202020204" pitchFamily="34" charset="0"/>
                <a:buChar char="•"/>
              </a:pPr>
              <a:r>
                <a:rPr lang="en-US" sz="1333" b="1" spc="67" dirty="0">
                  <a:solidFill>
                    <a:srgbClr val="254E72"/>
                  </a:solidFill>
                  <a:latin typeface="Calibri"/>
                  <a:ea typeface="Assistant Semi-Bold"/>
                  <a:cs typeface="Assistant Semi-Bold"/>
                  <a:sym typeface="Assistant Semi-Bold"/>
                </a:rPr>
                <a:t>Flexible working is being brought in (Liu-</a:t>
              </a:r>
              <a:r>
                <a:rPr lang="en-US" sz="1333" b="1" spc="67" dirty="0" err="1">
                  <a:solidFill>
                    <a:srgbClr val="254E72"/>
                  </a:solidFill>
                  <a:latin typeface="Calibri"/>
                  <a:ea typeface="Assistant Semi-Bold"/>
                  <a:cs typeface="Assistant Semi-Bold"/>
                  <a:sym typeface="Assistant Semi-Bold"/>
                </a:rPr>
                <a:t>Lastres</a:t>
              </a:r>
              <a:r>
                <a:rPr lang="en-US" sz="1333" b="1" spc="67" dirty="0">
                  <a:solidFill>
                    <a:srgbClr val="254E72"/>
                  </a:solidFill>
                  <a:latin typeface="Calibri"/>
                  <a:ea typeface="Assistant Semi-Bold"/>
                  <a:cs typeface="Assistant Semi-Bold"/>
                  <a:sym typeface="Assistant Semi-Bold"/>
                </a:rPr>
                <a:t>, Wen and Huang, 2022).</a:t>
              </a:r>
            </a:p>
            <a:p>
              <a:pPr marL="304815" indent="-304815" algn="just" defTabSz="609630">
                <a:lnSpc>
                  <a:spcPct val="150000"/>
                </a:lnSpc>
                <a:buFont typeface="Arial" panose="020B0604020202020204" pitchFamily="34" charset="0"/>
                <a:buChar char="•"/>
              </a:pPr>
              <a:r>
                <a:rPr lang="en-US" sz="1333" b="1" spc="67" dirty="0">
                  <a:solidFill>
                    <a:srgbClr val="254E72"/>
                  </a:solidFill>
                  <a:latin typeface="Calibri"/>
                  <a:ea typeface="Assistant Semi-Bold"/>
                  <a:cs typeface="Assistant Semi-Bold"/>
                  <a:sym typeface="Assistant Semi-Bold"/>
                </a:rPr>
                <a:t>Support programs enhance the transparency of mental health problems.</a:t>
              </a:r>
            </a:p>
            <a:p>
              <a:pPr marL="304815" indent="-304815" algn="just" defTabSz="609630">
                <a:lnSpc>
                  <a:spcPct val="150000"/>
                </a:lnSpc>
                <a:buFont typeface="Arial" panose="020B0604020202020204" pitchFamily="34" charset="0"/>
                <a:buChar char="•"/>
              </a:pPr>
              <a:r>
                <a:rPr lang="en-US" sz="1333" b="1" spc="67" dirty="0">
                  <a:solidFill>
                    <a:srgbClr val="254E72"/>
                  </a:solidFill>
                  <a:latin typeface="Calibri"/>
                  <a:ea typeface="Assistant Semi-Bold"/>
                  <a:cs typeface="Assistant Semi-Bold"/>
                  <a:sym typeface="Assistant Semi-Bold"/>
                </a:rPr>
                <a:t>The responses can be unpredictable and unstable (Koenig, 2024).</a:t>
              </a:r>
            </a:p>
            <a:p>
              <a:pPr marL="304815" indent="-304815" algn="just" defTabSz="609630">
                <a:lnSpc>
                  <a:spcPct val="150000"/>
                </a:lnSpc>
                <a:buFont typeface="Arial" panose="020B0604020202020204" pitchFamily="34" charset="0"/>
                <a:buChar char="•"/>
              </a:pPr>
              <a:endParaRPr lang="en-US" sz="1333" b="1" spc="67" dirty="0">
                <a:solidFill>
                  <a:srgbClr val="254E72"/>
                </a:solidFill>
                <a:latin typeface="Calibri"/>
                <a:ea typeface="Assistant Semi-Bold"/>
                <a:cs typeface="Assistant Semi-Bold"/>
                <a:sym typeface="Assistant Semi-Bold"/>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254E72"/>
        </a:solidFill>
        <a:effectLst/>
      </p:bgPr>
    </p:bg>
    <p:spTree>
      <p:nvGrpSpPr>
        <p:cNvPr id="1" name=""/>
        <p:cNvGrpSpPr/>
        <p:nvPr/>
      </p:nvGrpSpPr>
      <p:grpSpPr>
        <a:xfrm>
          <a:off x="0" y="0"/>
          <a:ext cx="0" cy="0"/>
          <a:chOff x="0" y="0"/>
          <a:chExt cx="0" cy="0"/>
        </a:xfrm>
      </p:grpSpPr>
      <p:grpSp>
        <p:nvGrpSpPr>
          <p:cNvPr id="2" name="Group 2"/>
          <p:cNvGrpSpPr/>
          <p:nvPr/>
        </p:nvGrpSpPr>
        <p:grpSpPr>
          <a:xfrm>
            <a:off x="0" y="657891"/>
            <a:ext cx="12192000" cy="42347"/>
            <a:chOff x="0" y="0"/>
            <a:chExt cx="24384000" cy="84693"/>
          </a:xfrm>
        </p:grpSpPr>
        <p:sp>
          <p:nvSpPr>
            <p:cNvPr id="3" name="AutoShape 3"/>
            <p:cNvSpPr/>
            <p:nvPr/>
          </p:nvSpPr>
          <p:spPr>
            <a:xfrm>
              <a:off x="0" y="35963"/>
              <a:ext cx="24384000" cy="12766"/>
            </a:xfrm>
            <a:prstGeom prst="rect">
              <a:avLst/>
            </a:prstGeom>
            <a:solidFill>
              <a:srgbClr val="FEFFFF"/>
            </a:solidFill>
          </p:spPr>
          <p:txBody>
            <a:bodyPr/>
            <a:lstStyle/>
            <a:p>
              <a:pPr defTabSz="609630"/>
              <a:endParaRPr lang="en-US" sz="1200">
                <a:solidFill>
                  <a:prstClr val="black"/>
                </a:solidFill>
                <a:latin typeface="Calibri"/>
              </a:endParaRPr>
            </a:p>
          </p:txBody>
        </p:sp>
        <p:sp>
          <p:nvSpPr>
            <p:cNvPr id="4" name="AutoShape 4"/>
            <p:cNvSpPr/>
            <p:nvPr/>
          </p:nvSpPr>
          <p:spPr>
            <a:xfrm rot="-5400000">
              <a:off x="782383" y="-782383"/>
              <a:ext cx="84693" cy="1649458"/>
            </a:xfrm>
            <a:prstGeom prst="rect">
              <a:avLst/>
            </a:prstGeom>
            <a:solidFill>
              <a:srgbClr val="C0E8DF"/>
            </a:solidFill>
          </p:spPr>
          <p:txBody>
            <a:bodyPr/>
            <a:lstStyle/>
            <a:p>
              <a:pPr defTabSz="609630"/>
              <a:endParaRPr lang="en-US" sz="1200">
                <a:solidFill>
                  <a:prstClr val="black"/>
                </a:solidFill>
                <a:latin typeface="Calibri"/>
              </a:endParaRPr>
            </a:p>
          </p:txBody>
        </p:sp>
      </p:grpSp>
      <p:grpSp>
        <p:nvGrpSpPr>
          <p:cNvPr id="5" name="Group 5"/>
          <p:cNvGrpSpPr/>
          <p:nvPr/>
        </p:nvGrpSpPr>
        <p:grpSpPr>
          <a:xfrm rot="-10800000">
            <a:off x="11180199" y="5846199"/>
            <a:ext cx="326001" cy="326001"/>
            <a:chOff x="0" y="0"/>
            <a:chExt cx="652003" cy="652003"/>
          </a:xfrm>
        </p:grpSpPr>
        <p:grpSp>
          <p:nvGrpSpPr>
            <p:cNvPr id="6" name="Group 6"/>
            <p:cNvGrpSpPr>
              <a:grpSpLocks noChangeAspect="1"/>
            </p:cNvGrpSpPr>
            <p:nvPr/>
          </p:nvGrpSpPr>
          <p:grpSpPr>
            <a:xfrm rot="-10800000">
              <a:off x="0" y="0"/>
              <a:ext cx="652003" cy="652003"/>
              <a:chOff x="0" y="0"/>
              <a:chExt cx="6355080" cy="6355080"/>
            </a:xfrm>
          </p:grpSpPr>
          <p:sp>
            <p:nvSpPr>
              <p:cNvPr id="7" name="Freeform 7"/>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EFFFF"/>
              </a:solidFill>
            </p:spPr>
            <p:txBody>
              <a:bodyPr/>
              <a:lstStyle/>
              <a:p>
                <a:pPr defTabSz="609630"/>
                <a:endParaRPr lang="en-US" sz="1200">
                  <a:solidFill>
                    <a:prstClr val="black"/>
                  </a:solidFill>
                  <a:latin typeface="Calibri"/>
                </a:endParaRPr>
              </a:p>
            </p:txBody>
          </p:sp>
        </p:grpSp>
        <p:sp>
          <p:nvSpPr>
            <p:cNvPr id="8" name="Freeform 8"/>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US" sz="1200">
                <a:solidFill>
                  <a:prstClr val="black"/>
                </a:solidFill>
                <a:latin typeface="Calibri"/>
              </a:endParaRPr>
            </a:p>
          </p:txBody>
        </p:sp>
      </p:grpSp>
      <p:grpSp>
        <p:nvGrpSpPr>
          <p:cNvPr id="9" name="Group 9"/>
          <p:cNvGrpSpPr/>
          <p:nvPr/>
        </p:nvGrpSpPr>
        <p:grpSpPr>
          <a:xfrm>
            <a:off x="10747486" y="5846199"/>
            <a:ext cx="326001" cy="326001"/>
            <a:chOff x="0" y="0"/>
            <a:chExt cx="652003" cy="652003"/>
          </a:xfrm>
        </p:grpSpPr>
        <p:grpSp>
          <p:nvGrpSpPr>
            <p:cNvPr id="10" name="Group 10"/>
            <p:cNvGrpSpPr>
              <a:grpSpLocks noChangeAspect="1"/>
            </p:cNvGrpSpPr>
            <p:nvPr/>
          </p:nvGrpSpPr>
          <p:grpSpPr>
            <a:xfrm rot="-10800000">
              <a:off x="0" y="0"/>
              <a:ext cx="652003" cy="652003"/>
              <a:chOff x="0" y="0"/>
              <a:chExt cx="6355080" cy="6355080"/>
            </a:xfrm>
          </p:grpSpPr>
          <p:sp>
            <p:nvSpPr>
              <p:cNvPr id="11" name="Freeform 11"/>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EFFFF"/>
              </a:solidFill>
            </p:spPr>
            <p:txBody>
              <a:bodyPr/>
              <a:lstStyle/>
              <a:p>
                <a:pPr defTabSz="609630"/>
                <a:endParaRPr lang="en-US" sz="1200">
                  <a:solidFill>
                    <a:prstClr val="black"/>
                  </a:solidFill>
                  <a:latin typeface="Calibri"/>
                </a:endParaRPr>
              </a:p>
            </p:txBody>
          </p:sp>
        </p:grpSp>
        <p:sp>
          <p:nvSpPr>
            <p:cNvPr id="12" name="Freeform 12"/>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US" sz="1200">
                <a:solidFill>
                  <a:prstClr val="black"/>
                </a:solidFill>
                <a:latin typeface="Calibri"/>
              </a:endParaRPr>
            </a:p>
          </p:txBody>
        </p:sp>
      </p:grpSp>
      <p:sp>
        <p:nvSpPr>
          <p:cNvPr id="13" name="Freeform 13"/>
          <p:cNvSpPr/>
          <p:nvPr/>
        </p:nvSpPr>
        <p:spPr>
          <a:xfrm>
            <a:off x="8021725" y="937895"/>
            <a:ext cx="3484475" cy="2491105"/>
          </a:xfrm>
          <a:custGeom>
            <a:avLst/>
            <a:gdLst/>
            <a:ahLst/>
            <a:cxnLst/>
            <a:rect l="l" t="t" r="r" b="b"/>
            <a:pathLst>
              <a:path w="5226712" h="3736658">
                <a:moveTo>
                  <a:pt x="0" y="0"/>
                </a:moveTo>
                <a:lnTo>
                  <a:pt x="5226712" y="0"/>
                </a:lnTo>
                <a:lnTo>
                  <a:pt x="5226712" y="3736658"/>
                </a:lnTo>
                <a:lnTo>
                  <a:pt x="0" y="3736658"/>
                </a:lnTo>
                <a:lnTo>
                  <a:pt x="0" y="0"/>
                </a:lnTo>
                <a:close/>
              </a:path>
            </a:pathLst>
          </a:custGeom>
          <a:blipFill>
            <a:blip r:embed="rId5"/>
            <a:stretch>
              <a:fillRect t="-2453" b="-2453"/>
            </a:stretch>
          </a:blipFill>
        </p:spPr>
        <p:txBody>
          <a:bodyPr/>
          <a:lstStyle/>
          <a:p>
            <a:pPr defTabSz="609630"/>
            <a:endParaRPr lang="en-US" sz="1200">
              <a:solidFill>
                <a:prstClr val="black"/>
              </a:solidFill>
              <a:latin typeface="Calibri"/>
            </a:endParaRPr>
          </a:p>
        </p:txBody>
      </p:sp>
      <p:sp>
        <p:nvSpPr>
          <p:cNvPr id="14" name="Freeform 14"/>
          <p:cNvSpPr/>
          <p:nvPr/>
        </p:nvSpPr>
        <p:spPr>
          <a:xfrm>
            <a:off x="6782269" y="3684639"/>
            <a:ext cx="3858505" cy="2849235"/>
          </a:xfrm>
          <a:custGeom>
            <a:avLst/>
            <a:gdLst/>
            <a:ahLst/>
            <a:cxnLst/>
            <a:rect l="l" t="t" r="r" b="b"/>
            <a:pathLst>
              <a:path w="5787758" h="4273853">
                <a:moveTo>
                  <a:pt x="0" y="0"/>
                </a:moveTo>
                <a:lnTo>
                  <a:pt x="5787758" y="0"/>
                </a:lnTo>
                <a:lnTo>
                  <a:pt x="5787758" y="4273854"/>
                </a:lnTo>
                <a:lnTo>
                  <a:pt x="0" y="4273854"/>
                </a:lnTo>
                <a:lnTo>
                  <a:pt x="0" y="0"/>
                </a:lnTo>
                <a:close/>
              </a:path>
            </a:pathLst>
          </a:custGeom>
          <a:blipFill>
            <a:blip r:embed="rId6"/>
            <a:stretch>
              <a:fillRect l="-5508" r="-5325"/>
            </a:stretch>
          </a:blipFill>
        </p:spPr>
        <p:txBody>
          <a:bodyPr/>
          <a:lstStyle/>
          <a:p>
            <a:pPr defTabSz="609630"/>
            <a:endParaRPr lang="en-US" sz="1200">
              <a:solidFill>
                <a:prstClr val="black"/>
              </a:solidFill>
              <a:latin typeface="Calibri"/>
            </a:endParaRPr>
          </a:p>
        </p:txBody>
      </p:sp>
      <p:grpSp>
        <p:nvGrpSpPr>
          <p:cNvPr id="15" name="Group 15"/>
          <p:cNvGrpSpPr/>
          <p:nvPr/>
        </p:nvGrpSpPr>
        <p:grpSpPr>
          <a:xfrm>
            <a:off x="304800" y="1018561"/>
            <a:ext cx="5791200" cy="4959895"/>
            <a:chOff x="-1318499" y="0"/>
            <a:chExt cx="11582400" cy="9919787"/>
          </a:xfrm>
        </p:grpSpPr>
        <p:sp>
          <p:nvSpPr>
            <p:cNvPr id="16" name="TextBox 16"/>
            <p:cNvSpPr txBox="1"/>
            <p:nvPr/>
          </p:nvSpPr>
          <p:spPr>
            <a:xfrm>
              <a:off x="1" y="1810261"/>
              <a:ext cx="9152692" cy="504498"/>
            </a:xfrm>
            <a:prstGeom prst="rect">
              <a:avLst/>
            </a:prstGeom>
          </p:spPr>
          <p:txBody>
            <a:bodyPr lIns="0" tIns="0" rIns="0" bIns="0" rtlCol="0" anchor="t">
              <a:spAutoFit/>
            </a:bodyPr>
            <a:lstStyle/>
            <a:p>
              <a:pPr defTabSz="609630">
                <a:lnSpc>
                  <a:spcPts val="2239"/>
                </a:lnSpc>
              </a:pPr>
              <a:endParaRPr sz="1200">
                <a:solidFill>
                  <a:prstClr val="black"/>
                </a:solidFill>
                <a:latin typeface="Calibri"/>
              </a:endParaRPr>
            </a:p>
          </p:txBody>
        </p:sp>
        <p:sp>
          <p:nvSpPr>
            <p:cNvPr id="17" name="TextBox 17"/>
            <p:cNvSpPr txBox="1"/>
            <p:nvPr/>
          </p:nvSpPr>
          <p:spPr>
            <a:xfrm>
              <a:off x="1" y="0"/>
              <a:ext cx="9152692" cy="1238544"/>
            </a:xfrm>
            <a:prstGeom prst="rect">
              <a:avLst/>
            </a:prstGeom>
          </p:spPr>
          <p:txBody>
            <a:bodyPr lIns="0" tIns="0" rIns="0" bIns="0" rtlCol="0" anchor="t">
              <a:spAutoFit/>
            </a:bodyPr>
            <a:lstStyle/>
            <a:p>
              <a:pPr algn="ctr" defTabSz="609630">
                <a:lnSpc>
                  <a:spcPts val="5500"/>
                </a:lnSpc>
              </a:pPr>
              <a:r>
                <a:rPr lang="en-US" sz="2667" b="1" spc="50" dirty="0">
                  <a:solidFill>
                    <a:srgbClr val="FEFFFF"/>
                  </a:solidFill>
                  <a:latin typeface="Calibri"/>
                  <a:ea typeface="Telegraf"/>
                  <a:cs typeface="Telegraf"/>
                  <a:sym typeface="Telegraf"/>
                </a:rPr>
                <a:t>KEY FINDINGS</a:t>
              </a:r>
            </a:p>
          </p:txBody>
        </p:sp>
        <p:sp>
          <p:nvSpPr>
            <p:cNvPr id="18" name="TextBox 18"/>
            <p:cNvSpPr txBox="1"/>
            <p:nvPr/>
          </p:nvSpPr>
          <p:spPr>
            <a:xfrm>
              <a:off x="-1318499" y="2598169"/>
              <a:ext cx="11582400" cy="7321618"/>
            </a:xfrm>
            <a:prstGeom prst="rect">
              <a:avLst/>
            </a:prstGeom>
          </p:spPr>
          <p:txBody>
            <a:bodyPr wrap="square" lIns="0" tIns="0" rIns="0" bIns="0" rtlCol="0" anchor="t">
              <a:spAutoFit/>
            </a:bodyPr>
            <a:lstStyle/>
            <a:p>
              <a:pPr marL="228611" indent="-228611" algn="just" defTabSz="609630">
                <a:lnSpc>
                  <a:spcPct val="150000"/>
                </a:lnSpc>
                <a:buFont typeface="Arial" panose="020B0604020202020204" pitchFamily="34" charset="0"/>
                <a:buChar char="•"/>
              </a:pPr>
              <a:r>
                <a:rPr lang="en-US" sz="1333" b="1" dirty="0">
                  <a:solidFill>
                    <a:srgbClr val="FEFFFF"/>
                  </a:solidFill>
                  <a:latin typeface="Calibri"/>
                  <a:ea typeface="Assistant"/>
                  <a:cs typeface="Assistant"/>
                  <a:sym typeface="Assistant"/>
                </a:rPr>
                <a:t>Political &amp; Legal: The current health and safety systems do not cover psychological hazards in the hospitality workplaces appropriately (Hu, Wen and </a:t>
              </a:r>
              <a:r>
                <a:rPr lang="en-US" sz="1333" b="1" dirty="0" err="1">
                  <a:solidFill>
                    <a:srgbClr val="FEFFFF"/>
                  </a:solidFill>
                  <a:latin typeface="Calibri"/>
                  <a:ea typeface="Assistant"/>
                  <a:cs typeface="Assistant"/>
                  <a:sym typeface="Assistant"/>
                </a:rPr>
                <a:t>Kozak</a:t>
              </a:r>
              <a:r>
                <a:rPr lang="en-US" sz="1333" b="1" dirty="0">
                  <a:solidFill>
                    <a:srgbClr val="FEFFFF"/>
                  </a:solidFill>
                  <a:latin typeface="Calibri"/>
                  <a:ea typeface="Assistant"/>
                  <a:cs typeface="Assistant"/>
                  <a:sym typeface="Assistant"/>
                </a:rPr>
                <a:t>, 2024).</a:t>
              </a:r>
            </a:p>
            <a:p>
              <a:pPr marL="228611" indent="-228611" algn="just" defTabSz="609630">
                <a:lnSpc>
                  <a:spcPct val="150000"/>
                </a:lnSpc>
                <a:buFont typeface="Arial" panose="020B0604020202020204" pitchFamily="34" charset="0"/>
                <a:buChar char="•"/>
              </a:pPr>
              <a:r>
                <a:rPr lang="en-US" sz="1333" b="1" dirty="0">
                  <a:solidFill>
                    <a:srgbClr val="FEFFFF"/>
                  </a:solidFill>
                  <a:latin typeface="Calibri"/>
                  <a:ea typeface="Assistant"/>
                  <a:cs typeface="Assistant"/>
                  <a:sym typeface="Assistant"/>
                </a:rPr>
                <a:t>Economic: Ineffective mental health augments manpower, absenteeism and long-term costs of operation.</a:t>
              </a:r>
            </a:p>
            <a:p>
              <a:pPr marL="228611" indent="-228611" algn="just" defTabSz="609630">
                <a:lnSpc>
                  <a:spcPct val="150000"/>
                </a:lnSpc>
                <a:buFont typeface="Arial" panose="020B0604020202020204" pitchFamily="34" charset="0"/>
                <a:buChar char="•"/>
              </a:pPr>
              <a:r>
                <a:rPr lang="en-US" sz="1333" b="1" dirty="0">
                  <a:solidFill>
                    <a:srgbClr val="FEFFFF"/>
                  </a:solidFill>
                  <a:latin typeface="Calibri"/>
                  <a:ea typeface="Assistant"/>
                  <a:cs typeface="Assistant"/>
                  <a:sym typeface="Assistant"/>
                </a:rPr>
                <a:t>Social: Stress and stigma are </a:t>
              </a:r>
              <a:r>
                <a:rPr lang="en-US" sz="1333" b="1" dirty="0" err="1">
                  <a:solidFill>
                    <a:srgbClr val="FEFFFF"/>
                  </a:solidFill>
                  <a:latin typeface="Calibri"/>
                  <a:ea typeface="Assistant"/>
                  <a:cs typeface="Assistant"/>
                  <a:sym typeface="Assistant"/>
                </a:rPr>
                <a:t>normalised</a:t>
              </a:r>
              <a:r>
                <a:rPr lang="en-US" sz="1333" b="1" dirty="0">
                  <a:solidFill>
                    <a:srgbClr val="FEFFFF"/>
                  </a:solidFill>
                  <a:latin typeface="Calibri"/>
                  <a:ea typeface="Assistant"/>
                  <a:cs typeface="Assistant"/>
                  <a:sym typeface="Assistant"/>
                </a:rPr>
                <a:t>, and open discussion and help-seeking is discouraged in the workplace culture (</a:t>
              </a:r>
              <a:r>
                <a:rPr lang="en-US" sz="1333" b="1" dirty="0" err="1">
                  <a:solidFill>
                    <a:srgbClr val="FEFFFF"/>
                  </a:solidFill>
                  <a:latin typeface="Calibri"/>
                  <a:ea typeface="Assistant"/>
                  <a:cs typeface="Assistant"/>
                  <a:sym typeface="Assistant"/>
                </a:rPr>
                <a:t>Elovainio</a:t>
              </a:r>
              <a:r>
                <a:rPr lang="en-US" sz="1333" b="1" dirty="0">
                  <a:solidFill>
                    <a:srgbClr val="FEFFFF"/>
                  </a:solidFill>
                  <a:latin typeface="Calibri"/>
                  <a:ea typeface="Assistant"/>
                  <a:cs typeface="Assistant"/>
                  <a:sym typeface="Assistant"/>
                </a:rPr>
                <a:t> et al., 2010).</a:t>
              </a:r>
            </a:p>
            <a:p>
              <a:pPr marL="228611" indent="-228611" algn="just" defTabSz="609630">
                <a:lnSpc>
                  <a:spcPct val="150000"/>
                </a:lnSpc>
                <a:buFont typeface="Arial" panose="020B0604020202020204" pitchFamily="34" charset="0"/>
                <a:buChar char="•"/>
              </a:pPr>
              <a:r>
                <a:rPr lang="en-US" sz="1333" b="1" dirty="0">
                  <a:solidFill>
                    <a:srgbClr val="FEFFFF"/>
                  </a:solidFill>
                  <a:latin typeface="Calibri"/>
                  <a:ea typeface="Assistant"/>
                  <a:cs typeface="Assistant"/>
                  <a:sym typeface="Assistant"/>
                </a:rPr>
                <a:t>Technological: Digital scheduling and performance systems have a tendency to promote work pressure instead of wellbeing.</a:t>
              </a:r>
            </a:p>
            <a:p>
              <a:pPr marL="228611" indent="-228611" algn="just" defTabSz="609630">
                <a:lnSpc>
                  <a:spcPct val="150000"/>
                </a:lnSpc>
                <a:buFont typeface="Arial" panose="020B0604020202020204" pitchFamily="34" charset="0"/>
                <a:buChar char="•"/>
              </a:pPr>
              <a:r>
                <a:rPr lang="en-US" sz="1333" b="1" dirty="0">
                  <a:solidFill>
                    <a:srgbClr val="FEFFFF"/>
                  </a:solidFill>
                  <a:latin typeface="Calibri"/>
                  <a:ea typeface="Assistant"/>
                  <a:cs typeface="Assistant"/>
                  <a:sym typeface="Assistant"/>
                </a:rPr>
                <a:t>Environmental: Stress and fatigue are aggravated by physically demanding and high pressurizing service environments (</a:t>
              </a:r>
              <a:r>
                <a:rPr lang="en-US" sz="1333" b="1" dirty="0" err="1">
                  <a:solidFill>
                    <a:srgbClr val="FEFFFF"/>
                  </a:solidFill>
                  <a:latin typeface="Calibri"/>
                  <a:ea typeface="Assistant"/>
                  <a:cs typeface="Assistant"/>
                  <a:sym typeface="Assistant"/>
                </a:rPr>
                <a:t>Bhuiyan</a:t>
              </a:r>
              <a:r>
                <a:rPr lang="en-US" sz="1333" b="1" dirty="0">
                  <a:solidFill>
                    <a:srgbClr val="FEFFFF"/>
                  </a:solidFill>
                  <a:latin typeface="Calibri"/>
                  <a:ea typeface="Assistant"/>
                  <a:cs typeface="Assistant"/>
                  <a:sym typeface="Assistant"/>
                </a:rPr>
                <a:t>, </a:t>
              </a:r>
              <a:r>
                <a:rPr lang="en-US" sz="1333" b="1" dirty="0" err="1">
                  <a:solidFill>
                    <a:srgbClr val="FEFFFF"/>
                  </a:solidFill>
                  <a:latin typeface="Calibri"/>
                  <a:ea typeface="Assistant"/>
                  <a:cs typeface="Assistant"/>
                  <a:sym typeface="Assistant"/>
                </a:rPr>
                <a:t>Kowser</a:t>
              </a:r>
              <a:r>
                <a:rPr lang="en-US" sz="1333" b="1" dirty="0">
                  <a:solidFill>
                    <a:srgbClr val="FEFFFF"/>
                  </a:solidFill>
                  <a:latin typeface="Calibri"/>
                  <a:ea typeface="Assistant"/>
                  <a:cs typeface="Assistant"/>
                  <a:sym typeface="Assistant"/>
                </a:rPr>
                <a:t> and </a:t>
              </a:r>
              <a:r>
                <a:rPr lang="en-US" sz="1333" b="1" dirty="0" err="1">
                  <a:solidFill>
                    <a:srgbClr val="FEFFFF"/>
                  </a:solidFill>
                  <a:latin typeface="Calibri"/>
                  <a:ea typeface="Assistant"/>
                  <a:cs typeface="Assistant"/>
                  <a:sym typeface="Assistant"/>
                </a:rPr>
                <a:t>Santus</a:t>
              </a:r>
              <a:r>
                <a:rPr lang="en-US" sz="1333" b="1" dirty="0">
                  <a:solidFill>
                    <a:srgbClr val="FEFFFF"/>
                  </a:solidFill>
                  <a:latin typeface="Calibri"/>
                  <a:ea typeface="Assistant"/>
                  <a:cs typeface="Assistant"/>
                  <a:sym typeface="Assistant"/>
                </a:rPr>
                <a:t> Kumar Deb, 2024).</a:t>
              </a: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0E8DF"/>
        </a:solidFill>
        <a:effectLst/>
      </p:bgPr>
    </p:bg>
    <p:spTree>
      <p:nvGrpSpPr>
        <p:cNvPr id="1" name=""/>
        <p:cNvGrpSpPr/>
        <p:nvPr/>
      </p:nvGrpSpPr>
      <p:grpSpPr>
        <a:xfrm>
          <a:off x="0" y="0"/>
          <a:ext cx="0" cy="0"/>
          <a:chOff x="0" y="0"/>
          <a:chExt cx="0" cy="0"/>
        </a:xfrm>
      </p:grpSpPr>
      <p:sp>
        <p:nvSpPr>
          <p:cNvPr id="2" name="Freeform 2"/>
          <p:cNvSpPr/>
          <p:nvPr/>
        </p:nvSpPr>
        <p:spPr>
          <a:xfrm>
            <a:off x="1" y="0"/>
            <a:ext cx="4022367" cy="6962074"/>
          </a:xfrm>
          <a:custGeom>
            <a:avLst/>
            <a:gdLst/>
            <a:ahLst/>
            <a:cxnLst/>
            <a:rect l="l" t="t" r="r" b="b"/>
            <a:pathLst>
              <a:path w="6033551" h="10443111">
                <a:moveTo>
                  <a:pt x="0" y="0"/>
                </a:moveTo>
                <a:lnTo>
                  <a:pt x="6033551" y="0"/>
                </a:lnTo>
                <a:lnTo>
                  <a:pt x="6033551" y="10443111"/>
                </a:lnTo>
                <a:lnTo>
                  <a:pt x="0" y="10443111"/>
                </a:lnTo>
                <a:lnTo>
                  <a:pt x="0" y="0"/>
                </a:lnTo>
                <a:close/>
              </a:path>
            </a:pathLst>
          </a:custGeom>
          <a:blipFill>
            <a:blip r:embed="rId3">
              <a:alphaModFix amt="80000"/>
            </a:blip>
            <a:stretch>
              <a:fillRect l="-10960" r="-1111"/>
            </a:stretch>
          </a:blipFill>
        </p:spPr>
        <p:txBody>
          <a:bodyPr/>
          <a:lstStyle/>
          <a:p>
            <a:pPr defTabSz="609630"/>
            <a:endParaRPr lang="en-US" sz="1200">
              <a:solidFill>
                <a:prstClr val="black"/>
              </a:solidFill>
              <a:latin typeface="Calibri"/>
            </a:endParaRPr>
          </a:p>
        </p:txBody>
      </p:sp>
      <p:grpSp>
        <p:nvGrpSpPr>
          <p:cNvPr id="3" name="Group 3"/>
          <p:cNvGrpSpPr/>
          <p:nvPr/>
        </p:nvGrpSpPr>
        <p:grpSpPr>
          <a:xfrm>
            <a:off x="697729" y="0"/>
            <a:ext cx="42347" cy="6858000"/>
            <a:chOff x="0" y="0"/>
            <a:chExt cx="84693" cy="13716000"/>
          </a:xfrm>
        </p:grpSpPr>
        <p:sp>
          <p:nvSpPr>
            <p:cNvPr id="4" name="AutoShape 4"/>
            <p:cNvSpPr/>
            <p:nvPr/>
          </p:nvSpPr>
          <p:spPr>
            <a:xfrm>
              <a:off x="35961" y="1371600"/>
              <a:ext cx="12770" cy="12344400"/>
            </a:xfrm>
            <a:prstGeom prst="rect">
              <a:avLst/>
            </a:prstGeom>
            <a:solidFill>
              <a:srgbClr val="254E72"/>
            </a:solidFill>
          </p:spPr>
          <p:txBody>
            <a:bodyPr/>
            <a:lstStyle/>
            <a:p>
              <a:pPr defTabSz="609630"/>
              <a:endParaRPr lang="en-US" sz="1200">
                <a:solidFill>
                  <a:prstClr val="black"/>
                </a:solidFill>
                <a:latin typeface="Calibri"/>
              </a:endParaRPr>
            </a:p>
          </p:txBody>
        </p:sp>
        <p:sp>
          <p:nvSpPr>
            <p:cNvPr id="5" name="AutoShape 5"/>
            <p:cNvSpPr/>
            <p:nvPr/>
          </p:nvSpPr>
          <p:spPr>
            <a:xfrm>
              <a:off x="0" y="0"/>
              <a:ext cx="84693" cy="1649458"/>
            </a:xfrm>
            <a:prstGeom prst="rect">
              <a:avLst/>
            </a:prstGeom>
            <a:solidFill>
              <a:srgbClr val="254E72"/>
            </a:solidFill>
          </p:spPr>
          <p:txBody>
            <a:bodyPr/>
            <a:lstStyle/>
            <a:p>
              <a:pPr defTabSz="609630"/>
              <a:endParaRPr lang="en-US" sz="1200">
                <a:solidFill>
                  <a:prstClr val="black"/>
                </a:solidFill>
                <a:latin typeface="Calibri"/>
              </a:endParaRPr>
            </a:p>
          </p:txBody>
        </p:sp>
      </p:grpSp>
      <p:grpSp>
        <p:nvGrpSpPr>
          <p:cNvPr id="6" name="Group 6"/>
          <p:cNvGrpSpPr/>
          <p:nvPr/>
        </p:nvGrpSpPr>
        <p:grpSpPr>
          <a:xfrm rot="-10800000">
            <a:off x="11180199" y="721052"/>
            <a:ext cx="326001" cy="326001"/>
            <a:chOff x="0" y="0"/>
            <a:chExt cx="652003" cy="652003"/>
          </a:xfrm>
        </p:grpSpPr>
        <p:grpSp>
          <p:nvGrpSpPr>
            <p:cNvPr id="7" name="Group 7"/>
            <p:cNvGrpSpPr>
              <a:grpSpLocks noChangeAspect="1"/>
            </p:cNvGrpSpPr>
            <p:nvPr/>
          </p:nvGrpSpPr>
          <p:grpSpPr>
            <a:xfrm rot="-10800000">
              <a:off x="0" y="0"/>
              <a:ext cx="652003" cy="652003"/>
              <a:chOff x="0" y="0"/>
              <a:chExt cx="6355080" cy="6355080"/>
            </a:xfrm>
          </p:grpSpPr>
          <p:sp>
            <p:nvSpPr>
              <p:cNvPr id="8" name="Freeform 8"/>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pPr defTabSz="609630"/>
                <a:endParaRPr lang="en-US" sz="1200">
                  <a:solidFill>
                    <a:prstClr val="black"/>
                  </a:solidFill>
                  <a:latin typeface="Calibri"/>
                </a:endParaRPr>
              </a:p>
            </p:txBody>
          </p:sp>
        </p:grpSp>
        <p:sp>
          <p:nvSpPr>
            <p:cNvPr id="9" name="Freeform 9"/>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US" sz="1200">
                <a:solidFill>
                  <a:prstClr val="black"/>
                </a:solidFill>
                <a:latin typeface="Calibri"/>
              </a:endParaRPr>
            </a:p>
          </p:txBody>
        </p:sp>
      </p:grpSp>
      <p:grpSp>
        <p:nvGrpSpPr>
          <p:cNvPr id="10" name="Group 10"/>
          <p:cNvGrpSpPr/>
          <p:nvPr/>
        </p:nvGrpSpPr>
        <p:grpSpPr>
          <a:xfrm>
            <a:off x="10747486" y="721052"/>
            <a:ext cx="326001" cy="326001"/>
            <a:chOff x="0" y="0"/>
            <a:chExt cx="652003" cy="652003"/>
          </a:xfrm>
        </p:grpSpPr>
        <p:grpSp>
          <p:nvGrpSpPr>
            <p:cNvPr id="11" name="Group 11"/>
            <p:cNvGrpSpPr>
              <a:grpSpLocks noChangeAspect="1"/>
            </p:cNvGrpSpPr>
            <p:nvPr/>
          </p:nvGrpSpPr>
          <p:grpSpPr>
            <a:xfrm rot="-10800000">
              <a:off x="0" y="0"/>
              <a:ext cx="652003" cy="652003"/>
              <a:chOff x="0" y="0"/>
              <a:chExt cx="6355080" cy="6355080"/>
            </a:xfrm>
          </p:grpSpPr>
          <p:sp>
            <p:nvSpPr>
              <p:cNvPr id="12" name="Freeform 12"/>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pPr defTabSz="609630"/>
                <a:endParaRPr lang="en-US" sz="1200">
                  <a:solidFill>
                    <a:prstClr val="black"/>
                  </a:solidFill>
                  <a:latin typeface="Calibri"/>
                </a:endParaRPr>
              </a:p>
            </p:txBody>
          </p:sp>
        </p:grpSp>
        <p:sp>
          <p:nvSpPr>
            <p:cNvPr id="13" name="Freeform 13"/>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US" sz="1200">
                <a:solidFill>
                  <a:prstClr val="black"/>
                </a:solidFill>
                <a:latin typeface="Calibri"/>
              </a:endParaRPr>
            </a:p>
          </p:txBody>
        </p:sp>
      </p:grpSp>
      <p:sp>
        <p:nvSpPr>
          <p:cNvPr id="14" name="TextBox 14"/>
          <p:cNvSpPr txBox="1"/>
          <p:nvPr/>
        </p:nvSpPr>
        <p:spPr>
          <a:xfrm>
            <a:off x="5825705" y="1583509"/>
            <a:ext cx="6070643" cy="619272"/>
          </a:xfrm>
          <a:prstGeom prst="rect">
            <a:avLst/>
          </a:prstGeom>
        </p:spPr>
        <p:txBody>
          <a:bodyPr lIns="0" tIns="0" rIns="0" bIns="0" rtlCol="0" anchor="t">
            <a:spAutoFit/>
          </a:bodyPr>
          <a:lstStyle/>
          <a:p>
            <a:pPr algn="ctr" defTabSz="609630">
              <a:lnSpc>
                <a:spcPts val="5500"/>
              </a:lnSpc>
            </a:pPr>
            <a:r>
              <a:rPr lang="en-US" sz="2667" b="1" spc="50" dirty="0">
                <a:solidFill>
                  <a:srgbClr val="254E72"/>
                </a:solidFill>
                <a:latin typeface="Calibri"/>
                <a:ea typeface="Telegraf"/>
                <a:cs typeface="Telegraf"/>
                <a:sym typeface="Telegraf"/>
              </a:rPr>
              <a:t>RECOMMENDATIONS</a:t>
            </a:r>
          </a:p>
        </p:txBody>
      </p:sp>
      <p:grpSp>
        <p:nvGrpSpPr>
          <p:cNvPr id="15" name="Group 15"/>
          <p:cNvGrpSpPr/>
          <p:nvPr/>
        </p:nvGrpSpPr>
        <p:grpSpPr>
          <a:xfrm>
            <a:off x="6342455" y="2144307"/>
            <a:ext cx="4837743" cy="2958854"/>
            <a:chOff x="0" y="0"/>
            <a:chExt cx="9675487" cy="5917712"/>
          </a:xfrm>
        </p:grpSpPr>
        <p:sp>
          <p:nvSpPr>
            <p:cNvPr id="16" name="TextBox 16"/>
            <p:cNvSpPr txBox="1"/>
            <p:nvPr/>
          </p:nvSpPr>
          <p:spPr>
            <a:xfrm>
              <a:off x="0" y="0"/>
              <a:ext cx="9675487" cy="504498"/>
            </a:xfrm>
            <a:prstGeom prst="rect">
              <a:avLst/>
            </a:prstGeom>
          </p:spPr>
          <p:txBody>
            <a:bodyPr lIns="0" tIns="0" rIns="0" bIns="0" rtlCol="0" anchor="t">
              <a:spAutoFit/>
            </a:bodyPr>
            <a:lstStyle/>
            <a:p>
              <a:pPr defTabSz="609630">
                <a:lnSpc>
                  <a:spcPts val="2239"/>
                </a:lnSpc>
              </a:pPr>
              <a:endParaRPr sz="1200">
                <a:solidFill>
                  <a:prstClr val="black"/>
                </a:solidFill>
                <a:latin typeface="Calibri"/>
              </a:endParaRPr>
            </a:p>
          </p:txBody>
        </p:sp>
        <p:sp>
          <p:nvSpPr>
            <p:cNvPr id="17" name="TextBox 17"/>
            <p:cNvSpPr txBox="1"/>
            <p:nvPr/>
          </p:nvSpPr>
          <p:spPr>
            <a:xfrm>
              <a:off x="0" y="1057787"/>
              <a:ext cx="9675487" cy="4859925"/>
            </a:xfrm>
            <a:prstGeom prst="rect">
              <a:avLst/>
            </a:prstGeom>
          </p:spPr>
          <p:txBody>
            <a:bodyPr lIns="0" tIns="0" rIns="0" bIns="0" rtlCol="0" anchor="t">
              <a:spAutoFit/>
            </a:bodyPr>
            <a:lstStyle/>
            <a:p>
              <a:pPr marL="287882" lvl="1" indent="-143941" algn="just" defTabSz="609630">
                <a:lnSpc>
                  <a:spcPct val="150000"/>
                </a:lnSpc>
                <a:buFont typeface="Arial"/>
                <a:buChar char="•"/>
              </a:pPr>
              <a:r>
                <a:rPr lang="en-US" sz="1333" b="1" dirty="0">
                  <a:solidFill>
                    <a:srgbClr val="254E72"/>
                  </a:solidFill>
                  <a:latin typeface="Calibri"/>
                  <a:ea typeface="Assistant"/>
                  <a:cs typeface="Assistant"/>
                  <a:sym typeface="Assistant"/>
                </a:rPr>
                <a:t>Mental health should be integrated in the leadership of the </a:t>
              </a:r>
              <a:r>
                <a:rPr lang="en-US" sz="1333" b="1" dirty="0" err="1">
                  <a:solidFill>
                    <a:srgbClr val="254E72"/>
                  </a:solidFill>
                  <a:latin typeface="Calibri"/>
                  <a:ea typeface="Assistant"/>
                  <a:cs typeface="Assistant"/>
                  <a:sym typeface="Assistant"/>
                </a:rPr>
                <a:t>organisations</a:t>
              </a:r>
              <a:r>
                <a:rPr lang="en-US" sz="1333" b="1" dirty="0">
                  <a:solidFill>
                    <a:srgbClr val="254E72"/>
                  </a:solidFill>
                  <a:latin typeface="Calibri"/>
                  <a:ea typeface="Assistant"/>
                  <a:cs typeface="Assistant"/>
                  <a:sym typeface="Assistant"/>
                </a:rPr>
                <a:t>.</a:t>
              </a:r>
            </a:p>
            <a:p>
              <a:pPr marL="287882" lvl="1" indent="-143941" algn="just" defTabSz="609630">
                <a:lnSpc>
                  <a:spcPct val="150000"/>
                </a:lnSpc>
                <a:buFont typeface="Arial"/>
                <a:buChar char="•"/>
              </a:pPr>
              <a:r>
                <a:rPr lang="en-US" sz="1333" b="1" dirty="0">
                  <a:solidFill>
                    <a:srgbClr val="254E72"/>
                  </a:solidFill>
                  <a:latin typeface="Calibri"/>
                  <a:ea typeface="Assistant"/>
                  <a:cs typeface="Assistant"/>
                  <a:sym typeface="Assistant"/>
                </a:rPr>
                <a:t>Wellbeing standards in the industry have to be set (</a:t>
              </a:r>
              <a:r>
                <a:rPr lang="en-US" sz="1333" b="1" dirty="0" err="1">
                  <a:solidFill>
                    <a:srgbClr val="254E72"/>
                  </a:solidFill>
                  <a:latin typeface="Calibri"/>
                  <a:ea typeface="Assistant"/>
                  <a:cs typeface="Assistant"/>
                  <a:sym typeface="Assistant"/>
                </a:rPr>
                <a:t>Bhuiyan</a:t>
              </a:r>
              <a:r>
                <a:rPr lang="en-US" sz="1333" b="1" dirty="0">
                  <a:solidFill>
                    <a:srgbClr val="254E72"/>
                  </a:solidFill>
                  <a:latin typeface="Calibri"/>
                  <a:ea typeface="Assistant"/>
                  <a:cs typeface="Assistant"/>
                  <a:sym typeface="Assistant"/>
                </a:rPr>
                <a:t>, </a:t>
              </a:r>
              <a:r>
                <a:rPr lang="en-US" sz="1333" b="1" dirty="0" err="1">
                  <a:solidFill>
                    <a:srgbClr val="254E72"/>
                  </a:solidFill>
                  <a:latin typeface="Calibri"/>
                  <a:ea typeface="Assistant"/>
                  <a:cs typeface="Assistant"/>
                  <a:sym typeface="Assistant"/>
                </a:rPr>
                <a:t>Kowser</a:t>
              </a:r>
              <a:r>
                <a:rPr lang="en-US" sz="1333" b="1" dirty="0">
                  <a:solidFill>
                    <a:srgbClr val="254E72"/>
                  </a:solidFill>
                  <a:latin typeface="Calibri"/>
                  <a:ea typeface="Assistant"/>
                  <a:cs typeface="Assistant"/>
                  <a:sym typeface="Assistant"/>
                </a:rPr>
                <a:t> and </a:t>
              </a:r>
              <a:r>
                <a:rPr lang="en-US" sz="1333" b="1" dirty="0" err="1">
                  <a:solidFill>
                    <a:srgbClr val="254E72"/>
                  </a:solidFill>
                  <a:latin typeface="Calibri"/>
                  <a:ea typeface="Assistant"/>
                  <a:cs typeface="Assistant"/>
                  <a:sym typeface="Assistant"/>
                </a:rPr>
                <a:t>Santus</a:t>
              </a:r>
              <a:r>
                <a:rPr lang="en-US" sz="1333" b="1" dirty="0">
                  <a:solidFill>
                    <a:srgbClr val="254E72"/>
                  </a:solidFill>
                  <a:latin typeface="Calibri"/>
                  <a:ea typeface="Assistant"/>
                  <a:cs typeface="Assistant"/>
                  <a:sym typeface="Assistant"/>
                </a:rPr>
                <a:t> Kumar Deb, 2024).</a:t>
              </a:r>
            </a:p>
            <a:p>
              <a:pPr marL="287882" lvl="1" indent="-143941" algn="just" defTabSz="609630">
                <a:lnSpc>
                  <a:spcPct val="150000"/>
                </a:lnSpc>
                <a:buFont typeface="Arial"/>
                <a:buChar char="•"/>
              </a:pPr>
              <a:r>
                <a:rPr lang="en-US" sz="1333" b="1" dirty="0" err="1">
                  <a:solidFill>
                    <a:srgbClr val="254E72"/>
                  </a:solidFill>
                  <a:latin typeface="Calibri"/>
                  <a:ea typeface="Assistant"/>
                  <a:cs typeface="Assistant"/>
                  <a:sym typeface="Assistant"/>
                </a:rPr>
                <a:t>Normalisation</a:t>
              </a:r>
              <a:r>
                <a:rPr lang="en-US" sz="1333" b="1" dirty="0">
                  <a:solidFill>
                    <a:srgbClr val="254E72"/>
                  </a:solidFill>
                  <a:latin typeface="Calibri"/>
                  <a:ea typeface="Assistant"/>
                  <a:cs typeface="Assistant"/>
                  <a:sym typeface="Assistant"/>
                </a:rPr>
                <a:t> of mental health in the sector should be done.</a:t>
              </a:r>
            </a:p>
            <a:p>
              <a:pPr marL="287882" lvl="1" indent="-143941" algn="just" defTabSz="609630">
                <a:lnSpc>
                  <a:spcPct val="150000"/>
                </a:lnSpc>
                <a:buFont typeface="Arial"/>
                <a:buChar char="•"/>
              </a:pPr>
              <a:r>
                <a:rPr lang="en-US" sz="1333" b="1" dirty="0">
                  <a:solidFill>
                    <a:srgbClr val="254E72"/>
                  </a:solidFill>
                  <a:latin typeface="Calibri"/>
                  <a:ea typeface="Assistant"/>
                  <a:cs typeface="Assistant"/>
                  <a:sym typeface="Assistant"/>
                </a:rPr>
                <a:t>Policy should enhance the compliance of employer duty of care.</a:t>
              </a:r>
            </a:p>
            <a:p>
              <a:pPr marL="287882" lvl="1" indent="-143941" algn="just" defTabSz="609630">
                <a:lnSpc>
                  <a:spcPct val="150000"/>
                </a:lnSpc>
                <a:buFont typeface="Arial"/>
                <a:buChar char="•"/>
              </a:pPr>
              <a:r>
                <a:rPr lang="en-US" sz="1333" b="1" dirty="0">
                  <a:solidFill>
                    <a:srgbClr val="254E72"/>
                  </a:solidFill>
                  <a:latin typeface="Calibri"/>
                  <a:ea typeface="Assistant"/>
                  <a:cs typeface="Assistant"/>
                  <a:sym typeface="Assistant"/>
                </a:rPr>
                <a:t>Reactive solutions should be substituted with practical, preventative solutions</a:t>
              </a: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EFFFF"/>
        </a:solidFill>
        <a:effectLst/>
      </p:bgPr>
    </p:bg>
    <p:spTree>
      <p:nvGrpSpPr>
        <p:cNvPr id="1" name=""/>
        <p:cNvGrpSpPr/>
        <p:nvPr/>
      </p:nvGrpSpPr>
      <p:grpSpPr>
        <a:xfrm>
          <a:off x="0" y="0"/>
          <a:ext cx="0" cy="0"/>
          <a:chOff x="0" y="0"/>
          <a:chExt cx="0" cy="0"/>
        </a:xfrm>
      </p:grpSpPr>
      <p:sp>
        <p:nvSpPr>
          <p:cNvPr id="2" name="AutoShape 2"/>
          <p:cNvSpPr/>
          <p:nvPr/>
        </p:nvSpPr>
        <p:spPr>
          <a:xfrm>
            <a:off x="0" y="0"/>
            <a:ext cx="5484825" cy="6858000"/>
          </a:xfrm>
          <a:prstGeom prst="rect">
            <a:avLst/>
          </a:prstGeom>
          <a:solidFill>
            <a:srgbClr val="254E72"/>
          </a:solidFill>
        </p:spPr>
        <p:txBody>
          <a:bodyPr/>
          <a:lstStyle/>
          <a:p>
            <a:pPr defTabSz="609630"/>
            <a:endParaRPr lang="en-US" sz="1200">
              <a:solidFill>
                <a:prstClr val="black"/>
              </a:solidFill>
              <a:latin typeface="Calibri"/>
            </a:endParaRPr>
          </a:p>
        </p:txBody>
      </p:sp>
      <p:grpSp>
        <p:nvGrpSpPr>
          <p:cNvPr id="3" name="Group 3"/>
          <p:cNvGrpSpPr/>
          <p:nvPr/>
        </p:nvGrpSpPr>
        <p:grpSpPr>
          <a:xfrm>
            <a:off x="685800" y="0"/>
            <a:ext cx="42347" cy="6858000"/>
            <a:chOff x="0" y="0"/>
            <a:chExt cx="84693" cy="13716000"/>
          </a:xfrm>
        </p:grpSpPr>
        <p:sp>
          <p:nvSpPr>
            <p:cNvPr id="4" name="AutoShape 4"/>
            <p:cNvSpPr/>
            <p:nvPr/>
          </p:nvSpPr>
          <p:spPr>
            <a:xfrm>
              <a:off x="35961" y="1371600"/>
              <a:ext cx="12770" cy="12344400"/>
            </a:xfrm>
            <a:prstGeom prst="rect">
              <a:avLst/>
            </a:prstGeom>
            <a:solidFill>
              <a:srgbClr val="C0E8DF"/>
            </a:solidFill>
          </p:spPr>
          <p:txBody>
            <a:bodyPr/>
            <a:lstStyle/>
            <a:p>
              <a:pPr defTabSz="609630"/>
              <a:endParaRPr lang="en-US" sz="1200">
                <a:solidFill>
                  <a:prstClr val="black"/>
                </a:solidFill>
                <a:latin typeface="Calibri"/>
              </a:endParaRPr>
            </a:p>
          </p:txBody>
        </p:sp>
        <p:sp>
          <p:nvSpPr>
            <p:cNvPr id="5" name="AutoShape 5"/>
            <p:cNvSpPr/>
            <p:nvPr/>
          </p:nvSpPr>
          <p:spPr>
            <a:xfrm>
              <a:off x="0" y="0"/>
              <a:ext cx="84693" cy="1649458"/>
            </a:xfrm>
            <a:prstGeom prst="rect">
              <a:avLst/>
            </a:prstGeom>
            <a:solidFill>
              <a:srgbClr val="C0E8DF"/>
            </a:solidFill>
          </p:spPr>
          <p:txBody>
            <a:bodyPr/>
            <a:lstStyle/>
            <a:p>
              <a:pPr defTabSz="609630"/>
              <a:endParaRPr lang="en-US" sz="1200">
                <a:solidFill>
                  <a:prstClr val="black"/>
                </a:solidFill>
                <a:latin typeface="Calibri"/>
              </a:endParaRPr>
            </a:p>
          </p:txBody>
        </p:sp>
      </p:grpSp>
      <p:grpSp>
        <p:nvGrpSpPr>
          <p:cNvPr id="6" name="Group 6"/>
          <p:cNvGrpSpPr/>
          <p:nvPr/>
        </p:nvGrpSpPr>
        <p:grpSpPr>
          <a:xfrm>
            <a:off x="6285041" y="1478388"/>
            <a:ext cx="4821029" cy="2589214"/>
            <a:chOff x="0" y="0"/>
            <a:chExt cx="9642058" cy="5178428"/>
          </a:xfrm>
        </p:grpSpPr>
        <p:sp>
          <p:nvSpPr>
            <p:cNvPr id="7" name="TextBox 7"/>
            <p:cNvSpPr txBox="1"/>
            <p:nvPr/>
          </p:nvSpPr>
          <p:spPr>
            <a:xfrm>
              <a:off x="0" y="0"/>
              <a:ext cx="9642058" cy="658386"/>
            </a:xfrm>
            <a:prstGeom prst="rect">
              <a:avLst/>
            </a:prstGeom>
          </p:spPr>
          <p:txBody>
            <a:bodyPr lIns="0" tIns="0" rIns="0" bIns="0" rtlCol="0" anchor="t">
              <a:spAutoFit/>
            </a:bodyPr>
            <a:lstStyle/>
            <a:p>
              <a:pPr defTabSz="609630">
                <a:lnSpc>
                  <a:spcPts val="2959"/>
                </a:lnSpc>
              </a:pPr>
              <a:endParaRPr sz="1200">
                <a:solidFill>
                  <a:prstClr val="black"/>
                </a:solidFill>
                <a:latin typeface="Calibri"/>
              </a:endParaRPr>
            </a:p>
          </p:txBody>
        </p:sp>
        <p:sp>
          <p:nvSpPr>
            <p:cNvPr id="8" name="TextBox 8"/>
            <p:cNvSpPr txBox="1"/>
            <p:nvPr/>
          </p:nvSpPr>
          <p:spPr>
            <a:xfrm>
              <a:off x="0" y="933932"/>
              <a:ext cx="9642058" cy="4244496"/>
            </a:xfrm>
            <a:prstGeom prst="rect">
              <a:avLst/>
            </a:prstGeom>
          </p:spPr>
          <p:txBody>
            <a:bodyPr lIns="0" tIns="0" rIns="0" bIns="0" rtlCol="0" anchor="t">
              <a:spAutoFit/>
            </a:bodyPr>
            <a:lstStyle/>
            <a:p>
              <a:pPr marL="304815" indent="-304815" algn="just" defTabSz="609630">
                <a:lnSpc>
                  <a:spcPct val="150000"/>
                </a:lnSpc>
                <a:buFont typeface="Arial" panose="020B0604020202020204" pitchFamily="34" charset="0"/>
                <a:buChar char="•"/>
              </a:pPr>
              <a:r>
                <a:rPr lang="en-US" sz="1333" b="1" dirty="0">
                  <a:solidFill>
                    <a:srgbClr val="254E72"/>
                  </a:solidFill>
                  <a:latin typeface="Calibri"/>
                  <a:ea typeface="Assistant"/>
                  <a:cs typeface="Assistant"/>
                  <a:sym typeface="Assistant"/>
                </a:rPr>
                <a:t>Mental health is a topical urgent problem in the hospitality industry.</a:t>
              </a:r>
            </a:p>
            <a:p>
              <a:pPr marL="304815" indent="-304815" algn="just" defTabSz="609630">
                <a:lnSpc>
                  <a:spcPct val="150000"/>
                </a:lnSpc>
                <a:buFont typeface="Arial" panose="020B0604020202020204" pitchFamily="34" charset="0"/>
                <a:buChar char="•"/>
              </a:pPr>
              <a:r>
                <a:rPr lang="en-US" sz="1333" b="1" dirty="0">
                  <a:solidFill>
                    <a:srgbClr val="254E72"/>
                  </a:solidFill>
                  <a:latin typeface="Calibri"/>
                  <a:ea typeface="Assistant"/>
                  <a:cs typeface="Assistant"/>
                  <a:sym typeface="Assistant"/>
                </a:rPr>
                <a:t>Sustainable change requires structural reform.</a:t>
              </a:r>
            </a:p>
            <a:p>
              <a:pPr marL="304815" indent="-304815" algn="just" defTabSz="609630">
                <a:lnSpc>
                  <a:spcPct val="150000"/>
                </a:lnSpc>
                <a:buFont typeface="Arial" panose="020B0604020202020204" pitchFamily="34" charset="0"/>
                <a:buChar char="•"/>
              </a:pPr>
              <a:r>
                <a:rPr lang="en-US" sz="1333" b="1" dirty="0">
                  <a:solidFill>
                    <a:srgbClr val="254E72"/>
                  </a:solidFill>
                  <a:latin typeface="Calibri"/>
                  <a:ea typeface="Assistant"/>
                  <a:cs typeface="Assistant"/>
                  <a:sym typeface="Assistant"/>
                </a:rPr>
                <a:t>Service quality and employee retention can be directly influenced by employee wellbeing.</a:t>
              </a:r>
            </a:p>
            <a:p>
              <a:pPr marL="304815" indent="-304815" algn="just" defTabSz="609630">
                <a:lnSpc>
                  <a:spcPct val="150000"/>
                </a:lnSpc>
                <a:buFont typeface="Arial" panose="020B0604020202020204" pitchFamily="34" charset="0"/>
                <a:buChar char="•"/>
              </a:pPr>
              <a:r>
                <a:rPr lang="en-US" sz="1333" b="1" dirty="0">
                  <a:solidFill>
                    <a:srgbClr val="254E72"/>
                  </a:solidFill>
                  <a:latin typeface="Calibri"/>
                  <a:ea typeface="Assistant"/>
                  <a:cs typeface="Assistant"/>
                  <a:sym typeface="Assistant"/>
                </a:rPr>
                <a:t>The leaders in the industry are to be held to collective responsibility</a:t>
              </a:r>
            </a:p>
          </p:txBody>
        </p:sp>
      </p:grpSp>
      <p:sp>
        <p:nvSpPr>
          <p:cNvPr id="9" name="TextBox 9"/>
          <p:cNvSpPr txBox="1"/>
          <p:nvPr/>
        </p:nvSpPr>
        <p:spPr>
          <a:xfrm>
            <a:off x="1038512" y="2629814"/>
            <a:ext cx="3407801" cy="619272"/>
          </a:xfrm>
          <a:prstGeom prst="rect">
            <a:avLst/>
          </a:prstGeom>
        </p:spPr>
        <p:txBody>
          <a:bodyPr lIns="0" tIns="0" rIns="0" bIns="0" rtlCol="0" anchor="t">
            <a:spAutoFit/>
          </a:bodyPr>
          <a:lstStyle/>
          <a:p>
            <a:pPr algn="ctr" defTabSz="609630">
              <a:lnSpc>
                <a:spcPts val="5500"/>
              </a:lnSpc>
            </a:pPr>
            <a:r>
              <a:rPr lang="en-US" sz="2667" b="1" spc="50" dirty="0">
                <a:solidFill>
                  <a:srgbClr val="FEFFFF"/>
                </a:solidFill>
                <a:latin typeface="Calibri"/>
                <a:ea typeface="Telegraf"/>
                <a:cs typeface="Telegraf"/>
                <a:sym typeface="Telegraf"/>
              </a:rPr>
              <a:t>CONCLUSION </a:t>
            </a:r>
          </a:p>
        </p:txBody>
      </p:sp>
      <p:grpSp>
        <p:nvGrpSpPr>
          <p:cNvPr id="10" name="Group 10"/>
          <p:cNvGrpSpPr/>
          <p:nvPr/>
        </p:nvGrpSpPr>
        <p:grpSpPr>
          <a:xfrm rot="-10800000">
            <a:off x="1852982" y="5846199"/>
            <a:ext cx="326001" cy="326001"/>
            <a:chOff x="0" y="0"/>
            <a:chExt cx="652003" cy="652003"/>
          </a:xfrm>
        </p:grpSpPr>
        <p:grpSp>
          <p:nvGrpSpPr>
            <p:cNvPr id="11" name="Group 11"/>
            <p:cNvGrpSpPr>
              <a:grpSpLocks noChangeAspect="1"/>
            </p:cNvGrpSpPr>
            <p:nvPr/>
          </p:nvGrpSpPr>
          <p:grpSpPr>
            <a:xfrm rot="-10800000">
              <a:off x="0" y="0"/>
              <a:ext cx="652003" cy="652003"/>
              <a:chOff x="0" y="0"/>
              <a:chExt cx="6355080" cy="6355080"/>
            </a:xfrm>
          </p:grpSpPr>
          <p:sp>
            <p:nvSpPr>
              <p:cNvPr id="12" name="Freeform 12"/>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EFFFF"/>
              </a:solidFill>
            </p:spPr>
            <p:txBody>
              <a:bodyPr/>
              <a:lstStyle/>
              <a:p>
                <a:pPr defTabSz="609630"/>
                <a:endParaRPr lang="en-US" sz="1200">
                  <a:solidFill>
                    <a:prstClr val="black"/>
                  </a:solidFill>
                  <a:latin typeface="Calibri"/>
                </a:endParaRPr>
              </a:p>
            </p:txBody>
          </p:sp>
        </p:grpSp>
        <p:sp>
          <p:nvSpPr>
            <p:cNvPr id="13" name="Freeform 13"/>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US" sz="1200">
                <a:solidFill>
                  <a:prstClr val="black"/>
                </a:solidFill>
                <a:latin typeface="Calibri"/>
              </a:endParaRPr>
            </a:p>
          </p:txBody>
        </p:sp>
      </p:grpSp>
      <p:grpSp>
        <p:nvGrpSpPr>
          <p:cNvPr id="14" name="Group 14"/>
          <p:cNvGrpSpPr/>
          <p:nvPr/>
        </p:nvGrpSpPr>
        <p:grpSpPr>
          <a:xfrm>
            <a:off x="1420270" y="5846199"/>
            <a:ext cx="326001" cy="326001"/>
            <a:chOff x="0" y="0"/>
            <a:chExt cx="652003" cy="652003"/>
          </a:xfrm>
        </p:grpSpPr>
        <p:grpSp>
          <p:nvGrpSpPr>
            <p:cNvPr id="15" name="Group 15"/>
            <p:cNvGrpSpPr>
              <a:grpSpLocks noChangeAspect="1"/>
            </p:cNvGrpSpPr>
            <p:nvPr/>
          </p:nvGrpSpPr>
          <p:grpSpPr>
            <a:xfrm rot="-10800000">
              <a:off x="0" y="0"/>
              <a:ext cx="652003" cy="652003"/>
              <a:chOff x="0" y="0"/>
              <a:chExt cx="6355080" cy="6355080"/>
            </a:xfrm>
          </p:grpSpPr>
          <p:sp>
            <p:nvSpPr>
              <p:cNvPr id="16" name="Freeform 16"/>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EFFFF"/>
              </a:solidFill>
            </p:spPr>
            <p:txBody>
              <a:bodyPr/>
              <a:lstStyle/>
              <a:p>
                <a:pPr defTabSz="609630"/>
                <a:endParaRPr lang="en-US" sz="1200">
                  <a:solidFill>
                    <a:prstClr val="black"/>
                  </a:solidFill>
                  <a:latin typeface="Calibri"/>
                </a:endParaRPr>
              </a:p>
            </p:txBody>
          </p:sp>
        </p:grpSp>
        <p:sp>
          <p:nvSpPr>
            <p:cNvPr id="17" name="Freeform 17"/>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US" sz="1200">
                <a:solidFill>
                  <a:prstClr val="black"/>
                </a:solidFill>
                <a:latin typeface="Calibri"/>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EFFFF"/>
        </a:solidFill>
        <a:effectLst/>
      </p:bgPr>
    </p:bg>
    <p:spTree>
      <p:nvGrpSpPr>
        <p:cNvPr id="1" name=""/>
        <p:cNvGrpSpPr/>
        <p:nvPr/>
      </p:nvGrpSpPr>
      <p:grpSpPr>
        <a:xfrm>
          <a:off x="0" y="0"/>
          <a:ext cx="0" cy="0"/>
          <a:chOff x="0" y="0"/>
          <a:chExt cx="0" cy="0"/>
        </a:xfrm>
      </p:grpSpPr>
      <p:sp>
        <p:nvSpPr>
          <p:cNvPr id="2" name="AutoShape 2"/>
          <p:cNvSpPr/>
          <p:nvPr/>
        </p:nvSpPr>
        <p:spPr>
          <a:xfrm>
            <a:off x="0" y="0"/>
            <a:ext cx="12192000" cy="3252181"/>
          </a:xfrm>
          <a:prstGeom prst="rect">
            <a:avLst/>
          </a:prstGeom>
          <a:solidFill>
            <a:srgbClr val="C0E8DF"/>
          </a:solidFill>
        </p:spPr>
        <p:txBody>
          <a:bodyPr/>
          <a:lstStyle/>
          <a:p>
            <a:pPr defTabSz="609630"/>
            <a:endParaRPr lang="en-US" sz="1200">
              <a:solidFill>
                <a:prstClr val="black"/>
              </a:solidFill>
              <a:latin typeface="Calibri"/>
            </a:endParaRPr>
          </a:p>
        </p:txBody>
      </p:sp>
      <p:grpSp>
        <p:nvGrpSpPr>
          <p:cNvPr id="3" name="Group 3"/>
          <p:cNvGrpSpPr/>
          <p:nvPr/>
        </p:nvGrpSpPr>
        <p:grpSpPr>
          <a:xfrm>
            <a:off x="685800" y="0"/>
            <a:ext cx="42347" cy="6858000"/>
            <a:chOff x="0" y="0"/>
            <a:chExt cx="84693" cy="13716000"/>
          </a:xfrm>
        </p:grpSpPr>
        <p:sp>
          <p:nvSpPr>
            <p:cNvPr id="4" name="AutoShape 4"/>
            <p:cNvSpPr/>
            <p:nvPr/>
          </p:nvSpPr>
          <p:spPr>
            <a:xfrm>
              <a:off x="35961" y="1371600"/>
              <a:ext cx="12770" cy="12344400"/>
            </a:xfrm>
            <a:prstGeom prst="rect">
              <a:avLst/>
            </a:prstGeom>
            <a:solidFill>
              <a:srgbClr val="254E72"/>
            </a:solidFill>
          </p:spPr>
          <p:txBody>
            <a:bodyPr/>
            <a:lstStyle/>
            <a:p>
              <a:pPr defTabSz="609630"/>
              <a:endParaRPr lang="en-US" sz="1200">
                <a:solidFill>
                  <a:prstClr val="black"/>
                </a:solidFill>
                <a:latin typeface="Calibri"/>
              </a:endParaRPr>
            </a:p>
          </p:txBody>
        </p:sp>
        <p:sp>
          <p:nvSpPr>
            <p:cNvPr id="5" name="AutoShape 5"/>
            <p:cNvSpPr/>
            <p:nvPr/>
          </p:nvSpPr>
          <p:spPr>
            <a:xfrm>
              <a:off x="0" y="0"/>
              <a:ext cx="84693" cy="1649458"/>
            </a:xfrm>
            <a:prstGeom prst="rect">
              <a:avLst/>
            </a:prstGeom>
            <a:solidFill>
              <a:srgbClr val="254E72"/>
            </a:solidFill>
          </p:spPr>
          <p:txBody>
            <a:bodyPr/>
            <a:lstStyle/>
            <a:p>
              <a:pPr defTabSz="609630"/>
              <a:endParaRPr lang="en-US" sz="1200">
                <a:solidFill>
                  <a:prstClr val="black"/>
                </a:solidFill>
                <a:latin typeface="Calibri"/>
              </a:endParaRPr>
            </a:p>
          </p:txBody>
        </p:sp>
      </p:grpSp>
      <p:sp>
        <p:nvSpPr>
          <p:cNvPr id="6" name="TextBox 6"/>
          <p:cNvSpPr txBox="1"/>
          <p:nvPr/>
        </p:nvSpPr>
        <p:spPr>
          <a:xfrm>
            <a:off x="1223456" y="934434"/>
            <a:ext cx="7120992" cy="619272"/>
          </a:xfrm>
          <a:prstGeom prst="rect">
            <a:avLst/>
          </a:prstGeom>
        </p:spPr>
        <p:txBody>
          <a:bodyPr lIns="0" tIns="0" rIns="0" bIns="0" rtlCol="0" anchor="t">
            <a:spAutoFit/>
          </a:bodyPr>
          <a:lstStyle/>
          <a:p>
            <a:pPr defTabSz="609630">
              <a:lnSpc>
                <a:spcPts val="5500"/>
              </a:lnSpc>
            </a:pPr>
            <a:r>
              <a:rPr lang="en-US" sz="2667" b="1" spc="50" dirty="0">
                <a:solidFill>
                  <a:srgbClr val="254E72"/>
                </a:solidFill>
                <a:latin typeface="Calibri"/>
                <a:ea typeface="Telegraf"/>
                <a:cs typeface="Telegraf"/>
                <a:sym typeface="Telegraf"/>
              </a:rPr>
              <a:t>Reference list</a:t>
            </a:r>
          </a:p>
        </p:txBody>
      </p:sp>
      <p:sp>
        <p:nvSpPr>
          <p:cNvPr id="7" name="TextBox 7"/>
          <p:cNvSpPr txBox="1"/>
          <p:nvPr/>
        </p:nvSpPr>
        <p:spPr>
          <a:xfrm>
            <a:off x="339763" y="1887892"/>
            <a:ext cx="10894769" cy="4583947"/>
          </a:xfrm>
          <a:prstGeom prst="rect">
            <a:avLst/>
          </a:prstGeom>
        </p:spPr>
        <p:txBody>
          <a:bodyPr wrap="square" lIns="0" tIns="0" rIns="0" bIns="0" rtlCol="0" anchor="t">
            <a:spAutoFit/>
          </a:bodyPr>
          <a:lstStyle/>
          <a:p>
            <a:pPr marL="228611" indent="-228611" defTabSz="609630">
              <a:lnSpc>
                <a:spcPct val="150000"/>
              </a:lnSpc>
              <a:buFont typeface="Arial" panose="020B0604020202020204" pitchFamily="34" charset="0"/>
              <a:buChar char="•"/>
            </a:pPr>
            <a:r>
              <a:rPr lang="en-US" sz="1333" dirty="0" err="1">
                <a:solidFill>
                  <a:prstClr val="black"/>
                </a:solidFill>
                <a:latin typeface="Calibri"/>
              </a:rPr>
              <a:t>Bhuiyan</a:t>
            </a:r>
            <a:r>
              <a:rPr lang="en-US" sz="1333" dirty="0">
                <a:solidFill>
                  <a:prstClr val="black"/>
                </a:solidFill>
                <a:latin typeface="Calibri"/>
              </a:rPr>
              <a:t>, K.H., </a:t>
            </a:r>
            <a:r>
              <a:rPr lang="en-US" sz="1333" dirty="0" err="1">
                <a:solidFill>
                  <a:prstClr val="black"/>
                </a:solidFill>
                <a:latin typeface="Calibri"/>
              </a:rPr>
              <a:t>Kowser</a:t>
            </a:r>
            <a:r>
              <a:rPr lang="en-US" sz="1333" dirty="0">
                <a:solidFill>
                  <a:prstClr val="black"/>
                </a:solidFill>
                <a:latin typeface="Calibri"/>
              </a:rPr>
              <a:t>, A.M. and </a:t>
            </a:r>
            <a:r>
              <a:rPr lang="en-US" sz="1333" dirty="0" err="1">
                <a:solidFill>
                  <a:prstClr val="black"/>
                </a:solidFill>
                <a:latin typeface="Calibri"/>
              </a:rPr>
              <a:t>Santus</a:t>
            </a:r>
            <a:r>
              <a:rPr lang="en-US" sz="1333" dirty="0">
                <a:solidFill>
                  <a:prstClr val="black"/>
                </a:solidFill>
                <a:latin typeface="Calibri"/>
              </a:rPr>
              <a:t> Kumar Deb (2024). Mental Health and Psychological Wellbeing of Employees to Manage Post COVID-19 Crisis: Insights from Hospitality Industry. Journal of Digital Marketing and Communication, 4(2), pp.95–109. </a:t>
            </a:r>
            <a:r>
              <a:rPr lang="en-US" sz="1333" dirty="0" err="1">
                <a:solidFill>
                  <a:prstClr val="black"/>
                </a:solidFill>
                <a:latin typeface="Calibri"/>
              </a:rPr>
              <a:t>doi:https</a:t>
            </a:r>
            <a:r>
              <a:rPr lang="en-US" sz="1333" dirty="0">
                <a:solidFill>
                  <a:prstClr val="black"/>
                </a:solidFill>
                <a:latin typeface="Calibri"/>
              </a:rPr>
              <a:t>://doi.org/10.53623/jdmc.v4i2.494.</a:t>
            </a:r>
          </a:p>
          <a:p>
            <a:pPr marL="228611" indent="-228611" defTabSz="609630">
              <a:lnSpc>
                <a:spcPct val="150000"/>
              </a:lnSpc>
              <a:buFont typeface="Arial" panose="020B0604020202020204" pitchFamily="34" charset="0"/>
              <a:buChar char="•"/>
            </a:pPr>
            <a:r>
              <a:rPr lang="en-US" sz="1333" dirty="0">
                <a:solidFill>
                  <a:prstClr val="black"/>
                </a:solidFill>
                <a:latin typeface="Calibri"/>
              </a:rPr>
              <a:t>Choi, S., </a:t>
            </a:r>
            <a:r>
              <a:rPr lang="en-US" sz="1333" dirty="0" err="1">
                <a:solidFill>
                  <a:prstClr val="black"/>
                </a:solidFill>
                <a:latin typeface="Calibri"/>
              </a:rPr>
              <a:t>Ko</a:t>
            </a:r>
            <a:r>
              <a:rPr lang="en-US" sz="1333" dirty="0">
                <a:solidFill>
                  <a:prstClr val="black"/>
                </a:solidFill>
                <a:latin typeface="Calibri"/>
              </a:rPr>
              <a:t>, K., Park, J.B., Lee, K.-J., Lee, S. and </a:t>
            </a:r>
            <a:r>
              <a:rPr lang="en-US" sz="1333" dirty="0" err="1">
                <a:solidFill>
                  <a:prstClr val="black"/>
                </a:solidFill>
                <a:latin typeface="Calibri"/>
              </a:rPr>
              <a:t>Jeong</a:t>
            </a:r>
            <a:r>
              <a:rPr lang="en-US" sz="1333" dirty="0">
                <a:solidFill>
                  <a:prstClr val="black"/>
                </a:solidFill>
                <a:latin typeface="Calibri"/>
              </a:rPr>
              <a:t>, I. (2020). Combined effect of emotional labor and job insecurity on sleep disturbance among customer service workers. Annals of Occupational and Environmental Medicine, [online] 32, p.e33. </a:t>
            </a:r>
            <a:r>
              <a:rPr lang="en-US" sz="1333" dirty="0" err="1">
                <a:solidFill>
                  <a:prstClr val="black"/>
                </a:solidFill>
                <a:latin typeface="Calibri"/>
              </a:rPr>
              <a:t>doi:https</a:t>
            </a:r>
            <a:r>
              <a:rPr lang="en-US" sz="1333" dirty="0">
                <a:solidFill>
                  <a:prstClr val="black"/>
                </a:solidFill>
                <a:latin typeface="Calibri"/>
              </a:rPr>
              <a:t>://doi.org/10.35371/aoem.2020.32.e33.</a:t>
            </a:r>
          </a:p>
          <a:p>
            <a:pPr marL="228611" indent="-228611" defTabSz="609630">
              <a:lnSpc>
                <a:spcPct val="150000"/>
              </a:lnSpc>
              <a:buFont typeface="Arial" panose="020B0604020202020204" pitchFamily="34" charset="0"/>
              <a:buChar char="•"/>
            </a:pPr>
            <a:r>
              <a:rPr lang="en-US" sz="1333" dirty="0" err="1">
                <a:solidFill>
                  <a:prstClr val="black"/>
                </a:solidFill>
                <a:latin typeface="Calibri"/>
              </a:rPr>
              <a:t>Elovainio</a:t>
            </a:r>
            <a:r>
              <a:rPr lang="en-US" sz="1333" dirty="0">
                <a:solidFill>
                  <a:prstClr val="black"/>
                </a:solidFill>
                <a:latin typeface="Calibri"/>
              </a:rPr>
              <a:t>, M., </a:t>
            </a:r>
            <a:r>
              <a:rPr lang="en-US" sz="1333" dirty="0" err="1">
                <a:solidFill>
                  <a:prstClr val="black"/>
                </a:solidFill>
                <a:latin typeface="Calibri"/>
              </a:rPr>
              <a:t>Kuusio</a:t>
            </a:r>
            <a:r>
              <a:rPr lang="en-US" sz="1333" dirty="0">
                <a:solidFill>
                  <a:prstClr val="black"/>
                </a:solidFill>
                <a:latin typeface="Calibri"/>
              </a:rPr>
              <a:t>, H., Aalto, A.-M., </a:t>
            </a:r>
            <a:r>
              <a:rPr lang="en-US" sz="1333" dirty="0" err="1">
                <a:solidFill>
                  <a:prstClr val="black"/>
                </a:solidFill>
                <a:latin typeface="Calibri"/>
              </a:rPr>
              <a:t>Sinervo</a:t>
            </a:r>
            <a:r>
              <a:rPr lang="en-US" sz="1333" dirty="0">
                <a:solidFill>
                  <a:prstClr val="black"/>
                </a:solidFill>
                <a:latin typeface="Calibri"/>
              </a:rPr>
              <a:t>, T. and </a:t>
            </a:r>
            <a:r>
              <a:rPr lang="en-US" sz="1333" dirty="0" err="1">
                <a:solidFill>
                  <a:prstClr val="black"/>
                </a:solidFill>
                <a:latin typeface="Calibri"/>
              </a:rPr>
              <a:t>Heponiemi</a:t>
            </a:r>
            <a:r>
              <a:rPr lang="en-US" sz="1333" dirty="0">
                <a:solidFill>
                  <a:prstClr val="black"/>
                </a:solidFill>
                <a:latin typeface="Calibri"/>
              </a:rPr>
              <a:t>, T. (2010). Insecurity and shiftwork as characteristics of negative work environment: psychosocial and </a:t>
            </a:r>
            <a:r>
              <a:rPr lang="en-US" sz="1333" dirty="0" err="1">
                <a:solidFill>
                  <a:prstClr val="black"/>
                </a:solidFill>
                <a:latin typeface="Calibri"/>
              </a:rPr>
              <a:t>behavioural</a:t>
            </a:r>
            <a:r>
              <a:rPr lang="en-US" sz="1333" dirty="0">
                <a:solidFill>
                  <a:prstClr val="black"/>
                </a:solidFill>
                <a:latin typeface="Calibri"/>
              </a:rPr>
              <a:t> mediators. Journal of Advanced Nursing, 66(5), pp.1080–1091. </a:t>
            </a:r>
            <a:r>
              <a:rPr lang="en-US" sz="1333" dirty="0" err="1">
                <a:solidFill>
                  <a:prstClr val="black"/>
                </a:solidFill>
                <a:latin typeface="Calibri"/>
              </a:rPr>
              <a:t>doi:https</a:t>
            </a:r>
            <a:r>
              <a:rPr lang="en-US" sz="1333" dirty="0">
                <a:solidFill>
                  <a:prstClr val="black"/>
                </a:solidFill>
                <a:latin typeface="Calibri"/>
              </a:rPr>
              <a:t>://doi.org/10.1111/j.1365-2648.2010.05265.x.</a:t>
            </a:r>
          </a:p>
          <a:p>
            <a:pPr marL="228611" indent="-228611" defTabSz="609630">
              <a:lnSpc>
                <a:spcPct val="150000"/>
              </a:lnSpc>
              <a:buFont typeface="Arial" panose="020B0604020202020204" pitchFamily="34" charset="0"/>
              <a:buChar char="•"/>
            </a:pPr>
            <a:r>
              <a:rPr lang="en-US" sz="1333" dirty="0">
                <a:solidFill>
                  <a:prstClr val="black"/>
                </a:solidFill>
                <a:latin typeface="Calibri"/>
              </a:rPr>
              <a:t>Hu, F., Wen, J. and </a:t>
            </a:r>
            <a:r>
              <a:rPr lang="en-US" sz="1333" dirty="0" err="1">
                <a:solidFill>
                  <a:prstClr val="black"/>
                </a:solidFill>
                <a:latin typeface="Calibri"/>
              </a:rPr>
              <a:t>Kozak</a:t>
            </a:r>
            <a:r>
              <a:rPr lang="en-US" sz="1333" dirty="0">
                <a:solidFill>
                  <a:prstClr val="black"/>
                </a:solidFill>
                <a:latin typeface="Calibri"/>
              </a:rPr>
              <a:t>, M. (2024). Mental health research in tourism and hospitality: a horizon 2050 paper. Tourism Review. </a:t>
            </a:r>
            <a:r>
              <a:rPr lang="en-US" sz="1333" dirty="0" err="1">
                <a:solidFill>
                  <a:prstClr val="black"/>
                </a:solidFill>
                <a:latin typeface="Calibri"/>
              </a:rPr>
              <a:t>doi:https</a:t>
            </a:r>
            <a:r>
              <a:rPr lang="en-US" sz="1333" dirty="0">
                <a:solidFill>
                  <a:prstClr val="black"/>
                </a:solidFill>
                <a:latin typeface="Calibri"/>
              </a:rPr>
              <a:t>://doi.org/10.1108/tr-11-2023-0788.</a:t>
            </a:r>
          </a:p>
          <a:p>
            <a:pPr marL="228611" indent="-228611" defTabSz="609630">
              <a:lnSpc>
                <a:spcPct val="150000"/>
              </a:lnSpc>
              <a:buFont typeface="Arial" panose="020B0604020202020204" pitchFamily="34" charset="0"/>
              <a:buChar char="•"/>
            </a:pPr>
            <a:r>
              <a:rPr lang="en-US" sz="1333" dirty="0" err="1">
                <a:solidFill>
                  <a:prstClr val="black"/>
                </a:solidFill>
                <a:latin typeface="Calibri"/>
              </a:rPr>
              <a:t>Izell</a:t>
            </a:r>
            <a:r>
              <a:rPr lang="en-US" sz="1333" dirty="0">
                <a:solidFill>
                  <a:prstClr val="black"/>
                </a:solidFill>
                <a:latin typeface="Calibri"/>
              </a:rPr>
              <a:t>, C. (2022). Addressing Mental Health of Hospitality Employees: An Exploratory Study. [online] </a:t>
            </a:r>
            <a:r>
              <a:rPr lang="en-US" sz="1333" dirty="0" err="1">
                <a:solidFill>
                  <a:prstClr val="black"/>
                </a:solidFill>
                <a:latin typeface="Calibri"/>
              </a:rPr>
              <a:t>ScholarWorks@UARK</a:t>
            </a:r>
            <a:r>
              <a:rPr lang="en-US" sz="1333" dirty="0">
                <a:solidFill>
                  <a:prstClr val="black"/>
                </a:solidFill>
                <a:latin typeface="Calibri"/>
              </a:rPr>
              <a:t>. Available at: https://scholarworks.uark.edu/mgmtuht/19/.</a:t>
            </a:r>
          </a:p>
          <a:p>
            <a:pPr marL="228611" indent="-228611" defTabSz="609630">
              <a:lnSpc>
                <a:spcPct val="150000"/>
              </a:lnSpc>
              <a:buFont typeface="Arial" panose="020B0604020202020204" pitchFamily="34" charset="0"/>
              <a:buChar char="•"/>
            </a:pPr>
            <a:r>
              <a:rPr lang="en-US" sz="1333" dirty="0">
                <a:solidFill>
                  <a:prstClr val="black"/>
                </a:solidFill>
                <a:latin typeface="Calibri"/>
              </a:rPr>
              <a:t>Kin, A., Kim, S., </a:t>
            </a:r>
            <a:r>
              <a:rPr lang="en-US" sz="1333" dirty="0" err="1">
                <a:solidFill>
                  <a:prstClr val="black"/>
                </a:solidFill>
                <a:latin typeface="Calibri"/>
              </a:rPr>
              <a:t>Gamor</a:t>
            </a:r>
            <a:r>
              <a:rPr lang="en-US" sz="1333" dirty="0">
                <a:solidFill>
                  <a:prstClr val="black"/>
                </a:solidFill>
                <a:latin typeface="Calibri"/>
              </a:rPr>
              <a:t>, E., Mehmet Ali </a:t>
            </a:r>
            <a:r>
              <a:rPr lang="en-US" sz="1333" dirty="0" err="1">
                <a:solidFill>
                  <a:prstClr val="black"/>
                </a:solidFill>
                <a:latin typeface="Calibri"/>
              </a:rPr>
              <a:t>Köseoğlu</a:t>
            </a:r>
            <a:r>
              <a:rPr lang="en-US" sz="1333" dirty="0">
                <a:solidFill>
                  <a:prstClr val="black"/>
                </a:solidFill>
                <a:latin typeface="Calibri"/>
              </a:rPr>
              <a:t> and Yao, Y. (2024). EXPRESS: Advancing employees’ mental health and psychological wellbeing research in hospitality and tourism: Systematic review, critical reflections, and future prospects. Journal of Hospitality &amp; Tourism Research. </a:t>
            </a:r>
            <a:r>
              <a:rPr lang="en-US" sz="1333" dirty="0" err="1">
                <a:solidFill>
                  <a:prstClr val="black"/>
                </a:solidFill>
                <a:latin typeface="Calibri"/>
              </a:rPr>
              <a:t>doi:https</a:t>
            </a:r>
            <a:r>
              <a:rPr lang="en-US" sz="1333" dirty="0">
                <a:solidFill>
                  <a:prstClr val="black"/>
                </a:solidFill>
                <a:latin typeface="Calibri"/>
              </a:rPr>
              <a:t>://doi.org/10.1177/10963480241271084.</a:t>
            </a:r>
          </a:p>
          <a:p>
            <a:pPr marL="228611" indent="-228611" defTabSz="609630">
              <a:lnSpc>
                <a:spcPct val="150000"/>
              </a:lnSpc>
              <a:buFont typeface="Arial" panose="020B0604020202020204" pitchFamily="34" charset="0"/>
              <a:buChar char="•"/>
            </a:pPr>
            <a:r>
              <a:rPr lang="en-US" sz="1333" dirty="0">
                <a:solidFill>
                  <a:prstClr val="black"/>
                </a:solidFill>
                <a:latin typeface="Calibri"/>
              </a:rPr>
              <a:t>Koenig, A. (2024). How to Support Your Hospitality Staff’s Mental Health. [online] LGC. Available at: https://lgcassociates.com/hospitality-industry-mental-health/.</a:t>
            </a:r>
          </a:p>
        </p:txBody>
      </p:sp>
      <p:grpSp>
        <p:nvGrpSpPr>
          <p:cNvPr id="8" name="Group 8"/>
          <p:cNvGrpSpPr/>
          <p:nvPr/>
        </p:nvGrpSpPr>
        <p:grpSpPr>
          <a:xfrm rot="-10800000">
            <a:off x="11180199" y="685800"/>
            <a:ext cx="326001" cy="326001"/>
            <a:chOff x="0" y="0"/>
            <a:chExt cx="652003" cy="652003"/>
          </a:xfrm>
        </p:grpSpPr>
        <p:grpSp>
          <p:nvGrpSpPr>
            <p:cNvPr id="9" name="Group 9"/>
            <p:cNvGrpSpPr>
              <a:grpSpLocks noChangeAspect="1"/>
            </p:cNvGrpSpPr>
            <p:nvPr/>
          </p:nvGrpSpPr>
          <p:grpSpPr>
            <a:xfrm rot="-10800000">
              <a:off x="0" y="0"/>
              <a:ext cx="652003" cy="652003"/>
              <a:chOff x="0" y="0"/>
              <a:chExt cx="6355080" cy="6355080"/>
            </a:xfrm>
          </p:grpSpPr>
          <p:sp>
            <p:nvSpPr>
              <p:cNvPr id="10" name="Freeform 10"/>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pPr defTabSz="609630"/>
                <a:endParaRPr lang="en-US" sz="1200">
                  <a:solidFill>
                    <a:prstClr val="black"/>
                  </a:solidFill>
                  <a:latin typeface="Calibri"/>
                </a:endParaRPr>
              </a:p>
            </p:txBody>
          </p:sp>
        </p:grpSp>
        <p:sp>
          <p:nvSpPr>
            <p:cNvPr id="11" name="Freeform 11"/>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US" sz="1200">
                <a:solidFill>
                  <a:prstClr val="black"/>
                </a:solidFill>
                <a:latin typeface="Calibri"/>
              </a:endParaRPr>
            </a:p>
          </p:txBody>
        </p:sp>
      </p:grpSp>
      <p:grpSp>
        <p:nvGrpSpPr>
          <p:cNvPr id="12" name="Group 12"/>
          <p:cNvGrpSpPr/>
          <p:nvPr/>
        </p:nvGrpSpPr>
        <p:grpSpPr>
          <a:xfrm>
            <a:off x="10747486" y="685800"/>
            <a:ext cx="326001" cy="326001"/>
            <a:chOff x="0" y="0"/>
            <a:chExt cx="652003" cy="652003"/>
          </a:xfrm>
        </p:grpSpPr>
        <p:grpSp>
          <p:nvGrpSpPr>
            <p:cNvPr id="13" name="Group 13"/>
            <p:cNvGrpSpPr>
              <a:grpSpLocks noChangeAspect="1"/>
            </p:cNvGrpSpPr>
            <p:nvPr/>
          </p:nvGrpSpPr>
          <p:grpSpPr>
            <a:xfrm rot="-10800000">
              <a:off x="0" y="0"/>
              <a:ext cx="652003" cy="652003"/>
              <a:chOff x="0" y="0"/>
              <a:chExt cx="6355080" cy="6355080"/>
            </a:xfrm>
          </p:grpSpPr>
          <p:sp>
            <p:nvSpPr>
              <p:cNvPr id="14" name="Freeform 14"/>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pPr defTabSz="609630"/>
                <a:endParaRPr lang="en-US" sz="1200">
                  <a:solidFill>
                    <a:prstClr val="black"/>
                  </a:solidFill>
                  <a:latin typeface="Calibri"/>
                </a:endParaRPr>
              </a:p>
            </p:txBody>
          </p:sp>
        </p:grpSp>
        <p:sp>
          <p:nvSpPr>
            <p:cNvPr id="15" name="Freeform 15"/>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US" sz="1200">
                <a:solidFill>
                  <a:prstClr val="black"/>
                </a:solidFill>
                <a:latin typeface="Calibri"/>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12192000" cy="3252181"/>
          </a:xfrm>
          <a:prstGeom prst="rect">
            <a:avLst/>
          </a:prstGeom>
          <a:solidFill>
            <a:srgbClr val="C0E8DF"/>
          </a:solidFill>
        </p:spPr>
        <p:txBody>
          <a:bodyPr/>
          <a:lstStyle/>
          <a:p>
            <a:pPr defTabSz="609630"/>
            <a:endParaRPr lang="en-US" sz="1200">
              <a:solidFill>
                <a:prstClr val="black"/>
              </a:solidFill>
              <a:latin typeface="Calibri"/>
            </a:endParaRPr>
          </a:p>
        </p:txBody>
      </p:sp>
      <p:grpSp>
        <p:nvGrpSpPr>
          <p:cNvPr id="3" name="Group 3"/>
          <p:cNvGrpSpPr/>
          <p:nvPr/>
        </p:nvGrpSpPr>
        <p:grpSpPr>
          <a:xfrm>
            <a:off x="685800" y="0"/>
            <a:ext cx="42347" cy="6858000"/>
            <a:chOff x="0" y="0"/>
            <a:chExt cx="84693" cy="13716000"/>
          </a:xfrm>
        </p:grpSpPr>
        <p:sp>
          <p:nvSpPr>
            <p:cNvPr id="4" name="AutoShape 4"/>
            <p:cNvSpPr/>
            <p:nvPr/>
          </p:nvSpPr>
          <p:spPr>
            <a:xfrm>
              <a:off x="35961" y="1371600"/>
              <a:ext cx="12770" cy="12344400"/>
            </a:xfrm>
            <a:prstGeom prst="rect">
              <a:avLst/>
            </a:prstGeom>
            <a:solidFill>
              <a:srgbClr val="254E72"/>
            </a:solidFill>
          </p:spPr>
          <p:txBody>
            <a:bodyPr/>
            <a:lstStyle/>
            <a:p>
              <a:pPr defTabSz="609630"/>
              <a:endParaRPr lang="en-US" sz="1200">
                <a:solidFill>
                  <a:prstClr val="black"/>
                </a:solidFill>
                <a:latin typeface="Calibri"/>
              </a:endParaRPr>
            </a:p>
          </p:txBody>
        </p:sp>
        <p:sp>
          <p:nvSpPr>
            <p:cNvPr id="5" name="AutoShape 5"/>
            <p:cNvSpPr/>
            <p:nvPr/>
          </p:nvSpPr>
          <p:spPr>
            <a:xfrm>
              <a:off x="0" y="0"/>
              <a:ext cx="84693" cy="1649458"/>
            </a:xfrm>
            <a:prstGeom prst="rect">
              <a:avLst/>
            </a:prstGeom>
            <a:solidFill>
              <a:srgbClr val="254E72"/>
            </a:solidFill>
          </p:spPr>
          <p:txBody>
            <a:bodyPr/>
            <a:lstStyle/>
            <a:p>
              <a:pPr defTabSz="609630"/>
              <a:endParaRPr lang="en-US" sz="1200">
                <a:solidFill>
                  <a:prstClr val="black"/>
                </a:solidFill>
                <a:latin typeface="Calibri"/>
              </a:endParaRPr>
            </a:p>
          </p:txBody>
        </p:sp>
      </p:grpSp>
      <p:sp>
        <p:nvSpPr>
          <p:cNvPr id="6" name="TextBox 6"/>
          <p:cNvSpPr txBox="1"/>
          <p:nvPr/>
        </p:nvSpPr>
        <p:spPr>
          <a:xfrm>
            <a:off x="1223456" y="934434"/>
            <a:ext cx="7120992" cy="619272"/>
          </a:xfrm>
          <a:prstGeom prst="rect">
            <a:avLst/>
          </a:prstGeom>
        </p:spPr>
        <p:txBody>
          <a:bodyPr lIns="0" tIns="0" rIns="0" bIns="0" rtlCol="0" anchor="t">
            <a:spAutoFit/>
          </a:bodyPr>
          <a:lstStyle/>
          <a:p>
            <a:pPr defTabSz="609630">
              <a:lnSpc>
                <a:spcPts val="5500"/>
              </a:lnSpc>
            </a:pPr>
            <a:r>
              <a:rPr lang="en-US" sz="2667" b="1" spc="50" dirty="0">
                <a:solidFill>
                  <a:srgbClr val="254E72"/>
                </a:solidFill>
                <a:latin typeface="Calibri"/>
                <a:ea typeface="Telegraf"/>
                <a:cs typeface="Telegraf"/>
                <a:sym typeface="Telegraf"/>
              </a:rPr>
              <a:t>Reference list</a:t>
            </a:r>
          </a:p>
        </p:txBody>
      </p:sp>
      <p:sp>
        <p:nvSpPr>
          <p:cNvPr id="7" name="TextBox 7"/>
          <p:cNvSpPr txBox="1"/>
          <p:nvPr/>
        </p:nvSpPr>
        <p:spPr>
          <a:xfrm>
            <a:off x="339763" y="1887891"/>
            <a:ext cx="10894769" cy="4403385"/>
          </a:xfrm>
          <a:prstGeom prst="rect">
            <a:avLst/>
          </a:prstGeom>
        </p:spPr>
        <p:txBody>
          <a:bodyPr wrap="square" lIns="0" tIns="0" rIns="0" bIns="0" rtlCol="0" anchor="t">
            <a:spAutoFit/>
          </a:bodyPr>
          <a:lstStyle/>
          <a:p>
            <a:pPr marL="190510" indent="-190510" defTabSz="609630">
              <a:lnSpc>
                <a:spcPct val="150000"/>
              </a:lnSpc>
              <a:buFont typeface="Arial" panose="020B0604020202020204" pitchFamily="34" charset="0"/>
              <a:buChar char="•"/>
            </a:pPr>
            <a:r>
              <a:rPr lang="en-US" sz="1200" dirty="0">
                <a:solidFill>
                  <a:prstClr val="black"/>
                </a:solidFill>
                <a:latin typeface="Calibri"/>
              </a:rPr>
              <a:t>Lee, J.J., Moon, H.J., Lee, K.-J. and Kim, J.J. (2014). Fatigue and related factors among hotel workers: the effects of emotional labor and non-standard working hours. Annals of Occupational and Environmental Medicine, 26(1). </a:t>
            </a:r>
            <a:r>
              <a:rPr lang="en-US" sz="1200" dirty="0" err="1">
                <a:solidFill>
                  <a:prstClr val="black"/>
                </a:solidFill>
                <a:latin typeface="Calibri"/>
              </a:rPr>
              <a:t>doi:https</a:t>
            </a:r>
            <a:r>
              <a:rPr lang="en-US" sz="1200" dirty="0">
                <a:solidFill>
                  <a:prstClr val="black"/>
                </a:solidFill>
                <a:latin typeface="Calibri"/>
              </a:rPr>
              <a:t>://doi.org/10.1186/s40557-014-0051-y.</a:t>
            </a:r>
          </a:p>
          <a:p>
            <a:pPr marL="190510" indent="-190510" defTabSz="609630">
              <a:lnSpc>
                <a:spcPct val="150000"/>
              </a:lnSpc>
              <a:buFont typeface="Arial" panose="020B0604020202020204" pitchFamily="34" charset="0"/>
              <a:buChar char="•"/>
            </a:pPr>
            <a:r>
              <a:rPr lang="en-US" sz="1200" dirty="0">
                <a:solidFill>
                  <a:prstClr val="black"/>
                </a:solidFill>
                <a:latin typeface="Calibri"/>
              </a:rPr>
              <a:t>Liu-</a:t>
            </a:r>
            <a:r>
              <a:rPr lang="en-US" sz="1200" dirty="0" err="1">
                <a:solidFill>
                  <a:prstClr val="black"/>
                </a:solidFill>
                <a:latin typeface="Calibri"/>
              </a:rPr>
              <a:t>Lastres</a:t>
            </a:r>
            <a:r>
              <a:rPr lang="en-US" sz="1200" dirty="0">
                <a:solidFill>
                  <a:prstClr val="black"/>
                </a:solidFill>
                <a:latin typeface="Calibri"/>
              </a:rPr>
              <a:t>, B., Wen, H. and Huang, W.-J. (2022). A reflection on the Great Resignation in the hospitality and tourism industry. International Journal of Contemporary Hospitality Management, 35(1), pp.235–249. </a:t>
            </a:r>
            <a:r>
              <a:rPr lang="en-US" sz="1200" dirty="0" err="1">
                <a:solidFill>
                  <a:prstClr val="black"/>
                </a:solidFill>
                <a:latin typeface="Calibri"/>
              </a:rPr>
              <a:t>doi:https</a:t>
            </a:r>
            <a:r>
              <a:rPr lang="en-US" sz="1200" dirty="0">
                <a:solidFill>
                  <a:prstClr val="black"/>
                </a:solidFill>
                <a:latin typeface="Calibri"/>
              </a:rPr>
              <a:t>://doi.org/10.1108/ijchm-05-2022-0551.</a:t>
            </a:r>
          </a:p>
          <a:p>
            <a:pPr marL="190510" indent="-190510" defTabSz="609630">
              <a:lnSpc>
                <a:spcPct val="150000"/>
              </a:lnSpc>
              <a:buFont typeface="Arial" panose="020B0604020202020204" pitchFamily="34" charset="0"/>
              <a:buChar char="•"/>
            </a:pPr>
            <a:r>
              <a:rPr lang="en-US" sz="1200" dirty="0">
                <a:solidFill>
                  <a:prstClr val="black"/>
                </a:solidFill>
                <a:latin typeface="Calibri"/>
              </a:rPr>
              <a:t>Scott (2025). Mental health crisis deepens in hospitality sector as burnout and. [online] NCASS. Available at: https://www.ncass.org.uk/news/mental-health-crisis-deepens-in-hospitality-sector-as-burnout-and-understaffing-hit-alarming-highs/.</a:t>
            </a:r>
          </a:p>
          <a:p>
            <a:pPr marL="190510" indent="-190510" defTabSz="609630">
              <a:lnSpc>
                <a:spcPct val="150000"/>
              </a:lnSpc>
              <a:buFont typeface="Arial" panose="020B0604020202020204" pitchFamily="34" charset="0"/>
              <a:buChar char="•"/>
            </a:pPr>
            <a:r>
              <a:rPr lang="en-US" sz="1200" dirty="0">
                <a:solidFill>
                  <a:prstClr val="black"/>
                </a:solidFill>
                <a:latin typeface="Calibri"/>
              </a:rPr>
              <a:t>Sisson, A.D., Peele, M.R. and Sisson, Z. (2023). Teaching hospitality and tourism students’ strategies for recognizing and supporting mental health conditions and crises in industry: an exploratory study. Journal of Teaching in Travel &amp; Tourism, pp.1–18. </a:t>
            </a:r>
            <a:r>
              <a:rPr lang="en-US" sz="1200" dirty="0" err="1">
                <a:solidFill>
                  <a:prstClr val="black"/>
                </a:solidFill>
                <a:latin typeface="Calibri"/>
              </a:rPr>
              <a:t>doi:https</a:t>
            </a:r>
            <a:r>
              <a:rPr lang="en-US" sz="1200" dirty="0">
                <a:solidFill>
                  <a:prstClr val="black"/>
                </a:solidFill>
                <a:latin typeface="Calibri"/>
              </a:rPr>
              <a:t>://doi.org/10.1080/15313220.2023.2278501.</a:t>
            </a:r>
          </a:p>
          <a:p>
            <a:pPr marL="190510" indent="-190510" defTabSz="609630">
              <a:lnSpc>
                <a:spcPct val="150000"/>
              </a:lnSpc>
              <a:buFont typeface="Arial" panose="020B0604020202020204" pitchFamily="34" charset="0"/>
              <a:buChar char="•"/>
            </a:pPr>
            <a:r>
              <a:rPr lang="en-US" sz="1200" dirty="0">
                <a:solidFill>
                  <a:prstClr val="black"/>
                </a:solidFill>
                <a:latin typeface="Calibri"/>
              </a:rPr>
              <a:t>Wang, Y.-C., Deale, C.S. and </a:t>
            </a:r>
            <a:r>
              <a:rPr lang="en-US" sz="1200" dirty="0" err="1">
                <a:solidFill>
                  <a:prstClr val="black"/>
                </a:solidFill>
                <a:latin typeface="Calibri"/>
              </a:rPr>
              <a:t>Muzaffer</a:t>
            </a:r>
            <a:r>
              <a:rPr lang="en-US" sz="1200" dirty="0">
                <a:solidFill>
                  <a:prstClr val="black"/>
                </a:solidFill>
                <a:latin typeface="Calibri"/>
              </a:rPr>
              <a:t> </a:t>
            </a:r>
            <a:r>
              <a:rPr lang="en-US" sz="1200" dirty="0" err="1">
                <a:solidFill>
                  <a:prstClr val="black"/>
                </a:solidFill>
                <a:latin typeface="Calibri"/>
              </a:rPr>
              <a:t>Uysal</a:t>
            </a:r>
            <a:r>
              <a:rPr lang="en-US" sz="1200" dirty="0">
                <a:solidFill>
                  <a:prstClr val="black"/>
                </a:solidFill>
                <a:latin typeface="Calibri"/>
              </a:rPr>
              <a:t> (2024). Mindfulness and Mental Health Research in Hospitality and Tourism Education and the Workplace. Journal of Hospitality &amp; Tourism Education, 36(3), pp.201–204. </a:t>
            </a:r>
            <a:r>
              <a:rPr lang="en-US" sz="1200" dirty="0" err="1">
                <a:solidFill>
                  <a:prstClr val="black"/>
                </a:solidFill>
                <a:latin typeface="Calibri"/>
              </a:rPr>
              <a:t>doi:https</a:t>
            </a:r>
            <a:r>
              <a:rPr lang="en-US" sz="1200" dirty="0">
                <a:solidFill>
                  <a:prstClr val="black"/>
                </a:solidFill>
                <a:latin typeface="Calibri"/>
              </a:rPr>
              <a:t>://doi.org/10.1080/10963758.2024.2375273.</a:t>
            </a:r>
          </a:p>
          <a:p>
            <a:pPr marL="190510" indent="-190510" defTabSz="609630">
              <a:lnSpc>
                <a:spcPct val="150000"/>
              </a:lnSpc>
              <a:buFont typeface="Arial" panose="020B0604020202020204" pitchFamily="34" charset="0"/>
              <a:buChar char="•"/>
            </a:pPr>
            <a:r>
              <a:rPr lang="en-US" sz="1200" dirty="0">
                <a:solidFill>
                  <a:prstClr val="black"/>
                </a:solidFill>
                <a:latin typeface="Calibri"/>
              </a:rPr>
              <a:t>Wong, A.K.F., Kim, S. (Sam) and Xu, Y. (2025). Does hotel employees’ mental health matter? Assessment of its antecedents and coping behavior. International Journal of Hospitality Management, [online] 126, p.104084. </a:t>
            </a:r>
            <a:r>
              <a:rPr lang="en-US" sz="1200" dirty="0" err="1">
                <a:solidFill>
                  <a:prstClr val="black"/>
                </a:solidFill>
                <a:latin typeface="Calibri"/>
              </a:rPr>
              <a:t>doi:https</a:t>
            </a:r>
            <a:r>
              <a:rPr lang="en-US" sz="1200" dirty="0">
                <a:solidFill>
                  <a:prstClr val="black"/>
                </a:solidFill>
                <a:latin typeface="Calibri"/>
              </a:rPr>
              <a:t>://doi.org/10.1016/j.ijhm.2025.104084</a:t>
            </a:r>
          </a:p>
          <a:p>
            <a:pPr marL="190510" indent="-190510" defTabSz="609630">
              <a:lnSpc>
                <a:spcPct val="150000"/>
              </a:lnSpc>
              <a:buFont typeface="Arial" panose="020B0604020202020204" pitchFamily="34" charset="0"/>
              <a:buChar char="•"/>
            </a:pPr>
            <a:r>
              <a:rPr lang="en-US" sz="1200" dirty="0">
                <a:solidFill>
                  <a:prstClr val="black"/>
                </a:solidFill>
                <a:latin typeface="Calibri"/>
              </a:rPr>
              <a:t>Collins, S. (2024). </a:t>
            </a:r>
            <a:r>
              <a:rPr lang="en-US" sz="1200" i="1" dirty="0">
                <a:solidFill>
                  <a:prstClr val="black"/>
                </a:solidFill>
                <a:latin typeface="Calibri"/>
              </a:rPr>
              <a:t>An Investigation into Shift Work and Roster Schedule on Sleep, Social Isolation and Stress in the Irish Hospitality Industry Masters of Arts in Human Resource Management The National College of Ireland</a:t>
            </a:r>
            <a:r>
              <a:rPr lang="en-US" sz="1200" dirty="0">
                <a:solidFill>
                  <a:prstClr val="black"/>
                </a:solidFill>
                <a:latin typeface="Calibri"/>
              </a:rPr>
              <a:t>. [online] Available at: https://norma.ncirl.ie/3307/1/sonjacollins.pdf.</a:t>
            </a:r>
          </a:p>
          <a:p>
            <a:pPr marL="190510" indent="-190510" defTabSz="609630">
              <a:lnSpc>
                <a:spcPct val="150000"/>
              </a:lnSpc>
              <a:buFont typeface="Arial" panose="020B0604020202020204" pitchFamily="34" charset="0"/>
              <a:buChar char="•"/>
            </a:pPr>
            <a:r>
              <a:rPr lang="en-US" sz="1200" dirty="0">
                <a:solidFill>
                  <a:prstClr val="black"/>
                </a:solidFill>
                <a:latin typeface="Calibri"/>
              </a:rPr>
              <a:t>Wang, M.L., Narcisse, M.-R., </a:t>
            </a:r>
            <a:r>
              <a:rPr lang="en-US" sz="1200" dirty="0" err="1">
                <a:solidFill>
                  <a:prstClr val="black"/>
                </a:solidFill>
                <a:latin typeface="Calibri"/>
              </a:rPr>
              <a:t>Togher</a:t>
            </a:r>
            <a:r>
              <a:rPr lang="en-US" sz="1200" dirty="0">
                <a:solidFill>
                  <a:prstClr val="black"/>
                </a:solidFill>
                <a:latin typeface="Calibri"/>
              </a:rPr>
              <a:t>, K. and </a:t>
            </a:r>
            <a:r>
              <a:rPr lang="en-US" sz="1200" dirty="0" err="1">
                <a:solidFill>
                  <a:prstClr val="black"/>
                </a:solidFill>
                <a:latin typeface="Calibri"/>
              </a:rPr>
              <a:t>McElfish</a:t>
            </a:r>
            <a:r>
              <a:rPr lang="en-US" sz="1200" dirty="0">
                <a:solidFill>
                  <a:prstClr val="black"/>
                </a:solidFill>
                <a:latin typeface="Calibri"/>
              </a:rPr>
              <a:t>, P.A. (2024). Job Flexibility, Job Security, and Mental Health Among US Working Adults. </a:t>
            </a:r>
            <a:r>
              <a:rPr lang="en-US" sz="1200" i="1" dirty="0">
                <a:solidFill>
                  <a:prstClr val="black"/>
                </a:solidFill>
                <a:latin typeface="Calibri"/>
              </a:rPr>
              <a:t>JAMA network open</a:t>
            </a:r>
            <a:r>
              <a:rPr lang="en-US" sz="1200" dirty="0">
                <a:solidFill>
                  <a:prstClr val="black"/>
                </a:solidFill>
                <a:latin typeface="Calibri"/>
              </a:rPr>
              <a:t>, 7(3), pp.e243439–e243439. </a:t>
            </a:r>
            <a:r>
              <a:rPr lang="en-US" sz="1200" dirty="0" err="1">
                <a:solidFill>
                  <a:prstClr val="black"/>
                </a:solidFill>
                <a:latin typeface="Calibri"/>
              </a:rPr>
              <a:t>doi:https</a:t>
            </a:r>
            <a:r>
              <a:rPr lang="en-US" sz="1200" dirty="0">
                <a:solidFill>
                  <a:prstClr val="black"/>
                </a:solidFill>
                <a:latin typeface="Calibri"/>
              </a:rPr>
              <a:t>://doi.org/10.1001/jamanetworkopen.2024.3439.</a:t>
            </a:r>
          </a:p>
        </p:txBody>
      </p:sp>
      <p:grpSp>
        <p:nvGrpSpPr>
          <p:cNvPr id="8" name="Group 8"/>
          <p:cNvGrpSpPr/>
          <p:nvPr/>
        </p:nvGrpSpPr>
        <p:grpSpPr>
          <a:xfrm rot="-10800000">
            <a:off x="11180199" y="685800"/>
            <a:ext cx="326001" cy="326001"/>
            <a:chOff x="0" y="0"/>
            <a:chExt cx="652003" cy="652003"/>
          </a:xfrm>
        </p:grpSpPr>
        <p:grpSp>
          <p:nvGrpSpPr>
            <p:cNvPr id="9" name="Group 9"/>
            <p:cNvGrpSpPr>
              <a:grpSpLocks noChangeAspect="1"/>
            </p:cNvGrpSpPr>
            <p:nvPr/>
          </p:nvGrpSpPr>
          <p:grpSpPr>
            <a:xfrm rot="-10800000">
              <a:off x="0" y="0"/>
              <a:ext cx="652003" cy="652003"/>
              <a:chOff x="0" y="0"/>
              <a:chExt cx="6355080" cy="6355080"/>
            </a:xfrm>
          </p:grpSpPr>
          <p:sp>
            <p:nvSpPr>
              <p:cNvPr id="10" name="Freeform 10"/>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pPr defTabSz="609630"/>
                <a:endParaRPr lang="en-US" sz="1200">
                  <a:solidFill>
                    <a:prstClr val="black"/>
                  </a:solidFill>
                  <a:latin typeface="Calibri"/>
                </a:endParaRPr>
              </a:p>
            </p:txBody>
          </p:sp>
        </p:grpSp>
        <p:sp>
          <p:nvSpPr>
            <p:cNvPr id="11" name="Freeform 11"/>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US" sz="1200">
                <a:solidFill>
                  <a:prstClr val="black"/>
                </a:solidFill>
                <a:latin typeface="Calibri"/>
              </a:endParaRPr>
            </a:p>
          </p:txBody>
        </p:sp>
      </p:grpSp>
      <p:grpSp>
        <p:nvGrpSpPr>
          <p:cNvPr id="12" name="Group 12"/>
          <p:cNvGrpSpPr/>
          <p:nvPr/>
        </p:nvGrpSpPr>
        <p:grpSpPr>
          <a:xfrm>
            <a:off x="10747486" y="685800"/>
            <a:ext cx="326001" cy="326001"/>
            <a:chOff x="0" y="0"/>
            <a:chExt cx="652003" cy="652003"/>
          </a:xfrm>
        </p:grpSpPr>
        <p:grpSp>
          <p:nvGrpSpPr>
            <p:cNvPr id="13" name="Group 13"/>
            <p:cNvGrpSpPr>
              <a:grpSpLocks noChangeAspect="1"/>
            </p:cNvGrpSpPr>
            <p:nvPr/>
          </p:nvGrpSpPr>
          <p:grpSpPr>
            <a:xfrm rot="-10800000">
              <a:off x="0" y="0"/>
              <a:ext cx="652003" cy="652003"/>
              <a:chOff x="0" y="0"/>
              <a:chExt cx="6355080" cy="6355080"/>
            </a:xfrm>
          </p:grpSpPr>
          <p:sp>
            <p:nvSpPr>
              <p:cNvPr id="14" name="Freeform 14"/>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254E72"/>
              </a:solidFill>
            </p:spPr>
            <p:txBody>
              <a:bodyPr/>
              <a:lstStyle/>
              <a:p>
                <a:pPr defTabSz="609630"/>
                <a:endParaRPr lang="en-US" sz="1200">
                  <a:solidFill>
                    <a:prstClr val="black"/>
                  </a:solidFill>
                  <a:latin typeface="Calibri"/>
                </a:endParaRPr>
              </a:p>
            </p:txBody>
          </p:sp>
        </p:grpSp>
        <p:sp>
          <p:nvSpPr>
            <p:cNvPr id="15" name="Freeform 15"/>
            <p:cNvSpPr/>
            <p:nvPr/>
          </p:nvSpPr>
          <p:spPr>
            <a:xfrm rot="-5400000">
              <a:off x="108667" y="108667"/>
              <a:ext cx="434669" cy="434669"/>
            </a:xfrm>
            <a:custGeom>
              <a:avLst/>
              <a:gdLst/>
              <a:ahLst/>
              <a:cxnLst/>
              <a:rect l="l" t="t" r="r" b="b"/>
              <a:pathLst>
                <a:path w="434669" h="434669">
                  <a:moveTo>
                    <a:pt x="0" y="0"/>
                  </a:moveTo>
                  <a:lnTo>
                    <a:pt x="434669" y="0"/>
                  </a:lnTo>
                  <a:lnTo>
                    <a:pt x="434669" y="434669"/>
                  </a:lnTo>
                  <a:lnTo>
                    <a:pt x="0" y="43466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US" sz="1200">
                <a:solidFill>
                  <a:prstClr val="black"/>
                </a:solidFill>
                <a:latin typeface="Calibri"/>
              </a:endParaRPr>
            </a:p>
          </p:txBody>
        </p:sp>
      </p:grpSp>
    </p:spTree>
    <p:extLst>
      <p:ext uri="{BB962C8B-B14F-4D97-AF65-F5344CB8AC3E}">
        <p14:creationId xmlns:p14="http://schemas.microsoft.com/office/powerpoint/2010/main" val="4193094794"/>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TotalTime>
  <Words>3233</Words>
  <Application>Microsoft Office PowerPoint</Application>
  <PresentationFormat>Widescreen</PresentationFormat>
  <Paragraphs>117</Paragraphs>
  <Slides>14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Assistant Bold</vt:lpstr>
      <vt:lpstr>Calibri</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Constantin Dragos Nenciu (2246448)</dc:creator>
  <cp:lastModifiedBy>Constantin Dragos Nenciu (2246448)</cp:lastModifiedBy>
  <cp:revision>3</cp:revision>
  <dcterms:created xsi:type="dcterms:W3CDTF">2026-02-12T11:19:24Z</dcterms:created>
  <dcterms:modified xsi:type="dcterms:W3CDTF">2026-02-25T11:05:00Z</dcterms:modified>
</cp:coreProperties>
</file>