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sldIdLst>
    <p:sldId id="257" r:id="rId2"/>
    <p:sldId id="265" r:id="rId3"/>
    <p:sldId id="261" r:id="rId4"/>
    <p:sldId id="262" r:id="rId5"/>
    <p:sldId id="263" r:id="rId6"/>
    <p:sldId id="264" r:id="rId7"/>
    <p:sldId id="266" r:id="rId8"/>
    <p:sldId id="267" r:id="rId9"/>
    <p:sldId id="295" r:id="rId10"/>
    <p:sldId id="268" r:id="rId11"/>
    <p:sldId id="275" r:id="rId12"/>
    <p:sldId id="301" r:id="rId13"/>
    <p:sldId id="273" r:id="rId14"/>
    <p:sldId id="297" r:id="rId15"/>
    <p:sldId id="270" r:id="rId16"/>
    <p:sldId id="271" r:id="rId17"/>
    <p:sldId id="272" r:id="rId18"/>
    <p:sldId id="290" r:id="rId19"/>
    <p:sldId id="299" r:id="rId20"/>
    <p:sldId id="258" r:id="rId21"/>
    <p:sldId id="305" r:id="rId22"/>
    <p:sldId id="306" r:id="rId23"/>
    <p:sldId id="311" r:id="rId24"/>
    <p:sldId id="300" r:id="rId25"/>
    <p:sldId id="304" r:id="rId26"/>
    <p:sldId id="294" r:id="rId27"/>
    <p:sldId id="281" r:id="rId28"/>
    <p:sldId id="280" r:id="rId29"/>
    <p:sldId id="278" r:id="rId30"/>
    <p:sldId id="286" r:id="rId31"/>
    <p:sldId id="285" r:id="rId32"/>
    <p:sldId id="277" r:id="rId33"/>
    <p:sldId id="284" r:id="rId34"/>
    <p:sldId id="282" r:id="rId35"/>
    <p:sldId id="283" r:id="rId36"/>
    <p:sldId id="292" r:id="rId37"/>
    <p:sldId id="308" r:id="rId38"/>
    <p:sldId id="307" r:id="rId39"/>
    <p:sldId id="27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43" autoAdjust="0"/>
    <p:restoredTop sz="94660"/>
  </p:normalViewPr>
  <p:slideViewPr>
    <p:cSldViewPr snapToGrid="0">
      <p:cViewPr varScale="1">
        <p:scale>
          <a:sx n="73" d="100"/>
          <a:sy n="73" d="100"/>
        </p:scale>
        <p:origin x="62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184DA70-C731-4C70-880D-CCD4705E623C}" type="datetime1">
              <a:rPr lang="en-US" smtClean="0"/>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74549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E1D723-8F53-4F53-90B0-1982A396982E}" type="datetime1">
              <a:rPr lang="en-US" smtClean="0"/>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3926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59179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AAAC38D-0552-4C82-B593-E6124DFADBE2}" type="datetime1">
              <a:rPr lang="en-US" smtClean="0"/>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47613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9DF0F1C-5577-4ACB-BB62-DF8F3C494C7E}" type="datetime1">
              <a:rPr lang="en-US" smtClean="0"/>
              <a:t>2/25/2021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77648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775B394-D9F9-4F0C-B15D-605F45CB9E9F}" type="datetime1">
              <a:rPr lang="en-US" smtClean="0"/>
              <a:t>2/25/2021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19954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2/25/2021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63060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860327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2/25/2021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45758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12A279-0833-481D-8C56-F67FD0AC6C50}" type="datetime1">
              <a:rPr lang="en-US" smtClean="0"/>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26691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587DA83-5663-4C9C-B9AA-0B40A3DAFF81}" type="datetime1">
              <a:rPr lang="en-US" smtClean="0"/>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9202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D6E202-B606-4609-B914-27C9371A1F6D}" type="datetime1">
              <a:rPr lang="en-US" smtClean="0"/>
              <a:t>2/25/2021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273114059"/>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CN4gZ26zO7U"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youngminds.org.uk/resources/policy-reports/addressing-adversity-book/" TargetMode="External"/><Relationship Id="rId7" Type="http://schemas.openxmlformats.org/officeDocument/2006/relationships/hyperlink" Target="https://www.nspcc.org.uk/what-is-child-abuse/types-of-abuse/child-sexual-exploitation/" TargetMode="External"/><Relationship Id="rId2" Type="http://schemas.openxmlformats.org/officeDocument/2006/relationships/hyperlink" Target="https://www.surreyscp.org.uk/resources-category/criminal-exploitation-ce/" TargetMode="External"/><Relationship Id="rId1" Type="http://schemas.openxmlformats.org/officeDocument/2006/relationships/slideLayout" Target="../slideLayouts/slideLayout2.xml"/><Relationship Id="rId6" Type="http://schemas.openxmlformats.org/officeDocument/2006/relationships/hyperlink" Target="http://www.childreninwales.org.uk/wp-content/uploads/2015/09/CSE-Protocol-Review-FINAL-REVISION-October-20131.pdf" TargetMode="External"/><Relationship Id="rId5" Type="http://schemas.openxmlformats.org/officeDocument/2006/relationships/hyperlink" Target="https://www.suttonlscp.org.uk/static/guidance_files/2018%2003%20county%20lines%20toolkit%20for%20professionals.pdf" TargetMode="External"/><Relationship Id="rId4" Type="http://schemas.openxmlformats.org/officeDocument/2006/relationships/hyperlink" Target="https://www.legislation.gov.uk/ukpga/2015/30/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704850" y="639097"/>
            <a:ext cx="10838221" cy="3686015"/>
          </a:xfrm>
        </p:spPr>
        <p:txBody>
          <a:bodyPr>
            <a:normAutofit/>
          </a:bodyPr>
          <a:lstStyle/>
          <a:p>
            <a:r>
              <a:rPr lang="en-US" sz="7200" dirty="0"/>
              <a:t>ECYW6003</a:t>
            </a:r>
            <a:br>
              <a:rPr lang="en-US" sz="7200" dirty="0"/>
            </a:br>
            <a:r>
              <a:rPr lang="en-US" sz="7200" dirty="0"/>
              <a:t>Young People in Focus</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720881" y="4672739"/>
            <a:ext cx="10838220" cy="1021498"/>
          </a:xfrm>
        </p:spPr>
        <p:txBody>
          <a:bodyPr>
            <a:normAutofit/>
          </a:bodyPr>
          <a:lstStyle/>
          <a:p>
            <a:endParaRPr lang="en-US" sz="2400" dirty="0">
              <a:solidFill>
                <a:schemeClr val="tx1">
                  <a:lumMod val="85000"/>
                  <a:lumOff val="15000"/>
                </a:schemeClr>
              </a:solidFill>
            </a:endParaRPr>
          </a:p>
        </p:txBody>
      </p: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24BDC-6CA9-4305-8030-8436B024F7EE}"/>
              </a:ext>
            </a:extLst>
          </p:cNvPr>
          <p:cNvSpPr>
            <a:spLocks noGrp="1"/>
          </p:cNvSpPr>
          <p:nvPr>
            <p:ph type="title"/>
          </p:nvPr>
        </p:nvSpPr>
        <p:spPr/>
        <p:txBody>
          <a:bodyPr/>
          <a:lstStyle/>
          <a:p>
            <a:r>
              <a:rPr lang="en-GB" dirty="0"/>
              <a:t>Today	</a:t>
            </a:r>
          </a:p>
        </p:txBody>
      </p:sp>
      <p:sp>
        <p:nvSpPr>
          <p:cNvPr id="3" name="Content Placeholder 2">
            <a:extLst>
              <a:ext uri="{FF2B5EF4-FFF2-40B4-BE49-F238E27FC236}">
                <a16:creationId xmlns:a16="http://schemas.microsoft.com/office/drawing/2014/main" id="{DE394AEA-FE8F-4C6B-B16E-2C3A48EB9006}"/>
              </a:ext>
            </a:extLst>
          </p:cNvPr>
          <p:cNvSpPr>
            <a:spLocks noGrp="1"/>
          </p:cNvSpPr>
          <p:nvPr>
            <p:ph idx="1"/>
          </p:nvPr>
        </p:nvSpPr>
        <p:spPr/>
        <p:txBody>
          <a:bodyPr/>
          <a:lstStyle/>
          <a:p>
            <a:pPr>
              <a:buFont typeface="Arial" panose="020B0604020202020204" pitchFamily="34" charset="0"/>
              <a:buChar char="•"/>
            </a:pPr>
            <a:r>
              <a:rPr lang="en-GB" dirty="0"/>
              <a:t>Assessment</a:t>
            </a:r>
          </a:p>
          <a:p>
            <a:pPr>
              <a:buFont typeface="Arial" panose="020B0604020202020204" pitchFamily="34" charset="0"/>
              <a:buChar char="•"/>
            </a:pPr>
            <a:r>
              <a:rPr lang="en-GB" dirty="0"/>
              <a:t>Criminal Exploitation</a:t>
            </a:r>
          </a:p>
        </p:txBody>
      </p:sp>
    </p:spTree>
    <p:extLst>
      <p:ext uri="{BB962C8B-B14F-4D97-AF65-F5344CB8AC3E}">
        <p14:creationId xmlns:p14="http://schemas.microsoft.com/office/powerpoint/2010/main" val="4163908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2D577-3A4F-4F81-A6BF-2D86FC3CE898}"/>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AE0AA833-F737-42E8-BF19-CD27D087DA31}"/>
              </a:ext>
            </a:extLst>
          </p:cNvPr>
          <p:cNvSpPr>
            <a:spLocks noGrp="1"/>
          </p:cNvSpPr>
          <p:nvPr>
            <p:ph idx="1"/>
          </p:nvPr>
        </p:nvSpPr>
        <p:spPr/>
        <p:txBody>
          <a:bodyPr/>
          <a:lstStyle/>
          <a:p>
            <a:r>
              <a:rPr lang="en-GB" sz="2000" dirty="0" smtClean="0">
                <a:solidFill>
                  <a:srgbClr val="201F1E"/>
                </a:solidFill>
                <a:latin typeface="Calibri" panose="020F0502020204030204" pitchFamily="34" charset="0"/>
                <a:ea typeface="Calibri" panose="020F0502020204030204" pitchFamily="34" charset="0"/>
                <a:cs typeface="Calibri" panose="020F0502020204030204" pitchFamily="34" charset="0"/>
              </a:rPr>
              <a:t>20 </a:t>
            </a:r>
            <a:r>
              <a:rPr lang="en-GB" sz="2000" dirty="0">
                <a:solidFill>
                  <a:srgbClr val="201F1E"/>
                </a:solidFill>
                <a:latin typeface="Calibri" panose="020F0502020204030204" pitchFamily="34" charset="0"/>
                <a:ea typeface="Calibri" panose="020F0502020204030204" pitchFamily="34" charset="0"/>
                <a:cs typeface="Calibri" panose="020F0502020204030204" pitchFamily="34" charset="0"/>
              </a:rPr>
              <a:t>minutes</a:t>
            </a:r>
            <a:endParaRPr lang="en-GB" sz="2000" dirty="0">
              <a:solidFill>
                <a:srgbClr val="201F1E"/>
              </a:solidFill>
              <a:effectLst/>
              <a:latin typeface="Calibri" panose="020F0502020204030204" pitchFamily="34" charset="0"/>
              <a:ea typeface="Calibri" panose="020F0502020204030204" pitchFamily="34" charset="0"/>
              <a:cs typeface="Calibri" panose="020F0502020204030204" pitchFamily="34" charset="0"/>
            </a:endParaRPr>
          </a:p>
          <a:p>
            <a:r>
              <a:rPr lang="en-GB" sz="2000" dirty="0">
                <a:solidFill>
                  <a:srgbClr val="201F1E"/>
                </a:solidFill>
                <a:effectLst/>
                <a:latin typeface="Calibri" panose="020F0502020204030204" pitchFamily="34" charset="0"/>
                <a:ea typeface="Calibri" panose="020F0502020204030204" pitchFamily="34" charset="0"/>
                <a:cs typeface="Calibri" panose="020F0502020204030204" pitchFamily="34" charset="0"/>
              </a:rPr>
              <a:t>Identify a specific interest group of young people and critically explore their experiences of adolescence and ACEs.  Propose interventions which have proven to enhance health and well-being and mitigate adversity.  Your presentation should be supported by wider reading, and linked to the Youth Work National Occupational Standards (</a:t>
            </a:r>
            <a:r>
              <a:rPr lang="en-GB" sz="2000" dirty="0">
                <a:solidFill>
                  <a:srgbClr val="201F1E"/>
                </a:solidFill>
                <a:effectLst/>
                <a:latin typeface="inherit"/>
                <a:ea typeface="Calibri" panose="020F0502020204030204" pitchFamily="34" charset="0"/>
                <a:cs typeface="Calibri" panose="020F0502020204030204" pitchFamily="34" charset="0"/>
              </a:rPr>
              <a:t>CLD Standards Council Scotland, 2019</a:t>
            </a:r>
            <a:r>
              <a:rPr lang="en-GB" sz="2000" dirty="0">
                <a:solidFill>
                  <a:srgbClr val="201F1E"/>
                </a:solidFill>
                <a:effectLst/>
                <a:latin typeface="Calibri" panose="020F0502020204030204" pitchFamily="34" charset="0"/>
                <a:ea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724448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C9D12-3627-4F6F-B7BC-7393715D951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4CED92B-8734-4C13-8218-0177A2039044}"/>
              </a:ext>
            </a:extLst>
          </p:cNvPr>
          <p:cNvSpPr>
            <a:spLocks noGrp="1"/>
          </p:cNvSpPr>
          <p:nvPr>
            <p:ph idx="1"/>
          </p:nvPr>
        </p:nvSpPr>
        <p:spPr/>
        <p:txBody>
          <a:bodyPr>
            <a:normAutofit/>
          </a:bodyPr>
          <a:lstStyle/>
          <a:p>
            <a:pPr>
              <a:buFont typeface="Arial" panose="020B0604020202020204" pitchFamily="34" charset="0"/>
              <a:buChar char="•"/>
            </a:pPr>
            <a:r>
              <a:rPr lang="en-GB" sz="1800" dirty="0">
                <a:solidFill>
                  <a:srgbClr val="000000"/>
                </a:solidFill>
                <a:latin typeface="Arial" panose="020B0604020202020204" pitchFamily="34" charset="0"/>
                <a:ea typeface="Times New Roman" panose="02020603050405020304" pitchFamily="18" charset="0"/>
              </a:rPr>
              <a:t>D</a:t>
            </a:r>
            <a:r>
              <a:rPr lang="en-GB" sz="1800" dirty="0">
                <a:solidFill>
                  <a:srgbClr val="000000"/>
                </a:solidFill>
                <a:effectLst/>
                <a:latin typeface="Arial" panose="020B0604020202020204" pitchFamily="34" charset="0"/>
                <a:ea typeface="Times New Roman" panose="02020603050405020304" pitchFamily="18" charset="0"/>
              </a:rPr>
              <a:t>iscuss your group, the background and makeup of the group – who, what, why, where, when, how remembering to explore your group and their experiences of ACEs and adolescence.</a:t>
            </a:r>
          </a:p>
          <a:p>
            <a:pPr>
              <a:buFont typeface="Arial" panose="020B0604020202020204" pitchFamily="34" charset="0"/>
              <a:buChar char="•"/>
            </a:pPr>
            <a:r>
              <a:rPr lang="en-GB" sz="1800" dirty="0">
                <a:solidFill>
                  <a:srgbClr val="000000"/>
                </a:solidFill>
                <a:latin typeface="Arial" panose="020B0604020202020204" pitchFamily="34" charset="0"/>
                <a:ea typeface="Times New Roman" panose="02020603050405020304" pitchFamily="18" charset="0"/>
              </a:rPr>
              <a:t>Consider what youth work interventions could prevent or reduce these ACEs and their future implications</a:t>
            </a:r>
          </a:p>
          <a:p>
            <a:pPr>
              <a:buFont typeface="Arial" panose="020B0604020202020204" pitchFamily="34" charset="0"/>
              <a:buChar char="•"/>
            </a:pPr>
            <a:r>
              <a:rPr lang="en-GB" sz="1800" dirty="0">
                <a:solidFill>
                  <a:srgbClr val="000000"/>
                </a:solidFill>
                <a:latin typeface="Arial" panose="020B0604020202020204" pitchFamily="34" charset="0"/>
                <a:ea typeface="Times New Roman" panose="02020603050405020304" pitchFamily="18" charset="0"/>
              </a:rPr>
              <a:t>Consider what youth work interventions could increase the health and wellbeing of your group</a:t>
            </a:r>
          </a:p>
          <a:p>
            <a:pPr>
              <a:buFont typeface="Arial" panose="020B0604020202020204" pitchFamily="34" charset="0"/>
              <a:buChar char="•"/>
            </a:pPr>
            <a:r>
              <a:rPr lang="en-GB" sz="1800" dirty="0">
                <a:solidFill>
                  <a:srgbClr val="000000"/>
                </a:solidFill>
                <a:effectLst/>
                <a:latin typeface="Arial" panose="020B0604020202020204" pitchFamily="34" charset="0"/>
                <a:ea typeface="Times New Roman" panose="02020603050405020304" pitchFamily="18" charset="0"/>
              </a:rPr>
              <a:t>Please also be mindful to engage effectively with the literature, draw on a breadth of contemporary </a:t>
            </a:r>
            <a:r>
              <a:rPr lang="en-GB" sz="1800" dirty="0">
                <a:solidFill>
                  <a:srgbClr val="000000"/>
                </a:solidFill>
                <a:latin typeface="Arial" panose="020B0604020202020204" pitchFamily="34" charset="0"/>
                <a:ea typeface="Times New Roman" panose="02020603050405020304" pitchFamily="18" charset="0"/>
              </a:rPr>
              <a:t>literature - Critical approach to the question.</a:t>
            </a:r>
          </a:p>
          <a:p>
            <a:endParaRPr lang="en-GB" dirty="0"/>
          </a:p>
        </p:txBody>
      </p:sp>
    </p:spTree>
    <p:extLst>
      <p:ext uri="{BB962C8B-B14F-4D97-AF65-F5344CB8AC3E}">
        <p14:creationId xmlns:p14="http://schemas.microsoft.com/office/powerpoint/2010/main" val="2089735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5ECB6-6030-4DC3-AE63-42AFE189BB1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86F0C7E-6BFF-41E3-BCCB-B2E84B1821CA}"/>
              </a:ext>
            </a:extLst>
          </p:cNvPr>
          <p:cNvSpPr>
            <a:spLocks noGrp="1"/>
          </p:cNvSpPr>
          <p:nvPr>
            <p:ph idx="1"/>
          </p:nvPr>
        </p:nvSpPr>
        <p:spPr/>
        <p:txBody>
          <a:bodyPr>
            <a:normAutofit/>
          </a:bodyPr>
          <a:lstStyle/>
          <a:p>
            <a:r>
              <a:rPr lang="en-GB" sz="2000" dirty="0">
                <a:solidFill>
                  <a:srgbClr val="000000"/>
                </a:solidFill>
                <a:effectLst/>
                <a:latin typeface="Arial" panose="020B0604020202020204" pitchFamily="34" charset="0"/>
                <a:ea typeface="Times New Roman" panose="02020603050405020304" pitchFamily="18" charset="0"/>
              </a:rPr>
              <a:t>You could consider some of the ideas below.</a:t>
            </a:r>
            <a:endParaRPr lang="en-GB" sz="20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000" dirty="0">
                <a:solidFill>
                  <a:srgbClr val="000000"/>
                </a:solidFill>
                <a:effectLst/>
                <a:latin typeface="Arial" panose="020B0604020202020204" pitchFamily="34" charset="0"/>
                <a:ea typeface="Times New Roman" panose="02020603050405020304" pitchFamily="18" charset="0"/>
              </a:rPr>
              <a:t>How does your specific interest group experience adolescence?</a:t>
            </a:r>
            <a:endParaRPr lang="en-GB" sz="20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000" dirty="0">
                <a:solidFill>
                  <a:srgbClr val="000000"/>
                </a:solidFill>
                <a:effectLst/>
                <a:latin typeface="Arial" panose="020B0604020202020204" pitchFamily="34" charset="0"/>
                <a:ea typeface="Times New Roman" panose="02020603050405020304" pitchFamily="18" charset="0"/>
              </a:rPr>
              <a:t>Explore adversity and whether ACES have a place in contemporary society.</a:t>
            </a:r>
            <a:endParaRPr lang="en-GB" sz="20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000" dirty="0">
                <a:solidFill>
                  <a:srgbClr val="000000"/>
                </a:solidFill>
                <a:effectLst/>
                <a:latin typeface="Arial" panose="020B0604020202020204" pitchFamily="34" charset="0"/>
                <a:ea typeface="Times New Roman" panose="02020603050405020304" pitchFamily="18" charset="0"/>
              </a:rPr>
              <a:t>What ideas underpin well-being within Wales, policy, practice, theory.</a:t>
            </a:r>
            <a:endParaRPr lang="en-GB" sz="20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000" dirty="0">
                <a:solidFill>
                  <a:srgbClr val="000000"/>
                </a:solidFill>
                <a:effectLst/>
                <a:latin typeface="Arial" panose="020B0604020202020204" pitchFamily="34" charset="0"/>
                <a:ea typeface="Times New Roman" panose="02020603050405020304" pitchFamily="18" charset="0"/>
              </a:rPr>
              <a:t>Demonstrate a critical understanding of the cultural and social factors which influence the interest group.</a:t>
            </a:r>
            <a:endParaRPr lang="en-GB" sz="20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000" dirty="0">
                <a:solidFill>
                  <a:srgbClr val="000000"/>
                </a:solidFill>
                <a:effectLst/>
                <a:latin typeface="Arial" panose="020B0604020202020204" pitchFamily="34" charset="0"/>
                <a:ea typeface="Times New Roman" panose="02020603050405020304" pitchFamily="18" charset="0"/>
              </a:rPr>
              <a:t>How does government policy influence provision for your special interest group.</a:t>
            </a:r>
            <a:endParaRPr lang="en-GB" sz="20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000" dirty="0">
                <a:solidFill>
                  <a:srgbClr val="000000"/>
                </a:solidFill>
                <a:effectLst/>
                <a:latin typeface="Arial" panose="020B0604020202020204" pitchFamily="34" charset="0"/>
                <a:ea typeface="Times New Roman" panose="02020603050405020304" pitchFamily="18" charset="0"/>
              </a:rPr>
              <a:t>Clearly refer to your reading in preparation of the assignment as set out in the question, including reference to the National Occupational Standards for Youth Work (CLD Scotland, 2019).</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620274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89529-56F8-4773-AC45-D06C34432AE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D4A7BD2-14FD-4AF2-843E-BCEB0D6F3997}"/>
              </a:ext>
            </a:extLst>
          </p:cNvPr>
          <p:cNvSpPr>
            <a:spLocks noGrp="1"/>
          </p:cNvSpPr>
          <p:nvPr>
            <p:ph idx="1"/>
          </p:nvPr>
        </p:nvSpPr>
        <p:spPr/>
        <p:txBody>
          <a:bodyPr>
            <a:normAutofit/>
          </a:bodyPr>
          <a:lstStyle/>
          <a:p>
            <a:pPr>
              <a:buFont typeface="Arial" panose="020B0604020202020204" pitchFamily="34" charset="0"/>
              <a:buChar char="•"/>
            </a:pPr>
            <a:r>
              <a:rPr lang="en-GB" sz="2000" dirty="0">
                <a:solidFill>
                  <a:srgbClr val="000000"/>
                </a:solidFill>
                <a:effectLst/>
                <a:latin typeface="Arial" panose="020B0604020202020204" pitchFamily="34" charset="0"/>
                <a:ea typeface="Times New Roman" panose="02020603050405020304" pitchFamily="18" charset="0"/>
              </a:rPr>
              <a:t>Make sure you answer the question fully, make your presentation clear for all and remember, you will all have individual approaches to addressing the topic </a:t>
            </a:r>
          </a:p>
          <a:p>
            <a:pPr>
              <a:buFont typeface="Arial" panose="020B0604020202020204" pitchFamily="34" charset="0"/>
              <a:buChar char="•"/>
            </a:pPr>
            <a:r>
              <a:rPr lang="en-GB" sz="2000" dirty="0">
                <a:solidFill>
                  <a:srgbClr val="000000"/>
                </a:solidFill>
                <a:effectLst/>
                <a:latin typeface="Arial" panose="020B0604020202020204" pitchFamily="34" charset="0"/>
                <a:ea typeface="Times New Roman" panose="02020603050405020304" pitchFamily="18" charset="0"/>
              </a:rPr>
              <a:t>When preparing your presentation please be mindful about the length of the task and other aspects necessary for a good quality presentation. Think about your tone of voice, pitch, pace, the background you choose to use and also the font size, and use of images. If you choose to use multi-media clips these should be no more than 2 minutes in duration.</a:t>
            </a:r>
            <a:endParaRPr lang="en-GB" sz="20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000" dirty="0">
                <a:solidFill>
                  <a:srgbClr val="000000"/>
                </a:solidFill>
                <a:effectLst/>
                <a:latin typeface="Arial" panose="020B0604020202020204" pitchFamily="34" charset="0"/>
                <a:ea typeface="Times New Roman" panose="02020603050405020304" pitchFamily="18" charset="0"/>
              </a:rPr>
              <a:t>Realising that the issues you highlight may be sensitive and where possible explore the issues from a developmental point of view. Consider, the suite of skills, knowledge and understanding that may be required of people in the twenty first century and importantly how these can be used to enhance individual well-being and mitigate adversity.</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998877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00B0A-1130-4611-9AF3-1BF361CC69A5}"/>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65DE6091-38DC-4921-8B5D-4E1260CEAD7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878268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84A20-4CAC-4CF1-A00F-324AB8115E5F}"/>
              </a:ext>
            </a:extLst>
          </p:cNvPr>
          <p:cNvSpPr>
            <a:spLocks noGrp="1"/>
          </p:cNvSpPr>
          <p:nvPr>
            <p:ph type="ctrTitle"/>
          </p:nvPr>
        </p:nvSpPr>
        <p:spPr/>
        <p:txBody>
          <a:bodyPr/>
          <a:lstStyle/>
          <a:p>
            <a:r>
              <a:rPr lang="en-GB" dirty="0"/>
              <a:t>Criminal Exploitation</a:t>
            </a:r>
          </a:p>
        </p:txBody>
      </p:sp>
      <p:sp>
        <p:nvSpPr>
          <p:cNvPr id="3" name="Subtitle 2">
            <a:extLst>
              <a:ext uri="{FF2B5EF4-FFF2-40B4-BE49-F238E27FC236}">
                <a16:creationId xmlns:a16="http://schemas.microsoft.com/office/drawing/2014/main" id="{23B4CBA1-E9E5-411D-959F-C128B31EBFD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917508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4D961-ABE0-4679-A918-751ED83007D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2C6447A-64E6-4014-A51B-26B292B730DB}"/>
              </a:ext>
            </a:extLst>
          </p:cNvPr>
          <p:cNvSpPr>
            <a:spLocks noGrp="1"/>
          </p:cNvSpPr>
          <p:nvPr>
            <p:ph idx="1"/>
          </p:nvPr>
        </p:nvSpPr>
        <p:spPr/>
        <p:txBody>
          <a:bodyPr/>
          <a:lstStyle/>
          <a:p>
            <a:pPr>
              <a:buFont typeface="Arial" panose="020B0604020202020204" pitchFamily="34" charset="0"/>
              <a:buChar char="•"/>
            </a:pPr>
            <a:r>
              <a:rPr lang="en-GB" sz="2800" dirty="0"/>
              <a:t>What would be your definition of Criminal exploitation?</a:t>
            </a:r>
          </a:p>
          <a:p>
            <a:endParaRPr lang="en-GB" dirty="0"/>
          </a:p>
        </p:txBody>
      </p:sp>
    </p:spTree>
    <p:extLst>
      <p:ext uri="{BB962C8B-B14F-4D97-AF65-F5344CB8AC3E}">
        <p14:creationId xmlns:p14="http://schemas.microsoft.com/office/powerpoint/2010/main" val="4253157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D8020-CAA0-43C0-B365-FCEA42E335DD}"/>
              </a:ext>
            </a:extLst>
          </p:cNvPr>
          <p:cNvSpPr>
            <a:spLocks noGrp="1"/>
          </p:cNvSpPr>
          <p:nvPr>
            <p:ph type="title"/>
          </p:nvPr>
        </p:nvSpPr>
        <p:spPr/>
        <p:txBody>
          <a:bodyPr/>
          <a:lstStyle/>
          <a:p>
            <a:r>
              <a:rPr lang="en-GB" dirty="0"/>
              <a:t>What is Criminal Exploitation?</a:t>
            </a:r>
          </a:p>
        </p:txBody>
      </p:sp>
      <p:sp>
        <p:nvSpPr>
          <p:cNvPr id="3" name="Content Placeholder 2">
            <a:extLst>
              <a:ext uri="{FF2B5EF4-FFF2-40B4-BE49-F238E27FC236}">
                <a16:creationId xmlns:a16="http://schemas.microsoft.com/office/drawing/2014/main" id="{2DFF7881-56EE-4431-A7DC-DCF6FBB2341C}"/>
              </a:ext>
            </a:extLst>
          </p:cNvPr>
          <p:cNvSpPr>
            <a:spLocks noGrp="1"/>
          </p:cNvSpPr>
          <p:nvPr>
            <p:ph idx="1"/>
          </p:nvPr>
        </p:nvSpPr>
        <p:spPr/>
        <p:txBody>
          <a:bodyPr>
            <a:normAutofit/>
          </a:bodyPr>
          <a:lstStyle/>
          <a:p>
            <a:pPr>
              <a:lnSpc>
                <a:spcPct val="115000"/>
              </a:lnSpc>
              <a:spcAft>
                <a:spcPts val="1000"/>
              </a:spcAft>
              <a:buFont typeface="Arial" panose="020B0604020202020204" pitchFamily="34" charset="0"/>
              <a:buChar char="•"/>
            </a:pPr>
            <a:r>
              <a:rPr lang="en-US" sz="2000" dirty="0">
                <a:effectLst/>
                <a:ea typeface="Calibri" panose="020F0502020204030204" pitchFamily="34" charset="0"/>
                <a:cs typeface="Times New Roman" panose="02020603050405020304" pitchFamily="18" charset="0"/>
              </a:rPr>
              <a:t>Child Criminal Exploitation is a form of abuse that occurs where an individual or group takes advantage of a person under the age of 18 and may coerce, manipulate or deceive a child under that age into any criminal activity</a:t>
            </a:r>
            <a:endParaRPr lang="en-GB" sz="2000" dirty="0">
              <a:effectLst/>
              <a:ea typeface="Calibri" panose="020F0502020204030204" pitchFamily="34" charset="0"/>
              <a:cs typeface="Times New Roman" panose="02020603050405020304" pitchFamily="18" charset="0"/>
            </a:endParaRPr>
          </a:p>
          <a:p>
            <a:pPr>
              <a:lnSpc>
                <a:spcPct val="115000"/>
              </a:lnSpc>
              <a:spcAft>
                <a:spcPts val="1000"/>
              </a:spcAft>
              <a:buFont typeface="Arial" panose="020B0604020202020204" pitchFamily="34" charset="0"/>
              <a:buChar char="•"/>
            </a:pPr>
            <a:r>
              <a:rPr lang="en-US" sz="2000" dirty="0">
                <a:effectLst/>
                <a:ea typeface="Calibri" panose="020F0502020204030204" pitchFamily="34" charset="0"/>
                <a:cs typeface="Times New Roman" panose="02020603050405020304" pitchFamily="18" charset="0"/>
              </a:rPr>
              <a:t>(a) In exchange for something the victim needs or wants, and/or</a:t>
            </a:r>
            <a:endParaRPr lang="en-GB" sz="2000" dirty="0">
              <a:effectLst/>
              <a:ea typeface="Calibri" panose="020F0502020204030204" pitchFamily="34" charset="0"/>
              <a:cs typeface="Times New Roman" panose="02020603050405020304" pitchFamily="18" charset="0"/>
            </a:endParaRPr>
          </a:p>
          <a:p>
            <a:pPr>
              <a:lnSpc>
                <a:spcPct val="115000"/>
              </a:lnSpc>
              <a:spcAft>
                <a:spcPts val="1000"/>
              </a:spcAft>
              <a:buFont typeface="Arial" panose="020B0604020202020204" pitchFamily="34" charset="0"/>
              <a:buChar char="•"/>
            </a:pPr>
            <a:r>
              <a:rPr lang="en-US" sz="2000" dirty="0">
                <a:effectLst/>
                <a:ea typeface="Calibri" panose="020F0502020204030204" pitchFamily="34" charset="0"/>
                <a:cs typeface="Times New Roman" panose="02020603050405020304" pitchFamily="18" charset="0"/>
              </a:rPr>
              <a:t>(b) For the financial advantage or increased status of the perpetrator or facilitator and/or</a:t>
            </a:r>
            <a:endParaRPr lang="en-GB" sz="2000" dirty="0">
              <a:effectLst/>
              <a:ea typeface="Calibri" panose="020F0502020204030204" pitchFamily="34" charset="0"/>
              <a:cs typeface="Times New Roman" panose="02020603050405020304" pitchFamily="18" charset="0"/>
            </a:endParaRPr>
          </a:p>
          <a:p>
            <a:pPr>
              <a:lnSpc>
                <a:spcPct val="115000"/>
              </a:lnSpc>
              <a:spcAft>
                <a:spcPts val="1000"/>
              </a:spcAft>
              <a:buFont typeface="Arial" panose="020B0604020202020204" pitchFamily="34" charset="0"/>
              <a:buChar char="•"/>
            </a:pPr>
            <a:r>
              <a:rPr lang="en-US" sz="2000" dirty="0">
                <a:effectLst/>
                <a:ea typeface="Calibri" panose="020F0502020204030204" pitchFamily="34" charset="0"/>
                <a:cs typeface="Times New Roman" panose="02020603050405020304" pitchFamily="18" charset="0"/>
              </a:rPr>
              <a:t>(c) Through violence or the threat of violence.</a:t>
            </a:r>
            <a:endParaRPr lang="en-GB" sz="2000" dirty="0">
              <a:effectLst/>
              <a:ea typeface="Calibri" panose="020F0502020204030204" pitchFamily="34" charset="0"/>
              <a:cs typeface="Times New Roman" panose="02020603050405020304" pitchFamily="18" charset="0"/>
            </a:endParaRPr>
          </a:p>
          <a:p>
            <a:pPr>
              <a:lnSpc>
                <a:spcPct val="115000"/>
              </a:lnSpc>
              <a:spcAft>
                <a:spcPts val="1000"/>
              </a:spcAft>
              <a:buFont typeface="Arial" panose="020B0604020202020204" pitchFamily="34" charset="0"/>
              <a:buChar char="•"/>
            </a:pPr>
            <a:r>
              <a:rPr lang="en-US" sz="2000" dirty="0">
                <a:effectLst/>
                <a:ea typeface="Calibri" panose="020F0502020204030204" pitchFamily="34" charset="0"/>
                <a:cs typeface="Times New Roman" panose="02020603050405020304" pitchFamily="18" charset="0"/>
              </a:rPr>
              <a:t>The victim may be exploited even if the activity appears consensual (i.e. moving drugs or the proceeds of drugs from one place to another). Child Criminal Exploitation does not always involve physical contact; it can also occur through the use of technology. (Home Office 2018)</a:t>
            </a:r>
          </a:p>
        </p:txBody>
      </p:sp>
    </p:spTree>
    <p:extLst>
      <p:ext uri="{BB962C8B-B14F-4D97-AF65-F5344CB8AC3E}">
        <p14:creationId xmlns:p14="http://schemas.microsoft.com/office/powerpoint/2010/main" val="3349411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60440-847B-43E4-A0A9-6294EE1D806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A2DFA93-B7AB-42D9-BAF0-B6F6CE64DC09}"/>
              </a:ext>
            </a:extLst>
          </p:cNvPr>
          <p:cNvSpPr>
            <a:spLocks noGrp="1"/>
          </p:cNvSpPr>
          <p:nvPr>
            <p:ph idx="1"/>
          </p:nvPr>
        </p:nvSpPr>
        <p:spPr/>
        <p:txBody>
          <a:bodyPr>
            <a:normAutofit lnSpcReduction="10000"/>
          </a:bodyPr>
          <a:lstStyle/>
          <a:p>
            <a:pPr>
              <a:buFont typeface="Arial" panose="020B0604020202020204" pitchFamily="34" charset="0"/>
              <a:buChar char="•"/>
            </a:pPr>
            <a:r>
              <a:rPr lang="en-GB" dirty="0"/>
              <a:t>It involves exploitative situations, activities and relationships where young people (or a third person or persons) receive something (</a:t>
            </a:r>
            <a:r>
              <a:rPr lang="en-GB" dirty="0" err="1"/>
              <a:t>eg</a:t>
            </a:r>
            <a:r>
              <a:rPr lang="en-GB" dirty="0"/>
              <a:t> food, accommodation, drugs, alcohol, cigarettes, affection, gifts, money) because of the young person completing a task on behalf of another individual or group of individuals; this is often of a criminal nature.</a:t>
            </a:r>
          </a:p>
          <a:p>
            <a:pPr>
              <a:buFont typeface="Arial" panose="020B0604020202020204" pitchFamily="34" charset="0"/>
              <a:buChar char="•"/>
            </a:pPr>
            <a:r>
              <a:rPr lang="en-GB" dirty="0"/>
              <a:t>It often occurs without the child’s realising, the child or young person often thinks they are in control of what is happening</a:t>
            </a:r>
          </a:p>
          <a:p>
            <a:pPr>
              <a:buFont typeface="Arial" panose="020B0604020202020204" pitchFamily="34" charset="0"/>
              <a:buChar char="•"/>
            </a:pPr>
            <a:r>
              <a:rPr lang="en-GB" dirty="0"/>
              <a:t>In all cases, those exploiting the child or young person have power over them by for one reason or another</a:t>
            </a:r>
          </a:p>
          <a:p>
            <a:pPr>
              <a:buFont typeface="Arial" panose="020B0604020202020204" pitchFamily="34" charset="0"/>
              <a:buChar char="•"/>
            </a:pPr>
            <a:r>
              <a:rPr lang="en-GB" dirty="0"/>
              <a:t>Violence, coercion and intimidation are common</a:t>
            </a:r>
          </a:p>
        </p:txBody>
      </p:sp>
    </p:spTree>
    <p:extLst>
      <p:ext uri="{BB962C8B-B14F-4D97-AF65-F5344CB8AC3E}">
        <p14:creationId xmlns:p14="http://schemas.microsoft.com/office/powerpoint/2010/main" val="179394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1468C-045B-4FF8-B6DC-F6F8FB22C81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ABE11CD-93A9-4D35-ABCD-951C1BA05542}"/>
              </a:ext>
            </a:extLst>
          </p:cNvPr>
          <p:cNvSpPr>
            <a:spLocks noGrp="1"/>
          </p:cNvSpPr>
          <p:nvPr>
            <p:ph idx="1"/>
          </p:nvPr>
        </p:nvSpPr>
        <p:spPr/>
        <p:txBody>
          <a:bodyPr/>
          <a:lstStyle/>
          <a:p>
            <a:pPr>
              <a:buFont typeface="Arial" panose="020B0604020202020204" pitchFamily="34" charset="0"/>
              <a:buChar char="•"/>
            </a:pPr>
            <a:r>
              <a:rPr lang="en-GB" dirty="0"/>
              <a:t>Children and young people can receive money, mobile phones, credit, expensive clothing, jewellery, new haircuts or other items and gifts in exchange for their activities and then ‘owe; the adult.</a:t>
            </a:r>
          </a:p>
          <a:p>
            <a:pPr>
              <a:buFont typeface="Arial" panose="020B0604020202020204" pitchFamily="34" charset="0"/>
              <a:buChar char="•"/>
            </a:pPr>
            <a:r>
              <a:rPr lang="en-GB" dirty="0"/>
              <a:t>Organised crimes groups have been known to set up children and young people in robberies, meaning that the child or young person believes they are in debt to the perpetrators. This is known as ‘debt bondage’ – this debt needs to be paid back</a:t>
            </a:r>
          </a:p>
        </p:txBody>
      </p:sp>
    </p:spTree>
    <p:extLst>
      <p:ext uri="{BB962C8B-B14F-4D97-AF65-F5344CB8AC3E}">
        <p14:creationId xmlns:p14="http://schemas.microsoft.com/office/powerpoint/2010/main" val="3550874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40EF4-FFF0-4137-925D-A71DB16BE191}"/>
              </a:ext>
            </a:extLst>
          </p:cNvPr>
          <p:cNvSpPr>
            <a:spLocks noGrp="1"/>
          </p:cNvSpPr>
          <p:nvPr>
            <p:ph type="title"/>
          </p:nvPr>
        </p:nvSpPr>
        <p:spPr/>
        <p:txBody>
          <a:bodyPr/>
          <a:lstStyle/>
          <a:p>
            <a:r>
              <a:rPr lang="en-GB" dirty="0"/>
              <a:t>Group Task (10 minutes)</a:t>
            </a:r>
          </a:p>
        </p:txBody>
      </p:sp>
      <p:sp>
        <p:nvSpPr>
          <p:cNvPr id="3" name="Content Placeholder 2">
            <a:extLst>
              <a:ext uri="{FF2B5EF4-FFF2-40B4-BE49-F238E27FC236}">
                <a16:creationId xmlns:a16="http://schemas.microsoft.com/office/drawing/2014/main" id="{505AEE46-307B-4BA9-937A-F470B8FABF1F}"/>
              </a:ext>
            </a:extLst>
          </p:cNvPr>
          <p:cNvSpPr>
            <a:spLocks noGrp="1"/>
          </p:cNvSpPr>
          <p:nvPr>
            <p:ph idx="1"/>
          </p:nvPr>
        </p:nvSpPr>
        <p:spPr/>
        <p:txBody>
          <a:bodyPr/>
          <a:lstStyle/>
          <a:p>
            <a:pPr>
              <a:buFont typeface="Arial" panose="020B0604020202020204" pitchFamily="34" charset="0"/>
              <a:buChar char="•"/>
            </a:pPr>
            <a:r>
              <a:rPr lang="en-GB" sz="2400" dirty="0"/>
              <a:t>Criminal exploitation interlinks with a number of multiple vulnerabilities and offences.</a:t>
            </a:r>
          </a:p>
          <a:p>
            <a:pPr>
              <a:buFont typeface="Arial" panose="020B0604020202020204" pitchFamily="34" charset="0"/>
              <a:buChar char="•"/>
            </a:pPr>
            <a:r>
              <a:rPr lang="en-GB" sz="2400" dirty="0"/>
              <a:t>With that in mind what do you think comes under the term Criminal exploitation?</a:t>
            </a:r>
          </a:p>
          <a:p>
            <a:pPr marL="0" indent="0">
              <a:buNone/>
            </a:pPr>
            <a:endParaRPr lang="en-GB" dirty="0"/>
          </a:p>
        </p:txBody>
      </p:sp>
    </p:spTree>
    <p:extLst>
      <p:ext uri="{BB962C8B-B14F-4D97-AF65-F5344CB8AC3E}">
        <p14:creationId xmlns:p14="http://schemas.microsoft.com/office/powerpoint/2010/main" val="35996883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27F71-7F67-4E61-B2C8-7A6D2D2EC8A9}"/>
              </a:ext>
            </a:extLst>
          </p:cNvPr>
          <p:cNvSpPr>
            <a:spLocks noGrp="1"/>
          </p:cNvSpPr>
          <p:nvPr>
            <p:ph type="title"/>
          </p:nvPr>
        </p:nvSpPr>
        <p:spPr/>
        <p:txBody>
          <a:bodyPr/>
          <a:lstStyle/>
          <a:p>
            <a:r>
              <a:rPr lang="en-GB" dirty="0"/>
              <a:t>Different forms of CE</a:t>
            </a:r>
          </a:p>
        </p:txBody>
      </p:sp>
      <p:sp>
        <p:nvSpPr>
          <p:cNvPr id="4" name="Content Placeholder 3">
            <a:extLst>
              <a:ext uri="{FF2B5EF4-FFF2-40B4-BE49-F238E27FC236}">
                <a16:creationId xmlns:a16="http://schemas.microsoft.com/office/drawing/2014/main" id="{9299A5F6-F06A-4010-B4AD-D29EBCC5F761}"/>
              </a:ext>
            </a:extLst>
          </p:cNvPr>
          <p:cNvSpPr>
            <a:spLocks noGrp="1"/>
          </p:cNvSpPr>
          <p:nvPr>
            <p:ph sz="half" idx="2"/>
          </p:nvPr>
        </p:nvSpPr>
        <p:spPr>
          <a:xfrm>
            <a:off x="1097280" y="2009776"/>
            <a:ext cx="4639736" cy="3859320"/>
          </a:xfrm>
        </p:spPr>
        <p:txBody>
          <a:bodyPr>
            <a:normAutofit/>
          </a:bodyPr>
          <a:lstStyle/>
          <a:p>
            <a:r>
              <a:rPr lang="en-GB" dirty="0"/>
              <a:t>Modern day slavery and </a:t>
            </a:r>
          </a:p>
          <a:p>
            <a:r>
              <a:rPr lang="en-GB" dirty="0"/>
              <a:t>Domestic abuse and </a:t>
            </a:r>
          </a:p>
          <a:p>
            <a:r>
              <a:rPr lang="en-GB" dirty="0"/>
              <a:t>Missing episodes</a:t>
            </a:r>
          </a:p>
          <a:p>
            <a:r>
              <a:rPr lang="en-GB" dirty="0"/>
              <a:t>Child Sexual Exploitation (CSE)</a:t>
            </a:r>
          </a:p>
          <a:p>
            <a:r>
              <a:rPr lang="en-GB" dirty="0"/>
              <a:t>Gangs</a:t>
            </a:r>
          </a:p>
          <a:p>
            <a:endParaRPr lang="en-GB" dirty="0"/>
          </a:p>
          <a:p>
            <a:endParaRPr lang="en-GB" dirty="0"/>
          </a:p>
          <a:p>
            <a:endParaRPr lang="en-GB" dirty="0"/>
          </a:p>
        </p:txBody>
      </p:sp>
      <p:sp>
        <p:nvSpPr>
          <p:cNvPr id="6" name="Content Placeholder 5">
            <a:extLst>
              <a:ext uri="{FF2B5EF4-FFF2-40B4-BE49-F238E27FC236}">
                <a16:creationId xmlns:a16="http://schemas.microsoft.com/office/drawing/2014/main" id="{D9A6C4E4-919C-4F4B-B5D3-70E9B8B574A5}"/>
              </a:ext>
            </a:extLst>
          </p:cNvPr>
          <p:cNvSpPr>
            <a:spLocks noGrp="1"/>
          </p:cNvSpPr>
          <p:nvPr>
            <p:ph sz="quarter" idx="4"/>
          </p:nvPr>
        </p:nvSpPr>
        <p:spPr>
          <a:xfrm>
            <a:off x="6515944" y="2009775"/>
            <a:ext cx="4639736" cy="3859320"/>
          </a:xfrm>
        </p:spPr>
        <p:txBody>
          <a:bodyPr>
            <a:normAutofit/>
          </a:bodyPr>
          <a:lstStyle/>
          <a:p>
            <a:r>
              <a:rPr lang="en-GB" dirty="0"/>
              <a:t>County Lines (Drug dealing)</a:t>
            </a:r>
          </a:p>
          <a:p>
            <a:r>
              <a:rPr lang="en-GB" dirty="0" smtClean="0"/>
              <a:t>Cuckooing</a:t>
            </a:r>
            <a:endParaRPr lang="en-GB" dirty="0"/>
          </a:p>
          <a:p>
            <a:r>
              <a:rPr lang="en-GB" dirty="0"/>
              <a:t>Human trafficking</a:t>
            </a:r>
          </a:p>
          <a:p>
            <a:r>
              <a:rPr lang="en-GB" dirty="0"/>
              <a:t>Forced marriages</a:t>
            </a:r>
          </a:p>
          <a:p>
            <a:r>
              <a:rPr lang="en-GB" dirty="0"/>
              <a:t>Female Genital Mutilation (FGM)</a:t>
            </a:r>
          </a:p>
        </p:txBody>
      </p:sp>
    </p:spTree>
    <p:extLst>
      <p:ext uri="{BB962C8B-B14F-4D97-AF65-F5344CB8AC3E}">
        <p14:creationId xmlns:p14="http://schemas.microsoft.com/office/powerpoint/2010/main" val="3440246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D0987-9AF3-4DC3-8A0A-B128B1426C4F}"/>
              </a:ext>
            </a:extLst>
          </p:cNvPr>
          <p:cNvSpPr>
            <a:spLocks noGrp="1"/>
          </p:cNvSpPr>
          <p:nvPr>
            <p:ph type="title"/>
          </p:nvPr>
        </p:nvSpPr>
        <p:spPr/>
        <p:txBody>
          <a:bodyPr/>
          <a:lstStyle/>
          <a:p>
            <a:r>
              <a:rPr lang="en-GB" sz="4800" dirty="0">
                <a:solidFill>
                  <a:srgbClr val="000000"/>
                </a:solidFill>
              </a:rPr>
              <a:t>Human Trafficking - </a:t>
            </a:r>
            <a:endParaRPr lang="en-GB" dirty="0"/>
          </a:p>
        </p:txBody>
      </p:sp>
      <p:sp>
        <p:nvSpPr>
          <p:cNvPr id="3" name="Content Placeholder 2">
            <a:extLst>
              <a:ext uri="{FF2B5EF4-FFF2-40B4-BE49-F238E27FC236}">
                <a16:creationId xmlns:a16="http://schemas.microsoft.com/office/drawing/2014/main" id="{80117CA5-A8D5-4B05-BFC2-4AD52309CD32}"/>
              </a:ext>
            </a:extLst>
          </p:cNvPr>
          <p:cNvSpPr>
            <a:spLocks noGrp="1"/>
          </p:cNvSpPr>
          <p:nvPr>
            <p:ph idx="1"/>
          </p:nvPr>
        </p:nvSpPr>
        <p:spPr/>
        <p:txBody>
          <a:bodyPr>
            <a:normAutofit/>
          </a:bodyPr>
          <a:lstStyle/>
          <a:p>
            <a:pPr algn="l" rtl="0" fontAlgn="base">
              <a:spcBef>
                <a:spcPts val="324"/>
              </a:spcBef>
              <a:spcAft>
                <a:spcPts val="0"/>
              </a:spcAft>
              <a:buFont typeface="Arial" panose="020B0604020202020204" pitchFamily="34" charset="0"/>
              <a:buChar char="•"/>
            </a:pPr>
            <a:r>
              <a:rPr lang="en-GB" sz="2400" dirty="0">
                <a:solidFill>
                  <a:srgbClr val="000000"/>
                </a:solidFill>
              </a:rPr>
              <a:t>F</a:t>
            </a:r>
            <a:r>
              <a:rPr lang="en-GB" sz="2400" b="0" i="0" dirty="0">
                <a:solidFill>
                  <a:srgbClr val="000000"/>
                </a:solidFill>
                <a:effectLst/>
              </a:rPr>
              <a:t>astest growing form of slavery, </a:t>
            </a:r>
          </a:p>
          <a:p>
            <a:pPr algn="l" rtl="0" fontAlgn="base">
              <a:spcBef>
                <a:spcPts val="324"/>
              </a:spcBef>
              <a:spcAft>
                <a:spcPts val="0"/>
              </a:spcAft>
              <a:buFont typeface="Arial" panose="020B0604020202020204" pitchFamily="34" charset="0"/>
              <a:buChar char="•"/>
            </a:pPr>
            <a:r>
              <a:rPr lang="en-GB" sz="2400" b="0" i="0" dirty="0">
                <a:solidFill>
                  <a:srgbClr val="000000"/>
                </a:solidFill>
                <a:effectLst/>
              </a:rPr>
              <a:t>2 million </a:t>
            </a:r>
            <a:r>
              <a:rPr lang="en-GB" sz="2400" b="0" i="0" dirty="0" smtClean="0">
                <a:solidFill>
                  <a:srgbClr val="000000"/>
                </a:solidFill>
                <a:effectLst/>
              </a:rPr>
              <a:t>women </a:t>
            </a:r>
            <a:r>
              <a:rPr lang="en-GB" sz="2400" b="0" i="0" dirty="0">
                <a:solidFill>
                  <a:srgbClr val="000000"/>
                </a:solidFill>
                <a:effectLst/>
              </a:rPr>
              <a:t>and children sold in slavery every year for purpose of sexual exploitation, forced labour, domestic servitude, benefit fraud</a:t>
            </a:r>
            <a:endParaRPr lang="en-GB" sz="2400" dirty="0">
              <a:solidFill>
                <a:srgbClr val="000000"/>
              </a:solidFill>
            </a:endParaRPr>
          </a:p>
          <a:p>
            <a:pPr algn="l" rtl="0" fontAlgn="base">
              <a:spcBef>
                <a:spcPts val="324"/>
              </a:spcBef>
              <a:spcAft>
                <a:spcPts val="0"/>
              </a:spcAft>
              <a:buFont typeface="Arial" panose="020B0604020202020204" pitchFamily="34" charset="0"/>
              <a:buChar char="•"/>
            </a:pPr>
            <a:r>
              <a:rPr lang="en-GB" sz="2400" dirty="0"/>
              <a:t>Trafficking means that young people are having their travel arranged or facilitated for the purpose of them being exploited.</a:t>
            </a:r>
            <a:endParaRPr lang="en-GB" sz="2400" b="0" i="0" dirty="0">
              <a:solidFill>
                <a:srgbClr val="201F1E"/>
              </a:solidFill>
              <a:effectLst/>
            </a:endParaRPr>
          </a:p>
          <a:p>
            <a:pPr>
              <a:buFont typeface="Arial" panose="020B0604020202020204" pitchFamily="34" charset="0"/>
              <a:buChar char="•"/>
            </a:pPr>
            <a:r>
              <a:rPr lang="en-GB" sz="2400" dirty="0"/>
              <a:t>‘Travel’ means arriving in, or entering any country, departing from any country, or travelling within any country – this can mean from one hotel room to another too.</a:t>
            </a:r>
          </a:p>
        </p:txBody>
      </p:sp>
    </p:spTree>
    <p:extLst>
      <p:ext uri="{BB962C8B-B14F-4D97-AF65-F5344CB8AC3E}">
        <p14:creationId xmlns:p14="http://schemas.microsoft.com/office/powerpoint/2010/main" val="2396461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A992F-547D-413C-9A6B-14C1261887EE}"/>
              </a:ext>
            </a:extLst>
          </p:cNvPr>
          <p:cNvSpPr>
            <a:spLocks noGrp="1"/>
          </p:cNvSpPr>
          <p:nvPr>
            <p:ph type="title"/>
          </p:nvPr>
        </p:nvSpPr>
        <p:spPr/>
        <p:txBody>
          <a:bodyPr/>
          <a:lstStyle/>
          <a:p>
            <a:r>
              <a:rPr lang="en-GB" dirty="0"/>
              <a:t>Forced Marriage</a:t>
            </a:r>
          </a:p>
        </p:txBody>
      </p:sp>
      <p:sp>
        <p:nvSpPr>
          <p:cNvPr id="3" name="Content Placeholder 2">
            <a:extLst>
              <a:ext uri="{FF2B5EF4-FFF2-40B4-BE49-F238E27FC236}">
                <a16:creationId xmlns:a16="http://schemas.microsoft.com/office/drawing/2014/main" id="{3585F6FB-1D45-474F-A0C6-61E5DC2A9EAA}"/>
              </a:ext>
            </a:extLst>
          </p:cNvPr>
          <p:cNvSpPr>
            <a:spLocks noGrp="1"/>
          </p:cNvSpPr>
          <p:nvPr>
            <p:ph idx="1"/>
          </p:nvPr>
        </p:nvSpPr>
        <p:spPr/>
        <p:txBody>
          <a:bodyPr>
            <a:normAutofit/>
          </a:bodyPr>
          <a:lstStyle/>
          <a:p>
            <a:pPr algn="l" rtl="0" fontAlgn="base">
              <a:spcBef>
                <a:spcPts val="324"/>
              </a:spcBef>
              <a:spcAft>
                <a:spcPts val="0"/>
              </a:spcAft>
              <a:buFont typeface="Arial" panose="020B0604020202020204" pitchFamily="34" charset="0"/>
              <a:buChar char="•"/>
            </a:pPr>
            <a:r>
              <a:rPr lang="en-GB" sz="2000" dirty="0">
                <a:solidFill>
                  <a:srgbClr val="000000"/>
                </a:solidFill>
              </a:rPr>
              <a:t>D</a:t>
            </a:r>
            <a:r>
              <a:rPr lang="en-GB" sz="2000" b="0" i="0" dirty="0">
                <a:solidFill>
                  <a:srgbClr val="000000"/>
                </a:solidFill>
                <a:effectLst/>
              </a:rPr>
              <a:t>ifferent to arranged marriage </a:t>
            </a:r>
          </a:p>
          <a:p>
            <a:pPr algn="l" rtl="0" fontAlgn="base">
              <a:spcBef>
                <a:spcPts val="324"/>
              </a:spcBef>
              <a:spcAft>
                <a:spcPts val="0"/>
              </a:spcAft>
              <a:buFont typeface="Arial" panose="020B0604020202020204" pitchFamily="34" charset="0"/>
              <a:buChar char="•"/>
            </a:pPr>
            <a:r>
              <a:rPr lang="en-GB" sz="2000" dirty="0">
                <a:solidFill>
                  <a:srgbClr val="000000"/>
                </a:solidFill>
              </a:rPr>
              <a:t>A young person who</a:t>
            </a:r>
            <a:r>
              <a:rPr lang="en-GB" sz="2000" b="0" i="0" dirty="0">
                <a:solidFill>
                  <a:srgbClr val="000000"/>
                </a:solidFill>
                <a:effectLst/>
              </a:rPr>
              <a:t> who is forced, against their will to marry, sometimes both spouses do not consent. </a:t>
            </a:r>
          </a:p>
          <a:p>
            <a:pPr algn="l" rtl="0" fontAlgn="base">
              <a:spcBef>
                <a:spcPts val="324"/>
              </a:spcBef>
              <a:spcAft>
                <a:spcPts val="0"/>
              </a:spcAft>
              <a:buFont typeface="Arial" panose="020B0604020202020204" pitchFamily="34" charset="0"/>
              <a:buChar char="•"/>
            </a:pPr>
            <a:r>
              <a:rPr lang="en-GB" sz="2000" b="0" i="0" dirty="0">
                <a:solidFill>
                  <a:srgbClr val="000000"/>
                </a:solidFill>
                <a:effectLst/>
              </a:rPr>
              <a:t>Duress to marry can include physical, psychological, financial, sexual,  or emotional pressure. Approximately 85% involve females.</a:t>
            </a:r>
            <a:endParaRPr lang="en-GB" sz="2000" b="0" i="0" dirty="0">
              <a:solidFill>
                <a:srgbClr val="201F1E"/>
              </a:solidFill>
              <a:effectLst/>
            </a:endParaRPr>
          </a:p>
          <a:p>
            <a:pPr algn="l" rtl="0" fontAlgn="base">
              <a:spcBef>
                <a:spcPts val="324"/>
              </a:spcBef>
              <a:spcAft>
                <a:spcPts val="0"/>
              </a:spcAft>
              <a:buFont typeface="Arial" panose="020B0604020202020204" pitchFamily="34" charset="0"/>
              <a:buChar char="•"/>
            </a:pPr>
            <a:r>
              <a:rPr lang="en-GB" sz="2000" b="0" i="0" dirty="0">
                <a:solidFill>
                  <a:srgbClr val="000000"/>
                </a:solidFill>
                <a:effectLst/>
              </a:rPr>
              <a:t>Recent estimates suggest more than 5,000 people from the UK are forced into marriage every year. </a:t>
            </a:r>
          </a:p>
          <a:p>
            <a:pPr algn="l" rtl="0" fontAlgn="base">
              <a:spcBef>
                <a:spcPts val="324"/>
              </a:spcBef>
              <a:spcAft>
                <a:spcPts val="0"/>
              </a:spcAft>
              <a:buFont typeface="Arial" panose="020B0604020202020204" pitchFamily="34" charset="0"/>
              <a:buChar char="•"/>
            </a:pPr>
            <a:r>
              <a:rPr lang="en-GB" sz="2000" b="0" i="0" dirty="0">
                <a:solidFill>
                  <a:srgbClr val="000000"/>
                </a:solidFill>
                <a:effectLst/>
              </a:rPr>
              <a:t>More than a third of those affected are aged under 16yrs old</a:t>
            </a:r>
            <a:r>
              <a:rPr lang="en-GB" sz="2000" dirty="0">
                <a:solidFill>
                  <a:srgbClr val="000000"/>
                </a:solidFill>
              </a:rPr>
              <a:t> (18 years legal for CE though)</a:t>
            </a:r>
            <a:endParaRPr lang="en-GB" sz="2000" b="0" i="0" dirty="0">
              <a:solidFill>
                <a:srgbClr val="201F1E"/>
              </a:solidFill>
              <a:effectLst/>
            </a:endParaRPr>
          </a:p>
          <a:p>
            <a:endParaRPr lang="en-GB" dirty="0"/>
          </a:p>
        </p:txBody>
      </p:sp>
    </p:spTree>
    <p:extLst>
      <p:ext uri="{BB962C8B-B14F-4D97-AF65-F5344CB8AC3E}">
        <p14:creationId xmlns:p14="http://schemas.microsoft.com/office/powerpoint/2010/main" val="11998681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370DD-56F9-4BB8-B2F6-350B80543428}"/>
              </a:ext>
            </a:extLst>
          </p:cNvPr>
          <p:cNvSpPr>
            <a:spLocks noGrp="1"/>
          </p:cNvSpPr>
          <p:nvPr>
            <p:ph type="title"/>
          </p:nvPr>
        </p:nvSpPr>
        <p:spPr/>
        <p:txBody>
          <a:bodyPr/>
          <a:lstStyle/>
          <a:p>
            <a:r>
              <a:rPr lang="en-GB" dirty="0"/>
              <a:t>County Lines</a:t>
            </a:r>
          </a:p>
        </p:txBody>
      </p:sp>
      <p:sp>
        <p:nvSpPr>
          <p:cNvPr id="3" name="Content Placeholder 2">
            <a:extLst>
              <a:ext uri="{FF2B5EF4-FFF2-40B4-BE49-F238E27FC236}">
                <a16:creationId xmlns:a16="http://schemas.microsoft.com/office/drawing/2014/main" id="{890852C0-1D97-4FE0-ABA9-291D59B0929D}"/>
              </a:ext>
            </a:extLst>
          </p:cNvPr>
          <p:cNvSpPr>
            <a:spLocks noGrp="1"/>
          </p:cNvSpPr>
          <p:nvPr>
            <p:ph idx="1"/>
          </p:nvPr>
        </p:nvSpPr>
        <p:spPr/>
        <p:txBody>
          <a:bodyPr>
            <a:normAutofit fontScale="92500" lnSpcReduction="10000"/>
          </a:bodyPr>
          <a:lstStyle/>
          <a:p>
            <a:pPr>
              <a:buFont typeface="Arial" panose="020B0604020202020204" pitchFamily="34" charset="0"/>
              <a:buChar char="•"/>
            </a:pPr>
            <a:r>
              <a:rPr lang="en-GB" dirty="0"/>
              <a:t>County lines - The term county lines is becoming widely recognised and used to describe situations where children or young people may be internally trafficked for the purpose of criminal exploitation.</a:t>
            </a:r>
          </a:p>
          <a:p>
            <a:pPr>
              <a:buFont typeface="Arial" panose="020B0604020202020204" pitchFamily="34" charset="0"/>
              <a:buChar char="•"/>
            </a:pPr>
            <a:r>
              <a:rPr lang="en-GB" dirty="0"/>
              <a:t>‘Invisible borders that separate a person’s hometown from where they are sent to “work” (selling drugs, sex, firearms etc) for older members of a gang or crew. </a:t>
            </a:r>
          </a:p>
          <a:p>
            <a:pPr>
              <a:buFont typeface="Arial" panose="020B0604020202020204" pitchFamily="34" charset="0"/>
              <a:buChar char="•"/>
            </a:pPr>
            <a:r>
              <a:rPr lang="en-GB" dirty="0"/>
              <a:t>Kept in constant contact with their ‘elders’ via burner phones.</a:t>
            </a:r>
          </a:p>
          <a:p>
            <a:pPr>
              <a:buFont typeface="Arial" panose="020B0604020202020204" pitchFamily="34" charset="0"/>
              <a:buChar char="•"/>
            </a:pPr>
            <a:r>
              <a:rPr lang="en-GB" dirty="0"/>
              <a:t>Young people are sent to other areas to sell drugs.</a:t>
            </a:r>
          </a:p>
          <a:p>
            <a:pPr>
              <a:buFont typeface="Arial" panose="020B0604020202020204" pitchFamily="34" charset="0"/>
              <a:buChar char="•"/>
            </a:pPr>
            <a:r>
              <a:rPr lang="en-GB" dirty="0"/>
              <a:t>Young people may ‘owe’ the adult forcing them to sell or deliver drugs</a:t>
            </a:r>
          </a:p>
          <a:p>
            <a:pPr>
              <a:buFont typeface="Arial" panose="020B0604020202020204" pitchFamily="34" charset="0"/>
              <a:buChar char="•"/>
            </a:pPr>
            <a:r>
              <a:rPr lang="en-GB" dirty="0"/>
              <a:t>Children and young people are targeted and groomed for criminal exploitation in major cities and trafficked into county areas</a:t>
            </a:r>
          </a:p>
        </p:txBody>
      </p:sp>
    </p:spTree>
    <p:extLst>
      <p:ext uri="{BB962C8B-B14F-4D97-AF65-F5344CB8AC3E}">
        <p14:creationId xmlns:p14="http://schemas.microsoft.com/office/powerpoint/2010/main" val="39419433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FD20D-5D28-44FD-9132-EEEE58F65D7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C86856B-AEFA-4CBE-A07C-1A23C0364A39}"/>
              </a:ext>
            </a:extLst>
          </p:cNvPr>
          <p:cNvSpPr>
            <a:spLocks noGrp="1"/>
          </p:cNvSpPr>
          <p:nvPr>
            <p:ph idx="1"/>
          </p:nvPr>
        </p:nvSpPr>
        <p:spPr>
          <a:xfrm>
            <a:off x="1097280" y="2108201"/>
            <a:ext cx="10058400" cy="3902074"/>
          </a:xfrm>
        </p:spPr>
        <p:txBody>
          <a:bodyPr>
            <a:normAutofit fontScale="92500" lnSpcReduction="10000"/>
          </a:bodyPr>
          <a:lstStyle/>
          <a:p>
            <a:pPr>
              <a:buFont typeface="Arial" panose="020B0604020202020204" pitchFamily="34" charset="0"/>
              <a:buChar char="•"/>
            </a:pPr>
            <a:r>
              <a:rPr lang="en-GB" sz="2100" dirty="0"/>
              <a:t>Boys aged 14 to 17 are the most often targeted, however girls and children as young as often 10 are targeted too.</a:t>
            </a:r>
          </a:p>
          <a:p>
            <a:pPr>
              <a:buFont typeface="Arial" panose="020B0604020202020204" pitchFamily="34" charset="0"/>
              <a:buChar char="•"/>
            </a:pPr>
            <a:r>
              <a:rPr lang="en-GB" sz="2100" dirty="0"/>
              <a:t>Children and young people can be shown how, or made, to internally insert and carry drugs in their rectum or vagina.</a:t>
            </a:r>
          </a:p>
          <a:p>
            <a:pPr>
              <a:buFont typeface="Arial" panose="020B0604020202020204" pitchFamily="34" charset="0"/>
              <a:buChar char="•"/>
            </a:pPr>
            <a:r>
              <a:rPr lang="en-GB" sz="2100" dirty="0"/>
              <a:t>Children and young people can often store wrapped drugs in their cheeks, which can then be more easily swallowed if approached by police. </a:t>
            </a:r>
          </a:p>
          <a:p>
            <a:pPr>
              <a:buFont typeface="Arial" panose="020B0604020202020204" pitchFamily="34" charset="0"/>
              <a:buChar char="•"/>
            </a:pPr>
            <a:r>
              <a:rPr lang="en-GB" sz="2100" dirty="0"/>
              <a:t>Currently, the criminal exploitation of children and young people is often not fully understood by services working with them, which can impact on the response that a child or young person receives.</a:t>
            </a:r>
          </a:p>
          <a:p>
            <a:pPr>
              <a:buFont typeface="Arial" panose="020B0604020202020204" pitchFamily="34" charset="0"/>
              <a:buChar char="•"/>
            </a:pPr>
            <a:r>
              <a:rPr lang="en-GB" sz="2100" dirty="0"/>
              <a:t> Trafficking and criminal exploitation are forms of abuse and therefore should be afforded a safeguarding response. Often the visible symptoms of this abuse are responded to, meaning that many children and young people receive a criminal justice response, while their safeguarding needs are overlooked.</a:t>
            </a:r>
          </a:p>
          <a:p>
            <a:endParaRPr lang="en-GB" dirty="0"/>
          </a:p>
        </p:txBody>
      </p:sp>
    </p:spTree>
    <p:extLst>
      <p:ext uri="{BB962C8B-B14F-4D97-AF65-F5344CB8AC3E}">
        <p14:creationId xmlns:p14="http://schemas.microsoft.com/office/powerpoint/2010/main" val="32264274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A9A19-1F79-4971-97C2-93ED5217A33D}"/>
              </a:ext>
            </a:extLst>
          </p:cNvPr>
          <p:cNvSpPr>
            <a:spLocks noGrp="1"/>
          </p:cNvSpPr>
          <p:nvPr>
            <p:ph type="title"/>
          </p:nvPr>
        </p:nvSpPr>
        <p:spPr/>
        <p:txBody>
          <a:bodyPr/>
          <a:lstStyle/>
          <a:p>
            <a:r>
              <a:rPr lang="en-GB" dirty="0" err="1"/>
              <a:t>Cukooing</a:t>
            </a:r>
            <a:endParaRPr lang="en-GB" dirty="0"/>
          </a:p>
        </p:txBody>
      </p:sp>
      <p:sp>
        <p:nvSpPr>
          <p:cNvPr id="3" name="Content Placeholder 2">
            <a:extLst>
              <a:ext uri="{FF2B5EF4-FFF2-40B4-BE49-F238E27FC236}">
                <a16:creationId xmlns:a16="http://schemas.microsoft.com/office/drawing/2014/main" id="{2B2BB5DC-9792-40DD-8C37-72B4510D6AD6}"/>
              </a:ext>
            </a:extLst>
          </p:cNvPr>
          <p:cNvSpPr>
            <a:spLocks noGrp="1"/>
          </p:cNvSpPr>
          <p:nvPr>
            <p:ph idx="1"/>
          </p:nvPr>
        </p:nvSpPr>
        <p:spPr/>
        <p:txBody>
          <a:bodyPr>
            <a:normAutofit/>
          </a:bodyPr>
          <a:lstStyle/>
          <a:p>
            <a:pPr>
              <a:buFont typeface="Arial" panose="020B0604020202020204" pitchFamily="34" charset="0"/>
              <a:buChar char="•"/>
            </a:pPr>
            <a:r>
              <a:rPr lang="en-US" sz="2000" dirty="0">
                <a:effectLst/>
                <a:ea typeface="Calibri" panose="020F0502020204030204" pitchFamily="34" charset="0"/>
                <a:cs typeface="Times New Roman" panose="02020603050405020304" pitchFamily="18" charset="0"/>
              </a:rPr>
              <a:t>Taking over a house of a venerable person by force, </a:t>
            </a:r>
            <a:r>
              <a:rPr lang="en-US" sz="2000" dirty="0" err="1">
                <a:effectLst/>
                <a:ea typeface="Calibri" panose="020F0502020204030204" pitchFamily="34" charset="0"/>
                <a:cs typeface="Times New Roman" panose="02020603050405020304" pitchFamily="18" charset="0"/>
              </a:rPr>
              <a:t>cohersion</a:t>
            </a:r>
            <a:r>
              <a:rPr lang="en-US" sz="2000" dirty="0">
                <a:effectLst/>
                <a:ea typeface="Calibri" panose="020F0502020204030204" pitchFamily="34" charset="0"/>
                <a:cs typeface="Times New Roman" panose="02020603050405020304" pitchFamily="18" charset="0"/>
              </a:rPr>
              <a:t> and manipulation.</a:t>
            </a:r>
          </a:p>
          <a:p>
            <a:pPr>
              <a:buFont typeface="Arial" panose="020B0604020202020204" pitchFamily="34" charset="0"/>
              <a:buChar char="•"/>
            </a:pPr>
            <a:r>
              <a:rPr lang="en-US" sz="2000" dirty="0">
                <a:effectLst/>
                <a:ea typeface="Calibri" panose="020F0502020204030204" pitchFamily="34" charset="0"/>
                <a:cs typeface="Times New Roman" panose="02020603050405020304" pitchFamily="18" charset="0"/>
              </a:rPr>
              <a:t>These venerable people don’t have the capacity or ability to get the criminals out of their homes</a:t>
            </a:r>
          </a:p>
          <a:p>
            <a:pPr>
              <a:buFont typeface="Arial" panose="020B0604020202020204" pitchFamily="34" charset="0"/>
              <a:buChar char="•"/>
            </a:pPr>
            <a:r>
              <a:rPr lang="en-US" sz="2000" dirty="0">
                <a:ea typeface="Calibri" panose="020F0502020204030204" pitchFamily="34" charset="0"/>
                <a:cs typeface="Times New Roman" panose="02020603050405020304" pitchFamily="18" charset="0"/>
              </a:rPr>
              <a:t>Houses used as a base for their criminal activity – drugs moving or selling, sexual assault and other forms of exploitation</a:t>
            </a:r>
          </a:p>
          <a:p>
            <a:endParaRPr lang="en-GB" dirty="0"/>
          </a:p>
        </p:txBody>
      </p:sp>
    </p:spTree>
    <p:extLst>
      <p:ext uri="{BB962C8B-B14F-4D97-AF65-F5344CB8AC3E}">
        <p14:creationId xmlns:p14="http://schemas.microsoft.com/office/powerpoint/2010/main" val="3162707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58D82-42E3-48CC-8DA9-5E1CEB88AEEC}"/>
              </a:ext>
            </a:extLst>
          </p:cNvPr>
          <p:cNvSpPr>
            <a:spLocks noGrp="1"/>
          </p:cNvSpPr>
          <p:nvPr>
            <p:ph type="title"/>
          </p:nvPr>
        </p:nvSpPr>
        <p:spPr/>
        <p:txBody>
          <a:bodyPr/>
          <a:lstStyle/>
          <a:p>
            <a:r>
              <a:rPr lang="en-GB" dirty="0"/>
              <a:t>Child Sexual Exploitation</a:t>
            </a:r>
          </a:p>
        </p:txBody>
      </p:sp>
      <p:sp>
        <p:nvSpPr>
          <p:cNvPr id="3" name="Content Placeholder 2">
            <a:extLst>
              <a:ext uri="{FF2B5EF4-FFF2-40B4-BE49-F238E27FC236}">
                <a16:creationId xmlns:a16="http://schemas.microsoft.com/office/drawing/2014/main" id="{FE309B75-1F8F-488B-9B2C-ADC377C3FAB9}"/>
              </a:ext>
            </a:extLst>
          </p:cNvPr>
          <p:cNvSpPr>
            <a:spLocks noGrp="1"/>
          </p:cNvSpPr>
          <p:nvPr>
            <p:ph idx="1"/>
          </p:nvPr>
        </p:nvSpPr>
        <p:spPr/>
        <p:txBody>
          <a:bodyPr>
            <a:normAutofit/>
          </a:bodyPr>
          <a:lstStyle/>
          <a:p>
            <a:pPr>
              <a:buFont typeface="Arial" panose="020B0604020202020204" pitchFamily="34" charset="0"/>
              <a:buChar char="•"/>
            </a:pPr>
            <a:r>
              <a:rPr lang="en-GB" dirty="0"/>
              <a:t>Child Sexual Exploitation is a form of sexual abuse where children or young people “swap” sex for favours such as affection, food, accommodation, drugs and gifts. Individuals may receive such goods as a result of them performing, and/or others performing on them, sexual activities (Barnardo’s, 2011)</a:t>
            </a:r>
          </a:p>
          <a:p>
            <a:pPr>
              <a:buFont typeface="Arial" panose="020B0604020202020204" pitchFamily="34" charset="0"/>
              <a:buChar char="•"/>
            </a:pPr>
            <a:r>
              <a:rPr lang="en-GB" dirty="0"/>
              <a:t>Child sexual exploitation (Child Sexual Exploitation) is a type of child sexual abuse. It occurs where an individual or group takes advantage of an imbalance of power to coerce, manipulate or deceive a child or young person under the age of 18 into sexual activity (All Wales Child Protection Procedures Review Group, 2013) </a:t>
            </a:r>
          </a:p>
        </p:txBody>
      </p:sp>
    </p:spTree>
    <p:extLst>
      <p:ext uri="{BB962C8B-B14F-4D97-AF65-F5344CB8AC3E}">
        <p14:creationId xmlns:p14="http://schemas.microsoft.com/office/powerpoint/2010/main" val="2104323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4482A5-E336-41C2-9630-8A7314BA07AC}"/>
              </a:ext>
            </a:extLst>
          </p:cNvPr>
          <p:cNvSpPr>
            <a:spLocks noGrp="1"/>
          </p:cNvSpPr>
          <p:nvPr>
            <p:ph idx="1"/>
          </p:nvPr>
        </p:nvSpPr>
        <p:spPr>
          <a:xfrm>
            <a:off x="838200" y="2190749"/>
            <a:ext cx="10515600" cy="3986213"/>
          </a:xfrm>
        </p:spPr>
        <p:txBody>
          <a:bodyPr>
            <a:normAutofit lnSpcReduction="10000"/>
          </a:bodyPr>
          <a:lstStyle/>
          <a:p>
            <a:pPr fontAlgn="base">
              <a:buFont typeface="Arial" panose="020B0604020202020204" pitchFamily="34" charset="0"/>
              <a:buChar char="•"/>
            </a:pPr>
            <a:r>
              <a:rPr lang="en-GB" dirty="0"/>
              <a:t>Child Sexual Exploitation can happen in person, online or through both. The grooming of children and young people can take place in a couple of hours, at a party for example, or over a prolonged period of time. </a:t>
            </a:r>
          </a:p>
          <a:p>
            <a:pPr fontAlgn="base">
              <a:buFont typeface="Arial" panose="020B0604020202020204" pitchFamily="34" charset="0"/>
              <a:buChar char="•"/>
            </a:pPr>
            <a:r>
              <a:rPr lang="en-GB" dirty="0"/>
              <a:t>Sexual exploitation is a hidden crime. Young people are groomed into trusting their abuser and many won’t understand that they’re a victim of abuse. Many young people are scared and don’t tell anyone which is why its important to know the signs. Young people may also depend on their abuser and be at further risk if they do say anything. Many young people believe they are in a consensual relationship and are being protected by the one who loves them.</a:t>
            </a:r>
          </a:p>
        </p:txBody>
      </p:sp>
    </p:spTree>
    <p:extLst>
      <p:ext uri="{BB962C8B-B14F-4D97-AF65-F5344CB8AC3E}">
        <p14:creationId xmlns:p14="http://schemas.microsoft.com/office/powerpoint/2010/main" val="6942683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FC698-E3E6-4C9D-B1C4-ED06D421B9A6}"/>
              </a:ext>
            </a:extLst>
          </p:cNvPr>
          <p:cNvSpPr>
            <a:spLocks noGrp="1"/>
          </p:cNvSpPr>
          <p:nvPr>
            <p:ph type="title"/>
          </p:nvPr>
        </p:nvSpPr>
        <p:spPr/>
        <p:txBody>
          <a:bodyPr/>
          <a:lstStyle/>
          <a:p>
            <a:r>
              <a:rPr lang="en-GB" dirty="0"/>
              <a:t>A few numbers</a:t>
            </a:r>
          </a:p>
        </p:txBody>
      </p:sp>
      <p:sp>
        <p:nvSpPr>
          <p:cNvPr id="3" name="Content Placeholder 2">
            <a:extLst>
              <a:ext uri="{FF2B5EF4-FFF2-40B4-BE49-F238E27FC236}">
                <a16:creationId xmlns:a16="http://schemas.microsoft.com/office/drawing/2014/main" id="{12DFC480-5A4C-4DF8-86FD-60DB34C8FB61}"/>
              </a:ext>
            </a:extLst>
          </p:cNvPr>
          <p:cNvSpPr>
            <a:spLocks noGrp="1"/>
          </p:cNvSpPr>
          <p:nvPr>
            <p:ph idx="1"/>
          </p:nvPr>
        </p:nvSpPr>
        <p:spPr/>
        <p:txBody>
          <a:bodyPr/>
          <a:lstStyle/>
          <a:p>
            <a:pPr marL="0" indent="0">
              <a:buNone/>
            </a:pPr>
            <a:r>
              <a:rPr lang="en-GB" dirty="0"/>
              <a:t>In 2017/18 there were over 15,000 child sexual offences related crimes in England and Wales</a:t>
            </a:r>
          </a:p>
          <a:p>
            <a:pPr marL="0" indent="0">
              <a:buNone/>
            </a:pPr>
            <a:r>
              <a:rPr lang="en-GB" dirty="0"/>
              <a:t>New experimental stats for the year ending March 2018 showed that police in England and Wales flagged:</a:t>
            </a:r>
          </a:p>
          <a:p>
            <a:r>
              <a:rPr lang="en-GB" dirty="0"/>
              <a:t>14,546 crimes in England involving Child Sexual Exploitation</a:t>
            </a:r>
          </a:p>
          <a:p>
            <a:r>
              <a:rPr lang="en-GB" dirty="0"/>
              <a:t>466 crimes in Wales involving Child Sexual Exploitation</a:t>
            </a:r>
          </a:p>
          <a:p>
            <a:r>
              <a:rPr lang="en-GB" dirty="0"/>
              <a:t>33 crimes involving Child Sexual Exploitation identified by British Transport Police involving Child Sexual Exploitation</a:t>
            </a:r>
          </a:p>
          <a:p>
            <a:pPr marL="0" indent="0">
              <a:buNone/>
            </a:pPr>
            <a:r>
              <a:rPr lang="en-GB" dirty="0"/>
              <a:t>(NSPCC April 2019)</a:t>
            </a:r>
          </a:p>
        </p:txBody>
      </p:sp>
    </p:spTree>
    <p:extLst>
      <p:ext uri="{BB962C8B-B14F-4D97-AF65-F5344CB8AC3E}">
        <p14:creationId xmlns:p14="http://schemas.microsoft.com/office/powerpoint/2010/main" val="3077409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F659B-3C82-4E5B-9E7F-ED3992140E3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F99DCB7-4A4C-4F45-BC45-7BCE67E8BC93}"/>
              </a:ext>
            </a:extLst>
          </p:cNvPr>
          <p:cNvSpPr>
            <a:spLocks noGrp="1"/>
          </p:cNvSpPr>
          <p:nvPr>
            <p:ph idx="1"/>
          </p:nvPr>
        </p:nvSpPr>
        <p:spPr/>
        <p:txBody>
          <a:bodyPr/>
          <a:lstStyle/>
          <a:p>
            <a:r>
              <a:rPr lang="en-GB" dirty="0">
                <a:hlinkClick r:id="rId2"/>
              </a:rPr>
              <a:t>https://www.youtube.com/watch?v=CN4gZ26zO7U</a:t>
            </a:r>
            <a:r>
              <a:rPr lang="en-GB" dirty="0"/>
              <a:t> </a:t>
            </a:r>
          </a:p>
        </p:txBody>
      </p:sp>
    </p:spTree>
    <p:extLst>
      <p:ext uri="{BB962C8B-B14F-4D97-AF65-F5344CB8AC3E}">
        <p14:creationId xmlns:p14="http://schemas.microsoft.com/office/powerpoint/2010/main" val="2311789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8F10F-1040-4E51-B35B-2C6B255F0852}"/>
              </a:ext>
            </a:extLst>
          </p:cNvPr>
          <p:cNvSpPr>
            <a:spLocks noGrp="1"/>
          </p:cNvSpPr>
          <p:nvPr>
            <p:ph type="title"/>
          </p:nvPr>
        </p:nvSpPr>
        <p:spPr/>
        <p:txBody>
          <a:bodyPr/>
          <a:lstStyle/>
          <a:p>
            <a:r>
              <a:rPr lang="en-GB" dirty="0"/>
              <a:t>Who is at risk?	(10 mins)</a:t>
            </a:r>
          </a:p>
        </p:txBody>
      </p:sp>
      <p:sp>
        <p:nvSpPr>
          <p:cNvPr id="3" name="Content Placeholder 2">
            <a:extLst>
              <a:ext uri="{FF2B5EF4-FFF2-40B4-BE49-F238E27FC236}">
                <a16:creationId xmlns:a16="http://schemas.microsoft.com/office/drawing/2014/main" id="{DD43DF4F-CDD8-4B67-B454-2233D749722F}"/>
              </a:ext>
            </a:extLst>
          </p:cNvPr>
          <p:cNvSpPr>
            <a:spLocks noGrp="1"/>
          </p:cNvSpPr>
          <p:nvPr>
            <p:ph idx="1"/>
          </p:nvPr>
        </p:nvSpPr>
        <p:spPr/>
        <p:txBody>
          <a:bodyPr/>
          <a:lstStyle/>
          <a:p>
            <a:r>
              <a:rPr lang="en-GB" dirty="0"/>
              <a:t>In your groups can you identify who is at risk of being involved in CE</a:t>
            </a:r>
          </a:p>
        </p:txBody>
      </p:sp>
    </p:spTree>
    <p:extLst>
      <p:ext uri="{BB962C8B-B14F-4D97-AF65-F5344CB8AC3E}">
        <p14:creationId xmlns:p14="http://schemas.microsoft.com/office/powerpoint/2010/main" val="30166465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42FF164-E97A-46F0-A474-73446E1CE5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9200" y="176212"/>
            <a:ext cx="9753600" cy="6505575"/>
          </a:xfrm>
          <a:prstGeom prst="rect">
            <a:avLst/>
          </a:prstGeom>
        </p:spPr>
      </p:pic>
    </p:spTree>
    <p:extLst>
      <p:ext uri="{BB962C8B-B14F-4D97-AF65-F5344CB8AC3E}">
        <p14:creationId xmlns:p14="http://schemas.microsoft.com/office/powerpoint/2010/main" val="2333481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2C0B5-4878-4836-BA72-F718CC659DA4}"/>
              </a:ext>
            </a:extLst>
          </p:cNvPr>
          <p:cNvSpPr>
            <a:spLocks noGrp="1"/>
          </p:cNvSpPr>
          <p:nvPr>
            <p:ph type="title"/>
          </p:nvPr>
        </p:nvSpPr>
        <p:spPr/>
        <p:txBody>
          <a:bodyPr/>
          <a:lstStyle/>
          <a:p>
            <a:r>
              <a:rPr lang="en-GB" dirty="0"/>
              <a:t>Why?</a:t>
            </a:r>
          </a:p>
        </p:txBody>
      </p:sp>
      <p:sp>
        <p:nvSpPr>
          <p:cNvPr id="3" name="Content Placeholder 2">
            <a:extLst>
              <a:ext uri="{FF2B5EF4-FFF2-40B4-BE49-F238E27FC236}">
                <a16:creationId xmlns:a16="http://schemas.microsoft.com/office/drawing/2014/main" id="{95B11B06-8929-4CC6-9FA2-08D897097C0B}"/>
              </a:ext>
            </a:extLst>
          </p:cNvPr>
          <p:cNvSpPr>
            <a:spLocks noGrp="1"/>
          </p:cNvSpPr>
          <p:nvPr>
            <p:ph idx="1"/>
          </p:nvPr>
        </p:nvSpPr>
        <p:spPr/>
        <p:txBody>
          <a:bodyPr/>
          <a:lstStyle/>
          <a:p>
            <a:pPr algn="l">
              <a:buFont typeface="Arial" panose="020B0604020202020204" pitchFamily="34" charset="0"/>
              <a:buChar char="•"/>
            </a:pPr>
            <a:r>
              <a:rPr lang="en-GB" b="0" i="0" dirty="0">
                <a:solidFill>
                  <a:srgbClr val="525455"/>
                </a:solidFill>
                <a:effectLst/>
                <a:latin typeface="Arial" panose="020B0604020202020204" pitchFamily="34" charset="0"/>
              </a:rPr>
              <a:t>peer pressure and wanting to fit in with their friends</a:t>
            </a:r>
          </a:p>
          <a:p>
            <a:pPr algn="l">
              <a:buFont typeface="Arial" panose="020B0604020202020204" pitchFamily="34" charset="0"/>
              <a:buChar char="•"/>
            </a:pPr>
            <a:r>
              <a:rPr lang="en-GB" b="0" i="0" dirty="0">
                <a:solidFill>
                  <a:srgbClr val="525455"/>
                </a:solidFill>
                <a:effectLst/>
                <a:latin typeface="Arial" panose="020B0604020202020204" pitchFamily="34" charset="0"/>
              </a:rPr>
              <a:t>they feel respected and important</a:t>
            </a:r>
          </a:p>
          <a:p>
            <a:pPr algn="l">
              <a:buFont typeface="Arial" panose="020B0604020202020204" pitchFamily="34" charset="0"/>
              <a:buChar char="•"/>
            </a:pPr>
            <a:r>
              <a:rPr lang="en-GB" b="0" i="0" dirty="0">
                <a:solidFill>
                  <a:srgbClr val="525455"/>
                </a:solidFill>
                <a:effectLst/>
                <a:latin typeface="Arial" panose="020B0604020202020204" pitchFamily="34" charset="0"/>
              </a:rPr>
              <a:t>they want to feel protected from other gangs, or bullies</a:t>
            </a:r>
          </a:p>
          <a:p>
            <a:pPr algn="l">
              <a:buFont typeface="Arial" panose="020B0604020202020204" pitchFamily="34" charset="0"/>
              <a:buChar char="•"/>
            </a:pPr>
            <a:r>
              <a:rPr lang="en-GB" b="0" i="0" dirty="0">
                <a:solidFill>
                  <a:srgbClr val="525455"/>
                </a:solidFill>
                <a:effectLst/>
                <a:latin typeface="Arial" panose="020B0604020202020204" pitchFamily="34" charset="0"/>
              </a:rPr>
              <a:t>they want to make money, and are promised rewards</a:t>
            </a:r>
          </a:p>
          <a:p>
            <a:pPr algn="l">
              <a:buFont typeface="Arial" panose="020B0604020202020204" pitchFamily="34" charset="0"/>
              <a:buChar char="•"/>
            </a:pPr>
            <a:r>
              <a:rPr lang="en-GB" b="0" i="0" dirty="0">
                <a:solidFill>
                  <a:srgbClr val="525455"/>
                </a:solidFill>
                <a:effectLst/>
                <a:latin typeface="Arial" panose="020B0604020202020204" pitchFamily="34" charset="0"/>
              </a:rPr>
              <a:t>they want to gain status, and feel powerful</a:t>
            </a:r>
          </a:p>
          <a:p>
            <a:pPr algn="l">
              <a:buFont typeface="Arial" panose="020B0604020202020204" pitchFamily="34" charset="0"/>
              <a:buChar char="•"/>
            </a:pPr>
            <a:r>
              <a:rPr lang="en-GB" b="0" i="0" dirty="0">
                <a:solidFill>
                  <a:srgbClr val="525455"/>
                </a:solidFill>
                <a:effectLst/>
                <a:latin typeface="Arial" panose="020B0604020202020204" pitchFamily="34" charset="0"/>
              </a:rPr>
              <a:t>they’ve been excluded from school and don’t feel they have a future</a:t>
            </a:r>
          </a:p>
          <a:p>
            <a:endParaRPr lang="en-GB" dirty="0"/>
          </a:p>
        </p:txBody>
      </p:sp>
    </p:spTree>
    <p:extLst>
      <p:ext uri="{BB962C8B-B14F-4D97-AF65-F5344CB8AC3E}">
        <p14:creationId xmlns:p14="http://schemas.microsoft.com/office/powerpoint/2010/main" val="5976092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5DFF5-78BB-4691-A0F0-EDE91E68A4EE}"/>
              </a:ext>
            </a:extLst>
          </p:cNvPr>
          <p:cNvSpPr>
            <a:spLocks noGrp="1"/>
          </p:cNvSpPr>
          <p:nvPr>
            <p:ph type="title"/>
          </p:nvPr>
        </p:nvSpPr>
        <p:spPr/>
        <p:txBody>
          <a:bodyPr/>
          <a:lstStyle/>
          <a:p>
            <a:r>
              <a:rPr lang="en-GB" dirty="0"/>
              <a:t>Indicators of vulnerabilities for CE</a:t>
            </a:r>
          </a:p>
        </p:txBody>
      </p:sp>
      <p:sp>
        <p:nvSpPr>
          <p:cNvPr id="3" name="Content Placeholder 2">
            <a:extLst>
              <a:ext uri="{FF2B5EF4-FFF2-40B4-BE49-F238E27FC236}">
                <a16:creationId xmlns:a16="http://schemas.microsoft.com/office/drawing/2014/main" id="{45EC0BEA-9694-4FF6-8A18-BD3F56D44477}"/>
              </a:ext>
            </a:extLst>
          </p:cNvPr>
          <p:cNvSpPr>
            <a:spLocks noGrp="1"/>
          </p:cNvSpPr>
          <p:nvPr>
            <p:ph idx="1"/>
          </p:nvPr>
        </p:nvSpPr>
        <p:spPr/>
        <p:txBody>
          <a:bodyPr/>
          <a:lstStyle/>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These are things which may make a child more at risk of being targeted for exploitation and give context to the specific indicators of risk.  However, the absence of these vulnerabilities does not preclude children being targeted; evidence shows victims can come from any background and without any prior vulnerability.</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368371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A64A5-55AE-4EAD-8724-6CA4EB61B2F7}"/>
              </a:ext>
            </a:extLst>
          </p:cNvPr>
          <p:cNvSpPr>
            <a:spLocks noGrp="1"/>
          </p:cNvSpPr>
          <p:nvPr>
            <p:ph type="title"/>
          </p:nvPr>
        </p:nvSpPr>
        <p:spPr/>
        <p:txBody>
          <a:bodyPr/>
          <a:lstStyle/>
          <a:p>
            <a:r>
              <a:rPr lang="en-GB" dirty="0"/>
              <a:t>Vulnerabilities</a:t>
            </a:r>
          </a:p>
        </p:txBody>
      </p:sp>
      <p:sp>
        <p:nvSpPr>
          <p:cNvPr id="3" name="Content Placeholder 2">
            <a:extLst>
              <a:ext uri="{FF2B5EF4-FFF2-40B4-BE49-F238E27FC236}">
                <a16:creationId xmlns:a16="http://schemas.microsoft.com/office/drawing/2014/main" id="{46B150A4-BEAE-4846-A64D-7986BCE54CD5}"/>
              </a:ext>
            </a:extLst>
          </p:cNvPr>
          <p:cNvSpPr>
            <a:spLocks noGrp="1"/>
          </p:cNvSpPr>
          <p:nvPr>
            <p:ph idx="1"/>
          </p:nvPr>
        </p:nvSpPr>
        <p:spPr/>
        <p:txBody>
          <a:bodyPr>
            <a:normAutofit fontScale="77500" lnSpcReduction="20000"/>
          </a:bodyPr>
          <a:lstStyle/>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Breakdown of Family relationships/lack of positive relationship with a protective/ nurturing adult</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Cultural difficulties associated with disclosure of CSE</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Disconnecting from support networks </a:t>
            </a:r>
            <a:r>
              <a:rPr lang="en-GB" dirty="0" err="1">
                <a:latin typeface="Arial" panose="020B0604020202020204" pitchFamily="34" charset="0"/>
                <a:ea typeface="Times New Roman" panose="02020603050405020304" pitchFamily="18" charset="0"/>
                <a:cs typeface="Times New Roman" panose="02020603050405020304" pitchFamily="18" charset="0"/>
              </a:rPr>
              <a:t>ie</a:t>
            </a:r>
            <a:r>
              <a:rPr lang="en-GB" dirty="0">
                <a:latin typeface="Arial" panose="020B0604020202020204" pitchFamily="34" charset="0"/>
                <a:ea typeface="Times New Roman" panose="02020603050405020304" pitchFamily="18" charset="0"/>
                <a:cs typeface="Times New Roman" panose="02020603050405020304" pitchFamily="18" charset="0"/>
              </a:rPr>
              <a:t>. family/friends</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Family history of prostitution or exploitation</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History of child sexual exploitation</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History of/current family domestic abuse (including risk of forced marriage/risk of honour based violence/familial child sexual abuse)</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History of/current physical/emotional/sexual abuse/neglect by Parent/Carer/Family member</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History of/current substance misuse and/or mental health problems that impacts on parenting</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2067302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D02E0-9F9C-459B-9BFB-BD973F2D2D6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1D196B5-48A1-4DD2-BDFF-42C0A808BB34}"/>
              </a:ext>
            </a:extLst>
          </p:cNvPr>
          <p:cNvSpPr>
            <a:spLocks noGrp="1"/>
          </p:cNvSpPr>
          <p:nvPr>
            <p:ph idx="1"/>
          </p:nvPr>
        </p:nvSpPr>
        <p:spPr/>
        <p:txBody>
          <a:bodyPr>
            <a:normAutofit fontScale="92500" lnSpcReduction="10000"/>
          </a:bodyPr>
          <a:lstStyle/>
          <a:p>
            <a:pPr>
              <a:lnSpc>
                <a:spcPct val="115000"/>
              </a:lnSpc>
              <a:spcBef>
                <a:spcPts val="200"/>
              </a:spcBef>
              <a:buFont typeface="Arial" panose="020B0604020202020204" pitchFamily="34" charset="0"/>
              <a:buChar char="•"/>
            </a:pPr>
            <a:r>
              <a:rPr lang="en-GB" dirty="0">
                <a:latin typeface="Arial" panose="020B0604020202020204" pitchFamily="34" charset="0"/>
                <a:ea typeface="Times New Roman" panose="02020603050405020304" pitchFamily="18" charset="0"/>
                <a:cs typeface="Times New Roman" panose="02020603050405020304" pitchFamily="18" charset="0"/>
              </a:rPr>
              <a:t>Known to Children’s Social Care/CP Plan/LAC, now or previously	</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Living in a chaotic or dysfunctional household</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Low self-esteem or history of being bullied or of bullying</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Medical condition requiring urgent treatment/medication that may not be available to them if they are missing</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Migrant/refugee/asylum seeker/trafficked child</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Physical or learning disability or communication disorder</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Poverty or deprivation</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Recent bereavement or loss</a:t>
            </a:r>
            <a:endParaRPr lang="en-GB" dirty="0">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362984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48F91-DD57-49EF-B026-ACF05758E5F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1F088D-B344-4571-83AD-8133A9638A76}"/>
              </a:ext>
            </a:extLst>
          </p:cNvPr>
          <p:cNvSpPr>
            <a:spLocks noGrp="1"/>
          </p:cNvSpPr>
          <p:nvPr>
            <p:ph idx="1"/>
          </p:nvPr>
        </p:nvSpPr>
        <p:spPr/>
        <p:txBody>
          <a:bodyPr>
            <a:normAutofit lnSpcReduction="10000"/>
          </a:bodyPr>
          <a:lstStyle/>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Involvement with the Youth Justice system/subject of criminal court order</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Is the child receiving support or services from any other Agency, such as drug &amp; alcohol or mental health services?</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Unsuitable or inappropriate accommodation (inc. street homeless, staying with inappropriate adults/hostel/B&amp;B)</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Unsure about sexuality or unable to disclose to their families/friends</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200"/>
              </a:spcBef>
              <a:buFont typeface="Arial" panose="020B0604020202020204" pitchFamily="34" charset="0"/>
              <a:buChar char="•"/>
              <a:tabLst>
                <a:tab pos="2159000" algn="l"/>
                <a:tab pos="4156075" algn="l"/>
              </a:tabLst>
            </a:pPr>
            <a:r>
              <a:rPr lang="en-GB" dirty="0">
                <a:latin typeface="Arial" panose="020B0604020202020204" pitchFamily="34" charset="0"/>
                <a:ea typeface="Times New Roman" panose="02020603050405020304" pitchFamily="18" charset="0"/>
                <a:cs typeface="Times New Roman" panose="02020603050405020304" pitchFamily="18" charset="0"/>
              </a:rPr>
              <a:t>Young carer</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963093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50933-C3A0-4DB5-B91E-825A248AAD07}"/>
              </a:ext>
            </a:extLst>
          </p:cNvPr>
          <p:cNvSpPr>
            <a:spLocks noGrp="1"/>
          </p:cNvSpPr>
          <p:nvPr>
            <p:ph type="title"/>
          </p:nvPr>
        </p:nvSpPr>
        <p:spPr/>
        <p:txBody>
          <a:bodyPr/>
          <a:lstStyle/>
          <a:p>
            <a:r>
              <a:rPr lang="en-GB" dirty="0"/>
              <a:t>Indicators of risk for CE</a:t>
            </a:r>
          </a:p>
        </p:txBody>
      </p:sp>
      <p:sp>
        <p:nvSpPr>
          <p:cNvPr id="3" name="Content Placeholder 2">
            <a:extLst>
              <a:ext uri="{FF2B5EF4-FFF2-40B4-BE49-F238E27FC236}">
                <a16:creationId xmlns:a16="http://schemas.microsoft.com/office/drawing/2014/main" id="{6650C4A6-A2A4-44A1-A5BB-8D02045705C0}"/>
              </a:ext>
            </a:extLst>
          </p:cNvPr>
          <p:cNvSpPr>
            <a:spLocks noGrp="1"/>
          </p:cNvSpPr>
          <p:nvPr>
            <p:ph idx="1"/>
          </p:nvPr>
        </p:nvSpPr>
        <p:spPr/>
        <p:txBody>
          <a:bodyPr/>
          <a:lstStyle/>
          <a:p>
            <a:r>
              <a:rPr lang="en-GB" sz="1800" dirty="0">
                <a:solidFill>
                  <a:srgbClr val="262626"/>
                </a:solidFill>
                <a:effectLst/>
                <a:latin typeface="Arial" panose="020B0604020202020204" pitchFamily="34" charset="0"/>
                <a:ea typeface="Times New Roman" panose="02020603050405020304" pitchFamily="18" charset="0"/>
                <a:cs typeface="Times New Roman" panose="02020603050405020304" pitchFamily="18" charset="0"/>
              </a:rPr>
              <a:t>Risks include both the current/present danger and those of impending danger to a child taking into consideration their vulnerabilities (above).  </a:t>
            </a:r>
            <a:endParaRPr lang="en-GB" dirty="0"/>
          </a:p>
        </p:txBody>
      </p:sp>
    </p:spTree>
    <p:extLst>
      <p:ext uri="{BB962C8B-B14F-4D97-AF65-F5344CB8AC3E}">
        <p14:creationId xmlns:p14="http://schemas.microsoft.com/office/powerpoint/2010/main" val="31283722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F769-6C55-48AE-9603-8333F6C86A39}"/>
              </a:ext>
            </a:extLst>
          </p:cNvPr>
          <p:cNvSpPr>
            <a:spLocks noGrp="1"/>
          </p:cNvSpPr>
          <p:nvPr>
            <p:ph type="title"/>
          </p:nvPr>
        </p:nvSpPr>
        <p:spPr/>
        <p:txBody>
          <a:bodyPr/>
          <a:lstStyle/>
          <a:p>
            <a:r>
              <a:rPr lang="en-GB" dirty="0"/>
              <a:t>Risks</a:t>
            </a:r>
          </a:p>
        </p:txBody>
      </p:sp>
      <p:sp>
        <p:nvSpPr>
          <p:cNvPr id="6" name="Content Placeholder 5">
            <a:extLst>
              <a:ext uri="{FF2B5EF4-FFF2-40B4-BE49-F238E27FC236}">
                <a16:creationId xmlns:a16="http://schemas.microsoft.com/office/drawing/2014/main" id="{701EF08B-07F9-42E9-80D5-EB0965DC42CB}"/>
              </a:ext>
            </a:extLst>
          </p:cNvPr>
          <p:cNvSpPr>
            <a:spLocks noGrp="1"/>
          </p:cNvSpPr>
          <p:nvPr>
            <p:ph idx="1"/>
          </p:nvPr>
        </p:nvSpPr>
        <p:spPr/>
        <p:txBody>
          <a:bodyPr>
            <a:normAutofit fontScale="92500" lnSpcReduction="20000"/>
          </a:bodyPr>
          <a:lstStyle/>
          <a:p>
            <a:pPr>
              <a:lnSpc>
                <a:spcPct val="120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Associating with unknown adults or associating with adults known to be involved in child exploitation</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20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Associating with other exploited children</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20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Gang member or association</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20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Staying out late/overnight with no reasonable explanation</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20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Regularly going missing</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20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Evidence of mental distress prior to going missing</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20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Evidence of preparation and planning to leave</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20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Pattern of street homelessness and staying with an adult believed to be sexually exploiting them</a:t>
            </a:r>
            <a:endParaRPr lang="en-GB" dirty="0">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5292856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CF207-D1E0-47A8-A72E-41205453638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030A79E-650E-4F1C-9105-770FF667B7BC}"/>
              </a:ext>
            </a:extLst>
          </p:cNvPr>
          <p:cNvSpPr>
            <a:spLocks noGrp="1"/>
          </p:cNvSpPr>
          <p:nvPr>
            <p:ph idx="1"/>
          </p:nvPr>
        </p:nvSpPr>
        <p:spPr/>
        <p:txBody>
          <a:bodyPr>
            <a:normAutofit fontScale="92500" lnSpcReduction="20000"/>
          </a:bodyPr>
          <a:lstStyle/>
          <a:p>
            <a:pPr>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Living independently and failing to respond to attempts by worker to keep in touch</a:t>
            </a:r>
          </a:p>
          <a:p>
            <a:pPr>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Having access to premises not known to parent/carer</a:t>
            </a:r>
          </a:p>
          <a:p>
            <a:pPr>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Breakdown of residential placements due to behaviour</a:t>
            </a:r>
          </a:p>
          <a:p>
            <a:pPr>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Exclusion/suspension from school, unexplained absences or lack of engagement in school/college/training work</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Reduced contact with family and friends and other support networks</a:t>
            </a:r>
          </a:p>
          <a:p>
            <a:pPr>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Physical abuse by controlling adult/physical injury without plausible explanation</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Disclosure of physical sexual assault and then refusing to make or withdrawing a complaint</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Poor self image, eating disorders, self harm</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Sexually transmitted infections</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spcBef>
                <a:spcPts val="100"/>
              </a:spcBef>
              <a:spcAft>
                <a:spcPts val="100"/>
              </a:spcAft>
            </a:pPr>
            <a:endParaRPr lang="en-GB" dirty="0">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786487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4FC37-3246-4985-A00D-79FEF39FA0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23F1A6-9492-4471-BE6F-D92DBF8F855A}"/>
              </a:ext>
            </a:extLst>
          </p:cNvPr>
          <p:cNvSpPr>
            <a:spLocks noGrp="1"/>
          </p:cNvSpPr>
          <p:nvPr>
            <p:ph idx="1"/>
          </p:nvPr>
        </p:nvSpPr>
        <p:spPr/>
        <p:txBody>
          <a:bodyPr>
            <a:normAutofit fontScale="85000" lnSpcReduction="10000"/>
          </a:bodyPr>
          <a:lstStyle/>
          <a:p>
            <a:pPr>
              <a:lnSpc>
                <a:spcPct val="115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Multiple miscarriages or terminations</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Sexually transmitted infections</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Having a much older boyfriend/girlfriend</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Repeat offending/carried out criminal offence whilst missing</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Making/receiving explicit videos/sexting</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Secretive about mobile phone/more than one mobile phone/internet activity</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Meeting people met through social networking sites/gaming sites</a:t>
            </a:r>
          </a:p>
          <a:p>
            <a:pPr>
              <a:lnSpc>
                <a:spcPct val="115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Child under 13 engaging in sexual activity</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Child under 16 meeting different adults and engaging in sexual activity</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
              </a:spcBef>
              <a:spcAft>
                <a:spcPts val="100"/>
              </a:spcAft>
            </a:pPr>
            <a:endParaRPr lang="en-GB" dirty="0">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927595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E4C31-FE43-4F1E-8134-57D7F232D47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84E8F21-26EA-4AF3-B1B6-7F94CEF4824F}"/>
              </a:ext>
            </a:extLst>
          </p:cNvPr>
          <p:cNvSpPr>
            <a:spLocks noGrp="1"/>
          </p:cNvSpPr>
          <p:nvPr>
            <p:ph idx="1"/>
          </p:nvPr>
        </p:nvSpPr>
        <p:spPr/>
        <p:txBody>
          <a:bodyPr>
            <a:normAutofit fontScale="92500" lnSpcReduction="10000"/>
          </a:bodyPr>
          <a:lstStyle/>
          <a:p>
            <a:pPr>
              <a:lnSpc>
                <a:spcPct val="115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Being taken to clubs and hotels by adults to engage in sexual activity</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Clipping - i.e. offering to have sex for money or other payment and then running before sex takes place</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Use of drugs and alcohol</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Unaccounted for money or goods included mobile phones, drugs and alcohol</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Receiving rewards of money or goods for recruiting peers into CE</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Being bought/sold/trafficked</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
              </a:spcBef>
              <a:spcAft>
                <a:spcPts val="100"/>
              </a:spcAft>
              <a:buFont typeface="Arial" panose="020B0604020202020204" pitchFamily="34" charset="0"/>
              <a:buChar char="•"/>
            </a:pPr>
            <a:r>
              <a:rPr lang="en-GB" dirty="0">
                <a:solidFill>
                  <a:srgbClr val="262626"/>
                </a:solidFill>
                <a:latin typeface="Arial" panose="020B0604020202020204" pitchFamily="34" charset="0"/>
                <a:ea typeface="Times New Roman" panose="02020603050405020304" pitchFamily="18" charset="0"/>
                <a:cs typeface="Times New Roman" panose="02020603050405020304" pitchFamily="18" charset="0"/>
              </a:rPr>
              <a:t>Abduction or forced imprisonment</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896325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8005B-C99F-4D0E-9D30-375EC2B29FD3}"/>
              </a:ext>
            </a:extLst>
          </p:cNvPr>
          <p:cNvSpPr>
            <a:spLocks noGrp="1"/>
          </p:cNvSpPr>
          <p:nvPr>
            <p:ph type="title"/>
          </p:nvPr>
        </p:nvSpPr>
        <p:spPr/>
        <p:txBody>
          <a:bodyPr/>
          <a:lstStyle/>
          <a:p>
            <a:r>
              <a:rPr lang="en-GB" dirty="0"/>
              <a:t>What can we do</a:t>
            </a:r>
          </a:p>
        </p:txBody>
      </p:sp>
      <p:sp>
        <p:nvSpPr>
          <p:cNvPr id="3" name="Content Placeholder 2">
            <a:extLst>
              <a:ext uri="{FF2B5EF4-FFF2-40B4-BE49-F238E27FC236}">
                <a16:creationId xmlns:a16="http://schemas.microsoft.com/office/drawing/2014/main" id="{6CC65945-BF5E-4778-AF8E-0A6BC69A16C1}"/>
              </a:ext>
            </a:extLst>
          </p:cNvPr>
          <p:cNvSpPr>
            <a:spLocks noGrp="1"/>
          </p:cNvSpPr>
          <p:nvPr>
            <p:ph idx="1"/>
          </p:nvPr>
        </p:nvSpPr>
        <p:spPr/>
        <p:txBody>
          <a:bodyPr>
            <a:normAutofit fontScale="85000" lnSpcReduction="20000"/>
          </a:bodyPr>
          <a:lstStyle/>
          <a:p>
            <a:pPr>
              <a:buFont typeface="Arial" panose="020B0604020202020204" pitchFamily="34" charset="0"/>
              <a:buChar char="•"/>
            </a:pPr>
            <a:r>
              <a:rPr lang="en-GB" dirty="0"/>
              <a:t>Be interested, professionally curious, </a:t>
            </a:r>
          </a:p>
          <a:p>
            <a:pPr>
              <a:buFont typeface="Arial" panose="020B0604020202020204" pitchFamily="34" charset="0"/>
              <a:buChar char="•"/>
            </a:pPr>
            <a:r>
              <a:rPr lang="en-GB" dirty="0"/>
              <a:t>listen to what the young person is saying, and hear it from a safeguarding perspective</a:t>
            </a:r>
          </a:p>
          <a:p>
            <a:pPr>
              <a:buFont typeface="Arial" panose="020B0604020202020204" pitchFamily="34" charset="0"/>
              <a:buChar char="•"/>
            </a:pPr>
            <a:r>
              <a:rPr lang="en-GB" dirty="0"/>
              <a:t>Don’t make judgements, especially in relation to their involvement in criminal activities.</a:t>
            </a:r>
          </a:p>
          <a:p>
            <a:pPr>
              <a:buFont typeface="Arial" panose="020B0604020202020204" pitchFamily="34" charset="0"/>
              <a:buChar char="•"/>
            </a:pPr>
            <a:r>
              <a:rPr lang="en-GB" dirty="0"/>
              <a:t>Remember they may appear to be willing participants, but it is likely that their actions and choices are being controlled by perpetrators with more power than them.</a:t>
            </a:r>
          </a:p>
          <a:p>
            <a:pPr>
              <a:buFont typeface="Arial" panose="020B0604020202020204" pitchFamily="34" charset="0"/>
              <a:buChar char="•"/>
            </a:pPr>
            <a:r>
              <a:rPr lang="en-GB" dirty="0"/>
              <a:t>Advocate for the child or young person, and for the safeguarding processes to be followed, </a:t>
            </a:r>
          </a:p>
          <a:p>
            <a:pPr>
              <a:buFont typeface="Arial" panose="020B0604020202020204" pitchFamily="34" charset="0"/>
              <a:buChar char="•"/>
            </a:pPr>
            <a:r>
              <a:rPr lang="en-GB" dirty="0"/>
              <a:t>Challenge professional views which are oppressive, judgmental, or reject the need for a child protection response</a:t>
            </a:r>
          </a:p>
          <a:p>
            <a:pPr>
              <a:buFont typeface="Arial" panose="020B0604020202020204" pitchFamily="34" charset="0"/>
              <a:buChar char="•"/>
            </a:pPr>
            <a:r>
              <a:rPr lang="en-GB" dirty="0"/>
              <a:t>Explain what is happening and why you might need to share information</a:t>
            </a:r>
          </a:p>
        </p:txBody>
      </p:sp>
    </p:spTree>
    <p:extLst>
      <p:ext uri="{BB962C8B-B14F-4D97-AF65-F5344CB8AC3E}">
        <p14:creationId xmlns:p14="http://schemas.microsoft.com/office/powerpoint/2010/main" val="25260322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DED12-707E-4EB6-979D-B2BECC2CA72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D83176-29E3-4D5A-AA01-DA55FC6DA5F0}"/>
              </a:ext>
            </a:extLst>
          </p:cNvPr>
          <p:cNvSpPr>
            <a:spLocks noGrp="1"/>
          </p:cNvSpPr>
          <p:nvPr>
            <p:ph idx="1"/>
          </p:nvPr>
        </p:nvSpPr>
        <p:spPr/>
        <p:txBody>
          <a:bodyPr>
            <a:normAutofit fontScale="92500" lnSpcReduction="10000"/>
          </a:bodyPr>
          <a:lstStyle/>
          <a:p>
            <a:pPr>
              <a:buFont typeface="Arial" panose="020B0604020202020204" pitchFamily="34" charset="0"/>
              <a:buChar char="•"/>
            </a:pPr>
            <a:r>
              <a:rPr lang="en-GB" dirty="0"/>
              <a:t>Keep the young person updated on any outcomes..</a:t>
            </a:r>
          </a:p>
          <a:p>
            <a:pPr>
              <a:buFont typeface="Arial" panose="020B0604020202020204" pitchFamily="34" charset="0"/>
              <a:buChar char="•"/>
            </a:pPr>
            <a:r>
              <a:rPr lang="en-GB" dirty="0"/>
              <a:t>Ensure the child or young person is given choices – give the young people as much control as you can</a:t>
            </a:r>
          </a:p>
          <a:p>
            <a:pPr>
              <a:buFont typeface="Arial" panose="020B0604020202020204" pitchFamily="34" charset="0"/>
              <a:buChar char="•"/>
            </a:pPr>
            <a:r>
              <a:rPr lang="en-GB" dirty="0"/>
              <a:t>Explore a child or young person’s identity and ensure you create a safe space for this</a:t>
            </a:r>
          </a:p>
          <a:p>
            <a:pPr>
              <a:buFont typeface="Arial" panose="020B0604020202020204" pitchFamily="34" charset="0"/>
              <a:buChar char="•"/>
            </a:pPr>
            <a:r>
              <a:rPr lang="en-GB" dirty="0"/>
              <a:t>Look to build a child or young person’s resilience, looking at their strengths and future plans. </a:t>
            </a:r>
          </a:p>
          <a:p>
            <a:pPr>
              <a:buFont typeface="Arial" panose="020B0604020202020204" pitchFamily="34" charset="0"/>
              <a:buChar char="•"/>
            </a:pPr>
            <a:r>
              <a:rPr lang="en-GB" dirty="0"/>
              <a:t>Be creative in your approach and ask what the child or young person wants and needs</a:t>
            </a:r>
          </a:p>
          <a:p>
            <a:pPr>
              <a:buFont typeface="Arial" panose="020B0604020202020204" pitchFamily="34" charset="0"/>
              <a:buChar char="•"/>
            </a:pPr>
            <a:r>
              <a:rPr lang="en-GB" dirty="0"/>
              <a:t>Be honest with the young person</a:t>
            </a:r>
          </a:p>
          <a:p>
            <a:pPr>
              <a:buFont typeface="Arial" panose="020B0604020202020204" pitchFamily="34" charset="0"/>
              <a:buChar char="•"/>
            </a:pPr>
            <a:r>
              <a:rPr lang="en-GB" dirty="0"/>
              <a:t>Be </a:t>
            </a:r>
            <a:r>
              <a:rPr lang="en-GB" dirty="0" err="1"/>
              <a:t>consistant</a:t>
            </a:r>
            <a:endParaRPr lang="en-GB" dirty="0"/>
          </a:p>
        </p:txBody>
      </p:sp>
    </p:spTree>
    <p:extLst>
      <p:ext uri="{BB962C8B-B14F-4D97-AF65-F5344CB8AC3E}">
        <p14:creationId xmlns:p14="http://schemas.microsoft.com/office/powerpoint/2010/main" val="26442035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2D577-3A4F-4F81-A6BF-2D86FC3CE898}"/>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AE0AA833-F737-42E8-BF19-CD27D087DA31}"/>
              </a:ext>
            </a:extLst>
          </p:cNvPr>
          <p:cNvSpPr>
            <a:spLocks noGrp="1"/>
          </p:cNvSpPr>
          <p:nvPr>
            <p:ph idx="1"/>
          </p:nvPr>
        </p:nvSpPr>
        <p:spPr/>
        <p:txBody>
          <a:bodyPr/>
          <a:lstStyle/>
          <a:p>
            <a:r>
              <a:rPr lang="en-GB" sz="2000" dirty="0">
                <a:solidFill>
                  <a:srgbClr val="201F1E"/>
                </a:solidFill>
                <a:latin typeface="Calibri" panose="020F0502020204030204" pitchFamily="34" charset="0"/>
                <a:ea typeface="Calibri" panose="020F0502020204030204" pitchFamily="34" charset="0"/>
                <a:cs typeface="Calibri" panose="020F0502020204030204" pitchFamily="34" charset="0"/>
              </a:rPr>
              <a:t>23</a:t>
            </a:r>
            <a:r>
              <a:rPr lang="en-GB" sz="2000" baseline="30000" dirty="0">
                <a:solidFill>
                  <a:srgbClr val="201F1E"/>
                </a:solidFill>
                <a:latin typeface="Calibri" panose="020F0502020204030204" pitchFamily="34" charset="0"/>
                <a:ea typeface="Calibri" panose="020F0502020204030204" pitchFamily="34" charset="0"/>
                <a:cs typeface="Calibri" panose="020F0502020204030204" pitchFamily="34" charset="0"/>
              </a:rPr>
              <a:t>rd</a:t>
            </a:r>
            <a:r>
              <a:rPr lang="en-GB" sz="2000" dirty="0">
                <a:solidFill>
                  <a:srgbClr val="201F1E"/>
                </a:solidFill>
                <a:latin typeface="Calibri" panose="020F0502020204030204" pitchFamily="34" charset="0"/>
                <a:ea typeface="Calibri" panose="020F0502020204030204" pitchFamily="34" charset="0"/>
                <a:cs typeface="Calibri" panose="020F0502020204030204" pitchFamily="34" charset="0"/>
              </a:rPr>
              <a:t> Feb 2021</a:t>
            </a:r>
            <a:endParaRPr lang="en-GB" sz="2000" dirty="0"/>
          </a:p>
          <a:p>
            <a:r>
              <a:rPr lang="en-GB" sz="2000" dirty="0">
                <a:solidFill>
                  <a:srgbClr val="201F1E"/>
                </a:solidFill>
                <a:latin typeface="Calibri" panose="020F0502020204030204" pitchFamily="34" charset="0"/>
                <a:ea typeface="Calibri" panose="020F0502020204030204" pitchFamily="34" charset="0"/>
                <a:cs typeface="Calibri" panose="020F0502020204030204" pitchFamily="34" charset="0"/>
              </a:rPr>
              <a:t>20 minutes</a:t>
            </a:r>
            <a:endParaRPr lang="en-GB" sz="2000" dirty="0">
              <a:solidFill>
                <a:srgbClr val="201F1E"/>
              </a:solidFill>
              <a:effectLst/>
              <a:latin typeface="Calibri" panose="020F0502020204030204" pitchFamily="34" charset="0"/>
              <a:ea typeface="Calibri" panose="020F0502020204030204" pitchFamily="34" charset="0"/>
              <a:cs typeface="Calibri" panose="020F0502020204030204" pitchFamily="34" charset="0"/>
            </a:endParaRPr>
          </a:p>
          <a:p>
            <a:r>
              <a:rPr lang="en-GB" sz="2000" dirty="0">
                <a:solidFill>
                  <a:srgbClr val="201F1E"/>
                </a:solidFill>
                <a:effectLst/>
                <a:latin typeface="Calibri" panose="020F0502020204030204" pitchFamily="34" charset="0"/>
                <a:ea typeface="Calibri" panose="020F0502020204030204" pitchFamily="34" charset="0"/>
                <a:cs typeface="Calibri" panose="020F0502020204030204" pitchFamily="34" charset="0"/>
              </a:rPr>
              <a:t>Identify a specific interest group of young people and critically explore their experiences of adolescence and ACEs.  Propose interventions which have proven to enhance health and well-being and mitigate adversity.  Your presentation should be supported by wider reading, and linked to the Youth Work National Occupational Standards (</a:t>
            </a:r>
            <a:r>
              <a:rPr lang="en-GB" sz="2000" dirty="0">
                <a:solidFill>
                  <a:srgbClr val="201F1E"/>
                </a:solidFill>
                <a:effectLst/>
                <a:latin typeface="inherit"/>
                <a:ea typeface="Calibri" panose="020F0502020204030204" pitchFamily="34" charset="0"/>
                <a:cs typeface="Calibri" panose="020F0502020204030204" pitchFamily="34" charset="0"/>
              </a:rPr>
              <a:t>CLD Standards Council Scotland, 2019</a:t>
            </a:r>
            <a:r>
              <a:rPr lang="en-GB" sz="2000" dirty="0">
                <a:solidFill>
                  <a:srgbClr val="201F1E"/>
                </a:solidFill>
                <a:effectLst/>
                <a:latin typeface="Calibri" panose="020F0502020204030204" pitchFamily="34" charset="0"/>
                <a:ea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8450361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95C3D-41E4-40C4-B26B-5476E04652B9}"/>
              </a:ext>
            </a:extLst>
          </p:cNvPr>
          <p:cNvSpPr>
            <a:spLocks noGrp="1"/>
          </p:cNvSpPr>
          <p:nvPr>
            <p:ph type="title"/>
          </p:nvPr>
        </p:nvSpPr>
        <p:spPr/>
        <p:txBody>
          <a:bodyPr/>
          <a:lstStyle/>
          <a:p>
            <a:r>
              <a:rPr lang="en-GB" dirty="0"/>
              <a:t>Helpful resources</a:t>
            </a:r>
          </a:p>
        </p:txBody>
      </p:sp>
      <p:sp>
        <p:nvSpPr>
          <p:cNvPr id="3" name="Content Placeholder 2">
            <a:extLst>
              <a:ext uri="{FF2B5EF4-FFF2-40B4-BE49-F238E27FC236}">
                <a16:creationId xmlns:a16="http://schemas.microsoft.com/office/drawing/2014/main" id="{E682A103-C8E0-421C-82F5-ECD184AE1430}"/>
              </a:ext>
            </a:extLst>
          </p:cNvPr>
          <p:cNvSpPr>
            <a:spLocks noGrp="1"/>
          </p:cNvSpPr>
          <p:nvPr>
            <p:ph idx="1"/>
          </p:nvPr>
        </p:nvSpPr>
        <p:spPr/>
        <p:txBody>
          <a:bodyPr>
            <a:normAutofit fontScale="70000" lnSpcReduction="20000"/>
          </a:bodyPr>
          <a:lstStyle/>
          <a:p>
            <a:r>
              <a:rPr lang="en-GB" dirty="0">
                <a:hlinkClick r:id="rId2"/>
              </a:rPr>
              <a:t>Categories Criminal Exploitation (CE); Surrey Safeguarding Children Partnership (surreyscp.org.uk)</a:t>
            </a:r>
            <a:endParaRPr lang="en-GB" dirty="0"/>
          </a:p>
          <a:p>
            <a:r>
              <a:rPr lang="en-GB" sz="2000" dirty="0">
                <a:effectLst/>
                <a:latin typeface="Calibri" panose="020F0502020204030204" pitchFamily="34" charset="0"/>
                <a:ea typeface="Calibri" panose="020F0502020204030204" pitchFamily="34" charset="0"/>
                <a:cs typeface="Times New Roman" panose="02020603050405020304" pitchFamily="18" charset="0"/>
              </a:rPr>
              <a:t>https://www.google.com/url?sa=t&amp;rct=j&amp;q=&amp;esrc=s&amp;source=web&amp;cd=&amp;ved=2ahUKEwifs5DNhs7uAhVHhlwKHQdAA9kQFjAAegQIAhAC&amp;url=https%3A%2F%2Fwww.knowsleyscp.org.uk%2Fwp-content%2Fuploads%2F2019%2F02%2FNew-Knowsley-Child-Exploitation-Policy-2019.doc&amp;usg=AOvVaw01cQpNz2bm8mKCx4D2oeRl </a:t>
            </a:r>
          </a:p>
          <a:p>
            <a:r>
              <a:rPr lang="en-GB" sz="2000" dirty="0">
                <a:hlinkClick r:id="rId3"/>
              </a:rPr>
              <a:t>Addressing Adversity Book — </a:t>
            </a:r>
            <a:r>
              <a:rPr lang="en-GB" sz="2000" dirty="0" err="1">
                <a:hlinkClick r:id="rId3"/>
              </a:rPr>
              <a:t>YoungMinds</a:t>
            </a:r>
            <a:endParaRPr lang="en-GB" sz="2000" dirty="0">
              <a:latin typeface="Calibri" panose="020F0502020204030204" pitchFamily="34" charset="0"/>
              <a:cs typeface="Times New Roman" panose="02020603050405020304" pitchFamily="18" charset="0"/>
            </a:endParaRPr>
          </a:p>
          <a:p>
            <a:r>
              <a:rPr lang="en-GB" sz="2000" dirty="0">
                <a:hlinkClick r:id="rId4"/>
              </a:rPr>
              <a:t>Modern Slavery Act 2015 (legislation.gov.uk)</a:t>
            </a:r>
            <a:endParaRPr lang="en-GB" sz="2000" dirty="0"/>
          </a:p>
          <a:p>
            <a:r>
              <a:rPr lang="en-GB" sz="2000" dirty="0">
                <a:effectLst/>
                <a:latin typeface="Calibri" panose="020F0502020204030204" pitchFamily="34" charset="0"/>
                <a:ea typeface="Calibri" panose="020F0502020204030204" pitchFamily="34" charset="0"/>
                <a:cs typeface="Times New Roman" panose="02020603050405020304" pitchFamily="18" charset="0"/>
                <a:hlinkClick r:id="rId5"/>
              </a:rPr>
              <a:t>https://www.suttonlscp.org.uk/static/guidance_files/2018%2003%20county%20lines%20toolkit%20for%20professionals.pdf</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dirty="0"/>
              <a:t>Barnardo’s (2011), Puppet on a String: The Urgent Need to Cut Children Free from Sexual Exploitation, Barnardo’s, Essex.</a:t>
            </a:r>
          </a:p>
          <a:p>
            <a:pPr marL="0" indent="0">
              <a:buNone/>
            </a:pPr>
            <a:r>
              <a:rPr lang="en-GB" dirty="0"/>
              <a:t>All Wales Child Protection Procedures Review Group (2013) </a:t>
            </a:r>
            <a:r>
              <a:rPr lang="en-GB" dirty="0">
                <a:hlinkClick r:id="rId6"/>
              </a:rPr>
              <a:t>Safeguarding and promoting the welfare of children who are at risk of abuse through sexual exploitation (PDF)</a:t>
            </a:r>
            <a:r>
              <a:rPr lang="en-GB" dirty="0"/>
              <a:t>. [Cardiff]: Welsh Government.</a:t>
            </a:r>
          </a:p>
          <a:p>
            <a:pPr marL="0" indent="0">
              <a:buNone/>
            </a:pPr>
            <a:r>
              <a:rPr lang="en-GB" dirty="0"/>
              <a:t>NSPCC Statistics briefing: child sexual abuse, April 2019</a:t>
            </a:r>
          </a:p>
          <a:p>
            <a:pPr marL="0" indent="0">
              <a:buNone/>
            </a:pPr>
            <a:r>
              <a:rPr lang="en-GB" dirty="0">
                <a:hlinkClick r:id="rId7"/>
              </a:rPr>
              <a:t>https://www.nspcc.org.uk/what-is-child-abuse/types-of-abuse/child-sexual-exploitation/</a:t>
            </a:r>
            <a:r>
              <a:rPr lang="en-GB" dirty="0"/>
              <a:t> </a:t>
            </a:r>
          </a:p>
          <a:p>
            <a:endParaRPr lang="en-GB" dirty="0"/>
          </a:p>
          <a:p>
            <a:endParaRPr lang="en-GB" dirty="0"/>
          </a:p>
        </p:txBody>
      </p:sp>
    </p:spTree>
    <p:extLst>
      <p:ext uri="{BB962C8B-B14F-4D97-AF65-F5344CB8AC3E}">
        <p14:creationId xmlns:p14="http://schemas.microsoft.com/office/powerpoint/2010/main" val="21991381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769</TotalTime>
  <Words>2712</Words>
  <Application>Microsoft Office PowerPoint</Application>
  <PresentationFormat>Widescreen</PresentationFormat>
  <Paragraphs>189</Paragraphs>
  <Slides>39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Calibri</vt:lpstr>
      <vt:lpstr>Calibri Light</vt:lpstr>
      <vt:lpstr>inherit</vt:lpstr>
      <vt:lpstr>Times New Roman</vt:lpstr>
      <vt:lpstr>Office Theme</vt:lpstr>
      <vt:lpstr>ECYW6003 Young People in Focus</vt:lpstr>
      <vt:lpstr>Today </vt:lpstr>
      <vt:lpstr>Assessment</vt:lpstr>
      <vt:lpstr>PowerPoint Presentation</vt:lpstr>
      <vt:lpstr>PowerPoint Presentation</vt:lpstr>
      <vt:lpstr>PowerPoint Presentation</vt:lpstr>
      <vt:lpstr>Any questions?</vt:lpstr>
      <vt:lpstr>Criminal Exploitation</vt:lpstr>
      <vt:lpstr>PowerPoint Presentation</vt:lpstr>
      <vt:lpstr>What is Criminal Exploitation?</vt:lpstr>
      <vt:lpstr>PowerPoint Presentation</vt:lpstr>
      <vt:lpstr>PowerPoint Presentation</vt:lpstr>
      <vt:lpstr>Group Task (10 minutes)</vt:lpstr>
      <vt:lpstr>Different forms of CE</vt:lpstr>
      <vt:lpstr>Human Trafficking - </vt:lpstr>
      <vt:lpstr>Forced Marriage</vt:lpstr>
      <vt:lpstr>County Lines</vt:lpstr>
      <vt:lpstr>PowerPoint Presentation</vt:lpstr>
      <vt:lpstr>Cukooing</vt:lpstr>
      <vt:lpstr>Child Sexual Exploitation</vt:lpstr>
      <vt:lpstr>PowerPoint Presentation</vt:lpstr>
      <vt:lpstr>A few numbers</vt:lpstr>
      <vt:lpstr>PowerPoint Presentation</vt:lpstr>
      <vt:lpstr>Who is at risk? (10 mins)</vt:lpstr>
      <vt:lpstr>PowerPoint Presentation</vt:lpstr>
      <vt:lpstr>Why?</vt:lpstr>
      <vt:lpstr>Indicators of vulnerabilities for CE</vt:lpstr>
      <vt:lpstr>Vulnerabilities</vt:lpstr>
      <vt:lpstr>PowerPoint Presentation</vt:lpstr>
      <vt:lpstr>PowerPoint Presentation</vt:lpstr>
      <vt:lpstr>Indicators of risk for CE</vt:lpstr>
      <vt:lpstr>Risks</vt:lpstr>
      <vt:lpstr>PowerPoint Presentation</vt:lpstr>
      <vt:lpstr>PowerPoint Presentation</vt:lpstr>
      <vt:lpstr>PowerPoint Presentation</vt:lpstr>
      <vt:lpstr>What can we do</vt:lpstr>
      <vt:lpstr>PowerPoint Presentation</vt:lpstr>
      <vt:lpstr>Assessment</vt:lpstr>
      <vt:lpstr>Helpful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ECYW6003 Young People in Focus</dc:title>
  <dc:creator>katie gardner</dc:creator>
  <cp:lastModifiedBy>Darrel Williams</cp:lastModifiedBy>
  <cp:revision>50</cp:revision>
  <dcterms:created xsi:type="dcterms:W3CDTF">2021-01-29T10:02:48Z</dcterms:created>
  <dcterms:modified xsi:type="dcterms:W3CDTF">2021-02-25T12:42:33Z</dcterms:modified>
</cp:coreProperties>
</file>