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CBE35-1029-BE48-8977-54C664AAF12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870EB06-7E01-D34C-865F-401553F488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BF8F353-5180-4243-96F6-744BBA00BA08}"/>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5" name="Footer Placeholder 4">
            <a:extLst>
              <a:ext uri="{FF2B5EF4-FFF2-40B4-BE49-F238E27FC236}">
                <a16:creationId xmlns:a16="http://schemas.microsoft.com/office/drawing/2014/main" id="{2ED9F646-87DE-3844-B037-ABDE118D5F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A1BF70-631C-B34E-8F02-2FB78A721ED2}"/>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1054916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90E9D-6996-F74A-B4D5-C5DE09F225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8583AA-F4D1-F842-8AE1-A805DD180EEC}"/>
              </a:ext>
            </a:extLst>
          </p:cNvPr>
          <p:cNvSpPr>
            <a:spLocks noGrp="1"/>
          </p:cNvSpPr>
          <p:nvPr>
            <p:ph idx="1"/>
          </p:nvPr>
        </p:nvSpPr>
        <p:spPr/>
        <p:txBody>
          <a:body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B2D25F0D-82A8-AD42-9B72-EA1D45C8FB61}"/>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5" name="Footer Placeholder 4">
            <a:extLst>
              <a:ext uri="{FF2B5EF4-FFF2-40B4-BE49-F238E27FC236}">
                <a16:creationId xmlns:a16="http://schemas.microsoft.com/office/drawing/2014/main" id="{FE88D8D3-BFB0-A247-98B5-2AEBC583DD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ACA419-6F03-9240-9CE7-663ACD7A3212}"/>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1450283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9C4B9-3BE6-014A-AA79-D06E0B2AE9C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6A314BD-D121-EF40-861F-E8A3D55CF6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50C0C485-98C5-464B-AB27-CD456C0E8EC0}"/>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5" name="Footer Placeholder 4">
            <a:extLst>
              <a:ext uri="{FF2B5EF4-FFF2-40B4-BE49-F238E27FC236}">
                <a16:creationId xmlns:a16="http://schemas.microsoft.com/office/drawing/2014/main" id="{70C06DC9-FC6D-D144-A3DC-A02E85D06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982A0-4825-7648-80DB-3CB606EC8DDD}"/>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3190266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8E969-A27B-B947-9602-4B72D34118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6CFCE6-573A-EA4C-8241-1F829996063E}"/>
              </a:ext>
            </a:extLst>
          </p:cNvPr>
          <p:cNvSpPr>
            <a:spLocks noGrp="1"/>
          </p:cNvSpPr>
          <p:nvPr>
            <p:ph sz="half" idx="1"/>
          </p:nvPr>
        </p:nvSpPr>
        <p:spPr>
          <a:xfrm>
            <a:off x="838200" y="1825625"/>
            <a:ext cx="5181600" cy="4351338"/>
          </a:xfrm>
        </p:spPr>
        <p:txBody>
          <a:bodyPr/>
          <a:lstStyle/>
          <a:p>
            <a:r>
              <a:rPr lang="en-GB"/>
              <a:t>Edit Master text styles
Second level
Third level
Fourth level
Fifth level</a:t>
            </a:r>
            <a:endParaRPr lang="en-US"/>
          </a:p>
        </p:txBody>
      </p:sp>
      <p:sp>
        <p:nvSpPr>
          <p:cNvPr id="4" name="Content Placeholder 3">
            <a:extLst>
              <a:ext uri="{FF2B5EF4-FFF2-40B4-BE49-F238E27FC236}">
                <a16:creationId xmlns:a16="http://schemas.microsoft.com/office/drawing/2014/main" id="{E86726B2-5F6B-8448-9CE9-6209F731298A}"/>
              </a:ext>
            </a:extLst>
          </p:cNvPr>
          <p:cNvSpPr>
            <a:spLocks noGrp="1"/>
          </p:cNvSpPr>
          <p:nvPr>
            <p:ph sz="half" idx="2"/>
          </p:nvPr>
        </p:nvSpPr>
        <p:spPr>
          <a:xfrm>
            <a:off x="6172200" y="1825625"/>
            <a:ext cx="5181600" cy="4351338"/>
          </a:xfrm>
        </p:spPr>
        <p:txBody>
          <a:body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C041C94E-9773-354E-B15C-D89A0A41DE34}"/>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6" name="Footer Placeholder 5">
            <a:extLst>
              <a:ext uri="{FF2B5EF4-FFF2-40B4-BE49-F238E27FC236}">
                <a16:creationId xmlns:a16="http://schemas.microsoft.com/office/drawing/2014/main" id="{B7D51679-A83D-FF49-BE0F-063D9F6A7A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D69BEC-CA60-4445-95E2-9D73A6C75739}"/>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123370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B7B6D-719A-EF45-8B72-6735656E531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A67A671-88B6-224B-9966-17F057A412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GB"/>
              <a:t>Edit Master text styles
Second level
Third level
Fourth level
Fifth level</a:t>
            </a:r>
            <a:endParaRPr lang="en-US"/>
          </a:p>
        </p:txBody>
      </p:sp>
      <p:sp>
        <p:nvSpPr>
          <p:cNvPr id="4" name="Content Placeholder 3">
            <a:extLst>
              <a:ext uri="{FF2B5EF4-FFF2-40B4-BE49-F238E27FC236}">
                <a16:creationId xmlns:a16="http://schemas.microsoft.com/office/drawing/2014/main" id="{4B89D5A2-36E3-8349-B087-B786C8D209A1}"/>
              </a:ext>
            </a:extLst>
          </p:cNvPr>
          <p:cNvSpPr>
            <a:spLocks noGrp="1"/>
          </p:cNvSpPr>
          <p:nvPr>
            <p:ph sz="half" idx="2"/>
          </p:nvPr>
        </p:nvSpPr>
        <p:spPr>
          <a:xfrm>
            <a:off x="839788" y="2505075"/>
            <a:ext cx="5157787" cy="3684588"/>
          </a:xfrm>
        </p:spPr>
        <p:txBody>
          <a:bodyPr/>
          <a:lstStyle/>
          <a:p>
            <a:r>
              <a:rPr lang="en-GB"/>
              <a:t>Edit Master text styles
Second level
Third level
Fourth level
Fifth level</a:t>
            </a:r>
            <a:endParaRPr lang="en-US"/>
          </a:p>
        </p:txBody>
      </p:sp>
      <p:sp>
        <p:nvSpPr>
          <p:cNvPr id="5" name="Text Placeholder 4">
            <a:extLst>
              <a:ext uri="{FF2B5EF4-FFF2-40B4-BE49-F238E27FC236}">
                <a16:creationId xmlns:a16="http://schemas.microsoft.com/office/drawing/2014/main" id="{6763BF08-10A6-E041-8E4B-C54A407DC4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GB"/>
              <a:t>Edit Master text styles
Second level
Third level
Fourth level
Fifth level</a:t>
            </a:r>
            <a:endParaRPr lang="en-US"/>
          </a:p>
        </p:txBody>
      </p:sp>
      <p:sp>
        <p:nvSpPr>
          <p:cNvPr id="6" name="Content Placeholder 5">
            <a:extLst>
              <a:ext uri="{FF2B5EF4-FFF2-40B4-BE49-F238E27FC236}">
                <a16:creationId xmlns:a16="http://schemas.microsoft.com/office/drawing/2014/main" id="{3315E56D-9708-4B4F-A81C-D04B35D83E9A}"/>
              </a:ext>
            </a:extLst>
          </p:cNvPr>
          <p:cNvSpPr>
            <a:spLocks noGrp="1"/>
          </p:cNvSpPr>
          <p:nvPr>
            <p:ph sz="quarter" idx="4"/>
          </p:nvPr>
        </p:nvSpPr>
        <p:spPr>
          <a:xfrm>
            <a:off x="6172200" y="2505075"/>
            <a:ext cx="5183188" cy="3684588"/>
          </a:xfrm>
        </p:spPr>
        <p:txBody>
          <a:bodyPr/>
          <a:lstStyle/>
          <a:p>
            <a:r>
              <a:rPr lang="en-GB"/>
              <a:t>Edit Master text styles
Second level
Third level
Fourth level
Fifth level</a:t>
            </a:r>
            <a:endParaRPr lang="en-US"/>
          </a:p>
        </p:txBody>
      </p:sp>
      <p:sp>
        <p:nvSpPr>
          <p:cNvPr id="7" name="Date Placeholder 6">
            <a:extLst>
              <a:ext uri="{FF2B5EF4-FFF2-40B4-BE49-F238E27FC236}">
                <a16:creationId xmlns:a16="http://schemas.microsoft.com/office/drawing/2014/main" id="{A221F100-315F-2548-BFDE-1F505071C472}"/>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8" name="Footer Placeholder 7">
            <a:extLst>
              <a:ext uri="{FF2B5EF4-FFF2-40B4-BE49-F238E27FC236}">
                <a16:creationId xmlns:a16="http://schemas.microsoft.com/office/drawing/2014/main" id="{F18D63C0-2BF8-D14B-89AB-7456184AF4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D1A4E0-DFA7-5746-8B85-E89971424D73}"/>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2152507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F6DB0-4EF5-7B42-BC6F-0E2F7CCFCA3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047EA58-7C6D-AD4B-98F9-6926E7CB0F1B}"/>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4" name="Footer Placeholder 3">
            <a:extLst>
              <a:ext uri="{FF2B5EF4-FFF2-40B4-BE49-F238E27FC236}">
                <a16:creationId xmlns:a16="http://schemas.microsoft.com/office/drawing/2014/main" id="{3780DED5-DBF2-5C42-98B4-CF03942431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0E2AAB-7C72-4340-953C-A2BD2E2FA52F}"/>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2475559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558E75-4D9E-8741-8919-AFC8F9C9CCDC}"/>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3" name="Footer Placeholder 2">
            <a:extLst>
              <a:ext uri="{FF2B5EF4-FFF2-40B4-BE49-F238E27FC236}">
                <a16:creationId xmlns:a16="http://schemas.microsoft.com/office/drawing/2014/main" id="{52714ABC-7F57-774F-BF72-723DAC5178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E4650E-C25F-7242-A7AA-E490923E0283}"/>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63607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D2733-EBA0-4643-8E8A-15BF23303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BC2259F-5AE2-6947-8979-7EC7160395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GB"/>
              <a:t>Edit Master text styles
Second level
Third level
Fourth level
Fifth level</a:t>
            </a:r>
            <a:endParaRPr lang="en-US"/>
          </a:p>
        </p:txBody>
      </p:sp>
      <p:sp>
        <p:nvSpPr>
          <p:cNvPr id="4" name="Text Placeholder 3">
            <a:extLst>
              <a:ext uri="{FF2B5EF4-FFF2-40B4-BE49-F238E27FC236}">
                <a16:creationId xmlns:a16="http://schemas.microsoft.com/office/drawing/2014/main" id="{815DE628-B4D7-0341-AFAA-D0BCEA7398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330642D1-5D47-4045-B8AA-04590D684F68}"/>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6" name="Footer Placeholder 5">
            <a:extLst>
              <a:ext uri="{FF2B5EF4-FFF2-40B4-BE49-F238E27FC236}">
                <a16:creationId xmlns:a16="http://schemas.microsoft.com/office/drawing/2014/main" id="{386C844D-F1A9-F440-A72C-F53B9615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35593A-F1E9-8748-8478-20B0FB226B4E}"/>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781030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3C215-EEA8-A243-A9C8-1E7D23A2DC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E4BADB3-D635-944E-A1E5-8E7192A3AF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09C394-80CC-524C-A62D-B5888389E8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en-GB"/>
              <a:t>Edit Master text styles
Second level
Third level
Fourth level
Fifth level</a:t>
            </a:r>
            <a:endParaRPr lang="en-US"/>
          </a:p>
        </p:txBody>
      </p:sp>
      <p:sp>
        <p:nvSpPr>
          <p:cNvPr id="5" name="Date Placeholder 4">
            <a:extLst>
              <a:ext uri="{FF2B5EF4-FFF2-40B4-BE49-F238E27FC236}">
                <a16:creationId xmlns:a16="http://schemas.microsoft.com/office/drawing/2014/main" id="{060FAF9C-E6D1-6E47-9CE9-E428C677C77F}"/>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6" name="Footer Placeholder 5">
            <a:extLst>
              <a:ext uri="{FF2B5EF4-FFF2-40B4-BE49-F238E27FC236}">
                <a16:creationId xmlns:a16="http://schemas.microsoft.com/office/drawing/2014/main" id="{CDE792F3-9F24-1D44-91FB-CD335BDAE6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D4298-058B-304C-BCF5-B84F8BD00319}"/>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3514715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41E71-1C70-BF4D-BA7C-582B37E761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96B958-CEF8-6D46-A2C6-34191774A5C8}"/>
              </a:ext>
            </a:extLst>
          </p:cNvPr>
          <p:cNvSpPr>
            <a:spLocks noGrp="1"/>
          </p:cNvSpPr>
          <p:nvPr>
            <p:ph type="body" orient="vert" idx="1"/>
          </p:nvPr>
        </p:nvSpPr>
        <p:spPr/>
        <p:txBody>
          <a:bodyPr vert="eaVert"/>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0882D933-1712-2643-9C23-28EC3D4271BC}"/>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5" name="Footer Placeholder 4">
            <a:extLst>
              <a:ext uri="{FF2B5EF4-FFF2-40B4-BE49-F238E27FC236}">
                <a16:creationId xmlns:a16="http://schemas.microsoft.com/office/drawing/2014/main" id="{10D714DB-C46C-1B41-852C-E68C5ED2F0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7603AF-C9BB-6849-8261-51D61E54F5E4}"/>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1973781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BD7A3D-CB7C-8F4F-BBE7-1F908808B28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C33591-700E-6C47-A65E-F522B7B27127}"/>
              </a:ext>
            </a:extLst>
          </p:cNvPr>
          <p:cNvSpPr>
            <a:spLocks noGrp="1"/>
          </p:cNvSpPr>
          <p:nvPr>
            <p:ph type="body" orient="vert" idx="1"/>
          </p:nvPr>
        </p:nvSpPr>
        <p:spPr>
          <a:xfrm>
            <a:off x="838200" y="365125"/>
            <a:ext cx="7734300" cy="5811838"/>
          </a:xfrm>
        </p:spPr>
        <p:txBody>
          <a:bodyPr vert="eaVert"/>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66C2BC34-D5EF-5D4E-88DE-4B8C874CFB8C}"/>
              </a:ext>
            </a:extLst>
          </p:cNvPr>
          <p:cNvSpPr>
            <a:spLocks noGrp="1"/>
          </p:cNvSpPr>
          <p:nvPr>
            <p:ph type="dt" sz="half" idx="10"/>
          </p:nvPr>
        </p:nvSpPr>
        <p:spPr/>
        <p:txBody>
          <a:bodyPr/>
          <a:lstStyle/>
          <a:p>
            <a:fld id="{11A1A903-1781-9B45-BC2C-6B33E8B197C9}" type="datetimeFigureOut">
              <a:rPr lang="en-US" smtClean="0"/>
              <a:t>11/20/18</a:t>
            </a:fld>
            <a:endParaRPr lang="en-US"/>
          </a:p>
        </p:txBody>
      </p:sp>
      <p:sp>
        <p:nvSpPr>
          <p:cNvPr id="5" name="Footer Placeholder 4">
            <a:extLst>
              <a:ext uri="{FF2B5EF4-FFF2-40B4-BE49-F238E27FC236}">
                <a16:creationId xmlns:a16="http://schemas.microsoft.com/office/drawing/2014/main" id="{98289E3E-9E04-B54D-BC94-A3A0C3C225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6EE6C1-CAFF-5042-84CD-73B4B32EDCBC}"/>
              </a:ext>
            </a:extLst>
          </p:cNvPr>
          <p:cNvSpPr>
            <a:spLocks noGrp="1"/>
          </p:cNvSpPr>
          <p:nvPr>
            <p:ph type="sldNum" sz="quarter" idx="12"/>
          </p:nvPr>
        </p:nvSpPr>
        <p:spPr/>
        <p:txBody>
          <a:bodyPr/>
          <a:lstStyle/>
          <a:p>
            <a:fld id="{7AB0E271-7C00-2147-B2E3-D66DA15DC64C}" type="slidenum">
              <a:rPr lang="en-US" smtClean="0"/>
              <a:t>‹#›</a:t>
            </a:fld>
            <a:endParaRPr lang="en-US"/>
          </a:p>
        </p:txBody>
      </p:sp>
    </p:spTree>
    <p:extLst>
      <p:ext uri="{BB962C8B-B14F-4D97-AF65-F5344CB8AC3E}">
        <p14:creationId xmlns:p14="http://schemas.microsoft.com/office/powerpoint/2010/main" val="533972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9C9C19-FC99-F944-B745-A032659EE5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51788C-5927-F142-87B9-C15A7DD7AA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r>
              <a:rPr lang="en-GB"/>
              <a:t>Edit Master text styles
Second level
Third level
Fourth level
Fifth level</a:t>
            </a:r>
            <a:endParaRPr lang="en-US"/>
          </a:p>
        </p:txBody>
      </p:sp>
      <p:sp>
        <p:nvSpPr>
          <p:cNvPr id="4" name="Date Placeholder 3">
            <a:extLst>
              <a:ext uri="{FF2B5EF4-FFF2-40B4-BE49-F238E27FC236}">
                <a16:creationId xmlns:a16="http://schemas.microsoft.com/office/drawing/2014/main" id="{C5A82460-9657-3744-AAF9-6306970C6A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A1A903-1781-9B45-BC2C-6B33E8B197C9}" type="datetimeFigureOut">
              <a:rPr lang="en-US" smtClean="0"/>
              <a:t>11/20/18</a:t>
            </a:fld>
            <a:endParaRPr lang="en-US"/>
          </a:p>
        </p:txBody>
      </p:sp>
      <p:sp>
        <p:nvSpPr>
          <p:cNvPr id="5" name="Footer Placeholder 4">
            <a:extLst>
              <a:ext uri="{FF2B5EF4-FFF2-40B4-BE49-F238E27FC236}">
                <a16:creationId xmlns:a16="http://schemas.microsoft.com/office/drawing/2014/main" id="{C14A688B-8B41-2C41-B27F-D418E3EF00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DFF9462-FA27-1647-863D-D313484A66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B0E271-7C00-2147-B2E3-D66DA15DC64C}" type="slidenum">
              <a:rPr lang="en-US" smtClean="0"/>
              <a:t>‹#›</a:t>
            </a:fld>
            <a:endParaRPr lang="en-US"/>
          </a:p>
        </p:txBody>
      </p:sp>
    </p:spTree>
    <p:extLst>
      <p:ext uri="{BB962C8B-B14F-4D97-AF65-F5344CB8AC3E}">
        <p14:creationId xmlns:p14="http://schemas.microsoft.com/office/powerpoint/2010/main" val="1965435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7DCC45-C5CA-A048-8A71-78DCA31A09E2}"/>
              </a:ext>
            </a:extLst>
          </p:cNvPr>
          <p:cNvSpPr txBox="1"/>
          <p:nvPr/>
        </p:nvSpPr>
        <p:spPr>
          <a:xfrm>
            <a:off x="1548581" y="2062589"/>
            <a:ext cx="9094838" cy="1938992"/>
          </a:xfrm>
          <a:prstGeom prst="rect">
            <a:avLst/>
          </a:prstGeom>
          <a:noFill/>
        </p:spPr>
        <p:txBody>
          <a:bodyPr wrap="square" rtlCol="0">
            <a:spAutoFit/>
          </a:bodyPr>
          <a:lstStyle/>
          <a:p>
            <a:pPr algn="l"/>
            <a:r>
              <a:rPr lang="en-US" sz="6000" b="1" dirty="0">
                <a:solidFill>
                  <a:srgbClr val="FF0000"/>
                </a:solidFill>
              </a:rPr>
              <a:t>Chapter 7: access and the future of higher education.  </a:t>
            </a:r>
          </a:p>
        </p:txBody>
      </p:sp>
    </p:spTree>
    <p:extLst>
      <p:ext uri="{BB962C8B-B14F-4D97-AF65-F5344CB8AC3E}">
        <p14:creationId xmlns:p14="http://schemas.microsoft.com/office/powerpoint/2010/main" val="1211312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DE7E27-33E9-434D-AE61-14C406C7E568}"/>
              </a:ext>
            </a:extLst>
          </p:cNvPr>
          <p:cNvSpPr txBox="1"/>
          <p:nvPr/>
        </p:nvSpPr>
        <p:spPr>
          <a:xfrm>
            <a:off x="208253" y="944999"/>
            <a:ext cx="8354006" cy="1200329"/>
          </a:xfrm>
          <a:prstGeom prst="rect">
            <a:avLst/>
          </a:prstGeom>
          <a:noFill/>
        </p:spPr>
        <p:txBody>
          <a:bodyPr wrap="square">
            <a:spAutoFit/>
          </a:bodyPr>
          <a:lstStyle/>
          <a:p>
            <a:r>
              <a:rPr lang="en-US" dirty="0"/>
              <a:t>It wants higher education in Wales to have a bigger contribution and a bigger impact to </a:t>
            </a:r>
            <a:r>
              <a:rPr lang="en-US" dirty="0" err="1"/>
              <a:t>realising</a:t>
            </a:r>
            <a:r>
              <a:rPr lang="en-US" dirty="0"/>
              <a:t> the Assembly's plans for the economic, social and cultural regeneration of the country, in this century there are many students who go onto higher education, to get a better ob, or to expand on their skills and knowledge.  </a:t>
            </a:r>
          </a:p>
        </p:txBody>
      </p:sp>
      <p:sp>
        <p:nvSpPr>
          <p:cNvPr id="6" name="TextBox 5">
            <a:extLst>
              <a:ext uri="{FF2B5EF4-FFF2-40B4-BE49-F238E27FC236}">
                <a16:creationId xmlns:a16="http://schemas.microsoft.com/office/drawing/2014/main" id="{37267DCA-1333-044B-B372-9828DA9924E5}"/>
              </a:ext>
            </a:extLst>
          </p:cNvPr>
          <p:cNvSpPr txBox="1"/>
          <p:nvPr/>
        </p:nvSpPr>
        <p:spPr>
          <a:xfrm>
            <a:off x="317500" y="191729"/>
            <a:ext cx="5404328" cy="707886"/>
          </a:xfrm>
          <a:prstGeom prst="rect">
            <a:avLst/>
          </a:prstGeom>
          <a:noFill/>
        </p:spPr>
        <p:txBody>
          <a:bodyPr wrap="square" rtlCol="0">
            <a:spAutoFit/>
          </a:bodyPr>
          <a:lstStyle/>
          <a:p>
            <a:pPr algn="l"/>
            <a:r>
              <a:rPr lang="en-US" sz="4000" b="1" dirty="0">
                <a:solidFill>
                  <a:schemeClr val="accent5"/>
                </a:solidFill>
              </a:rPr>
              <a:t>Key policy objectives</a:t>
            </a:r>
          </a:p>
        </p:txBody>
      </p:sp>
      <p:sp>
        <p:nvSpPr>
          <p:cNvPr id="7" name="TextBox 6">
            <a:extLst>
              <a:ext uri="{FF2B5EF4-FFF2-40B4-BE49-F238E27FC236}">
                <a16:creationId xmlns:a16="http://schemas.microsoft.com/office/drawing/2014/main" id="{CE6CA733-264D-DE46-8476-6CFB3D42D1B4}"/>
              </a:ext>
            </a:extLst>
          </p:cNvPr>
          <p:cNvSpPr txBox="1"/>
          <p:nvPr/>
        </p:nvSpPr>
        <p:spPr>
          <a:xfrm>
            <a:off x="208253" y="2228671"/>
            <a:ext cx="8354006" cy="1200329"/>
          </a:xfrm>
          <a:prstGeom prst="rect">
            <a:avLst/>
          </a:prstGeom>
          <a:noFill/>
        </p:spPr>
        <p:txBody>
          <a:bodyPr wrap="square" rtlCol="0">
            <a:spAutoFit/>
          </a:bodyPr>
          <a:lstStyle/>
          <a:p>
            <a:pPr algn="l"/>
            <a:r>
              <a:rPr lang="en-US" dirty="0"/>
              <a:t>There is around twenty four percent of 19-24 year olds in Wales that go onto higher education, this shows that many students at that age go on to higher education.  It also states that the amount of students who are going onto higher education is increasing every year.  </a:t>
            </a:r>
          </a:p>
        </p:txBody>
      </p:sp>
      <p:sp>
        <p:nvSpPr>
          <p:cNvPr id="9" name="TextBox 8">
            <a:extLst>
              <a:ext uri="{FF2B5EF4-FFF2-40B4-BE49-F238E27FC236}">
                <a16:creationId xmlns:a16="http://schemas.microsoft.com/office/drawing/2014/main" id="{7B8551F1-4B2E-F943-A03F-621CDD3AB28D}"/>
              </a:ext>
            </a:extLst>
          </p:cNvPr>
          <p:cNvSpPr txBox="1"/>
          <p:nvPr/>
        </p:nvSpPr>
        <p:spPr>
          <a:xfrm>
            <a:off x="208253" y="3598158"/>
            <a:ext cx="8354006" cy="1200329"/>
          </a:xfrm>
          <a:prstGeom prst="rect">
            <a:avLst/>
          </a:prstGeom>
          <a:noFill/>
        </p:spPr>
        <p:txBody>
          <a:bodyPr wrap="square">
            <a:spAutoFit/>
          </a:bodyPr>
          <a:lstStyle/>
          <a:p>
            <a:r>
              <a:rPr lang="en-US" dirty="0"/>
              <a:t> The Learning country document (2001), states that “There were 101,251 enrollments on higher education courses in Wales in AY 1999/2000, excluding the Open University”.  This shows there are many students going onto higher education in Wales, and that Wales perform relatively well compared to other parts in the UK.  </a:t>
            </a:r>
          </a:p>
        </p:txBody>
      </p:sp>
      <p:sp>
        <p:nvSpPr>
          <p:cNvPr id="2" name="TextBox 1">
            <a:extLst>
              <a:ext uri="{FF2B5EF4-FFF2-40B4-BE49-F238E27FC236}">
                <a16:creationId xmlns:a16="http://schemas.microsoft.com/office/drawing/2014/main" id="{B9D8C2D5-1D70-EF40-86B8-71A4D5FFDB7C}"/>
              </a:ext>
            </a:extLst>
          </p:cNvPr>
          <p:cNvSpPr txBox="1"/>
          <p:nvPr/>
        </p:nvSpPr>
        <p:spPr>
          <a:xfrm>
            <a:off x="208253" y="4837471"/>
            <a:ext cx="8244759" cy="1754326"/>
          </a:xfrm>
          <a:prstGeom prst="rect">
            <a:avLst/>
          </a:prstGeom>
          <a:noFill/>
        </p:spPr>
        <p:txBody>
          <a:bodyPr wrap="square" rtlCol="0">
            <a:spAutoFit/>
          </a:bodyPr>
          <a:lstStyle/>
          <a:p>
            <a:pPr algn="l"/>
            <a:r>
              <a:rPr lang="en-US" dirty="0"/>
              <a:t>There is a very big difference in the number of students from a privileged and disadvantaged homes who go onto higher education.  In this century there are many children who go onto higher education, therefore, the children are not pushed aside due to their circumstances, they are all equal.  </a:t>
            </a:r>
          </a:p>
          <a:p>
            <a:pPr algn="l"/>
            <a:endParaRPr lang="en-US" dirty="0"/>
          </a:p>
          <a:p>
            <a:pPr algn="l"/>
            <a:r>
              <a:rPr lang="en-US" dirty="0"/>
              <a:t>It states that majority of the students are adults.  </a:t>
            </a:r>
          </a:p>
        </p:txBody>
      </p:sp>
    </p:spTree>
    <p:extLst>
      <p:ext uri="{BB962C8B-B14F-4D97-AF65-F5344CB8AC3E}">
        <p14:creationId xmlns:p14="http://schemas.microsoft.com/office/powerpoint/2010/main" val="2985207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Harries (1803550)</dc:creator>
  <cp:lastModifiedBy>Chloe Harries (1803550)</cp:lastModifiedBy>
  <cp:revision>3</cp:revision>
  <dcterms:created xsi:type="dcterms:W3CDTF">2018-11-20T09:26:10Z</dcterms:created>
  <dcterms:modified xsi:type="dcterms:W3CDTF">2018-11-20T10:29:00Z</dcterms:modified>
</cp:coreProperties>
</file>