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69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70" r:id="rId13"/>
  </p:sldIdLst>
  <p:sldSz cx="12192000" cy="6858000"/>
  <p:notesSz cx="6858000" cy="9144000"/>
  <p:embeddedFontLst>
    <p:embeddedFont>
      <p:font typeface="Lato" panose="020F0502020204030203" pitchFamily="34" charset="0"/>
      <p:regular r:id="rId15"/>
      <p:bold r:id="rId16"/>
      <p:italic r:id="rId17"/>
      <p:boldItalic r:id="rId18"/>
    </p:embeddedFont>
    <p:embeddedFont>
      <p:font typeface="Outfit" panose="020B0604020202020204" charset="0"/>
      <p:regular r:id="rId19"/>
      <p:bold r:id="rId20"/>
    </p:embeddedFont>
    <p:embeddedFont>
      <p:font typeface="Raleway" pitchFamily="2" charset="0"/>
      <p:regular r:id="rId21"/>
      <p:bold r:id="rId22"/>
      <p:italic r:id="rId23"/>
      <p:boldItalic r:id="rId24"/>
    </p:embeddedFont>
    <p:embeddedFont>
      <p:font typeface="Tahoma" panose="020B0604030504040204" pitchFamily="34" charset="0"/>
      <p:regular r:id="rId25"/>
      <p:bold r:id="rId2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BCTC" initials="B" lastIdx="1" clrIdx="0">
    <p:extLst>
      <p:ext uri="{19B8F6BF-5375-455C-9EA6-DF929625EA0E}">
        <p15:presenceInfo xmlns:p15="http://schemas.microsoft.com/office/powerpoint/2012/main" userId="BCTC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0F172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83369D-1AA3-4A05-A19C-B38611E1A8C1}" v="4" dt="2026-05-05T22:01:37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595" autoAdjust="0"/>
  </p:normalViewPr>
  <p:slideViewPr>
    <p:cSldViewPr snapToGrid="0">
      <p:cViewPr varScale="1">
        <p:scale>
          <a:sx n="77" d="100"/>
          <a:sy n="77" d="100"/>
        </p:scale>
        <p:origin x="88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font" Target="fonts/font12.fntdata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font" Target="fonts/font11.fntdata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0.fntdata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font" Target="fonts/font9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NKESH AHIR" userId="3e9d6ecb83a000bc" providerId="LiveId" clId="{719187B1-26E7-40AB-866E-10CF911D8422}"/>
    <pc:docChg chg="undo custSel addSld delSld modSld">
      <pc:chgData name="RINKESH AHIR" userId="3e9d6ecb83a000bc" providerId="LiveId" clId="{719187B1-26E7-40AB-866E-10CF911D8422}" dt="2026-05-05T22:01:44.048" v="34" actId="20577"/>
      <pc:docMkLst>
        <pc:docMk/>
      </pc:docMkLst>
      <pc:sldChg chg="modSp mod modNotesTx">
        <pc:chgData name="RINKESH AHIR" userId="3e9d6ecb83a000bc" providerId="LiveId" clId="{719187B1-26E7-40AB-866E-10CF911D8422}" dt="2026-05-05T22:01:44.048" v="34" actId="20577"/>
        <pc:sldMkLst>
          <pc:docMk/>
          <pc:sldMk cId="0" sldId="267"/>
        </pc:sldMkLst>
        <pc:spChg chg="mod">
          <ac:chgData name="RINKESH AHIR" userId="3e9d6ecb83a000bc" providerId="LiveId" clId="{719187B1-26E7-40AB-866E-10CF911D8422}" dt="2026-05-05T21:59:06.753" v="26" actId="20577"/>
          <ac:spMkLst>
            <pc:docMk/>
            <pc:sldMk cId="0" sldId="267"/>
            <ac:spMk id="311" creationId="{00000000-0000-0000-0000-000000000000}"/>
          </ac:spMkLst>
        </pc:spChg>
        <pc:spChg chg="mod">
          <ac:chgData name="RINKESH AHIR" userId="3e9d6ecb83a000bc" providerId="LiveId" clId="{719187B1-26E7-40AB-866E-10CF911D8422}" dt="2026-05-05T21:58:09.226" v="3" actId="20577"/>
          <ac:spMkLst>
            <pc:docMk/>
            <pc:sldMk cId="0" sldId="267"/>
            <ac:spMk id="312" creationId="{00000000-0000-0000-0000-000000000000}"/>
          </ac:spMkLst>
        </pc:spChg>
        <pc:picChg chg="mod">
          <ac:chgData name="RINKESH AHIR" userId="3e9d6ecb83a000bc" providerId="LiveId" clId="{719187B1-26E7-40AB-866E-10CF911D8422}" dt="2026-05-05T22:01:29.255" v="30"/>
          <ac:picMkLst>
            <pc:docMk/>
            <pc:sldMk cId="0" sldId="267"/>
            <ac:picMk id="16" creationId="{11DF8C6C-1AEB-43CA-BF13-3D18DC815A63}"/>
          </ac:picMkLst>
        </pc:picChg>
      </pc:sldChg>
      <pc:sldChg chg="modSp mod">
        <pc:chgData name="RINKESH AHIR" userId="3e9d6ecb83a000bc" providerId="LiveId" clId="{719187B1-26E7-40AB-866E-10CF911D8422}" dt="2026-05-05T21:57:59.002" v="1" actId="20577"/>
        <pc:sldMkLst>
          <pc:docMk/>
          <pc:sldMk cId="0" sldId="269"/>
        </pc:sldMkLst>
        <pc:spChg chg="mod">
          <ac:chgData name="RINKESH AHIR" userId="3e9d6ecb83a000bc" providerId="LiveId" clId="{719187B1-26E7-40AB-866E-10CF911D8422}" dt="2026-05-05T21:57:59.002" v="1" actId="20577"/>
          <ac:spMkLst>
            <pc:docMk/>
            <pc:sldMk cId="0" sldId="269"/>
            <ac:spMk id="88" creationId="{00000000-0000-0000-0000-000000000000}"/>
          </ac:spMkLst>
        </pc:spChg>
      </pc:sldChg>
      <pc:sldChg chg="new del">
        <pc:chgData name="RINKESH AHIR" userId="3e9d6ecb83a000bc" providerId="LiveId" clId="{719187B1-26E7-40AB-866E-10CF911D8422}" dt="2026-05-05T21:58:46.790" v="7" actId="680"/>
        <pc:sldMkLst>
          <pc:docMk/>
          <pc:sldMk cId="2668005070" sldId="271"/>
        </pc:sldMkLst>
      </pc:sldChg>
      <pc:sldChg chg="new del">
        <pc:chgData name="RINKESH AHIR" userId="3e9d6ecb83a000bc" providerId="LiveId" clId="{719187B1-26E7-40AB-866E-10CF911D8422}" dt="2026-05-05T21:58:45.497" v="6" actId="680"/>
        <pc:sldMkLst>
          <pc:docMk/>
          <pc:sldMk cId="3470613903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huggingface.co/spaces/Rinkeshahir/ACUTE-LYMPHOBLASTIC-LEUKAEMIA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3d6fcc172a1_0_7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3d6fcc172a1_0_7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3d6fcc172a1_0_7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3d6fcc172a1_0_7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g3d6fcc172a1_0_7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6" name="Google Shape;156;g3d6fcc172a1_0_72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d6fcc172a1_0_75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g3d6fcc172a1_0_75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3d6fcc172a1_0_8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g3d6fcc172a1_0_8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3d6fcc172a1_0_9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g3d6fcc172a1_0_9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3d6fcc172a1_0_107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g3d6fcc172a1_0_107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g3d6fcc172a1_0_117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g3d6fcc172a1_0_117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g3d6fcc172a1_0_14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GB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MODEL LINK:</a:t>
            </a:r>
            <a:r>
              <a:rPr lang="en-US" sz="1100" b="0" i="0" u="none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1100" b="0" i="0" u="sng" strike="noStrike" cap="none" dirty="0">
                <a:solidFill>
                  <a:srgbClr val="000000"/>
                </a:solidFill>
                <a:effectLst/>
                <a:latin typeface="Arial"/>
                <a:ea typeface="Arial"/>
                <a:cs typeface="Arial"/>
                <a:sym typeface="Arial"/>
                <a:hlinkClick r:id="rId3"/>
              </a:rPr>
              <a:t>https://huggingface.co/spaces/Rinkeshahir/ACUTE-LYMPHOBLASTIC-LEUKAEMIA</a:t>
            </a:r>
            <a:endParaRPr lang="en-US" sz="1100" b="0" i="0" u="none" strike="noStrike" cap="none" dirty="0">
              <a:solidFill>
                <a:srgbClr val="000000"/>
              </a:solidFill>
              <a:effectLst/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05" name="Google Shape;305;g3d6fcc172a1_0_14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g3d6fcc172a1_0_12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1" name="Google Shape;321;g3d6fcc172a1_0_12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3d6fcc172a1_0_9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g3d6fcc172a1_0_9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971708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972600" y="1763267"/>
            <a:ext cx="10250700" cy="2219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972837" y="4230533"/>
            <a:ext cx="10250700" cy="721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972600" y="1763267"/>
            <a:ext cx="10251300" cy="202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6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972600" y="2771833"/>
            <a:ext cx="102516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3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972434" y="2771833"/>
            <a:ext cx="50325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2"/>
          </p:nvPr>
        </p:nvSpPr>
        <p:spPr>
          <a:xfrm>
            <a:off x="6191471" y="2771833"/>
            <a:ext cx="50325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3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7"/>
          <p:cNvSpPr txBox="1">
            <a:spLocks noGrp="1"/>
          </p:cNvSpPr>
          <p:nvPr>
            <p:ph type="title"/>
          </p:nvPr>
        </p:nvSpPr>
        <p:spPr>
          <a:xfrm>
            <a:off x="973333" y="1758200"/>
            <a:ext cx="4401300" cy="1842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961633" y="3708967"/>
            <a:ext cx="4401300" cy="2130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1107036" y="5558926"/>
            <a:ext cx="994316" cy="61102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" name="Google Shape;59;p8"/>
          <p:cNvSpPr txBox="1">
            <a:spLocks noGrp="1"/>
          </p:cNvSpPr>
          <p:nvPr>
            <p:ph type="title"/>
          </p:nvPr>
        </p:nvSpPr>
        <p:spPr>
          <a:xfrm>
            <a:off x="972600" y="1152400"/>
            <a:ext cx="9361500" cy="39801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973333" y="1758200"/>
            <a:ext cx="4401300" cy="2249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966600" y="4215367"/>
            <a:ext cx="4401300" cy="1011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2"/>
          </p:nvPr>
        </p:nvSpPr>
        <p:spPr>
          <a:xfrm>
            <a:off x="6898967" y="1803500"/>
            <a:ext cx="4499100" cy="4034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966600" y="5830068"/>
            <a:ext cx="10263300" cy="6141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1107036" y="5558926"/>
            <a:ext cx="994316" cy="61102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" name="Google Shape;77;p11"/>
          <p:cNvSpPr txBox="1">
            <a:spLocks noGrp="1"/>
          </p:cNvSpPr>
          <p:nvPr>
            <p:ph type="title" hasCustomPrompt="1"/>
          </p:nvPr>
        </p:nvSpPr>
        <p:spPr>
          <a:xfrm>
            <a:off x="972600" y="978600"/>
            <a:ext cx="10251300" cy="1659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972600" y="3030517"/>
            <a:ext cx="10251300" cy="2107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  <a:defRPr>
                <a:solidFill>
                  <a:schemeClr val="lt1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  <a:defRPr>
                <a:solidFill>
                  <a:schemeClr val="lt1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treamlin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Font typeface="Lato"/>
              <a:buChar char="●"/>
              <a:defRPr sz="17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●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●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27.png"/><Relationship Id="rId11" Type="http://schemas.openxmlformats.org/officeDocument/2006/relationships/image" Target="../media/image16.png"/><Relationship Id="rId5" Type="http://schemas.openxmlformats.org/officeDocument/2006/relationships/image" Target="../media/image26.png"/><Relationship Id="rId10" Type="http://schemas.openxmlformats.org/officeDocument/2006/relationships/image" Target="../media/image31.jpe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4.png"/><Relationship Id="rId7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Relationship Id="rId9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13" Type="http://schemas.openxmlformats.org/officeDocument/2006/relationships/image" Target="../media/image58.png"/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12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51.png"/><Relationship Id="rId11" Type="http://schemas.openxmlformats.org/officeDocument/2006/relationships/image" Target="../media/image56.png"/><Relationship Id="rId5" Type="http://schemas.openxmlformats.org/officeDocument/2006/relationships/image" Target="../media/image50.png"/><Relationship Id="rId10" Type="http://schemas.openxmlformats.org/officeDocument/2006/relationships/image" Target="../media/image55.png"/><Relationship Id="rId4" Type="http://schemas.openxmlformats.org/officeDocument/2006/relationships/image" Target="../media/image49.png"/><Relationship Id="rId9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seer.cancer.gov/statfacts/html/alyl.html" TargetMode="External"/><Relationship Id="rId4" Type="http://schemas.openxmlformats.org/officeDocument/2006/relationships/hyperlink" Target="https://openreview.net/forum?id=YicbFdNT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5683653-FE51-4124-8860-70E7C88BFC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52" b="5608"/>
          <a:stretch/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88" name="Google Shape;88;p13"/>
          <p:cNvSpPr txBox="1"/>
          <p:nvPr/>
        </p:nvSpPr>
        <p:spPr>
          <a:xfrm>
            <a:off x="4118864" y="2575613"/>
            <a:ext cx="7615937" cy="15955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>
              <a:lnSpc>
                <a:spcPts val="2800"/>
              </a:lnSpc>
            </a:pPr>
            <a:r>
              <a:rPr lang="en-GB" sz="2000" b="1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Explainable Vision Transformer for Acute Lymphoblastic Leukaemia Subtype Classification with Enhanced Generalizability and Mobile Deployment in Resource-Constrained Settings</a:t>
            </a:r>
          </a:p>
          <a:p>
            <a:pPr marL="0" marR="0" lvl="0" indent="0" algn="ctr" rtl="0">
              <a:lnSpc>
                <a:spcPct val="114987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9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4D8F0E5-EF9F-EFBB-DFDF-517B319ECCE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567" y="424468"/>
            <a:ext cx="2717462" cy="10772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78F854E-03F0-ACDB-6445-833621ED977E}"/>
              </a:ext>
            </a:extLst>
          </p:cNvPr>
          <p:cNvSpPr txBox="1"/>
          <p:nvPr/>
        </p:nvSpPr>
        <p:spPr>
          <a:xfrm>
            <a:off x="4033521" y="1850470"/>
            <a:ext cx="8158479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Master’s Project (ACFA7003)</a:t>
            </a:r>
            <a:endParaRPr lang="en-US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1A5D11-3C07-E4CD-5F7C-EB8477B0B59E}"/>
              </a:ext>
            </a:extLst>
          </p:cNvPr>
          <p:cNvSpPr txBox="1"/>
          <p:nvPr/>
        </p:nvSpPr>
        <p:spPr>
          <a:xfrm>
            <a:off x="4033521" y="4238255"/>
            <a:ext cx="6097554" cy="11323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ts val="2800"/>
              </a:lnSpc>
              <a:buNone/>
            </a:pPr>
            <a:r>
              <a:rPr lang="en-US" sz="2000" b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Presented by</a:t>
            </a:r>
          </a:p>
          <a:p>
            <a:pPr marL="0" marR="0">
              <a:lnSpc>
                <a:spcPts val="2800"/>
              </a:lnSpc>
              <a:buNone/>
            </a:pPr>
            <a:r>
              <a:rPr lang="en-US" sz="2000" b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Name: </a:t>
            </a:r>
            <a:r>
              <a:rPr lang="en-US" sz="20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Rinkeshkumar</a:t>
            </a:r>
            <a:r>
              <a:rPr lang="en-US" sz="20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Ahir</a:t>
            </a:r>
            <a:br>
              <a:rPr lang="en-US" sz="2000" b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sz="2000" b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Student ID: </a:t>
            </a:r>
            <a:r>
              <a:rPr lang="en-US" sz="20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2431174</a:t>
            </a:r>
          </a:p>
        </p:txBody>
      </p:sp>
    </p:spTree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Google Shape;91;p14" descr="remove all the texts. make evrything empty. just keep the visuals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12" y="0"/>
            <a:ext cx="12296273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2" name="Google Shape;92;p14"/>
          <p:cNvSpPr txBox="1"/>
          <p:nvPr/>
        </p:nvSpPr>
        <p:spPr>
          <a:xfrm>
            <a:off x="1225453" y="3138270"/>
            <a:ext cx="2521946" cy="19043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Acute Lymphoblastic </a:t>
            </a:r>
            <a:r>
              <a:rPr lang="en-US" sz="1650" dirty="0" err="1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Leukaemia</a:t>
            </a:r>
            <a:r>
              <a:rPr lang="en-US" sz="165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(ALL) is an aggressive and rapid blood cancer that is mostly found in children [1] [9].</a:t>
            </a:r>
            <a:endParaRPr sz="165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3" name="Google Shape;93;p14"/>
          <p:cNvSpPr txBox="1"/>
          <p:nvPr/>
        </p:nvSpPr>
        <p:spPr>
          <a:xfrm>
            <a:off x="4819039" y="3133774"/>
            <a:ext cx="2658170" cy="22852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conventional diagnostic techniques, including bone marrow biopsies, are very invasive, costly and demand specialized healthcare centers [2].</a:t>
            </a:r>
          </a:p>
        </p:txBody>
      </p:sp>
      <p:sp>
        <p:nvSpPr>
          <p:cNvPr id="94" name="Google Shape;94;p14"/>
          <p:cNvSpPr txBox="1"/>
          <p:nvPr/>
        </p:nvSpPr>
        <p:spPr>
          <a:xfrm>
            <a:off x="8548849" y="3133774"/>
            <a:ext cx="2746339" cy="22852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Peripheral blood smear (PBS) analysis is a less invasive screening method, yet it is subject to human evaluation which has shortcomings of being subjective [2].</a:t>
            </a:r>
            <a:endParaRPr sz="165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5" name="Google Shape;95;p14"/>
          <p:cNvSpPr txBox="1"/>
          <p:nvPr/>
        </p:nvSpPr>
        <p:spPr>
          <a:xfrm>
            <a:off x="944861" y="820107"/>
            <a:ext cx="11351400" cy="4431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199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layfair Display"/>
              </a:rPr>
              <a:t>Introduction: Background and Problem Statement</a:t>
            </a:r>
            <a:endParaRPr sz="105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6" name="Google Shape;96;p14"/>
          <p:cNvSpPr/>
          <p:nvPr/>
        </p:nvSpPr>
        <p:spPr>
          <a:xfrm>
            <a:off x="706736" y="820107"/>
            <a:ext cx="57300" cy="502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5" name="Google Shape;125;p16"/>
          <p:cNvPicPr preferRelativeResize="0"/>
          <p:nvPr/>
        </p:nvPicPr>
        <p:blipFill rotWithShape="1">
          <a:blip r:embed="rId3">
            <a:alphaModFix/>
          </a:blip>
          <a:srcRect t="40" b="30"/>
          <a:stretch/>
        </p:blipFill>
        <p:spPr>
          <a:xfrm>
            <a:off x="-47626" y="-300"/>
            <a:ext cx="12341225" cy="6858593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6"/>
          <p:cNvSpPr txBox="1"/>
          <p:nvPr/>
        </p:nvSpPr>
        <p:spPr>
          <a:xfrm>
            <a:off x="1057300" y="3688672"/>
            <a:ext cx="2859918" cy="1973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this research, the aim is to design a cost-effective, automated deep learning model to classify ALL and its subtypes based on PBS images with the model being ViT-B_16 [ 2].</a:t>
            </a:r>
          </a:p>
        </p:txBody>
      </p:sp>
      <p:sp>
        <p:nvSpPr>
          <p:cNvPr id="127" name="Google Shape;127;p16"/>
          <p:cNvSpPr txBox="1"/>
          <p:nvPr/>
        </p:nvSpPr>
        <p:spPr>
          <a:xfrm>
            <a:off x="4581893" y="3688672"/>
            <a:ext cx="3085002" cy="1973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25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Convolutional neural networks (CNNs) have been traditionally based on local receptive fields, lacking global morphological elements that are widely distributed throughout the cell [3].</a:t>
            </a:r>
            <a:endParaRPr sz="1425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28" name="Google Shape;128;p16"/>
          <p:cNvSpPr txBox="1"/>
          <p:nvPr/>
        </p:nvSpPr>
        <p:spPr>
          <a:xfrm>
            <a:off x="8359700" y="3688672"/>
            <a:ext cx="2859918" cy="19736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49964"/>
              </a:lnSpc>
            </a:pPr>
            <a:r>
              <a:rPr lang="en-US" sz="1425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main issue is that the global self-attention mechanism of the Vision Transformer can offer a more objective and accurate alternative to conventional diagnostic procedures.</a:t>
            </a:r>
            <a:endParaRPr sz="1425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0" name="Google Shape;130;p16"/>
          <p:cNvSpPr txBox="1"/>
          <p:nvPr/>
        </p:nvSpPr>
        <p:spPr>
          <a:xfrm>
            <a:off x="1000125" y="866775"/>
            <a:ext cx="8751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layfair Display"/>
              </a:rPr>
              <a:t>Introduction: Research Aim and Question</a:t>
            </a:r>
            <a:endParaRPr sz="2400" b="1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Google Shape;96;p14">
            <a:extLst>
              <a:ext uri="{FF2B5EF4-FFF2-40B4-BE49-F238E27FC236}">
                <a16:creationId xmlns:a16="http://schemas.microsoft.com/office/drawing/2014/main" id="{B79EE112-434B-4656-ADB9-5E8770A1B0F8}"/>
              </a:ext>
            </a:extLst>
          </p:cNvPr>
          <p:cNvSpPr/>
          <p:nvPr/>
        </p:nvSpPr>
        <p:spPr>
          <a:xfrm>
            <a:off x="822325" y="800041"/>
            <a:ext cx="57300" cy="502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0C4C42D-105A-BB11-B748-79F75C4E0AD6}"/>
              </a:ext>
            </a:extLst>
          </p:cNvPr>
          <p:cNvGrpSpPr/>
          <p:nvPr/>
        </p:nvGrpSpPr>
        <p:grpSpPr>
          <a:xfrm>
            <a:off x="0" y="0"/>
            <a:ext cx="12192000" cy="6857999"/>
            <a:chOff x="0" y="0"/>
            <a:chExt cx="12192000" cy="6857999"/>
          </a:xfrm>
        </p:grpSpPr>
        <p:pic>
          <p:nvPicPr>
            <p:cNvPr id="159" name="Google Shape;159;p18" descr="remove all the texts. make everything empty. just keep the visuals"/>
            <p:cNvPicPr preferRelativeResize="0"/>
            <p:nvPr/>
          </p:nvPicPr>
          <p:blipFill>
            <a:blip r:embed="rId3">
              <a:alphaModFix/>
            </a:blip>
            <a:srcRect t="13596"/>
            <a:stretch>
              <a:fillRect/>
            </a:stretch>
          </p:blipFill>
          <p:spPr>
            <a:xfrm>
              <a:off x="0" y="0"/>
              <a:ext cx="12192000" cy="5875284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" name="Google Shape;159;p18" descr="remove all the texts. make everything empty. just keep the visuals">
              <a:extLst>
                <a:ext uri="{FF2B5EF4-FFF2-40B4-BE49-F238E27FC236}">
                  <a16:creationId xmlns:a16="http://schemas.microsoft.com/office/drawing/2014/main" id="{54D297A4-9A06-9D96-18E4-5084AD67CB61}"/>
                </a:ext>
              </a:extLst>
            </p:cNvPr>
            <p:cNvPicPr preferRelativeResize="0"/>
            <p:nvPr/>
          </p:nvPicPr>
          <p:blipFill>
            <a:blip r:embed="rId3">
              <a:alphaModFix/>
            </a:blip>
            <a:srcRect t="92310" b="-1"/>
            <a:stretch>
              <a:fillRect/>
            </a:stretch>
          </p:blipFill>
          <p:spPr>
            <a:xfrm flipV="1">
              <a:off x="0" y="5875282"/>
              <a:ext cx="12192000" cy="982717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60" name="Google Shape;160;p18"/>
          <p:cNvSpPr txBox="1"/>
          <p:nvPr/>
        </p:nvSpPr>
        <p:spPr>
          <a:xfrm>
            <a:off x="1161447" y="2689024"/>
            <a:ext cx="2775000" cy="2215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Historically, computational </a:t>
            </a:r>
            <a:r>
              <a:rPr lang="en-US" sz="1500" dirty="0" err="1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haematology</a:t>
            </a: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has been dominated by CNNs, which lack the ability to detect diagnostic features located globally due to their local scope [3][10].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1" name="Google Shape;161;p18"/>
          <p:cNvSpPr txBox="1"/>
          <p:nvPr/>
        </p:nvSpPr>
        <p:spPr>
          <a:xfrm>
            <a:off x="4812647" y="2689024"/>
            <a:ext cx="2775000" cy="184665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Newest YOLO-based detection systems are typically said to be highly accurate, but do not adequately distinguish between training and test data [4].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2" name="Google Shape;162;p18"/>
          <p:cNvSpPr txBox="1"/>
          <p:nvPr/>
        </p:nvSpPr>
        <p:spPr>
          <a:xfrm>
            <a:off x="8463847" y="2689024"/>
            <a:ext cx="2775000" cy="2215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heterogeneity in the evaluation of </a:t>
            </a:r>
            <a:r>
              <a:rPr lang="en-US" sz="1500" dirty="0" err="1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leukaemia</a:t>
            </a: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AI literature is so high that it is urgent to ensure strict and independent validation of tests [5].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3" name="Google Shape;163;p18"/>
          <p:cNvSpPr txBox="1"/>
          <p:nvPr/>
        </p:nvSpPr>
        <p:spPr>
          <a:xfrm>
            <a:off x="1049921" y="657046"/>
            <a:ext cx="8751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layfair Display"/>
              </a:rPr>
              <a:t>Literature Review: Current Methods and Limitations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Google Shape;96;p14">
            <a:extLst>
              <a:ext uri="{FF2B5EF4-FFF2-40B4-BE49-F238E27FC236}">
                <a16:creationId xmlns:a16="http://schemas.microsoft.com/office/drawing/2014/main" id="{A7C7BAEA-74D3-44C6-A979-8C78AED6A25E}"/>
              </a:ext>
            </a:extLst>
          </p:cNvPr>
          <p:cNvSpPr/>
          <p:nvPr/>
        </p:nvSpPr>
        <p:spPr>
          <a:xfrm>
            <a:off x="846721" y="590312"/>
            <a:ext cx="57300" cy="502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</p:spTree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" name="Google Shape;168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9" name="Google Shape;169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80661" y="985960"/>
            <a:ext cx="5048250" cy="2000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0" name="Google Shape;170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80661" y="3222066"/>
            <a:ext cx="5048250" cy="32100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71" name="Google Shape;171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400411" y="1661088"/>
            <a:ext cx="5048250" cy="3436143"/>
          </a:xfrm>
          <a:prstGeom prst="rect">
            <a:avLst/>
          </a:prstGeom>
          <a:noFill/>
          <a:ln>
            <a:noFill/>
          </a:ln>
        </p:spPr>
      </p:pic>
      <p:sp>
        <p:nvSpPr>
          <p:cNvPr id="174" name="Google Shape;174;p19"/>
          <p:cNvSpPr txBox="1"/>
          <p:nvPr/>
        </p:nvSpPr>
        <p:spPr>
          <a:xfrm>
            <a:off x="799711" y="481844"/>
            <a:ext cx="11201400" cy="406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10000"/>
              </a:lnSpc>
            </a:pP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layfair Display"/>
              </a:rPr>
              <a:t>Literature Review: </a:t>
            </a: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Gaps and The Vision Transformer Solution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6" name="Google Shape;176;p19"/>
          <p:cNvSpPr txBox="1"/>
          <p:nvPr/>
        </p:nvSpPr>
        <p:spPr>
          <a:xfrm>
            <a:off x="1142611" y="1261584"/>
            <a:ext cx="44007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BIOLOGICAL CONTEXT</a:t>
            </a:r>
            <a:endParaRPr sz="200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7" name="Google Shape;177;p19"/>
          <p:cNvSpPr txBox="1"/>
          <p:nvPr/>
        </p:nvSpPr>
        <p:spPr>
          <a:xfrm>
            <a:off x="1142611" y="1557460"/>
            <a:ext cx="4400700" cy="13849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Significant morphological alterations of ALL (plastic frameworks) including altered chromatin texture, and cytoplasmic distortions are spread throughout the PBS image worldwide [2].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8" name="Google Shape;178;p19"/>
          <p:cNvSpPr txBox="1"/>
          <p:nvPr/>
        </p:nvSpPr>
        <p:spPr>
          <a:xfrm>
            <a:off x="1142611" y="3367543"/>
            <a:ext cx="44007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335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TECHNOLOGICAL MECHANISM</a:t>
            </a:r>
            <a:endParaRPr sz="200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9" name="Google Shape;179;p19"/>
          <p:cNvSpPr txBox="1"/>
          <p:nvPr/>
        </p:nvSpPr>
        <p:spPr>
          <a:xfrm>
            <a:off x="1155219" y="5173043"/>
            <a:ext cx="4400700" cy="1038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Vision Transformers break images into fixed patches, and process them in parallel, inherently generating global cellular morphology [6].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1" name="Google Shape;181;p19"/>
          <p:cNvSpPr txBox="1"/>
          <p:nvPr/>
        </p:nvSpPr>
        <p:spPr>
          <a:xfrm>
            <a:off x="6876660" y="2964122"/>
            <a:ext cx="4095900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RESEARCH  OPPORTUNITY</a:t>
            </a:r>
            <a:endParaRPr sz="24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2" name="Google Shape;182;p19"/>
          <p:cNvSpPr txBox="1"/>
          <p:nvPr/>
        </p:nvSpPr>
        <p:spPr>
          <a:xfrm>
            <a:off x="6876660" y="3280338"/>
            <a:ext cx="4448629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lvl="0" indent="0" algn="just">
              <a:lnSpc>
                <a:spcPct val="150000"/>
              </a:lnSpc>
              <a:buFont typeface="Arial"/>
              <a:buNone/>
            </a:pPr>
            <a:r>
              <a:rPr lang="en-US" sz="16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There is an existing significant literature gap in the assessment of a pure, transfer-learned ViT-B_16 model on a strict hold-out dataset with detailed clinical measures.</a:t>
            </a:r>
            <a:endParaRPr sz="16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83" name="Google Shape;183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89603" y="1287242"/>
            <a:ext cx="1333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89603" y="3407598"/>
            <a:ext cx="133350" cy="133350"/>
          </a:xfrm>
          <a:prstGeom prst="rect">
            <a:avLst/>
          </a:prstGeom>
          <a:noFill/>
          <a:ln>
            <a:noFill/>
          </a:ln>
        </p:spPr>
      </p:pic>
      <p:sp>
        <p:nvSpPr>
          <p:cNvPr id="185" name="Google Shape;185;p19"/>
          <p:cNvSpPr/>
          <p:nvPr/>
        </p:nvSpPr>
        <p:spPr>
          <a:xfrm>
            <a:off x="2771386" y="379356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86" name="Google Shape;186;p19"/>
          <p:cNvSpPr/>
          <p:nvPr/>
        </p:nvSpPr>
        <p:spPr>
          <a:xfrm>
            <a:off x="3180961" y="379356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87" name="Google Shape;187;p19"/>
          <p:cNvSpPr/>
          <p:nvPr/>
        </p:nvSpPr>
        <p:spPr>
          <a:xfrm>
            <a:off x="3590536" y="379356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88" name="Google Shape;188;p19"/>
          <p:cNvSpPr/>
          <p:nvPr/>
        </p:nvSpPr>
        <p:spPr>
          <a:xfrm>
            <a:off x="2771386" y="4203141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89" name="Google Shape;189;p19"/>
          <p:cNvSpPr/>
          <p:nvPr/>
        </p:nvSpPr>
        <p:spPr>
          <a:xfrm>
            <a:off x="3180961" y="4203141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90" name="Google Shape;190;p19"/>
          <p:cNvSpPr/>
          <p:nvPr/>
        </p:nvSpPr>
        <p:spPr>
          <a:xfrm>
            <a:off x="3590536" y="4203141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91" name="Google Shape;191;p19"/>
          <p:cNvSpPr/>
          <p:nvPr/>
        </p:nvSpPr>
        <p:spPr>
          <a:xfrm>
            <a:off x="2771386" y="461271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92" name="Google Shape;192;p19"/>
          <p:cNvSpPr/>
          <p:nvPr/>
        </p:nvSpPr>
        <p:spPr>
          <a:xfrm>
            <a:off x="3180961" y="461271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193" name="Google Shape;193;p19"/>
          <p:cNvSpPr/>
          <p:nvPr/>
        </p:nvSpPr>
        <p:spPr>
          <a:xfrm>
            <a:off x="3590536" y="4612716"/>
            <a:ext cx="333300" cy="333300"/>
          </a:xfrm>
          <a:prstGeom prst="roundRect">
            <a:avLst>
              <a:gd name="adj" fmla="val 17142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29" name="Google Shape;96;p14">
            <a:extLst>
              <a:ext uri="{FF2B5EF4-FFF2-40B4-BE49-F238E27FC236}">
                <a16:creationId xmlns:a16="http://schemas.microsoft.com/office/drawing/2014/main" id="{82392FB8-B247-422C-B95A-E29314716369}"/>
              </a:ext>
            </a:extLst>
          </p:cNvPr>
          <p:cNvSpPr/>
          <p:nvPr/>
        </p:nvSpPr>
        <p:spPr>
          <a:xfrm>
            <a:off x="665726" y="424275"/>
            <a:ext cx="57300" cy="502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44B6CD-AB02-4D44-BE10-72F2EDDD136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60370" y="2202447"/>
            <a:ext cx="714375" cy="571500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2000" y="1962150"/>
            <a:ext cx="6172200" cy="1309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3462337"/>
            <a:ext cx="6172200" cy="106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62000" y="4719637"/>
            <a:ext cx="6172200" cy="130968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315200" y="4857750"/>
            <a:ext cx="4114800" cy="1238250"/>
          </a:xfrm>
          <a:prstGeom prst="rect">
            <a:avLst/>
          </a:prstGeom>
          <a:noFill/>
          <a:ln>
            <a:noFill/>
          </a:ln>
        </p:spPr>
      </p:pic>
      <p:sp>
        <p:nvSpPr>
          <p:cNvPr id="205" name="Google Shape;205;p20"/>
          <p:cNvSpPr txBox="1"/>
          <p:nvPr/>
        </p:nvSpPr>
        <p:spPr>
          <a:xfrm>
            <a:off x="1004569" y="703441"/>
            <a:ext cx="108915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Methodology : Dataset and Preprocessing Pipeline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6" name="Google Shape;206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009650" y="2331243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Google Shape;207;p20"/>
          <p:cNvSpPr txBox="1"/>
          <p:nvPr/>
        </p:nvSpPr>
        <p:spPr>
          <a:xfrm>
            <a:off x="1771650" y="2097620"/>
            <a:ext cx="4914900" cy="1038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this research, the Blood Cells Cancer (ALL) dataset is used, which includes a total of 3,256 clinically validated images of 89 patients [2].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08" name="Google Shape;208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09650" y="3709987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9" name="Google Shape;209;p20"/>
          <p:cNvSpPr txBox="1"/>
          <p:nvPr/>
        </p:nvSpPr>
        <p:spPr>
          <a:xfrm>
            <a:off x="1752600" y="3628662"/>
            <a:ext cx="5092700" cy="692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data is divided into a rigorous 70:15:15 ratio of four classes Benign, Early Pre-B, Pre-B and Pro-B ALL.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10" name="Google Shape;210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009650" y="5088731"/>
            <a:ext cx="571500" cy="571500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p20"/>
          <p:cNvSpPr txBox="1"/>
          <p:nvPr/>
        </p:nvSpPr>
        <p:spPr>
          <a:xfrm>
            <a:off x="1771650" y="4883150"/>
            <a:ext cx="5162550" cy="1038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4996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Preprocessing was done to resize the images to 224x224 pixels and use conservative random rotation to reduce overfitting [7].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3" name="Google Shape;213;p20"/>
          <p:cNvSpPr txBox="1"/>
          <p:nvPr/>
        </p:nvSpPr>
        <p:spPr>
          <a:xfrm>
            <a:off x="7524750" y="5122603"/>
            <a:ext cx="3695700" cy="7271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en-GB" sz="1125" i="1" dirty="0">
                <a:solidFill>
                  <a:schemeClr val="bg2"/>
                </a:solidFill>
                <a:latin typeface="Outfit"/>
              </a:rPr>
              <a:t>Figure 1. Sample PBS Images from the Dataset Showing Benign and Malignant Subtypes (Early Pre-B, Pre-B, Pro-B) [5]</a:t>
            </a:r>
          </a:p>
        </p:txBody>
      </p:sp>
      <p:pic>
        <p:nvPicPr>
          <p:cNvPr id="214" name="Google Shape;214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195387" y="2502693"/>
            <a:ext cx="200025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5" name="Google Shape;215;p20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181100" y="3881437"/>
            <a:ext cx="22860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6" name="Google Shape;216;p20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152525" y="5260181"/>
            <a:ext cx="2857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Google Shape;96;p14">
            <a:extLst>
              <a:ext uri="{FF2B5EF4-FFF2-40B4-BE49-F238E27FC236}">
                <a16:creationId xmlns:a16="http://schemas.microsoft.com/office/drawing/2014/main" id="{51113846-9D8A-4D90-BD96-BE059BA3BF8F}"/>
              </a:ext>
            </a:extLst>
          </p:cNvPr>
          <p:cNvSpPr/>
          <p:nvPr/>
        </p:nvSpPr>
        <p:spPr>
          <a:xfrm>
            <a:off x="756919" y="664012"/>
            <a:ext cx="57300" cy="502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rgbClr val="0070C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3AE6B748-33B8-44CD-BF96-A109353D14A5}"/>
              </a:ext>
            </a:extLst>
          </p:cNvPr>
          <p:cNvPicPr/>
          <p:nvPr/>
        </p:nvPicPr>
        <p:blipFill>
          <a:blip r:embed="rId13"/>
          <a:srcRect/>
          <a:stretch>
            <a:fillRect/>
          </a:stretch>
        </p:blipFill>
        <p:spPr>
          <a:xfrm>
            <a:off x="7623628" y="1338262"/>
            <a:ext cx="3333750" cy="3381375"/>
          </a:xfrm>
          <a:prstGeom prst="rect">
            <a:avLst/>
          </a:prstGeom>
        </p:spPr>
      </p:pic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5E0B65-C57F-4683-8E4E-458C3B0EA2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2000"/>
          </a:blip>
          <a:srcRect r="5427"/>
          <a:stretch/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pic>
        <p:nvPicPr>
          <p:cNvPr id="222" name="Google Shape;222;p21" descr="image.png"/>
          <p:cNvPicPr preferRelativeResize="0"/>
          <p:nvPr/>
        </p:nvPicPr>
        <p:blipFill rotWithShape="1">
          <a:blip r:embed="rId4">
            <a:alphaModFix amt="84000"/>
          </a:blip>
          <a:srcRect/>
          <a:stretch/>
        </p:blipFill>
        <p:spPr>
          <a:xfrm>
            <a:off x="938071" y="4789540"/>
            <a:ext cx="5095875" cy="1608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21" descr="image.png"/>
          <p:cNvPicPr preferRelativeResize="0"/>
          <p:nvPr/>
        </p:nvPicPr>
        <p:blipFill rotWithShape="1">
          <a:blip r:embed="rId5">
            <a:alphaModFix amt="59000"/>
          </a:blip>
          <a:srcRect/>
          <a:stretch/>
        </p:blipFill>
        <p:spPr>
          <a:xfrm>
            <a:off x="6621406" y="1524974"/>
            <a:ext cx="5095875" cy="1608319"/>
          </a:xfrm>
          <a:prstGeom prst="rect">
            <a:avLst/>
          </a:prstGeom>
          <a:noFill/>
          <a:ln>
            <a:noFill/>
          </a:ln>
        </p:spPr>
      </p:pic>
      <p:pic>
        <p:nvPicPr>
          <p:cNvPr id="224" name="Google Shape;224;p21" descr="image.png"/>
          <p:cNvPicPr preferRelativeResize="0"/>
          <p:nvPr/>
        </p:nvPicPr>
        <p:blipFill rotWithShape="1">
          <a:blip r:embed="rId6">
            <a:alphaModFix amt="79000"/>
          </a:blip>
          <a:srcRect/>
          <a:stretch/>
        </p:blipFill>
        <p:spPr>
          <a:xfrm>
            <a:off x="6621406" y="3954654"/>
            <a:ext cx="5095875" cy="1608319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21"/>
          <p:cNvSpPr txBox="1"/>
          <p:nvPr/>
        </p:nvSpPr>
        <p:spPr>
          <a:xfrm>
            <a:off x="825781" y="651269"/>
            <a:ext cx="108915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336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Methodology: Model Architecture and Transfer Learning</a:t>
            </a:r>
            <a:endParaRPr sz="2400" b="1" dirty="0">
              <a:solidFill>
                <a:srgbClr val="003366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2" name="Google Shape;232;p21"/>
          <p:cNvSpPr txBox="1"/>
          <p:nvPr/>
        </p:nvSpPr>
        <p:spPr>
          <a:xfrm>
            <a:off x="1404343" y="4956848"/>
            <a:ext cx="44757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3B82F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VISION TRANSFORMER CORE</a:t>
            </a:r>
            <a:endParaRPr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3" name="Google Shape;233;p21"/>
          <p:cNvSpPr txBox="1"/>
          <p:nvPr/>
        </p:nvSpPr>
        <p:spPr>
          <a:xfrm>
            <a:off x="1225749" y="5262743"/>
            <a:ext cx="45054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model uses an </a:t>
            </a:r>
            <a:r>
              <a:rPr lang="en-US" sz="1500" dirty="0" err="1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ImageNt</a:t>
            </a: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-pretrained ViT-B_16, which is fed with a sequence of 16x16 patches [6].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5" name="Google Shape;235;p21"/>
          <p:cNvSpPr txBox="1"/>
          <p:nvPr/>
        </p:nvSpPr>
        <p:spPr>
          <a:xfrm>
            <a:off x="7140518" y="1673952"/>
            <a:ext cx="44955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3B82F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TRANSFER LEARNING STRATEGY</a:t>
            </a:r>
            <a:endParaRPr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6" name="Google Shape;236;p21"/>
          <p:cNvSpPr txBox="1"/>
          <p:nvPr/>
        </p:nvSpPr>
        <p:spPr>
          <a:xfrm>
            <a:off x="6888068" y="1885032"/>
            <a:ext cx="47472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 order to avoid catastrophic overfitting on a small dataset, the model was frozen, and just a new four-class linear classification head was trained.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8" name="Google Shape;238;p21"/>
          <p:cNvSpPr txBox="1"/>
          <p:nvPr/>
        </p:nvSpPr>
        <p:spPr>
          <a:xfrm>
            <a:off x="7159568" y="4223058"/>
            <a:ext cx="4475700" cy="2154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b="1" i="0" u="none" strike="noStrike" cap="none" dirty="0">
                <a:solidFill>
                  <a:srgbClr val="3B82F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TRAINING PARAMETERS</a:t>
            </a:r>
            <a:endParaRPr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9" name="Google Shape;239;p21"/>
          <p:cNvSpPr txBox="1"/>
          <p:nvPr/>
        </p:nvSpPr>
        <p:spPr>
          <a:xfrm>
            <a:off x="6907118" y="4411629"/>
            <a:ext cx="4810163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training was done in 20 epochs with Stochastic Gradient Descent on a free cloud GPU that is readily accessible.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46" name="Google Shape;246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161456" y="5002769"/>
            <a:ext cx="147637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916681" y="1719873"/>
            <a:ext cx="128587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48" name="Google Shape;248;p21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916681" y="4268979"/>
            <a:ext cx="147637" cy="13335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96;p14">
            <a:extLst>
              <a:ext uri="{FF2B5EF4-FFF2-40B4-BE49-F238E27FC236}">
                <a16:creationId xmlns:a16="http://schemas.microsoft.com/office/drawing/2014/main" id="{FCDEDD1C-BFCF-47AC-B8A3-179446A90925}"/>
              </a:ext>
            </a:extLst>
          </p:cNvPr>
          <p:cNvSpPr/>
          <p:nvPr/>
        </p:nvSpPr>
        <p:spPr>
          <a:xfrm>
            <a:off x="667031" y="584535"/>
            <a:ext cx="57300" cy="502800"/>
          </a:xfrm>
          <a:prstGeom prst="rect">
            <a:avLst/>
          </a:prstGeom>
          <a:solidFill>
            <a:srgbClr val="00CED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1FFC496-953F-41F1-8965-44D11F792BDC}"/>
              </a:ext>
            </a:extLst>
          </p:cNvPr>
          <p:cNvGrpSpPr/>
          <p:nvPr/>
        </p:nvGrpSpPr>
        <p:grpSpPr>
          <a:xfrm>
            <a:off x="430156" y="1563919"/>
            <a:ext cx="6096000" cy="3066870"/>
            <a:chOff x="5940962" y="1430021"/>
            <a:chExt cx="6096000" cy="3066870"/>
          </a:xfrm>
        </p:grpSpPr>
        <p:pic>
          <p:nvPicPr>
            <p:cNvPr id="40" name="image25.jpeg" descr="IMG_256">
              <a:extLst>
                <a:ext uri="{FF2B5EF4-FFF2-40B4-BE49-F238E27FC236}">
                  <a16:creationId xmlns:a16="http://schemas.microsoft.com/office/drawing/2014/main" id="{02206897-28D5-4BFD-BAED-A8004749E114}"/>
                </a:ext>
              </a:extLst>
            </p:cNvPr>
            <p:cNvPicPr/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48877" y="1430021"/>
              <a:ext cx="4952365" cy="2553335"/>
            </a:xfrm>
            <a:prstGeom prst="rect">
              <a:avLst/>
            </a:prstGeom>
          </p:spPr>
        </p:pic>
        <p:pic>
          <p:nvPicPr>
            <p:cNvPr id="43" name="Google Shape;203;p20" descr="image.png">
              <a:extLst>
                <a:ext uri="{FF2B5EF4-FFF2-40B4-BE49-F238E27FC236}">
                  <a16:creationId xmlns:a16="http://schemas.microsoft.com/office/drawing/2014/main" id="{5B2C35EF-460B-4378-85BE-838B75BDDB18}"/>
                </a:ext>
              </a:extLst>
            </p:cNvPr>
            <p:cNvPicPr preferRelativeResize="0"/>
            <p:nvPr/>
          </p:nvPicPr>
          <p:blipFill rotWithShape="1">
            <a:blip r:embed="rId11">
              <a:alphaModFix amt="53000"/>
            </a:blip>
            <a:srcRect/>
            <a:stretch/>
          </p:blipFill>
          <p:spPr>
            <a:xfrm>
              <a:off x="6752975" y="4059435"/>
              <a:ext cx="4642249" cy="437456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42" name="TextBox 41">
              <a:extLst>
                <a:ext uri="{FF2B5EF4-FFF2-40B4-BE49-F238E27FC236}">
                  <a16:creationId xmlns:a16="http://schemas.microsoft.com/office/drawing/2014/main" id="{96FFB2C3-2C76-480B-B033-6DE1B8836874}"/>
                </a:ext>
              </a:extLst>
            </p:cNvPr>
            <p:cNvSpPr txBox="1"/>
            <p:nvPr/>
          </p:nvSpPr>
          <p:spPr>
            <a:xfrm>
              <a:off x="5940962" y="4118275"/>
              <a:ext cx="6096000" cy="26545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800"/>
                </a:spcAft>
              </a:pPr>
              <a:r>
                <a:rPr lang="en-GB" sz="1125" i="1" dirty="0">
                  <a:solidFill>
                    <a:schemeClr val="bg2"/>
                  </a:solidFill>
                  <a:latin typeface="Tahoma" panose="020B0604030504040204" pitchFamily="34" charset="0"/>
                  <a:ea typeface="Tahoma" panose="020B0604030504040204" pitchFamily="34" charset="0"/>
                  <a:cs typeface="Tahoma" panose="020B0604030504040204" pitchFamily="34" charset="0"/>
                </a:rPr>
                <a:t>Figure 2:  Splitting the PBS image into 16×16 patches</a:t>
              </a:r>
            </a:p>
          </p:txBody>
        </p:sp>
      </p:grpSp>
    </p:spTree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Google Shape;261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72160" y="1373505"/>
            <a:ext cx="5143500" cy="3581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2" name="Google Shape;262;p22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96660" y="1355733"/>
            <a:ext cx="5143500" cy="1808091"/>
          </a:xfrm>
          <a:prstGeom prst="rect">
            <a:avLst/>
          </a:prstGeom>
          <a:noFill/>
          <a:ln>
            <a:noFill/>
          </a:ln>
        </p:spPr>
      </p:pic>
      <p:pic>
        <p:nvPicPr>
          <p:cNvPr id="263" name="Google Shape;263;p22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660" y="3307080"/>
            <a:ext cx="5143500" cy="1647825"/>
          </a:xfrm>
          <a:prstGeom prst="rect">
            <a:avLst/>
          </a:prstGeom>
          <a:noFill/>
          <a:ln>
            <a:noFill/>
          </a:ln>
        </p:spPr>
      </p:pic>
      <p:sp>
        <p:nvSpPr>
          <p:cNvPr id="265" name="Google Shape;265;p22"/>
          <p:cNvSpPr/>
          <p:nvPr/>
        </p:nvSpPr>
        <p:spPr>
          <a:xfrm>
            <a:off x="0" y="0"/>
            <a:ext cx="12192000" cy="11430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 algn="ctr"/>
            <a:r>
              <a:rPr lang="en-US" sz="24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Result: Overall Model Performance</a:t>
            </a:r>
            <a:endParaRPr lang="en-US" sz="2400" b="1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68" name="Google Shape;268;p22"/>
          <p:cNvSpPr txBox="1"/>
          <p:nvPr/>
        </p:nvSpPr>
        <p:spPr>
          <a:xfrm>
            <a:off x="1162685" y="2071656"/>
            <a:ext cx="430847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3B82F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 SemiBold"/>
              </a:rPr>
              <a:t>TEST ACCURACY</a:t>
            </a:r>
            <a:endParaRPr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69" name="Google Shape;269;p22"/>
          <p:cNvSpPr txBox="1"/>
          <p:nvPr/>
        </p:nvSpPr>
        <p:spPr>
          <a:xfrm>
            <a:off x="1162610" y="2431173"/>
            <a:ext cx="436260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5400" b="1" i="0" u="none" strike="noStrike" cap="none" dirty="0">
                <a:solidFill>
                  <a:srgbClr val="0F172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98.62%</a:t>
            </a:r>
            <a:endParaRPr sz="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0" name="Google Shape;270;p22"/>
          <p:cNvSpPr txBox="1"/>
          <p:nvPr/>
        </p:nvSpPr>
        <p:spPr>
          <a:xfrm>
            <a:off x="1162685" y="3433732"/>
            <a:ext cx="43626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ViT-B16 model demonstrated an excellent test accuracy of 98.62 and weighted F1-score of 0.9831 on the strictly held-out test set.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73" name="Google Shape;273;p22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591935" y="1864042"/>
            <a:ext cx="345727" cy="666750"/>
          </a:xfrm>
          <a:prstGeom prst="rect">
            <a:avLst/>
          </a:prstGeom>
          <a:noFill/>
          <a:ln>
            <a:noFill/>
          </a:ln>
        </p:spPr>
      </p:pic>
      <p:sp>
        <p:nvSpPr>
          <p:cNvPr id="276" name="Google Shape;276;p22"/>
          <p:cNvSpPr txBox="1"/>
          <p:nvPr/>
        </p:nvSpPr>
        <p:spPr>
          <a:xfrm>
            <a:off x="5558537" y="5286175"/>
            <a:ext cx="5881623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Most importantly, the model provided zero misclassifications in the case of benign versus malignant cases which is safe to patients.</a:t>
            </a:r>
          </a:p>
        </p:txBody>
      </p:sp>
      <p:pic>
        <p:nvPicPr>
          <p:cNvPr id="277" name="Google Shape;277;p22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631374" y="2068829"/>
            <a:ext cx="266700" cy="261937"/>
          </a:xfrm>
          <a:prstGeom prst="rect">
            <a:avLst/>
          </a:prstGeom>
          <a:noFill/>
          <a:ln>
            <a:noFill/>
          </a:ln>
        </p:spPr>
      </p:pic>
      <p:sp>
        <p:nvSpPr>
          <p:cNvPr id="278" name="Google Shape;278;p22"/>
          <p:cNvSpPr txBox="1"/>
          <p:nvPr/>
        </p:nvSpPr>
        <p:spPr>
          <a:xfrm>
            <a:off x="7223411" y="1515553"/>
            <a:ext cx="2789903" cy="169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 SemiBold"/>
              </a:rPr>
              <a:t>DISCRIMINATION POWER</a:t>
            </a:r>
            <a:endParaRPr sz="16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79" name="Google Shape;279;p22"/>
          <p:cNvSpPr txBox="1"/>
          <p:nvPr/>
        </p:nvSpPr>
        <p:spPr>
          <a:xfrm>
            <a:off x="7223412" y="1687003"/>
            <a:ext cx="3921600" cy="4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0F172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0.9995</a:t>
            </a:r>
            <a:endParaRPr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0" name="Google Shape;280;p22"/>
          <p:cNvSpPr txBox="1"/>
          <p:nvPr/>
        </p:nvSpPr>
        <p:spPr>
          <a:xfrm>
            <a:off x="7223412" y="2154175"/>
            <a:ext cx="4196428" cy="9233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 exhibited an almost perfect ROC-AUC value of 0.9995, which was good in discriminating between the four types of blood cells.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2" name="Google Shape;282;p22"/>
          <p:cNvSpPr txBox="1"/>
          <p:nvPr/>
        </p:nvSpPr>
        <p:spPr>
          <a:xfrm>
            <a:off x="7223411" y="3502856"/>
            <a:ext cx="2358394" cy="16927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100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 SemiBold"/>
              </a:rPr>
              <a:t>WEIGHTED F1-SCORE</a:t>
            </a:r>
            <a:endParaRPr sz="16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3" name="Google Shape;283;p22"/>
          <p:cNvSpPr txBox="1"/>
          <p:nvPr/>
        </p:nvSpPr>
        <p:spPr>
          <a:xfrm>
            <a:off x="7223411" y="3674306"/>
            <a:ext cx="3438600" cy="43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0F172A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0.9831</a:t>
            </a:r>
            <a:endParaRPr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84" name="Google Shape;284;p22"/>
          <p:cNvSpPr txBox="1"/>
          <p:nvPr/>
        </p:nvSpPr>
        <p:spPr>
          <a:xfrm>
            <a:off x="7223410" y="4179131"/>
            <a:ext cx="3756577" cy="61555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Strength in performance in disproportional clinical classes.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3" name="Google Shape;273;p22" descr="image.png">
            <a:extLst>
              <a:ext uri="{FF2B5EF4-FFF2-40B4-BE49-F238E27FC236}">
                <a16:creationId xmlns:a16="http://schemas.microsoft.com/office/drawing/2014/main" id="{100E0D79-71D4-4CCE-9D8F-E76E8351BC03}"/>
              </a:ext>
            </a:extLst>
          </p:cNvPr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620433" y="3714363"/>
            <a:ext cx="393775" cy="666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25" name="Google Shape;316;p24" descr="image.png">
            <a:extLst>
              <a:ext uri="{FF2B5EF4-FFF2-40B4-BE49-F238E27FC236}">
                <a16:creationId xmlns:a16="http://schemas.microsoft.com/office/drawing/2014/main" id="{CCD6BE25-47AE-4D32-8D7C-1C4A06BC43BA}"/>
              </a:ext>
            </a:extLst>
          </p:cNvPr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700430" y="3994560"/>
            <a:ext cx="200025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Google Shape;262;p22" descr="image.png">
            <a:extLst>
              <a:ext uri="{FF2B5EF4-FFF2-40B4-BE49-F238E27FC236}">
                <a16:creationId xmlns:a16="http://schemas.microsoft.com/office/drawing/2014/main" id="{18E798A8-AD95-2E57-FE6C-092D1D57778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51839" y="5322396"/>
            <a:ext cx="4649153" cy="690177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FC52F1-81D7-00DE-C087-371168404BA6}"/>
              </a:ext>
            </a:extLst>
          </p:cNvPr>
          <p:cNvSpPr txBox="1"/>
          <p:nvPr/>
        </p:nvSpPr>
        <p:spPr>
          <a:xfrm>
            <a:off x="969485" y="5484495"/>
            <a:ext cx="42138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3B82F6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 SemiBold"/>
              </a:rPr>
              <a:t>CLINICAL SAFETY MILESTONE</a:t>
            </a:r>
            <a:endParaRPr lang="en-US" sz="18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4D2CB6A-409D-81D9-6DBC-AD4CC77D2291}"/>
              </a:ext>
            </a:extLst>
          </p:cNvPr>
          <p:cNvSpPr/>
          <p:nvPr/>
        </p:nvSpPr>
        <p:spPr>
          <a:xfrm>
            <a:off x="4053840" y="1684830"/>
            <a:ext cx="1600200" cy="15773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9" name="Google Shape;289;p23" descr="image.png"/>
          <p:cNvPicPr preferRelativeResize="0"/>
          <p:nvPr/>
        </p:nvPicPr>
        <p:blipFill rotWithShape="1">
          <a:blip r:embed="rId3">
            <a:alphaModFix/>
          </a:blip>
          <a:srcRect l="21797"/>
          <a:stretch/>
        </p:blipFill>
        <p:spPr>
          <a:xfrm>
            <a:off x="0" y="0"/>
            <a:ext cx="9534526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0" name="Google Shape;290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62000" y="990600"/>
            <a:ext cx="6934200" cy="3078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291" name="Google Shape;291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47460" y="4175440"/>
            <a:ext cx="6934200" cy="2507162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23"/>
          <p:cNvSpPr txBox="1"/>
          <p:nvPr/>
        </p:nvSpPr>
        <p:spPr>
          <a:xfrm>
            <a:off x="762000" y="508040"/>
            <a:ext cx="70410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Results: Comparative Analysis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95" name="Google Shape;295;p23"/>
          <p:cNvSpPr txBox="1"/>
          <p:nvPr/>
        </p:nvSpPr>
        <p:spPr>
          <a:xfrm>
            <a:off x="1152525" y="2809875"/>
            <a:ext cx="61533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Ablation experiment showed that ViT-B-16 model was better by 3.53 percentage points compared to a traditional ResNet-50 baseline under the same conditions. 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96" name="Google Shape;296;p23"/>
          <p:cNvSpPr txBox="1"/>
          <p:nvPr/>
        </p:nvSpPr>
        <p:spPr>
          <a:xfrm>
            <a:off x="1219200" y="4527671"/>
            <a:ext cx="63246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ct val="15992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Shift: </a:t>
            </a: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directly validates the fact that global self-attention is architecturally better than local convolutional feature extraction when classifying with PBS based on ALL.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97" name="Google Shape;297;p23"/>
          <p:cNvSpPr/>
          <p:nvPr/>
        </p:nvSpPr>
        <p:spPr>
          <a:xfrm>
            <a:off x="8001000" y="0"/>
            <a:ext cx="4267200" cy="6858000"/>
          </a:xfrm>
          <a:prstGeom prst="rect">
            <a:avLst/>
          </a:prstGeom>
          <a:solidFill>
            <a:srgbClr val="1E293B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pic>
        <p:nvPicPr>
          <p:cNvPr id="298" name="Google Shape;298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458200" y="2283320"/>
            <a:ext cx="3352800" cy="3057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299" name="Google Shape;299;p2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8753475" y="2578596"/>
            <a:ext cx="3429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00" name="Google Shape;300;p23"/>
          <p:cNvSpPr txBox="1"/>
          <p:nvPr/>
        </p:nvSpPr>
        <p:spPr>
          <a:xfrm>
            <a:off x="8753475" y="3073896"/>
            <a:ext cx="2900400" cy="1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STATE OF THE ART</a:t>
            </a:r>
            <a:endParaRPr lang="en-US" dirty="0">
              <a:solidFill>
                <a:srgbClr val="FFFF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01" name="Google Shape;301;p23"/>
          <p:cNvSpPr txBox="1"/>
          <p:nvPr/>
        </p:nvSpPr>
        <p:spPr>
          <a:xfrm>
            <a:off x="8753474" y="3388221"/>
            <a:ext cx="3057525" cy="17312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6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suggested model is also better than previous CNN and YOLO models tested in stringent, methodologically acceptable test conditions [15].</a:t>
            </a:r>
            <a:endParaRPr sz="15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02" name="Google Shape;302;p23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363703" y="1481743"/>
            <a:ext cx="1675897" cy="1473840"/>
          </a:xfrm>
          <a:prstGeom prst="rect">
            <a:avLst/>
          </a:prstGeom>
          <a:noFill/>
          <a:ln>
            <a:noFill/>
          </a:ln>
        </p:spPr>
      </p:pic>
      <p:sp>
        <p:nvSpPr>
          <p:cNvPr id="16" name="Google Shape;96;p14">
            <a:extLst>
              <a:ext uri="{FF2B5EF4-FFF2-40B4-BE49-F238E27FC236}">
                <a16:creationId xmlns:a16="http://schemas.microsoft.com/office/drawing/2014/main" id="{831FEF08-ED9B-4388-AC28-E8414E5F16A7}"/>
              </a:ext>
            </a:extLst>
          </p:cNvPr>
          <p:cNvSpPr/>
          <p:nvPr/>
        </p:nvSpPr>
        <p:spPr>
          <a:xfrm>
            <a:off x="605700" y="508040"/>
            <a:ext cx="57300" cy="50280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D6F23B-C17F-43DA-9587-3F606AB35C5F}"/>
              </a:ext>
            </a:extLst>
          </p:cNvPr>
          <p:cNvSpPr/>
          <p:nvPr/>
        </p:nvSpPr>
        <p:spPr>
          <a:xfrm>
            <a:off x="2657474" y="1571622"/>
            <a:ext cx="4648126" cy="1381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6C2CC40-A759-4CF6-AD29-085688E246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0000"/>
          </a:blip>
          <a:srcRect b="8288"/>
          <a:stretch/>
        </p:blipFill>
        <p:spPr>
          <a:xfrm>
            <a:off x="0" y="26581"/>
            <a:ext cx="12192000" cy="6831419"/>
          </a:xfrm>
          <a:prstGeom prst="rect">
            <a:avLst/>
          </a:prstGeom>
        </p:spPr>
      </p:pic>
      <p:pic>
        <p:nvPicPr>
          <p:cNvPr id="307" name="Google Shape;307;p24" descr="image.png"/>
          <p:cNvPicPr preferRelativeResize="0"/>
          <p:nvPr/>
        </p:nvPicPr>
        <p:blipFill rotWithShape="1">
          <a:blip r:embed="rId4">
            <a:alphaModFix amt="6000"/>
          </a:blip>
          <a:srcRect/>
          <a:stretch/>
        </p:blipFill>
        <p:spPr>
          <a:xfrm>
            <a:off x="0" y="-1"/>
            <a:ext cx="12192000" cy="47051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08" name="Google Shape;308;p24" descr="image.png"/>
          <p:cNvPicPr preferRelativeResize="0"/>
          <p:nvPr/>
        </p:nvPicPr>
        <p:blipFill rotWithShape="1">
          <a:blip r:embed="rId5">
            <a:alphaModFix amt="87000"/>
          </a:blip>
          <a:srcRect/>
          <a:stretch/>
        </p:blipFill>
        <p:spPr>
          <a:xfrm>
            <a:off x="571500" y="4666026"/>
            <a:ext cx="5238750" cy="1720155"/>
          </a:xfrm>
          <a:prstGeom prst="rect">
            <a:avLst/>
          </a:prstGeom>
          <a:noFill/>
          <a:ln>
            <a:noFill/>
          </a:ln>
        </p:spPr>
      </p:pic>
      <p:sp>
        <p:nvSpPr>
          <p:cNvPr id="313" name="Google Shape;313;p24"/>
          <p:cNvSpPr txBox="1"/>
          <p:nvPr/>
        </p:nvSpPr>
        <p:spPr>
          <a:xfrm>
            <a:off x="810528" y="4823393"/>
            <a:ext cx="5180700" cy="27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200025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66CC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oppins"/>
              </a:rPr>
              <a:t>Resource Efficiency</a:t>
            </a:r>
            <a:endParaRPr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14" name="Google Shape;314;p24"/>
          <p:cNvSpPr txBox="1"/>
          <p:nvPr/>
        </p:nvSpPr>
        <p:spPr>
          <a:xfrm>
            <a:off x="723900" y="5176507"/>
            <a:ext cx="49341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pipeline is highly computationally available and only </a:t>
            </a:r>
            <a:r>
              <a:rPr lang="en-US" sz="15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41 minutes </a:t>
            </a: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train and take </a:t>
            </a:r>
            <a:r>
              <a:rPr lang="en-US" sz="15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0.5 seconds </a:t>
            </a: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per image to perform inference.</a:t>
            </a:r>
            <a:endParaRPr sz="1500" dirty="0">
              <a:solidFill>
                <a:schemeClr val="bg2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16" name="Google Shape;316;p2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23900" y="4852661"/>
            <a:ext cx="20002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317" name="Google Shape;317;p24"/>
          <p:cNvSpPr txBox="1"/>
          <p:nvPr/>
        </p:nvSpPr>
        <p:spPr>
          <a:xfrm>
            <a:off x="762000" y="828326"/>
            <a:ext cx="11401500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oppins"/>
              </a:rPr>
              <a:t>Results: Clinical Implications and Resource Efficiency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18" name="Google Shape;318;p24"/>
          <p:cNvSpPr/>
          <p:nvPr/>
        </p:nvSpPr>
        <p:spPr>
          <a:xfrm>
            <a:off x="571500" y="765788"/>
            <a:ext cx="95400" cy="494408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pic>
        <p:nvPicPr>
          <p:cNvPr id="15" name="Google Shape;263;p22" descr="image.png">
            <a:extLst>
              <a:ext uri="{FF2B5EF4-FFF2-40B4-BE49-F238E27FC236}">
                <a16:creationId xmlns:a16="http://schemas.microsoft.com/office/drawing/2014/main" id="{8442B0A2-6E7C-4501-AE5D-A99533E77018}"/>
              </a:ext>
            </a:extLst>
          </p:cNvPr>
          <p:cNvPicPr preferRelativeResize="0"/>
          <p:nvPr/>
        </p:nvPicPr>
        <p:blipFill rotWithShape="1">
          <a:blip r:embed="rId7">
            <a:alphaModFix amt="81000"/>
          </a:blip>
          <a:srcRect/>
          <a:stretch/>
        </p:blipFill>
        <p:spPr>
          <a:xfrm>
            <a:off x="723900" y="1503667"/>
            <a:ext cx="5143500" cy="1251288"/>
          </a:xfrm>
          <a:prstGeom prst="rect">
            <a:avLst/>
          </a:prstGeom>
          <a:noFill/>
          <a:ln>
            <a:noFill/>
          </a:ln>
        </p:spPr>
      </p:pic>
      <p:sp>
        <p:nvSpPr>
          <p:cNvPr id="311" name="Google Shape;311;p24"/>
          <p:cNvSpPr txBox="1"/>
          <p:nvPr/>
        </p:nvSpPr>
        <p:spPr>
          <a:xfrm>
            <a:off x="904875" y="1516008"/>
            <a:ext cx="490530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perfect benign-versus-malignant discrimination of the model renders it a very dependable and safe triage instrument in first clinical screening.</a:t>
            </a:r>
          </a:p>
        </p:txBody>
      </p:sp>
      <p:pic>
        <p:nvPicPr>
          <p:cNvPr id="16" name="Google Shape;263;p22" descr="image.png">
            <a:extLst>
              <a:ext uri="{FF2B5EF4-FFF2-40B4-BE49-F238E27FC236}">
                <a16:creationId xmlns:a16="http://schemas.microsoft.com/office/drawing/2014/main" id="{11DF8C6C-1AEB-43CA-BF13-3D18DC815A63}"/>
              </a:ext>
            </a:extLst>
          </p:cNvPr>
          <p:cNvPicPr preferRelativeResize="0"/>
          <p:nvPr/>
        </p:nvPicPr>
        <p:blipFill rotWithShape="1">
          <a:blip r:embed="rId7">
            <a:alphaModFix amt="37000"/>
          </a:blip>
          <a:srcRect/>
          <a:stretch/>
        </p:blipFill>
        <p:spPr>
          <a:xfrm>
            <a:off x="679249" y="2868145"/>
            <a:ext cx="5143500" cy="1555194"/>
          </a:xfrm>
          <a:prstGeom prst="rect">
            <a:avLst/>
          </a:prstGeom>
          <a:noFill/>
          <a:ln>
            <a:noFill/>
          </a:ln>
        </p:spPr>
      </p:pic>
      <p:sp>
        <p:nvSpPr>
          <p:cNvPr id="312" name="Google Shape;312;p24"/>
          <p:cNvSpPr txBox="1"/>
          <p:nvPr/>
        </p:nvSpPr>
        <p:spPr>
          <a:xfrm>
            <a:off x="904875" y="2869119"/>
            <a:ext cx="490530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Its confidence scores can be calibrated and thus a human-in-the-loop strategy can be used, in which low-confidence predictions are sent to human expert review [8][11].</a:t>
            </a:r>
          </a:p>
        </p:txBody>
      </p:sp>
      <p:pic>
        <p:nvPicPr>
          <p:cNvPr id="17" name="Picture 16" descr="gradio UI">
            <a:extLst>
              <a:ext uri="{FF2B5EF4-FFF2-40B4-BE49-F238E27FC236}">
                <a16:creationId xmlns:a16="http://schemas.microsoft.com/office/drawing/2014/main" id="{58CD34D4-4FC5-4AAA-BF9E-105C63518A27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6096000" y="1516008"/>
            <a:ext cx="6049010" cy="3672840"/>
          </a:xfrm>
          <a:prstGeom prst="rect">
            <a:avLst/>
          </a:prstGeom>
        </p:spPr>
      </p:pic>
      <p:pic>
        <p:nvPicPr>
          <p:cNvPr id="20" name="Google Shape;203;p20" descr="image.png">
            <a:extLst>
              <a:ext uri="{FF2B5EF4-FFF2-40B4-BE49-F238E27FC236}">
                <a16:creationId xmlns:a16="http://schemas.microsoft.com/office/drawing/2014/main" id="{0EBA6403-EA2C-4CDA-987D-EFC74D9CE3AF}"/>
              </a:ext>
            </a:extLst>
          </p:cNvPr>
          <p:cNvPicPr preferRelativeResize="0"/>
          <p:nvPr/>
        </p:nvPicPr>
        <p:blipFill rotWithShape="1">
          <a:blip r:embed="rId9">
            <a:alphaModFix amt="63000"/>
          </a:blip>
          <a:srcRect/>
          <a:stretch/>
        </p:blipFill>
        <p:spPr>
          <a:xfrm>
            <a:off x="7132982" y="5232573"/>
            <a:ext cx="4114800" cy="989331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Google Shape;213;p20">
            <a:extLst>
              <a:ext uri="{FF2B5EF4-FFF2-40B4-BE49-F238E27FC236}">
                <a16:creationId xmlns:a16="http://schemas.microsoft.com/office/drawing/2014/main" id="{DF7C18DE-F33F-4177-A95A-9BB9C17E2059}"/>
              </a:ext>
            </a:extLst>
          </p:cNvPr>
          <p:cNvSpPr txBox="1"/>
          <p:nvPr/>
        </p:nvSpPr>
        <p:spPr>
          <a:xfrm>
            <a:off x="7342532" y="5341992"/>
            <a:ext cx="3905250" cy="7271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en-GB" sz="1125" i="1" dirty="0">
                <a:solidFill>
                  <a:schemeClr val="bg2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Figure 3. Web-Based User Interface for the Deployed ALL Classification System, Showing Image Upload and Prediction Output deployed in hugging-face space</a:t>
            </a:r>
          </a:p>
        </p:txBody>
      </p:sp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19F0447-5F5D-46C0-9491-CB662B2B258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6000"/>
          </a:blip>
          <a:srcRect b="10085"/>
          <a:stretch/>
        </p:blipFill>
        <p:spPr>
          <a:xfrm>
            <a:off x="0" y="0"/>
            <a:ext cx="12192000" cy="6782991"/>
          </a:xfrm>
          <a:prstGeom prst="rect">
            <a:avLst/>
          </a:prstGeom>
        </p:spPr>
      </p:pic>
      <p:pic>
        <p:nvPicPr>
          <p:cNvPr id="323" name="Google Shape;323;p25" descr="image.png"/>
          <p:cNvPicPr preferRelativeResize="0"/>
          <p:nvPr/>
        </p:nvPicPr>
        <p:blipFill rotWithShape="1">
          <a:blip r:embed="rId4">
            <a:alphaModFix amt="61000"/>
          </a:blip>
          <a:srcRect/>
          <a:stretch/>
        </p:blipFill>
        <p:spPr>
          <a:xfrm>
            <a:off x="6581018" y="0"/>
            <a:ext cx="54864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4" name="Google Shape;324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886952" y="4196551"/>
            <a:ext cx="1905000" cy="1905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25" descr="image.png"/>
          <p:cNvPicPr preferRelativeResize="0"/>
          <p:nvPr/>
        </p:nvPicPr>
        <p:blipFill rotWithShape="1">
          <a:blip r:embed="rId6">
            <a:alphaModFix amt="84000"/>
          </a:blip>
          <a:srcRect/>
          <a:stretch/>
        </p:blipFill>
        <p:spPr>
          <a:xfrm>
            <a:off x="762000" y="1407369"/>
            <a:ext cx="514350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25" descr="image.png"/>
          <p:cNvPicPr preferRelativeResize="0"/>
          <p:nvPr/>
        </p:nvPicPr>
        <p:blipFill rotWithShape="1">
          <a:blip r:embed="rId7">
            <a:alphaModFix amt="81000"/>
          </a:blip>
          <a:srcRect/>
          <a:stretch/>
        </p:blipFill>
        <p:spPr>
          <a:xfrm>
            <a:off x="6257925" y="1407369"/>
            <a:ext cx="5143500" cy="4286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7" name="Google Shape;327;p2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171575" y="3550494"/>
            <a:ext cx="4362450" cy="1638300"/>
          </a:xfrm>
          <a:prstGeom prst="rect">
            <a:avLst/>
          </a:prstGeom>
          <a:noFill/>
          <a:ln>
            <a:noFill/>
          </a:ln>
        </p:spPr>
      </p:pic>
      <p:sp>
        <p:nvSpPr>
          <p:cNvPr id="329" name="Google Shape;329;p25"/>
          <p:cNvSpPr txBox="1"/>
          <p:nvPr/>
        </p:nvSpPr>
        <p:spPr>
          <a:xfrm>
            <a:off x="762000" y="692601"/>
            <a:ext cx="11201400" cy="4062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09972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Outfit"/>
              </a:rPr>
              <a:t>Conclusion: Future Work and Contribution</a:t>
            </a:r>
            <a:endParaRPr sz="24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0" name="Google Shape;330;p25"/>
          <p:cNvSpPr/>
          <p:nvPr/>
        </p:nvSpPr>
        <p:spPr>
          <a:xfrm>
            <a:off x="781050" y="1207759"/>
            <a:ext cx="762000" cy="57300"/>
          </a:xfrm>
          <a:prstGeom prst="roundRect">
            <a:avLst>
              <a:gd name="adj" fmla="val 50000"/>
            </a:avLst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331" name="Google Shape;331;p25"/>
          <p:cNvSpPr txBox="1"/>
          <p:nvPr/>
        </p:nvSpPr>
        <p:spPr>
          <a:xfrm>
            <a:off x="1171575" y="2397969"/>
            <a:ext cx="4362600" cy="8463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just" rtl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This study shows that </a:t>
            </a:r>
            <a:r>
              <a:rPr lang="en-US" sz="1500" dirty="0" err="1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ViT</a:t>
            </a: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-B 16 model is a strong, better alternative to CNNs in automated subtype classification of </a:t>
            </a:r>
            <a:r>
              <a:rPr lang="en-US" sz="1500" dirty="0" err="1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leukaemia</a:t>
            </a: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2" name="Google Shape;332;p25"/>
          <p:cNvSpPr txBox="1"/>
          <p:nvPr/>
        </p:nvSpPr>
        <p:spPr>
          <a:xfrm>
            <a:off x="6877049" y="2752271"/>
            <a:ext cx="414330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project adds a methodologically sound design of implementing global </a:t>
            </a:r>
            <a:r>
              <a:rPr lang="en-US" sz="1600" b="1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self-attention</a:t>
            </a:r>
            <a:r>
              <a:rPr lang="en-US" sz="16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to diagnostic issues in </a:t>
            </a:r>
            <a:r>
              <a:rPr lang="en-US" sz="1600" dirty="0" err="1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haematology</a:t>
            </a:r>
            <a:r>
              <a:rPr lang="en-US" sz="1600" dirty="0">
                <a:solidFill>
                  <a:schemeClr val="bg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sz="1600" dirty="0">
              <a:solidFill>
                <a:schemeClr val="bg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3" name="Google Shape;333;p25"/>
          <p:cNvSpPr/>
          <p:nvPr/>
        </p:nvSpPr>
        <p:spPr>
          <a:xfrm>
            <a:off x="6638925" y="2645619"/>
            <a:ext cx="38100" cy="1714500"/>
          </a:xfrm>
          <a:prstGeom prst="rect">
            <a:avLst/>
          </a:prstGeom>
          <a:solidFill>
            <a:srgbClr val="3B82F6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pic>
        <p:nvPicPr>
          <p:cNvPr id="334" name="Google Shape;334;p2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1171575" y="1683594"/>
            <a:ext cx="476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35" name="Google Shape;335;p25"/>
          <p:cNvSpPr txBox="1"/>
          <p:nvPr/>
        </p:nvSpPr>
        <p:spPr>
          <a:xfrm>
            <a:off x="1790700" y="1797998"/>
            <a:ext cx="2176620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Inter"/>
              </a:rPr>
              <a:t>CORE SUMMARY</a:t>
            </a:r>
            <a:endParaRPr sz="180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6" name="Google Shape;336;p25"/>
          <p:cNvSpPr txBox="1"/>
          <p:nvPr/>
        </p:nvSpPr>
        <p:spPr>
          <a:xfrm>
            <a:off x="1171425" y="3382661"/>
            <a:ext cx="4362600" cy="1846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Inter"/>
              </a:rPr>
              <a:t>NEXT HORIZONS</a:t>
            </a:r>
            <a:endParaRPr sz="1800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37" name="Google Shape;337;p25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638925" y="1788369"/>
            <a:ext cx="476250" cy="476250"/>
          </a:xfrm>
          <a:prstGeom prst="rect">
            <a:avLst/>
          </a:prstGeom>
          <a:noFill/>
          <a:ln>
            <a:noFill/>
          </a:ln>
        </p:spPr>
      </p:pic>
      <p:sp>
        <p:nvSpPr>
          <p:cNvPr id="338" name="Google Shape;338;p25"/>
          <p:cNvSpPr txBox="1"/>
          <p:nvPr/>
        </p:nvSpPr>
        <p:spPr>
          <a:xfrm>
            <a:off x="7234237" y="1918117"/>
            <a:ext cx="2826276" cy="2769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 dirty="0">
                <a:solidFill>
                  <a:srgbClr val="FFFF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Inter"/>
              </a:rPr>
              <a:t>IMPACT STATEMENT</a:t>
            </a:r>
            <a:endParaRPr sz="1800" dirty="0">
              <a:solidFill>
                <a:srgbClr val="FFFF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39" name="Google Shape;339;p25"/>
          <p:cNvSpPr/>
          <p:nvPr/>
        </p:nvSpPr>
        <p:spPr>
          <a:xfrm>
            <a:off x="6638925" y="4931619"/>
            <a:ext cx="381000" cy="381000"/>
          </a:xfrm>
          <a:prstGeom prst="roundRect">
            <a:avLst>
              <a:gd name="adj" fmla="val 20000"/>
            </a:avLst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340" name="Google Shape;340;p25"/>
          <p:cNvSpPr/>
          <p:nvPr/>
        </p:nvSpPr>
        <p:spPr>
          <a:xfrm>
            <a:off x="7115175" y="4931619"/>
            <a:ext cx="381000" cy="3810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sp>
        <p:nvSpPr>
          <p:cNvPr id="341" name="Google Shape;341;p25"/>
          <p:cNvSpPr/>
          <p:nvPr/>
        </p:nvSpPr>
        <p:spPr>
          <a:xfrm>
            <a:off x="7591425" y="4931619"/>
            <a:ext cx="381000" cy="381000"/>
          </a:xfrm>
          <a:prstGeom prst="roundRect">
            <a:avLst>
              <a:gd name="adj" fmla="val 20000"/>
            </a:avLst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  <a:sym typeface="Calibri"/>
            </a:endParaRPr>
          </a:p>
        </p:txBody>
      </p:sp>
      <p:pic>
        <p:nvPicPr>
          <p:cNvPr id="342" name="Google Shape;342;p25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319212" y="1816944"/>
            <a:ext cx="180975" cy="2095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3" name="Google Shape;343;p2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171425" y="3735086"/>
            <a:ext cx="171450" cy="352425"/>
          </a:xfrm>
          <a:prstGeom prst="rect">
            <a:avLst/>
          </a:prstGeom>
          <a:noFill/>
          <a:ln>
            <a:noFill/>
          </a:ln>
        </p:spPr>
      </p:pic>
      <p:sp>
        <p:nvSpPr>
          <p:cNvPr id="344" name="Google Shape;344;p25"/>
          <p:cNvSpPr txBox="1"/>
          <p:nvPr/>
        </p:nvSpPr>
        <p:spPr>
          <a:xfrm>
            <a:off x="1485750" y="3687461"/>
            <a:ext cx="4048200" cy="8463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further development plans to include the incorporation of multi-modal clinical data (e.g., genomic markers). 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45" name="Google Shape;345;p25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1171425" y="4642446"/>
            <a:ext cx="171450" cy="352425"/>
          </a:xfrm>
          <a:prstGeom prst="rect">
            <a:avLst/>
          </a:prstGeom>
          <a:noFill/>
          <a:ln>
            <a:noFill/>
          </a:ln>
        </p:spPr>
      </p:pic>
      <p:sp>
        <p:nvSpPr>
          <p:cNvPr id="346" name="Google Shape;346;p25"/>
          <p:cNvSpPr txBox="1"/>
          <p:nvPr/>
        </p:nvSpPr>
        <p:spPr>
          <a:xfrm>
            <a:off x="1485750" y="4594821"/>
            <a:ext cx="4048200" cy="564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ts val="22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dirty="0">
                <a:solidFill>
                  <a:srgbClr val="334155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Testing the model on larger and more diversified multicenter data [12].</a:t>
            </a:r>
            <a:endParaRPr sz="1500" dirty="0">
              <a:solidFill>
                <a:srgbClr val="334155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347" name="Google Shape;347;p25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6796087" y="1921719"/>
            <a:ext cx="161925" cy="2095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D5E0B65-C57F-4683-8E4E-458C3B0EA2E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3000"/>
          </a:blip>
          <a:srcRect r="5427"/>
          <a:stretch/>
        </p:blipFill>
        <p:spPr>
          <a:xfrm>
            <a:off x="0" y="26581"/>
            <a:ext cx="12192000" cy="6804837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909A6D77-79F0-4B18-9A3D-3FC1C3FA3A40}"/>
              </a:ext>
            </a:extLst>
          </p:cNvPr>
          <p:cNvSpPr txBox="1"/>
          <p:nvPr/>
        </p:nvSpPr>
        <p:spPr>
          <a:xfrm>
            <a:off x="435428" y="265002"/>
            <a:ext cx="23026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>
                <a:solidFill>
                  <a:srgbClr val="0070C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sym typeface="Playfair Display"/>
              </a:rPr>
              <a:t>References</a:t>
            </a:r>
            <a:endParaRPr lang="en-GB" sz="2000" b="1" dirty="0">
              <a:solidFill>
                <a:srgbClr val="0070C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B31E152-CC67-48F2-9567-8FBC4691A3E3}"/>
              </a:ext>
            </a:extLst>
          </p:cNvPr>
          <p:cNvSpPr txBox="1"/>
          <p:nvPr/>
        </p:nvSpPr>
        <p:spPr>
          <a:xfrm>
            <a:off x="435428" y="741640"/>
            <a:ext cx="11268892" cy="5702395"/>
          </a:xfrm>
          <a:prstGeom prst="rect">
            <a:avLst/>
          </a:prstGeom>
          <a:noFill/>
        </p:spPr>
        <p:txBody>
          <a:bodyPr wrap="square" numCol="2">
            <a:spAutoFit/>
          </a:bodyPr>
          <a:lstStyle/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[1] N. Bibi, M. Sikandar, I. U. Din, A.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Almogren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and S. Ali, “IoMT-based automated detection and classification of leukaemia using deep learning,” Journal of Healthcare Engineering, vol. 2020, no. 1, p. 6648574, 2020,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10.1155/2020/6648574.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[2] M.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Ghadezadeh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M. Aria, A. Hosseini, and F.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Asadi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“A fast and efficient CNN model for B-ALL diagnosis and its subtypes classification using peripheral blood smear images,” Int. J.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Intell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Syst., vol. 37, no. 1, Nov. 2021,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10.1002/int.22753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[3] A.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Dosovitskiy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et al., “An image is worth 16×16 words: Transformers for image recognition at scale,” in Proc. 9th Int. Conf. Learn. Representations (ICLR), May 2021.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[4] L. He, Y. Zhou, L. Liu, Y. Zhang, and J. Ma, “Research and application of deep learning object detection methods for forest fire smoke recognition,” Scientific Reports, vol. 15, no. 1, p. 16328, May 2025,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10.1038/s41598-025-98086-w.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[5] M. Aria et al., “Towards diagnostic intelligent systems in leukaemia detection and classification: A systematic review and meta‑analysis,” J. Evid. Based Med., vol. 18, no. 1, p. e70005, Feb. 2025,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10.1111/jebm.70005.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[6] A.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Dosovitskiy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et al., "An image is worth 16x16 words: Transformers for image recognition at scale," in Proc. Int. Conf. Learn. Represent. (ICLR), 2021. [Online]. Available: </a:t>
            </a:r>
            <a:r>
              <a:rPr lang="en-GB" sz="1200" u="sng" dirty="0">
                <a:solidFill>
                  <a:srgbClr val="C00000"/>
                </a:solidFill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4"/>
              </a:rPr>
              <a:t>https://openreview.net/forum?id=YicbFdNTTy</a:t>
            </a:r>
            <a:endParaRPr lang="en-GB" sz="1200" dirty="0">
              <a:effectLst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[7] C. Shorten and T. M. </a:t>
            </a:r>
            <a:r>
              <a:rPr lang="en-GB" sz="12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Khoshgoftaar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“A survey on Image Data Augmentation for Deep Learning,” </a:t>
            </a:r>
            <a:r>
              <a:rPr lang="en-GB" sz="1200" i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Journal of Big Data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vol. 6, no. 1, Jul. 2019, </a:t>
            </a:r>
            <a:r>
              <a:rPr lang="en-GB" sz="12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10.1186/s40537-019-0197-0.</a:t>
            </a:r>
          </a:p>
          <a:p>
            <a:pPr marL="0" marR="0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[8] J.‑N. </a:t>
            </a:r>
            <a:r>
              <a:rPr lang="en-GB" sz="1200" dirty="0" err="1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Eckardt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sz="1200" i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et al.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“Deep learning detects acute myeloid leukaemia and predicts NPM1 mutation status from bone marrow smears,” </a:t>
            </a:r>
            <a:r>
              <a:rPr lang="en-GB" sz="1200" i="1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Leukaemia</a:t>
            </a:r>
            <a:r>
              <a:rPr lang="en-GB" sz="1200" dirty="0">
                <a:effectLst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vol. 36, pp. 111–118, Sep. 2021,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10.1038/s41375-021-01408-w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[9] “Acute lymphocytic leukaemia - Cancer Stat Facts,” SEER. [Online]. Available:  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https://seer.cancer.gov/statfacts/html/alyl.html</a:t>
            </a:r>
            <a:endParaRPr lang="en-GB" sz="1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[10] K. He, X. Zhang, S. Ren, and J. Sun, "Deep residual learning for image recognition," in Proc. IEEE Conf.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Comput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Vis. Pattern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Recognit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(CVPR), Las Vegas, NV, USA, Jun. 2016, pp. 770–778.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10.1109/CVPR.2016.90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[11] G.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Zini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O.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Barbagallo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F.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Scavone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and M. C.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Béné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“Digital morphology in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hematology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diagnosis and education: The experience of the European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LeukaemiaNet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WP10,” Int. J. Lab.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Hematol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., vol. 44, Suppl. 1, pp. 37–44, Sep. 2022,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10.1111/ijlh.13908.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[12] T. Fawcett, “An introduction to ROC analysis,” Pattern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Recogn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Lett., vol. 27, no. 8, pp. 861–874, Jun. 2006, </a:t>
            </a:r>
            <a:r>
              <a:rPr lang="en-GB" sz="12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doi</a:t>
            </a:r>
            <a:r>
              <a:rPr lang="en-GB" sz="1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: 10.1016/j.patrec.2005.10.010.</a:t>
            </a:r>
          </a:p>
        </p:txBody>
      </p:sp>
    </p:spTree>
    <p:extLst>
      <p:ext uri="{BB962C8B-B14F-4D97-AF65-F5344CB8AC3E}">
        <p14:creationId xmlns:p14="http://schemas.microsoft.com/office/powerpoint/2010/main" val="3082662071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255</TotalTime>
  <Words>1631</Words>
  <Application>Microsoft Office PowerPoint</Application>
  <PresentationFormat>Widescreen</PresentationFormat>
  <Paragraphs>81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Calibri</vt:lpstr>
      <vt:lpstr>Raleway</vt:lpstr>
      <vt:lpstr>Lato</vt:lpstr>
      <vt:lpstr>Arial</vt:lpstr>
      <vt:lpstr>Outfit</vt:lpstr>
      <vt:lpstr>Tahoma</vt:lpstr>
      <vt:lpstr>Streamline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RINKESH AHIR</cp:lastModifiedBy>
  <cp:revision>2</cp:revision>
  <dcterms:modified xsi:type="dcterms:W3CDTF">2026-05-05T22:01:50Z</dcterms:modified>
</cp:coreProperties>
</file>